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3" d="100"/>
          <a:sy n="33" d="100"/>
        </p:scale>
        <p:origin x="2088" y="24"/>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Time from order to receiving part (working hours)</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cat>
            <c:strRef>
              <c:f>Sheet1!$A$37:$A$42</c:f>
              <c:strCache>
                <c:ptCount val="6"/>
                <c:pt idx="0">
                  <c:v>Part 1</c:v>
                </c:pt>
                <c:pt idx="1">
                  <c:v>Part 2</c:v>
                </c:pt>
                <c:pt idx="2">
                  <c:v>Part 3</c:v>
                </c:pt>
                <c:pt idx="3">
                  <c:v>Part 4</c:v>
                </c:pt>
                <c:pt idx="4">
                  <c:v>Part 5</c:v>
                </c:pt>
                <c:pt idx="5">
                  <c:v>Part 6</c:v>
                </c:pt>
              </c:strCache>
            </c:strRef>
          </c:cat>
          <c:val>
            <c:numRef>
              <c:f>Sheet1!$B$37:$B$42</c:f>
              <c:numCache>
                <c:formatCode>General</c:formatCode>
                <c:ptCount val="6"/>
                <c:pt idx="0">
                  <c:v>5</c:v>
                </c:pt>
                <c:pt idx="1">
                  <c:v>3</c:v>
                </c:pt>
                <c:pt idx="2">
                  <c:v>10</c:v>
                </c:pt>
                <c:pt idx="3">
                  <c:v>6</c:v>
                </c:pt>
                <c:pt idx="4">
                  <c:v>8</c:v>
                </c:pt>
                <c:pt idx="5">
                  <c:v>5</c:v>
                </c:pt>
              </c:numCache>
            </c:numRef>
          </c:val>
          <c:extLst>
            <c:ext xmlns:c16="http://schemas.microsoft.com/office/drawing/2014/chart" uri="{C3380CC4-5D6E-409C-BE32-E72D297353CC}">
              <c16:uniqueId val="{00000000-B61B-4944-86BC-F369D1EDE33B}"/>
            </c:ext>
          </c:extLst>
        </c:ser>
        <c:ser>
          <c:idx val="1"/>
          <c:order val="1"/>
          <c:spPr>
            <a:solidFill>
              <a:schemeClr val="accent2"/>
            </a:solidFill>
            <a:ln>
              <a:noFill/>
            </a:ln>
            <a:effectLst/>
          </c:spPr>
          <c:invertIfNegative val="0"/>
          <c:cat>
            <c:strRef>
              <c:f>Sheet1!$A$37:$A$42</c:f>
              <c:strCache>
                <c:ptCount val="6"/>
                <c:pt idx="0">
                  <c:v>Part 1</c:v>
                </c:pt>
                <c:pt idx="1">
                  <c:v>Part 2</c:v>
                </c:pt>
                <c:pt idx="2">
                  <c:v>Part 3</c:v>
                </c:pt>
                <c:pt idx="3">
                  <c:v>Part 4</c:v>
                </c:pt>
                <c:pt idx="4">
                  <c:v>Part 5</c:v>
                </c:pt>
                <c:pt idx="5">
                  <c:v>Part 6</c:v>
                </c:pt>
              </c:strCache>
            </c:strRef>
          </c:cat>
          <c:val>
            <c:numRef>
              <c:f>Sheet1!$C$37:$C$42</c:f>
              <c:numCache>
                <c:formatCode>General</c:formatCode>
                <c:ptCount val="6"/>
                <c:pt idx="0">
                  <c:v>22</c:v>
                </c:pt>
                <c:pt idx="1">
                  <c:v>6</c:v>
                </c:pt>
                <c:pt idx="2">
                  <c:v>15</c:v>
                </c:pt>
                <c:pt idx="3">
                  <c:v>32</c:v>
                </c:pt>
                <c:pt idx="4">
                  <c:v>64</c:v>
                </c:pt>
                <c:pt idx="5">
                  <c:v>40</c:v>
                </c:pt>
              </c:numCache>
            </c:numRef>
          </c:val>
          <c:extLst>
            <c:ext xmlns:c16="http://schemas.microsoft.com/office/drawing/2014/chart" uri="{C3380CC4-5D6E-409C-BE32-E72D297353CC}">
              <c16:uniqueId val="{00000001-B61B-4944-86BC-F369D1EDE33B}"/>
            </c:ext>
          </c:extLst>
        </c:ser>
        <c:dLbls>
          <c:showLegendKey val="0"/>
          <c:showVal val="0"/>
          <c:showCatName val="0"/>
          <c:showSerName val="0"/>
          <c:showPercent val="0"/>
          <c:showBubbleSize val="0"/>
        </c:dLbls>
        <c:gapWidth val="219"/>
        <c:overlap val="-27"/>
        <c:axId val="591925584"/>
        <c:axId val="591928848"/>
      </c:barChart>
      <c:catAx>
        <c:axId val="59192558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91928848"/>
        <c:crosses val="autoZero"/>
        <c:auto val="1"/>
        <c:lblAlgn val="ctr"/>
        <c:lblOffset val="100"/>
        <c:noMultiLvlLbl val="0"/>
      </c:catAx>
      <c:valAx>
        <c:axId val="59192884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Hours</a:t>
                </a:r>
              </a:p>
            </c:rich>
          </c:tx>
          <c:layout/>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9192558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smtClean="0"/>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smtClean="0"/>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5/7/2019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5/7/2019</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chart" Target="../charts/chart1.xm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8281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4800" dirty="0" smtClean="0">
                <a:solidFill>
                  <a:srgbClr val="002060"/>
                </a:solidFill>
                <a:latin typeface="Calibri" charset="0"/>
                <a:ea typeface="Calibri" charset="0"/>
                <a:cs typeface="Calibri" charset="0"/>
              </a:rPr>
              <a:t>Additive </a:t>
            </a:r>
            <a:r>
              <a:rPr lang="en-GB" altLang="en-US" sz="4800" dirty="0">
                <a:solidFill>
                  <a:srgbClr val="002060"/>
                </a:solidFill>
                <a:latin typeface="Calibri" charset="0"/>
                <a:ea typeface="Calibri" charset="0"/>
                <a:cs typeface="Calibri" charset="0"/>
              </a:rPr>
              <a:t>Manufacturing in the spare parts supply chain: </a:t>
            </a:r>
            <a:endParaRPr lang="en-GB" altLang="en-US" sz="4800" dirty="0" smtClean="0">
              <a:solidFill>
                <a:srgbClr val="002060"/>
              </a:solidFill>
              <a:latin typeface="Calibri" charset="0"/>
              <a:ea typeface="Calibri" charset="0"/>
              <a:cs typeface="Calibri" charset="0"/>
            </a:endParaRPr>
          </a:p>
          <a:p>
            <a:pPr>
              <a:lnSpc>
                <a:spcPct val="110000"/>
              </a:lnSpc>
              <a:spcBef>
                <a:spcPct val="0"/>
              </a:spcBef>
              <a:buNone/>
            </a:pPr>
            <a:r>
              <a:rPr lang="en-GB" altLang="en-US" sz="4800" dirty="0" smtClean="0">
                <a:solidFill>
                  <a:srgbClr val="002060"/>
                </a:solidFill>
                <a:latin typeface="Calibri" charset="0"/>
                <a:ea typeface="Calibri" charset="0"/>
                <a:cs typeface="Calibri" charset="0"/>
              </a:rPr>
              <a:t>Introducing </a:t>
            </a:r>
            <a:r>
              <a:rPr lang="en-GB" altLang="en-US" sz="4800" dirty="0">
                <a:solidFill>
                  <a:srgbClr val="002060"/>
                </a:solidFill>
                <a:latin typeface="Calibri" charset="0"/>
                <a:ea typeface="Calibri" charset="0"/>
                <a:cs typeface="Calibri" charset="0"/>
              </a:rPr>
              <a:t>FDM techniques into an established engine plant</a:t>
            </a:r>
            <a:endParaRPr lang="en-GB" altLang="en-US" sz="4800" dirty="0" smtClean="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4000" b="1" dirty="0" smtClean="0">
                <a:solidFill>
                  <a:srgbClr val="002060"/>
                </a:solidFill>
                <a:latin typeface="Calibri" charset="0"/>
                <a:ea typeface="Calibri" charset="0"/>
                <a:cs typeface="Calibri" charset="0"/>
              </a:rPr>
              <a:t>Ryan Brown</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Supervisor: Richard Morgan</a:t>
            </a: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School</a:t>
            </a:r>
            <a:r>
              <a:rPr lang="en-GB" altLang="en-US" sz="3600" dirty="0" smtClean="0">
                <a:solidFill>
                  <a:srgbClr val="002060"/>
                </a:solidFill>
                <a:latin typeface="Georgia" charset="0"/>
              </a:rPr>
              <a:t> </a:t>
            </a:r>
            <a:r>
              <a:rPr lang="en-GB" altLang="en-US" sz="3600" i="1" dirty="0" smtClean="0">
                <a:solidFill>
                  <a:srgbClr val="002060"/>
                </a:solidFill>
                <a:latin typeface="Georgia" charset="0"/>
              </a:rPr>
              <a:t>of</a:t>
            </a:r>
            <a:r>
              <a:rPr lang="en-GB" altLang="en-US" sz="3600" dirty="0" smtClean="0">
                <a:solidFill>
                  <a:srgbClr val="002060"/>
                </a:solidFill>
                <a:latin typeface="Georgia" charset="0"/>
              </a:rPr>
              <a:t> </a:t>
            </a:r>
            <a:r>
              <a:rPr lang="en-GB" altLang="en-US" sz="3600" b="1" dirty="0" smtClean="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BEng </a:t>
            </a:r>
            <a:r>
              <a:rPr lang="en-GB" altLang="en-US" sz="3600" dirty="0">
                <a:solidFill>
                  <a:srgbClr val="002060"/>
                </a:solidFill>
                <a:latin typeface="Calibri" charset="0"/>
                <a:ea typeface="Calibri" charset="0"/>
                <a:cs typeface="Calibri" charset="0"/>
              </a:rPr>
              <a:t>(Hons) </a:t>
            </a:r>
            <a:r>
              <a:rPr lang="en-GB" altLang="en-US" sz="3600" dirty="0" smtClean="0">
                <a:solidFill>
                  <a:srgbClr val="002060"/>
                </a:solidFill>
                <a:latin typeface="Calibri" charset="0"/>
                <a:ea typeface="Calibri" charset="0"/>
                <a:cs typeface="Calibri" charset="0"/>
              </a:rPr>
              <a:t>Manufacturing Systems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8413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r>
              <a:rPr lang="en-GB" sz="2800" dirty="0" smtClean="0"/>
              <a:t>Ford Motor Company’s Bridgend Engine Plant faces a large cost saving task to prove the viability of the plant to European management. </a:t>
            </a:r>
          </a:p>
          <a:p>
            <a:r>
              <a:rPr lang="en-GB" altLang="en-US" sz="2800" dirty="0" smtClean="0"/>
              <a:t>3D printing was to be investigated as a potential route for cost savings. Due to the high cost of components from external suppliers and the potential for assisting the tool room skilled workers to deliver the line-side spare parts required to keep assembly and machining lines running. There is little academically written on Additive manufacturing in the spare parts supply chain until very recently, a ‘call to arms was issued by </a:t>
            </a:r>
            <a:r>
              <a:rPr lang="en-US" sz="2800" dirty="0" err="1"/>
              <a:t>Holström</a:t>
            </a:r>
            <a:r>
              <a:rPr lang="en-US" sz="2800" dirty="0"/>
              <a:t>, et al., 2010</a:t>
            </a:r>
            <a:r>
              <a:rPr lang="en-GB" altLang="en-US" sz="2800" dirty="0" smtClean="0"/>
              <a:t>.</a:t>
            </a:r>
            <a:endParaRPr lang="en-US" altLang="en-US" sz="2800" dirty="0"/>
          </a:p>
        </p:txBody>
      </p:sp>
      <p:sp>
        <p:nvSpPr>
          <p:cNvPr id="23" name="Text Box 11"/>
          <p:cNvSpPr txBox="1">
            <a:spLocks noChangeArrowheads="1"/>
          </p:cNvSpPr>
          <p:nvPr/>
        </p:nvSpPr>
        <p:spPr bwMode="auto">
          <a:xfrm>
            <a:off x="14723394" y="26335409"/>
            <a:ext cx="6415087" cy="25704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ea typeface="Arial" charset="0"/>
                <a:cs typeface="Arial" charset="0"/>
              </a:rPr>
              <a:t>References</a:t>
            </a:r>
          </a:p>
          <a:p>
            <a:pPr marL="0" marR="0">
              <a:lnSpc>
                <a:spcPct val="107000"/>
              </a:lnSpc>
              <a:spcBef>
                <a:spcPts val="0"/>
              </a:spcBef>
              <a:spcAft>
                <a:spcPts val="800"/>
              </a:spcAft>
            </a:pPr>
            <a:r>
              <a:rPr lang="en-GB" sz="1800" dirty="0" err="1">
                <a:latin typeface="Arial" panose="020B0604020202020204" pitchFamily="34" charset="0"/>
                <a:ea typeface="Calibri" panose="020F0502020204030204" pitchFamily="34" charset="0"/>
                <a:cs typeface="Times New Roman" panose="02020603050405020304" pitchFamily="18" charset="0"/>
              </a:rPr>
              <a:t>Holström</a:t>
            </a:r>
            <a:r>
              <a:rPr lang="en-GB" sz="1800" dirty="0">
                <a:latin typeface="Arial" panose="020B0604020202020204" pitchFamily="34" charset="0"/>
                <a:ea typeface="Calibri" panose="020F0502020204030204" pitchFamily="34" charset="0"/>
                <a:cs typeface="Times New Roman" panose="02020603050405020304" pitchFamily="18" charset="0"/>
              </a:rPr>
              <a:t>, J., </a:t>
            </a:r>
            <a:r>
              <a:rPr lang="en-GB" sz="1800" dirty="0" err="1">
                <a:latin typeface="Arial" panose="020B0604020202020204" pitchFamily="34" charset="0"/>
                <a:ea typeface="Calibri" panose="020F0502020204030204" pitchFamily="34" charset="0"/>
                <a:cs typeface="Times New Roman" panose="02020603050405020304" pitchFamily="18" charset="0"/>
              </a:rPr>
              <a:t>Partanen</a:t>
            </a:r>
            <a:r>
              <a:rPr lang="en-GB" sz="1800" dirty="0">
                <a:latin typeface="Arial" panose="020B0604020202020204" pitchFamily="34" charset="0"/>
                <a:ea typeface="Calibri" panose="020F0502020204030204" pitchFamily="34" charset="0"/>
                <a:cs typeface="Times New Roman" panose="02020603050405020304" pitchFamily="18" charset="0"/>
              </a:rPr>
              <a:t>, J., </a:t>
            </a:r>
            <a:r>
              <a:rPr lang="en-GB" sz="1800" dirty="0" err="1">
                <a:latin typeface="Arial" panose="020B0604020202020204" pitchFamily="34" charset="0"/>
                <a:ea typeface="Calibri" panose="020F0502020204030204" pitchFamily="34" charset="0"/>
                <a:cs typeface="Times New Roman" panose="02020603050405020304" pitchFamily="18" charset="0"/>
              </a:rPr>
              <a:t>Tuomi</a:t>
            </a:r>
            <a:r>
              <a:rPr lang="en-GB" sz="1800" dirty="0">
                <a:latin typeface="Arial" panose="020B0604020202020204" pitchFamily="34" charset="0"/>
                <a:ea typeface="Calibri" panose="020F0502020204030204" pitchFamily="34" charset="0"/>
                <a:cs typeface="Times New Roman" panose="02020603050405020304" pitchFamily="18" charset="0"/>
              </a:rPr>
              <a:t>, J. &amp; Walter, M., 2010. Rapid manufacturing in the spare parts supply chain: Alternative approaches to capacity deployment. </a:t>
            </a:r>
            <a:r>
              <a:rPr lang="en-GB" sz="1800" i="1" dirty="0">
                <a:latin typeface="Arial" panose="020B0604020202020204" pitchFamily="34" charset="0"/>
                <a:ea typeface="Calibri" panose="020F0502020204030204" pitchFamily="34" charset="0"/>
                <a:cs typeface="Times New Roman" panose="02020603050405020304" pitchFamily="18" charset="0"/>
              </a:rPr>
              <a:t>JOURNAL OF MANUFACTURING TECHNOLOGY MANAGEMENT, </a:t>
            </a:r>
            <a:r>
              <a:rPr lang="en-GB" sz="1800" dirty="0">
                <a:latin typeface="Arial" panose="020B0604020202020204" pitchFamily="34" charset="0"/>
                <a:ea typeface="Calibri" panose="020F0502020204030204" pitchFamily="34" charset="0"/>
                <a:cs typeface="Times New Roman" panose="02020603050405020304" pitchFamily="18" charset="0"/>
              </a:rPr>
              <a:t>21(6), pp. 687-697.</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1567" y="29122344"/>
            <a:ext cx="1967734" cy="98386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smtClean="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331566" y="14272914"/>
            <a:ext cx="6415087" cy="4320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Project Aims</a:t>
            </a:r>
          </a:p>
          <a:p>
            <a:pPr>
              <a:buFont typeface="Arial" panose="020B0604020202020204" pitchFamily="34" charset="0"/>
              <a:buChar char="•"/>
            </a:pPr>
            <a:r>
              <a:rPr lang="en-GB" sz="2800" dirty="0" smtClean="0"/>
              <a:t>Current </a:t>
            </a:r>
            <a:r>
              <a:rPr lang="en-GB" sz="2800" dirty="0"/>
              <a:t>literature surrounding AM in spare parts production?</a:t>
            </a:r>
          </a:p>
          <a:p>
            <a:pPr>
              <a:buFont typeface="Arial" panose="020B0604020202020204" pitchFamily="34" charset="0"/>
              <a:buChar char="•"/>
            </a:pPr>
            <a:r>
              <a:rPr lang="en-GB" sz="2800" dirty="0"/>
              <a:t>Where is Ford UK with AM?</a:t>
            </a:r>
          </a:p>
          <a:p>
            <a:pPr>
              <a:buFont typeface="Arial" panose="020B0604020202020204" pitchFamily="34" charset="0"/>
              <a:buChar char="•"/>
            </a:pPr>
            <a:r>
              <a:rPr lang="en-GB" sz="2800" dirty="0"/>
              <a:t>Implementing and analysis of AM integration into BEP</a:t>
            </a:r>
          </a:p>
          <a:p>
            <a:pPr>
              <a:buFont typeface="Arial" panose="020B0604020202020204" pitchFamily="34" charset="0"/>
              <a:buChar char="•"/>
            </a:pPr>
            <a:r>
              <a:rPr lang="en-GB" sz="2800" dirty="0"/>
              <a:t>Future speculations for AM in BEP? </a:t>
            </a:r>
          </a:p>
          <a:p>
            <a:pPr>
              <a:spcBef>
                <a:spcPct val="50000"/>
              </a:spcBef>
            </a:pPr>
            <a:endParaRPr lang="en-US" altLang="en-US" sz="2800" dirty="0"/>
          </a:p>
        </p:txBody>
      </p:sp>
      <p:sp>
        <p:nvSpPr>
          <p:cNvPr id="46" name="Text Box 6"/>
          <p:cNvSpPr txBox="1">
            <a:spLocks noChangeArrowheads="1"/>
          </p:cNvSpPr>
          <p:nvPr/>
        </p:nvSpPr>
        <p:spPr bwMode="auto">
          <a:xfrm>
            <a:off x="331565" y="17728253"/>
            <a:ext cx="6415087" cy="10999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Methodology</a:t>
            </a:r>
            <a:endParaRPr lang="en-AU" altLang="en-US" sz="3600" b="1" dirty="0">
              <a:latin typeface="Arial" panose="020B0604020202020204" pitchFamily="34" charset="0"/>
              <a:cs typeface="Arial" panose="020B0604020202020204" pitchFamily="34" charset="0"/>
            </a:endParaRPr>
          </a:p>
          <a:p>
            <a:r>
              <a:rPr lang="en-GB" sz="2800" dirty="0" smtClean="0"/>
              <a:t>First, a comprehensive literature review was carried out where it was discovered that there is a large body of work on AM relating to design topology and materials but little on the spare parts supply chain. No papers were found that discussed an internal spare parts supply chain that used AM.</a:t>
            </a:r>
          </a:p>
          <a:p>
            <a:r>
              <a:rPr lang="en-GB" sz="2800" dirty="0" smtClean="0"/>
              <a:t>The current processes in these supply chains were assessed for their wastes.</a:t>
            </a:r>
          </a:p>
          <a:p>
            <a:r>
              <a:rPr lang="en-GB" sz="2800" dirty="0" smtClean="0"/>
              <a:t>Next, </a:t>
            </a:r>
            <a:r>
              <a:rPr lang="en-GB" sz="2800" dirty="0"/>
              <a:t>Fused Deposition </a:t>
            </a:r>
            <a:r>
              <a:rPr lang="en-GB" sz="2800" dirty="0" smtClean="0"/>
              <a:t>Modelling printers were introduced to BEP. Test parts were created from common stores items for fitness for purpose and engineers were able to order parts to be 3D printed for their own devices, either to be used directly or as a prototype for proof of concept.</a:t>
            </a:r>
          </a:p>
          <a:p>
            <a:r>
              <a:rPr lang="en-GB" sz="2800" dirty="0" smtClean="0"/>
              <a:t>These items were tracked for their AM cost and the cost they would have incurred if supplied externally.</a:t>
            </a:r>
            <a:endParaRPr lang="en-GB" sz="2800" dirty="0"/>
          </a:p>
        </p:txBody>
      </p:sp>
      <p:sp>
        <p:nvSpPr>
          <p:cNvPr id="47" name="Text Box 6"/>
          <p:cNvSpPr txBox="1">
            <a:spLocks noChangeArrowheads="1"/>
          </p:cNvSpPr>
          <p:nvPr/>
        </p:nvSpPr>
        <p:spPr bwMode="auto">
          <a:xfrm>
            <a:off x="7584145" y="13884530"/>
            <a:ext cx="6415087" cy="8413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Results</a:t>
            </a:r>
            <a:endParaRPr lang="en-AU" altLang="en-US" sz="3600" b="1" dirty="0">
              <a:latin typeface="Arial" panose="020B0604020202020204" pitchFamily="34" charset="0"/>
              <a:cs typeface="Arial" panose="020B0604020202020204" pitchFamily="34" charset="0"/>
            </a:endParaRPr>
          </a:p>
          <a:p>
            <a:pPr>
              <a:spcBef>
                <a:spcPct val="50000"/>
              </a:spcBef>
            </a:pPr>
            <a:r>
              <a:rPr lang="en-GB" altLang="en-US" sz="2800" dirty="0" smtClean="0"/>
              <a:t>Table 1 </a:t>
            </a:r>
            <a:r>
              <a:rPr lang="en-GB" altLang="en-US" sz="2800" dirty="0"/>
              <a:t>s</a:t>
            </a:r>
            <a:r>
              <a:rPr lang="en-GB" altLang="en-US" sz="2800" dirty="0" smtClean="0"/>
              <a:t>hows the impact that initial implementation of FDM techniques has had on each area of BEP.</a:t>
            </a:r>
          </a:p>
          <a:p>
            <a:pPr>
              <a:spcBef>
                <a:spcPct val="50000"/>
              </a:spcBef>
            </a:pPr>
            <a:r>
              <a:rPr lang="en-GB" altLang="en-US" sz="2800" dirty="0" smtClean="0"/>
              <a:t>Graph 1 shows the rate at which parts are delivered from the different supply chains using comparable parts.</a:t>
            </a:r>
          </a:p>
          <a:p>
            <a:pPr>
              <a:spcBef>
                <a:spcPct val="50000"/>
              </a:spcBef>
            </a:pPr>
            <a:r>
              <a:rPr lang="en-GB" altLang="en-US" sz="2800" dirty="0" smtClean="0"/>
              <a:t>The estimated potential for replacing items in the stores of BEP with 3D printed parts </a:t>
            </a:r>
            <a:r>
              <a:rPr lang="en-GB" altLang="en-US" sz="2800" dirty="0"/>
              <a:t>is around £</a:t>
            </a:r>
            <a:r>
              <a:rPr lang="en-GB" altLang="en-US" sz="2800" dirty="0" smtClean="0"/>
              <a:t>83,101.76. This does not take into account the frequency in which parts are required so this value could inflate when looking at yearly savings.</a:t>
            </a:r>
          </a:p>
          <a:p>
            <a:pPr>
              <a:spcBef>
                <a:spcPct val="50000"/>
              </a:spcBef>
            </a:pPr>
            <a:endParaRPr lang="en-US" altLang="en-US" sz="2800" dirty="0"/>
          </a:p>
        </p:txBody>
      </p:sp>
      <p:sp>
        <p:nvSpPr>
          <p:cNvPr id="48" name="Text Box 6"/>
          <p:cNvSpPr txBox="1">
            <a:spLocks noChangeArrowheads="1"/>
          </p:cNvSpPr>
          <p:nvPr/>
        </p:nvSpPr>
        <p:spPr bwMode="auto">
          <a:xfrm>
            <a:off x="14709758" y="16840163"/>
            <a:ext cx="6415087" cy="99218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Arial" panose="020B0604020202020204" pitchFamily="34" charset="0"/>
                <a:cs typeface="Arial" panose="020B0604020202020204" pitchFamily="34" charset="0"/>
              </a:rPr>
              <a:t>Conclusions</a:t>
            </a:r>
            <a:endParaRPr lang="en-AU" altLang="en-US" sz="3600" b="1" dirty="0">
              <a:latin typeface="Arial" panose="020B0604020202020204" pitchFamily="34" charset="0"/>
              <a:cs typeface="Arial" panose="020B0604020202020204" pitchFamily="34" charset="0"/>
            </a:endParaRPr>
          </a:p>
          <a:p>
            <a:pPr>
              <a:spcBef>
                <a:spcPct val="50000"/>
              </a:spcBef>
            </a:pPr>
            <a:r>
              <a:rPr lang="en-GB" sz="2800" dirty="0" smtClean="0"/>
              <a:t>The cost savings made possible by FDM printers are clearly substantial, these figures are only the initial implementation (around 8 months) and so are likely to continue to grow.</a:t>
            </a:r>
          </a:p>
          <a:p>
            <a:pPr>
              <a:spcBef>
                <a:spcPct val="50000"/>
              </a:spcBef>
            </a:pPr>
            <a:r>
              <a:rPr lang="en-GB" altLang="en-US" sz="2800" dirty="0" smtClean="0"/>
              <a:t>The time savings incurred are also impressive, these savings can have huge impacts on cost savings if items allow the assembly lines to continue to run after a breakdown.</a:t>
            </a:r>
          </a:p>
          <a:p>
            <a:pPr>
              <a:spcBef>
                <a:spcPct val="50000"/>
              </a:spcBef>
            </a:pPr>
            <a:r>
              <a:rPr lang="en-GB" altLang="en-US" sz="2800" dirty="0" smtClean="0"/>
              <a:t>FDM printing has often been claimed not to produce parts of high enough quality, however, findings from this study have shown that not only are many spare parts suitable to be 3D printed, but they are just as durable under normal working conditions as the regular parts and far cheaper to create. </a:t>
            </a:r>
            <a:endParaRPr lang="en-US" altLang="en-US" sz="2800" dirty="0"/>
          </a:p>
        </p:txBody>
      </p:sp>
      <p:sp>
        <p:nvSpPr>
          <p:cNvPr id="49" name="Text Box 6"/>
          <p:cNvSpPr txBox="1">
            <a:spLocks noChangeArrowheads="1"/>
          </p:cNvSpPr>
          <p:nvPr/>
        </p:nvSpPr>
        <p:spPr bwMode="auto">
          <a:xfrm>
            <a:off x="7484455" y="6257121"/>
            <a:ext cx="6415087" cy="3981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smtClean="0"/>
              <a:t>This included bespoke, one-off items some of which could have been made in the tool room, and stores items.</a:t>
            </a:r>
          </a:p>
          <a:p>
            <a:r>
              <a:rPr lang="en-GB" sz="2800" dirty="0" smtClean="0"/>
              <a:t>A value stream map was created for each process and examples were put into the system and timed for delivery. </a:t>
            </a:r>
            <a:endParaRPr lang="en-GB" sz="2800" dirty="0"/>
          </a:p>
        </p:txBody>
      </p:sp>
      <p:pic>
        <p:nvPicPr>
          <p:cNvPr id="2050" name="Picture 2" descr="https://wales247-1dee.kxcdn.com/wp-content/uploads/2018/10/ryan-brown-1024x547.png"/>
          <p:cNvPicPr>
            <a:picLocks noChangeAspect="1" noChangeArrowheads="1"/>
          </p:cNvPicPr>
          <p:nvPr/>
        </p:nvPicPr>
        <p:blipFill rotWithShape="1">
          <a:blip r:embed="rId5">
            <a:extLst>
              <a:ext uri="{28A0092B-C50C-407E-A947-70E740481C1C}">
                <a14:useLocalDpi xmlns:a14="http://schemas.microsoft.com/office/drawing/2010/main" val="0"/>
              </a:ext>
            </a:extLst>
          </a:blip>
          <a:srcRect l="22441" r="33633"/>
          <a:stretch/>
        </p:blipFill>
        <p:spPr bwMode="auto">
          <a:xfrm>
            <a:off x="179999" y="2302721"/>
            <a:ext cx="2828445" cy="3439614"/>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32"/>
          <p:cNvPicPr>
            <a:picLocks noChangeAspect="1"/>
          </p:cNvPicPr>
          <p:nvPr/>
        </p:nvPicPr>
        <p:blipFill rotWithShape="1">
          <a:blip r:embed="rId6" cstate="print">
            <a:extLst>
              <a:ext uri="{28A0092B-C50C-407E-A947-70E740481C1C}">
                <a14:useLocalDpi xmlns:a14="http://schemas.microsoft.com/office/drawing/2010/main" val="0"/>
              </a:ext>
            </a:extLst>
          </a:blip>
          <a:srcRect l="4773" t="23393" r="3272" b="40198"/>
          <a:stretch/>
        </p:blipFill>
        <p:spPr>
          <a:xfrm>
            <a:off x="7770809" y="10146340"/>
            <a:ext cx="6086475" cy="3213197"/>
          </a:xfrm>
          <a:prstGeom prst="rect">
            <a:avLst/>
          </a:prstGeom>
        </p:spPr>
      </p:pic>
      <p:sp>
        <p:nvSpPr>
          <p:cNvPr id="34" name="Text Box 25"/>
          <p:cNvSpPr txBox="1">
            <a:spLocks noChangeArrowheads="1"/>
          </p:cNvSpPr>
          <p:nvPr/>
        </p:nvSpPr>
        <p:spPr bwMode="auto">
          <a:xfrm>
            <a:off x="7599962" y="13124237"/>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smtClean="0">
                <a:latin typeface="Times New Roman" charset="0"/>
              </a:rPr>
              <a:t>3D printed tappet gripper (left) and original, non-AM tappet gripper (right)</a:t>
            </a:r>
            <a:endParaRPr lang="en-AU" altLang="en-US" sz="2000" i="1" dirty="0">
              <a:latin typeface="Times New Roman" charset="0"/>
            </a:endParaRPr>
          </a:p>
        </p:txBody>
      </p:sp>
      <p:graphicFrame>
        <p:nvGraphicFramePr>
          <p:cNvPr id="35" name="Table 34"/>
          <p:cNvGraphicFramePr>
            <a:graphicFrameLocks noGrp="1"/>
          </p:cNvGraphicFramePr>
          <p:nvPr>
            <p:extLst>
              <p:ext uri="{D42A27DB-BD31-4B8C-83A1-F6EECF244321}">
                <p14:modId xmlns:p14="http://schemas.microsoft.com/office/powerpoint/2010/main" val="3188852030"/>
              </p:ext>
            </p:extLst>
          </p:nvPr>
        </p:nvGraphicFramePr>
        <p:xfrm>
          <a:off x="7828866" y="21744803"/>
          <a:ext cx="5952516" cy="3857272"/>
        </p:xfrm>
        <a:graphic>
          <a:graphicData uri="http://schemas.openxmlformats.org/drawingml/2006/table">
            <a:tbl>
              <a:tblPr firstRow="1" firstCol="1" bandRow="1">
                <a:tableStyleId>{5C22544A-7EE6-4342-B048-85BDC9FD1C3A}</a:tableStyleId>
              </a:tblPr>
              <a:tblGrid>
                <a:gridCol w="3865910">
                  <a:extLst>
                    <a:ext uri="{9D8B030D-6E8A-4147-A177-3AD203B41FA5}">
                      <a16:colId xmlns:a16="http://schemas.microsoft.com/office/drawing/2014/main" val="20000"/>
                    </a:ext>
                  </a:extLst>
                </a:gridCol>
                <a:gridCol w="2086606">
                  <a:extLst>
                    <a:ext uri="{9D8B030D-6E8A-4147-A177-3AD203B41FA5}">
                      <a16:colId xmlns:a16="http://schemas.microsoft.com/office/drawing/2014/main" val="20001"/>
                    </a:ext>
                  </a:extLst>
                </a:gridCol>
              </a:tblGrid>
              <a:tr h="482159">
                <a:tc>
                  <a:txBody>
                    <a:bodyPr/>
                    <a:lstStyle/>
                    <a:p>
                      <a:pPr marL="0" marR="0">
                        <a:lnSpc>
                          <a:spcPct val="150000"/>
                        </a:lnSpc>
                        <a:spcBef>
                          <a:spcPts val="0"/>
                        </a:spcBef>
                        <a:spcAft>
                          <a:spcPts val="0"/>
                        </a:spcAft>
                      </a:pPr>
                      <a:r>
                        <a:rPr lang="en-US" sz="2000" b="0" u="sng" dirty="0">
                          <a:solidFill>
                            <a:schemeClr val="tx1"/>
                          </a:solidFill>
                          <a:effectLst/>
                        </a:rPr>
                        <a:t>Current savings</a:t>
                      </a:r>
                      <a:endParaRPr lang="en-US" sz="2000" b="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50000"/>
                        </a:lnSpc>
                        <a:spcBef>
                          <a:spcPts val="0"/>
                        </a:spcBef>
                        <a:spcAft>
                          <a:spcPts val="0"/>
                        </a:spcAft>
                      </a:pPr>
                      <a:r>
                        <a:rPr lang="en-US" sz="2000" b="0" dirty="0">
                          <a:solidFill>
                            <a:schemeClr val="tx1"/>
                          </a:solidFill>
                          <a:effectLst/>
                        </a:rPr>
                        <a:t> </a:t>
                      </a:r>
                      <a:endParaRPr lang="en-US" sz="2000" b="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b">
                    <a:noFill/>
                  </a:tcPr>
                </a:tc>
                <a:extLst>
                  <a:ext uri="{0D108BD9-81ED-4DB2-BD59-A6C34878D82A}">
                    <a16:rowId xmlns:a16="http://schemas.microsoft.com/office/drawing/2014/main" val="10000"/>
                  </a:ext>
                </a:extLst>
              </a:tr>
              <a:tr h="482159">
                <a:tc>
                  <a:txBody>
                    <a:bodyPr/>
                    <a:lstStyle/>
                    <a:p>
                      <a:pPr marL="0" marR="0">
                        <a:lnSpc>
                          <a:spcPct val="150000"/>
                        </a:lnSpc>
                        <a:spcBef>
                          <a:spcPts val="0"/>
                        </a:spcBef>
                        <a:spcAft>
                          <a:spcPts val="0"/>
                        </a:spcAft>
                      </a:pPr>
                      <a:r>
                        <a:rPr lang="en-US" sz="2000" b="0">
                          <a:solidFill>
                            <a:schemeClr val="tx1"/>
                          </a:solidFill>
                          <a:effectLst/>
                        </a:rPr>
                        <a:t>Area</a:t>
                      </a:r>
                      <a:endParaRPr lang="en-US" sz="2000" b="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50000"/>
                        </a:lnSpc>
                        <a:spcBef>
                          <a:spcPts val="0"/>
                        </a:spcBef>
                        <a:spcAft>
                          <a:spcPts val="0"/>
                        </a:spcAft>
                      </a:pPr>
                      <a:r>
                        <a:rPr lang="en-US" sz="2000" b="0" dirty="0">
                          <a:solidFill>
                            <a:schemeClr val="tx1"/>
                          </a:solidFill>
                          <a:effectLst/>
                        </a:rPr>
                        <a:t>Savings (£)</a:t>
                      </a:r>
                      <a:endParaRPr lang="en-US" sz="2000" b="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b">
                    <a:solidFill>
                      <a:schemeClr val="accent1"/>
                    </a:solidFill>
                  </a:tcPr>
                </a:tc>
                <a:extLst>
                  <a:ext uri="{0D108BD9-81ED-4DB2-BD59-A6C34878D82A}">
                    <a16:rowId xmlns:a16="http://schemas.microsoft.com/office/drawing/2014/main" val="10001"/>
                  </a:ext>
                </a:extLst>
              </a:tr>
              <a:tr h="482159">
                <a:tc>
                  <a:txBody>
                    <a:bodyPr/>
                    <a:lstStyle/>
                    <a:p>
                      <a:pPr marL="0" marR="0">
                        <a:lnSpc>
                          <a:spcPct val="150000"/>
                        </a:lnSpc>
                        <a:spcBef>
                          <a:spcPts val="0"/>
                        </a:spcBef>
                        <a:spcAft>
                          <a:spcPts val="0"/>
                        </a:spcAft>
                      </a:pPr>
                      <a:r>
                        <a:rPr lang="en-US" sz="2000" b="0" dirty="0">
                          <a:solidFill>
                            <a:schemeClr val="tx1"/>
                          </a:solidFill>
                          <a:effectLst/>
                        </a:rPr>
                        <a:t>AJ Assembly</a:t>
                      </a:r>
                      <a:endParaRPr lang="en-US" sz="2000" b="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50000"/>
                        </a:lnSpc>
                        <a:spcBef>
                          <a:spcPts val="0"/>
                        </a:spcBef>
                        <a:spcAft>
                          <a:spcPts val="0"/>
                        </a:spcAft>
                      </a:pPr>
                      <a:r>
                        <a:rPr lang="en-US" sz="2000" b="0">
                          <a:solidFill>
                            <a:schemeClr val="tx1"/>
                          </a:solidFill>
                          <a:effectLst/>
                        </a:rPr>
                        <a:t>       3,973.70 </a:t>
                      </a:r>
                      <a:endParaRPr lang="en-US" sz="2000" b="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2"/>
                  </a:ext>
                </a:extLst>
              </a:tr>
              <a:tr h="482159">
                <a:tc>
                  <a:txBody>
                    <a:bodyPr/>
                    <a:lstStyle/>
                    <a:p>
                      <a:pPr marL="0" marR="0">
                        <a:lnSpc>
                          <a:spcPct val="150000"/>
                        </a:lnSpc>
                        <a:spcBef>
                          <a:spcPts val="0"/>
                        </a:spcBef>
                        <a:spcAft>
                          <a:spcPts val="0"/>
                        </a:spcAft>
                      </a:pPr>
                      <a:r>
                        <a:rPr lang="en-US" sz="2000" b="0" dirty="0">
                          <a:solidFill>
                            <a:schemeClr val="tx1"/>
                          </a:solidFill>
                          <a:effectLst/>
                        </a:rPr>
                        <a:t>Dragon Assembly</a:t>
                      </a:r>
                      <a:endParaRPr lang="en-US" sz="2000" b="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50000"/>
                        </a:lnSpc>
                        <a:spcBef>
                          <a:spcPts val="0"/>
                        </a:spcBef>
                        <a:spcAft>
                          <a:spcPts val="0"/>
                        </a:spcAft>
                      </a:pPr>
                      <a:r>
                        <a:rPr lang="en-US" sz="2000" b="0">
                          <a:solidFill>
                            <a:schemeClr val="tx1"/>
                          </a:solidFill>
                          <a:effectLst/>
                        </a:rPr>
                        <a:t>     52,717.66 </a:t>
                      </a:r>
                      <a:endParaRPr lang="en-US" sz="2000" b="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3"/>
                  </a:ext>
                </a:extLst>
              </a:tr>
              <a:tr h="482159">
                <a:tc>
                  <a:txBody>
                    <a:bodyPr/>
                    <a:lstStyle/>
                    <a:p>
                      <a:pPr marL="0" marR="0">
                        <a:lnSpc>
                          <a:spcPct val="150000"/>
                        </a:lnSpc>
                        <a:spcBef>
                          <a:spcPts val="0"/>
                        </a:spcBef>
                        <a:spcAft>
                          <a:spcPts val="0"/>
                        </a:spcAft>
                      </a:pPr>
                      <a:r>
                        <a:rPr lang="en-US" sz="2000" b="0">
                          <a:solidFill>
                            <a:schemeClr val="tx1"/>
                          </a:solidFill>
                          <a:effectLst/>
                        </a:rPr>
                        <a:t>Plant Engineering</a:t>
                      </a:r>
                      <a:endParaRPr lang="en-US" sz="2000" b="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50000"/>
                        </a:lnSpc>
                        <a:spcBef>
                          <a:spcPts val="0"/>
                        </a:spcBef>
                        <a:spcAft>
                          <a:spcPts val="0"/>
                        </a:spcAft>
                      </a:pPr>
                      <a:r>
                        <a:rPr lang="en-US" sz="2000" b="0">
                          <a:solidFill>
                            <a:schemeClr val="tx1"/>
                          </a:solidFill>
                          <a:effectLst/>
                        </a:rPr>
                        <a:t>       6,195.44 </a:t>
                      </a:r>
                      <a:endParaRPr lang="en-US" sz="2000" b="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4"/>
                  </a:ext>
                </a:extLst>
              </a:tr>
              <a:tr h="482159">
                <a:tc>
                  <a:txBody>
                    <a:bodyPr/>
                    <a:lstStyle/>
                    <a:p>
                      <a:pPr marL="0" marR="0">
                        <a:lnSpc>
                          <a:spcPct val="150000"/>
                        </a:lnSpc>
                        <a:spcBef>
                          <a:spcPts val="0"/>
                        </a:spcBef>
                        <a:spcAft>
                          <a:spcPts val="0"/>
                        </a:spcAft>
                      </a:pPr>
                      <a:r>
                        <a:rPr lang="en-US" sz="2000" b="0" dirty="0">
                          <a:solidFill>
                            <a:schemeClr val="tx1"/>
                          </a:solidFill>
                          <a:effectLst/>
                        </a:rPr>
                        <a:t>Sigma Block Machining</a:t>
                      </a:r>
                      <a:endParaRPr lang="en-US" sz="2000" b="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50000"/>
                        </a:lnSpc>
                        <a:spcBef>
                          <a:spcPts val="0"/>
                        </a:spcBef>
                        <a:spcAft>
                          <a:spcPts val="0"/>
                        </a:spcAft>
                      </a:pPr>
                      <a:r>
                        <a:rPr lang="en-US" sz="2000" b="0">
                          <a:solidFill>
                            <a:schemeClr val="tx1"/>
                          </a:solidFill>
                          <a:effectLst/>
                        </a:rPr>
                        <a:t>           942.00 </a:t>
                      </a:r>
                      <a:endParaRPr lang="en-US" sz="2000" b="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5"/>
                  </a:ext>
                </a:extLst>
              </a:tr>
              <a:tr h="482159">
                <a:tc>
                  <a:txBody>
                    <a:bodyPr/>
                    <a:lstStyle/>
                    <a:p>
                      <a:pPr marL="0" marR="0">
                        <a:lnSpc>
                          <a:spcPct val="150000"/>
                        </a:lnSpc>
                        <a:spcBef>
                          <a:spcPts val="0"/>
                        </a:spcBef>
                        <a:spcAft>
                          <a:spcPts val="0"/>
                        </a:spcAft>
                      </a:pPr>
                      <a:r>
                        <a:rPr lang="en-US" sz="2000" b="0">
                          <a:solidFill>
                            <a:schemeClr val="tx1"/>
                          </a:solidFill>
                          <a:effectLst/>
                        </a:rPr>
                        <a:t>Sigma Assembly</a:t>
                      </a:r>
                      <a:endParaRPr lang="en-US" sz="2000" b="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50000"/>
                        </a:lnSpc>
                        <a:spcBef>
                          <a:spcPts val="0"/>
                        </a:spcBef>
                        <a:spcAft>
                          <a:spcPts val="0"/>
                        </a:spcAft>
                      </a:pPr>
                      <a:r>
                        <a:rPr lang="en-US" sz="2000" b="0">
                          <a:solidFill>
                            <a:schemeClr val="tx1"/>
                          </a:solidFill>
                          <a:effectLst/>
                        </a:rPr>
                        <a:t>     63,566.12 </a:t>
                      </a:r>
                      <a:endParaRPr lang="en-US" sz="2000" b="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6"/>
                  </a:ext>
                </a:extLst>
              </a:tr>
              <a:tr h="482159">
                <a:tc>
                  <a:txBody>
                    <a:bodyPr/>
                    <a:lstStyle/>
                    <a:p>
                      <a:pPr marL="0" marR="0">
                        <a:lnSpc>
                          <a:spcPct val="150000"/>
                        </a:lnSpc>
                        <a:spcBef>
                          <a:spcPts val="0"/>
                        </a:spcBef>
                        <a:spcAft>
                          <a:spcPts val="0"/>
                        </a:spcAft>
                      </a:pPr>
                      <a:r>
                        <a:rPr lang="en-US" sz="2000" b="0" dirty="0">
                          <a:solidFill>
                            <a:schemeClr val="tx1"/>
                          </a:solidFill>
                          <a:effectLst/>
                        </a:rPr>
                        <a:t>Total</a:t>
                      </a:r>
                      <a:endParaRPr lang="en-US" sz="2000" b="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marL="0" marR="0">
                        <a:lnSpc>
                          <a:spcPct val="150000"/>
                        </a:lnSpc>
                        <a:spcBef>
                          <a:spcPts val="0"/>
                        </a:spcBef>
                        <a:spcAft>
                          <a:spcPts val="0"/>
                        </a:spcAft>
                      </a:pPr>
                      <a:r>
                        <a:rPr lang="en-US" sz="2000" b="0" u="sng" dirty="0">
                          <a:solidFill>
                            <a:schemeClr val="tx1"/>
                          </a:solidFill>
                          <a:effectLst/>
                        </a:rPr>
                        <a:t>   127,394.92 </a:t>
                      </a:r>
                      <a:endParaRPr lang="en-US" sz="2000" b="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0007"/>
                  </a:ext>
                </a:extLst>
              </a:tr>
            </a:tbl>
          </a:graphicData>
        </a:graphic>
      </p:graphicFrame>
      <p:sp>
        <p:nvSpPr>
          <p:cNvPr id="37" name="Text Box 25"/>
          <p:cNvSpPr txBox="1">
            <a:spLocks noChangeArrowheads="1"/>
          </p:cNvSpPr>
          <p:nvPr/>
        </p:nvSpPr>
        <p:spPr bwMode="auto">
          <a:xfrm>
            <a:off x="14954375" y="8653127"/>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smtClean="0">
                <a:latin typeface="Times New Roman" charset="0"/>
              </a:rPr>
              <a:t>Graph 1: Blue – FDM part Orange (1, 2, 3) – Tool room part Orange (4, 5, 6) – External supplier part</a:t>
            </a:r>
            <a:endParaRPr lang="en-AU" altLang="en-US" sz="2000" i="1" dirty="0">
              <a:latin typeface="Times New Roman" charset="0"/>
            </a:endParaRPr>
          </a:p>
        </p:txBody>
      </p:sp>
      <p:graphicFrame>
        <p:nvGraphicFramePr>
          <p:cNvPr id="38" name="Chart 37"/>
          <p:cNvGraphicFramePr/>
          <p:nvPr>
            <p:extLst>
              <p:ext uri="{D42A27DB-BD31-4B8C-83A1-F6EECF244321}">
                <p14:modId xmlns:p14="http://schemas.microsoft.com/office/powerpoint/2010/main" val="3481194857"/>
              </p:ext>
            </p:extLst>
          </p:nvPr>
        </p:nvGraphicFramePr>
        <p:xfrm>
          <a:off x="15231849" y="5484683"/>
          <a:ext cx="5109912" cy="3319964"/>
        </p:xfrm>
        <a:graphic>
          <a:graphicData uri="http://schemas.openxmlformats.org/drawingml/2006/chart">
            <c:chart xmlns:c="http://schemas.openxmlformats.org/drawingml/2006/chart" xmlns:r="http://schemas.openxmlformats.org/officeDocument/2006/relationships" r:id="rId7"/>
          </a:graphicData>
        </a:graphic>
      </p:graphicFrame>
      <p:sp>
        <p:nvSpPr>
          <p:cNvPr id="39" name="Text Box 25"/>
          <p:cNvSpPr txBox="1">
            <a:spLocks noChangeArrowheads="1"/>
          </p:cNvSpPr>
          <p:nvPr/>
        </p:nvSpPr>
        <p:spPr bwMode="auto">
          <a:xfrm>
            <a:off x="7770809" y="21182457"/>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smtClean="0">
                <a:latin typeface="Times New Roman" charset="0"/>
              </a:rPr>
              <a:t>Table 1: Current savings by BEP area</a:t>
            </a:r>
            <a:endParaRPr lang="en-AU" altLang="en-US" sz="2000" i="1" dirty="0">
              <a:latin typeface="Times New Roman" charset="0"/>
            </a:endParaRPr>
          </a:p>
        </p:txBody>
      </p:sp>
      <p:pic>
        <p:nvPicPr>
          <p:cNvPr id="41" name="Picture 40"/>
          <p:cNvPicPr/>
          <p:nvPr/>
        </p:nvPicPr>
        <p:blipFill>
          <a:blip r:embed="rId8"/>
          <a:stretch>
            <a:fillRect/>
          </a:stretch>
        </p:blipFill>
        <p:spPr>
          <a:xfrm>
            <a:off x="7774582" y="25758190"/>
            <a:ext cx="4074517" cy="2397710"/>
          </a:xfrm>
          <a:prstGeom prst="rect">
            <a:avLst/>
          </a:prstGeom>
        </p:spPr>
      </p:pic>
      <p:sp>
        <p:nvSpPr>
          <p:cNvPr id="42" name="Text Box 25"/>
          <p:cNvSpPr txBox="1">
            <a:spLocks noChangeArrowheads="1"/>
          </p:cNvSpPr>
          <p:nvPr/>
        </p:nvSpPr>
        <p:spPr bwMode="auto">
          <a:xfrm>
            <a:off x="11849098" y="25509920"/>
            <a:ext cx="1932283" cy="2689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smtClean="0">
                <a:latin typeface="Times New Roman" charset="0"/>
              </a:rPr>
              <a:t>An FDM socket shroud, still in use after 8 Months, </a:t>
            </a:r>
            <a:r>
              <a:rPr lang="en-AU" altLang="en-US" sz="2000" i="1" dirty="0">
                <a:latin typeface="Times New Roman" charset="0"/>
              </a:rPr>
              <a:t>saved around  </a:t>
            </a:r>
            <a:r>
              <a:rPr lang="en-AU" altLang="en-US" sz="2000" i="1" dirty="0" smtClean="0">
                <a:latin typeface="Times New Roman" charset="0"/>
              </a:rPr>
              <a:t>£80</a:t>
            </a:r>
            <a:endParaRPr lang="en-AU" altLang="en-US" sz="2000" i="1" dirty="0">
              <a:latin typeface="Times New Roman" charset="0"/>
            </a:endParaRPr>
          </a:p>
        </p:txBody>
      </p:sp>
      <p:sp>
        <p:nvSpPr>
          <p:cNvPr id="43" name="Text Box 6"/>
          <p:cNvSpPr txBox="1">
            <a:spLocks noChangeArrowheads="1"/>
          </p:cNvSpPr>
          <p:nvPr/>
        </p:nvSpPr>
        <p:spPr bwMode="auto">
          <a:xfrm>
            <a:off x="15075264" y="9421298"/>
            <a:ext cx="6415087" cy="2689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800" dirty="0" smtClean="0"/>
              <a:t>Table 2 </a:t>
            </a:r>
            <a:r>
              <a:rPr lang="en-GB" altLang="en-US" sz="2800" dirty="0"/>
              <a:t>s</a:t>
            </a:r>
            <a:r>
              <a:rPr lang="en-GB" altLang="en-US" sz="2800" dirty="0" smtClean="0"/>
              <a:t>hows the savings of creating and implementing a seal for cold test adaptors on the Dragon assembly line (pictured below the table.</a:t>
            </a:r>
            <a:endParaRPr lang="en-US" altLang="en-US" sz="2800" dirty="0"/>
          </a:p>
        </p:txBody>
      </p:sp>
      <p:graphicFrame>
        <p:nvGraphicFramePr>
          <p:cNvPr id="45" name="Table 44"/>
          <p:cNvGraphicFramePr>
            <a:graphicFrameLocks noGrp="1"/>
          </p:cNvGraphicFramePr>
          <p:nvPr>
            <p:extLst>
              <p:ext uri="{D42A27DB-BD31-4B8C-83A1-F6EECF244321}">
                <p14:modId xmlns:p14="http://schemas.microsoft.com/office/powerpoint/2010/main" val="1597178711"/>
              </p:ext>
            </p:extLst>
          </p:nvPr>
        </p:nvGraphicFramePr>
        <p:xfrm>
          <a:off x="14864298" y="11929242"/>
          <a:ext cx="5925990" cy="2644776"/>
        </p:xfrm>
        <a:graphic>
          <a:graphicData uri="http://schemas.openxmlformats.org/drawingml/2006/table">
            <a:tbl>
              <a:tblPr firstRow="1" firstCol="1" bandRow="1">
                <a:tableStyleId>{5C22544A-7EE6-4342-B048-85BDC9FD1C3A}</a:tableStyleId>
              </a:tblPr>
              <a:tblGrid>
                <a:gridCol w="987227">
                  <a:extLst>
                    <a:ext uri="{9D8B030D-6E8A-4147-A177-3AD203B41FA5}">
                      <a16:colId xmlns:a16="http://schemas.microsoft.com/office/drawing/2014/main" val="20000"/>
                    </a:ext>
                  </a:extLst>
                </a:gridCol>
                <a:gridCol w="987227">
                  <a:extLst>
                    <a:ext uri="{9D8B030D-6E8A-4147-A177-3AD203B41FA5}">
                      <a16:colId xmlns:a16="http://schemas.microsoft.com/office/drawing/2014/main" val="20001"/>
                    </a:ext>
                  </a:extLst>
                </a:gridCol>
                <a:gridCol w="987884">
                  <a:extLst>
                    <a:ext uri="{9D8B030D-6E8A-4147-A177-3AD203B41FA5}">
                      <a16:colId xmlns:a16="http://schemas.microsoft.com/office/drawing/2014/main" val="20002"/>
                    </a:ext>
                  </a:extLst>
                </a:gridCol>
                <a:gridCol w="987884">
                  <a:extLst>
                    <a:ext uri="{9D8B030D-6E8A-4147-A177-3AD203B41FA5}">
                      <a16:colId xmlns:a16="http://schemas.microsoft.com/office/drawing/2014/main" val="20003"/>
                    </a:ext>
                  </a:extLst>
                </a:gridCol>
                <a:gridCol w="987884">
                  <a:extLst>
                    <a:ext uri="{9D8B030D-6E8A-4147-A177-3AD203B41FA5}">
                      <a16:colId xmlns:a16="http://schemas.microsoft.com/office/drawing/2014/main" val="20004"/>
                    </a:ext>
                  </a:extLst>
                </a:gridCol>
                <a:gridCol w="987884">
                  <a:extLst>
                    <a:ext uri="{9D8B030D-6E8A-4147-A177-3AD203B41FA5}">
                      <a16:colId xmlns:a16="http://schemas.microsoft.com/office/drawing/2014/main" val="20005"/>
                    </a:ext>
                  </a:extLst>
                </a:gridCol>
              </a:tblGrid>
              <a:tr h="1123296">
                <a:tc>
                  <a:txBody>
                    <a:bodyPr/>
                    <a:lstStyle/>
                    <a:p>
                      <a:pPr marL="0" marR="0">
                        <a:lnSpc>
                          <a:spcPct val="150000"/>
                        </a:lnSpc>
                        <a:spcBef>
                          <a:spcPts val="0"/>
                        </a:spcBef>
                        <a:spcAft>
                          <a:spcPts val="0"/>
                        </a:spcAft>
                      </a:pPr>
                      <a:r>
                        <a:rPr lang="en-GB" sz="2000" b="0" dirty="0">
                          <a:solidFill>
                            <a:schemeClr val="tx1"/>
                          </a:solidFill>
                          <a:effectLst/>
                        </a:rPr>
                        <a:t>Cost external/1 (£)</a:t>
                      </a:r>
                      <a:endParaRPr lang="en-US" sz="2000" b="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GB" sz="2000" b="0" dirty="0">
                          <a:solidFill>
                            <a:schemeClr val="tx1"/>
                          </a:solidFill>
                          <a:effectLst/>
                        </a:rPr>
                        <a:t>Cost 3D printed/1 (£)</a:t>
                      </a:r>
                      <a:endParaRPr lang="en-US" sz="2000" b="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GB" sz="2000" b="0" dirty="0">
                          <a:solidFill>
                            <a:schemeClr val="tx1"/>
                          </a:solidFill>
                          <a:effectLst/>
                        </a:rPr>
                        <a:t>Number required</a:t>
                      </a:r>
                      <a:endParaRPr lang="en-US" sz="2000" b="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GB" sz="2000" b="0" dirty="0">
                          <a:solidFill>
                            <a:schemeClr val="tx1"/>
                          </a:solidFill>
                          <a:effectLst/>
                        </a:rPr>
                        <a:t>Cost 3D printed total (£)</a:t>
                      </a:r>
                      <a:endParaRPr lang="en-US" sz="2000" b="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GB" sz="2000" b="0" dirty="0">
                          <a:solidFill>
                            <a:schemeClr val="tx1"/>
                          </a:solidFill>
                          <a:effectLst/>
                        </a:rPr>
                        <a:t>Cost external total (£)</a:t>
                      </a:r>
                      <a:endParaRPr lang="en-US" sz="2000" b="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GB" sz="2000" b="0" dirty="0">
                          <a:solidFill>
                            <a:schemeClr val="tx1"/>
                          </a:solidFill>
                          <a:effectLst/>
                        </a:rPr>
                        <a:t>Total savings to </a:t>
                      </a:r>
                      <a:r>
                        <a:rPr lang="en-GB" sz="2000" b="0" dirty="0" smtClean="0">
                          <a:solidFill>
                            <a:schemeClr val="tx1"/>
                          </a:solidFill>
                          <a:effectLst/>
                        </a:rPr>
                        <a:t>date (£)</a:t>
                      </a:r>
                      <a:endParaRPr lang="en-US" sz="2000" b="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374432">
                <a:tc>
                  <a:txBody>
                    <a:bodyPr/>
                    <a:lstStyle/>
                    <a:p>
                      <a:pPr marL="0" marR="0">
                        <a:lnSpc>
                          <a:spcPct val="150000"/>
                        </a:lnSpc>
                        <a:spcBef>
                          <a:spcPts val="0"/>
                        </a:spcBef>
                        <a:spcAft>
                          <a:spcPts val="0"/>
                        </a:spcAft>
                      </a:pPr>
                      <a:r>
                        <a:rPr lang="en-GB" sz="2000" b="0" dirty="0">
                          <a:solidFill>
                            <a:schemeClr val="tx1"/>
                          </a:solidFill>
                          <a:effectLst/>
                        </a:rPr>
                        <a:t>46</a:t>
                      </a:r>
                      <a:endParaRPr lang="en-US" sz="2000" b="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solidFill>
                      <a:srgbClr val="DFE8E8"/>
                    </a:solidFill>
                  </a:tcPr>
                </a:tc>
                <a:tc>
                  <a:txBody>
                    <a:bodyPr/>
                    <a:lstStyle/>
                    <a:p>
                      <a:pPr marL="0" marR="0">
                        <a:lnSpc>
                          <a:spcPct val="150000"/>
                        </a:lnSpc>
                        <a:spcBef>
                          <a:spcPts val="0"/>
                        </a:spcBef>
                        <a:spcAft>
                          <a:spcPts val="0"/>
                        </a:spcAft>
                      </a:pPr>
                      <a:r>
                        <a:rPr lang="en-GB" sz="2000" b="0" dirty="0">
                          <a:solidFill>
                            <a:schemeClr val="tx1"/>
                          </a:solidFill>
                          <a:effectLst/>
                        </a:rPr>
                        <a:t>0.1</a:t>
                      </a:r>
                      <a:endParaRPr lang="en-US" sz="2000" b="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GB" sz="2000" b="0" dirty="0">
                          <a:solidFill>
                            <a:schemeClr val="tx1"/>
                          </a:solidFill>
                          <a:effectLst/>
                        </a:rPr>
                        <a:t>800</a:t>
                      </a:r>
                      <a:endParaRPr lang="en-US" sz="2000" b="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GB" sz="2000" b="0" dirty="0" smtClean="0">
                          <a:solidFill>
                            <a:schemeClr val="tx1"/>
                          </a:solidFill>
                          <a:effectLst/>
                        </a:rPr>
                        <a:t>97.01</a:t>
                      </a:r>
                      <a:endParaRPr lang="en-US" sz="2000" b="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GB" sz="2000" b="0">
                          <a:solidFill>
                            <a:schemeClr val="tx1"/>
                          </a:solidFill>
                          <a:effectLst/>
                        </a:rPr>
                        <a:t>36,800</a:t>
                      </a:r>
                      <a:endParaRPr lang="en-US" sz="2000" b="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50000"/>
                        </a:lnSpc>
                        <a:spcBef>
                          <a:spcPts val="0"/>
                        </a:spcBef>
                        <a:spcAft>
                          <a:spcPts val="0"/>
                        </a:spcAft>
                      </a:pPr>
                      <a:r>
                        <a:rPr lang="en-GB" sz="2000" b="0" dirty="0">
                          <a:solidFill>
                            <a:schemeClr val="tx1"/>
                          </a:solidFill>
                          <a:effectLst/>
                        </a:rPr>
                        <a:t>36,702.99</a:t>
                      </a:r>
                      <a:endParaRPr lang="en-US" sz="2000" b="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bl>
          </a:graphicData>
        </a:graphic>
      </p:graphicFrame>
      <p:pic>
        <p:nvPicPr>
          <p:cNvPr id="55" name="Picture 54"/>
          <p:cNvPicPr/>
          <p:nvPr/>
        </p:nvPicPr>
        <p:blipFill>
          <a:blip r:embed="rId9" cstate="print">
            <a:extLst>
              <a:ext uri="{28A0092B-C50C-407E-A947-70E740481C1C}">
                <a14:useLocalDpi xmlns:a14="http://schemas.microsoft.com/office/drawing/2010/main" val="0"/>
              </a:ext>
            </a:extLst>
          </a:blip>
          <a:stretch>
            <a:fillRect/>
          </a:stretch>
        </p:blipFill>
        <p:spPr>
          <a:xfrm>
            <a:off x="14831143" y="14680866"/>
            <a:ext cx="2876550" cy="2276475"/>
          </a:xfrm>
          <a:prstGeom prst="rect">
            <a:avLst/>
          </a:prstGeom>
        </p:spPr>
      </p:pic>
      <p:sp>
        <p:nvSpPr>
          <p:cNvPr id="57" name="Text Box 25"/>
          <p:cNvSpPr txBox="1">
            <a:spLocks noChangeArrowheads="1"/>
          </p:cNvSpPr>
          <p:nvPr/>
        </p:nvSpPr>
        <p:spPr bwMode="auto">
          <a:xfrm>
            <a:off x="17658703" y="14918199"/>
            <a:ext cx="2252968"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smtClean="0">
                <a:latin typeface="Times New Roman" charset="0"/>
              </a:rPr>
              <a:t>FDM seals inserted into a cold test adaptor</a:t>
            </a:r>
            <a:endParaRPr lang="en-AU" altLang="en-US" sz="2000" i="1" dirty="0">
              <a:latin typeface="Times New Roman" charset="0"/>
            </a:endParaRPr>
          </a:p>
        </p:txBody>
      </p:sp>
      <p:sp>
        <p:nvSpPr>
          <p:cNvPr id="50" name="Text Box 25"/>
          <p:cNvSpPr txBox="1">
            <a:spLocks noChangeArrowheads="1"/>
          </p:cNvSpPr>
          <p:nvPr/>
        </p:nvSpPr>
        <p:spPr bwMode="auto">
          <a:xfrm>
            <a:off x="16298006" y="11247886"/>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smtClean="0">
                <a:latin typeface="Times New Roman" charset="0"/>
              </a:rPr>
              <a:t>Table </a:t>
            </a:r>
            <a:r>
              <a:rPr lang="en-AU" altLang="en-US" sz="2000" i="1" dirty="0" smtClean="0">
                <a:latin typeface="Times New Roman" charset="0"/>
              </a:rPr>
              <a:t>2: Cold test seal savings</a:t>
            </a:r>
            <a:endParaRPr lang="en-AU" altLang="en-US" sz="2000" i="1" dirty="0">
              <a:latin typeface="Times New Roman" charset="0"/>
            </a:endParaRPr>
          </a:p>
        </p:txBody>
      </p:sp>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Office Theme</Template>
  <TotalTime>356</TotalTime>
  <Words>790</Words>
  <Application>Microsoft Office PowerPoint</Application>
  <PresentationFormat>Custom</PresentationFormat>
  <Paragraphs>69</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Arial</vt:lpstr>
      <vt:lpstr>Calibri</vt:lpstr>
      <vt:lpstr>Calibri Light</vt:lpstr>
      <vt:lpstr>Georgia</vt:lpstr>
      <vt:lpstr>ＭＳ Ｐゴシック</vt:lpstr>
      <vt:lpstr>ＭＳ Ｐゴシック</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Brown, Ryan (R.J.)</cp:lastModifiedBy>
  <cp:revision>34</cp:revision>
  <dcterms:created xsi:type="dcterms:W3CDTF">2016-02-25T08:27:32Z</dcterms:created>
  <dcterms:modified xsi:type="dcterms:W3CDTF">2019-05-07T08:47:44Z</dcterms:modified>
</cp:coreProperties>
</file>