
<file path=[Content_Types].xml><?xml version="1.0" encoding="utf-8"?>
<Types xmlns="http://schemas.openxmlformats.org/package/2006/content-types">
  <Default Extension="emf" ContentType="image/x-emf"/>
  <Default Extension="glb" ContentType="model/gltf.binary"/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35"/>
  </p:notesMasterIdLst>
  <p:handoutMasterIdLst>
    <p:handoutMasterId r:id="rId36"/>
  </p:handoutMasterIdLst>
  <p:sldIdLst>
    <p:sldId id="1439" r:id="rId4"/>
    <p:sldId id="475" r:id="rId5"/>
    <p:sldId id="291" r:id="rId6"/>
    <p:sldId id="503" r:id="rId7"/>
    <p:sldId id="882" r:id="rId8"/>
    <p:sldId id="1436" r:id="rId9"/>
    <p:sldId id="1437" r:id="rId10"/>
    <p:sldId id="1462" r:id="rId11"/>
    <p:sldId id="1446" r:id="rId12"/>
    <p:sldId id="1463" r:id="rId13"/>
    <p:sldId id="1447" r:id="rId14"/>
    <p:sldId id="1062" r:id="rId15"/>
    <p:sldId id="1430" r:id="rId16"/>
    <p:sldId id="272" r:id="rId17"/>
    <p:sldId id="273" r:id="rId18"/>
    <p:sldId id="1441" r:id="rId19"/>
    <p:sldId id="274" r:id="rId20"/>
    <p:sldId id="507" r:id="rId21"/>
    <p:sldId id="508" r:id="rId22"/>
    <p:sldId id="415" r:id="rId23"/>
    <p:sldId id="1464" r:id="rId24"/>
    <p:sldId id="1457" r:id="rId25"/>
    <p:sldId id="505" r:id="rId26"/>
    <p:sldId id="506" r:id="rId27"/>
    <p:sldId id="276" r:id="rId28"/>
    <p:sldId id="413" r:id="rId29"/>
    <p:sldId id="1461" r:id="rId30"/>
    <p:sldId id="1477" r:id="rId31"/>
    <p:sldId id="1476" r:id="rId32"/>
    <p:sldId id="319" r:id="rId33"/>
    <p:sldId id="261" r:id="rId34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FFD3"/>
    <a:srgbClr val="B3ECE5"/>
    <a:srgbClr val="FFCA94"/>
    <a:srgbClr val="FFE8F3"/>
    <a:srgbClr val="E3FAC8"/>
    <a:srgbClr val="BDCF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278"/>
    <p:restoredTop sz="79375" autoAdjust="0"/>
  </p:normalViewPr>
  <p:slideViewPr>
    <p:cSldViewPr snapToGrid="0" snapToObjects="1">
      <p:cViewPr>
        <p:scale>
          <a:sx n="77" d="100"/>
          <a:sy n="77" d="100"/>
        </p:scale>
        <p:origin x="992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theme" Target="theme/theme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1434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2847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1858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***  Heb</a:t>
            </a:r>
            <a:r>
              <a:rPr lang="en-US" baseline="0" dirty="0"/>
              <a:t> </a:t>
            </a:r>
            <a:r>
              <a:rPr lang="en-US" baseline="0" dirty="0" err="1"/>
              <a:t>wneud</a:t>
            </a:r>
            <a:r>
              <a:rPr lang="en-US" baseline="0" dirty="0"/>
              <a:t> </a:t>
            </a:r>
            <a:r>
              <a:rPr lang="en-US" baseline="0" dirty="0" err="1"/>
              <a:t>hwn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A5D56F-8357-F04C-B3EC-979F3EFAFFDE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7020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27054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8676955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13/11/23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3508879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1E664-3B10-B74E-9DDC-0191CB905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0FCF1-F39B-294E-873C-F97454DAE4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05D8BA-357B-7E40-A496-18E4054F62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3F606B-6F0E-D94D-8C16-1DFD2FF9A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13/11/23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30F347-1F4F-0349-ADEB-782B463EB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64EE60-1354-3743-B062-C9272D697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4868482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900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theme" Target="../theme/theme2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5" Type="http://schemas.openxmlformats.org/officeDocument/2006/relationships/slideLayout" Target="../slideLayouts/slideLayout32.xml"/><Relationship Id="rId4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5" r:id="rId2"/>
    <p:sldLayoutId id="2147484118" r:id="rId3"/>
    <p:sldLayoutId id="2147484119" r:id="rId4"/>
    <p:sldLayoutId id="2147484121" r:id="rId5"/>
    <p:sldLayoutId id="2147484122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tiff"/><Relationship Id="rId3" Type="http://schemas.openxmlformats.org/officeDocument/2006/relationships/image" Target="../media/image2.tiff"/><Relationship Id="rId7" Type="http://schemas.openxmlformats.org/officeDocument/2006/relationships/image" Target="../media/image6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5.tiff"/><Relationship Id="rId5" Type="http://schemas.openxmlformats.org/officeDocument/2006/relationships/image" Target="../media/image4.tiff"/><Relationship Id="rId4" Type="http://schemas.openxmlformats.org/officeDocument/2006/relationships/image" Target="../media/image3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2.tiff"/><Relationship Id="rId5" Type="http://schemas.openxmlformats.org/officeDocument/2006/relationships/image" Target="../media/image11.tiff"/><Relationship Id="rId4" Type="http://schemas.openxmlformats.org/officeDocument/2006/relationships/image" Target="../media/image10.tif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tiff"/><Relationship Id="rId3" Type="http://schemas.openxmlformats.org/officeDocument/2006/relationships/image" Target="../media/image3.tiff"/><Relationship Id="rId7" Type="http://schemas.openxmlformats.org/officeDocument/2006/relationships/image" Target="../media/image7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6.tiff"/><Relationship Id="rId5" Type="http://schemas.openxmlformats.org/officeDocument/2006/relationships/image" Target="../media/image5.tiff"/><Relationship Id="rId4" Type="http://schemas.openxmlformats.org/officeDocument/2006/relationships/image" Target="../media/image4.tiff"/><Relationship Id="rId9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3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7" Type="http://schemas.openxmlformats.org/officeDocument/2006/relationships/image" Target="../media/image13.tiff"/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2.tiff"/><Relationship Id="rId5" Type="http://schemas.openxmlformats.org/officeDocument/2006/relationships/image" Target="../media/image11.tiff"/><Relationship Id="rId4" Type="http://schemas.openxmlformats.org/officeDocument/2006/relationships/image" Target="../media/image10.tif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4.jpeg"/><Relationship Id="rId5" Type="http://schemas.openxmlformats.org/officeDocument/2006/relationships/image" Target="../media/image19.tiff"/><Relationship Id="rId4" Type="http://schemas.openxmlformats.org/officeDocument/2006/relationships/image" Target="../media/image18.tif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7" Type="http://schemas.openxmlformats.org/officeDocument/2006/relationships/image" Target="../media/image29.sv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8.png"/><Relationship Id="rId5" Type="http://schemas.openxmlformats.org/officeDocument/2006/relationships/image" Target="../media/image27.emf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6.png"/><Relationship Id="rId5" Type="http://schemas.openxmlformats.org/officeDocument/2006/relationships/image" Target="../media/image31.svg"/><Relationship Id="rId4" Type="http://schemas.openxmlformats.org/officeDocument/2006/relationships/image" Target="../media/image30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7.emf"/><Relationship Id="rId4" Type="http://schemas.openxmlformats.org/officeDocument/2006/relationships/image" Target="../media/image32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3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3.jpeg"/><Relationship Id="rId5" Type="http://schemas.openxmlformats.org/officeDocument/2006/relationships/image" Target="../media/image19.tiff"/><Relationship Id="rId4" Type="http://schemas.openxmlformats.org/officeDocument/2006/relationships/image" Target="../media/image18.tiff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0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39.png"/><Relationship Id="rId4" Type="http://schemas.microsoft.com/office/2017/06/relationships/model3d" Target="../media/model3d1.glb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A3EEB9F-674A-C600-A7D9-2D3FBCEC5A0C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Grŵp</a:t>
            </a:r>
            <a:r>
              <a:rPr lang="en-US" sz="2400" b="1" dirty="0">
                <a:solidFill>
                  <a:srgbClr val="002060"/>
                </a:solidFill>
              </a:rPr>
              <a:t> 3 – </a:t>
            </a:r>
            <a:r>
              <a:rPr lang="en-US" sz="2400" b="1" dirty="0" err="1">
                <a:solidFill>
                  <a:srgbClr val="002060"/>
                </a:solidFill>
              </a:rPr>
              <a:t>Darlith</a:t>
            </a:r>
            <a:r>
              <a:rPr lang="en-US" sz="2400" b="1" dirty="0">
                <a:solidFill>
                  <a:srgbClr val="002060"/>
                </a:solidFill>
              </a:rPr>
              <a:t>/Lecture 8</a:t>
            </a: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>
                <a:solidFill>
                  <a:srgbClr val="002060"/>
                </a:solidFill>
              </a:rPr>
              <a:t>Catrin Evans-Thomas</a:t>
            </a:r>
          </a:p>
          <a:p>
            <a:pPr algn="ctr"/>
            <a:endParaRPr lang="en-US" sz="2400" b="1" dirty="0">
              <a:solidFill>
                <a:srgbClr val="002060"/>
              </a:solidFill>
            </a:endParaRPr>
          </a:p>
          <a:p>
            <a:pPr algn="ctr"/>
            <a:r>
              <a:rPr lang="en-US" sz="2000" dirty="0" err="1">
                <a:solidFill>
                  <a:srgbClr val="002060"/>
                </a:solidFill>
              </a:rPr>
              <a:t>c.evans-thomas@pcydds.ac.uk</a:t>
            </a:r>
            <a:endParaRPr lang="en-US" sz="2000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endParaRPr lang="en-US" sz="24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937FF35-6DE1-6B15-3883-46140806E103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2023-24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4" name="Picture 2" descr="Logo&#10;&#10;Description automatically generated">
            <a:extLst>
              <a:ext uri="{FF2B5EF4-FFF2-40B4-BE49-F238E27FC236}">
                <a16:creationId xmlns:a16="http://schemas.microsoft.com/office/drawing/2014/main" id="{E25311F0-2ABC-84F0-C237-18007583CC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10" y="233252"/>
            <a:ext cx="3857750" cy="9258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20071357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B173E096-BB55-472B-BC17-90588069DAE9}"/>
              </a:ext>
            </a:extLst>
          </p:cNvPr>
          <p:cNvSpPr txBox="1"/>
          <p:nvPr/>
        </p:nvSpPr>
        <p:spPr>
          <a:xfrm>
            <a:off x="6409636" y="934816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10835640" y="418655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659524" y="2696722"/>
            <a:ext cx="5799629" cy="2236716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+mj-lt"/>
                <a:cs typeface="Cavolini" panose="03000502040302020204" pitchFamily="66" charset="0"/>
              </a:rPr>
              <a:t>Eisiau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a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Gwneud</a:t>
            </a: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>
                <a:latin typeface="+mj-lt"/>
                <a:cs typeface="Cavolini" panose="03000502040302020204" pitchFamily="66" charset="0"/>
              </a:rPr>
              <a:t>To want + to do/make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6C2595F-6D93-8C4E-9E46-CEA6FA98D14C}"/>
              </a:ext>
            </a:extLst>
          </p:cNvPr>
          <p:cNvSpPr txBox="1">
            <a:spLocks/>
          </p:cNvSpPr>
          <p:nvPr/>
        </p:nvSpPr>
        <p:spPr>
          <a:xfrm>
            <a:off x="732847" y="934816"/>
            <a:ext cx="4025901" cy="194240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2022-23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424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iangle 3">
            <a:extLst>
              <a:ext uri="{FF2B5EF4-FFF2-40B4-BE49-F238E27FC236}">
                <a16:creationId xmlns:a16="http://schemas.microsoft.com/office/drawing/2014/main" id="{261F6DE4-6A3C-0048-8AA2-4196D053CA75}"/>
              </a:ext>
            </a:extLst>
          </p:cNvPr>
          <p:cNvSpPr/>
          <p:nvPr/>
        </p:nvSpPr>
        <p:spPr>
          <a:xfrm>
            <a:off x="3276600" y="1174750"/>
            <a:ext cx="5594350" cy="4479925"/>
          </a:xfrm>
          <a:prstGeom prst="triangle">
            <a:avLst/>
          </a:prstGeom>
          <a:solidFill>
            <a:srgbClr val="00B0F0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y-GB" dirty="0"/>
          </a:p>
        </p:txBody>
      </p:sp>
      <p:sp>
        <p:nvSpPr>
          <p:cNvPr id="26626" name="Rectangle 4">
            <a:extLst>
              <a:ext uri="{FF2B5EF4-FFF2-40B4-BE49-F238E27FC236}">
                <a16:creationId xmlns:a16="http://schemas.microsoft.com/office/drawing/2014/main" id="{96860BD0-E0F0-7644-8750-94EF31F36A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2038" y="144463"/>
            <a:ext cx="25003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Cynnydd</a:t>
            </a:r>
          </a:p>
        </p:txBody>
      </p:sp>
      <p:sp>
        <p:nvSpPr>
          <p:cNvPr id="26627" name="Rectangle 5">
            <a:extLst>
              <a:ext uri="{FF2B5EF4-FFF2-40B4-BE49-F238E27FC236}">
                <a16:creationId xmlns:a16="http://schemas.microsoft.com/office/drawing/2014/main" id="{565ABE85-09C0-064C-B4FA-8B717B7AEA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4475" y="5654675"/>
            <a:ext cx="17621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b="1">
                <a:latin typeface="Segoe Print" panose="02000800000000000000" pitchFamily="2" charset="0"/>
                <a:cs typeface="Ayuthaya" pitchFamily="2" charset="-34"/>
              </a:rPr>
              <a:t>Hyder</a:t>
            </a:r>
          </a:p>
        </p:txBody>
      </p:sp>
      <p:sp>
        <p:nvSpPr>
          <p:cNvPr id="26628" name="Rectangle 6">
            <a:extLst>
              <a:ext uri="{FF2B5EF4-FFF2-40B4-BE49-F238E27FC236}">
                <a16:creationId xmlns:a16="http://schemas.microsoft.com/office/drawing/2014/main" id="{98FAAA33-DF4F-1D4D-BB18-714CFEA35E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8575" y="5654675"/>
            <a:ext cx="231775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Ymarfer</a:t>
            </a:r>
          </a:p>
        </p:txBody>
      </p:sp>
      <p:sp>
        <p:nvSpPr>
          <p:cNvPr id="26629" name="Rectangle 7">
            <a:extLst>
              <a:ext uri="{FF2B5EF4-FFF2-40B4-BE49-F238E27FC236}">
                <a16:creationId xmlns:a16="http://schemas.microsoft.com/office/drawing/2014/main" id="{67327085-B3DE-FC4F-A4AD-C9786230E0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16538" y="730250"/>
            <a:ext cx="151447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progress</a:t>
            </a:r>
          </a:p>
        </p:txBody>
      </p:sp>
      <p:sp>
        <p:nvSpPr>
          <p:cNvPr id="26630" name="Rectangle 8">
            <a:extLst>
              <a:ext uri="{FF2B5EF4-FFF2-40B4-BE49-F238E27FC236}">
                <a16:creationId xmlns:a16="http://schemas.microsoft.com/office/drawing/2014/main" id="{09954C38-6609-A646-988E-ABB16170C7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42438" y="6308725"/>
            <a:ext cx="1471612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practice</a:t>
            </a:r>
          </a:p>
        </p:txBody>
      </p:sp>
      <p:sp>
        <p:nvSpPr>
          <p:cNvPr id="26631" name="Rectangle 9">
            <a:extLst>
              <a:ext uri="{FF2B5EF4-FFF2-40B4-BE49-F238E27FC236}">
                <a16:creationId xmlns:a16="http://schemas.microsoft.com/office/drawing/2014/main" id="{7B94EF63-50F5-FA41-8FFC-F8B1408EC6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8113" y="6338888"/>
            <a:ext cx="1868487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confidence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BE74A27-9C78-3140-B9B0-F293CCAE385C}"/>
              </a:ext>
            </a:extLst>
          </p:cNvPr>
          <p:cNvCxnSpPr/>
          <p:nvPr/>
        </p:nvCxnSpPr>
        <p:spPr>
          <a:xfrm flipH="1">
            <a:off x="2697163" y="1174750"/>
            <a:ext cx="2619375" cy="42957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EE52EF3-4C51-2846-92B6-55E45EDBE6DC}"/>
              </a:ext>
            </a:extLst>
          </p:cNvPr>
          <p:cNvCxnSpPr>
            <a:cxnSpLocks/>
          </p:cNvCxnSpPr>
          <p:nvPr/>
        </p:nvCxnSpPr>
        <p:spPr>
          <a:xfrm>
            <a:off x="6775450" y="1174750"/>
            <a:ext cx="2674938" cy="4065588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E4FCE0D-649F-0349-9869-558B934B03C6}"/>
              </a:ext>
            </a:extLst>
          </p:cNvPr>
          <p:cNvCxnSpPr>
            <a:cxnSpLocks/>
          </p:cNvCxnSpPr>
          <p:nvPr/>
        </p:nvCxnSpPr>
        <p:spPr>
          <a:xfrm flipH="1">
            <a:off x="3576638" y="6308725"/>
            <a:ext cx="5040312" cy="539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6635" name="TextBox 16">
            <a:extLst>
              <a:ext uri="{FF2B5EF4-FFF2-40B4-BE49-F238E27FC236}">
                <a16:creationId xmlns:a16="http://schemas.microsoft.com/office/drawing/2014/main" id="{166A218F-73BC-EA4F-A9EC-876AEF44F7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9350" y="3206750"/>
            <a:ext cx="2228850" cy="1554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6000" b="1" dirty="0" err="1">
                <a:latin typeface="Segoe Print" panose="02000800000000000000" pitchFamily="2" charset="0"/>
                <a:cs typeface="Arial Unicode MS" panose="020B0604020202020204" pitchFamily="34" charset="-128"/>
              </a:rPr>
              <a:t>SGIL</a:t>
            </a:r>
            <a:r>
              <a:rPr lang="en-US" altLang="cy-GB" sz="3500" dirty="0" err="1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a</a:t>
            </a:r>
            <a:r>
              <a:rPr lang="en-US" altLang="cy-GB" sz="3500" dirty="0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 skill</a:t>
            </a:r>
          </a:p>
        </p:txBody>
      </p:sp>
    </p:spTree>
    <p:extLst>
      <p:ext uri="{BB962C8B-B14F-4D97-AF65-F5344CB8AC3E}">
        <p14:creationId xmlns:p14="http://schemas.microsoft.com/office/powerpoint/2010/main" val="1027731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27D8A96-AF50-D447-9A94-1B8D7B5A8E30}"/>
              </a:ext>
            </a:extLst>
          </p:cNvPr>
          <p:cNvSpPr txBox="1">
            <a:spLocks/>
          </p:cNvSpPr>
          <p:nvPr/>
        </p:nvSpPr>
        <p:spPr>
          <a:xfrm>
            <a:off x="221160" y="-192039"/>
            <a:ext cx="6026048" cy="2904348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800" b="1" dirty="0" err="1">
                <a:latin typeface="Ink Free" panose="03080402000500000000" pitchFamily="66" charset="0"/>
              </a:rPr>
              <a:t>Eisiau</a:t>
            </a:r>
            <a:r>
              <a:rPr lang="en-US" sz="4800" b="1" dirty="0">
                <a:latin typeface="Ink Free" panose="03080402000500000000" pitchFamily="66" charset="0"/>
              </a:rPr>
              <a:t> = ‘to want’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B4F4AC7-5484-0047-BA00-C96BB73ECB8F}"/>
              </a:ext>
            </a:extLst>
          </p:cNvPr>
          <p:cNvSpPr txBox="1"/>
          <p:nvPr/>
        </p:nvSpPr>
        <p:spPr>
          <a:xfrm>
            <a:off x="9873548" y="192572"/>
            <a:ext cx="2030309" cy="919401"/>
          </a:xfrm>
          <a:prstGeom prst="wedgeRoundRectCallout">
            <a:avLst>
              <a:gd name="adj1" fmla="val -45404"/>
              <a:gd name="adj2" fmla="val 81428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E2C1FF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1600" b="1" i="1" dirty="0" err="1"/>
              <a:t>ishe</a:t>
            </a:r>
            <a:endParaRPr lang="en-US" sz="1600" b="1" i="1" dirty="0"/>
          </a:p>
          <a:p>
            <a:pPr>
              <a:defRPr/>
            </a:pPr>
            <a:r>
              <a:rPr lang="en-US" sz="1600" b="1" i="1" dirty="0" err="1"/>
              <a:t>eishe</a:t>
            </a:r>
            <a:endParaRPr lang="en-US" sz="1600" b="1" i="1" dirty="0"/>
          </a:p>
          <a:p>
            <a:pPr>
              <a:defRPr/>
            </a:pPr>
            <a:r>
              <a:rPr lang="en-US" sz="1600" b="1" i="1" dirty="0" err="1"/>
              <a:t>mo’yn</a:t>
            </a:r>
            <a:endParaRPr lang="en-US" sz="1600" b="1" i="1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5CD05D5-F72B-DC43-AEE9-48D639CEFC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90161" y="252342"/>
            <a:ext cx="548240" cy="6854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39CCA10-0F66-0A66-8CBA-B092B787D104}"/>
              </a:ext>
            </a:extLst>
          </p:cNvPr>
          <p:cNvSpPr txBox="1"/>
          <p:nvPr/>
        </p:nvSpPr>
        <p:spPr>
          <a:xfrm>
            <a:off x="678358" y="1650544"/>
            <a:ext cx="6329597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/>
              <a:t>Beth </a:t>
            </a:r>
            <a:r>
              <a:rPr lang="en-US" sz="4200" b="1" dirty="0" err="1"/>
              <a:t>rwyt</a:t>
            </a:r>
            <a:r>
              <a:rPr lang="en-US" sz="4200" b="1" dirty="0"/>
              <a:t> </a:t>
            </a:r>
            <a:r>
              <a:rPr lang="en-US" sz="4200" b="1" dirty="0" err="1"/>
              <a:t>ti</a:t>
            </a:r>
            <a:r>
              <a:rPr lang="en-US" sz="4200" b="1" dirty="0"/>
              <a:t> </a:t>
            </a:r>
            <a:r>
              <a:rPr lang="en-US" sz="4200" b="1" dirty="0" err="1"/>
              <a:t>eisiau</a:t>
            </a:r>
            <a:r>
              <a:rPr lang="en-US" sz="4200" b="1" dirty="0"/>
              <a:t>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F1B5E2-DF57-4880-A35C-C8F95F9E34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189" y="2682508"/>
            <a:ext cx="2068386" cy="219108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AF9A051-6AC0-7897-21F1-297A37983C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9659" y="2787623"/>
            <a:ext cx="2895380" cy="144769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0D9F3B1-3BDB-878C-D934-3B5FB4D81EA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35276" y="2591042"/>
            <a:ext cx="2598657" cy="167056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7F83A7D-3753-6289-A634-8787F7FBEB6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09513" y="4738525"/>
            <a:ext cx="2318912" cy="1840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FE74D53-BD1F-4DAF-9500-BF6B8F8758B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99107" y="4654713"/>
            <a:ext cx="2617695" cy="181493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691721CC-DB4E-6DA6-2007-74E78B5BE99B}"/>
              </a:ext>
            </a:extLst>
          </p:cNvPr>
          <p:cNvSpPr txBox="1"/>
          <p:nvPr/>
        </p:nvSpPr>
        <p:spPr>
          <a:xfrm>
            <a:off x="453599" y="2673904"/>
            <a:ext cx="39917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1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6F31F42-7B88-10C4-D04A-89D137622C6E}"/>
              </a:ext>
            </a:extLst>
          </p:cNvPr>
          <p:cNvSpPr txBox="1"/>
          <p:nvPr/>
        </p:nvSpPr>
        <p:spPr>
          <a:xfrm>
            <a:off x="4531141" y="2594048"/>
            <a:ext cx="39917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2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2DF287C-B545-C464-156F-E037F14A8B4B}"/>
              </a:ext>
            </a:extLst>
          </p:cNvPr>
          <p:cNvSpPr txBox="1"/>
          <p:nvPr/>
        </p:nvSpPr>
        <p:spPr>
          <a:xfrm>
            <a:off x="8501735" y="2490881"/>
            <a:ext cx="39917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3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0C8B68D-7858-ECB3-B96F-DFF4F70AB591}"/>
              </a:ext>
            </a:extLst>
          </p:cNvPr>
          <p:cNvSpPr txBox="1"/>
          <p:nvPr/>
        </p:nvSpPr>
        <p:spPr>
          <a:xfrm>
            <a:off x="2718690" y="4507692"/>
            <a:ext cx="39917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6E070A1-DD31-8668-F0D1-CACE3A423BBC}"/>
              </a:ext>
            </a:extLst>
          </p:cNvPr>
          <p:cNvSpPr txBox="1"/>
          <p:nvPr/>
        </p:nvSpPr>
        <p:spPr>
          <a:xfrm>
            <a:off x="5833577" y="6117267"/>
            <a:ext cx="39917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5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B06EDFC-5010-732D-2A2E-561923EBE849}"/>
              </a:ext>
            </a:extLst>
          </p:cNvPr>
          <p:cNvSpPr txBox="1"/>
          <p:nvPr/>
        </p:nvSpPr>
        <p:spPr>
          <a:xfrm>
            <a:off x="9563781" y="4323932"/>
            <a:ext cx="21746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400" b="1" dirty="0" err="1"/>
              <a:t>afal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/>
              <a:t>banana</a:t>
            </a:r>
          </a:p>
          <a:p>
            <a:pPr marL="342900" indent="-342900">
              <a:buAutoNum type="arabicPeriod"/>
            </a:pPr>
            <a:r>
              <a:rPr lang="en-US" sz="2400" b="1" dirty="0" err="1"/>
              <a:t>mefus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grawnwin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/>
              <a:t>melon</a:t>
            </a:r>
            <a:endParaRPr lang="en-US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0FBAE98-197B-ADAC-102C-E5EECFFCE868}"/>
              </a:ext>
            </a:extLst>
          </p:cNvPr>
          <p:cNvSpPr txBox="1"/>
          <p:nvPr/>
        </p:nvSpPr>
        <p:spPr>
          <a:xfrm>
            <a:off x="7600340" y="1639217"/>
            <a:ext cx="3981582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 err="1"/>
              <a:t>Dw</a:t>
            </a:r>
            <a:r>
              <a:rPr lang="en-US" sz="4200" b="1" dirty="0"/>
              <a:t> </a:t>
            </a:r>
            <a:r>
              <a:rPr lang="en-US" sz="4200" b="1" dirty="0" err="1"/>
              <a:t>i</a:t>
            </a:r>
            <a:r>
              <a:rPr lang="en-US" sz="4200" b="1" dirty="0"/>
              <a:t> </a:t>
            </a:r>
            <a:r>
              <a:rPr lang="en-US" sz="4200" b="1" dirty="0" err="1"/>
              <a:t>eisiau</a:t>
            </a:r>
            <a:r>
              <a:rPr lang="en-US" sz="4200" b="1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445504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2963186" y="713261"/>
            <a:ext cx="632959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/>
              <a:t>Do </a:t>
            </a:r>
            <a:r>
              <a:rPr lang="en-US" sz="3200" b="1" dirty="0">
                <a:solidFill>
                  <a:srgbClr val="0070C0"/>
                </a:solidFill>
              </a:rPr>
              <a:t>you</a:t>
            </a:r>
            <a:r>
              <a:rPr lang="en-US" sz="3200" b="1" dirty="0"/>
              <a:t> want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-624898" y="3487427"/>
            <a:ext cx="604822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Ydw</a:t>
            </a:r>
            <a:r>
              <a:rPr lang="en-US" sz="4400" b="1" dirty="0"/>
              <a:t>, </a:t>
            </a:r>
          </a:p>
          <a:p>
            <a:pPr algn="ctr"/>
            <a:r>
              <a:rPr lang="en-US" sz="4400" b="1" dirty="0" err="1"/>
              <a:t>dw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0070C0"/>
                </a:solidFill>
              </a:rPr>
              <a:t>i</a:t>
            </a:r>
            <a:r>
              <a:rPr lang="en-US" sz="4400" b="1" dirty="0"/>
              <a:t> </a:t>
            </a:r>
            <a:r>
              <a:rPr lang="en-US" sz="4400" b="1" dirty="0" err="1"/>
              <a:t>eisiau</a:t>
            </a:r>
            <a:r>
              <a:rPr lang="en-US" sz="4400" b="1" dirty="0"/>
              <a:t>…</a:t>
            </a:r>
          </a:p>
          <a:p>
            <a:pPr algn="ctr"/>
            <a:r>
              <a:rPr lang="en-US" sz="4400" b="1" dirty="0">
                <a:sym typeface="Wingdings" pitchFamily="2" charset="2"/>
              </a:rPr>
              <a:t> </a:t>
            </a:r>
            <a:endParaRPr lang="en-US" sz="4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7B27C1-EFAF-B744-A8C4-31CD8CBA0637}"/>
              </a:ext>
            </a:extLst>
          </p:cNvPr>
          <p:cNvSpPr txBox="1"/>
          <p:nvPr/>
        </p:nvSpPr>
        <p:spPr>
          <a:xfrm>
            <a:off x="6268670" y="3548021"/>
            <a:ext cx="604822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Nac</a:t>
            </a:r>
            <a:r>
              <a:rPr lang="en-US" sz="4400" b="1" dirty="0"/>
              <a:t> </a:t>
            </a:r>
            <a:r>
              <a:rPr lang="en-US" sz="4400" b="1" dirty="0" err="1"/>
              <a:t>ydw</a:t>
            </a:r>
            <a:r>
              <a:rPr lang="en-US" sz="4400" b="1" dirty="0"/>
              <a:t>, </a:t>
            </a:r>
          </a:p>
          <a:p>
            <a:pPr algn="ctr"/>
            <a:r>
              <a:rPr lang="en-US" sz="4400" b="1" dirty="0" err="1"/>
              <a:t>dydw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0070C0"/>
                </a:solidFill>
              </a:rPr>
              <a:t>i</a:t>
            </a:r>
            <a:r>
              <a:rPr lang="en-US" sz="4400" b="1" dirty="0"/>
              <a:t> </a:t>
            </a:r>
            <a:r>
              <a:rPr lang="en-US" sz="4400" b="1" dirty="0" err="1"/>
              <a:t>ddim</a:t>
            </a:r>
            <a:r>
              <a:rPr lang="en-US" sz="4400" b="1" dirty="0"/>
              <a:t> </a:t>
            </a:r>
            <a:r>
              <a:rPr lang="en-US" sz="4400" b="1" dirty="0" err="1"/>
              <a:t>eisiau</a:t>
            </a:r>
            <a:r>
              <a:rPr lang="en-US" sz="4400" b="1" dirty="0"/>
              <a:t>…</a:t>
            </a:r>
          </a:p>
          <a:p>
            <a:pPr algn="ctr"/>
            <a:r>
              <a:rPr lang="en-US" sz="4400" b="1" dirty="0">
                <a:sym typeface="Wingdings" pitchFamily="2" charset="2"/>
              </a:rPr>
              <a:t> </a:t>
            </a:r>
            <a:endParaRPr lang="en-US" sz="4400" b="1" dirty="0"/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645501">
            <a:off x="2569614" y="1204251"/>
            <a:ext cx="577819" cy="2299447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79D7EFB8-5454-2242-AE41-3E9B154A5EA8}"/>
              </a:ext>
            </a:extLst>
          </p:cNvPr>
          <p:cNvSpPr/>
          <p:nvPr/>
        </p:nvSpPr>
        <p:spPr>
          <a:xfrm rot="19138443">
            <a:off x="8585372" y="1437848"/>
            <a:ext cx="695629" cy="2342246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E8164DFB-EF8A-944A-AE13-8EA9BA51ED28}"/>
              </a:ext>
            </a:extLst>
          </p:cNvPr>
          <p:cNvSpPr/>
          <p:nvPr/>
        </p:nvSpPr>
        <p:spPr>
          <a:xfrm>
            <a:off x="2374219" y="5210155"/>
            <a:ext cx="7098223" cy="1385081"/>
          </a:xfrm>
          <a:prstGeom prst="star12">
            <a:avLst/>
          </a:prstGeom>
          <a:solidFill>
            <a:srgbClr val="FF5A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>
                <a:solidFill>
                  <a:schemeClr val="tx1"/>
                </a:solidFill>
              </a:rPr>
              <a:t>Rule:</a:t>
            </a:r>
          </a:p>
          <a:p>
            <a:pPr algn="ctr"/>
            <a:r>
              <a:rPr lang="en-US" b="1" dirty="0">
                <a:solidFill>
                  <a:schemeClr val="bg1"/>
                </a:solidFill>
              </a:rPr>
              <a:t>Does dim “</a:t>
            </a:r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” o </a:t>
            </a:r>
            <a:r>
              <a:rPr lang="en-US" b="1" dirty="0" err="1">
                <a:solidFill>
                  <a:schemeClr val="bg1"/>
                </a:solidFill>
              </a:rPr>
              <a:t>flaen</a:t>
            </a:r>
            <a:r>
              <a:rPr lang="en-US" b="1" dirty="0">
                <a:solidFill>
                  <a:schemeClr val="bg1"/>
                </a:solidFill>
              </a:rPr>
              <a:t> “</a:t>
            </a:r>
            <a:r>
              <a:rPr lang="en-US" b="1" dirty="0" err="1">
                <a:solidFill>
                  <a:schemeClr val="bg1"/>
                </a:solidFill>
              </a:rPr>
              <a:t>eisiau</a:t>
            </a:r>
            <a:r>
              <a:rPr lang="en-US" b="1" dirty="0">
                <a:solidFill>
                  <a:schemeClr val="bg1"/>
                </a:solidFill>
              </a:rPr>
              <a:t>”.</a:t>
            </a:r>
          </a:p>
          <a:p>
            <a:pPr algn="ctr"/>
            <a:r>
              <a:rPr lang="en-US" i="1" dirty="0">
                <a:solidFill>
                  <a:schemeClr val="bg1"/>
                </a:solidFill>
              </a:rPr>
              <a:t>There’s no “</a:t>
            </a:r>
            <a:r>
              <a:rPr lang="en-US" i="1" dirty="0" err="1">
                <a:solidFill>
                  <a:schemeClr val="bg1"/>
                </a:solidFill>
              </a:rPr>
              <a:t>yn</a:t>
            </a:r>
            <a:r>
              <a:rPr lang="en-US" i="1" dirty="0">
                <a:solidFill>
                  <a:schemeClr val="bg1"/>
                </a:solidFill>
              </a:rPr>
              <a:t>” in front of “</a:t>
            </a:r>
            <a:r>
              <a:rPr lang="en-US" i="1" dirty="0" err="1">
                <a:solidFill>
                  <a:schemeClr val="bg1"/>
                </a:solidFill>
              </a:rPr>
              <a:t>eisiau</a:t>
            </a:r>
            <a:r>
              <a:rPr lang="en-US" i="1" dirty="0">
                <a:solidFill>
                  <a:schemeClr val="bg1"/>
                </a:solidFill>
              </a:rPr>
              <a:t>”.</a:t>
            </a:r>
          </a:p>
          <a:p>
            <a:pPr algn="ctr"/>
            <a:endParaRPr lang="en-US" b="1" u="sng" dirty="0">
              <a:solidFill>
                <a:schemeClr val="tx1"/>
              </a:solidFill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72927773-2EE7-BC4C-83FC-934DCF6B3EB0}"/>
              </a:ext>
            </a:extLst>
          </p:cNvPr>
          <p:cNvSpPr/>
          <p:nvPr/>
        </p:nvSpPr>
        <p:spPr>
          <a:xfrm>
            <a:off x="8933187" y="112038"/>
            <a:ext cx="3182012" cy="3169920"/>
          </a:xfrm>
          <a:prstGeom prst="star12">
            <a:avLst/>
          </a:prstGeom>
          <a:solidFill>
            <a:srgbClr val="FF5A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>
                <a:solidFill>
                  <a:schemeClr val="tx1"/>
                </a:solidFill>
              </a:rPr>
              <a:t>Rule:</a:t>
            </a:r>
          </a:p>
          <a:p>
            <a:pPr algn="ctr"/>
            <a:r>
              <a:rPr lang="en-US" sz="2000" b="1" dirty="0" err="1">
                <a:solidFill>
                  <a:schemeClr val="bg1"/>
                </a:solidFill>
              </a:rPr>
              <a:t>Ti</a:t>
            </a:r>
            <a:r>
              <a:rPr lang="en-US" sz="2000" b="1" dirty="0">
                <a:solidFill>
                  <a:schemeClr val="bg1"/>
                </a:solidFill>
              </a:rPr>
              <a:t> in the question = FI / I in the answer</a:t>
            </a:r>
            <a:endParaRPr lang="en-US" sz="2000" b="1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1B5EC8-7B29-BBBC-13DD-A19598F76CC8}"/>
              </a:ext>
            </a:extLst>
          </p:cNvPr>
          <p:cNvSpPr txBox="1"/>
          <p:nvPr/>
        </p:nvSpPr>
        <p:spPr>
          <a:xfrm>
            <a:off x="2963186" y="297937"/>
            <a:ext cx="6329597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 err="1"/>
              <a:t>Wyt</a:t>
            </a:r>
            <a:r>
              <a:rPr lang="en-US" sz="4200" b="1" dirty="0"/>
              <a:t> </a:t>
            </a:r>
            <a:r>
              <a:rPr lang="en-US" sz="4200" b="1" dirty="0" err="1"/>
              <a:t>ti</a:t>
            </a:r>
            <a:r>
              <a:rPr lang="en-US" sz="4200" b="1" dirty="0"/>
              <a:t> </a:t>
            </a:r>
            <a:r>
              <a:rPr lang="en-US" sz="4200" b="1" dirty="0" err="1"/>
              <a:t>eisiau</a:t>
            </a:r>
            <a:r>
              <a:rPr lang="en-US" sz="4200" b="1" dirty="0"/>
              <a:t>…?</a:t>
            </a:r>
          </a:p>
        </p:txBody>
      </p:sp>
    </p:spTree>
    <p:extLst>
      <p:ext uri="{BB962C8B-B14F-4D97-AF65-F5344CB8AC3E}">
        <p14:creationId xmlns:p14="http://schemas.microsoft.com/office/powerpoint/2010/main" val="31730145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C57129A2-47BF-0B41-9E43-172F18F12954}"/>
              </a:ext>
            </a:extLst>
          </p:cNvPr>
          <p:cNvSpPr txBox="1"/>
          <p:nvPr/>
        </p:nvSpPr>
        <p:spPr>
          <a:xfrm>
            <a:off x="240108" y="564758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1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D213D5-15DF-474D-A2E5-7835620070E6}"/>
              </a:ext>
            </a:extLst>
          </p:cNvPr>
          <p:cNvSpPr txBox="1"/>
          <p:nvPr/>
        </p:nvSpPr>
        <p:spPr>
          <a:xfrm>
            <a:off x="2655406" y="3887956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0A9061-9447-8141-A7A5-9D97D735B117}"/>
              </a:ext>
            </a:extLst>
          </p:cNvPr>
          <p:cNvSpPr txBox="1"/>
          <p:nvPr/>
        </p:nvSpPr>
        <p:spPr>
          <a:xfrm>
            <a:off x="240107" y="2345857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4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2E2D51C-C784-A54A-BB75-59FED33BF264}"/>
              </a:ext>
            </a:extLst>
          </p:cNvPr>
          <p:cNvSpPr txBox="1"/>
          <p:nvPr/>
        </p:nvSpPr>
        <p:spPr>
          <a:xfrm>
            <a:off x="186020" y="5227418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E312F43-0E75-1642-BD89-7EC6E77A1167}"/>
              </a:ext>
            </a:extLst>
          </p:cNvPr>
          <p:cNvSpPr txBox="1"/>
          <p:nvPr/>
        </p:nvSpPr>
        <p:spPr>
          <a:xfrm>
            <a:off x="3545564" y="3453248"/>
            <a:ext cx="327912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400" b="1" dirty="0" err="1"/>
              <a:t>te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coffi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sudd</a:t>
            </a:r>
            <a:r>
              <a:rPr lang="en-US" sz="2400" b="1" dirty="0"/>
              <a:t> </a:t>
            </a:r>
            <a:r>
              <a:rPr lang="en-US" sz="2400" b="1" dirty="0" err="1"/>
              <a:t>afal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siocled</a:t>
            </a:r>
            <a:r>
              <a:rPr lang="en-US" sz="2400" b="1" dirty="0"/>
              <a:t> </a:t>
            </a:r>
            <a:r>
              <a:rPr lang="en-US" sz="2400" b="1" dirty="0" err="1"/>
              <a:t>poeth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dwr</a:t>
            </a:r>
            <a:endParaRPr lang="en-US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80C392D-B2EA-A44D-84DE-DA076695FD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8005" y="220708"/>
            <a:ext cx="1998965" cy="175623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D78206B-2277-964F-AFCD-25D85D8480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3562" y="1385372"/>
            <a:ext cx="1614476" cy="175623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4157140-BCDF-9845-9313-440FF4DB030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1486" r="14190"/>
          <a:stretch/>
        </p:blipFill>
        <p:spPr>
          <a:xfrm>
            <a:off x="1943790" y="4488754"/>
            <a:ext cx="1216554" cy="193899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2CA1CA2-4CE9-7F47-BFD9-8F5DCB566C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5545" y="2345857"/>
            <a:ext cx="1756234" cy="175623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4B42E32-8F97-A741-BF3A-1B4DBFDAD09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5545" y="4247048"/>
            <a:ext cx="741745" cy="20461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E926519-E956-431C-9330-7996AEF49E83}"/>
              </a:ext>
            </a:extLst>
          </p:cNvPr>
          <p:cNvSpPr txBox="1"/>
          <p:nvPr/>
        </p:nvSpPr>
        <p:spPr>
          <a:xfrm>
            <a:off x="3225540" y="300459"/>
            <a:ext cx="6329597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 err="1"/>
              <a:t>Wyt</a:t>
            </a:r>
            <a:r>
              <a:rPr lang="en-US" sz="4200" b="1" dirty="0"/>
              <a:t> </a:t>
            </a:r>
            <a:r>
              <a:rPr lang="en-US" sz="4200" b="1" dirty="0" err="1"/>
              <a:t>ti</a:t>
            </a:r>
            <a:r>
              <a:rPr lang="en-US" sz="4200" b="1" dirty="0"/>
              <a:t> </a:t>
            </a:r>
            <a:r>
              <a:rPr lang="en-US" sz="4200" b="1" dirty="0" err="1"/>
              <a:t>eisiau</a:t>
            </a:r>
            <a:r>
              <a:rPr lang="en-US" sz="4200" b="1" dirty="0"/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0C4AF2-751E-EB02-8B44-88FA95090428}"/>
              </a:ext>
            </a:extLst>
          </p:cNvPr>
          <p:cNvSpPr txBox="1"/>
          <p:nvPr/>
        </p:nvSpPr>
        <p:spPr>
          <a:xfrm>
            <a:off x="3182673" y="1431782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466A57-8CF6-0AB5-577B-988BC87A3E8E}"/>
              </a:ext>
            </a:extLst>
          </p:cNvPr>
          <p:cNvSpPr txBox="1"/>
          <p:nvPr/>
        </p:nvSpPr>
        <p:spPr>
          <a:xfrm>
            <a:off x="7978787" y="1184356"/>
            <a:ext cx="4015594" cy="212365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Ydw</a:t>
            </a:r>
            <a:r>
              <a:rPr lang="en-US" sz="4400" b="1" dirty="0"/>
              <a:t>, </a:t>
            </a:r>
          </a:p>
          <a:p>
            <a:pPr algn="ctr"/>
            <a:r>
              <a:rPr lang="en-US" sz="4400" b="1" dirty="0" err="1"/>
              <a:t>dw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0070C0"/>
                </a:solidFill>
              </a:rPr>
              <a:t>i</a:t>
            </a:r>
            <a:r>
              <a:rPr lang="en-US" sz="4400" b="1" dirty="0"/>
              <a:t> </a:t>
            </a:r>
            <a:r>
              <a:rPr lang="en-US" sz="4400" b="1" dirty="0" err="1"/>
              <a:t>eisiau</a:t>
            </a:r>
            <a:r>
              <a:rPr lang="en-US" sz="4400" b="1" dirty="0"/>
              <a:t>…</a:t>
            </a:r>
          </a:p>
          <a:p>
            <a:pPr algn="ctr"/>
            <a:r>
              <a:rPr lang="en-US" sz="4400" b="1" dirty="0">
                <a:sym typeface="Wingdings" pitchFamily="2" charset="2"/>
              </a:rPr>
              <a:t> </a:t>
            </a:r>
            <a:endParaRPr lang="en-US" sz="4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8D0AA1-033D-6958-A75D-AAE878640C29}"/>
              </a:ext>
            </a:extLst>
          </p:cNvPr>
          <p:cNvSpPr txBox="1"/>
          <p:nvPr/>
        </p:nvSpPr>
        <p:spPr>
          <a:xfrm>
            <a:off x="6390338" y="4422744"/>
            <a:ext cx="5588556" cy="203132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 err="1"/>
              <a:t>Nac</a:t>
            </a:r>
            <a:r>
              <a:rPr lang="en-US" sz="4200" b="1" dirty="0"/>
              <a:t> </a:t>
            </a:r>
            <a:r>
              <a:rPr lang="en-US" sz="4200" b="1" dirty="0" err="1"/>
              <a:t>ydw</a:t>
            </a:r>
            <a:r>
              <a:rPr lang="en-US" sz="4200" b="1" dirty="0"/>
              <a:t>, </a:t>
            </a:r>
          </a:p>
          <a:p>
            <a:pPr algn="ctr"/>
            <a:r>
              <a:rPr lang="en-US" sz="4200" b="1" dirty="0" err="1"/>
              <a:t>dydw</a:t>
            </a:r>
            <a:r>
              <a:rPr lang="en-US" sz="4200" b="1" dirty="0"/>
              <a:t> </a:t>
            </a:r>
            <a:r>
              <a:rPr lang="en-US" sz="4200" b="1" dirty="0" err="1">
                <a:solidFill>
                  <a:srgbClr val="0070C0"/>
                </a:solidFill>
              </a:rPr>
              <a:t>i</a:t>
            </a:r>
            <a:r>
              <a:rPr lang="en-US" sz="4200" b="1" dirty="0"/>
              <a:t> </a:t>
            </a:r>
            <a:r>
              <a:rPr lang="en-US" sz="4200" b="1" dirty="0" err="1"/>
              <a:t>ddim</a:t>
            </a:r>
            <a:r>
              <a:rPr lang="en-US" sz="4200" b="1" dirty="0"/>
              <a:t> </a:t>
            </a:r>
            <a:r>
              <a:rPr lang="en-US" sz="4200" b="1" dirty="0" err="1"/>
              <a:t>eisiau</a:t>
            </a:r>
            <a:r>
              <a:rPr lang="en-US" sz="4200" b="1" dirty="0"/>
              <a:t>…</a:t>
            </a:r>
          </a:p>
          <a:p>
            <a:pPr algn="ctr"/>
            <a:r>
              <a:rPr lang="en-US" sz="4200" b="1" dirty="0">
                <a:sym typeface="Wingdings" pitchFamily="2" charset="2"/>
              </a:rPr>
              <a:t> </a:t>
            </a:r>
            <a:endParaRPr lang="en-US" sz="4200" b="1" dirty="0"/>
          </a:p>
        </p:txBody>
      </p:sp>
      <p:sp>
        <p:nvSpPr>
          <p:cNvPr id="12" name="Down Arrow 11">
            <a:extLst>
              <a:ext uri="{FF2B5EF4-FFF2-40B4-BE49-F238E27FC236}">
                <a16:creationId xmlns:a16="http://schemas.microsoft.com/office/drawing/2014/main" id="{D54285DC-93B6-C2A0-B4E0-9B925A7B4EB5}"/>
              </a:ext>
            </a:extLst>
          </p:cNvPr>
          <p:cNvSpPr/>
          <p:nvPr/>
        </p:nvSpPr>
        <p:spPr>
          <a:xfrm rot="19138443">
            <a:off x="7098026" y="1048251"/>
            <a:ext cx="358130" cy="1369076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107AADCC-BD5F-C2EF-5FCD-9929B2C444F4}"/>
              </a:ext>
            </a:extLst>
          </p:cNvPr>
          <p:cNvSpPr/>
          <p:nvPr/>
        </p:nvSpPr>
        <p:spPr>
          <a:xfrm rot="19138443">
            <a:off x="6817368" y="924981"/>
            <a:ext cx="398937" cy="4103042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8581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9C8535E-C644-5A41-92AE-EC3F0D228E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5365" y="1782596"/>
            <a:ext cx="1719131" cy="182111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F420C66-6486-B845-8EC2-2E6996A723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153" y="2083547"/>
            <a:ext cx="2918012" cy="145900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8EAF40A-F208-514A-9BD3-BF1E6DDDBE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40479" y="1864207"/>
            <a:ext cx="2610761" cy="167834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620A93E-ACD4-D348-B5A9-84BB95EF8CB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9070" y="4153639"/>
            <a:ext cx="2603889" cy="206657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DD48560-F8B9-A146-8E96-06EDD153D2D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7293" y="4384471"/>
            <a:ext cx="2939390" cy="203797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57129A2-47BF-0B41-9E43-172F18F12954}"/>
              </a:ext>
            </a:extLst>
          </p:cNvPr>
          <p:cNvSpPr txBox="1"/>
          <p:nvPr/>
        </p:nvSpPr>
        <p:spPr>
          <a:xfrm>
            <a:off x="1161339" y="2044729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259A147-60A1-7A44-840C-9F930E264674}"/>
              </a:ext>
            </a:extLst>
          </p:cNvPr>
          <p:cNvSpPr txBox="1"/>
          <p:nvPr/>
        </p:nvSpPr>
        <p:spPr>
          <a:xfrm>
            <a:off x="6743184" y="2082646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D213D5-15DF-474D-A2E5-7835620070E6}"/>
              </a:ext>
            </a:extLst>
          </p:cNvPr>
          <p:cNvSpPr txBox="1"/>
          <p:nvPr/>
        </p:nvSpPr>
        <p:spPr>
          <a:xfrm>
            <a:off x="10735679" y="1848166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0A9061-9447-8141-A7A5-9D97D735B117}"/>
              </a:ext>
            </a:extLst>
          </p:cNvPr>
          <p:cNvSpPr txBox="1"/>
          <p:nvPr/>
        </p:nvSpPr>
        <p:spPr>
          <a:xfrm>
            <a:off x="1208248" y="3922806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4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2E2D51C-C784-A54A-BB75-59FED33BF264}"/>
              </a:ext>
            </a:extLst>
          </p:cNvPr>
          <p:cNvSpPr txBox="1"/>
          <p:nvPr/>
        </p:nvSpPr>
        <p:spPr>
          <a:xfrm>
            <a:off x="4751763" y="5847025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E312F43-0E75-1642-BD89-7EC6E77A1167}"/>
              </a:ext>
            </a:extLst>
          </p:cNvPr>
          <p:cNvSpPr txBox="1"/>
          <p:nvPr/>
        </p:nvSpPr>
        <p:spPr>
          <a:xfrm>
            <a:off x="9963931" y="3922806"/>
            <a:ext cx="21746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400" b="1" dirty="0" err="1"/>
              <a:t>afal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/>
              <a:t>banana</a:t>
            </a:r>
          </a:p>
          <a:p>
            <a:pPr marL="342900" indent="-342900">
              <a:buAutoNum type="arabicPeriod"/>
            </a:pPr>
            <a:r>
              <a:rPr lang="en-US" sz="2400" b="1" dirty="0" err="1"/>
              <a:t>mefus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grawnwin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/>
              <a:t>melon</a:t>
            </a:r>
            <a:endParaRPr lang="en-US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E28F8C-C7BA-32BA-986E-566DB641206B}"/>
              </a:ext>
            </a:extLst>
          </p:cNvPr>
          <p:cNvSpPr txBox="1"/>
          <p:nvPr/>
        </p:nvSpPr>
        <p:spPr>
          <a:xfrm>
            <a:off x="412324" y="265581"/>
            <a:ext cx="6329597" cy="1384995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/>
              <a:t>Beth </a:t>
            </a:r>
            <a:r>
              <a:rPr lang="en-US" sz="4200" b="1" dirty="0" err="1"/>
              <a:t>mae</a:t>
            </a:r>
            <a:r>
              <a:rPr lang="en-US" sz="4200" b="1" dirty="0"/>
              <a:t> e </a:t>
            </a:r>
            <a:r>
              <a:rPr lang="en-US" sz="4200" b="1" dirty="0" err="1"/>
              <a:t>eisiau</a:t>
            </a:r>
            <a:r>
              <a:rPr lang="en-US" sz="4200" b="1" dirty="0"/>
              <a:t>?</a:t>
            </a:r>
          </a:p>
          <a:p>
            <a:pPr algn="ctr"/>
            <a:r>
              <a:rPr lang="en-US" sz="4200" b="1" dirty="0"/>
              <a:t>Beth </a:t>
            </a:r>
            <a:r>
              <a:rPr lang="en-US" sz="4200" b="1" dirty="0" err="1"/>
              <a:t>mae</a:t>
            </a:r>
            <a:r>
              <a:rPr lang="en-US" sz="4200" b="1" dirty="0"/>
              <a:t> hi </a:t>
            </a:r>
            <a:r>
              <a:rPr lang="en-US" sz="4200" b="1" dirty="0" err="1"/>
              <a:t>eisiau</a:t>
            </a:r>
            <a:r>
              <a:rPr lang="en-US" sz="4200" b="1" dirty="0"/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65ABCE-6CFA-8604-C2D0-882DC2523432}"/>
              </a:ext>
            </a:extLst>
          </p:cNvPr>
          <p:cNvSpPr txBox="1"/>
          <p:nvPr/>
        </p:nvSpPr>
        <p:spPr>
          <a:xfrm>
            <a:off x="7191419" y="263743"/>
            <a:ext cx="4275784" cy="1384995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/>
              <a:t>Mae e </a:t>
            </a:r>
            <a:r>
              <a:rPr lang="en-US" sz="4200" b="1" dirty="0" err="1"/>
              <a:t>eisiau</a:t>
            </a:r>
            <a:r>
              <a:rPr lang="en-US" sz="4200" b="1" dirty="0"/>
              <a:t>…</a:t>
            </a:r>
          </a:p>
          <a:p>
            <a:pPr algn="ctr"/>
            <a:r>
              <a:rPr lang="en-US" sz="4200" b="1" dirty="0"/>
              <a:t>Mae hi </a:t>
            </a:r>
            <a:r>
              <a:rPr lang="en-US" sz="4200" b="1" dirty="0" err="1"/>
              <a:t>eisiau</a:t>
            </a:r>
            <a:r>
              <a:rPr lang="en-US" sz="4200" b="1" dirty="0"/>
              <a:t>…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CE2E322-9335-89BB-9A65-4C78E38461E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38538" y="133561"/>
            <a:ext cx="402897" cy="897118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5" name="Picture 2" descr="Little girl Vectors &amp; Illustrations for Free Download | Freepik">
            <a:extLst>
              <a:ext uri="{FF2B5EF4-FFF2-40B4-BE49-F238E27FC236}">
                <a16:creationId xmlns:a16="http://schemas.microsoft.com/office/drawing/2014/main" id="{955EE029-F645-DE30-D818-1A9BD86EF3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65" t="10401" r="23664" b="4344"/>
          <a:stretch/>
        </p:blipFill>
        <p:spPr bwMode="auto">
          <a:xfrm>
            <a:off x="6476412" y="1111229"/>
            <a:ext cx="529820" cy="85759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51420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2963186" y="713261"/>
            <a:ext cx="632959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/>
              <a:t>Does </a:t>
            </a:r>
            <a:r>
              <a:rPr lang="en-US" sz="3200" b="1" dirty="0">
                <a:solidFill>
                  <a:srgbClr val="0070C0"/>
                </a:solidFill>
              </a:rPr>
              <a:t>he</a:t>
            </a:r>
            <a:r>
              <a:rPr lang="en-US" sz="3200" b="1" dirty="0"/>
              <a:t> want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-624898" y="3487427"/>
            <a:ext cx="604822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Ydy</a:t>
            </a:r>
            <a:r>
              <a:rPr lang="en-US" sz="4400" b="1" dirty="0"/>
              <a:t>, </a:t>
            </a:r>
          </a:p>
          <a:p>
            <a:pPr algn="ctr"/>
            <a:r>
              <a:rPr lang="en-US" sz="4400" b="1" dirty="0" err="1"/>
              <a:t>mae</a:t>
            </a:r>
            <a:r>
              <a:rPr lang="en-US" sz="4400" b="1" dirty="0"/>
              <a:t> </a:t>
            </a:r>
            <a:r>
              <a:rPr lang="en-US" sz="4400" b="1" dirty="0">
                <a:solidFill>
                  <a:srgbClr val="0070C0"/>
                </a:solidFill>
              </a:rPr>
              <a:t>e</a:t>
            </a:r>
            <a:r>
              <a:rPr lang="en-US" sz="4400" b="1" dirty="0"/>
              <a:t> </a:t>
            </a:r>
            <a:r>
              <a:rPr lang="en-US" sz="4400" b="1" dirty="0" err="1"/>
              <a:t>eisiau</a:t>
            </a:r>
            <a:r>
              <a:rPr lang="en-US" sz="4400" b="1" dirty="0"/>
              <a:t>…</a:t>
            </a:r>
          </a:p>
          <a:p>
            <a:pPr algn="ctr"/>
            <a:r>
              <a:rPr lang="en-US" sz="4400" b="1" dirty="0">
                <a:sym typeface="Wingdings" pitchFamily="2" charset="2"/>
              </a:rPr>
              <a:t> </a:t>
            </a:r>
            <a:endParaRPr lang="en-US" sz="4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7B27C1-EFAF-B744-A8C4-31CD8CBA0637}"/>
              </a:ext>
            </a:extLst>
          </p:cNvPr>
          <p:cNvSpPr txBox="1"/>
          <p:nvPr/>
        </p:nvSpPr>
        <p:spPr>
          <a:xfrm>
            <a:off x="6268670" y="3548021"/>
            <a:ext cx="604822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Nac</a:t>
            </a:r>
            <a:r>
              <a:rPr lang="en-US" sz="4400" b="1" dirty="0"/>
              <a:t> </a:t>
            </a:r>
            <a:r>
              <a:rPr lang="en-US" sz="4400" b="1" dirty="0" err="1"/>
              <a:t>ydy</a:t>
            </a:r>
            <a:r>
              <a:rPr lang="en-US" sz="4400" b="1" dirty="0"/>
              <a:t>, </a:t>
            </a:r>
          </a:p>
          <a:p>
            <a:pPr algn="ctr"/>
            <a:r>
              <a:rPr lang="en-US" sz="4400" b="1" dirty="0" err="1"/>
              <a:t>dydy</a:t>
            </a:r>
            <a:r>
              <a:rPr lang="en-US" sz="4400" b="1" dirty="0"/>
              <a:t> </a:t>
            </a:r>
            <a:r>
              <a:rPr lang="en-US" sz="4400" b="1" dirty="0">
                <a:solidFill>
                  <a:srgbClr val="0070C0"/>
                </a:solidFill>
              </a:rPr>
              <a:t>e</a:t>
            </a:r>
            <a:r>
              <a:rPr lang="en-US" sz="4400" b="1" dirty="0"/>
              <a:t> </a:t>
            </a:r>
            <a:r>
              <a:rPr lang="en-US" sz="4400" b="1" dirty="0" err="1"/>
              <a:t>ddim</a:t>
            </a:r>
            <a:r>
              <a:rPr lang="en-US" sz="4400" b="1" dirty="0"/>
              <a:t> </a:t>
            </a:r>
            <a:r>
              <a:rPr lang="en-US" sz="4400" b="1" dirty="0" err="1"/>
              <a:t>eisiau</a:t>
            </a:r>
            <a:r>
              <a:rPr lang="en-US" sz="4400" b="1" dirty="0"/>
              <a:t>…</a:t>
            </a:r>
          </a:p>
          <a:p>
            <a:pPr algn="ctr"/>
            <a:r>
              <a:rPr lang="en-US" sz="4400" b="1" dirty="0">
                <a:sym typeface="Wingdings" pitchFamily="2" charset="2"/>
              </a:rPr>
              <a:t> </a:t>
            </a:r>
            <a:endParaRPr lang="en-US" sz="4400" b="1" dirty="0"/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645501">
            <a:off x="2569614" y="1204251"/>
            <a:ext cx="577819" cy="2299447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79D7EFB8-5454-2242-AE41-3E9B154A5EA8}"/>
              </a:ext>
            </a:extLst>
          </p:cNvPr>
          <p:cNvSpPr/>
          <p:nvPr/>
        </p:nvSpPr>
        <p:spPr>
          <a:xfrm rot="19138443">
            <a:off x="8585372" y="1437848"/>
            <a:ext cx="695629" cy="2342246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E8164DFB-EF8A-944A-AE13-8EA9BA51ED28}"/>
              </a:ext>
            </a:extLst>
          </p:cNvPr>
          <p:cNvSpPr/>
          <p:nvPr/>
        </p:nvSpPr>
        <p:spPr>
          <a:xfrm>
            <a:off x="2374219" y="5210155"/>
            <a:ext cx="7098223" cy="1385081"/>
          </a:xfrm>
          <a:prstGeom prst="star12">
            <a:avLst/>
          </a:prstGeom>
          <a:solidFill>
            <a:srgbClr val="FF5A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>
                <a:solidFill>
                  <a:schemeClr val="tx1"/>
                </a:solidFill>
              </a:rPr>
              <a:t>Rule:</a:t>
            </a:r>
          </a:p>
          <a:p>
            <a:pPr algn="ctr"/>
            <a:r>
              <a:rPr lang="en-US" b="1" dirty="0">
                <a:solidFill>
                  <a:schemeClr val="bg1"/>
                </a:solidFill>
              </a:rPr>
              <a:t>Does dim “</a:t>
            </a:r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” o </a:t>
            </a:r>
            <a:r>
              <a:rPr lang="en-US" b="1" dirty="0" err="1">
                <a:solidFill>
                  <a:schemeClr val="bg1"/>
                </a:solidFill>
              </a:rPr>
              <a:t>flaen</a:t>
            </a:r>
            <a:r>
              <a:rPr lang="en-US" b="1" dirty="0">
                <a:solidFill>
                  <a:schemeClr val="bg1"/>
                </a:solidFill>
              </a:rPr>
              <a:t> “</a:t>
            </a:r>
            <a:r>
              <a:rPr lang="en-US" b="1" dirty="0" err="1">
                <a:solidFill>
                  <a:schemeClr val="bg1"/>
                </a:solidFill>
              </a:rPr>
              <a:t>eisiau</a:t>
            </a:r>
            <a:r>
              <a:rPr lang="en-US" b="1" dirty="0">
                <a:solidFill>
                  <a:schemeClr val="bg1"/>
                </a:solidFill>
              </a:rPr>
              <a:t>”.</a:t>
            </a:r>
          </a:p>
          <a:p>
            <a:pPr algn="ctr"/>
            <a:r>
              <a:rPr lang="en-US" i="1" dirty="0">
                <a:solidFill>
                  <a:schemeClr val="bg1"/>
                </a:solidFill>
              </a:rPr>
              <a:t>There’s no “</a:t>
            </a:r>
            <a:r>
              <a:rPr lang="en-US" i="1" dirty="0" err="1">
                <a:solidFill>
                  <a:schemeClr val="bg1"/>
                </a:solidFill>
              </a:rPr>
              <a:t>yn</a:t>
            </a:r>
            <a:r>
              <a:rPr lang="en-US" i="1" dirty="0">
                <a:solidFill>
                  <a:schemeClr val="bg1"/>
                </a:solidFill>
              </a:rPr>
              <a:t>” in front of “</a:t>
            </a:r>
            <a:r>
              <a:rPr lang="en-US" i="1" dirty="0" err="1">
                <a:solidFill>
                  <a:schemeClr val="bg1"/>
                </a:solidFill>
              </a:rPr>
              <a:t>eisiau</a:t>
            </a:r>
            <a:r>
              <a:rPr lang="en-US" i="1" dirty="0">
                <a:solidFill>
                  <a:schemeClr val="bg1"/>
                </a:solidFill>
              </a:rPr>
              <a:t>”.</a:t>
            </a:r>
          </a:p>
          <a:p>
            <a:pPr algn="ctr"/>
            <a:endParaRPr lang="en-US" b="1" u="sng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1B5EC8-7B29-BBBC-13DD-A19598F76CC8}"/>
              </a:ext>
            </a:extLst>
          </p:cNvPr>
          <p:cNvSpPr txBox="1"/>
          <p:nvPr/>
        </p:nvSpPr>
        <p:spPr>
          <a:xfrm>
            <a:off x="2963186" y="297937"/>
            <a:ext cx="6329597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 err="1"/>
              <a:t>Ydy</a:t>
            </a:r>
            <a:r>
              <a:rPr lang="en-US" sz="4200" b="1" dirty="0"/>
              <a:t> e </a:t>
            </a:r>
            <a:r>
              <a:rPr lang="en-US" sz="4200" b="1" dirty="0" err="1"/>
              <a:t>eisiau</a:t>
            </a:r>
            <a:r>
              <a:rPr lang="en-US" sz="4200" b="1" dirty="0"/>
              <a:t>…?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15516B7-32E2-7B74-27DE-172D8F8004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9930" y="2020676"/>
            <a:ext cx="1066799" cy="2375406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2269540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C1EDF7A-E028-4549-AA02-DD018349C744}"/>
              </a:ext>
            </a:extLst>
          </p:cNvPr>
          <p:cNvSpPr txBox="1"/>
          <p:nvPr/>
        </p:nvSpPr>
        <p:spPr>
          <a:xfrm>
            <a:off x="2940425" y="123454"/>
            <a:ext cx="6651810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/>
              <a:t>Ydy</a:t>
            </a:r>
            <a:r>
              <a:rPr lang="en-US" sz="4800" b="1" dirty="0"/>
              <a:t> e </a:t>
            </a:r>
            <a:r>
              <a:rPr lang="en-US" sz="4800" b="1" dirty="0" err="1"/>
              <a:t>eisiau</a:t>
            </a:r>
            <a:r>
              <a:rPr lang="en-US" sz="4800" b="1" dirty="0"/>
              <a:t> … 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57129A2-47BF-0B41-9E43-172F18F12954}"/>
              </a:ext>
            </a:extLst>
          </p:cNvPr>
          <p:cNvSpPr txBox="1"/>
          <p:nvPr/>
        </p:nvSpPr>
        <p:spPr>
          <a:xfrm>
            <a:off x="1093695" y="1416116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1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D213D5-15DF-474D-A2E5-7835620070E6}"/>
              </a:ext>
            </a:extLst>
          </p:cNvPr>
          <p:cNvSpPr txBox="1"/>
          <p:nvPr/>
        </p:nvSpPr>
        <p:spPr>
          <a:xfrm>
            <a:off x="8174911" y="1251151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0A9061-9447-8141-A7A5-9D97D735B117}"/>
              </a:ext>
            </a:extLst>
          </p:cNvPr>
          <p:cNvSpPr txBox="1"/>
          <p:nvPr/>
        </p:nvSpPr>
        <p:spPr>
          <a:xfrm>
            <a:off x="1093695" y="4183988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4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2E2D51C-C784-A54A-BB75-59FED33BF264}"/>
              </a:ext>
            </a:extLst>
          </p:cNvPr>
          <p:cNvSpPr txBox="1"/>
          <p:nvPr/>
        </p:nvSpPr>
        <p:spPr>
          <a:xfrm>
            <a:off x="5368234" y="4849575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E312F43-0E75-1642-BD89-7EC6E77A1167}"/>
              </a:ext>
            </a:extLst>
          </p:cNvPr>
          <p:cNvSpPr txBox="1"/>
          <p:nvPr/>
        </p:nvSpPr>
        <p:spPr>
          <a:xfrm>
            <a:off x="8859426" y="3922806"/>
            <a:ext cx="327912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400" b="1" dirty="0" err="1"/>
              <a:t>te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coffi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sudd</a:t>
            </a:r>
            <a:r>
              <a:rPr lang="en-US" sz="2400" b="1" dirty="0"/>
              <a:t> </a:t>
            </a:r>
            <a:r>
              <a:rPr lang="en-US" sz="2400" b="1" dirty="0" err="1"/>
              <a:t>afal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siocled</a:t>
            </a:r>
            <a:r>
              <a:rPr lang="en-US" sz="2400" b="1" dirty="0"/>
              <a:t> </a:t>
            </a:r>
            <a:r>
              <a:rPr lang="en-US" sz="2400" b="1" dirty="0" err="1"/>
              <a:t>poeth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dwr</a:t>
            </a:r>
            <a:endParaRPr lang="en-US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80C392D-B2EA-A44D-84DE-DA076695FD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2644" y="1039123"/>
            <a:ext cx="2351474" cy="206593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D78206B-2277-964F-AFCD-25D85D8480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1956" y="1039123"/>
            <a:ext cx="2393352" cy="26035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D1A6FD3-5E60-934F-A67D-3427FD1CB2BC}"/>
              </a:ext>
            </a:extLst>
          </p:cNvPr>
          <p:cNvSpPr txBox="1"/>
          <p:nvPr/>
        </p:nvSpPr>
        <p:spPr>
          <a:xfrm>
            <a:off x="5368236" y="1185283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2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157140-BCDF-9845-9313-440FF4DB030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1486" r="14190"/>
          <a:stretch/>
        </p:blipFill>
        <p:spPr>
          <a:xfrm>
            <a:off x="8859426" y="1039123"/>
            <a:ext cx="1700365" cy="271011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2CA1CA2-4CE9-7F47-BFD9-8F5DCB566C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82644" y="3491657"/>
            <a:ext cx="2351474" cy="235147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4B42E32-8F97-A741-BF3A-1B4DBFDAD09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57759" y="3869205"/>
            <a:ext cx="741745" cy="204619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F61C427-602B-3F4F-0880-32F8CA73BC5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926353" y="204734"/>
            <a:ext cx="1066799" cy="2375406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5190742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2963186" y="713261"/>
            <a:ext cx="632959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/>
              <a:t>Does </a:t>
            </a:r>
            <a:r>
              <a:rPr lang="en-US" sz="3200" b="1" dirty="0">
                <a:solidFill>
                  <a:srgbClr val="0070C0"/>
                </a:solidFill>
              </a:rPr>
              <a:t>she</a:t>
            </a:r>
            <a:r>
              <a:rPr lang="en-US" sz="3200" b="1" dirty="0"/>
              <a:t> want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-624898" y="3487427"/>
            <a:ext cx="604822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Ydy</a:t>
            </a:r>
            <a:r>
              <a:rPr lang="en-US" sz="4400" b="1" dirty="0"/>
              <a:t>, </a:t>
            </a:r>
          </a:p>
          <a:p>
            <a:pPr algn="ctr"/>
            <a:r>
              <a:rPr lang="en-US" sz="4400" b="1" dirty="0" err="1"/>
              <a:t>mae</a:t>
            </a:r>
            <a:r>
              <a:rPr lang="en-US" sz="4400" b="1" dirty="0"/>
              <a:t> </a:t>
            </a:r>
            <a:r>
              <a:rPr lang="en-US" sz="4400" b="1" dirty="0">
                <a:solidFill>
                  <a:srgbClr val="0070C0"/>
                </a:solidFill>
              </a:rPr>
              <a:t>hi</a:t>
            </a:r>
            <a:r>
              <a:rPr lang="en-US" sz="4400" b="1" dirty="0"/>
              <a:t> </a:t>
            </a:r>
            <a:r>
              <a:rPr lang="en-US" sz="4400" b="1" dirty="0" err="1"/>
              <a:t>eisiau</a:t>
            </a:r>
            <a:r>
              <a:rPr lang="en-US" sz="4400" b="1" dirty="0"/>
              <a:t>…</a:t>
            </a:r>
          </a:p>
          <a:p>
            <a:pPr algn="ctr"/>
            <a:r>
              <a:rPr lang="en-US" sz="4400" b="1" dirty="0">
                <a:sym typeface="Wingdings" pitchFamily="2" charset="2"/>
              </a:rPr>
              <a:t> </a:t>
            </a:r>
            <a:endParaRPr lang="en-US" sz="4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7B27C1-EFAF-B744-A8C4-31CD8CBA0637}"/>
              </a:ext>
            </a:extLst>
          </p:cNvPr>
          <p:cNvSpPr txBox="1"/>
          <p:nvPr/>
        </p:nvSpPr>
        <p:spPr>
          <a:xfrm>
            <a:off x="6268670" y="3548021"/>
            <a:ext cx="604822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Nac</a:t>
            </a:r>
            <a:r>
              <a:rPr lang="en-US" sz="4400" b="1" dirty="0"/>
              <a:t> </a:t>
            </a:r>
            <a:r>
              <a:rPr lang="en-US" sz="4400" b="1" dirty="0" err="1"/>
              <a:t>ydy</a:t>
            </a:r>
            <a:r>
              <a:rPr lang="en-US" sz="4400" b="1" dirty="0"/>
              <a:t>, </a:t>
            </a:r>
          </a:p>
          <a:p>
            <a:pPr algn="ctr"/>
            <a:r>
              <a:rPr lang="en-US" sz="4400" b="1" dirty="0" err="1"/>
              <a:t>dydy</a:t>
            </a:r>
            <a:r>
              <a:rPr lang="en-US" sz="4400" b="1" dirty="0"/>
              <a:t> </a:t>
            </a:r>
            <a:r>
              <a:rPr lang="en-US" sz="4400" b="1" dirty="0">
                <a:solidFill>
                  <a:srgbClr val="0070C0"/>
                </a:solidFill>
              </a:rPr>
              <a:t>hi</a:t>
            </a:r>
            <a:r>
              <a:rPr lang="en-US" sz="4400" b="1" dirty="0"/>
              <a:t> </a:t>
            </a:r>
            <a:r>
              <a:rPr lang="en-US" sz="4400" b="1" dirty="0" err="1"/>
              <a:t>ddim</a:t>
            </a:r>
            <a:r>
              <a:rPr lang="en-US" sz="4400" b="1" dirty="0"/>
              <a:t> </a:t>
            </a:r>
            <a:r>
              <a:rPr lang="en-US" sz="4400" b="1" dirty="0" err="1"/>
              <a:t>eisiau</a:t>
            </a:r>
            <a:r>
              <a:rPr lang="en-US" sz="4400" b="1" dirty="0"/>
              <a:t>…</a:t>
            </a:r>
          </a:p>
          <a:p>
            <a:pPr algn="ctr"/>
            <a:r>
              <a:rPr lang="en-US" sz="4400" b="1" dirty="0">
                <a:sym typeface="Wingdings" pitchFamily="2" charset="2"/>
              </a:rPr>
              <a:t> </a:t>
            </a:r>
            <a:endParaRPr lang="en-US" sz="4400" b="1" dirty="0"/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645501">
            <a:off x="2569614" y="1204251"/>
            <a:ext cx="577819" cy="2299447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79D7EFB8-5454-2242-AE41-3E9B154A5EA8}"/>
              </a:ext>
            </a:extLst>
          </p:cNvPr>
          <p:cNvSpPr/>
          <p:nvPr/>
        </p:nvSpPr>
        <p:spPr>
          <a:xfrm rot="19138443">
            <a:off x="8585372" y="1437848"/>
            <a:ext cx="695629" cy="2342246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E8164DFB-EF8A-944A-AE13-8EA9BA51ED28}"/>
              </a:ext>
            </a:extLst>
          </p:cNvPr>
          <p:cNvSpPr/>
          <p:nvPr/>
        </p:nvSpPr>
        <p:spPr>
          <a:xfrm>
            <a:off x="2374219" y="5210155"/>
            <a:ext cx="7098223" cy="1385081"/>
          </a:xfrm>
          <a:prstGeom prst="star12">
            <a:avLst/>
          </a:prstGeom>
          <a:solidFill>
            <a:srgbClr val="FF5A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>
                <a:solidFill>
                  <a:schemeClr val="tx1"/>
                </a:solidFill>
              </a:rPr>
              <a:t>Rule:</a:t>
            </a:r>
          </a:p>
          <a:p>
            <a:pPr algn="ctr"/>
            <a:r>
              <a:rPr lang="en-US" b="1" dirty="0">
                <a:solidFill>
                  <a:schemeClr val="bg1"/>
                </a:solidFill>
              </a:rPr>
              <a:t>Does dim “</a:t>
            </a:r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” o </a:t>
            </a:r>
            <a:r>
              <a:rPr lang="en-US" b="1" dirty="0" err="1">
                <a:solidFill>
                  <a:schemeClr val="bg1"/>
                </a:solidFill>
              </a:rPr>
              <a:t>flaen</a:t>
            </a:r>
            <a:r>
              <a:rPr lang="en-US" b="1" dirty="0">
                <a:solidFill>
                  <a:schemeClr val="bg1"/>
                </a:solidFill>
              </a:rPr>
              <a:t> “</a:t>
            </a:r>
            <a:r>
              <a:rPr lang="en-US" b="1" dirty="0" err="1">
                <a:solidFill>
                  <a:schemeClr val="bg1"/>
                </a:solidFill>
              </a:rPr>
              <a:t>eisiau</a:t>
            </a:r>
            <a:r>
              <a:rPr lang="en-US" b="1" dirty="0">
                <a:solidFill>
                  <a:schemeClr val="bg1"/>
                </a:solidFill>
              </a:rPr>
              <a:t>”.</a:t>
            </a:r>
          </a:p>
          <a:p>
            <a:pPr algn="ctr"/>
            <a:r>
              <a:rPr lang="en-US" i="1" dirty="0">
                <a:solidFill>
                  <a:schemeClr val="bg1"/>
                </a:solidFill>
              </a:rPr>
              <a:t>There’s no “</a:t>
            </a:r>
            <a:r>
              <a:rPr lang="en-US" i="1" dirty="0" err="1">
                <a:solidFill>
                  <a:schemeClr val="bg1"/>
                </a:solidFill>
              </a:rPr>
              <a:t>yn</a:t>
            </a:r>
            <a:r>
              <a:rPr lang="en-US" i="1" dirty="0">
                <a:solidFill>
                  <a:schemeClr val="bg1"/>
                </a:solidFill>
              </a:rPr>
              <a:t>” in front of “</a:t>
            </a:r>
            <a:r>
              <a:rPr lang="en-US" i="1" dirty="0" err="1">
                <a:solidFill>
                  <a:schemeClr val="bg1"/>
                </a:solidFill>
              </a:rPr>
              <a:t>eisiau</a:t>
            </a:r>
            <a:r>
              <a:rPr lang="en-US" i="1" dirty="0">
                <a:solidFill>
                  <a:schemeClr val="bg1"/>
                </a:solidFill>
              </a:rPr>
              <a:t>”.</a:t>
            </a:r>
          </a:p>
          <a:p>
            <a:pPr algn="ctr"/>
            <a:endParaRPr lang="en-US" b="1" u="sng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1B5EC8-7B29-BBBC-13DD-A19598F76CC8}"/>
              </a:ext>
            </a:extLst>
          </p:cNvPr>
          <p:cNvSpPr txBox="1"/>
          <p:nvPr/>
        </p:nvSpPr>
        <p:spPr>
          <a:xfrm>
            <a:off x="2963186" y="297937"/>
            <a:ext cx="6329597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 err="1"/>
              <a:t>Ydy</a:t>
            </a:r>
            <a:r>
              <a:rPr lang="en-US" sz="4200" b="1" dirty="0"/>
              <a:t> hi </a:t>
            </a:r>
            <a:r>
              <a:rPr lang="en-US" sz="4200" b="1" dirty="0" err="1"/>
              <a:t>eisiau</a:t>
            </a:r>
            <a:r>
              <a:rPr lang="en-US" sz="4200" b="1" dirty="0"/>
              <a:t>…?</a:t>
            </a:r>
          </a:p>
        </p:txBody>
      </p:sp>
      <p:pic>
        <p:nvPicPr>
          <p:cNvPr id="1026" name="Picture 2" descr="Little girl Vectors &amp; Illustrations for Free Download | Freepik">
            <a:extLst>
              <a:ext uri="{FF2B5EF4-FFF2-40B4-BE49-F238E27FC236}">
                <a16:creationId xmlns:a16="http://schemas.microsoft.com/office/drawing/2014/main" id="{95A4A196-772D-0378-1842-CF89EDC030A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65" t="10401" r="23664" b="4344"/>
          <a:stretch/>
        </p:blipFill>
        <p:spPr bwMode="auto">
          <a:xfrm>
            <a:off x="5042570" y="1798998"/>
            <a:ext cx="1536828" cy="2487600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07779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C1EDF7A-E028-4549-AA02-DD018349C744}"/>
              </a:ext>
            </a:extLst>
          </p:cNvPr>
          <p:cNvSpPr txBox="1"/>
          <p:nvPr/>
        </p:nvSpPr>
        <p:spPr>
          <a:xfrm>
            <a:off x="2940425" y="123454"/>
            <a:ext cx="6651810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eisiau</a:t>
            </a:r>
            <a:r>
              <a:rPr lang="en-US" sz="4800" b="1" dirty="0"/>
              <a:t> … 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E312F43-0E75-1642-BD89-7EC6E77A1167}"/>
              </a:ext>
            </a:extLst>
          </p:cNvPr>
          <p:cNvSpPr txBox="1"/>
          <p:nvPr/>
        </p:nvSpPr>
        <p:spPr>
          <a:xfrm>
            <a:off x="8117100" y="4828167"/>
            <a:ext cx="410617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400" b="1" dirty="0" err="1"/>
              <a:t>chwarae</a:t>
            </a:r>
            <a:r>
              <a:rPr lang="en-US" sz="2400" b="1" dirty="0"/>
              <a:t> </a:t>
            </a:r>
            <a:r>
              <a:rPr lang="en-US" sz="2400" b="1" dirty="0" err="1"/>
              <a:t>gemau</a:t>
            </a:r>
            <a:r>
              <a:rPr lang="en-US" sz="2400" b="1" dirty="0"/>
              <a:t> </a:t>
            </a:r>
            <a:r>
              <a:rPr lang="en-US" sz="2400" b="1" dirty="0" err="1"/>
              <a:t>bwrdd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nofio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mynd</a:t>
            </a:r>
            <a:r>
              <a:rPr lang="en-US" sz="2400" b="1" dirty="0"/>
              <a:t> </a:t>
            </a:r>
            <a:r>
              <a:rPr lang="en-US" sz="2400" b="1" dirty="0" err="1"/>
              <a:t>i’r</a:t>
            </a:r>
            <a:r>
              <a:rPr lang="en-US" sz="2400" b="1" dirty="0"/>
              <a:t> </a:t>
            </a:r>
            <a:r>
              <a:rPr lang="en-US" sz="2400" b="1" dirty="0" err="1"/>
              <a:t>parc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mynd</a:t>
            </a:r>
            <a:r>
              <a:rPr lang="en-US" sz="2400" b="1" dirty="0"/>
              <a:t> </a:t>
            </a:r>
            <a:r>
              <a:rPr lang="en-US" sz="2400" b="1" dirty="0" err="1"/>
              <a:t>i’r</a:t>
            </a:r>
            <a:r>
              <a:rPr lang="en-US" sz="2400" b="1" dirty="0"/>
              <a:t> </a:t>
            </a:r>
            <a:r>
              <a:rPr lang="en-US" sz="2400" b="1" dirty="0" err="1"/>
              <a:t>sinema</a:t>
            </a:r>
            <a:endParaRPr lang="en-US" sz="2400" b="1" dirty="0"/>
          </a:p>
          <a:p>
            <a:pPr marL="342900" indent="-342900">
              <a:buAutoNum type="arabicPeriod"/>
            </a:pPr>
            <a:endParaRPr lang="en-US" sz="2400" b="1" dirty="0"/>
          </a:p>
          <a:p>
            <a:pPr marL="342900" indent="-342900">
              <a:buAutoNum type="arabicPeriod"/>
            </a:pPr>
            <a:endParaRPr lang="en-US" sz="2400" b="1" dirty="0"/>
          </a:p>
          <a:p>
            <a:pPr marL="342900" indent="-342900">
              <a:buAutoNum type="arabicPeriod"/>
            </a:pPr>
            <a:endParaRPr lang="en-US" sz="24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A98688F-AC38-7145-9563-2831231B2B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4768" y="1628457"/>
            <a:ext cx="3411313" cy="1850637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41EEC39-11F1-BC47-97CC-CFE149632A5E}"/>
              </a:ext>
            </a:extLst>
          </p:cNvPr>
          <p:cNvSpPr txBox="1"/>
          <p:nvPr/>
        </p:nvSpPr>
        <p:spPr>
          <a:xfrm>
            <a:off x="1093695" y="1416116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1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C458446-34E9-6F49-957D-E16CBA67AE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5459" y="4651482"/>
            <a:ext cx="3281081" cy="1870216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76621DA1-2FC1-8A45-B4B8-DDAA2CA10D3F}"/>
              </a:ext>
            </a:extLst>
          </p:cNvPr>
          <p:cNvSpPr txBox="1"/>
          <p:nvPr/>
        </p:nvSpPr>
        <p:spPr>
          <a:xfrm>
            <a:off x="4231341" y="4420649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4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6825367-A125-524D-8255-9D98F1DAAA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176" y="4060144"/>
            <a:ext cx="3358996" cy="2461554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F9B086BA-0112-3D49-BB85-F229D32587ED}"/>
              </a:ext>
            </a:extLst>
          </p:cNvPr>
          <p:cNvSpPr txBox="1"/>
          <p:nvPr/>
        </p:nvSpPr>
        <p:spPr>
          <a:xfrm>
            <a:off x="208397" y="3988297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3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8D9E6C1-6B79-C447-9292-1D261A8C9D8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1980" y="1998066"/>
            <a:ext cx="3572811" cy="2125006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B693CFBC-BB0C-0D49-A214-427EF3EEDA27}"/>
              </a:ext>
            </a:extLst>
          </p:cNvPr>
          <p:cNvSpPr txBox="1"/>
          <p:nvPr/>
        </p:nvSpPr>
        <p:spPr>
          <a:xfrm>
            <a:off x="5147789" y="1790200"/>
            <a:ext cx="440893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2</a:t>
            </a:r>
          </a:p>
        </p:txBody>
      </p:sp>
      <p:pic>
        <p:nvPicPr>
          <p:cNvPr id="2" name="Picture 2" descr="Little girl Vectors &amp; Illustrations for Free Download | Freepik">
            <a:extLst>
              <a:ext uri="{FF2B5EF4-FFF2-40B4-BE49-F238E27FC236}">
                <a16:creationId xmlns:a16="http://schemas.microsoft.com/office/drawing/2014/main" id="{A745EA9B-A156-F1C4-C1FB-3DAC03EE1D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65" t="10401" r="23664" b="4344"/>
          <a:stretch/>
        </p:blipFill>
        <p:spPr bwMode="auto">
          <a:xfrm>
            <a:off x="10170187" y="212956"/>
            <a:ext cx="1536828" cy="2487600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1320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30DC658-539C-A44F-8F18-95ABA39682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096" t="71128" r="42146" b="14866"/>
          <a:stretch/>
        </p:blipFill>
        <p:spPr>
          <a:xfrm>
            <a:off x="260463" y="1930586"/>
            <a:ext cx="7961169" cy="2426261"/>
          </a:xfrm>
          <a:prstGeom prst="rect">
            <a:avLst/>
          </a:prstGeom>
        </p:spPr>
      </p:pic>
      <p:pic>
        <p:nvPicPr>
          <p:cNvPr id="3" name="Picture 2" descr="A picture containing bubble chart&#10;&#10;Description automatically generated">
            <a:extLst>
              <a:ext uri="{FF2B5EF4-FFF2-40B4-BE49-F238E27FC236}">
                <a16:creationId xmlns:a16="http://schemas.microsoft.com/office/drawing/2014/main" id="{EF862689-E532-F444-B5B0-110FACDB63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34328" y="0"/>
            <a:ext cx="3915928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BA778BBF-EF92-3746-8912-34D10AF7BB6E}"/>
              </a:ext>
            </a:extLst>
          </p:cNvPr>
          <p:cNvSpPr txBox="1">
            <a:spLocks/>
          </p:cNvSpPr>
          <p:nvPr/>
        </p:nvSpPr>
        <p:spPr>
          <a:xfrm>
            <a:off x="260464" y="173721"/>
            <a:ext cx="8023999" cy="2904348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3600" b="1" dirty="0">
                <a:latin typeface="Ink Free" panose="03080402000500000000" pitchFamily="66" charset="0"/>
              </a:rPr>
              <a:t>Beth </a:t>
            </a:r>
            <a:r>
              <a:rPr lang="en-US" sz="3600" b="1" dirty="0" err="1">
                <a:latin typeface="Ink Free" panose="03080402000500000000" pitchFamily="66" charset="0"/>
              </a:rPr>
              <a:t>mae</a:t>
            </a:r>
            <a:r>
              <a:rPr lang="en-US" sz="3600" b="1" dirty="0">
                <a:latin typeface="Ink Free" panose="03080402000500000000" pitchFamily="66" charset="0"/>
              </a:rPr>
              <a:t> e </a:t>
            </a:r>
            <a:r>
              <a:rPr lang="en-US" sz="3600" b="1" dirty="0" err="1">
                <a:latin typeface="Ink Free" panose="03080402000500000000" pitchFamily="66" charset="0"/>
              </a:rPr>
              <a:t>eisiau</a:t>
            </a:r>
            <a:r>
              <a:rPr lang="en-US" sz="36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r>
              <a:rPr lang="en-US" sz="3600" b="1" dirty="0">
                <a:latin typeface="Ink Free" panose="03080402000500000000" pitchFamily="66" charset="0"/>
              </a:rPr>
              <a:t>Beth </a:t>
            </a:r>
            <a:r>
              <a:rPr lang="en-US" sz="3600" b="1" dirty="0" err="1">
                <a:latin typeface="Ink Free" panose="03080402000500000000" pitchFamily="66" charset="0"/>
              </a:rPr>
              <a:t>mae</a:t>
            </a:r>
            <a:r>
              <a:rPr lang="en-US" sz="3600" b="1" dirty="0">
                <a:latin typeface="Ink Free" panose="03080402000500000000" pitchFamily="66" charset="0"/>
              </a:rPr>
              <a:t> hi </a:t>
            </a:r>
            <a:r>
              <a:rPr lang="en-US" sz="3600" b="1" dirty="0" err="1">
                <a:latin typeface="Ink Free" panose="03080402000500000000" pitchFamily="66" charset="0"/>
              </a:rPr>
              <a:t>eisiau</a:t>
            </a:r>
            <a:r>
              <a:rPr lang="en-US" sz="36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36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23152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8C840A-DA6D-9D40-A540-FCEB086C90C0}"/>
              </a:ext>
            </a:extLst>
          </p:cNvPr>
          <p:cNvSpPr txBox="1"/>
          <p:nvPr/>
        </p:nvSpPr>
        <p:spPr>
          <a:xfrm>
            <a:off x="4181291" y="123454"/>
            <a:ext cx="3829417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/>
              <a:t>Sgwrs</a:t>
            </a:r>
            <a:endParaRPr lang="en-US" sz="48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363BAEC-EEEE-4843-BD22-44948D7EA0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331" y="1577789"/>
            <a:ext cx="10723483" cy="428512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047D9BB-56D9-D744-99AE-00E5D9F407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0612" y="80422"/>
            <a:ext cx="3427214" cy="2994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5091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936FB0-3690-794E-9652-64A5B6D112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03" t="20813" r="18234" b="11870"/>
          <a:stretch/>
        </p:blipFill>
        <p:spPr>
          <a:xfrm>
            <a:off x="2458100" y="225948"/>
            <a:ext cx="9500839" cy="640610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8AB8D29-0080-F49D-92E6-42BBEB937055}"/>
              </a:ext>
            </a:extLst>
          </p:cNvPr>
          <p:cNvSpPr txBox="1">
            <a:spLocks/>
          </p:cNvSpPr>
          <p:nvPr/>
        </p:nvSpPr>
        <p:spPr>
          <a:xfrm rot="16200000">
            <a:off x="-1890902" y="2084927"/>
            <a:ext cx="6869206" cy="2225041"/>
          </a:xfr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2800" b="1" dirty="0">
                <a:latin typeface="Ink Free" panose="03080402000500000000" pitchFamily="66" charset="0"/>
              </a:rPr>
              <a:t>Sut </a:t>
            </a:r>
            <a:r>
              <a:rPr lang="en-US" sz="2800" b="1" dirty="0" err="1">
                <a:latin typeface="Ink Free" panose="03080402000500000000" pitchFamily="66" charset="0"/>
              </a:rPr>
              <a:t>allech</a:t>
            </a:r>
            <a:r>
              <a:rPr lang="en-US" sz="2800" b="1" dirty="0">
                <a:latin typeface="Ink Free" panose="03080402000500000000" pitchFamily="66" charset="0"/>
              </a:rPr>
              <a:t> chi </a:t>
            </a:r>
            <a:r>
              <a:rPr lang="en-US" sz="2800" b="1" dirty="0" err="1">
                <a:latin typeface="Ink Free" panose="03080402000500000000" pitchFamily="66" charset="0"/>
              </a:rPr>
              <a:t>ddefnyddio’r</a:t>
            </a:r>
            <a:r>
              <a:rPr lang="en-US" sz="2800" b="1" dirty="0">
                <a:latin typeface="Ink Free" panose="03080402000500000000" pitchFamily="66" charset="0"/>
              </a:rPr>
              <a:t> mat </a:t>
            </a:r>
            <a:r>
              <a:rPr lang="en-US" sz="2800" b="1" dirty="0" err="1">
                <a:latin typeface="Ink Free" panose="03080402000500000000" pitchFamily="66" charset="0"/>
              </a:rPr>
              <a:t>yma</a:t>
            </a:r>
            <a:r>
              <a:rPr lang="en-US" sz="2800" b="1" dirty="0">
                <a:latin typeface="Ink Free" panose="03080402000500000000" pitchFamily="66" charset="0"/>
              </a:rPr>
              <a:t> </a:t>
            </a:r>
            <a:r>
              <a:rPr lang="en-US" sz="2800" b="1" dirty="0" err="1">
                <a:latin typeface="Ink Free" panose="03080402000500000000" pitchFamily="66" charset="0"/>
              </a:rPr>
              <a:t>yn</a:t>
            </a:r>
            <a:r>
              <a:rPr lang="en-US" sz="2800" b="1" dirty="0">
                <a:latin typeface="Ink Free" panose="03080402000500000000" pitchFamily="66" charset="0"/>
              </a:rPr>
              <a:t> y </a:t>
            </a:r>
            <a:r>
              <a:rPr lang="en-US" sz="2800" b="1" dirty="0" err="1">
                <a:latin typeface="Ink Free" panose="03080402000500000000" pitchFamily="66" charset="0"/>
              </a:rPr>
              <a:t>dosbarth</a:t>
            </a:r>
            <a:r>
              <a:rPr lang="en-US" sz="28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28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2800" b="1" i="1" dirty="0">
                <a:latin typeface="Ink Free" panose="03080402000500000000" pitchFamily="66" charset="0"/>
              </a:rPr>
              <a:t>How could you use this language mat in the classroom?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40921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DC3F5B4-B881-6C41-A858-09B16F4462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23" t="23415" r="18648" b="7642"/>
          <a:stretch/>
        </p:blipFill>
        <p:spPr>
          <a:xfrm>
            <a:off x="3030157" y="284356"/>
            <a:ext cx="8959271" cy="62892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AD4D078-26BB-93F2-87CF-D74643F07554}"/>
              </a:ext>
            </a:extLst>
          </p:cNvPr>
          <p:cNvSpPr txBox="1">
            <a:spLocks/>
          </p:cNvSpPr>
          <p:nvPr/>
        </p:nvSpPr>
        <p:spPr>
          <a:xfrm rot="16200000">
            <a:off x="-1516967" y="1719168"/>
            <a:ext cx="6869206" cy="2225041"/>
          </a:xfr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2800" b="1" dirty="0">
                <a:latin typeface="Ink Free" panose="03080402000500000000" pitchFamily="66" charset="0"/>
              </a:rPr>
              <a:t>Pa </a:t>
            </a:r>
            <a:r>
              <a:rPr lang="en-US" sz="2800" b="1" dirty="0" err="1">
                <a:latin typeface="Ink Free" panose="03080402000500000000" pitchFamily="66" charset="0"/>
              </a:rPr>
              <a:t>sgiliau</a:t>
            </a:r>
            <a:r>
              <a:rPr lang="en-US" sz="2800" b="1" dirty="0">
                <a:latin typeface="Ink Free" panose="03080402000500000000" pitchFamily="66" charset="0"/>
              </a:rPr>
              <a:t> </a:t>
            </a:r>
            <a:r>
              <a:rPr lang="en-US" sz="2800" b="1" dirty="0" err="1">
                <a:latin typeface="Ink Free" panose="03080402000500000000" pitchFamily="66" charset="0"/>
              </a:rPr>
              <a:t>fyddai’r</a:t>
            </a:r>
            <a:r>
              <a:rPr lang="en-US" sz="2800" b="1" dirty="0">
                <a:latin typeface="Ink Free" panose="03080402000500000000" pitchFamily="66" charset="0"/>
              </a:rPr>
              <a:t> </a:t>
            </a:r>
            <a:r>
              <a:rPr lang="en-US" sz="2800" b="1" dirty="0" err="1">
                <a:latin typeface="Ink Free" panose="03080402000500000000" pitchFamily="66" charset="0"/>
              </a:rPr>
              <a:t>dysgwyr</a:t>
            </a:r>
            <a:r>
              <a:rPr lang="en-US" sz="2800" b="1" dirty="0">
                <a:latin typeface="Ink Free" panose="03080402000500000000" pitchFamily="66" charset="0"/>
              </a:rPr>
              <a:t> </a:t>
            </a:r>
            <a:r>
              <a:rPr lang="en-US" sz="2800" b="1" dirty="0" err="1">
                <a:latin typeface="Ink Free" panose="03080402000500000000" pitchFamily="66" charset="0"/>
              </a:rPr>
              <a:t>yn</a:t>
            </a:r>
            <a:r>
              <a:rPr lang="en-US" sz="2800" b="1" dirty="0">
                <a:latin typeface="Ink Free" panose="03080402000500000000" pitchFamily="66" charset="0"/>
              </a:rPr>
              <a:t> </a:t>
            </a:r>
            <a:r>
              <a:rPr lang="en-US" sz="2800" b="1" dirty="0" err="1">
                <a:latin typeface="Ink Free" panose="03080402000500000000" pitchFamily="66" charset="0"/>
              </a:rPr>
              <a:t>eu</a:t>
            </a:r>
            <a:r>
              <a:rPr lang="en-US" sz="2800" b="1" dirty="0">
                <a:latin typeface="Ink Free" panose="03080402000500000000" pitchFamily="66" charset="0"/>
              </a:rPr>
              <a:t> </a:t>
            </a:r>
            <a:r>
              <a:rPr lang="en-US" sz="2800" b="1" dirty="0" err="1">
                <a:latin typeface="Ink Free" panose="03080402000500000000" pitchFamily="66" charset="0"/>
              </a:rPr>
              <a:t>datblygu</a:t>
            </a:r>
            <a:r>
              <a:rPr lang="en-US" sz="28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28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2800" b="1" i="1" dirty="0">
                <a:latin typeface="Ink Free" panose="03080402000500000000" pitchFamily="66" charset="0"/>
              </a:rPr>
              <a:t>Which skills would this mat help the learners develop?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77162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886E01A-E296-0940-8089-9D94FFFC0A05}"/>
              </a:ext>
            </a:extLst>
          </p:cNvPr>
          <p:cNvSpPr txBox="1">
            <a:spLocks/>
          </p:cNvSpPr>
          <p:nvPr/>
        </p:nvSpPr>
        <p:spPr>
          <a:xfrm>
            <a:off x="292549" y="752942"/>
            <a:ext cx="7230759" cy="3508300"/>
          </a:xfr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cy-GB" sz="4000" b="1" dirty="0">
                <a:latin typeface="MV Boli"/>
                <a:cs typeface="Aldhabi"/>
              </a:rPr>
              <a:t>Tasg Wrando 1 :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Beth </a:t>
            </a:r>
            <a:r>
              <a:rPr lang="en-US" sz="4000" b="1" dirty="0" err="1">
                <a:latin typeface="Ink Free" panose="03080402000500000000" pitchFamily="66" charset="0"/>
              </a:rPr>
              <a:t>mae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Siân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fwyta</a:t>
            </a:r>
            <a:r>
              <a:rPr lang="en-US" sz="40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Beth </a:t>
            </a:r>
            <a:r>
              <a:rPr lang="en-US" sz="4000" b="1" dirty="0" err="1">
                <a:latin typeface="Ink Free" panose="03080402000500000000" pitchFamily="66" charset="0"/>
              </a:rPr>
              <a:t>mae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Siân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yfed</a:t>
            </a:r>
            <a:r>
              <a:rPr lang="en-US" sz="40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Beth </a:t>
            </a:r>
            <a:r>
              <a:rPr lang="en-US" sz="4000" b="1" dirty="0" err="1">
                <a:latin typeface="Ink Free" panose="03080402000500000000" pitchFamily="66" charset="0"/>
              </a:rPr>
              <a:t>mae</a:t>
            </a:r>
            <a:r>
              <a:rPr lang="en-US" sz="4000" b="1" dirty="0">
                <a:latin typeface="Ink Free" panose="03080402000500000000" pitchFamily="66" charset="0"/>
              </a:rPr>
              <a:t> Macs </a:t>
            </a: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fwyta</a:t>
            </a:r>
            <a:r>
              <a:rPr lang="en-US" sz="40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Beth </a:t>
            </a:r>
            <a:r>
              <a:rPr lang="en-US" sz="4000" b="1" dirty="0" err="1">
                <a:latin typeface="Ink Free" panose="03080402000500000000" pitchFamily="66" charset="0"/>
              </a:rPr>
              <a:t>mae</a:t>
            </a:r>
            <a:r>
              <a:rPr lang="en-US" sz="4000" b="1" dirty="0">
                <a:latin typeface="Ink Free" panose="03080402000500000000" pitchFamily="66" charset="0"/>
              </a:rPr>
              <a:t> Macs </a:t>
            </a: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yfed</a:t>
            </a:r>
            <a:r>
              <a:rPr lang="en-US" sz="40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</p:txBody>
      </p:sp>
      <p:pic>
        <p:nvPicPr>
          <p:cNvPr id="2" name="CMB Gwrando Eisiau U9 " descr="CMB Gwrando Eisiau U9 ">
            <a:hlinkClick r:id="" action="ppaction://media"/>
            <a:extLst>
              <a:ext uri="{FF2B5EF4-FFF2-40B4-BE49-F238E27FC236}">
                <a16:creationId xmlns:a16="http://schemas.microsoft.com/office/drawing/2014/main" id="{2C8E80D0-F8EC-AF43-A5DE-983A02A83F9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39052" y="317795"/>
            <a:ext cx="2923309" cy="259391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592289-438C-2247-8BDD-ADCF24CA13DC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8683337" y="317795"/>
            <a:ext cx="2265217" cy="2189297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C9FA2F70-534F-7E48-831F-F6424DD60A43}"/>
              </a:ext>
            </a:extLst>
          </p:cNvPr>
          <p:cNvSpPr/>
          <p:nvPr/>
        </p:nvSpPr>
        <p:spPr>
          <a:xfrm>
            <a:off x="7523308" y="4265418"/>
            <a:ext cx="4308930" cy="2104901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Gwrandewch ar y clip sain. 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Listen to the sound clip.</a:t>
            </a:r>
          </a:p>
          <a:p>
            <a:pPr algn="ctr"/>
            <a:endParaRPr lang="cy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cy-GB" b="1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Beth mae Siân a Macs eisiau?</a:t>
            </a:r>
          </a:p>
          <a:p>
            <a:pPr algn="ctr"/>
            <a:r>
              <a:rPr lang="cy-GB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Beth mae Dad eisiau?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A655D1D8-3D5B-B546-A5CB-3E97D15231C9}"/>
              </a:ext>
            </a:extLst>
          </p:cNvPr>
          <p:cNvSpPr txBox="1">
            <a:spLocks/>
          </p:cNvSpPr>
          <p:nvPr/>
        </p:nvSpPr>
        <p:spPr>
          <a:xfrm>
            <a:off x="7894871" y="2747374"/>
            <a:ext cx="3636622" cy="1246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Cliciwch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yma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</a:p>
        </p:txBody>
      </p:sp>
      <p:pic>
        <p:nvPicPr>
          <p:cNvPr id="13" name="Graphic 12" descr="Cursor">
            <a:extLst>
              <a:ext uri="{FF2B5EF4-FFF2-40B4-BE49-F238E27FC236}">
                <a16:creationId xmlns:a16="http://schemas.microsoft.com/office/drawing/2014/main" id="{CC5C42A0-BF9C-B442-8E04-DC978DBF76F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491354" y="2049892"/>
            <a:ext cx="914400" cy="914400"/>
          </a:xfrm>
          <a:prstGeom prst="rect">
            <a:avLst/>
          </a:prstGeom>
        </p:spPr>
      </p:pic>
      <p:sp>
        <p:nvSpPr>
          <p:cNvPr id="3" name="Speech Bubble: Rectangle with Corners Rounded 4">
            <a:extLst>
              <a:ext uri="{FF2B5EF4-FFF2-40B4-BE49-F238E27FC236}">
                <a16:creationId xmlns:a16="http://schemas.microsoft.com/office/drawing/2014/main" id="{76B2661A-D940-BA1E-8059-ADC653CF0604}"/>
              </a:ext>
            </a:extLst>
          </p:cNvPr>
          <p:cNvSpPr/>
          <p:nvPr/>
        </p:nvSpPr>
        <p:spPr>
          <a:xfrm>
            <a:off x="292548" y="4184770"/>
            <a:ext cx="5635811" cy="220079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Geiriau allweddol  </a:t>
            </a:r>
            <a:r>
              <a:rPr lang="cy-GB" i="1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Key words</a:t>
            </a:r>
          </a:p>
          <a:p>
            <a:pPr algn="ctr"/>
            <a:endParaRPr lang="cy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brechdan(au) – sandwich(es)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ysgytlaeth – milkshake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ffa pob – baked beans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tost - toast</a:t>
            </a:r>
          </a:p>
        </p:txBody>
      </p:sp>
    </p:spTree>
    <p:extLst>
      <p:ext uri="{BB962C8B-B14F-4D97-AF65-F5344CB8AC3E}">
        <p14:creationId xmlns:p14="http://schemas.microsoft.com/office/powerpoint/2010/main" val="4054377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63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2">
            <a:extLst>
              <a:ext uri="{FF2B5EF4-FFF2-40B4-BE49-F238E27FC236}">
                <a16:creationId xmlns:a16="http://schemas.microsoft.com/office/drawing/2014/main" id="{14C99051-69CF-3F41-8C7E-3F8805EE4F16}"/>
              </a:ext>
            </a:extLst>
          </p:cNvPr>
          <p:cNvSpPr txBox="1">
            <a:spLocks/>
          </p:cNvSpPr>
          <p:nvPr/>
        </p:nvSpPr>
        <p:spPr>
          <a:xfrm>
            <a:off x="5116878" y="629266"/>
            <a:ext cx="6422849" cy="16766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Tasg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Wrando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</a:p>
          <a:p>
            <a:pPr marL="0" indent="0"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- </a:t>
            </a: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Geiriau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anghywir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!  </a:t>
            </a:r>
          </a:p>
        </p:txBody>
      </p:sp>
      <p:pic>
        <p:nvPicPr>
          <p:cNvPr id="14" name="Graphic 13" descr="Headphones">
            <a:extLst>
              <a:ext uri="{FF2B5EF4-FFF2-40B4-BE49-F238E27FC236}">
                <a16:creationId xmlns:a16="http://schemas.microsoft.com/office/drawing/2014/main" id="{C36C444B-3199-CB4E-A29C-DE604CF48A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82631" y="906050"/>
            <a:ext cx="2470743" cy="2470743"/>
          </a:xfrm>
          <a:prstGeom prst="rect">
            <a:avLst/>
          </a:prstGeom>
        </p:spPr>
      </p:pic>
      <p:pic>
        <p:nvPicPr>
          <p:cNvPr id="12" name="CMB Gwrando Eisiau U9 " descr="CMB Gwrando Eisiau U9 ">
            <a:hlinkClick r:id="" action="ppaction://media"/>
            <a:extLst>
              <a:ext uri="{FF2B5EF4-FFF2-40B4-BE49-F238E27FC236}">
                <a16:creationId xmlns:a16="http://schemas.microsoft.com/office/drawing/2014/main" id="{9E79245F-D93C-D14F-8A74-085949D4388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04672" y="3199375"/>
            <a:ext cx="3026663" cy="1702498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2AA9A-B66A-D049-B526-0115917859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05835" y="2438400"/>
            <a:ext cx="8086165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 err="1"/>
              <a:t>Gwrandewch</a:t>
            </a: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 y </a:t>
            </a:r>
            <a:r>
              <a:rPr lang="en-US" sz="3200" u="sng" dirty="0"/>
              <a:t>trac </a:t>
            </a:r>
            <a:r>
              <a:rPr lang="en-US" sz="3200" u="sng" dirty="0" err="1"/>
              <a:t>sain</a:t>
            </a:r>
            <a:r>
              <a:rPr lang="en-US" sz="3200" dirty="0"/>
              <a:t> </a:t>
            </a:r>
            <a:r>
              <a:rPr lang="en-US" sz="3200" i="1" dirty="0"/>
              <a:t>(audio track) </a:t>
            </a:r>
            <a:r>
              <a:rPr lang="en-US" sz="3200" i="1" dirty="0" err="1"/>
              <a:t>eto</a:t>
            </a:r>
            <a:r>
              <a:rPr lang="en-US" sz="3200" dirty="0"/>
              <a:t>.</a:t>
            </a:r>
          </a:p>
          <a:p>
            <a:pPr marL="0" indent="0">
              <a:buNone/>
            </a:pPr>
            <a:r>
              <a:rPr lang="en-US" sz="3200" dirty="0"/>
              <a:t> </a:t>
            </a:r>
          </a:p>
          <a:p>
            <a:r>
              <a:rPr lang="en-US" sz="3200" dirty="0"/>
              <a:t>Mae </a:t>
            </a:r>
            <a:r>
              <a:rPr lang="en-US" sz="3200" u="sng" dirty="0" err="1"/>
              <a:t>rhai</a:t>
            </a:r>
            <a:r>
              <a:rPr lang="en-US" sz="3200" dirty="0"/>
              <a:t> </a:t>
            </a:r>
            <a:r>
              <a:rPr lang="en-US" sz="3200" i="1" dirty="0"/>
              <a:t>(some) </a:t>
            </a:r>
            <a:r>
              <a:rPr lang="en-US" sz="3200" dirty="0" err="1"/>
              <a:t>geiriau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u="sng" dirty="0" err="1"/>
              <a:t>anghywir</a:t>
            </a:r>
            <a:r>
              <a:rPr lang="en-US" sz="3200" i="1" dirty="0"/>
              <a:t> (incorrect)</a:t>
            </a:r>
            <a:r>
              <a:rPr lang="en-US" sz="3200" dirty="0"/>
              <a:t>!</a:t>
            </a:r>
          </a:p>
          <a:p>
            <a:pPr marL="0" indent="0">
              <a:buNone/>
            </a:pPr>
            <a:endParaRPr lang="en-US" sz="3200" dirty="0"/>
          </a:p>
          <a:p>
            <a:r>
              <a:rPr lang="en-US" sz="3200" u="sng" dirty="0" err="1"/>
              <a:t>Uwcholeuwch</a:t>
            </a:r>
            <a:r>
              <a:rPr lang="en-US" sz="3200" dirty="0"/>
              <a:t> (</a:t>
            </a:r>
            <a:r>
              <a:rPr lang="en-US" sz="3200" i="1" dirty="0"/>
              <a:t>highlight) </a:t>
            </a:r>
            <a:r>
              <a:rPr lang="en-US" sz="3200" dirty="0"/>
              <a:t>y </a:t>
            </a:r>
            <a:r>
              <a:rPr lang="en-US" sz="3200" dirty="0" err="1"/>
              <a:t>geiriau</a:t>
            </a:r>
            <a:r>
              <a:rPr lang="en-US" sz="3200" dirty="0"/>
              <a:t> </a:t>
            </a:r>
            <a:r>
              <a:rPr lang="en-US" sz="3200" dirty="0" err="1"/>
              <a:t>hyn</a:t>
            </a:r>
            <a:r>
              <a:rPr lang="en-US" sz="3200" dirty="0"/>
              <a:t>.</a:t>
            </a:r>
          </a:p>
          <a:p>
            <a:pPr marL="0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941514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63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8BAA95E-44DD-A548-A97F-E4DBCCEEA64C}"/>
              </a:ext>
            </a:extLst>
          </p:cNvPr>
          <p:cNvGraphicFramePr>
            <a:graphicFrameLocks noGrp="1"/>
          </p:cNvGraphicFramePr>
          <p:nvPr/>
        </p:nvGraphicFramePr>
        <p:xfrm>
          <a:off x="1128408" y="175097"/>
          <a:ext cx="10077855" cy="6530346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1761932">
                  <a:extLst>
                    <a:ext uri="{9D8B030D-6E8A-4147-A177-3AD203B41FA5}">
                      <a16:colId xmlns:a16="http://schemas.microsoft.com/office/drawing/2014/main" val="3311833676"/>
                    </a:ext>
                  </a:extLst>
                </a:gridCol>
                <a:gridCol w="8315923">
                  <a:extLst>
                    <a:ext uri="{9D8B030D-6E8A-4147-A177-3AD203B41FA5}">
                      <a16:colId xmlns:a16="http://schemas.microsoft.com/office/drawing/2014/main" val="723581030"/>
                    </a:ext>
                  </a:extLst>
                </a:gridCol>
              </a:tblGrid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wyt ti eisiau Sian?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91487454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Sian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Rydw i eisiau cawl llysiau.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66578771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Wyt ti eisiau rhywbeth i yfed?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19653766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Sian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Ydw, plîs,  Rydw i eisiau sudd oren.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7482109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amdanat ti Dafydd?  Wyt ti eisiau sudd oren hefyd?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5006037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Nac ydw, rydw i eisiau lemoned plîs.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10799143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Ac i fwyta?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88327730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Rydw i eisiau brechdan domato.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57822307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Iawn.  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81234297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48531918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Ydych chi eisiau archebu?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05091728"/>
                  </a:ext>
                </a:extLst>
              </a:tr>
              <a:tr h="1119921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Ydyn, os gwelwch yn dda.  Mae hi eisiau baget tiwna ac Orangina.  Mae e eisiau cawl madarch ac ysgytlaeth siocled, ac rydw i eisiau cwpanaid o de a chacen sbwng.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367833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Diolch yn fawr.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316598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99619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8BAA95E-44DD-A548-A97F-E4DBCCEEA64C}"/>
              </a:ext>
            </a:extLst>
          </p:cNvPr>
          <p:cNvGraphicFramePr>
            <a:graphicFrameLocks noGrp="1"/>
          </p:cNvGraphicFramePr>
          <p:nvPr/>
        </p:nvGraphicFramePr>
        <p:xfrm>
          <a:off x="1796990" y="1032576"/>
          <a:ext cx="8846786" cy="5571068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1546702">
                  <a:extLst>
                    <a:ext uri="{9D8B030D-6E8A-4147-A177-3AD203B41FA5}">
                      <a16:colId xmlns:a16="http://schemas.microsoft.com/office/drawing/2014/main" val="3311833676"/>
                    </a:ext>
                  </a:extLst>
                </a:gridCol>
                <a:gridCol w="7300084">
                  <a:extLst>
                    <a:ext uri="{9D8B030D-6E8A-4147-A177-3AD203B41FA5}">
                      <a16:colId xmlns:a16="http://schemas.microsoft.com/office/drawing/2014/main" val="723581030"/>
                    </a:ext>
                  </a:extLst>
                </a:gridCol>
              </a:tblGrid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wyt ti eisiau Sian?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91487454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Sian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Rydw i eisiau brechdanau caws a ham.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66578771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Wyt ti eisiau rhywbeth i yfed?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19653766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Sian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Ydw, plîs,  Rydw i eisiau sudd afal.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7482109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amdanat ti Macs?  Wyt ti eisiau sudd afal hefyd?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5006037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Nac ydw, rydw i eisiau ysgytlaeth mefus plîs.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10799143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Ac i fwyta?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88327730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Rydw i eisiau ffa pob ar dost.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57822307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Iawn.  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81234297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 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 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48531918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Ydych chi eisiau archebu?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05091728"/>
                  </a:ext>
                </a:extLst>
              </a:tr>
              <a:tr h="971792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Ydyn, os gwelwch yn dda.  Mae hi eisiau brechdanau caws a ham a sudd afal.  Mae e eisiau ffa pob ar dost ac ysgytlaeth mefus, ac rydw i eisiau cwpanaid o goffi a bara brith.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367833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Diolch yn fawr.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31659828"/>
                  </a:ext>
                </a:extLst>
              </a:tr>
            </a:tbl>
          </a:graphicData>
        </a:graphic>
      </p:graphicFrame>
      <p:sp>
        <p:nvSpPr>
          <p:cNvPr id="14" name="Title 1">
            <a:extLst>
              <a:ext uri="{FF2B5EF4-FFF2-40B4-BE49-F238E27FC236}">
                <a16:creationId xmlns:a16="http://schemas.microsoft.com/office/drawing/2014/main" id="{F4C9E8AF-539B-DF4E-9B8F-F980D98FB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728" y="254356"/>
            <a:ext cx="5093043" cy="1325563"/>
          </a:xfrm>
        </p:spPr>
        <p:txBody>
          <a:bodyPr/>
          <a:lstStyle/>
          <a:p>
            <a:r>
              <a:rPr lang="en-US" b="1" dirty="0" err="1"/>
              <a:t>Atebion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5351955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B9155E6-54F5-7540-B850-0CA11079B73F}"/>
              </a:ext>
            </a:extLst>
          </p:cNvPr>
          <p:cNvGraphicFramePr>
            <a:graphicFrameLocks noGrp="1"/>
          </p:cNvGraphicFramePr>
          <p:nvPr/>
        </p:nvGraphicFramePr>
        <p:xfrm>
          <a:off x="466742" y="2190691"/>
          <a:ext cx="9542543" cy="5094570"/>
        </p:xfrm>
        <a:graphic>
          <a:graphicData uri="http://schemas.openxmlformats.org/drawingml/2006/table">
            <a:tbl>
              <a:tblPr firstRow="1" firstCol="1" bandRow="1" bandCol="1">
                <a:tableStyleId>{2D5ABB26-0587-4C30-8999-92F81FD0307C}</a:tableStyleId>
              </a:tblPr>
              <a:tblGrid>
                <a:gridCol w="707505">
                  <a:extLst>
                    <a:ext uri="{9D8B030D-6E8A-4147-A177-3AD203B41FA5}">
                      <a16:colId xmlns:a16="http://schemas.microsoft.com/office/drawing/2014/main" val="3687694714"/>
                    </a:ext>
                  </a:extLst>
                </a:gridCol>
                <a:gridCol w="8835038">
                  <a:extLst>
                    <a:ext uri="{9D8B030D-6E8A-4147-A177-3AD203B41FA5}">
                      <a16:colId xmlns:a16="http://schemas.microsoft.com/office/drawing/2014/main" val="702584791"/>
                    </a:ext>
                  </a:extLst>
                </a:gridCol>
              </a:tblGrid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Beth wyt ti eisiau wneud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heddiw</a:t>
                      </a:r>
                      <a:r>
                        <a:rPr lang="cy-GB" sz="2500" dirty="0">
                          <a:effectLst/>
                        </a:rPr>
                        <a:t>? 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808483808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2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Rydw i eisiau mynd i’r sinema.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4162936199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Beth wyt ti eisiau weld?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4174093599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2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Rydw i eisiau gweld y ffilm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Star Wars </a:t>
                      </a:r>
                      <a:r>
                        <a:rPr lang="cy-GB" sz="2500" dirty="0">
                          <a:effectLst/>
                        </a:rPr>
                        <a:t>newydd.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4050052132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Ble mae’r ffilm?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3374269222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2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Mae hi yn y sinema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yng Nghaerfyrddin</a:t>
                      </a:r>
                      <a:r>
                        <a:rPr lang="cy-GB" sz="2500" dirty="0">
                          <a:effectLst/>
                        </a:rPr>
                        <a:t>.  Wyt ti eisiau dod hefyd?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191413123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Diolch yn fawr.  Wyt ti eisiau mynd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ar y bws</a:t>
                      </a:r>
                      <a:r>
                        <a:rPr lang="cy-GB" sz="2500" dirty="0">
                          <a:effectLst/>
                        </a:rPr>
                        <a:t>? 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2565142707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2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Ydw.  Dw i ddim eisiau gyrru achos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rydw i wedi blino</a:t>
                      </a:r>
                      <a:r>
                        <a:rPr lang="cy-GB" sz="2500" dirty="0">
                          <a:effectLst/>
                        </a:rPr>
                        <a:t>.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1311038243"/>
                  </a:ext>
                </a:extLst>
              </a:tr>
              <a:tr h="547298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Syniad da.</a:t>
                      </a:r>
                      <a:endParaRPr lang="en-GB" sz="2500" dirty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2656015032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1372054695"/>
                  </a:ext>
                </a:extLst>
              </a:tr>
            </a:tbl>
          </a:graphicData>
        </a:graphic>
      </p:graphicFrame>
      <p:sp>
        <p:nvSpPr>
          <p:cNvPr id="12" name="Subtitle 2">
            <a:extLst>
              <a:ext uri="{FF2B5EF4-FFF2-40B4-BE49-F238E27FC236}">
                <a16:creationId xmlns:a16="http://schemas.microsoft.com/office/drawing/2014/main" id="{13104F8A-005A-1C43-A7F5-86EB274D1431}"/>
              </a:ext>
            </a:extLst>
          </p:cNvPr>
          <p:cNvSpPr txBox="1">
            <a:spLocks/>
          </p:cNvSpPr>
          <p:nvPr/>
        </p:nvSpPr>
        <p:spPr>
          <a:xfrm>
            <a:off x="269518" y="200311"/>
            <a:ext cx="12445104" cy="10768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600"/>
              </a:spcAft>
              <a:buNone/>
            </a:pPr>
            <a:r>
              <a:rPr lang="en-US" sz="4800" b="1" dirty="0" err="1">
                <a:latin typeface="Ink Free" panose="03080402000500000000" pitchFamily="66" charset="0"/>
              </a:rPr>
              <a:t>Eisiau</a:t>
            </a:r>
            <a:r>
              <a:rPr lang="en-US" sz="4800" b="1" dirty="0">
                <a:latin typeface="Ink Free" panose="03080402000500000000" pitchFamily="66" charset="0"/>
              </a:rPr>
              <a:t> </a:t>
            </a:r>
            <a:r>
              <a:rPr lang="cy-GB" sz="4800" b="1" dirty="0">
                <a:latin typeface="MV Boli"/>
                <a:cs typeface="Aldhabi"/>
              </a:rPr>
              <a:t>Tasg Wrando 1 :</a:t>
            </a:r>
          </a:p>
          <a:p>
            <a:pPr marL="0" indent="0">
              <a:buNone/>
            </a:pPr>
            <a:r>
              <a:rPr lang="cy-GB" sz="2500" dirty="0">
                <a:latin typeface="MV Boli"/>
                <a:cs typeface="Aldhabi"/>
              </a:rPr>
              <a:t>* Gwrandewch ar (listen to) y sgwrs.</a:t>
            </a:r>
          </a:p>
          <a:p>
            <a:r>
              <a:rPr lang="cy-GB" sz="2500" dirty="0">
                <a:latin typeface="MV Boli"/>
                <a:cs typeface="Aldhabi"/>
              </a:rPr>
              <a:t>Ysgrifennwch y sgwrs eto, newidiwch (change)y geiriau mewn coch. </a:t>
            </a:r>
          </a:p>
        </p:txBody>
      </p:sp>
      <p:pic>
        <p:nvPicPr>
          <p:cNvPr id="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441B0325-FDAD-FB4F-8928-D250A366BE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10965" y="1951663"/>
            <a:ext cx="2114293" cy="2114293"/>
          </a:xfrm>
          <a:prstGeom prst="rect">
            <a:avLst/>
          </a:prstGeom>
          <a:effectLst>
            <a:innerShdw blurRad="63500" dist="50800" dir="13500000">
              <a:prstClr val="black">
                <a:alpha val="50000"/>
              </a:prstClr>
            </a:innerShdw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85F6F9D-B03F-6741-9C59-90CD5BA89896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10352762" y="173781"/>
            <a:ext cx="1569720" cy="1416072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8990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23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3087220" y="1364679"/>
            <a:ext cx="632959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/>
              <a:t>Do </a:t>
            </a:r>
            <a:r>
              <a:rPr lang="en-US" sz="3200" b="1" dirty="0">
                <a:solidFill>
                  <a:srgbClr val="0070C0"/>
                </a:solidFill>
              </a:rPr>
              <a:t>the children </a:t>
            </a:r>
            <a:r>
              <a:rPr lang="en-US" sz="3200" b="1" dirty="0"/>
              <a:t>want …?</a:t>
            </a:r>
          </a:p>
          <a:p>
            <a:pPr algn="ctr"/>
            <a:r>
              <a:rPr lang="en-US" sz="3200" b="1" dirty="0"/>
              <a:t>Do </a:t>
            </a:r>
            <a:r>
              <a:rPr lang="en-US" sz="3200" b="1" dirty="0">
                <a:solidFill>
                  <a:srgbClr val="0070C0"/>
                </a:solidFill>
              </a:rPr>
              <a:t>they</a:t>
            </a:r>
            <a:r>
              <a:rPr lang="en-US" sz="3200" b="1" dirty="0"/>
              <a:t> want…?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1042006" y="3418258"/>
            <a:ext cx="604822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err="1"/>
              <a:t>Ydyn</a:t>
            </a:r>
            <a:r>
              <a:rPr lang="en-US" sz="3200" b="1" dirty="0"/>
              <a:t>, </a:t>
            </a:r>
          </a:p>
          <a:p>
            <a:r>
              <a:rPr lang="en-US" sz="3200" b="1" dirty="0" err="1"/>
              <a:t>mae’r</a:t>
            </a:r>
            <a:r>
              <a:rPr lang="en-US" sz="3200" b="1" dirty="0"/>
              <a:t> plant </a:t>
            </a:r>
            <a:r>
              <a:rPr lang="en-US" sz="3200" b="1" dirty="0" err="1"/>
              <a:t>eisiau</a:t>
            </a:r>
            <a:r>
              <a:rPr lang="en-US" sz="3200" b="1" dirty="0"/>
              <a:t>…</a:t>
            </a:r>
          </a:p>
          <a:p>
            <a:endParaRPr lang="en-US" sz="3200" b="1" dirty="0"/>
          </a:p>
          <a:p>
            <a:r>
              <a:rPr lang="en-US" sz="3200" b="1" dirty="0" err="1"/>
              <a:t>Ydyn</a:t>
            </a:r>
            <a:r>
              <a:rPr lang="en-US" sz="3200" b="1" dirty="0"/>
              <a:t>, </a:t>
            </a:r>
          </a:p>
          <a:p>
            <a:r>
              <a:rPr lang="en-US" sz="3200" b="1" dirty="0" err="1"/>
              <a:t>maen</a:t>
            </a:r>
            <a:r>
              <a:rPr lang="en-US" sz="3200" b="1" dirty="0"/>
              <a:t> </a:t>
            </a:r>
            <a:r>
              <a:rPr lang="en-US" sz="3200" b="1" dirty="0" err="1"/>
              <a:t>nhw</a:t>
            </a:r>
            <a:r>
              <a:rPr lang="en-US" sz="3200" b="1" dirty="0"/>
              <a:t> </a:t>
            </a:r>
            <a:r>
              <a:rPr lang="en-US" sz="3200" b="1" dirty="0" err="1"/>
              <a:t>eisiau</a:t>
            </a:r>
            <a:r>
              <a:rPr lang="en-US" sz="3200" b="1" dirty="0"/>
              <a:t>…</a:t>
            </a:r>
          </a:p>
          <a:p>
            <a:pPr algn="ctr"/>
            <a:r>
              <a:rPr lang="en-US" sz="3200" b="1" dirty="0">
                <a:sym typeface="Wingdings" pitchFamily="2" charset="2"/>
              </a:rPr>
              <a:t> </a:t>
            </a:r>
            <a:endParaRPr lang="en-US" sz="32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7B27C1-EFAF-B744-A8C4-31CD8CBA0637}"/>
              </a:ext>
            </a:extLst>
          </p:cNvPr>
          <p:cNvSpPr txBox="1"/>
          <p:nvPr/>
        </p:nvSpPr>
        <p:spPr>
          <a:xfrm>
            <a:off x="6929120" y="3492015"/>
            <a:ext cx="687113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b="1" dirty="0" err="1"/>
              <a:t>Nac</a:t>
            </a:r>
            <a:r>
              <a:rPr lang="en-US" sz="3000" b="1" dirty="0"/>
              <a:t> </a:t>
            </a:r>
            <a:r>
              <a:rPr lang="en-US" sz="3000" b="1" dirty="0" err="1"/>
              <a:t>ydyn</a:t>
            </a:r>
            <a:r>
              <a:rPr lang="en-US" sz="3000" b="1" dirty="0"/>
              <a:t>, </a:t>
            </a:r>
          </a:p>
          <a:p>
            <a:r>
              <a:rPr lang="en-US" sz="3000" b="1" dirty="0" err="1"/>
              <a:t>dydy’r</a:t>
            </a:r>
            <a:r>
              <a:rPr lang="en-US" sz="3000" b="1" dirty="0"/>
              <a:t> plant </a:t>
            </a:r>
            <a:r>
              <a:rPr lang="en-US" sz="3000" b="1" dirty="0" err="1"/>
              <a:t>ddim</a:t>
            </a:r>
            <a:r>
              <a:rPr lang="en-US" sz="3000" b="1" dirty="0"/>
              <a:t> </a:t>
            </a:r>
            <a:r>
              <a:rPr lang="en-US" sz="3000" b="1" dirty="0" err="1"/>
              <a:t>eisiau</a:t>
            </a:r>
            <a:r>
              <a:rPr lang="en-US" sz="3000" b="1" dirty="0"/>
              <a:t>…</a:t>
            </a:r>
          </a:p>
          <a:p>
            <a:endParaRPr lang="en-US" sz="3000" b="1" dirty="0"/>
          </a:p>
          <a:p>
            <a:r>
              <a:rPr lang="en-US" sz="3000" b="1" dirty="0" err="1"/>
              <a:t>Nac</a:t>
            </a:r>
            <a:r>
              <a:rPr lang="en-US" sz="3000" b="1" dirty="0"/>
              <a:t> </a:t>
            </a:r>
            <a:r>
              <a:rPr lang="en-US" sz="3000" b="1" dirty="0" err="1"/>
              <a:t>ydyn</a:t>
            </a:r>
            <a:r>
              <a:rPr lang="en-US" sz="3000" b="1" dirty="0"/>
              <a:t>, </a:t>
            </a:r>
          </a:p>
          <a:p>
            <a:r>
              <a:rPr lang="en-US" sz="3000" b="1" dirty="0" err="1"/>
              <a:t>dydyn</a:t>
            </a:r>
            <a:r>
              <a:rPr lang="en-US" sz="3000" b="1" dirty="0"/>
              <a:t> </a:t>
            </a:r>
            <a:r>
              <a:rPr lang="en-US" sz="3000" b="1" dirty="0" err="1"/>
              <a:t>nhw</a:t>
            </a:r>
            <a:r>
              <a:rPr lang="en-US" sz="3000" b="1" dirty="0"/>
              <a:t> </a:t>
            </a:r>
            <a:r>
              <a:rPr lang="en-US" sz="3000" b="1" dirty="0" err="1"/>
              <a:t>ddim</a:t>
            </a:r>
            <a:r>
              <a:rPr lang="en-US" sz="3000" b="1" dirty="0"/>
              <a:t> </a:t>
            </a:r>
            <a:r>
              <a:rPr lang="en-US" sz="3000" b="1" dirty="0" err="1"/>
              <a:t>eisiau</a:t>
            </a:r>
            <a:r>
              <a:rPr lang="en-US" sz="3000" b="1" dirty="0"/>
              <a:t>…</a:t>
            </a:r>
          </a:p>
          <a:p>
            <a:r>
              <a:rPr lang="en-US" sz="3000" b="1" dirty="0">
                <a:sym typeface="Wingdings" pitchFamily="2" charset="2"/>
              </a:rPr>
              <a:t>           </a:t>
            </a:r>
            <a:endParaRPr lang="en-US" sz="3000" b="1" dirty="0"/>
          </a:p>
          <a:p>
            <a:pPr algn="ctr"/>
            <a:r>
              <a:rPr lang="en-US" sz="4400" b="1" dirty="0">
                <a:sym typeface="Wingdings" pitchFamily="2" charset="2"/>
              </a:rPr>
              <a:t> </a:t>
            </a:r>
            <a:endParaRPr lang="en-US" sz="4400" b="1" dirty="0"/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645501">
            <a:off x="2569614" y="1509051"/>
            <a:ext cx="577819" cy="2299447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79D7EFB8-5454-2242-AE41-3E9B154A5EA8}"/>
              </a:ext>
            </a:extLst>
          </p:cNvPr>
          <p:cNvSpPr/>
          <p:nvPr/>
        </p:nvSpPr>
        <p:spPr>
          <a:xfrm rot="19138443">
            <a:off x="9274068" y="1552052"/>
            <a:ext cx="695629" cy="2342246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1B5EC8-7B29-BBBC-13DD-A19598F76CC8}"/>
              </a:ext>
            </a:extLst>
          </p:cNvPr>
          <p:cNvSpPr txBox="1"/>
          <p:nvPr/>
        </p:nvSpPr>
        <p:spPr>
          <a:xfrm>
            <a:off x="2931201" y="226365"/>
            <a:ext cx="6329597" cy="1384995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 err="1"/>
              <a:t>Ydy’r</a:t>
            </a:r>
            <a:r>
              <a:rPr lang="en-US" sz="4200" b="1" dirty="0"/>
              <a:t> plant </a:t>
            </a:r>
            <a:r>
              <a:rPr lang="en-US" sz="4200" b="1" dirty="0" err="1"/>
              <a:t>eisiau</a:t>
            </a:r>
            <a:r>
              <a:rPr lang="en-US" sz="4200" b="1" dirty="0"/>
              <a:t>…?</a:t>
            </a:r>
          </a:p>
          <a:p>
            <a:pPr algn="ctr"/>
            <a:r>
              <a:rPr lang="en-US" sz="4200" b="1" dirty="0" err="1"/>
              <a:t>Ydyn</a:t>
            </a:r>
            <a:r>
              <a:rPr lang="en-US" sz="4200" b="1" dirty="0"/>
              <a:t> </a:t>
            </a:r>
            <a:r>
              <a:rPr lang="en-US" sz="4200" b="1" dirty="0" err="1"/>
              <a:t>nhw</a:t>
            </a:r>
            <a:r>
              <a:rPr lang="en-US" sz="4200" b="1" dirty="0"/>
              <a:t> </a:t>
            </a:r>
            <a:r>
              <a:rPr lang="en-US" sz="4200" b="1" dirty="0" err="1"/>
              <a:t>eisiau</a:t>
            </a:r>
            <a:r>
              <a:rPr lang="en-US" sz="4200" b="1" dirty="0"/>
              <a:t>…?</a:t>
            </a:r>
          </a:p>
        </p:txBody>
      </p:sp>
      <p:pic>
        <p:nvPicPr>
          <p:cNvPr id="3074" name="Picture 2" descr="Kids cartoon Images | Free Vectors, Stock Photos &amp; PSD">
            <a:extLst>
              <a:ext uri="{FF2B5EF4-FFF2-40B4-BE49-F238E27FC236}">
                <a16:creationId xmlns:a16="http://schemas.microsoft.com/office/drawing/2014/main" id="{13822CD3-516C-D47B-DA87-F06360468D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0914" y="197200"/>
            <a:ext cx="2551818" cy="1472400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737359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C1EDF7A-E028-4549-AA02-DD018349C744}"/>
              </a:ext>
            </a:extLst>
          </p:cNvPr>
          <p:cNvSpPr txBox="1"/>
          <p:nvPr/>
        </p:nvSpPr>
        <p:spPr>
          <a:xfrm>
            <a:off x="1131480" y="204632"/>
            <a:ext cx="6651810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/>
              <a:t>Ydy’</a:t>
            </a:r>
            <a:r>
              <a:rPr lang="en-US" sz="4800" b="1" dirty="0" err="1">
                <a:solidFill>
                  <a:srgbClr val="0070C0"/>
                </a:solidFill>
              </a:rPr>
              <a:t>r</a:t>
            </a:r>
            <a:r>
              <a:rPr lang="en-US" sz="4800" b="1" dirty="0">
                <a:solidFill>
                  <a:srgbClr val="0070C0"/>
                </a:solidFill>
              </a:rPr>
              <a:t> plant </a:t>
            </a:r>
            <a:r>
              <a:rPr lang="en-US" sz="4800" b="1" dirty="0" err="1"/>
              <a:t>eisiau</a:t>
            </a:r>
            <a:r>
              <a:rPr lang="en-US" sz="4800" b="1" dirty="0"/>
              <a:t> … 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E312F43-0E75-1642-BD89-7EC6E77A1167}"/>
              </a:ext>
            </a:extLst>
          </p:cNvPr>
          <p:cNvSpPr txBox="1"/>
          <p:nvPr/>
        </p:nvSpPr>
        <p:spPr>
          <a:xfrm>
            <a:off x="8085825" y="4843101"/>
            <a:ext cx="410617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400" b="1" dirty="0" err="1"/>
              <a:t>chwarae</a:t>
            </a:r>
            <a:r>
              <a:rPr lang="en-US" sz="2400" b="1" dirty="0"/>
              <a:t> </a:t>
            </a:r>
            <a:r>
              <a:rPr lang="en-US" sz="2400" b="1" dirty="0" err="1"/>
              <a:t>gemau</a:t>
            </a:r>
            <a:r>
              <a:rPr lang="en-US" sz="2400" b="1" dirty="0"/>
              <a:t> </a:t>
            </a:r>
            <a:r>
              <a:rPr lang="en-US" sz="2400" b="1" dirty="0" err="1"/>
              <a:t>bwrdd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nofio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mynd</a:t>
            </a:r>
            <a:r>
              <a:rPr lang="en-US" sz="2400" b="1" dirty="0"/>
              <a:t> </a:t>
            </a:r>
            <a:r>
              <a:rPr lang="en-US" sz="2400" b="1" dirty="0" err="1"/>
              <a:t>i’r</a:t>
            </a:r>
            <a:r>
              <a:rPr lang="en-US" sz="2400" b="1" dirty="0"/>
              <a:t> </a:t>
            </a:r>
            <a:r>
              <a:rPr lang="en-US" sz="2400" b="1" dirty="0" err="1"/>
              <a:t>parc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mynd</a:t>
            </a:r>
            <a:r>
              <a:rPr lang="en-US" sz="2400" b="1" dirty="0"/>
              <a:t> </a:t>
            </a:r>
            <a:r>
              <a:rPr lang="en-US" sz="2400" b="1" dirty="0" err="1"/>
              <a:t>i’r</a:t>
            </a:r>
            <a:r>
              <a:rPr lang="en-US" sz="2400" b="1" dirty="0"/>
              <a:t> </a:t>
            </a:r>
            <a:r>
              <a:rPr lang="en-US" sz="2400" b="1" dirty="0" err="1"/>
              <a:t>sinema</a:t>
            </a:r>
            <a:endParaRPr lang="en-US" sz="2400" b="1" dirty="0"/>
          </a:p>
          <a:p>
            <a:pPr marL="342900" indent="-342900">
              <a:buAutoNum type="arabicPeriod"/>
            </a:pPr>
            <a:endParaRPr lang="en-US" sz="2400" b="1" dirty="0"/>
          </a:p>
          <a:p>
            <a:pPr marL="342900" indent="-342900">
              <a:buAutoNum type="arabicPeriod"/>
            </a:pPr>
            <a:endParaRPr lang="en-US" sz="2400" b="1" dirty="0"/>
          </a:p>
          <a:p>
            <a:pPr marL="342900" indent="-342900">
              <a:buAutoNum type="arabicPeriod"/>
            </a:pPr>
            <a:endParaRPr lang="en-US" sz="24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A98688F-AC38-7145-9563-2831231B2B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387" y="1292132"/>
            <a:ext cx="3411313" cy="1850637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41EEC39-11F1-BC47-97CC-CFE149632A5E}"/>
              </a:ext>
            </a:extLst>
          </p:cNvPr>
          <p:cNvSpPr txBox="1"/>
          <p:nvPr/>
        </p:nvSpPr>
        <p:spPr>
          <a:xfrm>
            <a:off x="342314" y="1079791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1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C458446-34E9-6F49-957D-E16CBA67AE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387" y="3907993"/>
            <a:ext cx="3281081" cy="1870216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76621DA1-2FC1-8A45-B4B8-DDAA2CA10D3F}"/>
              </a:ext>
            </a:extLst>
          </p:cNvPr>
          <p:cNvSpPr txBox="1"/>
          <p:nvPr/>
        </p:nvSpPr>
        <p:spPr>
          <a:xfrm>
            <a:off x="259269" y="3677160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4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6825367-A125-524D-8255-9D98F1DAAA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3889" y="3979840"/>
            <a:ext cx="3358996" cy="2461554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F9B086BA-0112-3D49-BB85-F229D32587ED}"/>
              </a:ext>
            </a:extLst>
          </p:cNvPr>
          <p:cNvSpPr txBox="1"/>
          <p:nvPr/>
        </p:nvSpPr>
        <p:spPr>
          <a:xfrm>
            <a:off x="4008110" y="3907993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3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8D9E6C1-6B79-C447-9292-1D261A8C9D8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0479" y="1349666"/>
            <a:ext cx="3572811" cy="2125006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B693CFBC-BB0C-0D49-A214-427EF3EEDA27}"/>
              </a:ext>
            </a:extLst>
          </p:cNvPr>
          <p:cNvSpPr txBox="1"/>
          <p:nvPr/>
        </p:nvSpPr>
        <p:spPr>
          <a:xfrm>
            <a:off x="4576288" y="1141800"/>
            <a:ext cx="440893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2</a:t>
            </a:r>
          </a:p>
        </p:txBody>
      </p:sp>
      <p:pic>
        <p:nvPicPr>
          <p:cNvPr id="2" name="Picture 2" descr="Kids cartoon Images | Free Vectors, Stock Photos &amp; PSD">
            <a:extLst>
              <a:ext uri="{FF2B5EF4-FFF2-40B4-BE49-F238E27FC236}">
                <a16:creationId xmlns:a16="http://schemas.microsoft.com/office/drawing/2014/main" id="{7EA4F311-09A8-58A5-AF70-6A789FB557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6795" y="224952"/>
            <a:ext cx="2551818" cy="1472400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3737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EC31013-199B-794D-ABDE-762D22F3D4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737" t="41939" r="30127" b="43031"/>
          <a:stretch/>
        </p:blipFill>
        <p:spPr>
          <a:xfrm>
            <a:off x="249382" y="1895302"/>
            <a:ext cx="11759827" cy="2975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05867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EFE54B9-328A-E941-B499-7A61A600CE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220" t="56486" r="40988" b="11999"/>
          <a:stretch/>
        </p:blipFill>
        <p:spPr>
          <a:xfrm>
            <a:off x="1533698" y="534973"/>
            <a:ext cx="8815648" cy="5788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940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71874" y="500422"/>
            <a:ext cx="9398746" cy="793750"/>
          </a:xfrm>
          <a:prstGeom prst="rect">
            <a:avLst/>
          </a:prstGeom>
        </p:spPr>
        <p:txBody>
          <a:bodyPr vert="horz" wrap="square" lIns="0" tIns="0" rIns="0" bIns="0" rtlCol="0" anchor="t">
            <a:noAutofit/>
          </a:bodyPr>
          <a:lstStyle/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r>
              <a:rPr lang="cy-GB" sz="5000" dirty="0">
                <a:solidFill>
                  <a:srgbClr val="7030A0"/>
                </a:solidFill>
                <a:latin typeface="Calibri"/>
                <a:cs typeface="Calibri"/>
              </a:rPr>
              <a:t>Dysgu cyfeiriol </a:t>
            </a:r>
          </a:p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r>
              <a:rPr lang="cy-GB" sz="5000" dirty="0">
                <a:solidFill>
                  <a:srgbClr val="7030A0"/>
                </a:solidFill>
                <a:latin typeface="Calibri"/>
                <a:cs typeface="Calibri"/>
              </a:rPr>
              <a:t>(Directed learning</a:t>
            </a:r>
            <a:r>
              <a:rPr lang="cy-GB" sz="5000" dirty="0">
                <a:solidFill>
                  <a:srgbClr val="7030A0"/>
                </a:solidFill>
                <a:latin typeface="Calibri"/>
                <a:cs typeface="Calibri"/>
                <a:sym typeface="Wingdings" pitchFamily="2" charset="2"/>
              </a:rPr>
              <a:t>: ) </a:t>
            </a:r>
          </a:p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endParaRPr lang="en-US" sz="5000" dirty="0">
              <a:solidFill>
                <a:srgbClr val="7030A0"/>
              </a:solidFill>
              <a:latin typeface="Calibri"/>
              <a:cs typeface="Calibri"/>
            </a:endParaRPr>
          </a:p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endParaRPr sz="5000" dirty="0">
              <a:solidFill>
                <a:srgbClr val="04617A"/>
              </a:solidFill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70007" y="1586410"/>
            <a:ext cx="4701240" cy="385348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87020" indent="-274320">
              <a:buClr>
                <a:srgbClr val="0BD0D9"/>
              </a:buClr>
              <a:buSzPct val="96153"/>
              <a:buFont typeface="Arial"/>
              <a:buChar char="●"/>
              <a:tabLst>
                <a:tab pos="287020" algn="l"/>
              </a:tabLst>
            </a:pPr>
            <a:endParaRPr sz="2600">
              <a:latin typeface="Constantia"/>
              <a:cs typeface="Constantia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77DAE281-9A5A-4547-9AFC-946D13B6960F}"/>
              </a:ext>
            </a:extLst>
          </p:cNvPr>
          <p:cNvSpPr txBox="1">
            <a:spLocks/>
          </p:cNvSpPr>
          <p:nvPr/>
        </p:nvSpPr>
        <p:spPr>
          <a:xfrm>
            <a:off x="-156978" y="2628153"/>
            <a:ext cx="6155209" cy="126958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y-GB" sz="1600" b="1" dirty="0">
              <a:latin typeface="MV Boli"/>
              <a:cs typeface="Aldhabi"/>
            </a:endParaRPr>
          </a:p>
          <a:p>
            <a:pPr marL="0" indent="0" algn="ctr">
              <a:buNone/>
            </a:pPr>
            <a:r>
              <a:rPr lang="en-GB" sz="5000" b="1" dirty="0" err="1">
                <a:solidFill>
                  <a:srgbClr val="FF0000"/>
                </a:solidFill>
                <a:latin typeface="MV Boli"/>
                <a:cs typeface="Aldhabi"/>
              </a:rPr>
              <a:t>Atebwch</a:t>
            </a:r>
            <a:r>
              <a:rPr lang="en-GB" sz="5000" b="1" dirty="0">
                <a:solidFill>
                  <a:srgbClr val="FF0000"/>
                </a:solidFill>
                <a:latin typeface="MV Boli"/>
                <a:cs typeface="Aldhabi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MV Boli"/>
                <a:cs typeface="Aldhabi"/>
              </a:rPr>
              <a:t>rhain</a:t>
            </a:r>
            <a:endParaRPr lang="en-GB" sz="5000" b="1" dirty="0">
              <a:solidFill>
                <a:srgbClr val="FF0000"/>
              </a:solidFill>
              <a:latin typeface="MV Boli"/>
              <a:cs typeface="Aldhabi"/>
            </a:endParaRPr>
          </a:p>
          <a:p>
            <a:pPr marL="0" indent="0" algn="ctr">
              <a:buNone/>
            </a:pPr>
            <a:r>
              <a:rPr lang="en-GB" sz="5000" b="1" dirty="0">
                <a:solidFill>
                  <a:srgbClr val="FF0000"/>
                </a:solidFill>
                <a:latin typeface="MV Boli"/>
                <a:cs typeface="Aldhabi"/>
              </a:rPr>
              <a:t>Answer these</a:t>
            </a:r>
            <a:endParaRPr lang="cy-GB" sz="5000" b="1" dirty="0">
              <a:solidFill>
                <a:srgbClr val="FF0000"/>
              </a:solidFill>
              <a:latin typeface="MV Boli"/>
              <a:cs typeface="MV Boli"/>
            </a:endParaRPr>
          </a:p>
        </p:txBody>
      </p:sp>
      <p:pic>
        <p:nvPicPr>
          <p:cNvPr id="15" name="Picture 14" descr="A screenshot of a cell phone&#10;&#10;Description automatically generated">
            <a:extLst>
              <a:ext uri="{FF2B5EF4-FFF2-40B4-BE49-F238E27FC236}">
                <a16:creationId xmlns:a16="http://schemas.microsoft.com/office/drawing/2014/main" id="{6C95A4A3-CAA1-9342-B800-601215681B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4380" y="436710"/>
            <a:ext cx="4701240" cy="606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48908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ADE9F673-C02D-1E46-B95C-B51FC4720BA1}"/>
              </a:ext>
            </a:extLst>
          </p:cNvPr>
          <p:cNvGraphicFramePr>
            <a:graphicFrameLocks noGrp="1"/>
          </p:cNvGraphicFramePr>
          <p:nvPr/>
        </p:nvGraphicFramePr>
        <p:xfrm>
          <a:off x="599268" y="1575888"/>
          <a:ext cx="11096786" cy="5015508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5557694">
                  <a:extLst>
                    <a:ext uri="{9D8B030D-6E8A-4147-A177-3AD203B41FA5}">
                      <a16:colId xmlns:a16="http://schemas.microsoft.com/office/drawing/2014/main" val="363008663"/>
                    </a:ext>
                  </a:extLst>
                </a:gridCol>
                <a:gridCol w="5539092">
                  <a:extLst>
                    <a:ext uri="{9D8B030D-6E8A-4147-A177-3AD203B41FA5}">
                      <a16:colId xmlns:a16="http://schemas.microsoft.com/office/drawing/2014/main" val="2049322217"/>
                    </a:ext>
                  </a:extLst>
                </a:gridCol>
              </a:tblGrid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Wyt ti eisiau mynd i’r gêm?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We want to go to the party.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6516486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Mae hi eisiau mynd i’r tŷ bwyta newydd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They don’t want to go to the park.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596139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Dydw i ddim eisiau mynd allan heno.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I don’t want to go for a walk.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3034099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Rydyn ni eisiau mynd i’r parti.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We don’t want to go to school?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5557416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Ydy e eisiau mynd i’r gêm?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She wants to go to the new restaurant.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2724149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Dydyn nhw ddim eisiau mynd i’r parc.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Does he want to go to the game?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99793421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Dydyn ni ddim eisiau mynd i’r ysgol.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I don’t want to go out tonight.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25075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Dydy hi ddim eisiau mynd i’r garej.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Do you want to go to the game?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2875359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Dydw i ddim eisiau mynd am dro.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She doesn’t want to go to the garage.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270766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Wyt ti eisiau mynd i siopa ’fory?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We want to go to the hospital.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891833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Pwy sy eisiau mynd i weld ffrind.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Do you want to go shopping tomorrow?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579874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Rydyn ni eisiau mynd i’r ysbyty.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Who wants to go to see a friend?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0870069"/>
                  </a:ext>
                </a:extLst>
              </a:tr>
            </a:tbl>
          </a:graphicData>
        </a:graphic>
      </p:graphicFrame>
      <p:sp>
        <p:nvSpPr>
          <p:cNvPr id="11" name="Title 1">
            <a:extLst>
              <a:ext uri="{FF2B5EF4-FFF2-40B4-BE49-F238E27FC236}">
                <a16:creationId xmlns:a16="http://schemas.microsoft.com/office/drawing/2014/main" id="{EC774672-DA01-DF47-868F-071D9597DD0F}"/>
              </a:ext>
            </a:extLst>
          </p:cNvPr>
          <p:cNvSpPr txBox="1">
            <a:spLocks/>
          </p:cNvSpPr>
          <p:nvPr/>
        </p:nvSpPr>
        <p:spPr>
          <a:xfrm>
            <a:off x="495946" y="266604"/>
            <a:ext cx="9528003" cy="1454051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Cyfatebwch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(</a:t>
            </a:r>
            <a:r>
              <a:rPr lang="en-US" sz="3500" b="1" i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match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) y </a:t>
            </a:r>
          </a:p>
          <a:p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Gymraeg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a’r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Saesneg</a:t>
            </a:r>
            <a:endParaRPr lang="en-US" sz="3500" b="1" dirty="0">
              <a:solidFill>
                <a:schemeClr val="accent2">
                  <a:lumMod val="60000"/>
                  <a:lumOff val="40000"/>
                </a:schemeClr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5" name="Graphic 4" descr="Toggle">
            <a:extLst>
              <a:ext uri="{FF2B5EF4-FFF2-40B4-BE49-F238E27FC236}">
                <a16:creationId xmlns:a16="http://schemas.microsoft.com/office/drawing/2014/main" id="{A01D22F1-3241-754A-A78C-A60EE7EA21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75586" y="0"/>
            <a:ext cx="1691899" cy="1691899"/>
          </a:xfrm>
          <a:prstGeom prst="rect">
            <a:avLst/>
          </a:prstGeom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6" name="3D Model 5" descr="Ice Cream Van Speakers">
                <a:extLst>
                  <a:ext uri="{FF2B5EF4-FFF2-40B4-BE49-F238E27FC236}">
                    <a16:creationId xmlns:a16="http://schemas.microsoft.com/office/drawing/2014/main" id="{7217E0AD-02BC-2B4B-8623-D4D958EAA662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6201034" y="954442"/>
              <a:ext cx="5241005" cy="561190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5241005" cy="561190"/>
                    </a:xfrm>
                    <a:prstGeom prst="rect">
                      <a:avLst/>
                    </a:prstGeom>
                  </am3d:spPr>
                  <am3d:camera>
                    <am3d:pos x="0" y="0" z="48141506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5767962" d="1000000"/>
                    <am3d:preTrans dx="0" dy="-33227570" dz="-28163829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541866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6" name="3D Model 5" descr="Ice Cream Van Speakers">
                <a:extLst>
                  <a:ext uri="{FF2B5EF4-FFF2-40B4-BE49-F238E27FC236}">
                    <a16:creationId xmlns:a16="http://schemas.microsoft.com/office/drawing/2014/main" id="{7217E0AD-02BC-2B4B-8623-D4D958EAA66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201034" y="954442"/>
                <a:ext cx="5241005" cy="56119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7958150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462D859-1D82-FB42-A9D4-AC83855EF059}"/>
              </a:ext>
            </a:extLst>
          </p:cNvPr>
          <p:cNvSpPr txBox="1"/>
          <p:nvPr/>
        </p:nvSpPr>
        <p:spPr>
          <a:xfrm>
            <a:off x="2316480" y="199489"/>
            <a:ext cx="8268970" cy="64633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ea typeface="Ayuthaya" pitchFamily="2" charset="-34"/>
                <a:cs typeface="Ayuthaya" pitchFamily="2" charset="-34"/>
              </a:rPr>
              <a:t>Tasg</a:t>
            </a:r>
            <a:r>
              <a:rPr lang="en-US" sz="3600" b="1" dirty="0">
                <a:ea typeface="Ayuthaya" pitchFamily="2" charset="-34"/>
                <a:cs typeface="Ayuthaya" pitchFamily="2" charset="-34"/>
              </a:rPr>
              <a:t>:  </a:t>
            </a:r>
            <a:r>
              <a:rPr lang="en-US" sz="3600" dirty="0" err="1"/>
              <a:t>Atebwch</a:t>
            </a:r>
            <a:r>
              <a:rPr lang="en-US" sz="3600" dirty="0"/>
              <a:t> y </a:t>
            </a:r>
            <a:r>
              <a:rPr lang="en-US" sz="3600" dirty="0" err="1"/>
              <a:t>cwestiynau</a:t>
            </a:r>
            <a:r>
              <a:rPr lang="en-US" sz="3600" dirty="0"/>
              <a:t>.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7E171A9-9F2F-614C-85FC-6F2968186194}"/>
              </a:ext>
            </a:extLst>
          </p:cNvPr>
          <p:cNvGraphicFramePr>
            <a:graphicFrameLocks noGrp="1"/>
          </p:cNvGraphicFramePr>
          <p:nvPr/>
        </p:nvGraphicFramePr>
        <p:xfrm>
          <a:off x="1041717" y="1164179"/>
          <a:ext cx="10108566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44566">
                  <a:extLst>
                    <a:ext uri="{9D8B030D-6E8A-4147-A177-3AD203B41FA5}">
                      <a16:colId xmlns:a16="http://schemas.microsoft.com/office/drawing/2014/main" val="1013905945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40219455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CWESTIWN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5A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ATEB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5A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95259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Pwy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eisiau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cinio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Sara, Rhys, Jack a Chloe.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418369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Pwy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eisiau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brechdanau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Luke, Gareth a Rhydian.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21482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Pwy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eisiau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chwarae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tywod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Grwp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Coch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58509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Pwy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eisiau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darllen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Megan, Cai ac Ethan.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47126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Pwy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eisiau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mynd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allan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chwarae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Pawb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04479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Pwy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eisiau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gweithio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gyda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fi?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Blwyddyn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3.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14558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Pwy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eisiau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afal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Hi.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64970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Pwy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eisiau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mynd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i’r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llyfrgell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Y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bechgyn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5433276"/>
                  </a:ext>
                </a:extLst>
              </a:tr>
            </a:tbl>
          </a:graphicData>
        </a:graphic>
      </p:graphicFrame>
      <p:sp>
        <p:nvSpPr>
          <p:cNvPr id="3" name="12-Point Star 9">
            <a:extLst>
              <a:ext uri="{FF2B5EF4-FFF2-40B4-BE49-F238E27FC236}">
                <a16:creationId xmlns:a16="http://schemas.microsoft.com/office/drawing/2014/main" id="{FD4E719B-EC57-2738-C345-D49A7AFD7DED}"/>
              </a:ext>
            </a:extLst>
          </p:cNvPr>
          <p:cNvSpPr/>
          <p:nvPr/>
        </p:nvSpPr>
        <p:spPr>
          <a:xfrm>
            <a:off x="0" y="5338014"/>
            <a:ext cx="8052658" cy="1519986"/>
          </a:xfrm>
          <a:prstGeom prst="star12">
            <a:avLst/>
          </a:prstGeom>
          <a:solidFill>
            <a:srgbClr val="FF5A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Rhowch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rhain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mewn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brawddegau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llawn</a:t>
            </a:r>
            <a:r>
              <a:rPr lang="en-US" dirty="0">
                <a:solidFill>
                  <a:schemeClr val="tx1"/>
                </a:solidFill>
              </a:rPr>
              <a:t>. </a:t>
            </a:r>
          </a:p>
          <a:p>
            <a:pPr algn="ctr"/>
            <a:r>
              <a:rPr lang="en-US" i="1" dirty="0">
                <a:solidFill>
                  <a:schemeClr val="tx1"/>
                </a:solidFill>
              </a:rPr>
              <a:t>Put these in full sentences.</a:t>
            </a:r>
            <a:endParaRPr lang="en-US" i="1" dirty="0">
              <a:solidFill>
                <a:schemeClr val="bg1"/>
              </a:solidFill>
            </a:endParaRPr>
          </a:p>
          <a:p>
            <a:pPr algn="ctr"/>
            <a:endParaRPr lang="en-US" b="1" u="sng" dirty="0">
              <a:solidFill>
                <a:schemeClr val="tx1"/>
              </a:solidFill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2616A0B7-E2FA-97EE-24EB-DBC1E847BABC}"/>
              </a:ext>
            </a:extLst>
          </p:cNvPr>
          <p:cNvSpPr/>
          <p:nvPr/>
        </p:nvSpPr>
        <p:spPr>
          <a:xfrm rot="13595758">
            <a:off x="6659228" y="5063384"/>
            <a:ext cx="493331" cy="1260875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4661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5F94F11-74AC-1977-174F-7E69B1B0AA10}"/>
              </a:ext>
            </a:extLst>
          </p:cNvPr>
          <p:cNvSpPr/>
          <p:nvPr/>
        </p:nvSpPr>
        <p:spPr>
          <a:xfrm>
            <a:off x="2032000" y="914401"/>
            <a:ext cx="8026400" cy="1828800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402F5F2-98AD-5A28-EE33-0FED146B6725}"/>
              </a:ext>
            </a:extLst>
          </p:cNvPr>
          <p:cNvSpPr/>
          <p:nvPr/>
        </p:nvSpPr>
        <p:spPr>
          <a:xfrm>
            <a:off x="2032000" y="3515359"/>
            <a:ext cx="8026400" cy="1828800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00AF44-F8C3-2F6E-66E4-9B3957925823}"/>
              </a:ext>
            </a:extLst>
          </p:cNvPr>
          <p:cNvSpPr txBox="1">
            <a:spLocks/>
          </p:cNvSpPr>
          <p:nvPr/>
        </p:nvSpPr>
        <p:spPr>
          <a:xfrm>
            <a:off x="895840" y="706616"/>
            <a:ext cx="10016000" cy="4637543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6000" b="1" dirty="0" err="1">
                <a:solidFill>
                  <a:srgbClr val="FF0000"/>
                </a:solidFill>
                <a:latin typeface="Ink Free" panose="03080402000500000000" pitchFamily="66" charset="0"/>
              </a:rPr>
              <a:t>gwneud</a:t>
            </a:r>
            <a:r>
              <a:rPr lang="en-US" sz="6000" b="1" dirty="0">
                <a:latin typeface="Ink Free" panose="03080402000500000000" pitchFamily="66" charset="0"/>
              </a:rPr>
              <a:t> </a:t>
            </a:r>
          </a:p>
          <a:p>
            <a:pPr algn="ctr">
              <a:spcAft>
                <a:spcPts val="600"/>
              </a:spcAft>
            </a:pPr>
            <a:r>
              <a:rPr lang="en-US" sz="6000" dirty="0">
                <a:latin typeface="Ink Free" panose="03080402000500000000" pitchFamily="66" charset="0"/>
              </a:rPr>
              <a:t>- </a:t>
            </a:r>
            <a:r>
              <a:rPr lang="en-US" sz="4000" i="1" dirty="0">
                <a:latin typeface="Ink Free" panose="03080402000500000000" pitchFamily="66" charset="0"/>
              </a:rPr>
              <a:t>to </a:t>
            </a:r>
            <a:r>
              <a:rPr lang="en-US" sz="4000" i="1" dirty="0">
                <a:solidFill>
                  <a:srgbClr val="FF0000"/>
                </a:solidFill>
                <a:latin typeface="Ink Free" panose="03080402000500000000" pitchFamily="66" charset="0"/>
              </a:rPr>
              <a:t>do</a:t>
            </a:r>
            <a:r>
              <a:rPr lang="en-US" sz="4000" i="1" dirty="0">
                <a:latin typeface="Ink Free" panose="03080402000500000000" pitchFamily="66" charset="0"/>
              </a:rPr>
              <a:t> / to </a:t>
            </a:r>
            <a:r>
              <a:rPr lang="en-US" sz="4000" i="1" dirty="0">
                <a:solidFill>
                  <a:srgbClr val="FF0000"/>
                </a:solidFill>
                <a:latin typeface="Ink Free" panose="03080402000500000000" pitchFamily="66" charset="0"/>
              </a:rPr>
              <a:t>make</a:t>
            </a:r>
          </a:p>
          <a:p>
            <a:pPr marL="857250" indent="-857250" algn="ctr">
              <a:spcAft>
                <a:spcPts val="600"/>
              </a:spcAft>
              <a:buFontTx/>
              <a:buChar char="-"/>
            </a:pPr>
            <a:endParaRPr lang="en-US" sz="6000" b="1" dirty="0">
              <a:latin typeface="Ink Free" panose="03080402000500000000" pitchFamily="66" charset="0"/>
            </a:endParaRPr>
          </a:p>
          <a:p>
            <a:pPr algn="ctr">
              <a:spcAft>
                <a:spcPts val="600"/>
              </a:spcAft>
            </a:pPr>
            <a:r>
              <a:rPr lang="en-US" sz="6000" b="1" dirty="0" err="1">
                <a:solidFill>
                  <a:srgbClr val="00B050"/>
                </a:solidFill>
                <a:latin typeface="Ink Free" panose="03080402000500000000" pitchFamily="66" charset="0"/>
                <a:sym typeface="Wingdings" pitchFamily="2" charset="2"/>
              </a:rPr>
              <a:t>eisiau</a:t>
            </a:r>
            <a:r>
              <a:rPr lang="en-US" sz="6000" b="1" dirty="0">
                <a:latin typeface="Ink Free" panose="03080402000500000000" pitchFamily="66" charset="0"/>
                <a:sym typeface="Wingdings" pitchFamily="2" charset="2"/>
              </a:rPr>
              <a:t> </a:t>
            </a:r>
            <a:r>
              <a:rPr lang="en-US" sz="6000" b="1" dirty="0" err="1">
                <a:solidFill>
                  <a:srgbClr val="FF0000"/>
                </a:solidFill>
                <a:latin typeface="Ink Free" panose="03080402000500000000" pitchFamily="66" charset="0"/>
                <a:sym typeface="Wingdings" pitchFamily="2" charset="2"/>
              </a:rPr>
              <a:t>gwneud</a:t>
            </a:r>
            <a:r>
              <a:rPr lang="en-US" sz="6000" b="1" dirty="0">
                <a:latin typeface="Ink Free" panose="03080402000500000000" pitchFamily="66" charset="0"/>
                <a:sym typeface="Wingdings" pitchFamily="2" charset="2"/>
              </a:rPr>
              <a:t> </a:t>
            </a:r>
          </a:p>
          <a:p>
            <a:pPr algn="ctr">
              <a:spcAft>
                <a:spcPts val="600"/>
              </a:spcAft>
            </a:pPr>
            <a:r>
              <a:rPr lang="en-US" sz="4000" i="1" dirty="0">
                <a:latin typeface="Ink Free" panose="03080402000500000000" pitchFamily="66" charset="0"/>
                <a:sym typeface="Wingdings" pitchFamily="2" charset="2"/>
              </a:rPr>
              <a:t>– </a:t>
            </a:r>
            <a:r>
              <a:rPr lang="en-US" sz="4000" i="1" dirty="0">
                <a:solidFill>
                  <a:srgbClr val="00B050"/>
                </a:solidFill>
                <a:latin typeface="Ink Free" panose="03080402000500000000" pitchFamily="66" charset="0"/>
                <a:sym typeface="Wingdings" pitchFamily="2" charset="2"/>
              </a:rPr>
              <a:t>want</a:t>
            </a:r>
            <a:r>
              <a:rPr lang="en-US" sz="4000" i="1" dirty="0">
                <a:latin typeface="Ink Free" panose="03080402000500000000" pitchFamily="66" charset="0"/>
                <a:sym typeface="Wingdings" pitchFamily="2" charset="2"/>
              </a:rPr>
              <a:t> to </a:t>
            </a:r>
            <a:r>
              <a:rPr lang="en-US" sz="4000" i="1" dirty="0">
                <a:solidFill>
                  <a:srgbClr val="FF0000"/>
                </a:solidFill>
                <a:latin typeface="Ink Free" panose="03080402000500000000" pitchFamily="66" charset="0"/>
                <a:sym typeface="Wingdings" pitchFamily="2" charset="2"/>
              </a:rPr>
              <a:t>do</a:t>
            </a:r>
            <a:r>
              <a:rPr lang="en-US" sz="4000" i="1" dirty="0">
                <a:latin typeface="Ink Free" panose="03080402000500000000" pitchFamily="66" charset="0"/>
                <a:sym typeface="Wingdings" pitchFamily="2" charset="2"/>
              </a:rPr>
              <a:t> / </a:t>
            </a:r>
            <a:r>
              <a:rPr lang="en-US" sz="4000" i="1" dirty="0">
                <a:solidFill>
                  <a:srgbClr val="00B050"/>
                </a:solidFill>
                <a:latin typeface="Ink Free" panose="03080402000500000000" pitchFamily="66" charset="0"/>
                <a:sym typeface="Wingdings" pitchFamily="2" charset="2"/>
              </a:rPr>
              <a:t>want</a:t>
            </a:r>
            <a:r>
              <a:rPr lang="en-US" sz="4000" i="1" dirty="0">
                <a:latin typeface="Ink Free" panose="03080402000500000000" pitchFamily="66" charset="0"/>
                <a:sym typeface="Wingdings" pitchFamily="2" charset="2"/>
              </a:rPr>
              <a:t> to </a:t>
            </a:r>
            <a:r>
              <a:rPr lang="en-US" sz="4000" i="1" dirty="0">
                <a:solidFill>
                  <a:srgbClr val="FF0000"/>
                </a:solidFill>
                <a:latin typeface="Ink Free" panose="03080402000500000000" pitchFamily="66" charset="0"/>
                <a:sym typeface="Wingdings" pitchFamily="2" charset="2"/>
              </a:rPr>
              <a:t>make</a:t>
            </a:r>
          </a:p>
        </p:txBody>
      </p:sp>
    </p:spTree>
    <p:extLst>
      <p:ext uri="{BB962C8B-B14F-4D97-AF65-F5344CB8AC3E}">
        <p14:creationId xmlns:p14="http://schemas.microsoft.com/office/powerpoint/2010/main" val="31008225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CA29EF1-27F0-0C45-81CC-6CA1EFF985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9145527"/>
              </p:ext>
            </p:extLst>
          </p:nvPr>
        </p:nvGraphicFramePr>
        <p:xfrm>
          <a:off x="1051010" y="182880"/>
          <a:ext cx="4750350" cy="6492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75175">
                  <a:extLst>
                    <a:ext uri="{9D8B030D-6E8A-4147-A177-3AD203B41FA5}">
                      <a16:colId xmlns:a16="http://schemas.microsoft.com/office/drawing/2014/main" val="3809336919"/>
                    </a:ext>
                  </a:extLst>
                </a:gridCol>
                <a:gridCol w="2375175">
                  <a:extLst>
                    <a:ext uri="{9D8B030D-6E8A-4147-A177-3AD203B41FA5}">
                      <a16:colId xmlns:a16="http://schemas.microsoft.com/office/drawing/2014/main" val="1724580629"/>
                    </a:ext>
                  </a:extLst>
                </a:gridCol>
              </a:tblGrid>
              <a:tr h="520623">
                <a:tc gridSpan="2"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Geirfa</a:t>
                      </a:r>
                      <a:r>
                        <a:rPr lang="en-US" dirty="0"/>
                        <a:t>:  </a:t>
                      </a:r>
                      <a:r>
                        <a:rPr lang="en-US" dirty="0" err="1"/>
                        <a:t>berfenwau</a:t>
                      </a:r>
                      <a:endParaRPr lang="en-US" dirty="0"/>
                    </a:p>
                    <a:p>
                      <a:pPr algn="ctr"/>
                      <a:r>
                        <a:rPr lang="en-US" dirty="0"/>
                        <a:t>verb-nouns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41432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cerdded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walk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71842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rhedeg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run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7327837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err="1"/>
                        <a:t>cweryla</a:t>
                      </a:r>
                      <a:endParaRPr lang="en-US" b="1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quarrel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922601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chwarae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play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2384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err="1"/>
                        <a:t>darllen</a:t>
                      </a:r>
                      <a:endParaRPr lang="en-US" b="1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read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632581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err="1"/>
                        <a:t>dawnsio</a:t>
                      </a:r>
                      <a:endParaRPr lang="en-US" b="1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dance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6178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err="1"/>
                        <a:t>dringo</a:t>
                      </a:r>
                      <a:endParaRPr lang="en-US" b="1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climb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940639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edrych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look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8751791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err="1"/>
                        <a:t>eistedd</a:t>
                      </a:r>
                      <a:endParaRPr lang="en-US" b="1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sit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015437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gweiddi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shout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901640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err="1"/>
                        <a:t>gwneud</a:t>
                      </a:r>
                      <a:endParaRPr lang="en-US" b="1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do / to make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292993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err="1"/>
                        <a:t>gwrando</a:t>
                      </a:r>
                      <a:endParaRPr lang="en-US" b="1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listen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06781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neidio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jump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8842976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sgipio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skip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1288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siarad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talk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544188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tacluso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tidy up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3358787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893E7A0-5ACB-5449-A0D7-B0FAF22952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6142854"/>
              </p:ext>
            </p:extLst>
          </p:nvPr>
        </p:nvGraphicFramePr>
        <p:xfrm>
          <a:off x="6300035" y="182880"/>
          <a:ext cx="4750350" cy="6492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75175">
                  <a:extLst>
                    <a:ext uri="{9D8B030D-6E8A-4147-A177-3AD203B41FA5}">
                      <a16:colId xmlns:a16="http://schemas.microsoft.com/office/drawing/2014/main" val="3809336919"/>
                    </a:ext>
                  </a:extLst>
                </a:gridCol>
                <a:gridCol w="2375175">
                  <a:extLst>
                    <a:ext uri="{9D8B030D-6E8A-4147-A177-3AD203B41FA5}">
                      <a16:colId xmlns:a16="http://schemas.microsoft.com/office/drawing/2014/main" val="1724580629"/>
                    </a:ext>
                  </a:extLst>
                </a:gridCol>
              </a:tblGrid>
              <a:tr h="500303">
                <a:tc gridSpan="2"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Geirfa</a:t>
                      </a:r>
                      <a:r>
                        <a:rPr lang="en-US" dirty="0"/>
                        <a:t>:  </a:t>
                      </a:r>
                      <a:r>
                        <a:rPr lang="en-US" dirty="0" err="1"/>
                        <a:t>berfenwau</a:t>
                      </a:r>
                      <a:endParaRPr lang="en-US" dirty="0"/>
                    </a:p>
                    <a:p>
                      <a:pPr algn="ctr"/>
                      <a:r>
                        <a:rPr lang="en-US" dirty="0"/>
                        <a:t>verb-nouns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41432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sefyll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stand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71842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cymryd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take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7327837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plygu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fold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922601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err="1"/>
                        <a:t>troi</a:t>
                      </a:r>
                      <a:endParaRPr lang="en-US" b="1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turn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2384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agor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open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632581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rhoi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put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6178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err="1"/>
                        <a:t>dod</a:t>
                      </a:r>
                      <a:endParaRPr lang="en-US" b="1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come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940639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cymysgu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stir / to mix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8751791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torri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cut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015437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bwyta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eat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901640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yfed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drink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292993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ysgrifennu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write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06781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peintio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paint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8842976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1288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544188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3358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699958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EBD01F4-D0AE-8644-A2BD-9F45239F9F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3126427"/>
              </p:ext>
            </p:extLst>
          </p:nvPr>
        </p:nvGraphicFramePr>
        <p:xfrm>
          <a:off x="1137765" y="2060786"/>
          <a:ext cx="10261600" cy="3535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81713">
                  <a:extLst>
                    <a:ext uri="{9D8B030D-6E8A-4147-A177-3AD203B41FA5}">
                      <a16:colId xmlns:a16="http://schemas.microsoft.com/office/drawing/2014/main" val="301965323"/>
                    </a:ext>
                  </a:extLst>
                </a:gridCol>
                <a:gridCol w="2217502">
                  <a:extLst>
                    <a:ext uri="{9D8B030D-6E8A-4147-A177-3AD203B41FA5}">
                      <a16:colId xmlns:a16="http://schemas.microsoft.com/office/drawing/2014/main" val="3757481026"/>
                    </a:ext>
                  </a:extLst>
                </a:gridCol>
                <a:gridCol w="2862385">
                  <a:extLst>
                    <a:ext uri="{9D8B030D-6E8A-4147-A177-3AD203B41FA5}">
                      <a16:colId xmlns:a16="http://schemas.microsoft.com/office/drawing/2014/main" val="26575529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800" dirty="0"/>
                        <a:t>CWESTIWN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en-US" sz="2800" dirty="0"/>
                        <a:t>ATEB</a:t>
                      </a:r>
                    </a:p>
                    <a:p>
                      <a:endParaRPr lang="en-US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22485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/>
                        <a:t>Beth </a:t>
                      </a:r>
                      <a:r>
                        <a:rPr lang="en-US" sz="2800" dirty="0" err="1"/>
                        <a:t>wyt</a:t>
                      </a:r>
                      <a:r>
                        <a:rPr lang="en-US" sz="2800" dirty="0"/>
                        <a:t> </a:t>
                      </a:r>
                      <a:r>
                        <a:rPr lang="en-US" sz="2800" b="1" dirty="0" err="1">
                          <a:solidFill>
                            <a:srgbClr val="0070C0"/>
                          </a:solidFill>
                        </a:rPr>
                        <a:t>ti</a:t>
                      </a:r>
                      <a:r>
                        <a:rPr lang="en-US" sz="2800" dirty="0" err="1"/>
                        <a:t>’n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wneud</a:t>
                      </a:r>
                      <a:r>
                        <a:rPr lang="en-US" sz="2800" dirty="0"/>
                        <a:t>?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Dw</a:t>
                      </a:r>
                      <a:r>
                        <a:rPr lang="en-US" sz="2800" dirty="0"/>
                        <a:t> </a:t>
                      </a:r>
                      <a:r>
                        <a:rPr lang="en-US" sz="2800" b="1" dirty="0" err="1">
                          <a:solidFill>
                            <a:srgbClr val="0070C0"/>
                          </a:solidFill>
                        </a:rPr>
                        <a:t>i</a:t>
                      </a:r>
                      <a:r>
                        <a:rPr lang="en-US" sz="2800" dirty="0" err="1"/>
                        <a:t>’n</a:t>
                      </a:r>
                      <a:endParaRPr lang="en-US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lliwio</a:t>
                      </a:r>
                      <a:r>
                        <a:rPr lang="en-US" sz="2800" dirty="0"/>
                        <a:t>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11741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gludo</a:t>
                      </a:r>
                      <a:r>
                        <a:rPr lang="en-US" sz="2800" dirty="0"/>
                        <a:t>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366012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chwarae</a:t>
                      </a:r>
                      <a:r>
                        <a:rPr lang="en-US" sz="2800" dirty="0"/>
                        <a:t>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6189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peintio</a:t>
                      </a:r>
                      <a:r>
                        <a:rPr lang="en-US" sz="2800" dirty="0"/>
                        <a:t>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28983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ysgrifennu</a:t>
                      </a:r>
                      <a:r>
                        <a:rPr lang="en-US" sz="2800" dirty="0"/>
                        <a:t>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3578017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E772F13B-CC6B-D441-8620-3ADA7F640CCA}"/>
              </a:ext>
            </a:extLst>
          </p:cNvPr>
          <p:cNvSpPr txBox="1"/>
          <p:nvPr/>
        </p:nvSpPr>
        <p:spPr>
          <a:xfrm>
            <a:off x="1195323" y="294453"/>
            <a:ext cx="2122270" cy="1015663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/>
              <a:t>ti</a:t>
            </a:r>
            <a:endParaRPr lang="en-US" sz="6000" b="1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9E9ECD12-85A9-3F4D-A171-1F73A820BA73}"/>
              </a:ext>
            </a:extLst>
          </p:cNvPr>
          <p:cNvSpPr/>
          <p:nvPr/>
        </p:nvSpPr>
        <p:spPr>
          <a:xfrm>
            <a:off x="5519652" y="170322"/>
            <a:ext cx="6223804" cy="1542100"/>
          </a:xfrm>
          <a:prstGeom prst="star12">
            <a:avLst/>
          </a:prstGeom>
          <a:solidFill>
            <a:srgbClr val="FF5A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>
                <a:solidFill>
                  <a:schemeClr val="tx1"/>
                </a:solidFill>
              </a:rPr>
              <a:t>Rule:</a:t>
            </a:r>
          </a:p>
          <a:p>
            <a:pPr algn="ctr"/>
            <a:r>
              <a:rPr lang="en-US" sz="2000" b="1" dirty="0" err="1">
                <a:solidFill>
                  <a:schemeClr val="bg1"/>
                </a:solidFill>
              </a:rPr>
              <a:t>Ti</a:t>
            </a:r>
            <a:r>
              <a:rPr lang="en-US" sz="2000" b="1" dirty="0">
                <a:solidFill>
                  <a:schemeClr val="bg1"/>
                </a:solidFill>
              </a:rPr>
              <a:t> in the question = FI / </a:t>
            </a:r>
            <a:r>
              <a:rPr lang="en-US" sz="2000" b="1" dirty="0" err="1">
                <a:solidFill>
                  <a:schemeClr val="bg1"/>
                </a:solidFill>
              </a:rPr>
              <a:t>i</a:t>
            </a:r>
            <a:r>
              <a:rPr lang="en-US" sz="2000" b="1" dirty="0">
                <a:solidFill>
                  <a:schemeClr val="bg1"/>
                </a:solidFill>
              </a:rPr>
              <a:t> in the answer</a:t>
            </a:r>
            <a:endParaRPr lang="en-US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715142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xplosion 1 8"/>
          <p:cNvSpPr/>
          <p:nvPr/>
        </p:nvSpPr>
        <p:spPr>
          <a:xfrm>
            <a:off x="687603" y="1681279"/>
            <a:ext cx="2372434" cy="1611731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lliwio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0" name="Explosion 1 9"/>
          <p:cNvSpPr/>
          <p:nvPr/>
        </p:nvSpPr>
        <p:spPr>
          <a:xfrm>
            <a:off x="3535425" y="2420972"/>
            <a:ext cx="2372434" cy="1611731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mesur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y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cerdyn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1" name="Explosion 1 10"/>
          <p:cNvSpPr/>
          <p:nvPr/>
        </p:nvSpPr>
        <p:spPr>
          <a:xfrm>
            <a:off x="3764392" y="4867481"/>
            <a:ext cx="2372434" cy="1611731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peintio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2" name="Explosion 1 11"/>
          <p:cNvSpPr/>
          <p:nvPr/>
        </p:nvSpPr>
        <p:spPr>
          <a:xfrm>
            <a:off x="748966" y="3963527"/>
            <a:ext cx="2372434" cy="1611731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tynnu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llun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3" name="Explosion 1 12"/>
          <p:cNvSpPr/>
          <p:nvPr/>
        </p:nvSpPr>
        <p:spPr>
          <a:xfrm>
            <a:off x="8308270" y="2006972"/>
            <a:ext cx="2571968" cy="2039521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torri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allan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4" name="Explosion 1 13"/>
          <p:cNvSpPr/>
          <p:nvPr/>
        </p:nvSpPr>
        <p:spPr>
          <a:xfrm>
            <a:off x="5935836" y="3632494"/>
            <a:ext cx="2372434" cy="1611731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gludo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5" name="Explosion 1 14"/>
          <p:cNvSpPr/>
          <p:nvPr/>
        </p:nvSpPr>
        <p:spPr>
          <a:xfrm>
            <a:off x="8510185" y="4438359"/>
            <a:ext cx="3377015" cy="1818105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0000"/>
                </a:solidFill>
                <a:latin typeface="Comic Sans MS"/>
                <a:cs typeface="Comic Sans MS"/>
              </a:rPr>
              <a:t>gwneud</a:t>
            </a:r>
            <a:r>
              <a:rPr lang="en-US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dirty="0" err="1">
                <a:solidFill>
                  <a:srgbClr val="000000"/>
                </a:solidFill>
                <a:latin typeface="Comic Sans MS"/>
                <a:cs typeface="Comic Sans MS"/>
              </a:rPr>
              <a:t>cerdyn</a:t>
            </a:r>
            <a:endParaRPr lang="en-US" dirty="0">
              <a:solidFill>
                <a:srgbClr val="000000"/>
              </a:solidFill>
              <a:latin typeface="Comic Sans MS"/>
              <a:cs typeface="Comic Sans MS"/>
            </a:endParaRPr>
          </a:p>
          <a:p>
            <a:pPr algn="ctr"/>
            <a:r>
              <a:rPr lang="en-US" dirty="0">
                <a:solidFill>
                  <a:srgbClr val="000000"/>
                </a:solidFill>
                <a:latin typeface="Comic Sans MS"/>
                <a:cs typeface="Comic Sans MS"/>
              </a:rPr>
              <a:t>pen-</a:t>
            </a:r>
            <a:r>
              <a:rPr lang="en-US" dirty="0" err="1">
                <a:solidFill>
                  <a:srgbClr val="000000"/>
                </a:solidFill>
                <a:latin typeface="Comic Sans MS"/>
                <a:cs typeface="Comic Sans MS"/>
              </a:rPr>
              <a:t>blwydd</a:t>
            </a:r>
            <a:endParaRPr lang="en-US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2280518-41EB-FE4D-B045-81E019531EAD}"/>
              </a:ext>
            </a:extLst>
          </p:cNvPr>
          <p:cNvSpPr txBox="1"/>
          <p:nvPr/>
        </p:nvSpPr>
        <p:spPr>
          <a:xfrm>
            <a:off x="304800" y="170322"/>
            <a:ext cx="11379200" cy="101566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/>
              <a:t>Beth </a:t>
            </a:r>
            <a:r>
              <a:rPr lang="en-US" sz="6000" b="1" dirty="0" err="1">
                <a:solidFill>
                  <a:srgbClr val="0070C0"/>
                </a:solidFill>
              </a:rPr>
              <a:t>wyt</a:t>
            </a:r>
            <a:r>
              <a:rPr lang="en-US" sz="6000" b="1" dirty="0">
                <a:solidFill>
                  <a:srgbClr val="0070C0"/>
                </a:solidFill>
              </a:rPr>
              <a:t> </a:t>
            </a:r>
            <a:r>
              <a:rPr lang="en-US" sz="6000" b="1" dirty="0" err="1">
                <a:solidFill>
                  <a:srgbClr val="0070C0"/>
                </a:solidFill>
              </a:rPr>
              <a:t>ti</a:t>
            </a:r>
            <a:r>
              <a:rPr lang="en-US" sz="6000" b="1" dirty="0" err="1"/>
              <a:t>’n</a:t>
            </a:r>
            <a:r>
              <a:rPr lang="en-US" sz="6000" b="1" dirty="0"/>
              <a:t> </a:t>
            </a:r>
            <a:r>
              <a:rPr lang="en-US" sz="6000" b="1" dirty="0" err="1"/>
              <a:t>wneud</a:t>
            </a:r>
            <a:r>
              <a:rPr lang="en-US" sz="6000" b="1" dirty="0"/>
              <a:t> </a:t>
            </a:r>
            <a:r>
              <a:rPr lang="en-US" sz="6000" b="1" dirty="0" err="1"/>
              <a:t>heddiw</a:t>
            </a:r>
            <a:r>
              <a:rPr lang="en-US" sz="60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48920760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1402</TotalTime>
  <Words>1434</Words>
  <Application>Microsoft Macintosh PowerPoint</Application>
  <PresentationFormat>Widescreen</PresentationFormat>
  <Paragraphs>419</Paragraphs>
  <Slides>31</Slides>
  <Notes>4</Notes>
  <HiddenSlides>0</HiddenSlides>
  <MMClips>3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31</vt:i4>
      </vt:variant>
    </vt:vector>
  </HeadingPairs>
  <TitlesOfParts>
    <vt:vector size="45" baseType="lpstr">
      <vt:lpstr>Arial</vt:lpstr>
      <vt:lpstr>Calibri</vt:lpstr>
      <vt:lpstr>Calibri Light</vt:lpstr>
      <vt:lpstr>Cavolini</vt:lpstr>
      <vt:lpstr>Comic Sans MS</vt:lpstr>
      <vt:lpstr>Constantia</vt:lpstr>
      <vt:lpstr>Ink Free</vt:lpstr>
      <vt:lpstr>MV Boli</vt:lpstr>
      <vt:lpstr>Segoe Print</vt:lpstr>
      <vt:lpstr>Times New Roman</vt:lpstr>
      <vt:lpstr>Tw Cen MT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Atebion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Catrin Evans-Thomas</dc:creator>
  <cp:keywords/>
  <dc:description/>
  <cp:lastModifiedBy>Catrin Evans-Thomas</cp:lastModifiedBy>
  <cp:revision>53</cp:revision>
  <dcterms:created xsi:type="dcterms:W3CDTF">2020-09-30T16:50:28Z</dcterms:created>
  <dcterms:modified xsi:type="dcterms:W3CDTF">2023-11-13T17:26:33Z</dcterms:modified>
  <cp:category/>
</cp:coreProperties>
</file>