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70" r:id="rId4"/>
    <p:sldId id="280" r:id="rId5"/>
    <p:sldId id="281" r:id="rId6"/>
    <p:sldId id="438" r:id="rId7"/>
    <p:sldId id="440" r:id="rId8"/>
    <p:sldId id="441" r:id="rId9"/>
    <p:sldId id="455" r:id="rId10"/>
    <p:sldId id="457" r:id="rId11"/>
    <p:sldId id="461" r:id="rId12"/>
    <p:sldId id="462" r:id="rId13"/>
    <p:sldId id="282" r:id="rId14"/>
    <p:sldId id="283" r:id="rId15"/>
    <p:sldId id="284" r:id="rId16"/>
    <p:sldId id="285" r:id="rId17"/>
    <p:sldId id="286" r:id="rId18"/>
    <p:sldId id="287" r:id="rId19"/>
    <p:sldId id="288" r:id="rId20"/>
    <p:sldId id="289" r:id="rId21"/>
    <p:sldId id="297" r:id="rId22"/>
    <p:sldId id="299" r:id="rId23"/>
    <p:sldId id="290" r:id="rId24"/>
    <p:sldId id="291" r:id="rId25"/>
    <p:sldId id="292" r:id="rId26"/>
    <p:sldId id="293" r:id="rId27"/>
    <p:sldId id="294" r:id="rId28"/>
    <p:sldId id="295" r:id="rId29"/>
    <p:sldId id="296" r:id="rId30"/>
    <p:sldId id="262" r:id="rId31"/>
    <p:sldId id="29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83" d="100"/>
          <a:sy n="83" d="100"/>
        </p:scale>
        <p:origin x="36" y="-5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18D5-5276-5553-2766-ED1C3BDE57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A85A25A-6BD0-50A9-AC21-92320B9D1A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6CFAE0B-314D-A4F5-111C-C354E8B586E5}"/>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5" name="Footer Placeholder 4">
            <a:extLst>
              <a:ext uri="{FF2B5EF4-FFF2-40B4-BE49-F238E27FC236}">
                <a16:creationId xmlns:a16="http://schemas.microsoft.com/office/drawing/2014/main" id="{ACBD30C9-499E-6455-13B1-3C7CCCDFB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008A2-F5CA-F20A-66E8-97798D11E342}"/>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220645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B5CA1-B893-28A0-A4EA-703C78135D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9A1DB4-F898-D129-F337-D455AB22DB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22FA05-D3B6-B28A-DA89-54F3ED16E2FA}"/>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5" name="Footer Placeholder 4">
            <a:extLst>
              <a:ext uri="{FF2B5EF4-FFF2-40B4-BE49-F238E27FC236}">
                <a16:creationId xmlns:a16="http://schemas.microsoft.com/office/drawing/2014/main" id="{44C07632-CF6B-E815-BE63-7E1FE47A4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A8CD91-1FD2-E617-E4CA-73F050B94C1D}"/>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79016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9597C-66D8-EC26-286C-8E78DE4E22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199CF90-DEC8-1622-C4C7-9E1419F442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D1CE94-00FA-451B-063B-4E94588676AF}"/>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5" name="Footer Placeholder 4">
            <a:extLst>
              <a:ext uri="{FF2B5EF4-FFF2-40B4-BE49-F238E27FC236}">
                <a16:creationId xmlns:a16="http://schemas.microsoft.com/office/drawing/2014/main" id="{299D237F-96C5-535E-F276-ABE38E475C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7AE38-97B1-CCCC-0AA8-4CD8DB9CAF19}"/>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2650810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2228A-8EA8-291C-35A1-F99E59AC1A2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C5A7F6-7235-876B-3B2F-8AE81B4457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376F630-0C6D-8FD4-63C8-AE64A10933F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4046A29-3540-C6AC-6DC1-CA115AB2EA88}"/>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6" name="Footer Placeholder 5">
            <a:extLst>
              <a:ext uri="{FF2B5EF4-FFF2-40B4-BE49-F238E27FC236}">
                <a16:creationId xmlns:a16="http://schemas.microsoft.com/office/drawing/2014/main" id="{187A34D7-D7BF-B4DF-51E6-BD132CDCF6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DA8467-D576-B2EC-2736-CAFC50347092}"/>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3049483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95C7E-8B53-0529-7DDA-024F252964E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C2730CD-3B04-09EA-6FA8-94973F8630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DFE952-22ED-27BD-5E13-CC18ECCDA0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857A809-AB1F-DBAA-E625-92BB154CFB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874E5F0-AC6C-C463-69F3-7F216F1650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5C33D3-B8B9-D048-8D04-090F831853C5}"/>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8" name="Footer Placeholder 7">
            <a:extLst>
              <a:ext uri="{FF2B5EF4-FFF2-40B4-BE49-F238E27FC236}">
                <a16:creationId xmlns:a16="http://schemas.microsoft.com/office/drawing/2014/main" id="{D30F9509-B260-5180-8E9E-3FD6EB6CC1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89A3DA-C6E7-88AD-76DC-7B3E8294B6D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2007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BE7EE-953F-4268-2010-2F10C84FC3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424EDC8-595C-F364-DB26-580B2847CCD0}"/>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4" name="Footer Placeholder 3">
            <a:extLst>
              <a:ext uri="{FF2B5EF4-FFF2-40B4-BE49-F238E27FC236}">
                <a16:creationId xmlns:a16="http://schemas.microsoft.com/office/drawing/2014/main" id="{20615E8F-3E6C-DCBA-4DB6-36F74B7A21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A29123-77AF-1C4E-3C81-75C855DC44A8}"/>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3596262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13C617-C45B-1597-5C2C-DF70CFF4F89A}"/>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3" name="Footer Placeholder 2">
            <a:extLst>
              <a:ext uri="{FF2B5EF4-FFF2-40B4-BE49-F238E27FC236}">
                <a16:creationId xmlns:a16="http://schemas.microsoft.com/office/drawing/2014/main" id="{29AE43B3-54CF-EA55-B7C9-75B9510524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C5D99D-263B-B23B-6769-A324C134BB27}"/>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27658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BD01-F4A0-803D-B98B-FCC3B242EE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98E62D6-6392-CA6A-DF9C-04F44A9F14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CD9EC6D-45B9-AB04-67C7-074349A362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4CA19D-5469-0115-A642-A90BEBDBCB96}"/>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6" name="Footer Placeholder 5">
            <a:extLst>
              <a:ext uri="{FF2B5EF4-FFF2-40B4-BE49-F238E27FC236}">
                <a16:creationId xmlns:a16="http://schemas.microsoft.com/office/drawing/2014/main" id="{7A05D6D3-B4C0-A1F3-409F-043931458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34FABC-0486-E7A5-7EB7-20DAC1F08E8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03021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6C0A6-DAEE-8152-EB4D-3EAFF53D3F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C02F526-BE82-F15B-0B35-01E41F75AA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F48DF9-9362-8CFA-B33E-5D67991116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B2873C-95A1-28F9-CE3A-42F9414801F7}"/>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6" name="Footer Placeholder 5">
            <a:extLst>
              <a:ext uri="{FF2B5EF4-FFF2-40B4-BE49-F238E27FC236}">
                <a16:creationId xmlns:a16="http://schemas.microsoft.com/office/drawing/2014/main" id="{8F6524BA-A0C2-8DEA-87C9-6DF7C297B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2710B2-15C9-C0A2-F905-8608AC315C85}"/>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611383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FAA91-A62A-CB48-1677-BAB65959204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6C6092B-F536-3E45-03E6-CAACB70E2A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AE5593-1C3A-D73E-0EF6-6A8AD87E76A0}"/>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5" name="Footer Placeholder 4">
            <a:extLst>
              <a:ext uri="{FF2B5EF4-FFF2-40B4-BE49-F238E27FC236}">
                <a16:creationId xmlns:a16="http://schemas.microsoft.com/office/drawing/2014/main" id="{753D3B55-E6AB-7FA2-6961-7777A3A6B5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DD9E2-CBC6-AEAC-4616-10152A63B05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02613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11F3F3-E427-9E4F-3C5C-71C5A2EBF2C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E9206E-CD42-9B8B-E983-9A23FEBA056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90CC68-1BF4-753C-2A79-E97822CFB0BC}"/>
              </a:ext>
            </a:extLst>
          </p:cNvPr>
          <p:cNvSpPr>
            <a:spLocks noGrp="1"/>
          </p:cNvSpPr>
          <p:nvPr>
            <p:ph type="dt" sz="half" idx="10"/>
          </p:nvPr>
        </p:nvSpPr>
        <p:spPr/>
        <p:txBody>
          <a:bodyPr/>
          <a:lstStyle/>
          <a:p>
            <a:fld id="{1B963290-5C62-4E2F-80DE-B37B1D1B5730}" type="datetimeFigureOut">
              <a:rPr lang="en-GB" smtClean="0"/>
              <a:t>03/03/2025</a:t>
            </a:fld>
            <a:endParaRPr lang="en-GB"/>
          </a:p>
        </p:txBody>
      </p:sp>
      <p:sp>
        <p:nvSpPr>
          <p:cNvPr id="5" name="Footer Placeholder 4">
            <a:extLst>
              <a:ext uri="{FF2B5EF4-FFF2-40B4-BE49-F238E27FC236}">
                <a16:creationId xmlns:a16="http://schemas.microsoft.com/office/drawing/2014/main" id="{3706463C-6668-0588-6425-A7FB46ECD6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9DB9C-4B0C-AF21-D061-647343149C2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695264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FC9967-E889-ED0C-DEA3-CAB8AB2F35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FEA353F-C297-09F3-7294-A63BBE84DF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75DC13-1034-3840-CA70-9CF9EE03BC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963290-5C62-4E2F-80DE-B37B1D1B5730}" type="datetimeFigureOut">
              <a:rPr lang="en-GB" smtClean="0"/>
              <a:t>03/03/2025</a:t>
            </a:fld>
            <a:endParaRPr lang="en-GB"/>
          </a:p>
        </p:txBody>
      </p:sp>
      <p:sp>
        <p:nvSpPr>
          <p:cNvPr id="5" name="Footer Placeholder 4">
            <a:extLst>
              <a:ext uri="{FF2B5EF4-FFF2-40B4-BE49-F238E27FC236}">
                <a16:creationId xmlns:a16="http://schemas.microsoft.com/office/drawing/2014/main" id="{A47AE146-07C4-CE9D-7655-57C2A889A5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3F9B362-3C0F-B3DF-8829-7803916373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B07AE5-7515-4911-A7D8-A453226CDB9A}" type="slidenum">
              <a:rPr lang="en-GB" smtClean="0"/>
              <a:t>‹#›</a:t>
            </a:fld>
            <a:endParaRPr lang="en-GB"/>
          </a:p>
        </p:txBody>
      </p:sp>
    </p:spTree>
    <p:extLst>
      <p:ext uri="{BB962C8B-B14F-4D97-AF65-F5344CB8AC3E}">
        <p14:creationId xmlns:p14="http://schemas.microsoft.com/office/powerpoint/2010/main" val="3891220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msn.com/en-gb/news/world/united-states-presents-its-proposal-for-a-lasting-peace-to-the-un/ar-AA1zzO3J?ocid=BingNewsSerp" TargetMode="External"/><Relationship Id="rId2" Type="http://schemas.openxmlformats.org/officeDocument/2006/relationships/hyperlink" Target="https://news.un.org/en/story/2014/07/472592"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E9CF-DB8A-544C-76F2-0B505EF53319}"/>
              </a:ext>
            </a:extLst>
          </p:cNvPr>
          <p:cNvSpPr>
            <a:spLocks noGrp="1"/>
          </p:cNvSpPr>
          <p:nvPr>
            <p:ph type="ctrTitle"/>
          </p:nvPr>
        </p:nvSpPr>
        <p:spPr/>
        <p:txBody>
          <a:bodyPr/>
          <a:lstStyle/>
          <a:p>
            <a:r>
              <a:rPr lang="en-GB" dirty="0"/>
              <a:t>Concepts of Peace: Movements, Ideas, Practice</a:t>
            </a:r>
          </a:p>
        </p:txBody>
      </p:sp>
      <p:sp>
        <p:nvSpPr>
          <p:cNvPr id="3" name="Subtitle 2">
            <a:extLst>
              <a:ext uri="{FF2B5EF4-FFF2-40B4-BE49-F238E27FC236}">
                <a16:creationId xmlns:a16="http://schemas.microsoft.com/office/drawing/2014/main" id="{8E758640-62F2-9F2E-3C62-B4BF2151B170}"/>
              </a:ext>
            </a:extLst>
          </p:cNvPr>
          <p:cNvSpPr>
            <a:spLocks noGrp="1"/>
          </p:cNvSpPr>
          <p:nvPr>
            <p:ph type="subTitle" idx="1"/>
          </p:nvPr>
        </p:nvSpPr>
        <p:spPr/>
        <p:txBody>
          <a:bodyPr/>
          <a:lstStyle/>
          <a:p>
            <a:r>
              <a:rPr lang="en-GB" sz="3600" dirty="0"/>
              <a:t>Lecture 4: Philosophical Perspectives on Peace </a:t>
            </a:r>
          </a:p>
          <a:p>
            <a:endParaRPr lang="en-GB" dirty="0"/>
          </a:p>
        </p:txBody>
      </p:sp>
    </p:spTree>
    <p:extLst>
      <p:ext uri="{BB962C8B-B14F-4D97-AF65-F5344CB8AC3E}">
        <p14:creationId xmlns:p14="http://schemas.microsoft.com/office/powerpoint/2010/main" val="207907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E7615-C130-C129-E027-4709B7102E0C}"/>
              </a:ext>
            </a:extLst>
          </p:cNvPr>
          <p:cNvSpPr>
            <a:spLocks noGrp="1"/>
          </p:cNvSpPr>
          <p:nvPr>
            <p:ph type="title"/>
          </p:nvPr>
        </p:nvSpPr>
        <p:spPr/>
        <p:txBody>
          <a:bodyPr/>
          <a:lstStyle/>
          <a:p>
            <a:pPr algn="ctr"/>
            <a:r>
              <a:rPr lang="en-GB" dirty="0"/>
              <a:t>Philosophical Perspectives on Peace</a:t>
            </a:r>
          </a:p>
        </p:txBody>
      </p:sp>
      <p:sp>
        <p:nvSpPr>
          <p:cNvPr id="3" name="Content Placeholder 2">
            <a:extLst>
              <a:ext uri="{FF2B5EF4-FFF2-40B4-BE49-F238E27FC236}">
                <a16:creationId xmlns:a16="http://schemas.microsoft.com/office/drawing/2014/main" id="{3BE4D4DB-A8D2-361C-8B39-2F09BADAF509}"/>
              </a:ext>
            </a:extLst>
          </p:cNvPr>
          <p:cNvSpPr>
            <a:spLocks noGrp="1"/>
          </p:cNvSpPr>
          <p:nvPr>
            <p:ph idx="1"/>
          </p:nvPr>
        </p:nvSpPr>
        <p:spPr/>
        <p:txBody>
          <a:bodyPr>
            <a:normAutofit/>
          </a:bodyPr>
          <a:lstStyle/>
          <a:p>
            <a:pPr marL="457200" marR="0">
              <a:lnSpc>
                <a:spcPct val="107000"/>
              </a:lnSpc>
              <a:spcAft>
                <a:spcPts val="800"/>
              </a:spcAft>
            </a:pPr>
            <a:r>
              <a:rPr lang="en-GB" sz="2000" dirty="0">
                <a:effectLst/>
                <a:latin typeface="Aptos" panose="020B0004020202020204" pitchFamily="34" charset="0"/>
                <a:ea typeface="Aptos" panose="020B0004020202020204" pitchFamily="34" charset="0"/>
                <a:cs typeface="Times New Roman" panose="02020603050405020304" pitchFamily="18" charset="0"/>
              </a:rPr>
              <a:t>Peace and war are issues that have been addressed from time immemorial, in oral form since the dawn of civilization and in written form since at least the periods of the great Greek and Indian epochs. </a:t>
            </a:r>
          </a:p>
          <a:p>
            <a:pPr marL="457200" marR="0">
              <a:lnSpc>
                <a:spcPct val="107000"/>
              </a:lnSpc>
              <a:spcAft>
                <a:spcPts val="800"/>
              </a:spcAft>
            </a:pPr>
            <a:r>
              <a:rPr lang="en-GB" sz="2000" dirty="0">
                <a:effectLst/>
                <a:latin typeface="Aptos" panose="020B0004020202020204" pitchFamily="34" charset="0"/>
                <a:ea typeface="Aptos" panose="020B0004020202020204" pitchFamily="34" charset="0"/>
                <a:cs typeface="Times New Roman" panose="02020603050405020304" pitchFamily="18" charset="0"/>
              </a:rPr>
              <a:t>For much of the Western philosophical and theological tradition, especially for idealists and rationalists (such as Plato and Kant), peace denotes both </a:t>
            </a:r>
          </a:p>
          <a:p>
            <a:pPr marL="914400" lvl="1">
              <a:lnSpc>
                <a:spcPct val="107000"/>
              </a:lnSpc>
              <a:spcAft>
                <a:spcPts val="800"/>
              </a:spcAft>
            </a:pPr>
            <a:r>
              <a:rPr lang="en-GB" sz="2000" dirty="0">
                <a:effectLst/>
                <a:latin typeface="Aptos" panose="020B0004020202020204" pitchFamily="34" charset="0"/>
                <a:ea typeface="Aptos" panose="020B0004020202020204" pitchFamily="34" charset="0"/>
                <a:cs typeface="Times New Roman" panose="02020603050405020304" pitchFamily="18" charset="0"/>
              </a:rPr>
              <a:t>a well-coordinated body politic- a republic of virtue</a:t>
            </a:r>
          </a:p>
          <a:p>
            <a:pPr marL="914400" lvl="1">
              <a:lnSpc>
                <a:spcPct val="107000"/>
              </a:lnSpc>
              <a:spcAft>
                <a:spcPts val="800"/>
              </a:spcAft>
            </a:pPr>
            <a:r>
              <a:rPr lang="en-GB" sz="2000" dirty="0">
                <a:effectLst/>
                <a:latin typeface="Aptos" panose="020B0004020202020204" pitchFamily="34" charset="0"/>
                <a:ea typeface="Aptos" panose="020B0004020202020204" pitchFamily="34" charset="0"/>
                <a:cs typeface="Times New Roman" panose="02020603050405020304" pitchFamily="18" charset="0"/>
              </a:rPr>
              <a:t>a harmonious psyche, a mind that is rational and a will governed by rational laws.</a:t>
            </a:r>
          </a:p>
          <a:p>
            <a:pPr marL="457200" marR="0">
              <a:lnSpc>
                <a:spcPct val="107000"/>
              </a:lnSpc>
              <a:spcAft>
                <a:spcPts val="800"/>
              </a:spcAft>
            </a:pPr>
            <a:r>
              <a:rPr lang="en-GB" sz="2000" dirty="0">
                <a:effectLst/>
                <a:latin typeface="Aptos" panose="020B0004020202020204" pitchFamily="34" charset="0"/>
                <a:ea typeface="Aptos" panose="020B0004020202020204" pitchFamily="34" charset="0"/>
                <a:cs typeface="Times New Roman" panose="02020603050405020304" pitchFamily="18" charset="0"/>
              </a:rPr>
              <a:t> Philosophically speaking, peace is an ethical virtue indicating how we should think and act, individually and collectively, even if we often fail to do so.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3767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F1BE2-21E3-FDBB-2586-A1080783F2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B1ED3C-5530-9BB7-2EA8-BFB275B50B71}"/>
              </a:ext>
            </a:extLst>
          </p:cNvPr>
          <p:cNvSpPr>
            <a:spLocks noGrp="1"/>
          </p:cNvSpPr>
          <p:nvPr>
            <p:ph type="title"/>
          </p:nvPr>
        </p:nvSpPr>
        <p:spPr/>
        <p:txBody>
          <a:bodyPr/>
          <a:lstStyle/>
          <a:p>
            <a:pPr algn="ctr"/>
            <a:r>
              <a:rPr lang="en-GB" dirty="0"/>
              <a:t>Plato </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(428/7-348/7 BCE) </a:t>
            </a:r>
            <a:endParaRPr lang="en-GB" sz="2800" dirty="0"/>
          </a:p>
        </p:txBody>
      </p:sp>
      <p:sp>
        <p:nvSpPr>
          <p:cNvPr id="3" name="Content Placeholder 2">
            <a:extLst>
              <a:ext uri="{FF2B5EF4-FFF2-40B4-BE49-F238E27FC236}">
                <a16:creationId xmlns:a16="http://schemas.microsoft.com/office/drawing/2014/main" id="{D7E3160B-ECDA-D0D0-0A57-28421DD1A816}"/>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Politeia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(Republic), Plato focuses on what makes for justice, an important element in any broad concept of peace. Plato, in effect, presents a peace plan based upon his city-state. This ideal society is essentially static, involving three distinct classes, although it is, nevertheless, a society which provides for at least an internally peaceful polis or state.</a:t>
            </a:r>
          </a:p>
          <a:p>
            <a:pPr marL="514350" indent="-285750">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In </a:t>
            </a:r>
            <a:r>
              <a:rPr lang="en-GB" sz="1800" i="1" dirty="0">
                <a:effectLst/>
                <a:latin typeface="Aptos" panose="020B0004020202020204" pitchFamily="34" charset="0"/>
                <a:ea typeface="Aptos" panose="020B0004020202020204" pitchFamily="34" charset="0"/>
                <a:cs typeface="Times New Roman" panose="02020603050405020304" pitchFamily="18" charset="0"/>
              </a:rPr>
              <a:t>The Republic</a:t>
            </a:r>
            <a:r>
              <a:rPr lang="en-GB" sz="1800" dirty="0">
                <a:effectLst/>
                <a:latin typeface="Aptos" panose="020B0004020202020204" pitchFamily="34" charset="0"/>
                <a:ea typeface="Aptos" panose="020B0004020202020204" pitchFamily="34" charset="0"/>
                <a:cs typeface="Times New Roman" panose="02020603050405020304" pitchFamily="18" charset="0"/>
              </a:rPr>
              <a:t>, Socrates argued that truth is found in an ideal form, associated with “goodness” rather than in subjective perceptions and interests. </a:t>
            </a:r>
          </a:p>
          <a:p>
            <a:pPr marL="514350" indent="-285750">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This type of thinking indicates that there could be an objective reality of peace, but because it is an ideal form it is probably not fully attainable. </a:t>
            </a:r>
          </a:p>
          <a:p>
            <a:pPr marL="514350" indent="-285750">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Yet, it is often assumed that history is driven by a linear, rational progression towards that ideal form.</a:t>
            </a:r>
          </a:p>
          <a:p>
            <a:pPr marL="514350" indent="-285750">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 The notion of peace as an ideal form has different implications for different approaches to IR theory, spanning the implicit acceptance that peace is a guiding objective even though it cannot be achieved to a belief that rational progress will lead to peace.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98665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49112-C3E5-224F-4373-86CF9D01DA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085280-8601-353B-F028-A9D74C488A14}"/>
              </a:ext>
            </a:extLst>
          </p:cNvPr>
          <p:cNvSpPr>
            <a:spLocks noGrp="1"/>
          </p:cNvSpPr>
          <p:nvPr>
            <p:ph type="title"/>
          </p:nvPr>
        </p:nvSpPr>
        <p:spPr>
          <a:xfrm>
            <a:off x="838200" y="177234"/>
            <a:ext cx="10515600" cy="1325563"/>
          </a:xfrm>
        </p:spPr>
        <p:txBody>
          <a:bodyPr/>
          <a:lstStyle/>
          <a:p>
            <a:pPr algn="ctr"/>
            <a:r>
              <a:rPr lang="en-GB" dirty="0"/>
              <a:t>Aristotle</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(384-322 BCE) </a:t>
            </a:r>
            <a:endParaRPr lang="en-GB" sz="2800" dirty="0"/>
          </a:p>
        </p:txBody>
      </p:sp>
      <p:sp>
        <p:nvSpPr>
          <p:cNvPr id="3" name="Content Placeholder 2">
            <a:extLst>
              <a:ext uri="{FF2B5EF4-FFF2-40B4-BE49-F238E27FC236}">
                <a16:creationId xmlns:a16="http://schemas.microsoft.com/office/drawing/2014/main" id="{B0CE36A2-6FE8-ECD4-CAF6-234CC1C658D9}"/>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Aristotle sees the telos or goal of life as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eudaimonia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or human flourishing, a concept similar to the ideals set forth in writing on a culture of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Scholars dispute whether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eudaimonia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best rendered as “happiness” or “flourishing” or “living well” or simply left an untranslated technical term. </a:t>
            </a:r>
          </a:p>
          <a:p>
            <a:pPr>
              <a:lnSpc>
                <a:spcPct val="107000"/>
              </a:lnSpc>
              <a:spcAft>
                <a:spcPts val="800"/>
              </a:spcAft>
            </a:pP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Eudaimonia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achieved, according to Aristotle, by fully realizing our natures, by actualizing to the highest degree our human capacity, and neither our nature nor our endowment of human capacities is a matter of choice for us.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Still, as Aristotle frankly acknowledge, people will consent without hesitation to the suggestion that happiness Is our best good- even while differing materially about how they understand what happiness is.</a:t>
            </a:r>
          </a:p>
          <a:p>
            <a:pPr marL="0" indent="0">
              <a:buNone/>
            </a:pPr>
            <a:endParaRPr lang="en-GB" dirty="0"/>
          </a:p>
        </p:txBody>
      </p:sp>
    </p:spTree>
    <p:extLst>
      <p:ext uri="{BB962C8B-B14F-4D97-AF65-F5344CB8AC3E}">
        <p14:creationId xmlns:p14="http://schemas.microsoft.com/office/powerpoint/2010/main" val="1105161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9D744C-5D27-B48C-155A-54C596AC41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51CC69-2F9F-622A-B027-1D7D3F2D592D}"/>
              </a:ext>
            </a:extLst>
          </p:cNvPr>
          <p:cNvSpPr>
            <a:spLocks noGrp="1"/>
          </p:cNvSpPr>
          <p:nvPr>
            <p:ph type="title"/>
          </p:nvPr>
        </p:nvSpPr>
        <p:spPr>
          <a:xfrm>
            <a:off x="838200" y="177234"/>
            <a:ext cx="10515600" cy="1325563"/>
          </a:xfrm>
        </p:spPr>
        <p:txBody>
          <a:bodyPr/>
          <a:lstStyle/>
          <a:p>
            <a:pPr algn="ctr"/>
            <a:r>
              <a:rPr lang="en-GB" dirty="0"/>
              <a:t>St. Augustine</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(3</a:t>
            </a:r>
            <a:r>
              <a:rPr lang="en-GB" sz="2800" dirty="0">
                <a:latin typeface="Aptos" panose="020B0004020202020204" pitchFamily="34" charset="0"/>
                <a:ea typeface="Aptos" panose="020B0004020202020204" pitchFamily="34" charset="0"/>
                <a:cs typeface="Times New Roman" panose="02020603050405020304" pitchFamily="18" charset="0"/>
              </a:rPr>
              <a:t>5</a:t>
            </a:r>
            <a:r>
              <a:rPr lang="en-GB" sz="2800" dirty="0">
                <a:effectLst/>
                <a:latin typeface="Aptos" panose="020B0004020202020204" pitchFamily="34" charset="0"/>
                <a:ea typeface="Aptos" panose="020B0004020202020204" pitchFamily="34" charset="0"/>
                <a:cs typeface="Times New Roman" panose="02020603050405020304" pitchFamily="18" charset="0"/>
              </a:rPr>
              <a:t>4-430 CE) </a:t>
            </a:r>
            <a:endParaRPr lang="en-GB" sz="2800" dirty="0"/>
          </a:p>
        </p:txBody>
      </p:sp>
      <p:sp>
        <p:nvSpPr>
          <p:cNvPr id="3" name="Content Placeholder 2">
            <a:extLst>
              <a:ext uri="{FF2B5EF4-FFF2-40B4-BE49-F238E27FC236}">
                <a16:creationId xmlns:a16="http://schemas.microsoft.com/office/drawing/2014/main" id="{1F9588B6-11B4-667D-7CED-AACA2888F21E}"/>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best-known contribution of Augustine to a philosophy of peace is his major work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De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civitate</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Dei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city of God). Augustine contrasts the temporal human city, which is marked by violent conflict, and the eternal divine city, which is marked by peace. As with many religious writers, the ideal is peace.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Augustine is also noteworthy for articulating the notion of just war, wherein Christians may be morally obliged to take up arms to protect the innocent from slaughter. However, this concession is by way of a lament for Augustine, as a mark that Christians are living in a temporal and fallen world. </a:t>
            </a:r>
          </a:p>
          <a:p>
            <a:pPr marL="0" indent="0">
              <a:buNone/>
            </a:pPr>
            <a:endParaRPr lang="en-GB" dirty="0"/>
          </a:p>
        </p:txBody>
      </p:sp>
    </p:spTree>
    <p:extLst>
      <p:ext uri="{BB962C8B-B14F-4D97-AF65-F5344CB8AC3E}">
        <p14:creationId xmlns:p14="http://schemas.microsoft.com/office/powerpoint/2010/main" val="996190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Just Cause</a:t>
            </a:r>
            <a:br>
              <a:rPr lang="en-GB" dirty="0"/>
            </a:br>
            <a:r>
              <a:rPr lang="en-GB" dirty="0"/>
              <a:t>(jus ad bellum)</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The stringent view of just cause- that the only acceptable reason for resorting to arms is </a:t>
            </a:r>
            <a:r>
              <a:rPr lang="en-GB" sz="2000" kern="100" dirty="0" err="1">
                <a:effectLst/>
                <a:ea typeface="Aptos" panose="020B0004020202020204" pitchFamily="34" charset="0"/>
                <a:cs typeface="Times New Roman" panose="02020603050405020304" pitchFamily="18" charset="0"/>
              </a:rPr>
              <a:t>self-defense</a:t>
            </a:r>
            <a:r>
              <a:rPr lang="en-GB" sz="2000" kern="100" dirty="0">
                <a:effectLst/>
                <a:ea typeface="Aptos" panose="020B0004020202020204" pitchFamily="34" charset="0"/>
                <a:cs typeface="Times New Roman" panose="02020603050405020304" pitchFamily="18" charset="0"/>
              </a:rPr>
              <a:t> or enforcement of the </a:t>
            </a:r>
            <a:r>
              <a:rPr lang="en-GB" sz="2000" kern="100" dirty="0" err="1">
                <a:effectLst/>
                <a:ea typeface="Aptos" panose="020B0004020202020204" pitchFamily="34" charset="0"/>
                <a:cs typeface="Times New Roman" panose="02020603050405020304" pitchFamily="18" charset="0"/>
              </a:rPr>
              <a:t>self-defense</a:t>
            </a:r>
            <a:r>
              <a:rPr lang="en-GB" sz="2000" kern="100" dirty="0">
                <a:effectLst/>
                <a:ea typeface="Aptos" panose="020B0004020202020204" pitchFamily="34" charset="0"/>
                <a:cs typeface="Times New Roman" panose="02020603050405020304" pitchFamily="18" charset="0"/>
              </a:rPr>
              <a:t>-only principle- is reflected in a UN General Assembly resolution of 1974 that attempted to define aggression.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By common understanding as well as international law, aggression is an unjustifiable threat or act of violence by one state against another. In its sweeping definition of what aggression covers, resolution 3314 stipulates that:</a:t>
            </a:r>
          </a:p>
          <a:p>
            <a:pPr marL="0" marR="0" indent="0">
              <a:lnSpc>
                <a:spcPct val="107000"/>
              </a:lnSpc>
              <a:spcBef>
                <a:spcPts val="0"/>
              </a:spcBef>
              <a:spcAft>
                <a:spcPts val="0"/>
              </a:spcAft>
              <a:buNone/>
            </a:pPr>
            <a:endParaRPr lang="en-GB" sz="2000" kern="100" dirty="0">
              <a:effectLst/>
              <a:ea typeface="Aptos" panose="020B0004020202020204" pitchFamily="34" charset="0"/>
              <a:cs typeface="Times New Roman" panose="02020603050405020304" pitchFamily="18" charset="0"/>
            </a:endParaRPr>
          </a:p>
          <a:p>
            <a:pPr marL="0" marR="0" indent="0">
              <a:lnSpc>
                <a:spcPct val="107000"/>
              </a:lnSpc>
              <a:spcBef>
                <a:spcPts val="0"/>
              </a:spcBef>
              <a:spcAft>
                <a:spcPts val="0"/>
              </a:spcAft>
              <a:buNone/>
            </a:pPr>
            <a:r>
              <a:rPr lang="en-GB" sz="2000" kern="100" dirty="0">
                <a:ea typeface="Aptos" panose="020B0004020202020204" pitchFamily="34" charset="0"/>
                <a:cs typeface="Times New Roman" panose="02020603050405020304" pitchFamily="18" charset="0"/>
              </a:rPr>
              <a:t>	</a:t>
            </a:r>
            <a:r>
              <a:rPr lang="en-GB" sz="2000" kern="100" dirty="0">
                <a:effectLst/>
                <a:ea typeface="Aptos" panose="020B0004020202020204" pitchFamily="34" charset="0"/>
                <a:cs typeface="Times New Roman" panose="02020603050405020304" pitchFamily="18" charset="0"/>
              </a:rPr>
              <a:t>Aggression is the first use of armed force by a State against the sovereignty, territorial 	integrity, or political independence of another State, or in any other manner</a:t>
            </a:r>
          </a:p>
          <a:p>
            <a:pPr marL="0" marR="0" indent="0">
              <a:lnSpc>
                <a:spcPct val="107000"/>
              </a:lnSpc>
              <a:spcBef>
                <a:spcPts val="0"/>
              </a:spcBef>
              <a:spcAft>
                <a:spcPts val="0"/>
              </a:spcAft>
              <a:buNone/>
            </a:pPr>
            <a:r>
              <a:rPr lang="en-GB" sz="2000" kern="100" dirty="0">
                <a:effectLst/>
                <a:ea typeface="Aptos" panose="020B0004020202020204" pitchFamily="34" charset="0"/>
                <a:cs typeface="Times New Roman" panose="02020603050405020304" pitchFamily="18" charset="0"/>
              </a:rPr>
              <a:t>	inconsistent with the Charter of the United Nations</a:t>
            </a:r>
            <a:b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52484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Just Cause</a:t>
            </a:r>
            <a:br>
              <a:rPr lang="en-GB" dirty="0"/>
            </a:br>
            <a:r>
              <a:rPr lang="en-GB" dirty="0"/>
              <a:t>(jus ad bellum)</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Finally, the resolution states</a:t>
            </a:r>
          </a:p>
          <a:p>
            <a:pPr marL="514350" indent="-285750">
              <a:lnSpc>
                <a:spcPct val="107000"/>
              </a:lnSpc>
              <a:spcBef>
                <a:spcPts val="0"/>
              </a:spcBef>
            </a:pPr>
            <a:endParaRPr lang="en-GB" sz="2400" kern="100" dirty="0">
              <a:effectLst/>
              <a:ea typeface="Aptos" panose="020B0004020202020204" pitchFamily="34" charset="0"/>
              <a:cs typeface="Times New Roman" panose="02020603050405020304" pitchFamily="18" charset="0"/>
            </a:endParaRPr>
          </a:p>
          <a:p>
            <a:pPr indent="0">
              <a:lnSpc>
                <a:spcPct val="107000"/>
              </a:lnSpc>
              <a:spcBef>
                <a:spcPts val="0"/>
              </a:spcBef>
              <a:buNone/>
            </a:pPr>
            <a:r>
              <a:rPr lang="en-GB" sz="2400" kern="100" dirty="0">
                <a:effectLst/>
                <a:ea typeface="Aptos" panose="020B0004020202020204" pitchFamily="34" charset="0"/>
                <a:cs typeface="Times New Roman" panose="02020603050405020304" pitchFamily="18" charset="0"/>
              </a:rPr>
              <a:t>	No consideration of whatever nature, whether political, economic, 	military or otherwise, may serve as justification for aggression. </a:t>
            </a:r>
          </a:p>
          <a:p>
            <a:pPr>
              <a:lnSpc>
                <a:spcPct val="107000"/>
              </a:lnSpc>
              <a:spcBef>
                <a:spcPts val="0"/>
              </a:spcBef>
            </a:pPr>
            <a:endParaRPr lang="en-GB" sz="24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Any state engaged in any of the acts mentioned would be in violation of the UN charter and therefore engaged in aggression. </a:t>
            </a:r>
          </a:p>
          <a:p>
            <a:endParaRPr lang="en-GB" dirty="0"/>
          </a:p>
        </p:txBody>
      </p:sp>
    </p:spTree>
    <p:extLst>
      <p:ext uri="{BB962C8B-B14F-4D97-AF65-F5344CB8AC3E}">
        <p14:creationId xmlns:p14="http://schemas.microsoft.com/office/powerpoint/2010/main" val="4236001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Just Cause</a:t>
            </a:r>
            <a:br>
              <a:rPr lang="en-GB" dirty="0"/>
            </a:br>
            <a:r>
              <a:rPr lang="en-GB" dirty="0"/>
              <a:t>(jus ad bellum)</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The </a:t>
            </a:r>
            <a:r>
              <a:rPr lang="en-GB" sz="2400" kern="100" dirty="0">
                <a:ea typeface="Aptos" panose="020B0004020202020204" pitchFamily="34" charset="0"/>
                <a:cs typeface="Times New Roman" panose="02020603050405020304" pitchFamily="18" charset="0"/>
              </a:rPr>
              <a:t>C</a:t>
            </a:r>
            <a:r>
              <a:rPr lang="en-GB" sz="2400" kern="100" dirty="0">
                <a:effectLst/>
                <a:ea typeface="Aptos" panose="020B0004020202020204" pitchFamily="34" charset="0"/>
                <a:cs typeface="Times New Roman" panose="02020603050405020304" pitchFamily="18" charset="0"/>
              </a:rPr>
              <a:t>harter of the United Nations affirms that all countries have an “inherent right of individual or collective </a:t>
            </a:r>
            <a:r>
              <a:rPr lang="en-GB" sz="2400" kern="100" dirty="0" err="1">
                <a:effectLst/>
                <a:ea typeface="Aptos" panose="020B0004020202020204" pitchFamily="34" charset="0"/>
                <a:cs typeface="Times New Roman" panose="02020603050405020304" pitchFamily="18" charset="0"/>
              </a:rPr>
              <a:t>defense</a:t>
            </a:r>
            <a:r>
              <a:rPr lang="en-GB" sz="2400" kern="100" dirty="0">
                <a:effectLst/>
                <a:ea typeface="Aptos" panose="020B0004020202020204" pitchFamily="34" charset="0"/>
                <a:cs typeface="Times New Roman" panose="02020603050405020304" pitchFamily="18" charset="0"/>
              </a:rPr>
              <a:t>” if they suffer an armed attack.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In both international law and moral reasoning, a country’s need to defend itself against violent attacks is generally regarded as a sufficient cause for using military force against the attacker.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A country or coalition of countries under attack requires no additional justification for responding violently, nor does it require authorization by the larger community to meet force with force. </a:t>
            </a:r>
          </a:p>
          <a:p>
            <a:endParaRPr lang="en-GB" dirty="0"/>
          </a:p>
        </p:txBody>
      </p:sp>
    </p:spTree>
    <p:extLst>
      <p:ext uri="{BB962C8B-B14F-4D97-AF65-F5344CB8AC3E}">
        <p14:creationId xmlns:p14="http://schemas.microsoft.com/office/powerpoint/2010/main" val="2452528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BC8-7415-33A6-B58A-FCD7C5F83A18}"/>
              </a:ext>
            </a:extLst>
          </p:cNvPr>
          <p:cNvSpPr>
            <a:spLocks noGrp="1"/>
          </p:cNvSpPr>
          <p:nvPr>
            <p:ph type="title"/>
          </p:nvPr>
        </p:nvSpPr>
        <p:spPr/>
        <p:txBody>
          <a:bodyPr/>
          <a:lstStyle/>
          <a:p>
            <a:pPr algn="ctr"/>
            <a:r>
              <a:rPr lang="en-GB" dirty="0"/>
              <a:t>The Just War Tradition: </a:t>
            </a:r>
            <a:br>
              <a:rPr lang="en-GB" dirty="0"/>
            </a:br>
            <a:r>
              <a:rPr lang="en-GB"/>
              <a:t>The Principle of </a:t>
            </a:r>
            <a:r>
              <a:rPr lang="en-GB" dirty="0"/>
              <a:t>Last Resort</a:t>
            </a:r>
          </a:p>
        </p:txBody>
      </p:sp>
      <p:sp>
        <p:nvSpPr>
          <p:cNvPr id="3" name="Content Placeholder 2">
            <a:extLst>
              <a:ext uri="{FF2B5EF4-FFF2-40B4-BE49-F238E27FC236}">
                <a16:creationId xmlns:a16="http://schemas.microsoft.com/office/drawing/2014/main" id="{422E6D21-A403-54F5-7FEB-C4066DA9DC58}"/>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The principle of last resort states that the use of force is not legitimate unless all peaceful alternatives have been </a:t>
            </a:r>
            <a:r>
              <a:rPr lang="en-GB" sz="2400" b="1" kern="100" dirty="0" err="1">
                <a:effectLst/>
                <a:ea typeface="Aptos" panose="020B0004020202020204" pitchFamily="34" charset="0"/>
                <a:cs typeface="Times New Roman" panose="02020603050405020304" pitchFamily="18" charset="0"/>
              </a:rPr>
              <a:t>analyzed</a:t>
            </a:r>
            <a:r>
              <a:rPr lang="en-GB" sz="2400" kern="100" dirty="0">
                <a:effectLst/>
                <a:ea typeface="Aptos" panose="020B0004020202020204" pitchFamily="34" charset="0"/>
                <a:cs typeface="Times New Roman" panose="02020603050405020304" pitchFamily="18" charset="0"/>
              </a:rPr>
              <a:t> and found to be less effective and more costly in securing the interests and values at stake.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A stronger version of the last resort principle requires that nonviolent alternatives to force have </a:t>
            </a:r>
            <a:r>
              <a:rPr lang="en-GB" sz="2400" b="1" kern="100" dirty="0">
                <a:effectLst/>
                <a:ea typeface="Aptos" panose="020B0004020202020204" pitchFamily="34" charset="0"/>
                <a:cs typeface="Times New Roman" panose="02020603050405020304" pitchFamily="18" charset="0"/>
              </a:rPr>
              <a:t>already been tried</a:t>
            </a:r>
            <a:r>
              <a:rPr lang="en-GB" sz="2400" kern="100" dirty="0">
                <a:effectLst/>
                <a:ea typeface="Aptos" panose="020B0004020202020204" pitchFamily="34" charset="0"/>
                <a:cs typeface="Times New Roman" panose="02020603050405020304" pitchFamily="18" charset="0"/>
              </a:rPr>
              <a:t> and found to be ineffective in securing the interests at stake. </a:t>
            </a:r>
          </a:p>
          <a:p>
            <a:endParaRPr lang="en-GB" dirty="0"/>
          </a:p>
        </p:txBody>
      </p:sp>
    </p:spTree>
    <p:extLst>
      <p:ext uri="{BB962C8B-B14F-4D97-AF65-F5344CB8AC3E}">
        <p14:creationId xmlns:p14="http://schemas.microsoft.com/office/powerpoint/2010/main" val="3411489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30F2-D9CC-04BF-D2D2-9F01E4D26A6A}"/>
              </a:ext>
            </a:extLst>
          </p:cNvPr>
          <p:cNvSpPr>
            <a:spLocks noGrp="1"/>
          </p:cNvSpPr>
          <p:nvPr>
            <p:ph type="title"/>
          </p:nvPr>
        </p:nvSpPr>
        <p:spPr/>
        <p:txBody>
          <a:bodyPr/>
          <a:lstStyle/>
          <a:p>
            <a:pPr algn="ctr"/>
            <a:r>
              <a:rPr lang="en-GB" dirty="0"/>
              <a:t>The Proportionality Principle in War </a:t>
            </a:r>
            <a:br>
              <a:rPr lang="en-GB" dirty="0"/>
            </a:br>
            <a:r>
              <a:rPr lang="en-GB" dirty="0"/>
              <a:t>(Jus in bello)</a:t>
            </a:r>
          </a:p>
        </p:txBody>
      </p:sp>
      <p:sp>
        <p:nvSpPr>
          <p:cNvPr id="3" name="Content Placeholder 2">
            <a:extLst>
              <a:ext uri="{FF2B5EF4-FFF2-40B4-BE49-F238E27FC236}">
                <a16:creationId xmlns:a16="http://schemas.microsoft.com/office/drawing/2014/main" id="{CC95A525-B2D4-A139-6617-1EC4FBB174E2}"/>
              </a:ext>
            </a:extLst>
          </p:cNvPr>
          <p:cNvSpPr>
            <a:spLocks noGrp="1"/>
          </p:cNvSpPr>
          <p:nvPr>
            <p:ph idx="1"/>
          </p:nvPr>
        </p:nvSpPr>
        <p:spPr/>
        <p:txBody>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Proportionality is a foundational principle of the law of war. It is defined as prohibiting attack in which the expected civilian casualties will be excessive in light of the anticipated military advantage gained.</a:t>
            </a:r>
          </a:p>
          <a:p>
            <a:pPr>
              <a:lnSpc>
                <a:spcPct val="107000"/>
              </a:lnSpc>
              <a:spcBef>
                <a:spcPts val="0"/>
              </a:spcBef>
            </a:pPr>
            <a:endParaRPr lang="en-GB" sz="20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As a </a:t>
            </a:r>
            <a:r>
              <a:rPr lang="en-GB" sz="2000" b="1" kern="100" dirty="0">
                <a:effectLst/>
                <a:ea typeface="Aptos" panose="020B0004020202020204" pitchFamily="34" charset="0"/>
                <a:cs typeface="Times New Roman" panose="02020603050405020304" pitchFamily="18" charset="0"/>
              </a:rPr>
              <a:t>principle</a:t>
            </a:r>
            <a:r>
              <a:rPr lang="en-GB" sz="2000" kern="100" dirty="0">
                <a:effectLst/>
                <a:ea typeface="Aptos" panose="020B0004020202020204" pitchFamily="34" charset="0"/>
                <a:cs typeface="Times New Roman" panose="02020603050405020304" pitchFamily="18" charset="0"/>
              </a:rPr>
              <a:t>: proportionality is about the delicate balance between the military imperative of defeating the enemy as quickly as possible and the humanitarian imperative of mitigating suffering during war as much as possible.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Parties to a conflict must not only refrain from attacking civilians and civilian objects deliberately, but they must also make extensive efforts to minimize the incidental harm from their attacks on lawful military targets.</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At the same time, the law accepts the inevitability of some civilian harm during war—proportionality seeks to minimize civilian harm, not eliminate it altogether, which is viewed as a laudable but unrealistic goal. </a:t>
            </a:r>
          </a:p>
          <a:p>
            <a:endParaRPr lang="en-GB" dirty="0"/>
          </a:p>
        </p:txBody>
      </p:sp>
    </p:spTree>
    <p:extLst>
      <p:ext uri="{BB962C8B-B14F-4D97-AF65-F5344CB8AC3E}">
        <p14:creationId xmlns:p14="http://schemas.microsoft.com/office/powerpoint/2010/main" val="3837228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30F2-D9CC-04BF-D2D2-9F01E4D26A6A}"/>
              </a:ext>
            </a:extLst>
          </p:cNvPr>
          <p:cNvSpPr>
            <a:spLocks noGrp="1"/>
          </p:cNvSpPr>
          <p:nvPr>
            <p:ph type="title"/>
          </p:nvPr>
        </p:nvSpPr>
        <p:spPr/>
        <p:txBody>
          <a:bodyPr/>
          <a:lstStyle/>
          <a:p>
            <a:pPr algn="ctr"/>
            <a:r>
              <a:rPr lang="en-GB" dirty="0"/>
              <a:t>Proportionality </a:t>
            </a:r>
            <a:br>
              <a:rPr lang="en-GB" dirty="0"/>
            </a:br>
            <a:r>
              <a:rPr lang="en-GB" dirty="0"/>
              <a:t>(Jus ad bellum vs Jus in bello)</a:t>
            </a:r>
          </a:p>
        </p:txBody>
      </p:sp>
      <p:sp>
        <p:nvSpPr>
          <p:cNvPr id="3" name="Content Placeholder 2">
            <a:extLst>
              <a:ext uri="{FF2B5EF4-FFF2-40B4-BE49-F238E27FC236}">
                <a16:creationId xmlns:a16="http://schemas.microsoft.com/office/drawing/2014/main" id="{CC95A525-B2D4-A139-6617-1EC4FBB174E2}"/>
              </a:ext>
            </a:extLst>
          </p:cNvPr>
          <p:cNvSpPr>
            <a:spLocks noGrp="1"/>
          </p:cNvSpPr>
          <p:nvPr>
            <p:ph idx="1"/>
          </p:nvPr>
        </p:nvSpPr>
        <p:spPr/>
        <p:txBody>
          <a:bodyPr>
            <a:normAutofit fontScale="92500" lnSpcReduction="20000"/>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Proportionality in jus in bello is </a:t>
            </a:r>
            <a:r>
              <a:rPr lang="en-GB" sz="2000" b="1" kern="100" dirty="0">
                <a:effectLst/>
                <a:ea typeface="Aptos" panose="020B0004020202020204" pitchFamily="34" charset="0"/>
                <a:cs typeface="Times New Roman" panose="02020603050405020304" pitchFamily="18" charset="0"/>
              </a:rPr>
              <a:t>distinct </a:t>
            </a:r>
            <a:r>
              <a:rPr lang="en-GB" sz="2000" kern="100" dirty="0">
                <a:effectLst/>
                <a:ea typeface="Aptos" panose="020B0004020202020204" pitchFamily="34" charset="0"/>
                <a:cs typeface="Times New Roman" panose="02020603050405020304" pitchFamily="18" charset="0"/>
              </a:rPr>
              <a:t>from that in jus ad bellum</a:t>
            </a:r>
          </a:p>
          <a:p>
            <a:pPr>
              <a:lnSpc>
                <a:spcPct val="107000"/>
              </a:lnSpc>
              <a:spcBef>
                <a:spcPts val="0"/>
              </a:spcBef>
            </a:pPr>
            <a:endParaRPr lang="en-GB" sz="20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Jus ad bellum: state can only. It must be proportionate to the ends of stopping and deterring the original attack and </a:t>
            </a:r>
            <a:r>
              <a:rPr lang="en-GB" sz="2000" kern="100" dirty="0" err="1">
                <a:effectLst/>
                <a:ea typeface="Aptos" panose="020B0004020202020204" pitchFamily="34" charset="0"/>
                <a:cs typeface="Times New Roman" panose="02020603050405020304" pitchFamily="18" charset="0"/>
              </a:rPr>
              <a:t>furt</a:t>
            </a:r>
            <a:r>
              <a:rPr lang="en-GB" sz="2000" kern="100" dirty="0" err="1">
                <a:ea typeface="Aptos" panose="020B0004020202020204" pitchFamily="34" charset="0"/>
                <a:cs typeface="Times New Roman" panose="02020603050405020304" pitchFamily="18" charset="0"/>
              </a:rPr>
              <a:t>use</a:t>
            </a:r>
            <a:r>
              <a:rPr lang="en-GB" sz="2000" kern="100" dirty="0">
                <a:ea typeface="Aptos" panose="020B0004020202020204" pitchFamily="34" charset="0"/>
                <a:cs typeface="Times New Roman" panose="02020603050405020304" pitchFamily="18" charset="0"/>
              </a:rPr>
              <a:t> force that is proportional to the needs and goals of repelling or deterring the attack. This does not mean there is an obligation of symmetry between the original attack and the force used in self-</a:t>
            </a:r>
            <a:r>
              <a:rPr lang="en-GB" sz="2000" kern="100" dirty="0" err="1">
                <a:ea typeface="Aptos" panose="020B0004020202020204" pitchFamily="34" charset="0"/>
                <a:cs typeface="Times New Roman" panose="02020603050405020304" pitchFamily="18" charset="0"/>
              </a:rPr>
              <a:t>defense</a:t>
            </a:r>
            <a:r>
              <a:rPr lang="en-GB" sz="2000" kern="100" dirty="0" err="1">
                <a:effectLst/>
                <a:ea typeface="Aptos" panose="020B0004020202020204" pitchFamily="34" charset="0"/>
                <a:cs typeface="Times New Roman" panose="02020603050405020304" pitchFamily="18" charset="0"/>
              </a:rPr>
              <a:t>her</a:t>
            </a:r>
            <a:r>
              <a:rPr lang="en-GB" sz="2000" kern="100" dirty="0">
                <a:effectLst/>
                <a:ea typeface="Aptos" panose="020B0004020202020204" pitchFamily="34" charset="0"/>
                <a:cs typeface="Times New Roman" panose="02020603050405020304" pitchFamily="18" charset="0"/>
              </a:rPr>
              <a:t> attacks. </a:t>
            </a:r>
          </a:p>
          <a:p>
            <a:pPr lvl="1">
              <a:lnSpc>
                <a:spcPct val="107000"/>
              </a:lnSpc>
              <a:spcBef>
                <a:spcPts val="0"/>
              </a:spcBef>
            </a:pPr>
            <a:r>
              <a:rPr lang="en-GB" sz="2000" kern="100" dirty="0">
                <a:effectLst/>
                <a:ea typeface="Aptos" panose="020B0004020202020204" pitchFamily="34" charset="0"/>
                <a:cs typeface="Times New Roman" panose="02020603050405020304" pitchFamily="18" charset="0"/>
              </a:rPr>
              <a:t>This rule does not address civilian casualties </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 Jus in bello:  prohibiting attack in which the expected civilian casualties will be excessive in light of the anticipated military advantage gained.</a:t>
            </a: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Proportionality in jus in bello and jus ad bellum are often conflated, leading to misunderstandings and ineffective analysis </a:t>
            </a:r>
          </a:p>
          <a:p>
            <a:pPr marL="685800" indent="-457200">
              <a:lnSpc>
                <a:spcPct val="107000"/>
              </a:lnSpc>
              <a:spcBef>
                <a:spcPts val="0"/>
              </a:spcBef>
            </a:pPr>
            <a:endParaRPr lang="en-GB" sz="20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000" kern="100" dirty="0">
                <a:effectLst/>
                <a:ea typeface="Aptos" panose="020B0004020202020204" pitchFamily="34" charset="0"/>
                <a:cs typeface="Times New Roman" panose="02020603050405020304" pitchFamily="18" charset="0"/>
              </a:rPr>
              <a:t>Almost all the information integral to actual methodology and decision making is not available or communicated to the public. To make judgments based on numbers of casualties or which side’s civilians were killed in greater numbers is strong because it is often the only available information. But this is not sufficient information for assessing the actual law of proportionality.  </a:t>
            </a:r>
          </a:p>
        </p:txBody>
      </p:sp>
    </p:spTree>
    <p:extLst>
      <p:ext uri="{BB962C8B-B14F-4D97-AF65-F5344CB8AC3E}">
        <p14:creationId xmlns:p14="http://schemas.microsoft.com/office/powerpoint/2010/main" val="2048261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70761-C775-D7D9-851F-0A974B1DD387}"/>
              </a:ext>
            </a:extLst>
          </p:cNvPr>
          <p:cNvSpPr>
            <a:spLocks noGrp="1"/>
          </p:cNvSpPr>
          <p:nvPr>
            <p:ph type="title"/>
          </p:nvPr>
        </p:nvSpPr>
        <p:spPr/>
        <p:txBody>
          <a:bodyPr/>
          <a:lstStyle/>
          <a:p>
            <a:pPr algn="ctr"/>
            <a:r>
              <a:rPr lang="en-GB" dirty="0"/>
              <a:t>The Renaissance</a:t>
            </a:r>
          </a:p>
        </p:txBody>
      </p:sp>
      <p:sp>
        <p:nvSpPr>
          <p:cNvPr id="3" name="Content Placeholder 2">
            <a:extLst>
              <a:ext uri="{FF2B5EF4-FFF2-40B4-BE49-F238E27FC236}">
                <a16:creationId xmlns:a16="http://schemas.microsoft.com/office/drawing/2014/main" id="{819E4310-C912-222C-2E50-BAF77C53776B}"/>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Renaissance was a period of revival of learning in Europe, and it is often identified as a period of transition from the medieval to the modern. The Renaissance is also known for the growth of humanism, that is, an era involving the rediscovery of classical literature, an outlook focusing on human needs and on rational means to solve social problems, and a belief that human kind can shape its own destiny.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central human problem for humanists, and indeed for many thinkers, was and is the phenomenon of war, and Renaissance humanists refused to see war as inevitable and unchangeable. This in itself is an important contribution to a philosophy of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can be argued that in the 21</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century we are still part of this humanist project, and an important part of the humanist project is to solve the problem of war and social injustice. </a:t>
            </a:r>
          </a:p>
          <a:p>
            <a:endParaRPr lang="en-GB" dirty="0"/>
          </a:p>
        </p:txBody>
      </p:sp>
    </p:spTree>
    <p:extLst>
      <p:ext uri="{BB962C8B-B14F-4D97-AF65-F5344CB8AC3E}">
        <p14:creationId xmlns:p14="http://schemas.microsoft.com/office/powerpoint/2010/main" val="785412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12A6D-5422-9170-4868-BE892DF7CB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C36036-8A85-30BA-3AAE-0995CCCF2334}"/>
              </a:ext>
            </a:extLst>
          </p:cNvPr>
          <p:cNvSpPr>
            <a:spLocks noGrp="1"/>
          </p:cNvSpPr>
          <p:nvPr>
            <p:ph type="title"/>
          </p:nvPr>
        </p:nvSpPr>
        <p:spPr>
          <a:xfrm>
            <a:off x="838200" y="177234"/>
            <a:ext cx="10515600" cy="1325563"/>
          </a:xfrm>
        </p:spPr>
        <p:txBody>
          <a:bodyPr/>
          <a:lstStyle/>
          <a:p>
            <a:pPr algn="ctr"/>
            <a:r>
              <a:rPr lang="en-GB" dirty="0"/>
              <a:t>Erasmus of Rotterdam</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a:t>
            </a:r>
            <a:r>
              <a:rPr lang="en-GB" sz="2800" dirty="0">
                <a:latin typeface="Aptos" panose="020B0004020202020204" pitchFamily="34" charset="0"/>
                <a:ea typeface="Aptos" panose="020B0004020202020204" pitchFamily="34" charset="0"/>
                <a:cs typeface="Times New Roman" panose="02020603050405020304" pitchFamily="18" charset="0"/>
              </a:rPr>
              <a:t>1466-1536</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C68D4566-30C2-02F5-4EF7-225E93B2DE28}"/>
              </a:ext>
            </a:extLst>
          </p:cNvPr>
          <p:cNvSpPr>
            <a:spLocks noGrp="1"/>
          </p:cNvSpPr>
          <p:nvPr>
            <p:ph idx="1"/>
          </p:nvPr>
        </p:nvSpPr>
        <p:spPr/>
        <p:txBody>
          <a:bodyPr>
            <a:normAutofit fontScale="92500" lnSpcReduction="2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Otherwise known as Desiderius Erasmus, is perhaps the foremost humanist writer of the Renaissance, and arguably also one of the foremost philosophers of peace. In numerous works, Erasmus advocated compromise and arbitration as alternatives to war. The connection between humanism and peace is perhaps best discernible in Erasmus’ 1524 work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De libero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arbitrio</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diatribe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sive</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collatio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Freedom of the Will), where Erasmus points out that if all that we do is predetermined, there is no motivation for improvement. The principle can apply to social dimensions as well. If everything is predetermined, then there is little point in attempting to work for peace. If we say that war and social injustice are inevitable, then there is little motivation to change. Further, saying that war and social injustice are inevitable serves as a self-fulfilling statement, and individuals will tend not to do anything to challenge war and social injustice. </a:t>
            </a:r>
          </a:p>
          <a:p>
            <a:pPr>
              <a:lnSpc>
                <a:spcPct val="107000"/>
              </a:lnSpc>
              <a:spcAft>
                <a:spcPts val="800"/>
              </a:spcAft>
            </a:pP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De libero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arbitrio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is also useful for pondering a philosophy of peace in that the work presents an example of the idea that peace is a means or method, and not merely a goal. Although Erasmus wrote the work in debate with Martin Luther, Erasmus avoids polemics, is reticent to make assertions, strives for moderation, and is anxious to recognize the limitations of his argument. He points out in the Epilogue that parties to disputes will often exaggerate their own arguments, and it is from the conflict of exaggerated views that violent conflict arises. This statement was prophetic, given the religious wars which engulfed Europe following the Protestant Reformation. </a:t>
            </a:r>
          </a:p>
          <a:p>
            <a:pPr marL="0" indent="0">
              <a:buNone/>
            </a:pPr>
            <a:endParaRPr lang="en-GB" dirty="0"/>
          </a:p>
        </p:txBody>
      </p:sp>
    </p:spTree>
    <p:extLst>
      <p:ext uri="{BB962C8B-B14F-4D97-AF65-F5344CB8AC3E}">
        <p14:creationId xmlns:p14="http://schemas.microsoft.com/office/powerpoint/2010/main" val="1886258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A44F4-D66A-B19E-6A09-2FDD8F1B60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13B5F9-8CE7-37F8-5229-016D7FD1FAB0}"/>
              </a:ext>
            </a:extLst>
          </p:cNvPr>
          <p:cNvSpPr>
            <a:spLocks noGrp="1"/>
          </p:cNvSpPr>
          <p:nvPr>
            <p:ph type="title"/>
          </p:nvPr>
        </p:nvSpPr>
        <p:spPr>
          <a:xfrm>
            <a:off x="838200" y="177234"/>
            <a:ext cx="10515600" cy="1325563"/>
          </a:xfrm>
        </p:spPr>
        <p:txBody>
          <a:bodyPr/>
          <a:lstStyle/>
          <a:p>
            <a:pPr algn="ctr"/>
            <a:r>
              <a:rPr lang="en-GB" dirty="0"/>
              <a:t>Erasmus of Rotterdam</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a:t>
            </a:r>
            <a:r>
              <a:rPr lang="en-GB" sz="2800" dirty="0">
                <a:latin typeface="Aptos" panose="020B0004020202020204" pitchFamily="34" charset="0"/>
                <a:ea typeface="Aptos" panose="020B0004020202020204" pitchFamily="34" charset="0"/>
                <a:cs typeface="Times New Roman" panose="02020603050405020304" pitchFamily="18" charset="0"/>
              </a:rPr>
              <a:t>1466-1536</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3A6DE88C-3E78-A4D2-2D72-F8FFE3D5B391}"/>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the best known peace tract from Erasmus is perhaps the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adagium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Dolce bellum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inexpertis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(War is Sweet to Those Who Have Not Experienced It). Erasmus is quoting form the Greek poet Pindar, and in this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adagium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he is, in effect, presenting a cultural view of war, namely that war is at least superficially attractive. The implication, although Erasmus does not develop this, is that there is an element to peace which lacks the emotive appeal of war. This is an insight which explains much of the complex relationship between war and peace. Later writers would explore this idea to advocate for a vision of peace which would embrace some of the moral challenges associated with war.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Erasmus rejected war in his famous text,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Complaint of Peace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For him, war was to be avoided at all costs as it provided pretexts for crime, murder, brutality, and self-interest. Yet, peace was ignored. He helped establish a genre of peace plans, and from Erasmus onwards, there was a long line of similar writings (Emeric Cruce, Duc de Sully, William Penn, Abbe de St Pierre, Rousseau, and Kant) aimed at avoiding war in Europe. They often rested on the creation of a federation of states with a federal council that would act to prevent war between its members, as well as to promote free trade. These were seen as idealistic plans, though their authors regarded them as pragmatic. </a:t>
            </a:r>
          </a:p>
          <a:p>
            <a:pPr marL="0" indent="0">
              <a:buNone/>
            </a:pPr>
            <a:endParaRPr lang="en-GB" dirty="0"/>
          </a:p>
        </p:txBody>
      </p:sp>
    </p:spTree>
    <p:extLst>
      <p:ext uri="{BB962C8B-B14F-4D97-AF65-F5344CB8AC3E}">
        <p14:creationId xmlns:p14="http://schemas.microsoft.com/office/powerpoint/2010/main" val="734720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5B6F6-A5D5-0FF2-9142-E6E0A81FBA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AC1BEB-39AA-EDFF-9523-B0D2BC5CC6F5}"/>
              </a:ext>
            </a:extLst>
          </p:cNvPr>
          <p:cNvSpPr>
            <a:spLocks noGrp="1"/>
          </p:cNvSpPr>
          <p:nvPr>
            <p:ph type="title"/>
          </p:nvPr>
        </p:nvSpPr>
        <p:spPr>
          <a:xfrm>
            <a:off x="838200" y="177234"/>
            <a:ext cx="10515600" cy="1325563"/>
          </a:xfrm>
        </p:spPr>
        <p:txBody>
          <a:bodyPr/>
          <a:lstStyle/>
          <a:p>
            <a:pPr algn="ctr"/>
            <a:r>
              <a:rPr lang="en-GB" dirty="0"/>
              <a:t>Thomas Hobbes</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(1588</a:t>
            </a:r>
            <a:r>
              <a:rPr lang="en-GB" sz="2800" dirty="0">
                <a:latin typeface="Aptos" panose="020B0004020202020204" pitchFamily="34" charset="0"/>
                <a:ea typeface="Aptos" panose="020B0004020202020204" pitchFamily="34" charset="0"/>
                <a:cs typeface="Times New Roman" panose="02020603050405020304" pitchFamily="18" charset="0"/>
              </a:rPr>
              <a:t>-1679</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03B13A0B-234C-C297-AE7C-8D902ED1B966}"/>
              </a:ext>
            </a:extLst>
          </p:cNvPr>
          <p:cNvSpPr>
            <a:spLocks noGrp="1"/>
          </p:cNvSpPr>
          <p:nvPr>
            <p:ph idx="1"/>
          </p:nvPr>
        </p:nvSpPr>
        <p:spPr/>
        <p:txBody>
          <a:bodyPr>
            <a:normAutofit fontScale="925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Thomas Hobbes was both a writer and a politician, whose writing was motivated by an overarching concern on how to avoid civil war, and the carnage and suffering resulting from this. He had observed this first-hand in England, and he famously articulated a statist view of peace as a contrast to the anarchy and violence of nature.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Hobbes is famous for his early and elaborate development of what has come to be known as “social contract theory,” the method of justifying political principles or arrangements by appeal to the agreement that would be made among suitably situated rational, free, and equal persons. Hobbes controversially aimed to demonstrate the reciprocal relationship between political obedience and peace. He argued that continued stability requires people from refraining from the sorts of actions that might undermine a political authority and regime.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establish these conclusions, Hobbes invites us to consider what life would be like in a state of nature, that is, a condition without government, which he calls “the condition of mere nature,” a state of perfectly private judgment in which there is no agency with recognized authority to arbitrate disputes and effective power to enforce its decisions. </a:t>
            </a:r>
          </a:p>
          <a:p>
            <a:pPr marL="0" indent="0">
              <a:buNone/>
            </a:pPr>
            <a:endParaRPr lang="en-GB" dirty="0"/>
          </a:p>
        </p:txBody>
      </p:sp>
    </p:spTree>
    <p:extLst>
      <p:ext uri="{BB962C8B-B14F-4D97-AF65-F5344CB8AC3E}">
        <p14:creationId xmlns:p14="http://schemas.microsoft.com/office/powerpoint/2010/main" val="296467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635045-86F7-F80F-7B48-9C7082C328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FFD1FA-4EE1-7CB8-31AF-47E4A17DE77A}"/>
              </a:ext>
            </a:extLst>
          </p:cNvPr>
          <p:cNvSpPr>
            <a:spLocks noGrp="1"/>
          </p:cNvSpPr>
          <p:nvPr>
            <p:ph type="title"/>
          </p:nvPr>
        </p:nvSpPr>
        <p:spPr>
          <a:xfrm>
            <a:off x="838200" y="177234"/>
            <a:ext cx="10515600" cy="1325563"/>
          </a:xfrm>
        </p:spPr>
        <p:txBody>
          <a:bodyPr/>
          <a:lstStyle/>
          <a:p>
            <a:pPr algn="ctr"/>
            <a:r>
              <a:rPr lang="en-GB" dirty="0"/>
              <a:t>Thomas Hobbes</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(1588</a:t>
            </a:r>
            <a:r>
              <a:rPr lang="en-GB" sz="2800" dirty="0">
                <a:latin typeface="Aptos" panose="020B0004020202020204" pitchFamily="34" charset="0"/>
                <a:ea typeface="Aptos" panose="020B0004020202020204" pitchFamily="34" charset="0"/>
                <a:cs typeface="Times New Roman" panose="02020603050405020304" pitchFamily="18" charset="0"/>
              </a:rPr>
              <a:t>-1679</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E5550EAE-3C60-EEFA-DD85-2EDB7C5C621C}"/>
              </a:ext>
            </a:extLst>
          </p:cNvPr>
          <p:cNvSpPr>
            <a:spLocks noGrp="1"/>
          </p:cNvSpPr>
          <p:nvPr>
            <p:ph idx="1"/>
          </p:nvPr>
        </p:nvSpPr>
        <p:spPr/>
        <p:txBody>
          <a:bodyPr>
            <a:normAutofit fontScale="70000" lnSpcReduction="20000"/>
          </a:bodyPr>
          <a:lstStyle/>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his two most noted works,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De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Civi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Citizen) and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Leviathan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Hobbes articulates a view that human nature is essentially self-interested and thus the natural state of humankind is one of chaos. Hobbes argued that such a “dissolute condition of masterless men, without subjection to Lawes, and a coercive Power to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tye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their hands from rapine, and revenge,” would make impossible all of the basic security upon which comfortable, sociable, civilized life depends. There would be “no place for industry, because the fruit thereof is uncertain; and consequently no culture of the earth; no navigation, nor use of the commodities that may be imported by Sea; no commodious Building; no Instruments of moving and removing  such things as require much force; no Knowledge of the face of the Earth; no account of Time; no Arts; no Letters,; and which is worst of all,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continuall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feare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danger of violent death; And the life of man, solitary,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poore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nasty, brutish, and short.”  </a:t>
            </a:r>
          </a:p>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Hobbes also sees the essence of war as not merely the action of fighting, but a disposition to fight, and this exists only because there is a dearth of an overarching law-enforcing authority. The only way to introduce a measure of peace is therefore through submission of citizens to a sovereign, or, in more contemporary terminology, the state. Thus, a Hobbesian worldview is often taken to be pessimistic, it holds that the natural condition of humankind is one of violence, and that this violence inevitably predominates where there is no humanizing and civilizing impact of the state. </a:t>
            </a:r>
          </a:p>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Hobbes raises the important issue of how important is it to have an overarching external authority for lasting peace to exist. If we accept that such an external authority is necessary for peace, then arguably we have the capacity to invent mechanism to set in place such an external authority. Hobbes argues that such a government must have absolute authority- its powers must be neither divided nor limited. Only a government that possesses all of what Hobbes terms the “essential rights of sovereignty” can be reliably effective, since where partial sets of these rights are held by different bodies that disagree in their judgments as to what is to be done, paralysis of effective government or degeneration into a civil war to settle their dispute, may occur.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177467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5AB0E-2296-34F0-9302-55C700A7DD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F564DF-FC0D-A4A4-CFC7-DAF726CB03EC}"/>
              </a:ext>
            </a:extLst>
          </p:cNvPr>
          <p:cNvSpPr>
            <a:spLocks noGrp="1"/>
          </p:cNvSpPr>
          <p:nvPr>
            <p:ph type="title"/>
          </p:nvPr>
        </p:nvSpPr>
        <p:spPr>
          <a:xfrm>
            <a:off x="838200" y="177234"/>
            <a:ext cx="10515600" cy="1325563"/>
          </a:xfrm>
        </p:spPr>
        <p:txBody>
          <a:bodyPr/>
          <a:lstStyle/>
          <a:p>
            <a:pPr algn="ctr"/>
            <a:r>
              <a:rPr lang="en-GB" dirty="0"/>
              <a:t>Thomas Hobbes</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(1588</a:t>
            </a:r>
            <a:r>
              <a:rPr lang="en-GB" sz="2800" dirty="0">
                <a:latin typeface="Aptos" panose="020B0004020202020204" pitchFamily="34" charset="0"/>
                <a:ea typeface="Aptos" panose="020B0004020202020204" pitchFamily="34" charset="0"/>
                <a:cs typeface="Times New Roman" panose="02020603050405020304" pitchFamily="18" charset="0"/>
              </a:rPr>
              <a:t>-1679</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D181D40B-D8A1-37F2-CFED-F88F9791BE91}"/>
              </a:ext>
            </a:extLst>
          </p:cNvPr>
          <p:cNvSpPr>
            <a:spLocks noGrp="1"/>
          </p:cNvSpPr>
          <p:nvPr>
            <p:ph idx="1"/>
          </p:nvPr>
        </p:nvSpPr>
        <p:spPr/>
        <p:txBody>
          <a:bodyPr>
            <a:normAutofit fontScale="850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realism, this confirms that insecurity is the central problem of IR, framed by Hobbes’ framework of sovereignty, broken contracts, and fear. According to Hobbes, the law of nature demands that humans seek peace, which is based upon the establishment of contracts. In order to prevent the “natural” impulse towards breaking those contracts, a commonwealth is formed that uses its sovereign authority, provided by a social contract, to ensure its survival through creating a fear of punishment by the Leviathan. Commonwealths are founded on institutional agreement or forcible acquisition and sovereignty- equated with the sovereign knowledge of truth required to ensure a civil peace- may rest on democracy, or more feudal frameworks for governance.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Hobbes’ civil peace works best according to him through monarchy, where there is no chance of disagreement over policy. Because the international is an anarchic state of nature, the implication is that war can lead to international peace only if a victor is capable of imposing its will on all other states. This resulted in a limited peace focused upon survival and resting on one state’s – or an alliance of states’ – hegemony- perhaps more familiar as imperialism. This envisages a constant struggle for hegemony to quote Hobbes: the nature of War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consisteth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not in actual fighting: but in the known pre-disposition thereto, during all the time there is no assurance to the contrary. All other time is Peace. </a:t>
            </a:r>
          </a:p>
          <a:p>
            <a:pPr marL="0" marR="0" indent="0">
              <a:lnSpc>
                <a:spcPct val="107000"/>
              </a:lnSpc>
              <a:spcAft>
                <a:spcPts val="800"/>
              </a:spcAft>
              <a:buNone/>
            </a:pP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88299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F19421-11F0-18D4-DAE6-B1C56F5237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720899-6E39-BEFB-44C4-2B25C5E6EB5D}"/>
              </a:ext>
            </a:extLst>
          </p:cNvPr>
          <p:cNvSpPr>
            <a:spLocks noGrp="1"/>
          </p:cNvSpPr>
          <p:nvPr>
            <p:ph type="title"/>
          </p:nvPr>
        </p:nvSpPr>
        <p:spPr>
          <a:xfrm>
            <a:off x="838200" y="177234"/>
            <a:ext cx="10515600" cy="1325563"/>
          </a:xfrm>
        </p:spPr>
        <p:txBody>
          <a:bodyPr/>
          <a:lstStyle/>
          <a:p>
            <a:pPr algn="ctr"/>
            <a:r>
              <a:rPr lang="en-GB" dirty="0"/>
              <a:t>John Locke </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(1632</a:t>
            </a:r>
            <a:r>
              <a:rPr lang="en-GB" sz="2800" dirty="0">
                <a:latin typeface="Aptos" panose="020B0004020202020204" pitchFamily="34" charset="0"/>
                <a:ea typeface="Aptos" panose="020B0004020202020204" pitchFamily="34" charset="0"/>
                <a:cs typeface="Times New Roman" panose="02020603050405020304" pitchFamily="18" charset="0"/>
              </a:rPr>
              <a:t>-1704</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72289354-B468-5DDE-F0B2-C060CD8DC1D8}"/>
              </a:ext>
            </a:extLst>
          </p:cNvPr>
          <p:cNvSpPr>
            <a:spLocks noGrp="1"/>
          </p:cNvSpPr>
          <p:nvPr>
            <p:ph idx="1"/>
          </p:nvPr>
        </p:nvSpPr>
        <p:spPr/>
        <p:txBody>
          <a:bodyPr>
            <a:normAutofit fontScale="850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John Locke is arguably one of the most influential contributors to modern philosophy. Like other philosophers of the time, Locke is important for advancing the notion of tolerance, most clearly in his 1689 Letter Concerning Toleration. The background of this had been the destructive religious wars of the time, and Locke logically suggests that this violence can be avoided through religious tolerance.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Within the work of Locke, one can also discern elements of the idea of the right to peace. Around 1680, Locke composed his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Two Treatises of Government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in the second of these at Chapter 2, Locke argues that each individual has a right not to be harmed by another person, that is, a right to life, and it is the role of political authority to protect this right. The right to life and the right not to be harmed arguably anticipate the later notion of the right to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Locke, one of the founders of modern liberalism, saw human reason as the key to controlling the state of nature. What was crucial for him was the development of a social contract through which subjects and rules developed mutual constitutive roles in order to protect life, liberty, and private property (this influenced Thomas Jefferson’s Declaration of Independence). This, combined with Bentham’s view of the need for liberal institutions as opposed to imperialism and competitive tariffs, led into a discussion of the qualities of the liberal state, which many idealists saw as the basis for an international peace.</a:t>
            </a:r>
          </a:p>
          <a:p>
            <a:pPr marL="0" marR="0" indent="0">
              <a:lnSpc>
                <a:spcPct val="107000"/>
              </a:lnSpc>
              <a:spcAft>
                <a:spcPts val="800"/>
              </a:spcAft>
              <a:buNone/>
            </a:pP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5596012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880FB-B360-4D49-8549-463B602902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F496DB-80E8-AA5A-FC83-ADF7B95DAE5B}"/>
              </a:ext>
            </a:extLst>
          </p:cNvPr>
          <p:cNvSpPr>
            <a:spLocks noGrp="1"/>
          </p:cNvSpPr>
          <p:nvPr>
            <p:ph type="title"/>
          </p:nvPr>
        </p:nvSpPr>
        <p:spPr>
          <a:xfrm>
            <a:off x="838200" y="177234"/>
            <a:ext cx="10515600" cy="1325563"/>
          </a:xfrm>
        </p:spPr>
        <p:txBody>
          <a:bodyPr/>
          <a:lstStyle/>
          <a:p>
            <a:pPr algn="ctr"/>
            <a:r>
              <a:rPr lang="en-GB" dirty="0"/>
              <a:t>Jean-Jacques Rousseau</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(1712</a:t>
            </a:r>
            <a:r>
              <a:rPr lang="en-GB" sz="2800" dirty="0">
                <a:latin typeface="Aptos" panose="020B0004020202020204" pitchFamily="34" charset="0"/>
                <a:ea typeface="Aptos" panose="020B0004020202020204" pitchFamily="34" charset="0"/>
                <a:cs typeface="Times New Roman" panose="02020603050405020304" pitchFamily="18" charset="0"/>
              </a:rPr>
              <a:t>-1778</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2B14F2C9-5455-7E41-1D74-745DB57DC794}"/>
              </a:ext>
            </a:extLst>
          </p:cNvPr>
          <p:cNvSpPr>
            <a:spLocks noGrp="1"/>
          </p:cNvSpPr>
          <p:nvPr>
            <p:ph idx="1"/>
          </p:nvPr>
        </p:nvSpPr>
        <p:spPr/>
        <p:txBody>
          <a:bodyPr>
            <a:normAutofit fontScale="70000" lnSpcReduction="20000"/>
          </a:bodyPr>
          <a:lstStyle/>
          <a:p>
            <a:pPr>
              <a:lnSpc>
                <a:spcPct val="107000"/>
              </a:lnSpc>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Jean-Jacques Rousseau (1712-1778) was a Genevan philosopher of history, and was both a leader and critic of the European Enlightenment. </a:t>
            </a:r>
          </a:p>
          <a:p>
            <a:pPr>
              <a:lnSpc>
                <a:spcPct val="107000"/>
              </a:lnSpc>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The idea of the noble savage, who lives at peace with his/her fellows and with nature, can be found in many ancient philosophers, although the noble savage is most often associated with the work of Rousseau. </a:t>
            </a:r>
          </a:p>
          <a:p>
            <a:pPr>
              <a:lnSpc>
                <a:spcPct val="107000"/>
              </a:lnSpc>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In his 1750 </a:t>
            </a:r>
            <a:r>
              <a:rPr lang="en-GB" sz="2100" i="1" kern="100" dirty="0" err="1">
                <a:effectLst/>
                <a:latin typeface="Aptos" panose="020B0004020202020204" pitchFamily="34" charset="0"/>
                <a:ea typeface="Aptos" panose="020B0004020202020204" pitchFamily="34" charset="0"/>
                <a:cs typeface="Times New Roman" panose="02020603050405020304" pitchFamily="18" charset="0"/>
              </a:rPr>
              <a:t>Discours</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 sur les sciences et les arts</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(Discourse on the Sciences and thee Arts), Rousseau posited that human morality had been corrupted due to culture; in his 1755 </a:t>
            </a:r>
            <a:r>
              <a:rPr lang="en-GB" sz="2100" i="1" kern="100" dirty="0" err="1">
                <a:effectLst/>
                <a:latin typeface="Aptos" panose="020B0004020202020204" pitchFamily="34" charset="0"/>
                <a:ea typeface="Aptos" panose="020B0004020202020204" pitchFamily="34" charset="0"/>
                <a:cs typeface="Times New Roman" panose="02020603050405020304" pitchFamily="18" charset="0"/>
              </a:rPr>
              <a:t>Discours</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 sur </a:t>
            </a:r>
            <a:r>
              <a:rPr lang="en-GB" sz="2100" i="1" kern="100" dirty="0" err="1">
                <a:effectLst/>
                <a:latin typeface="Aptos" panose="020B0004020202020204" pitchFamily="34" charset="0"/>
                <a:ea typeface="Aptos" panose="020B0004020202020204" pitchFamily="34" charset="0"/>
                <a:cs typeface="Times New Roman" panose="02020603050405020304" pitchFamily="18" charset="0"/>
              </a:rPr>
              <a:t>l’origine</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 et les </a:t>
            </a:r>
            <a:r>
              <a:rPr lang="en-GB" sz="2100" i="1" kern="100" dirty="0" err="1">
                <a:effectLst/>
                <a:latin typeface="Aptos" panose="020B0004020202020204" pitchFamily="34" charset="0"/>
                <a:ea typeface="Aptos" panose="020B0004020202020204" pitchFamily="34" charset="0"/>
                <a:cs typeface="Times New Roman" panose="02020603050405020304" pitchFamily="18" charset="0"/>
              </a:rPr>
              <a:t>fondements</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 de </a:t>
            </a:r>
            <a:r>
              <a:rPr lang="en-GB" sz="2100" i="1" kern="100" dirty="0" err="1">
                <a:effectLst/>
                <a:latin typeface="Aptos" panose="020B0004020202020204" pitchFamily="34" charset="0"/>
                <a:ea typeface="Aptos" panose="020B0004020202020204" pitchFamily="34" charset="0"/>
                <a:cs typeface="Times New Roman" panose="02020603050405020304" pitchFamily="18" charset="0"/>
              </a:rPr>
              <a:t>l’inéaglité</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2100" i="1" kern="100" dirty="0" err="1">
                <a:effectLst/>
                <a:latin typeface="Aptos" panose="020B0004020202020204" pitchFamily="34" charset="0"/>
                <a:ea typeface="Aptos" panose="020B0004020202020204" pitchFamily="34" charset="0"/>
                <a:cs typeface="Times New Roman" panose="02020603050405020304" pitchFamily="18" charset="0"/>
              </a:rPr>
              <a:t>parmi</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 les hommes</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(Origins of the Inequality of Man), he posits that social and economic developments, especially private property, had corrupted humanity; in his 1762 work </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Du </a:t>
            </a:r>
            <a:r>
              <a:rPr lang="en-GB" sz="2100" i="1" kern="100" dirty="0" err="1">
                <a:effectLst/>
                <a:latin typeface="Aptos" panose="020B0004020202020204" pitchFamily="34" charset="0"/>
                <a:ea typeface="Aptos" panose="020B0004020202020204" pitchFamily="34" charset="0"/>
                <a:cs typeface="Times New Roman" panose="02020603050405020304" pitchFamily="18" charset="0"/>
              </a:rPr>
              <a:t>contrat</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 social</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(The Social Contract), he posits that authority ultimately rests with the people and not the monarch; and in his 1770 </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Les Confessions</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(Confessions),Rousseau extols the peace which comes from being at one with nature. </a:t>
            </a:r>
          </a:p>
          <a:p>
            <a:pPr>
              <a:lnSpc>
                <a:spcPct val="107000"/>
              </a:lnSpc>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Rousseau anticipates common themes in much of peace theory, and especially the counter-cultural and alternative peace movements of the 1960s and 1970s, namely that peace involves a conscious rejection of a corrupting and violent society, a return to a more naturalistic and peaceful existence, and a respect for and affinity with nature. In short, Rousseau suggests that the way to peace is through a more peaceful society, rather than through systems of peace. </a:t>
            </a:r>
          </a:p>
          <a:p>
            <a:pPr marL="0" marR="0" indent="0">
              <a:lnSpc>
                <a:spcPct val="107000"/>
              </a:lnSpc>
              <a:spcAft>
                <a:spcPts val="800"/>
              </a:spcAft>
              <a:buNone/>
            </a:pP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006164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2B6E1B-11E8-6AA5-09E4-3C5A53BD23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C3FE2C-0E40-6555-9BAB-AC92444FF7CF}"/>
              </a:ext>
            </a:extLst>
          </p:cNvPr>
          <p:cNvSpPr>
            <a:spLocks noGrp="1"/>
          </p:cNvSpPr>
          <p:nvPr>
            <p:ph type="title"/>
          </p:nvPr>
        </p:nvSpPr>
        <p:spPr>
          <a:xfrm>
            <a:off x="838200" y="177234"/>
            <a:ext cx="10515600" cy="1325563"/>
          </a:xfrm>
        </p:spPr>
        <p:txBody>
          <a:bodyPr/>
          <a:lstStyle/>
          <a:p>
            <a:pPr algn="ctr"/>
            <a:r>
              <a:rPr lang="en-GB" dirty="0"/>
              <a:t>Immanuel Kant</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(1724</a:t>
            </a:r>
            <a:r>
              <a:rPr lang="en-GB" sz="2800" dirty="0">
                <a:latin typeface="Aptos" panose="020B0004020202020204" pitchFamily="34" charset="0"/>
                <a:ea typeface="Aptos" panose="020B0004020202020204" pitchFamily="34" charset="0"/>
                <a:cs typeface="Times New Roman" panose="02020603050405020304" pitchFamily="18" charset="0"/>
              </a:rPr>
              <a:t>-1804</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F0DC4A26-F05E-72B5-279C-50E7193026AD}"/>
              </a:ext>
            </a:extLst>
          </p:cNvPr>
          <p:cNvSpPr>
            <a:spLocks noGrp="1"/>
          </p:cNvSpPr>
          <p:nvPr>
            <p:ph idx="1"/>
          </p:nvPr>
        </p:nvSpPr>
        <p:spPr/>
        <p:txBody>
          <a:bodyPr>
            <a:normAutofit fontScale="77500" lnSpcReduction="20000"/>
          </a:bodyPr>
          <a:lstStyle/>
          <a:p>
            <a:pPr>
              <a:lnSpc>
                <a:spcPct val="107000"/>
              </a:lnSpc>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Immanuel Kant was a central figure in the philosophy of the Enlightenment. Kant defines Enlightenment as “the maxim of always thinking for oneself,” the use of an individual’s own reason.</a:t>
            </a:r>
          </a:p>
          <a:p>
            <a:pPr>
              <a:lnSpc>
                <a:spcPct val="107000"/>
              </a:lnSpc>
              <a:spcAft>
                <a:spcPts val="800"/>
              </a:spcAft>
            </a:pPr>
            <a:r>
              <a:rPr lang="en-GB" sz="2100" dirty="0">
                <a:effectLst/>
                <a:latin typeface="Aptos" panose="020B0004020202020204" pitchFamily="34" charset="0"/>
                <a:ea typeface="Aptos" panose="020B0004020202020204" pitchFamily="34" charset="0"/>
                <a:cs typeface="Times New Roman" panose="02020603050405020304" pitchFamily="18" charset="0"/>
              </a:rPr>
              <a:t>Kant is often seen as the modern philosopher who in his universal ethics and cosmopolitan outlook, has provided what many argue is the most extensive basis for a philosophy of peace. </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He is best known for his complex analyses of the nature and limits of human knowledge and for his postulates of what he called the “Categorical Imperative(s),” or moral law, a modern philosophical version of “The Golden Rule.” </a:t>
            </a:r>
          </a:p>
          <a:p>
            <a:pPr>
              <a:lnSpc>
                <a:spcPct val="107000"/>
              </a:lnSpc>
              <a:spcAft>
                <a:spcPts val="800"/>
              </a:spcAft>
            </a:pPr>
            <a:r>
              <a:rPr lang="en-GB" sz="2100" dirty="0">
                <a:effectLst/>
                <a:latin typeface="Aptos" panose="020B0004020202020204" pitchFamily="34" charset="0"/>
                <a:ea typeface="Aptos" panose="020B0004020202020204" pitchFamily="34" charset="0"/>
                <a:cs typeface="Times New Roman" panose="02020603050405020304" pitchFamily="18" charset="0"/>
              </a:rPr>
              <a:t>The starting point for the ethics of Kant is the philosophy of duty and an ethics based on duty, and, in particular, the duty to act so that what one does is consistent with what are reasonably desired universal results, what Kant called the Categorical Imperative. </a:t>
            </a:r>
            <a:r>
              <a:rPr lang="en-GB" sz="2100" dirty="0">
                <a:latin typeface="Aptos" panose="020B0004020202020204" pitchFamily="34" charset="0"/>
                <a:ea typeface="Aptos" panose="020B0004020202020204" pitchFamily="34" charset="0"/>
                <a:cs typeface="Times New Roman" panose="02020603050405020304" pitchFamily="18" charset="0"/>
              </a:rPr>
              <a:t>H</a:t>
            </a:r>
            <a:r>
              <a:rPr lang="en-GB" sz="2100" dirty="0">
                <a:effectLst/>
                <a:latin typeface="Aptos" panose="020B0004020202020204" pitchFamily="34" charset="0"/>
                <a:ea typeface="Aptos" panose="020B0004020202020204" pitchFamily="34" charset="0"/>
                <a:cs typeface="Times New Roman" panose="02020603050405020304" pitchFamily="18" charset="0"/>
              </a:rPr>
              <a:t>is 1785 work </a:t>
            </a:r>
            <a:r>
              <a:rPr lang="en-GB" sz="2100" i="1" dirty="0" err="1">
                <a:effectLst/>
                <a:latin typeface="Aptos" panose="020B0004020202020204" pitchFamily="34" charset="0"/>
                <a:ea typeface="Aptos" panose="020B0004020202020204" pitchFamily="34" charset="0"/>
                <a:cs typeface="Times New Roman" panose="02020603050405020304" pitchFamily="18" charset="0"/>
              </a:rPr>
              <a:t>Grundlegung</a:t>
            </a:r>
            <a:r>
              <a:rPr lang="en-GB" sz="2100" i="1" dirty="0">
                <a:effectLst/>
                <a:latin typeface="Aptos" panose="020B0004020202020204" pitchFamily="34" charset="0"/>
                <a:ea typeface="Aptos" panose="020B0004020202020204" pitchFamily="34" charset="0"/>
                <a:cs typeface="Times New Roman" panose="02020603050405020304" pitchFamily="18" charset="0"/>
              </a:rPr>
              <a:t> </a:t>
            </a:r>
            <a:r>
              <a:rPr lang="en-GB" sz="2100" i="1" dirty="0" err="1">
                <a:effectLst/>
                <a:latin typeface="Aptos" panose="020B0004020202020204" pitchFamily="34" charset="0"/>
                <a:ea typeface="Aptos" panose="020B0004020202020204" pitchFamily="34" charset="0"/>
                <a:cs typeface="Times New Roman" panose="02020603050405020304" pitchFamily="18" charset="0"/>
              </a:rPr>
              <a:t>zur</a:t>
            </a:r>
            <a:r>
              <a:rPr lang="en-GB" sz="2100" i="1" dirty="0">
                <a:effectLst/>
                <a:latin typeface="Aptos" panose="020B0004020202020204" pitchFamily="34" charset="0"/>
                <a:ea typeface="Aptos" panose="020B0004020202020204" pitchFamily="34" charset="0"/>
                <a:cs typeface="Times New Roman" panose="02020603050405020304" pitchFamily="18" charset="0"/>
              </a:rPr>
              <a:t> </a:t>
            </a:r>
            <a:r>
              <a:rPr lang="en-GB" sz="2100" i="1" dirty="0" err="1">
                <a:effectLst/>
                <a:latin typeface="Aptos" panose="020B0004020202020204" pitchFamily="34" charset="0"/>
                <a:ea typeface="Aptos" panose="020B0004020202020204" pitchFamily="34" charset="0"/>
                <a:cs typeface="Times New Roman" panose="02020603050405020304" pitchFamily="18" charset="0"/>
              </a:rPr>
              <a:t>Metaphysik</a:t>
            </a:r>
            <a:r>
              <a:rPr lang="en-GB" sz="2100" i="1" dirty="0">
                <a:effectLst/>
                <a:latin typeface="Aptos" panose="020B0004020202020204" pitchFamily="34" charset="0"/>
                <a:ea typeface="Aptos" panose="020B0004020202020204" pitchFamily="34" charset="0"/>
                <a:cs typeface="Times New Roman" panose="02020603050405020304" pitchFamily="18" charset="0"/>
              </a:rPr>
              <a:t> der </a:t>
            </a:r>
            <a:r>
              <a:rPr lang="en-GB" sz="2100" i="1" dirty="0" err="1">
                <a:effectLst/>
                <a:latin typeface="Aptos" panose="020B0004020202020204" pitchFamily="34" charset="0"/>
                <a:ea typeface="Aptos" panose="020B0004020202020204" pitchFamily="34" charset="0"/>
                <a:cs typeface="Times New Roman" panose="02020603050405020304" pitchFamily="18" charset="0"/>
              </a:rPr>
              <a:t>Sitten</a:t>
            </a:r>
            <a:r>
              <a:rPr lang="en-GB" sz="2100" dirty="0">
                <a:effectLst/>
                <a:latin typeface="Aptos" panose="020B0004020202020204" pitchFamily="34" charset="0"/>
                <a:ea typeface="Aptos" panose="020B0004020202020204" pitchFamily="34" charset="0"/>
                <a:cs typeface="Times New Roman" panose="02020603050405020304" pitchFamily="18" charset="0"/>
              </a:rPr>
              <a:t> (</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The Groundwork for the Metaphysics of Morals) provided Kant’s main arguments that the categorical imperative is the supreme rule for human deliberate action.  It has been argued by many, including Kant himself, that we have a duty to peace and that we have a duty to act in a peaceful manner, in that we can only universalize ethics if we consider others, and this at the very least implies a commitment to peace. </a:t>
            </a:r>
          </a:p>
          <a:p>
            <a:pPr marL="0" marR="0" indent="0">
              <a:lnSpc>
                <a:spcPct val="107000"/>
              </a:lnSpc>
              <a:spcAft>
                <a:spcPts val="800"/>
              </a:spcAft>
              <a:buNone/>
            </a:pP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16156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1A482-34DA-2250-A7CA-04AFE22D4A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27DEAE-5FCF-A69B-5DF0-2BAF43EF7152}"/>
              </a:ext>
            </a:extLst>
          </p:cNvPr>
          <p:cNvSpPr>
            <a:spLocks noGrp="1"/>
          </p:cNvSpPr>
          <p:nvPr>
            <p:ph type="title"/>
          </p:nvPr>
        </p:nvSpPr>
        <p:spPr>
          <a:xfrm>
            <a:off x="838200" y="177234"/>
            <a:ext cx="10515600" cy="1325563"/>
          </a:xfrm>
        </p:spPr>
        <p:txBody>
          <a:bodyPr/>
          <a:lstStyle/>
          <a:p>
            <a:pPr algn="ctr"/>
            <a:r>
              <a:rPr lang="en-GB" dirty="0"/>
              <a:t>Immanuel Kant</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(1724</a:t>
            </a:r>
            <a:r>
              <a:rPr lang="en-GB" sz="2800" dirty="0">
                <a:latin typeface="Aptos" panose="020B0004020202020204" pitchFamily="34" charset="0"/>
                <a:ea typeface="Aptos" panose="020B0004020202020204" pitchFamily="34" charset="0"/>
                <a:cs typeface="Times New Roman" panose="02020603050405020304" pitchFamily="18" charset="0"/>
              </a:rPr>
              <a:t>-1804</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C282F3F4-1D64-B28D-152F-0D58A6572277}"/>
              </a:ext>
            </a:extLst>
          </p:cNvPr>
          <p:cNvSpPr>
            <a:spLocks noGrp="1"/>
          </p:cNvSpPr>
          <p:nvPr>
            <p:ph idx="1"/>
          </p:nvPr>
        </p:nvSpPr>
        <p:spPr/>
        <p:txBody>
          <a:bodyPr>
            <a:normAutofit/>
          </a:bodyPr>
          <a:lstStyle/>
          <a:p>
            <a:pPr>
              <a:lnSpc>
                <a:spcPct val="107000"/>
              </a:lnSpc>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In </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Perpetual Peace</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Kant posits the “evil nature of man” and the “state of nature” as a “state of war,” not “the state of peace.” But he argues that “natural” but nonetheless unethical human weaknesses might be contained, especially when they impel states to wage war. </a:t>
            </a:r>
          </a:p>
          <a:p>
            <a:pPr>
              <a:lnSpc>
                <a:spcPct val="107000"/>
              </a:lnSpc>
              <a:spcAft>
                <a:spcPts val="800"/>
              </a:spcAft>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The vehicle of containment is a federalist world order, “the law of nations…based upon a federalism of free states.” This is an idea that found applications in such 20</a:t>
            </a:r>
            <a:r>
              <a:rPr lang="en-GB" sz="21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century institutions as the League of Nations and the United Nations. The establishment of such a “union of nations,” under the rule of law, and the disappearance of all standing armies, “the cause of wars of aggression,” should, in Kant’s estimation, lead to a state of (negative) peace, “the end of all hostilities.” </a:t>
            </a: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92407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7BE75-B63E-7272-E531-CF4D89918F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B7D312-7082-F9AD-4740-CEECF463EF07}"/>
              </a:ext>
            </a:extLst>
          </p:cNvPr>
          <p:cNvSpPr>
            <a:spLocks noGrp="1"/>
          </p:cNvSpPr>
          <p:nvPr>
            <p:ph type="title"/>
          </p:nvPr>
        </p:nvSpPr>
        <p:spPr>
          <a:xfrm>
            <a:off x="838200" y="177234"/>
            <a:ext cx="10515600" cy="1325563"/>
          </a:xfrm>
        </p:spPr>
        <p:txBody>
          <a:bodyPr/>
          <a:lstStyle/>
          <a:p>
            <a:pPr algn="ctr"/>
            <a:r>
              <a:rPr lang="en-GB" dirty="0"/>
              <a:t>Immanuel Kant</a:t>
            </a:r>
            <a:br>
              <a:rPr lang="en-GB" dirty="0"/>
            </a:br>
            <a:r>
              <a:rPr lang="en-GB" sz="2800" dirty="0">
                <a:effectLst/>
                <a:latin typeface="Aptos" panose="020B0004020202020204" pitchFamily="34" charset="0"/>
                <a:ea typeface="Aptos" panose="020B0004020202020204" pitchFamily="34" charset="0"/>
                <a:cs typeface="Times New Roman" panose="02020603050405020304" pitchFamily="18" charset="0"/>
              </a:rPr>
              <a:t>(1724</a:t>
            </a:r>
            <a:r>
              <a:rPr lang="en-GB" sz="2800" dirty="0">
                <a:latin typeface="Aptos" panose="020B0004020202020204" pitchFamily="34" charset="0"/>
                <a:ea typeface="Aptos" panose="020B0004020202020204" pitchFamily="34" charset="0"/>
                <a:cs typeface="Times New Roman" panose="02020603050405020304" pitchFamily="18" charset="0"/>
              </a:rPr>
              <a:t>-1804</a:t>
            </a:r>
            <a:r>
              <a:rPr lang="en-GB" sz="2800" dirty="0">
                <a:effectLst/>
                <a:latin typeface="Aptos" panose="020B0004020202020204" pitchFamily="34" charset="0"/>
                <a:ea typeface="Aptos" panose="020B0004020202020204" pitchFamily="34" charset="0"/>
                <a:cs typeface="Times New Roman" panose="02020603050405020304" pitchFamily="18" charset="0"/>
              </a:rPr>
              <a:t>) </a:t>
            </a:r>
            <a:endParaRPr lang="en-GB" sz="2800" dirty="0"/>
          </a:p>
        </p:txBody>
      </p:sp>
      <p:sp>
        <p:nvSpPr>
          <p:cNvPr id="3" name="Content Placeholder 2">
            <a:extLst>
              <a:ext uri="{FF2B5EF4-FFF2-40B4-BE49-F238E27FC236}">
                <a16:creationId xmlns:a16="http://schemas.microsoft.com/office/drawing/2014/main" id="{D0DA6479-A34A-D4F3-27FF-17F51F31433B}"/>
              </a:ext>
            </a:extLst>
          </p:cNvPr>
          <p:cNvSpPr>
            <a:spLocks noGrp="1"/>
          </p:cNvSpPr>
          <p:nvPr>
            <p:ph idx="1"/>
          </p:nvPr>
        </p:nvSpPr>
        <p:spPr/>
        <p:txBody>
          <a:bodyPr>
            <a:normAutofit fontScale="92500" lnSpcReduction="20000"/>
          </a:bodyPr>
          <a:lstStyle/>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Kant offers three models for such a worldwide institution:</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Single universal state in which the entirety of humanity is ruled directly by the single state or is subject to a single monarch- he rejects this model for failing to fulfil the function of the international institution by dissolving the separateness of states rather than providing peaceful relations among states</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League of states in which states voluntarily submit themselves to an organization for resolving international disputes. The league would not have coercive power to enforce its decisions, and states would be free to leave the league if they chose. He refers to this model as a “federation,” although he notes that it cannot ban indissoluble union based upon a constitution, like the United States. </a:t>
            </a:r>
          </a:p>
          <a:p>
            <a:pPr marL="342900" marR="0" lvl="0" indent="-342900">
              <a:lnSpc>
                <a:spcPct val="107000"/>
              </a:lnSpc>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third is a state of states or a world republic in which each state joins a federation of states with coercive power. In this model, a state’s relation to the international federation is closely analogous to an individual person’s relation to a state. This to Kant is the ideal form for the correct international institution. </a:t>
            </a:r>
          </a:p>
          <a:p>
            <a:pPr marL="2286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because Kant recognizes actual states may be reluctant to surrender their sovereignty for the third model, he argues that the second model, in which states voluntarily agree to settle disputes in a way that avoids war and encourages further peaceful relations,” must be adopted as a “negative surrogate.” </a:t>
            </a: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2372986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5874F1-468C-5AB4-C3D9-237305737A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EC3A3D-208D-ACCB-D6ED-ECC59DE00DD8}"/>
              </a:ext>
            </a:extLst>
          </p:cNvPr>
          <p:cNvSpPr>
            <a:spLocks noGrp="1"/>
          </p:cNvSpPr>
          <p:nvPr>
            <p:ph type="title"/>
          </p:nvPr>
        </p:nvSpPr>
        <p:spPr>
          <a:xfrm>
            <a:off x="838200" y="177234"/>
            <a:ext cx="10515600" cy="1325563"/>
          </a:xfrm>
        </p:spPr>
        <p:txBody>
          <a:bodyPr>
            <a:normAutofit/>
          </a:bodyPr>
          <a:lstStyle/>
          <a:p>
            <a:pPr algn="ctr"/>
            <a:r>
              <a:rPr lang="en-GB" sz="4000" i="1" dirty="0"/>
              <a:t>Toward Perpetual Peace: A Philosophical Sketch</a:t>
            </a:r>
            <a:br>
              <a:rPr lang="en-GB" i="1" dirty="0"/>
            </a:br>
            <a:r>
              <a:rPr lang="en-GB" sz="2200" i="1" dirty="0"/>
              <a:t>Zum </a:t>
            </a:r>
            <a:r>
              <a:rPr lang="en-GB" sz="2200" i="1" dirty="0" err="1"/>
              <a:t>ewigen</a:t>
            </a:r>
            <a:r>
              <a:rPr lang="en-GB" sz="2200" i="1" dirty="0"/>
              <a:t> Frieden: Ein </a:t>
            </a:r>
            <a:r>
              <a:rPr lang="en-GB" sz="2200" i="1" dirty="0" err="1"/>
              <a:t>philosophischer</a:t>
            </a:r>
            <a:r>
              <a:rPr lang="en-GB" sz="2200" i="1" dirty="0"/>
              <a:t> </a:t>
            </a:r>
            <a:r>
              <a:rPr lang="en-GB" sz="2200" i="1" dirty="0" err="1"/>
              <a:t>Entwurf</a:t>
            </a:r>
            <a:br>
              <a:rPr lang="en-GB" sz="2200" i="1" dirty="0"/>
            </a:br>
            <a:r>
              <a:rPr lang="en-GB" sz="2200" i="1" dirty="0">
                <a:effectLst/>
                <a:latin typeface="Aptos" panose="020B0004020202020204" pitchFamily="34" charset="0"/>
                <a:ea typeface="Aptos" panose="020B0004020202020204" pitchFamily="34" charset="0"/>
                <a:cs typeface="Times New Roman" panose="02020603050405020304" pitchFamily="18" charset="0"/>
              </a:rPr>
              <a:t>(1795) </a:t>
            </a:r>
            <a:endParaRPr lang="en-GB" sz="2200" i="1" dirty="0"/>
          </a:p>
        </p:txBody>
      </p:sp>
      <p:sp>
        <p:nvSpPr>
          <p:cNvPr id="3" name="Content Placeholder 2">
            <a:extLst>
              <a:ext uri="{FF2B5EF4-FFF2-40B4-BE49-F238E27FC236}">
                <a16:creationId xmlns:a16="http://schemas.microsoft.com/office/drawing/2014/main" id="{EB0546D9-7D80-310F-0C8B-AD4D590B2C48}"/>
              </a:ext>
            </a:extLst>
          </p:cNvPr>
          <p:cNvSpPr>
            <a:spLocks noGrp="1"/>
          </p:cNvSpPr>
          <p:nvPr>
            <p:ph idx="1"/>
          </p:nvPr>
        </p:nvSpPr>
        <p:spPr/>
        <p:txBody>
          <a:bodyPr>
            <a:normAutofit fontScale="92500" lnSpcReduction="2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Immanuel Kant, one of the greatest philosophers of modern times, was a central figure in the philosophy of the Enlightenment. Kant defines Enlightenment as “the maxim of always thinking for oneself,” the use of an individual’s own reason. He is best known for his complex analyses of the nature and limits of human knowledge and for his postulates of what he called the “Categorical Imperative(s),” or moral law, a modern philosophical version of “The Golden Rule.”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Toward Perpetual Peace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Kant posits the “evil nature of man” and the “state of nature” as a “state of war,” not “the state of peace.” But he argues that “natural” but nonetheless unethical human weaknesses might be contained, especially when they impel states to wage war.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vehicle of containment is a federalist world order, “the law of nations…based upon a federalism of free states.” This is an idea that found applications in such 20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century institutions as the League of Nations and the United Nations. The establishment of such a “union of nations,” under the rule of law, and the disappearance of all standing armies, “the cause of wars of aggression,” should, in Kant’s estimation, lead to a state of (negative) peace, “the end of all hostilities.” </a:t>
            </a:r>
          </a:p>
          <a:p>
            <a:pPr marL="0" marR="0" indent="0">
              <a:lnSpc>
                <a:spcPct val="107000"/>
              </a:lnSpc>
              <a:spcAft>
                <a:spcPts val="800"/>
              </a:spcAft>
              <a:buNone/>
            </a:pP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268410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7EC52-CF20-B6B6-A561-28D0E08BDC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DCF7B3-6108-3D0A-E67C-08CEE13F3EC6}"/>
              </a:ext>
            </a:extLst>
          </p:cNvPr>
          <p:cNvSpPr>
            <a:spLocks noGrp="1"/>
          </p:cNvSpPr>
          <p:nvPr>
            <p:ph type="title"/>
          </p:nvPr>
        </p:nvSpPr>
        <p:spPr>
          <a:xfrm>
            <a:off x="838200" y="177234"/>
            <a:ext cx="10515600" cy="1325563"/>
          </a:xfrm>
        </p:spPr>
        <p:txBody>
          <a:bodyPr>
            <a:normAutofit/>
          </a:bodyPr>
          <a:lstStyle/>
          <a:p>
            <a:pPr algn="ctr"/>
            <a:r>
              <a:rPr lang="en-GB" sz="4000" i="1" dirty="0"/>
              <a:t>Toward Perpetual Peace: A Philosophical Sketch</a:t>
            </a:r>
            <a:br>
              <a:rPr lang="en-GB" i="1" dirty="0"/>
            </a:br>
            <a:r>
              <a:rPr lang="en-GB" sz="2200" i="1" dirty="0"/>
              <a:t>Zum </a:t>
            </a:r>
            <a:r>
              <a:rPr lang="en-GB" sz="2200" i="1" dirty="0" err="1"/>
              <a:t>ewigen</a:t>
            </a:r>
            <a:r>
              <a:rPr lang="en-GB" sz="2200" i="1" dirty="0"/>
              <a:t> Frieden: Ein </a:t>
            </a:r>
            <a:r>
              <a:rPr lang="en-GB" sz="2200" i="1" dirty="0" err="1"/>
              <a:t>philosophischer</a:t>
            </a:r>
            <a:r>
              <a:rPr lang="en-GB" sz="2200" i="1" dirty="0"/>
              <a:t> </a:t>
            </a:r>
            <a:r>
              <a:rPr lang="en-GB" sz="2200" i="1" dirty="0" err="1"/>
              <a:t>Entwurf</a:t>
            </a:r>
            <a:br>
              <a:rPr lang="en-GB" sz="2200" i="1" dirty="0"/>
            </a:br>
            <a:r>
              <a:rPr lang="en-GB" sz="2200" i="1" dirty="0">
                <a:effectLst/>
                <a:latin typeface="Aptos" panose="020B0004020202020204" pitchFamily="34" charset="0"/>
                <a:ea typeface="Aptos" panose="020B0004020202020204" pitchFamily="34" charset="0"/>
                <a:cs typeface="Times New Roman" panose="02020603050405020304" pitchFamily="18" charset="0"/>
              </a:rPr>
              <a:t>(1795) </a:t>
            </a:r>
            <a:endParaRPr lang="en-GB" sz="2200" i="1" dirty="0"/>
          </a:p>
        </p:txBody>
      </p:sp>
      <p:sp>
        <p:nvSpPr>
          <p:cNvPr id="3" name="Content Placeholder 2">
            <a:extLst>
              <a:ext uri="{FF2B5EF4-FFF2-40B4-BE49-F238E27FC236}">
                <a16:creationId xmlns:a16="http://schemas.microsoft.com/office/drawing/2014/main" id="{01C3C18F-DC36-8C0A-C17F-008F6F77CBF4}"/>
              </a:ext>
            </a:extLst>
          </p:cNvPr>
          <p:cNvSpPr>
            <a:spLocks noGrp="1"/>
          </p:cNvSpPr>
          <p:nvPr>
            <p:ph idx="1"/>
          </p:nvPr>
        </p:nvSpPr>
        <p:spPr/>
        <p:txBody>
          <a:bodyPr>
            <a:normAutofit fontScale="85000" lnSpcReduction="10000"/>
          </a:bodyPr>
          <a:lstStyle/>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6 preliminary articles which aim to reduce the likelihood of war but cannot by themselves establish permanent peace:</a:t>
            </a: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Ban on making temporary peace treaties while still planning for future wars</a:t>
            </a:r>
          </a:p>
          <a:p>
            <a:pPr marL="685800" marR="0">
              <a:lnSpc>
                <a:spcPct val="107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 treaty of peace shall be held to be such, which is made with the secret reservation of the material for a future war.” This would be a truce and the postponement of hostilities. Peace means the end of all hostilities. </a:t>
            </a:r>
          </a:p>
          <a:p>
            <a:pPr marL="342900" marR="0" lvl="0" indent="-342900">
              <a:lnSpc>
                <a:spcPct val="107000"/>
              </a:lnSpc>
              <a:buFont typeface="+mj-lt"/>
              <a:buAutoNum type="arabicParenR" startAt="2"/>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Prohibition of annexation of one state by another</a:t>
            </a:r>
          </a:p>
          <a:p>
            <a:pPr marL="685800" marR="0">
              <a:lnSpc>
                <a:spcPct val="107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 state having an independent existence, whether it be small or great, may be acquired by another state, through inheritance, exchange, purchase, or gift.” A state is not a possession like the soil on which it has a seat. It is a society of men, which, no one but they themselves is called upon to command or to dispose of.” </a:t>
            </a:r>
          </a:p>
          <a:p>
            <a:pPr marL="342900" marR="0" lvl="0" indent="-342900">
              <a:lnSpc>
                <a:spcPct val="107000"/>
              </a:lnSpc>
              <a:buFont typeface="+mj-lt"/>
              <a:buAutoNum type="arabicParenR" startAt="3"/>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abolition of standing armies</a:t>
            </a:r>
          </a:p>
          <a:p>
            <a:pPr marL="685800" marR="0">
              <a:lnSpc>
                <a:spcPct val="107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“Standing armies shall gradually disappear.” Standing armies incessantly threaten other states with war by their readiness to be prepared for war. States are thus stimulated to outdo one another in number of armed men without limit. Through the expense thus occasioned peace finally becomes more burdensome than a brief war. These armies are thus the cause of wars of aggression, undertaken in order that this burden may be thrown off. The same would apply in the accumulation of a war fund. </a:t>
            </a:r>
          </a:p>
          <a:p>
            <a:pPr marL="0" indent="0">
              <a:buNone/>
            </a:pPr>
            <a:endParaRPr lang="en-GB" dirty="0"/>
          </a:p>
        </p:txBody>
      </p:sp>
    </p:spTree>
    <p:extLst>
      <p:ext uri="{BB962C8B-B14F-4D97-AF65-F5344CB8AC3E}">
        <p14:creationId xmlns:p14="http://schemas.microsoft.com/office/powerpoint/2010/main" val="1130195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72FF7-8DB0-111F-9DDE-2513345A8E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49CED8-56BF-202D-C825-94E78D09E9CF}"/>
              </a:ext>
            </a:extLst>
          </p:cNvPr>
          <p:cNvSpPr>
            <a:spLocks noGrp="1"/>
          </p:cNvSpPr>
          <p:nvPr>
            <p:ph type="title"/>
          </p:nvPr>
        </p:nvSpPr>
        <p:spPr>
          <a:xfrm>
            <a:off x="838200" y="177234"/>
            <a:ext cx="10515600" cy="1325563"/>
          </a:xfrm>
        </p:spPr>
        <p:txBody>
          <a:bodyPr>
            <a:normAutofit/>
          </a:bodyPr>
          <a:lstStyle/>
          <a:p>
            <a:pPr algn="ctr"/>
            <a:r>
              <a:rPr lang="en-GB" sz="4000" i="1" dirty="0"/>
              <a:t>Toward Perpetual Peace: A Philosophical Sketch</a:t>
            </a:r>
            <a:br>
              <a:rPr lang="en-GB" i="1" dirty="0"/>
            </a:br>
            <a:r>
              <a:rPr lang="en-GB" sz="2200" i="1" dirty="0"/>
              <a:t>Zum </a:t>
            </a:r>
            <a:r>
              <a:rPr lang="en-GB" sz="2200" i="1" dirty="0" err="1"/>
              <a:t>ewigen</a:t>
            </a:r>
            <a:r>
              <a:rPr lang="en-GB" sz="2200" i="1" dirty="0"/>
              <a:t> Frieden: Ein </a:t>
            </a:r>
            <a:r>
              <a:rPr lang="en-GB" sz="2200" i="1" dirty="0" err="1"/>
              <a:t>philosophischer</a:t>
            </a:r>
            <a:r>
              <a:rPr lang="en-GB" sz="2200" i="1" dirty="0"/>
              <a:t> </a:t>
            </a:r>
            <a:r>
              <a:rPr lang="en-GB" sz="2200" i="1" dirty="0" err="1"/>
              <a:t>Entwurf</a:t>
            </a:r>
            <a:br>
              <a:rPr lang="en-GB" sz="2200" i="1" dirty="0"/>
            </a:br>
            <a:r>
              <a:rPr lang="en-GB" sz="2200" i="1" dirty="0">
                <a:effectLst/>
                <a:latin typeface="Aptos" panose="020B0004020202020204" pitchFamily="34" charset="0"/>
                <a:ea typeface="Aptos" panose="020B0004020202020204" pitchFamily="34" charset="0"/>
                <a:cs typeface="Times New Roman" panose="02020603050405020304" pitchFamily="18" charset="0"/>
              </a:rPr>
              <a:t>(1795) </a:t>
            </a:r>
            <a:endParaRPr lang="en-GB" sz="2200" i="1" dirty="0"/>
          </a:p>
        </p:txBody>
      </p:sp>
      <p:sp>
        <p:nvSpPr>
          <p:cNvPr id="3" name="Content Placeholder 2">
            <a:extLst>
              <a:ext uri="{FF2B5EF4-FFF2-40B4-BE49-F238E27FC236}">
                <a16:creationId xmlns:a16="http://schemas.microsoft.com/office/drawing/2014/main" id="{5326CF9A-30E7-1632-7E5B-ADBD0975219A}"/>
              </a:ext>
            </a:extLst>
          </p:cNvPr>
          <p:cNvSpPr>
            <a:spLocks noGrp="1"/>
          </p:cNvSpPr>
          <p:nvPr>
            <p:ph idx="1"/>
          </p:nvPr>
        </p:nvSpPr>
        <p:spPr/>
        <p:txBody>
          <a:bodyPr>
            <a:normAutofit lnSpcReduction="10000"/>
          </a:bodyPr>
          <a:lstStyle/>
          <a:p>
            <a:pPr marL="342900" marR="0" lvl="0" indent="-342900">
              <a:lnSpc>
                <a:spcPct val="107000"/>
              </a:lnSpc>
              <a:buFont typeface="+mj-lt"/>
              <a:buAutoNum type="arabicParenR" startAt="4"/>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refusal to take on national debts for external affairs</a:t>
            </a:r>
          </a:p>
          <a:p>
            <a:pPr marL="342900" marR="0" lvl="0" indent="-342900">
              <a:lnSpc>
                <a:spcPct val="107000"/>
              </a:lnSpc>
              <a:buFont typeface="+mj-lt"/>
              <a:buAutoNum type="arabicParenR" startAt="4"/>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ban on interference by one state in the internal affairs of another</a:t>
            </a:r>
          </a:p>
          <a:p>
            <a:pPr marL="685800" marR="0">
              <a:lnSpc>
                <a:spcPct val="107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 state shall interfere by force in the constitution and government of another state.” This interference would be an actual offense which would so far tend to render the autonomy of all states insecure. </a:t>
            </a:r>
          </a:p>
          <a:p>
            <a:pPr marL="342900" marR="0" lvl="0" indent="-342900">
              <a:lnSpc>
                <a:spcPct val="107000"/>
              </a:lnSpc>
              <a:buFont typeface="+mj-lt"/>
              <a:buAutoNum type="arabicParenR" startAt="6"/>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set of limits on the conduct of war that disallows acts that would breed mistrust and make peace impossible </a:t>
            </a:r>
          </a:p>
          <a:p>
            <a:pPr marL="6858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 state at war with another shall permit such acts of warfare as must make mutual confidence impossible in times of future peace: such as the employment of assassins, of poisoners, the violation of articles of surrender, the instigation of treason in the state against which it is making war, etc.” These are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dishonorable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stratagems. Some sort of confidence in an enemy’s frame of mind must remain even in time of war for otherwise no peace could be concluded, and the conflict would become a war of extermination. </a:t>
            </a:r>
          </a:p>
          <a:p>
            <a:pPr marL="0" indent="0">
              <a:buNone/>
            </a:pPr>
            <a:endParaRPr lang="en-GB" dirty="0"/>
          </a:p>
        </p:txBody>
      </p:sp>
    </p:spTree>
    <p:extLst>
      <p:ext uri="{BB962C8B-B14F-4D97-AF65-F5344CB8AC3E}">
        <p14:creationId xmlns:p14="http://schemas.microsoft.com/office/powerpoint/2010/main" val="18693395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71584-EF0A-132A-9C08-F0BF5F9BA0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C1E84A-12D7-CBCB-8F79-1E5EE80A648A}"/>
              </a:ext>
            </a:extLst>
          </p:cNvPr>
          <p:cNvSpPr>
            <a:spLocks noGrp="1"/>
          </p:cNvSpPr>
          <p:nvPr>
            <p:ph type="title"/>
          </p:nvPr>
        </p:nvSpPr>
        <p:spPr>
          <a:xfrm>
            <a:off x="838200" y="177234"/>
            <a:ext cx="10515600" cy="1325563"/>
          </a:xfrm>
        </p:spPr>
        <p:txBody>
          <a:bodyPr>
            <a:normAutofit/>
          </a:bodyPr>
          <a:lstStyle/>
          <a:p>
            <a:pPr algn="ctr"/>
            <a:r>
              <a:rPr lang="en-GB" sz="4000" i="1" dirty="0"/>
              <a:t>Toward Perpetual Peace: A Philosophical Sketch</a:t>
            </a:r>
            <a:br>
              <a:rPr lang="en-GB" i="1" dirty="0"/>
            </a:br>
            <a:r>
              <a:rPr lang="en-GB" sz="2200" i="1" dirty="0"/>
              <a:t>Zum </a:t>
            </a:r>
            <a:r>
              <a:rPr lang="en-GB" sz="2200" i="1" dirty="0" err="1"/>
              <a:t>ewigen</a:t>
            </a:r>
            <a:r>
              <a:rPr lang="en-GB" sz="2200" i="1" dirty="0"/>
              <a:t> Frieden: Ein </a:t>
            </a:r>
            <a:r>
              <a:rPr lang="en-GB" sz="2200" i="1" dirty="0" err="1"/>
              <a:t>philosophischer</a:t>
            </a:r>
            <a:r>
              <a:rPr lang="en-GB" sz="2200" i="1" dirty="0"/>
              <a:t> </a:t>
            </a:r>
            <a:r>
              <a:rPr lang="en-GB" sz="2200" i="1" dirty="0" err="1"/>
              <a:t>Entwurf</a:t>
            </a:r>
            <a:br>
              <a:rPr lang="en-GB" sz="2200" i="1" dirty="0"/>
            </a:br>
            <a:r>
              <a:rPr lang="en-GB" sz="2200" i="1" dirty="0">
                <a:effectLst/>
                <a:latin typeface="Aptos" panose="020B0004020202020204" pitchFamily="34" charset="0"/>
                <a:ea typeface="Aptos" panose="020B0004020202020204" pitchFamily="34" charset="0"/>
                <a:cs typeface="Times New Roman" panose="02020603050405020304" pitchFamily="18" charset="0"/>
              </a:rPr>
              <a:t>(1795) </a:t>
            </a:r>
            <a:endParaRPr lang="en-GB" sz="2200" i="1" dirty="0"/>
          </a:p>
        </p:txBody>
      </p:sp>
      <p:sp>
        <p:nvSpPr>
          <p:cNvPr id="3" name="Content Placeholder 2">
            <a:extLst>
              <a:ext uri="{FF2B5EF4-FFF2-40B4-BE49-F238E27FC236}">
                <a16:creationId xmlns:a16="http://schemas.microsoft.com/office/drawing/2014/main" id="{FB99D859-AFFB-5CE9-4228-7865AD736367}"/>
              </a:ext>
            </a:extLst>
          </p:cNvPr>
          <p:cNvSpPr>
            <a:spLocks noGrp="1"/>
          </p:cNvSpPr>
          <p:nvPr>
            <p:ph idx="1"/>
          </p:nvPr>
        </p:nvSpPr>
        <p:spPr/>
        <p:txBody>
          <a:bodyPr>
            <a:normAutofit/>
          </a:bodyPr>
          <a:lstStyle/>
          <a:p>
            <a:pPr>
              <a:lnSpc>
                <a:spcPct val="107000"/>
              </a:lnSpc>
            </a:pPr>
            <a:r>
              <a:rPr lang="en-GB" sz="1800" kern="100" dirty="0">
                <a:latin typeface="Aptos" panose="020B0004020202020204" pitchFamily="34" charset="0"/>
                <a:ea typeface="Aptos" panose="020B0004020202020204" pitchFamily="34" charset="0"/>
                <a:cs typeface="Times New Roman" panose="02020603050405020304" pitchFamily="18" charset="0"/>
              </a:rPr>
              <a:t>3 definitive articles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establishing permanent peace:</a:t>
            </a:r>
          </a:p>
          <a:p>
            <a:pPr>
              <a:lnSpc>
                <a:spcPct val="107000"/>
              </a:lnSpc>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Every state shall have a republican civil constitution. The people who decide whether there will be a war were the same people who should pay for the war, both in monetary terms and in flesh and blood. Republican states will therefore be very hesitant to go to war and will readily accept negotiations rather than resort to war.  Kant believes that when states are ruled in accordance with the wishes of the people, their self-interests will provide a consistent basis for pacific relations among states. </a:t>
            </a:r>
          </a:p>
          <a:p>
            <a:pPr marL="685800" marR="0">
              <a:lnSpc>
                <a:spcPct val="107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state of peace among men who live alongside each other is no state of nature. Rather it is a state of war which constantly threatens even if it is not actually in progress. Therefore the state of peace must be founded; for the mere omission of the threat of war is no security of peace, and consequently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neighbor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may treat his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neighbor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as an enemy unless he has guaranteed such security to him, which can only happen within a state of law. </a:t>
            </a:r>
          </a:p>
          <a:p>
            <a:pPr marL="0" indent="0">
              <a:buNone/>
            </a:pPr>
            <a:endParaRPr lang="en-GB" dirty="0"/>
          </a:p>
        </p:txBody>
      </p:sp>
    </p:spTree>
    <p:extLst>
      <p:ext uri="{BB962C8B-B14F-4D97-AF65-F5344CB8AC3E}">
        <p14:creationId xmlns:p14="http://schemas.microsoft.com/office/powerpoint/2010/main" val="3386037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B710B5-82EA-ECDA-917B-1D6D6F5E86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D886D4-F2ED-1401-EDDB-0CC671FF89A2}"/>
              </a:ext>
            </a:extLst>
          </p:cNvPr>
          <p:cNvSpPr>
            <a:spLocks noGrp="1"/>
          </p:cNvSpPr>
          <p:nvPr>
            <p:ph type="title"/>
          </p:nvPr>
        </p:nvSpPr>
        <p:spPr>
          <a:xfrm>
            <a:off x="838200" y="177234"/>
            <a:ext cx="10515600" cy="1325563"/>
          </a:xfrm>
        </p:spPr>
        <p:txBody>
          <a:bodyPr>
            <a:normAutofit/>
          </a:bodyPr>
          <a:lstStyle/>
          <a:p>
            <a:pPr algn="ctr"/>
            <a:r>
              <a:rPr lang="en-GB" sz="4000" i="1" dirty="0"/>
              <a:t>Toward Perpetual Peace: A Philosophical Sketch</a:t>
            </a:r>
            <a:br>
              <a:rPr lang="en-GB" i="1" dirty="0"/>
            </a:br>
            <a:r>
              <a:rPr lang="en-GB" sz="2200" i="1" dirty="0"/>
              <a:t>Zum </a:t>
            </a:r>
            <a:r>
              <a:rPr lang="en-GB" sz="2200" i="1" dirty="0" err="1"/>
              <a:t>ewigen</a:t>
            </a:r>
            <a:r>
              <a:rPr lang="en-GB" sz="2200" i="1" dirty="0"/>
              <a:t> Frieden: Ein </a:t>
            </a:r>
            <a:r>
              <a:rPr lang="en-GB" sz="2200" i="1" dirty="0" err="1"/>
              <a:t>philosophischer</a:t>
            </a:r>
            <a:r>
              <a:rPr lang="en-GB" sz="2200" i="1" dirty="0"/>
              <a:t> </a:t>
            </a:r>
            <a:r>
              <a:rPr lang="en-GB" sz="2200" i="1" dirty="0" err="1"/>
              <a:t>Entwurf</a:t>
            </a:r>
            <a:br>
              <a:rPr lang="en-GB" sz="2200" i="1" dirty="0"/>
            </a:br>
            <a:r>
              <a:rPr lang="en-GB" sz="2200" i="1" dirty="0">
                <a:effectLst/>
                <a:latin typeface="Aptos" panose="020B0004020202020204" pitchFamily="34" charset="0"/>
                <a:ea typeface="Aptos" panose="020B0004020202020204" pitchFamily="34" charset="0"/>
                <a:cs typeface="Times New Roman" panose="02020603050405020304" pitchFamily="18" charset="0"/>
              </a:rPr>
              <a:t>(1795) </a:t>
            </a:r>
            <a:endParaRPr lang="en-GB" sz="2200" i="1" dirty="0"/>
          </a:p>
        </p:txBody>
      </p:sp>
      <p:sp>
        <p:nvSpPr>
          <p:cNvPr id="3" name="Content Placeholder 2">
            <a:extLst>
              <a:ext uri="{FF2B5EF4-FFF2-40B4-BE49-F238E27FC236}">
                <a16:creationId xmlns:a16="http://schemas.microsoft.com/office/drawing/2014/main" id="{8736575F-1799-ED22-6993-1EA21816D41C}"/>
              </a:ext>
            </a:extLst>
          </p:cNvPr>
          <p:cNvSpPr>
            <a:spLocks noGrp="1"/>
          </p:cNvSpPr>
          <p:nvPr>
            <p:ph idx="1"/>
          </p:nvPr>
        </p:nvSpPr>
        <p:spPr/>
        <p:txBody>
          <a:bodyPr>
            <a:normAutofit fontScale="70000" lnSpcReduction="20000"/>
          </a:bodyPr>
          <a:lstStyle/>
          <a:p>
            <a:pPr marL="0" marR="0" lvl="0" indent="0">
              <a:lnSpc>
                <a:spcPct val="107000"/>
              </a:lnSpc>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 Each state shall participate in a union of states.</a:t>
            </a:r>
          </a:p>
          <a:p>
            <a:pPr marL="685800" marR="0">
              <a:lnSpc>
                <a:spcPct val="107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law of nations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Völkerrecht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should be based upon a federalism of free states. Nations may be considered like individual men which hurt each other in the state of nature, when they are not subject to laws, by their very propinquity. Therefore each, for the sake of security, may demand and should demand of the other to enter with him into a constitution similar to the civil one where the right of each may be secured. This would be 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union of nations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Völkerbund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which would not necessarily have to be 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state of nations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Völkerstaat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state of nations contains a contradiction, for every state involves the relation (of a superior (legislature) to a subordinate (the subject people), and many nations would, in a single state, constitute only one nation, which is contradictory since we are here considering the right of nations toward each other as long as they constitute different states and are not joined together into one. </a:t>
            </a:r>
          </a:p>
          <a:p>
            <a:pPr marL="685800" marR="0">
              <a:lnSpc>
                <a:spcPct val="107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peace treaty puts an end to a particular war, but not to the state of war which consists in finding ever new pretexts for starting a new one. Reason condemns war as a method of finding what is right. Reason makes [the achievement of]the state of peace a direct duty, and such a state of peace cannot be established or maintained without a treaty of the nations among themselves. Therefore there must exist a union of a particular kind which we may call the pacific union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foedus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pacificum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which would be distinguished form a peace treaty (pactum pacis) by the fact that the latter tries to end merely one war, while the former tries to end all wars forever. This union is not directed toward the securing of some additional power of the state, but merely toward maintaining and making secure the freedom of each state by and for itself and at the same time of the other states thus allied with each other. And yet, these states will not subject themselves (as do men in the sate of nature) to laws and to the enforcement of such laws. </a:t>
            </a:r>
          </a:p>
          <a:p>
            <a:pPr marL="685800" marR="0">
              <a:lnSpc>
                <a:spcPct val="107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can be demonstrated that this idea of federalization possesses objective reality, that it can be realized by a gradual extension to all states, leading to eternal peace. For if good fortune brings it to pass that a powerful and enlightened people develops a republican form of government which by nature is inclined toward peace, then such a republic will provide the central core for the federal union of other states. For they can join this republic and can thus make secure among themselves the state of peace according to the idea of a law of nations, and can gradually extend themselves additional connections of this sort. </a:t>
            </a:r>
          </a:p>
          <a:p>
            <a:pPr marL="0" indent="0">
              <a:buNone/>
            </a:pPr>
            <a:endParaRPr lang="en-GB" dirty="0"/>
          </a:p>
        </p:txBody>
      </p:sp>
    </p:spTree>
    <p:extLst>
      <p:ext uri="{BB962C8B-B14F-4D97-AF65-F5344CB8AC3E}">
        <p14:creationId xmlns:p14="http://schemas.microsoft.com/office/powerpoint/2010/main" val="31437431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D79BA2-5149-E8E3-8D05-5CE70BAAE3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ECA459-ACFA-1E30-9F39-5B45791AB1E0}"/>
              </a:ext>
            </a:extLst>
          </p:cNvPr>
          <p:cNvSpPr>
            <a:spLocks noGrp="1"/>
          </p:cNvSpPr>
          <p:nvPr>
            <p:ph type="title"/>
          </p:nvPr>
        </p:nvSpPr>
        <p:spPr>
          <a:xfrm>
            <a:off x="838200" y="177234"/>
            <a:ext cx="10515600" cy="1325563"/>
          </a:xfrm>
        </p:spPr>
        <p:txBody>
          <a:bodyPr>
            <a:normAutofit/>
          </a:bodyPr>
          <a:lstStyle/>
          <a:p>
            <a:pPr algn="ctr"/>
            <a:r>
              <a:rPr lang="en-GB" sz="4000" i="1" dirty="0"/>
              <a:t>Toward Perpetual Peace: A Philosophical Sketch</a:t>
            </a:r>
            <a:br>
              <a:rPr lang="en-GB" i="1" dirty="0"/>
            </a:br>
            <a:r>
              <a:rPr lang="en-GB" sz="2200" i="1" dirty="0"/>
              <a:t>Zum </a:t>
            </a:r>
            <a:r>
              <a:rPr lang="en-GB" sz="2200" i="1" dirty="0" err="1"/>
              <a:t>ewigen</a:t>
            </a:r>
            <a:r>
              <a:rPr lang="en-GB" sz="2200" i="1" dirty="0"/>
              <a:t> Frieden: Ein </a:t>
            </a:r>
            <a:r>
              <a:rPr lang="en-GB" sz="2200" i="1" dirty="0" err="1"/>
              <a:t>philosophischer</a:t>
            </a:r>
            <a:r>
              <a:rPr lang="en-GB" sz="2200" i="1" dirty="0"/>
              <a:t> </a:t>
            </a:r>
            <a:r>
              <a:rPr lang="en-GB" sz="2200" i="1" dirty="0" err="1"/>
              <a:t>Entwurf</a:t>
            </a:r>
            <a:br>
              <a:rPr lang="en-GB" sz="2200" i="1" dirty="0"/>
            </a:br>
            <a:r>
              <a:rPr lang="en-GB" sz="2200" i="1" dirty="0">
                <a:effectLst/>
                <a:latin typeface="Aptos" panose="020B0004020202020204" pitchFamily="34" charset="0"/>
                <a:ea typeface="Aptos" panose="020B0004020202020204" pitchFamily="34" charset="0"/>
                <a:cs typeface="Times New Roman" panose="02020603050405020304" pitchFamily="18" charset="0"/>
              </a:rPr>
              <a:t>(1795) </a:t>
            </a:r>
            <a:endParaRPr lang="en-GB" sz="2200" i="1" dirty="0"/>
          </a:p>
        </p:txBody>
      </p:sp>
      <p:sp>
        <p:nvSpPr>
          <p:cNvPr id="3" name="Content Placeholder 2">
            <a:extLst>
              <a:ext uri="{FF2B5EF4-FFF2-40B4-BE49-F238E27FC236}">
                <a16:creationId xmlns:a16="http://schemas.microsoft.com/office/drawing/2014/main" id="{7F4B8E8D-15E5-F992-9A15-99C473CC1015}"/>
              </a:ext>
            </a:extLst>
          </p:cNvPr>
          <p:cNvSpPr>
            <a:spLocks noGrp="1"/>
          </p:cNvSpPr>
          <p:nvPr>
            <p:ph idx="1"/>
          </p:nvPr>
        </p:nvSpPr>
        <p:spPr/>
        <p:txBody>
          <a:bodyPr>
            <a:normAutofit/>
          </a:bodyPr>
          <a:lstStyle/>
          <a:p>
            <a:pPr marL="0" marR="0" lvl="0" indent="0">
              <a:lnSpc>
                <a:spcPct val="107000"/>
              </a:lnSpc>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3) A cosmopolitan right of universal hospitality – We are speaking in this not of philanthropy, but of law. Therefore hospitality (good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neighborliness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means the right of a foreigner not to be treated with hostility when he arrives upon the soil of another. I tis not the right of becoming a permanent guest(</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Gastrecht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)which the foreigner may request, for a special beneficial treaty would be required to make him a fellow inhabitant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Hausgenosse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a certain period. But it is the right to visit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Besuchsrecht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which belongs to all men- the right belonging to all men to offer their society on account of the common possession of the surface of the earth. Since it is a globe, they cannot disperse infinitely, but must tolerate each other. No man has a greater fundamental right to occupy a particular spot than any other. </a:t>
            </a:r>
          </a:p>
          <a:p>
            <a:pPr marL="685800" marR="0">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6858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this way, remote parts of the world can enter into relationships which eventually become public and legal and thereby may bring mankind ever nearer to an eventually world constitution. </a:t>
            </a:r>
          </a:p>
          <a:p>
            <a:pPr marL="0" indent="0">
              <a:buNone/>
            </a:pPr>
            <a:endParaRPr lang="en-GB" dirty="0"/>
          </a:p>
        </p:txBody>
      </p:sp>
    </p:spTree>
    <p:extLst>
      <p:ext uri="{BB962C8B-B14F-4D97-AF65-F5344CB8AC3E}">
        <p14:creationId xmlns:p14="http://schemas.microsoft.com/office/powerpoint/2010/main" val="1406328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CE8DF-3D0D-39DA-BF98-E8C8F27B85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17791E-3A18-982F-D50F-FFB14BC69B10}"/>
              </a:ext>
            </a:extLst>
          </p:cNvPr>
          <p:cNvSpPr>
            <a:spLocks noGrp="1"/>
          </p:cNvSpPr>
          <p:nvPr>
            <p:ph type="title"/>
          </p:nvPr>
        </p:nvSpPr>
        <p:spPr>
          <a:xfrm>
            <a:off x="838200" y="177234"/>
            <a:ext cx="10515600" cy="1325563"/>
          </a:xfrm>
        </p:spPr>
        <p:txBody>
          <a:bodyPr>
            <a:normAutofit/>
          </a:bodyPr>
          <a:lstStyle/>
          <a:p>
            <a:pPr algn="ctr"/>
            <a:r>
              <a:rPr lang="en-GB" sz="4000" i="1" dirty="0"/>
              <a:t>Toward Perpetual Peace: A Philosophical Sketch</a:t>
            </a:r>
            <a:br>
              <a:rPr lang="en-GB" i="1" dirty="0"/>
            </a:br>
            <a:r>
              <a:rPr lang="en-GB" sz="2200" i="1" dirty="0"/>
              <a:t>Zum </a:t>
            </a:r>
            <a:r>
              <a:rPr lang="en-GB" sz="2200" i="1" dirty="0" err="1"/>
              <a:t>ewigen</a:t>
            </a:r>
            <a:r>
              <a:rPr lang="en-GB" sz="2200" i="1" dirty="0"/>
              <a:t> Frieden: Ein </a:t>
            </a:r>
            <a:r>
              <a:rPr lang="en-GB" sz="2200" i="1" dirty="0" err="1"/>
              <a:t>philosophischer</a:t>
            </a:r>
            <a:r>
              <a:rPr lang="en-GB" sz="2200" i="1" dirty="0"/>
              <a:t> </a:t>
            </a:r>
            <a:r>
              <a:rPr lang="en-GB" sz="2200" i="1" dirty="0" err="1"/>
              <a:t>Entwurf</a:t>
            </a:r>
            <a:br>
              <a:rPr lang="en-GB" sz="2200" i="1" dirty="0"/>
            </a:br>
            <a:r>
              <a:rPr lang="en-GB" sz="2200" i="1" dirty="0">
                <a:effectLst/>
                <a:latin typeface="Aptos" panose="020B0004020202020204" pitchFamily="34" charset="0"/>
                <a:ea typeface="Aptos" panose="020B0004020202020204" pitchFamily="34" charset="0"/>
                <a:cs typeface="Times New Roman" panose="02020603050405020304" pitchFamily="18" charset="0"/>
              </a:rPr>
              <a:t>(1795) </a:t>
            </a:r>
            <a:endParaRPr lang="en-GB" sz="2200" i="1" dirty="0"/>
          </a:p>
        </p:txBody>
      </p:sp>
      <p:sp>
        <p:nvSpPr>
          <p:cNvPr id="3" name="Content Placeholder 2">
            <a:extLst>
              <a:ext uri="{FF2B5EF4-FFF2-40B4-BE49-F238E27FC236}">
                <a16:creationId xmlns:a16="http://schemas.microsoft.com/office/drawing/2014/main" id="{0AD26C33-2477-05C4-D599-C76087765FBA}"/>
              </a:ext>
            </a:extLst>
          </p:cNvPr>
          <p:cNvSpPr>
            <a:spLocks noGrp="1"/>
          </p:cNvSpPr>
          <p:nvPr>
            <p:ph idx="1"/>
          </p:nvPr>
        </p:nvSpPr>
        <p:spPr/>
        <p:txBody>
          <a:bodyPr>
            <a:normAutofit fontScale="92500" lnSpcReduction="20000"/>
          </a:bodyPr>
          <a:lstStyle/>
          <a:p>
            <a:pPr marL="6858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By cosmopolitanism, Kant refers to the idea that individuals can relate to states of which they are not members and to other individuals who are members of other states. In this they are considered “citizens of a universal state of human beings” with corresponding “rights of citizens of the world,” which would form the basis of cosmopolitan right. Kant’s particular discussion of cosmopolitan right is restricted to the right of hospitality. Since all peoples share a limited amount of living space due to the spherical shape of the earth, the totality of which they must be understood to have originally shared in common, they must be understood to have a right to possible interaction with one another. A cosmopolitan right is limited to a right to offer to engage in commerce, not a right to actual commerce itself, which must always be voluntary trade. A citizen of one state may try to establish links with other peoples; no state is allowed to deny foreign citizens a right to travel in its land. And in an emergency such as a shipwreck, states must provide non-citizens with temporary shelter; this provision is sometimes understood as a basis for a state duty to accept refugees. </a:t>
            </a:r>
          </a:p>
          <a:p>
            <a:pPr marL="6858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Kant, cosmopolitan right is an important component of perpetual peace. Interaction among the peoples of the world, Kant notes, has increased in recent times. A “violation of right on one place of the earth is felt in all” as peoples depend upon one another and know about one another more and more. Violations of cosmopolitan right would make more difficult the trust and cooperation necessary for perpetual peace among states. And for Kant, perpetual peace is the “highest political good.”</a:t>
            </a:r>
          </a:p>
          <a:p>
            <a:pPr marL="0" indent="0">
              <a:buNone/>
            </a:pPr>
            <a:endParaRPr lang="en-GB" dirty="0"/>
          </a:p>
        </p:txBody>
      </p:sp>
    </p:spTree>
    <p:extLst>
      <p:ext uri="{BB962C8B-B14F-4D97-AF65-F5344CB8AC3E}">
        <p14:creationId xmlns:p14="http://schemas.microsoft.com/office/powerpoint/2010/main" val="3270285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BDF1-606F-1E36-6CD2-ECA25E8B4B43}"/>
              </a:ext>
            </a:extLst>
          </p:cNvPr>
          <p:cNvSpPr>
            <a:spLocks noGrp="1"/>
          </p:cNvSpPr>
          <p:nvPr>
            <p:ph type="title"/>
          </p:nvPr>
        </p:nvSpPr>
        <p:spPr/>
        <p:txBody>
          <a:bodyPr/>
          <a:lstStyle/>
          <a:p>
            <a:pPr algn="ctr"/>
            <a:r>
              <a:rPr lang="en-GB" dirty="0"/>
              <a:t>Toward a Lasting Peace</a:t>
            </a:r>
          </a:p>
        </p:txBody>
      </p:sp>
      <p:sp>
        <p:nvSpPr>
          <p:cNvPr id="3" name="Content Placeholder 2">
            <a:extLst>
              <a:ext uri="{FF2B5EF4-FFF2-40B4-BE49-F238E27FC236}">
                <a16:creationId xmlns:a16="http://schemas.microsoft.com/office/drawing/2014/main" id="{66FA4A05-69F1-B717-7F3A-52937D0ABF8B}"/>
              </a:ext>
            </a:extLst>
          </p:cNvPr>
          <p:cNvSpPr>
            <a:spLocks noGrp="1"/>
          </p:cNvSpPr>
          <p:nvPr>
            <p:ph idx="1"/>
          </p:nvPr>
        </p:nvSpPr>
        <p:spPr/>
        <p:txBody>
          <a:bodyPr/>
          <a:lstStyle/>
          <a:p>
            <a:r>
              <a:rPr lang="en-GB" dirty="0">
                <a:hlinkClick r:id="rId2"/>
              </a:rPr>
              <a:t>Promoting message of lasting peace, UN to mark 100 years since start of World War I | UN News</a:t>
            </a:r>
            <a:endParaRPr lang="en-GB" dirty="0"/>
          </a:p>
          <a:p>
            <a:r>
              <a:rPr lang="en-GB" dirty="0">
                <a:hlinkClick r:id="rId3"/>
              </a:rPr>
              <a:t>United States presents its proposal for a lasting peace to the UN</a:t>
            </a:r>
            <a:endParaRPr lang="en-GB" dirty="0"/>
          </a:p>
        </p:txBody>
      </p:sp>
    </p:spTree>
    <p:extLst>
      <p:ext uri="{BB962C8B-B14F-4D97-AF65-F5344CB8AC3E}">
        <p14:creationId xmlns:p14="http://schemas.microsoft.com/office/powerpoint/2010/main" val="37139077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147D7-E264-D64F-B3BF-FC4B10A205FB}"/>
              </a:ext>
            </a:extLst>
          </p:cNvPr>
          <p:cNvSpPr>
            <a:spLocks noGrp="1"/>
          </p:cNvSpPr>
          <p:nvPr>
            <p:ph type="title"/>
          </p:nvPr>
        </p:nvSpPr>
        <p:spPr/>
        <p:txBody>
          <a:bodyPr/>
          <a:lstStyle/>
          <a:p>
            <a:pPr algn="ctr"/>
            <a:r>
              <a:rPr lang="en-GB" dirty="0"/>
              <a:t>Non-Western Traditions</a:t>
            </a:r>
          </a:p>
        </p:txBody>
      </p:sp>
      <p:sp>
        <p:nvSpPr>
          <p:cNvPr id="3" name="Content Placeholder 2">
            <a:extLst>
              <a:ext uri="{FF2B5EF4-FFF2-40B4-BE49-F238E27FC236}">
                <a16:creationId xmlns:a16="http://schemas.microsoft.com/office/drawing/2014/main" id="{D5746CB6-CB52-8B8C-3B6F-8292113997A3}"/>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Many philosophical, religious, and cultural traditions have referred to peace in its “positive sense. In Chinese, for example, the word </a:t>
            </a:r>
            <a:r>
              <a:rPr lang="en-GB" sz="2400" i="1" kern="100" dirty="0" err="1">
                <a:effectLst/>
                <a:latin typeface="Aptos" panose="020B0004020202020204" pitchFamily="34" charset="0"/>
                <a:ea typeface="Aptos" panose="020B0004020202020204" pitchFamily="34" charset="0"/>
                <a:cs typeface="Times New Roman" panose="02020603050405020304" pitchFamily="18" charset="0"/>
              </a:rPr>
              <a:t>heping</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denotes “world peace,” “peace among nations,” while the words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an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and </a:t>
            </a:r>
            <a:r>
              <a:rPr lang="en-GB" sz="2400" i="1" kern="100" dirty="0" err="1">
                <a:effectLst/>
                <a:latin typeface="Aptos" panose="020B0004020202020204" pitchFamily="34" charset="0"/>
                <a:ea typeface="Aptos" panose="020B0004020202020204" pitchFamily="34" charset="0"/>
                <a:cs typeface="Times New Roman" panose="02020603050405020304" pitchFamily="18" charset="0"/>
              </a:rPr>
              <a:t>mingsi</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denote “inner peace,” a tranquil and harmonious state of mind and being, a kin to a meditative mental state. Other languages also frame peace in is “inner” and “outer” dimensions. </a:t>
            </a:r>
          </a:p>
          <a:p>
            <a:pPr marL="0" indent="0">
              <a:buNone/>
            </a:pPr>
            <a:endParaRPr lang="en-GB" dirty="0"/>
          </a:p>
        </p:txBody>
      </p:sp>
    </p:spTree>
    <p:extLst>
      <p:ext uri="{BB962C8B-B14F-4D97-AF65-F5344CB8AC3E}">
        <p14:creationId xmlns:p14="http://schemas.microsoft.com/office/powerpoint/2010/main" val="15391714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823</TotalTime>
  <Words>6394</Words>
  <Application>Microsoft Office PowerPoint</Application>
  <PresentationFormat>Widescreen</PresentationFormat>
  <Paragraphs>144</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Aptos</vt:lpstr>
      <vt:lpstr>Aptos Display</vt:lpstr>
      <vt:lpstr>Arial</vt:lpstr>
      <vt:lpstr>Times New Roman</vt:lpstr>
      <vt:lpstr>Office Theme</vt:lpstr>
      <vt:lpstr>Concepts of Peace: Movements, Ideas, Practice</vt:lpstr>
      <vt:lpstr>Philosophical Perspectives on Peace</vt:lpstr>
      <vt:lpstr>Plato  (428/7-348/7 BCE) </vt:lpstr>
      <vt:lpstr>Aristotle (384-322 BCE) </vt:lpstr>
      <vt:lpstr>St. Augustine (354-430 CE) </vt:lpstr>
      <vt:lpstr>The Just War Tradition: Just Cause (jus ad bellum)</vt:lpstr>
      <vt:lpstr>The Just War Tradition: Just Cause (jus ad bellum)</vt:lpstr>
      <vt:lpstr>The Just War Tradition: Just Cause (jus ad bellum)</vt:lpstr>
      <vt:lpstr>The Just War Tradition:  The Principle of Last Resort</vt:lpstr>
      <vt:lpstr>The Proportionality Principle in War  (Jus in bello)</vt:lpstr>
      <vt:lpstr>Proportionality  (Jus ad bellum vs Jus in bello)</vt:lpstr>
      <vt:lpstr>The Renaissance</vt:lpstr>
      <vt:lpstr>Erasmus of Rotterdam (1466-1536) </vt:lpstr>
      <vt:lpstr>Erasmus of Rotterdam (1466-1536) </vt:lpstr>
      <vt:lpstr>Thomas Hobbes (1588-1679) </vt:lpstr>
      <vt:lpstr>Thomas Hobbes (1588-1679) </vt:lpstr>
      <vt:lpstr>Thomas Hobbes (1588-1679) </vt:lpstr>
      <vt:lpstr>John Locke  (1632-1704) </vt:lpstr>
      <vt:lpstr>Jean-Jacques Rousseau (1712-1778) </vt:lpstr>
      <vt:lpstr>Immanuel Kant (1724-1804) </vt:lpstr>
      <vt:lpstr>Immanuel Kant (1724-1804) </vt:lpstr>
      <vt:lpstr>Immanuel Kant (1724-1804) </vt:lpstr>
      <vt:lpstr>Toward Perpetual Peace: A Philosophical Sketch Zum ewigen Frieden: Ein philosophischer Entwurf (1795) </vt:lpstr>
      <vt:lpstr>Toward Perpetual Peace: A Philosophical Sketch Zum ewigen Frieden: Ein philosophischer Entwurf (1795) </vt:lpstr>
      <vt:lpstr>Toward Perpetual Peace: A Philosophical Sketch Zum ewigen Frieden: Ein philosophischer Entwurf (1795) </vt:lpstr>
      <vt:lpstr>Toward Perpetual Peace: A Philosophical Sketch Zum ewigen Frieden: Ein philosophischer Entwurf (1795) </vt:lpstr>
      <vt:lpstr>Toward Perpetual Peace: A Philosophical Sketch Zum ewigen Frieden: Ein philosophischer Entwurf (1795) </vt:lpstr>
      <vt:lpstr>Toward Perpetual Peace: A Philosophical Sketch Zum ewigen Frieden: Ein philosophischer Entwurf (1795) </vt:lpstr>
      <vt:lpstr>Toward Perpetual Peace: A Philosophical Sketch Zum ewigen Frieden: Ein philosophischer Entwurf (1795) </vt:lpstr>
      <vt:lpstr>Toward a Lasting Peace</vt:lpstr>
      <vt:lpstr>Non-Western Traditions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69</cp:revision>
  <dcterms:created xsi:type="dcterms:W3CDTF">2025-02-16T22:52:28Z</dcterms:created>
  <dcterms:modified xsi:type="dcterms:W3CDTF">2025-03-03T16:06:26Z</dcterms:modified>
</cp:coreProperties>
</file>