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Lst>
  <p:sldSz cy="6858000" cx="9144000"/>
  <p:notesSz cx="6858000" cy="9144000"/>
  <p:embeddedFontLst>
    <p:embeddedFont>
      <p:font typeface="Quattrocento Sans"/>
      <p:regular r:id="rId22"/>
      <p:bold r:id="rId23"/>
      <p:italic r:id="rId24"/>
      <p:boldItalic r:id="rId25"/>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000000"/>
          </p15:clr>
        </p15:guide>
        <p15:guide id="2" pos="2880">
          <p15:clr>
            <a:srgbClr val="000000"/>
          </p15:clr>
        </p15:guide>
      </p15:sldGuideLst>
    </p:ext>
    <p:ext uri="GoogleSlidesCustomDataVersion2">
      <go:slidesCustomData xmlns:go="http://customooxmlschemas.google.com/" r:id="rId26" roundtripDataSignature="AMtx7mgaQPXaRN0BTVuQ0jDqe6C71aPQpw=="/>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5DBC2C66-871E-4D3B-A55A-733B5E961C15}">
  <a:tblStyle styleId="{5DBC2C66-871E-4D3B-A55A-733B5E961C15}" styleName="Table_0">
    <a:wholeTbl>
      <a:tcTxStyle>
        <a:font>
          <a:latin typeface="Arial"/>
          <a:ea typeface="Arial"/>
          <a:cs typeface="Arial"/>
        </a:font>
        <a:srgbClr val="000000"/>
      </a:tcTxStyle>
      <a:tcStyle>
        <a:tcBdr>
          <a:left>
            <a:ln cap="flat" cmpd="sng" w="6350">
              <a:solidFill>
                <a:srgbClr val="000000"/>
              </a:solidFill>
              <a:prstDash val="solid"/>
              <a:round/>
              <a:headEnd len="sm" w="sm" type="none"/>
              <a:tailEnd len="sm" w="sm" type="none"/>
            </a:ln>
          </a:left>
          <a:right>
            <a:ln cap="flat" cmpd="sng" w="6350">
              <a:solidFill>
                <a:srgbClr val="000000"/>
              </a:solidFill>
              <a:prstDash val="solid"/>
              <a:round/>
              <a:headEnd len="sm" w="sm" type="none"/>
              <a:tailEnd len="sm" w="sm" type="none"/>
            </a:ln>
          </a:right>
          <a:top>
            <a:ln cap="flat" cmpd="sng" w="6350">
              <a:solidFill>
                <a:srgbClr val="000000"/>
              </a:solidFill>
              <a:prstDash val="solid"/>
              <a:round/>
              <a:headEnd len="sm" w="sm" type="none"/>
              <a:tailEnd len="sm" w="sm" type="none"/>
            </a:ln>
          </a:top>
          <a:bottom>
            <a:ln cap="flat" cmpd="sng" w="6350">
              <a:solidFill>
                <a:srgbClr val="000000"/>
              </a:solidFill>
              <a:prstDash val="solid"/>
              <a:round/>
              <a:headEnd len="sm" w="sm" type="none"/>
              <a:tailEnd len="sm" w="sm" type="none"/>
            </a:ln>
          </a:bottom>
          <a:insideH>
            <a:ln cap="flat" cmpd="sng" w="6350">
              <a:solidFill>
                <a:srgbClr val="000000"/>
              </a:solidFill>
              <a:prstDash val="solid"/>
              <a:round/>
              <a:headEnd len="sm" w="sm" type="none"/>
              <a:tailEnd len="sm" w="sm" type="none"/>
            </a:ln>
          </a:insideH>
          <a:insideV>
            <a:ln cap="flat" cmpd="sng" w="6350">
              <a:solidFill>
                <a:srgbClr val="000000"/>
              </a:solidFill>
              <a:prstDash val="solid"/>
              <a:round/>
              <a:headEnd len="sm" w="sm" type="none"/>
              <a:tailEnd len="sm" w="sm" type="none"/>
            </a:ln>
          </a:insideV>
        </a:tcBdr>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4.xml"/><Relationship Id="rId22" Type="http://schemas.openxmlformats.org/officeDocument/2006/relationships/font" Target="fonts/QuattrocentoSans-regular.fntdata"/><Relationship Id="rId21" Type="http://schemas.openxmlformats.org/officeDocument/2006/relationships/slide" Target="slides/slide15.xml"/><Relationship Id="rId24" Type="http://schemas.openxmlformats.org/officeDocument/2006/relationships/font" Target="fonts/QuattrocentoSans-italic.fntdata"/><Relationship Id="rId23" Type="http://schemas.openxmlformats.org/officeDocument/2006/relationships/font" Target="fonts/QuattrocentoSans-bold.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3.xml"/><Relationship Id="rId26" Type="http://customschemas.google.com/relationships/presentationmetadata" Target="metadata"/><Relationship Id="rId25" Type="http://schemas.openxmlformats.org/officeDocument/2006/relationships/font" Target="fonts/QuattrocentoSans-boldItalic.fntdata"/><Relationship Id="rId5" Type="http://schemas.openxmlformats.org/officeDocument/2006/relationships/slideMaster" Target="slideMasters/slideMaster1.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 Id="rId11" Type="http://schemas.openxmlformats.org/officeDocument/2006/relationships/slide" Target="slides/slide5.xml"/><Relationship Id="rId10" Type="http://schemas.openxmlformats.org/officeDocument/2006/relationships/slide" Target="slides/slide4.xml"/><Relationship Id="rId13" Type="http://schemas.openxmlformats.org/officeDocument/2006/relationships/slide" Target="slides/slide7.xml"/><Relationship Id="rId12" Type="http://schemas.openxmlformats.org/officeDocument/2006/relationships/slide" Target="slides/slide6.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19" Type="http://schemas.openxmlformats.org/officeDocument/2006/relationships/slide" Target="slides/slide13.xml"/><Relationship Id="rId18"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 name="Shape 88"/>
        <p:cNvGrpSpPr/>
        <p:nvPr/>
      </p:nvGrpSpPr>
      <p:grpSpPr>
        <a:xfrm>
          <a:off x="0" y="0"/>
          <a:ext cx="0" cy="0"/>
          <a:chOff x="0" y="0"/>
          <a:chExt cx="0" cy="0"/>
        </a:xfrm>
      </p:grpSpPr>
      <p:sp>
        <p:nvSpPr>
          <p:cNvPr id="89" name="Google Shape;89;p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90" name="Google Shape;90;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 name="Shape 96"/>
        <p:cNvGrpSpPr/>
        <p:nvPr/>
      </p:nvGrpSpPr>
      <p:grpSpPr>
        <a:xfrm>
          <a:off x="0" y="0"/>
          <a:ext cx="0" cy="0"/>
          <a:chOff x="0" y="0"/>
          <a:chExt cx="0" cy="0"/>
        </a:xfrm>
      </p:grpSpPr>
      <p:sp>
        <p:nvSpPr>
          <p:cNvPr id="97" name="Google Shape;97;p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98" name="Google Shape;98;p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4" name="Shape 104"/>
        <p:cNvGrpSpPr/>
        <p:nvPr/>
      </p:nvGrpSpPr>
      <p:grpSpPr>
        <a:xfrm>
          <a:off x="0" y="0"/>
          <a:ext cx="0" cy="0"/>
          <a:chOff x="0" y="0"/>
          <a:chExt cx="0" cy="0"/>
        </a:xfrm>
      </p:grpSpPr>
      <p:sp>
        <p:nvSpPr>
          <p:cNvPr id="105" name="Google Shape;105;p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6" name="Google Shape;106;p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 name="Shape 111"/>
        <p:cNvGrpSpPr/>
        <p:nvPr/>
      </p:nvGrpSpPr>
      <p:grpSpPr>
        <a:xfrm>
          <a:off x="0" y="0"/>
          <a:ext cx="0" cy="0"/>
          <a:chOff x="0" y="0"/>
          <a:chExt cx="0" cy="0"/>
        </a:xfrm>
      </p:grpSpPr>
      <p:sp>
        <p:nvSpPr>
          <p:cNvPr id="112" name="Google Shape;112;p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3" name="Google Shape;113;p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0" name="Shape 120"/>
        <p:cNvGrpSpPr/>
        <p:nvPr/>
      </p:nvGrpSpPr>
      <p:grpSpPr>
        <a:xfrm>
          <a:off x="0" y="0"/>
          <a:ext cx="0" cy="0"/>
          <a:chOff x="0" y="0"/>
          <a:chExt cx="0" cy="0"/>
        </a:xfrm>
      </p:grpSpPr>
      <p:sp>
        <p:nvSpPr>
          <p:cNvPr id="121" name="Google Shape;121;p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22" name="Google Shape;122;p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8" name="Shape 128"/>
        <p:cNvGrpSpPr/>
        <p:nvPr/>
      </p:nvGrpSpPr>
      <p:grpSpPr>
        <a:xfrm>
          <a:off x="0" y="0"/>
          <a:ext cx="0" cy="0"/>
          <a:chOff x="0" y="0"/>
          <a:chExt cx="0" cy="0"/>
        </a:xfrm>
      </p:grpSpPr>
      <p:sp>
        <p:nvSpPr>
          <p:cNvPr id="129" name="Google Shape;129;p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0" name="Google Shape;130;p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5" name="Shape 135"/>
        <p:cNvGrpSpPr/>
        <p:nvPr/>
      </p:nvGrpSpPr>
      <p:grpSpPr>
        <a:xfrm>
          <a:off x="0" y="0"/>
          <a:ext cx="0" cy="0"/>
          <a:chOff x="0" y="0"/>
          <a:chExt cx="0" cy="0"/>
        </a:xfrm>
      </p:grpSpPr>
      <p:sp>
        <p:nvSpPr>
          <p:cNvPr id="136" name="Google Shape;136;p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7" name="Google Shape;137;p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 name="Shape 143"/>
        <p:cNvGrpSpPr/>
        <p:nvPr/>
      </p:nvGrpSpPr>
      <p:grpSpPr>
        <a:xfrm>
          <a:off x="0" y="0"/>
          <a:ext cx="0" cy="0"/>
          <a:chOff x="0" y="0"/>
          <a:chExt cx="0" cy="0"/>
        </a:xfrm>
      </p:grpSpPr>
      <p:sp>
        <p:nvSpPr>
          <p:cNvPr id="144" name="Google Shape;144;p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45" name="Google Shape;145;p1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1" name="Shape 151"/>
        <p:cNvGrpSpPr/>
        <p:nvPr/>
      </p:nvGrpSpPr>
      <p:grpSpPr>
        <a:xfrm>
          <a:off x="0" y="0"/>
          <a:ext cx="0" cy="0"/>
          <a:chOff x="0" y="0"/>
          <a:chExt cx="0" cy="0"/>
        </a:xfrm>
      </p:grpSpPr>
      <p:sp>
        <p:nvSpPr>
          <p:cNvPr id="152" name="Google Shape;152;p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53" name="Google Shape;153;p1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8" name="Shape 158"/>
        <p:cNvGrpSpPr/>
        <p:nvPr/>
      </p:nvGrpSpPr>
      <p:grpSpPr>
        <a:xfrm>
          <a:off x="0" y="0"/>
          <a:ext cx="0" cy="0"/>
          <a:chOff x="0" y="0"/>
          <a:chExt cx="0" cy="0"/>
        </a:xfrm>
      </p:grpSpPr>
      <p:sp>
        <p:nvSpPr>
          <p:cNvPr id="159" name="Google Shape;159;p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60" name="Google Shape;160;p1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5" name="Shape 165"/>
        <p:cNvGrpSpPr/>
        <p:nvPr/>
      </p:nvGrpSpPr>
      <p:grpSpPr>
        <a:xfrm>
          <a:off x="0" y="0"/>
          <a:ext cx="0" cy="0"/>
          <a:chOff x="0" y="0"/>
          <a:chExt cx="0" cy="0"/>
        </a:xfrm>
      </p:grpSpPr>
      <p:sp>
        <p:nvSpPr>
          <p:cNvPr id="166" name="Google Shape;166;p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67" name="Google Shape;167;p1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2" name="Shape 172"/>
        <p:cNvGrpSpPr/>
        <p:nvPr/>
      </p:nvGrpSpPr>
      <p:grpSpPr>
        <a:xfrm>
          <a:off x="0" y="0"/>
          <a:ext cx="0" cy="0"/>
          <a:chOff x="0" y="0"/>
          <a:chExt cx="0" cy="0"/>
        </a:xfrm>
      </p:grpSpPr>
      <p:sp>
        <p:nvSpPr>
          <p:cNvPr id="173" name="Google Shape;173;p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74" name="Google Shape;174;p1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9" name="Shape 179"/>
        <p:cNvGrpSpPr/>
        <p:nvPr/>
      </p:nvGrpSpPr>
      <p:grpSpPr>
        <a:xfrm>
          <a:off x="0" y="0"/>
          <a:ext cx="0" cy="0"/>
          <a:chOff x="0" y="0"/>
          <a:chExt cx="0" cy="0"/>
        </a:xfrm>
      </p:grpSpPr>
      <p:sp>
        <p:nvSpPr>
          <p:cNvPr id="180" name="Google Shape;180;g3b1cceefbbf_0_15: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
        <p:nvSpPr>
          <p:cNvPr id="181" name="Google Shape;181;g3b1cceefbbf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6" name="Shape 186"/>
        <p:cNvGrpSpPr/>
        <p:nvPr/>
      </p:nvGrpSpPr>
      <p:grpSpPr>
        <a:xfrm>
          <a:off x="0" y="0"/>
          <a:ext cx="0" cy="0"/>
          <a:chOff x="0" y="0"/>
          <a:chExt cx="0" cy="0"/>
        </a:xfrm>
      </p:grpSpPr>
      <p:sp>
        <p:nvSpPr>
          <p:cNvPr id="187" name="Google Shape;187;p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88" name="Google Shape;188;p1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1" name="Shape 11"/>
        <p:cNvGrpSpPr/>
        <p:nvPr/>
      </p:nvGrpSpPr>
      <p:grpSpPr>
        <a:xfrm>
          <a:off x="0" y="0"/>
          <a:ext cx="0" cy="0"/>
          <a:chOff x="0" y="0"/>
          <a:chExt cx="0" cy="0"/>
        </a:xfrm>
      </p:grpSpPr>
      <p:sp>
        <p:nvSpPr>
          <p:cNvPr id="12" name="Google Shape;12;p17"/>
          <p:cNvSpPr txBox="1"/>
          <p:nvPr>
            <p:ph idx="10" type="dt"/>
          </p:nvPr>
        </p:nvSpPr>
        <p:spPr>
          <a:xfrm>
            <a:off x="457200" y="6356351"/>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 name="Google Shape;13;p17"/>
          <p:cNvSpPr txBox="1"/>
          <p:nvPr>
            <p:ph idx="11" type="ftr"/>
          </p:nvPr>
        </p:nvSpPr>
        <p:spPr>
          <a:xfrm>
            <a:off x="3124200" y="6356351"/>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 name="Google Shape;14;p17"/>
          <p:cNvSpPr txBox="1"/>
          <p:nvPr>
            <p:ph idx="12" type="sldNum"/>
          </p:nvPr>
        </p:nvSpPr>
        <p:spPr>
          <a:xfrm>
            <a:off x="6553200" y="6356351"/>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18"/>
          <p:cNvSpPr txBox="1"/>
          <p:nvPr>
            <p:ph type="ctrTitle"/>
          </p:nvPr>
        </p:nvSpPr>
        <p:spPr>
          <a:xfrm>
            <a:off x="685800" y="2130426"/>
            <a:ext cx="7772400" cy="1470025"/>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18"/>
          <p:cNvSpPr txBox="1"/>
          <p:nvPr>
            <p:ph idx="1" type="subTitle"/>
          </p:nvPr>
        </p:nvSpPr>
        <p:spPr>
          <a:xfrm>
            <a:off x="1371600" y="3886200"/>
            <a:ext cx="6400800" cy="1752600"/>
          </a:xfrm>
          <a:prstGeom prst="rect">
            <a:avLst/>
          </a:prstGeom>
          <a:noFill/>
          <a:ln>
            <a:noFill/>
          </a:ln>
        </p:spPr>
        <p:txBody>
          <a:bodyPr anchorCtr="0" anchor="t" bIns="45700" lIns="91425" spcFirstLastPara="1" rIns="91425" wrap="square" tIns="4570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p:txBody>
      </p:sp>
      <p:sp>
        <p:nvSpPr>
          <p:cNvPr id="18" name="Google Shape;18;p18"/>
          <p:cNvSpPr txBox="1"/>
          <p:nvPr>
            <p:ph idx="10" type="dt"/>
          </p:nvPr>
        </p:nvSpPr>
        <p:spPr>
          <a:xfrm>
            <a:off x="457200" y="6356351"/>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18"/>
          <p:cNvSpPr txBox="1"/>
          <p:nvPr>
            <p:ph idx="11" type="ftr"/>
          </p:nvPr>
        </p:nvSpPr>
        <p:spPr>
          <a:xfrm>
            <a:off x="3124200" y="6356351"/>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18"/>
          <p:cNvSpPr txBox="1"/>
          <p:nvPr>
            <p:ph idx="12" type="sldNum"/>
          </p:nvPr>
        </p:nvSpPr>
        <p:spPr>
          <a:xfrm>
            <a:off x="6553200" y="6356351"/>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1" name="Shape 21"/>
        <p:cNvGrpSpPr/>
        <p:nvPr/>
      </p:nvGrpSpPr>
      <p:grpSpPr>
        <a:xfrm>
          <a:off x="0" y="0"/>
          <a:ext cx="0" cy="0"/>
          <a:chOff x="0" y="0"/>
          <a:chExt cx="0" cy="0"/>
        </a:xfrm>
      </p:grpSpPr>
      <p:sp>
        <p:nvSpPr>
          <p:cNvPr id="22" name="Google Shape;22;p19"/>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19"/>
          <p:cNvSpPr txBox="1"/>
          <p:nvPr>
            <p:ph idx="1" type="body"/>
          </p:nvPr>
        </p:nvSpPr>
        <p:spPr>
          <a:xfrm>
            <a:off x="457200" y="1600201"/>
            <a:ext cx="8229600" cy="4525963"/>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24" name="Google Shape;24;p19"/>
          <p:cNvSpPr txBox="1"/>
          <p:nvPr>
            <p:ph idx="10" type="dt"/>
          </p:nvPr>
        </p:nvSpPr>
        <p:spPr>
          <a:xfrm>
            <a:off x="457200" y="6356351"/>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19"/>
          <p:cNvSpPr txBox="1"/>
          <p:nvPr>
            <p:ph idx="11" type="ftr"/>
          </p:nvPr>
        </p:nvSpPr>
        <p:spPr>
          <a:xfrm>
            <a:off x="3124200" y="6356351"/>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19"/>
          <p:cNvSpPr txBox="1"/>
          <p:nvPr>
            <p:ph idx="12" type="sldNum"/>
          </p:nvPr>
        </p:nvSpPr>
        <p:spPr>
          <a:xfrm>
            <a:off x="6553200" y="6356351"/>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7" name="Shape 27"/>
        <p:cNvGrpSpPr/>
        <p:nvPr/>
      </p:nvGrpSpPr>
      <p:grpSpPr>
        <a:xfrm>
          <a:off x="0" y="0"/>
          <a:ext cx="0" cy="0"/>
          <a:chOff x="0" y="0"/>
          <a:chExt cx="0" cy="0"/>
        </a:xfrm>
      </p:grpSpPr>
      <p:sp>
        <p:nvSpPr>
          <p:cNvPr id="28" name="Google Shape;28;p20"/>
          <p:cNvSpPr txBox="1"/>
          <p:nvPr>
            <p:ph type="title"/>
          </p:nvPr>
        </p:nvSpPr>
        <p:spPr>
          <a:xfrm>
            <a:off x="722313" y="4406900"/>
            <a:ext cx="7772400" cy="1362075"/>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dk1"/>
              </a:buClr>
              <a:buSzPts val="4000"/>
              <a:buFont typeface="Calibri"/>
              <a:buNone/>
              <a:defRPr b="1" sz="40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9" name="Google Shape;29;p20"/>
          <p:cNvSpPr txBox="1"/>
          <p:nvPr>
            <p:ph idx="1" type="body"/>
          </p:nvPr>
        </p:nvSpPr>
        <p:spPr>
          <a:xfrm>
            <a:off x="722313" y="2906714"/>
            <a:ext cx="7772400" cy="1500187"/>
          </a:xfrm>
          <a:prstGeom prst="rect">
            <a:avLst/>
          </a:prstGeom>
          <a:noFill/>
          <a:ln>
            <a:noFill/>
          </a:ln>
        </p:spPr>
        <p:txBody>
          <a:bodyPr anchorCtr="0" anchor="b" bIns="45700" lIns="91425" spcFirstLastPara="1" rIns="91425" wrap="square" tIns="45700">
            <a:normAutofit/>
          </a:bodyPr>
          <a:lstStyle>
            <a:lvl1pPr indent="-228600" lvl="0" marL="457200" algn="l">
              <a:spcBef>
                <a:spcPts val="400"/>
              </a:spcBef>
              <a:spcAft>
                <a:spcPts val="0"/>
              </a:spcAft>
              <a:buClr>
                <a:srgbClr val="888888"/>
              </a:buClr>
              <a:buSzPts val="2000"/>
              <a:buNone/>
              <a:defRPr sz="2000">
                <a:solidFill>
                  <a:srgbClr val="888888"/>
                </a:solidFill>
              </a:defRPr>
            </a:lvl1pPr>
            <a:lvl2pPr indent="-228600" lvl="1" marL="914400" algn="l">
              <a:spcBef>
                <a:spcPts val="360"/>
              </a:spcBef>
              <a:spcAft>
                <a:spcPts val="0"/>
              </a:spcAft>
              <a:buClr>
                <a:srgbClr val="888888"/>
              </a:buClr>
              <a:buSzPts val="1800"/>
              <a:buNone/>
              <a:defRPr sz="1800">
                <a:solidFill>
                  <a:srgbClr val="888888"/>
                </a:solidFill>
              </a:defRPr>
            </a:lvl2pPr>
            <a:lvl3pPr indent="-228600" lvl="2" marL="1371600" algn="l">
              <a:spcBef>
                <a:spcPts val="320"/>
              </a:spcBef>
              <a:spcAft>
                <a:spcPts val="0"/>
              </a:spcAft>
              <a:buClr>
                <a:srgbClr val="888888"/>
              </a:buClr>
              <a:buSzPts val="1600"/>
              <a:buNone/>
              <a:defRPr sz="1600">
                <a:solidFill>
                  <a:srgbClr val="888888"/>
                </a:solidFill>
              </a:defRPr>
            </a:lvl3pPr>
            <a:lvl4pPr indent="-228600" lvl="3" marL="1828800" algn="l">
              <a:spcBef>
                <a:spcPts val="280"/>
              </a:spcBef>
              <a:spcAft>
                <a:spcPts val="0"/>
              </a:spcAft>
              <a:buClr>
                <a:srgbClr val="888888"/>
              </a:buClr>
              <a:buSzPts val="1400"/>
              <a:buNone/>
              <a:defRPr sz="1400">
                <a:solidFill>
                  <a:srgbClr val="888888"/>
                </a:solidFill>
              </a:defRPr>
            </a:lvl4pPr>
            <a:lvl5pPr indent="-228600" lvl="4" marL="2286000" algn="l">
              <a:spcBef>
                <a:spcPts val="280"/>
              </a:spcBef>
              <a:spcAft>
                <a:spcPts val="0"/>
              </a:spcAft>
              <a:buClr>
                <a:srgbClr val="888888"/>
              </a:buClr>
              <a:buSzPts val="1400"/>
              <a:buNone/>
              <a:defRPr sz="1400">
                <a:solidFill>
                  <a:srgbClr val="888888"/>
                </a:solidFill>
              </a:defRPr>
            </a:lvl5pPr>
            <a:lvl6pPr indent="-228600" lvl="5" marL="2743200" algn="l">
              <a:spcBef>
                <a:spcPts val="280"/>
              </a:spcBef>
              <a:spcAft>
                <a:spcPts val="0"/>
              </a:spcAft>
              <a:buClr>
                <a:srgbClr val="888888"/>
              </a:buClr>
              <a:buSzPts val="1400"/>
              <a:buNone/>
              <a:defRPr sz="1400">
                <a:solidFill>
                  <a:srgbClr val="888888"/>
                </a:solidFill>
              </a:defRPr>
            </a:lvl6pPr>
            <a:lvl7pPr indent="-228600" lvl="6" marL="3200400" algn="l">
              <a:spcBef>
                <a:spcPts val="280"/>
              </a:spcBef>
              <a:spcAft>
                <a:spcPts val="0"/>
              </a:spcAft>
              <a:buClr>
                <a:srgbClr val="888888"/>
              </a:buClr>
              <a:buSzPts val="1400"/>
              <a:buNone/>
              <a:defRPr sz="1400">
                <a:solidFill>
                  <a:srgbClr val="888888"/>
                </a:solidFill>
              </a:defRPr>
            </a:lvl7pPr>
            <a:lvl8pPr indent="-228600" lvl="7" marL="3657600" algn="l">
              <a:spcBef>
                <a:spcPts val="280"/>
              </a:spcBef>
              <a:spcAft>
                <a:spcPts val="0"/>
              </a:spcAft>
              <a:buClr>
                <a:srgbClr val="888888"/>
              </a:buClr>
              <a:buSzPts val="1400"/>
              <a:buNone/>
              <a:defRPr sz="1400">
                <a:solidFill>
                  <a:srgbClr val="888888"/>
                </a:solidFill>
              </a:defRPr>
            </a:lvl8pPr>
            <a:lvl9pPr indent="-228600" lvl="8" marL="4114800" algn="l">
              <a:spcBef>
                <a:spcPts val="280"/>
              </a:spcBef>
              <a:spcAft>
                <a:spcPts val="0"/>
              </a:spcAft>
              <a:buClr>
                <a:srgbClr val="888888"/>
              </a:buClr>
              <a:buSzPts val="1400"/>
              <a:buNone/>
              <a:defRPr sz="1400">
                <a:solidFill>
                  <a:srgbClr val="888888"/>
                </a:solidFill>
              </a:defRPr>
            </a:lvl9pPr>
          </a:lstStyle>
          <a:p/>
        </p:txBody>
      </p:sp>
      <p:sp>
        <p:nvSpPr>
          <p:cNvPr id="30" name="Google Shape;30;p20"/>
          <p:cNvSpPr txBox="1"/>
          <p:nvPr>
            <p:ph idx="10" type="dt"/>
          </p:nvPr>
        </p:nvSpPr>
        <p:spPr>
          <a:xfrm>
            <a:off x="457200" y="6356351"/>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20"/>
          <p:cNvSpPr txBox="1"/>
          <p:nvPr>
            <p:ph idx="11" type="ftr"/>
          </p:nvPr>
        </p:nvSpPr>
        <p:spPr>
          <a:xfrm>
            <a:off x="3124200" y="6356351"/>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20"/>
          <p:cNvSpPr txBox="1"/>
          <p:nvPr>
            <p:ph idx="12" type="sldNum"/>
          </p:nvPr>
        </p:nvSpPr>
        <p:spPr>
          <a:xfrm>
            <a:off x="6553200" y="6356351"/>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3" name="Shape 33"/>
        <p:cNvGrpSpPr/>
        <p:nvPr/>
      </p:nvGrpSpPr>
      <p:grpSpPr>
        <a:xfrm>
          <a:off x="0" y="0"/>
          <a:ext cx="0" cy="0"/>
          <a:chOff x="0" y="0"/>
          <a:chExt cx="0" cy="0"/>
        </a:xfrm>
      </p:grpSpPr>
      <p:sp>
        <p:nvSpPr>
          <p:cNvPr id="34" name="Google Shape;34;p2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 name="Google Shape;35;p21"/>
          <p:cNvSpPr txBox="1"/>
          <p:nvPr>
            <p:ph idx="1" type="body"/>
          </p:nvPr>
        </p:nvSpPr>
        <p:spPr>
          <a:xfrm>
            <a:off x="457200" y="1600201"/>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36" name="Google Shape;36;p21"/>
          <p:cNvSpPr txBox="1"/>
          <p:nvPr>
            <p:ph idx="2" type="body"/>
          </p:nvPr>
        </p:nvSpPr>
        <p:spPr>
          <a:xfrm>
            <a:off x="4648200" y="1600201"/>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37" name="Google Shape;37;p21"/>
          <p:cNvSpPr txBox="1"/>
          <p:nvPr>
            <p:ph idx="10" type="dt"/>
          </p:nvPr>
        </p:nvSpPr>
        <p:spPr>
          <a:xfrm>
            <a:off x="457200" y="6356351"/>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21"/>
          <p:cNvSpPr txBox="1"/>
          <p:nvPr>
            <p:ph idx="11" type="ftr"/>
          </p:nvPr>
        </p:nvSpPr>
        <p:spPr>
          <a:xfrm>
            <a:off x="3124200" y="6356351"/>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21"/>
          <p:cNvSpPr txBox="1"/>
          <p:nvPr>
            <p:ph idx="12" type="sldNum"/>
          </p:nvPr>
        </p:nvSpPr>
        <p:spPr>
          <a:xfrm>
            <a:off x="6553200" y="6356351"/>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0" name="Shape 40"/>
        <p:cNvGrpSpPr/>
        <p:nvPr/>
      </p:nvGrpSpPr>
      <p:grpSpPr>
        <a:xfrm>
          <a:off x="0" y="0"/>
          <a:ext cx="0" cy="0"/>
          <a:chOff x="0" y="0"/>
          <a:chExt cx="0" cy="0"/>
        </a:xfrm>
      </p:grpSpPr>
      <p:sp>
        <p:nvSpPr>
          <p:cNvPr id="41" name="Google Shape;41;p22"/>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2" name="Google Shape;42;p22"/>
          <p:cNvSpPr txBox="1"/>
          <p:nvPr>
            <p:ph idx="1" type="body"/>
          </p:nvPr>
        </p:nvSpPr>
        <p:spPr>
          <a:xfrm>
            <a:off x="457201" y="1535113"/>
            <a:ext cx="4040188"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3" name="Google Shape;43;p22"/>
          <p:cNvSpPr txBox="1"/>
          <p:nvPr>
            <p:ph idx="2" type="body"/>
          </p:nvPr>
        </p:nvSpPr>
        <p:spPr>
          <a:xfrm>
            <a:off x="457201" y="2174875"/>
            <a:ext cx="4040188"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4" name="Google Shape;44;p22"/>
          <p:cNvSpPr txBox="1"/>
          <p:nvPr>
            <p:ph idx="3" type="body"/>
          </p:nvPr>
        </p:nvSpPr>
        <p:spPr>
          <a:xfrm>
            <a:off x="4645026" y="1535113"/>
            <a:ext cx="4041775"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5" name="Google Shape;45;p22"/>
          <p:cNvSpPr txBox="1"/>
          <p:nvPr>
            <p:ph idx="4" type="body"/>
          </p:nvPr>
        </p:nvSpPr>
        <p:spPr>
          <a:xfrm>
            <a:off x="4645026" y="2174875"/>
            <a:ext cx="4041775"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6" name="Google Shape;46;p22"/>
          <p:cNvSpPr txBox="1"/>
          <p:nvPr>
            <p:ph idx="10" type="dt"/>
          </p:nvPr>
        </p:nvSpPr>
        <p:spPr>
          <a:xfrm>
            <a:off x="457200" y="6356351"/>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22"/>
          <p:cNvSpPr txBox="1"/>
          <p:nvPr>
            <p:ph idx="11" type="ftr"/>
          </p:nvPr>
        </p:nvSpPr>
        <p:spPr>
          <a:xfrm>
            <a:off x="3124200" y="6356351"/>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22"/>
          <p:cNvSpPr txBox="1"/>
          <p:nvPr>
            <p:ph idx="12" type="sldNum"/>
          </p:nvPr>
        </p:nvSpPr>
        <p:spPr>
          <a:xfrm>
            <a:off x="6553200" y="6356351"/>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9" name="Shape 49"/>
        <p:cNvGrpSpPr/>
        <p:nvPr/>
      </p:nvGrpSpPr>
      <p:grpSpPr>
        <a:xfrm>
          <a:off x="0" y="0"/>
          <a:ext cx="0" cy="0"/>
          <a:chOff x="0" y="0"/>
          <a:chExt cx="0" cy="0"/>
        </a:xfrm>
      </p:grpSpPr>
      <p:sp>
        <p:nvSpPr>
          <p:cNvPr id="50" name="Google Shape;50;p23"/>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1" name="Google Shape;51;p23"/>
          <p:cNvSpPr txBox="1"/>
          <p:nvPr>
            <p:ph idx="10" type="dt"/>
          </p:nvPr>
        </p:nvSpPr>
        <p:spPr>
          <a:xfrm>
            <a:off x="457200" y="6356351"/>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23"/>
          <p:cNvSpPr txBox="1"/>
          <p:nvPr>
            <p:ph idx="11" type="ftr"/>
          </p:nvPr>
        </p:nvSpPr>
        <p:spPr>
          <a:xfrm>
            <a:off x="3124200" y="6356351"/>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23"/>
          <p:cNvSpPr txBox="1"/>
          <p:nvPr>
            <p:ph idx="12" type="sldNum"/>
          </p:nvPr>
        </p:nvSpPr>
        <p:spPr>
          <a:xfrm>
            <a:off x="6553200" y="6356351"/>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4" name="Shape 54"/>
        <p:cNvGrpSpPr/>
        <p:nvPr/>
      </p:nvGrpSpPr>
      <p:grpSpPr>
        <a:xfrm>
          <a:off x="0" y="0"/>
          <a:ext cx="0" cy="0"/>
          <a:chOff x="0" y="0"/>
          <a:chExt cx="0" cy="0"/>
        </a:xfrm>
      </p:grpSpPr>
      <p:sp>
        <p:nvSpPr>
          <p:cNvPr id="55" name="Google Shape;55;p24"/>
          <p:cNvSpPr txBox="1"/>
          <p:nvPr>
            <p:ph type="title"/>
          </p:nvPr>
        </p:nvSpPr>
        <p:spPr>
          <a:xfrm>
            <a:off x="457201" y="273050"/>
            <a:ext cx="3008313" cy="116205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6" name="Google Shape;56;p24"/>
          <p:cNvSpPr txBox="1"/>
          <p:nvPr>
            <p:ph idx="1" type="body"/>
          </p:nvPr>
        </p:nvSpPr>
        <p:spPr>
          <a:xfrm>
            <a:off x="3575050" y="273051"/>
            <a:ext cx="5111751" cy="5853113"/>
          </a:xfrm>
          <a:prstGeom prst="rect">
            <a:avLst/>
          </a:prstGeom>
          <a:noFill/>
          <a:ln>
            <a:noFill/>
          </a:ln>
        </p:spPr>
        <p:txBody>
          <a:bodyPr anchorCtr="0" anchor="t" bIns="45700" lIns="91425" spcFirstLastPara="1" rIns="91425" wrap="square" tIns="45700">
            <a:normAutofit/>
          </a:bodyPr>
          <a:lstStyle>
            <a:lvl1pPr indent="-431800" lvl="0" marL="457200" algn="l">
              <a:spcBef>
                <a:spcPts val="640"/>
              </a:spcBef>
              <a:spcAft>
                <a:spcPts val="0"/>
              </a:spcAft>
              <a:buClr>
                <a:schemeClr val="dk1"/>
              </a:buClr>
              <a:buSzPts val="3200"/>
              <a:buChar char="•"/>
              <a:defRPr sz="3200"/>
            </a:lvl1pPr>
            <a:lvl2pPr indent="-406400" lvl="1" marL="914400" algn="l">
              <a:spcBef>
                <a:spcPts val="560"/>
              </a:spcBef>
              <a:spcAft>
                <a:spcPts val="0"/>
              </a:spcAft>
              <a:buClr>
                <a:schemeClr val="dk1"/>
              </a:buClr>
              <a:buSzPts val="2800"/>
              <a:buChar char="–"/>
              <a:defRPr sz="2800"/>
            </a:lvl2pPr>
            <a:lvl3pPr indent="-381000" lvl="2" marL="1371600" algn="l">
              <a:spcBef>
                <a:spcPts val="480"/>
              </a:spcBef>
              <a:spcAft>
                <a:spcPts val="0"/>
              </a:spcAft>
              <a:buClr>
                <a:schemeClr val="dk1"/>
              </a:buClr>
              <a:buSzPts val="2400"/>
              <a:buChar char="•"/>
              <a:defRPr sz="2400"/>
            </a:lvl3pPr>
            <a:lvl4pPr indent="-355600" lvl="3" marL="1828800" algn="l">
              <a:spcBef>
                <a:spcPts val="400"/>
              </a:spcBef>
              <a:spcAft>
                <a:spcPts val="0"/>
              </a:spcAft>
              <a:buClr>
                <a:schemeClr val="dk1"/>
              </a:buClr>
              <a:buSzPts val="2000"/>
              <a:buChar char="–"/>
              <a:defRPr sz="2000"/>
            </a:lvl4pPr>
            <a:lvl5pPr indent="-355600" lvl="4" marL="2286000" algn="l">
              <a:spcBef>
                <a:spcPts val="400"/>
              </a:spcBef>
              <a:spcAft>
                <a:spcPts val="0"/>
              </a:spcAft>
              <a:buClr>
                <a:schemeClr val="dk1"/>
              </a:buClr>
              <a:buSzPts val="2000"/>
              <a:buChar char="»"/>
              <a:defRPr sz="2000"/>
            </a:lvl5pPr>
            <a:lvl6pPr indent="-355600" lvl="5" marL="2743200" algn="l">
              <a:spcBef>
                <a:spcPts val="400"/>
              </a:spcBef>
              <a:spcAft>
                <a:spcPts val="0"/>
              </a:spcAft>
              <a:buClr>
                <a:schemeClr val="dk1"/>
              </a:buClr>
              <a:buSzPts val="2000"/>
              <a:buChar char="•"/>
              <a:defRPr sz="2000"/>
            </a:lvl6pPr>
            <a:lvl7pPr indent="-355600" lvl="6" marL="3200400" algn="l">
              <a:spcBef>
                <a:spcPts val="400"/>
              </a:spcBef>
              <a:spcAft>
                <a:spcPts val="0"/>
              </a:spcAft>
              <a:buClr>
                <a:schemeClr val="dk1"/>
              </a:buClr>
              <a:buSzPts val="2000"/>
              <a:buChar char="•"/>
              <a:defRPr sz="2000"/>
            </a:lvl7pPr>
            <a:lvl8pPr indent="-355600" lvl="7" marL="3657600" algn="l">
              <a:spcBef>
                <a:spcPts val="400"/>
              </a:spcBef>
              <a:spcAft>
                <a:spcPts val="0"/>
              </a:spcAft>
              <a:buClr>
                <a:schemeClr val="dk1"/>
              </a:buClr>
              <a:buSzPts val="2000"/>
              <a:buChar char="•"/>
              <a:defRPr sz="2000"/>
            </a:lvl8pPr>
            <a:lvl9pPr indent="-355600" lvl="8" marL="4114800" algn="l">
              <a:spcBef>
                <a:spcPts val="400"/>
              </a:spcBef>
              <a:spcAft>
                <a:spcPts val="0"/>
              </a:spcAft>
              <a:buClr>
                <a:schemeClr val="dk1"/>
              </a:buClr>
              <a:buSzPts val="2000"/>
              <a:buChar char="•"/>
              <a:defRPr sz="2000"/>
            </a:lvl9pPr>
          </a:lstStyle>
          <a:p/>
        </p:txBody>
      </p:sp>
      <p:sp>
        <p:nvSpPr>
          <p:cNvPr id="57" name="Google Shape;57;p24"/>
          <p:cNvSpPr txBox="1"/>
          <p:nvPr>
            <p:ph idx="2" type="body"/>
          </p:nvPr>
        </p:nvSpPr>
        <p:spPr>
          <a:xfrm>
            <a:off x="457201" y="1435101"/>
            <a:ext cx="3008313" cy="4691063"/>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58" name="Google Shape;58;p24"/>
          <p:cNvSpPr txBox="1"/>
          <p:nvPr>
            <p:ph idx="10" type="dt"/>
          </p:nvPr>
        </p:nvSpPr>
        <p:spPr>
          <a:xfrm>
            <a:off x="457200" y="6356351"/>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24"/>
          <p:cNvSpPr txBox="1"/>
          <p:nvPr>
            <p:ph idx="11" type="ftr"/>
          </p:nvPr>
        </p:nvSpPr>
        <p:spPr>
          <a:xfrm>
            <a:off x="3124200" y="6356351"/>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24"/>
          <p:cNvSpPr txBox="1"/>
          <p:nvPr>
            <p:ph idx="12" type="sldNum"/>
          </p:nvPr>
        </p:nvSpPr>
        <p:spPr>
          <a:xfrm>
            <a:off x="6553200" y="6356351"/>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1" name="Shape 61"/>
        <p:cNvGrpSpPr/>
        <p:nvPr/>
      </p:nvGrpSpPr>
      <p:grpSpPr>
        <a:xfrm>
          <a:off x="0" y="0"/>
          <a:ext cx="0" cy="0"/>
          <a:chOff x="0" y="0"/>
          <a:chExt cx="0" cy="0"/>
        </a:xfrm>
      </p:grpSpPr>
      <p:sp>
        <p:nvSpPr>
          <p:cNvPr id="62" name="Google Shape;62;p25"/>
          <p:cNvSpPr txBox="1"/>
          <p:nvPr>
            <p:ph type="title"/>
          </p:nvPr>
        </p:nvSpPr>
        <p:spPr>
          <a:xfrm>
            <a:off x="1792288" y="4800601"/>
            <a:ext cx="5486400"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25"/>
          <p:cNvSpPr/>
          <p:nvPr>
            <p:ph idx="2" type="pic"/>
          </p:nvPr>
        </p:nvSpPr>
        <p:spPr>
          <a:xfrm>
            <a:off x="1792288" y="612775"/>
            <a:ext cx="5486400" cy="4114800"/>
          </a:xfrm>
          <a:prstGeom prst="rect">
            <a:avLst/>
          </a:prstGeom>
          <a:noFill/>
          <a:ln>
            <a:noFill/>
          </a:ln>
        </p:spPr>
      </p:sp>
      <p:sp>
        <p:nvSpPr>
          <p:cNvPr id="64" name="Google Shape;64;p25"/>
          <p:cNvSpPr txBox="1"/>
          <p:nvPr>
            <p:ph idx="1" type="body"/>
          </p:nvPr>
        </p:nvSpPr>
        <p:spPr>
          <a:xfrm>
            <a:off x="1792288" y="5367339"/>
            <a:ext cx="5486400" cy="804862"/>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65" name="Google Shape;65;p25"/>
          <p:cNvSpPr txBox="1"/>
          <p:nvPr>
            <p:ph idx="10" type="dt"/>
          </p:nvPr>
        </p:nvSpPr>
        <p:spPr>
          <a:xfrm>
            <a:off x="457200" y="6356351"/>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25"/>
          <p:cNvSpPr txBox="1"/>
          <p:nvPr>
            <p:ph idx="11" type="ftr"/>
          </p:nvPr>
        </p:nvSpPr>
        <p:spPr>
          <a:xfrm>
            <a:off x="3124200" y="6356351"/>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25"/>
          <p:cNvSpPr txBox="1"/>
          <p:nvPr>
            <p:ph idx="12" type="sldNum"/>
          </p:nvPr>
        </p:nvSpPr>
        <p:spPr>
          <a:xfrm>
            <a:off x="6553200" y="6356351"/>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8" name="Shape 68"/>
        <p:cNvGrpSpPr/>
        <p:nvPr/>
      </p:nvGrpSpPr>
      <p:grpSpPr>
        <a:xfrm>
          <a:off x="0" y="0"/>
          <a:ext cx="0" cy="0"/>
          <a:chOff x="0" y="0"/>
          <a:chExt cx="0" cy="0"/>
        </a:xfrm>
      </p:grpSpPr>
      <p:sp>
        <p:nvSpPr>
          <p:cNvPr id="69" name="Google Shape;69;p26"/>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0" name="Google Shape;70;p26"/>
          <p:cNvSpPr txBox="1"/>
          <p:nvPr>
            <p:ph idx="1" type="body"/>
          </p:nvPr>
        </p:nvSpPr>
        <p:spPr>
          <a:xfrm rot="5400000">
            <a:off x="2309019" y="-251618"/>
            <a:ext cx="4525963" cy="82296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71" name="Google Shape;71;p26"/>
          <p:cNvSpPr txBox="1"/>
          <p:nvPr>
            <p:ph idx="10" type="dt"/>
          </p:nvPr>
        </p:nvSpPr>
        <p:spPr>
          <a:xfrm>
            <a:off x="457200" y="6356351"/>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26"/>
          <p:cNvSpPr txBox="1"/>
          <p:nvPr>
            <p:ph idx="11" type="ftr"/>
          </p:nvPr>
        </p:nvSpPr>
        <p:spPr>
          <a:xfrm>
            <a:off x="3124200" y="6356351"/>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26"/>
          <p:cNvSpPr txBox="1"/>
          <p:nvPr>
            <p:ph idx="12" type="sldNum"/>
          </p:nvPr>
        </p:nvSpPr>
        <p:spPr>
          <a:xfrm>
            <a:off x="6553200" y="6356351"/>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4" name="Shape 74"/>
        <p:cNvGrpSpPr/>
        <p:nvPr/>
      </p:nvGrpSpPr>
      <p:grpSpPr>
        <a:xfrm>
          <a:off x="0" y="0"/>
          <a:ext cx="0" cy="0"/>
          <a:chOff x="0" y="0"/>
          <a:chExt cx="0" cy="0"/>
        </a:xfrm>
      </p:grpSpPr>
      <p:sp>
        <p:nvSpPr>
          <p:cNvPr id="75" name="Google Shape;75;p27"/>
          <p:cNvSpPr txBox="1"/>
          <p:nvPr>
            <p:ph type="title"/>
          </p:nvPr>
        </p:nvSpPr>
        <p:spPr>
          <a:xfrm rot="5400000">
            <a:off x="4732338" y="2171702"/>
            <a:ext cx="5851525" cy="20574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 name="Google Shape;76;p27"/>
          <p:cNvSpPr txBox="1"/>
          <p:nvPr>
            <p:ph idx="1" type="body"/>
          </p:nvPr>
        </p:nvSpPr>
        <p:spPr>
          <a:xfrm rot="5400000">
            <a:off x="541338" y="190501"/>
            <a:ext cx="5851525" cy="60198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77" name="Google Shape;77;p27"/>
          <p:cNvSpPr txBox="1"/>
          <p:nvPr>
            <p:ph idx="10" type="dt"/>
          </p:nvPr>
        </p:nvSpPr>
        <p:spPr>
          <a:xfrm>
            <a:off x="457200" y="6356351"/>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27"/>
          <p:cNvSpPr txBox="1"/>
          <p:nvPr>
            <p:ph idx="11" type="ftr"/>
          </p:nvPr>
        </p:nvSpPr>
        <p:spPr>
          <a:xfrm>
            <a:off x="3124200" y="6356351"/>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27"/>
          <p:cNvSpPr txBox="1"/>
          <p:nvPr>
            <p:ph idx="12" type="sldNum"/>
          </p:nvPr>
        </p:nvSpPr>
        <p:spPr>
          <a:xfrm>
            <a:off x="6553200" y="6356351"/>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sp>
        <p:nvSpPr>
          <p:cNvPr id="6" name="Google Shape;6;p16"/>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marR="0" rtl="0" algn="ctr">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16"/>
          <p:cNvSpPr txBox="1"/>
          <p:nvPr>
            <p:ph idx="1" type="body"/>
          </p:nvPr>
        </p:nvSpPr>
        <p:spPr>
          <a:xfrm>
            <a:off x="457200" y="1600201"/>
            <a:ext cx="8229600" cy="4525963"/>
          </a:xfrm>
          <a:prstGeom prst="rect">
            <a:avLst/>
          </a:prstGeom>
          <a:noFill/>
          <a:ln>
            <a:noFill/>
          </a:ln>
        </p:spPr>
        <p:txBody>
          <a:bodyPr anchorCtr="0" anchor="t" bIns="45700" lIns="91425" spcFirstLastPara="1" rIns="91425" wrap="square" tIns="45700">
            <a:normAutofit/>
          </a:bodyPr>
          <a:lstStyle>
            <a:lvl1pPr indent="-431800" lvl="0" marL="457200" marR="0" rtl="0" algn="l">
              <a:spcBef>
                <a:spcPts val="640"/>
              </a:spcBef>
              <a:spcAft>
                <a:spcPts val="0"/>
              </a:spcAft>
              <a:buClr>
                <a:schemeClr val="dk1"/>
              </a:buClr>
              <a:buSzPts val="3200"/>
              <a:buFont typeface="Arial"/>
              <a:buChar char="•"/>
              <a:defRPr b="0" i="0" sz="3200" u="none" cap="none" strike="noStrike">
                <a:solidFill>
                  <a:schemeClr val="dk1"/>
                </a:solidFill>
                <a:latin typeface="Calibri"/>
                <a:ea typeface="Calibri"/>
                <a:cs typeface="Calibri"/>
                <a:sym typeface="Calibri"/>
              </a:defRPr>
            </a:lvl1pPr>
            <a:lvl2pPr indent="-406400" lvl="1" marL="914400" marR="0" rtl="0" algn="l">
              <a:spcBef>
                <a:spcPts val="56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spcBef>
                <a:spcPts val="48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5pPr>
            <a:lvl6pPr indent="-355600" lvl="5" marL="27432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6pPr>
            <a:lvl7pPr indent="-355600" lvl="6" marL="32004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7pPr>
            <a:lvl8pPr indent="-355600" lvl="7" marL="36576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8pPr>
            <a:lvl9pPr indent="-355600" lvl="8" marL="4114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9pPr>
          </a:lstStyle>
          <a:p/>
        </p:txBody>
      </p:sp>
      <p:sp>
        <p:nvSpPr>
          <p:cNvPr id="8" name="Google Shape;8;p16"/>
          <p:cNvSpPr txBox="1"/>
          <p:nvPr>
            <p:ph idx="10" type="dt"/>
          </p:nvPr>
        </p:nvSpPr>
        <p:spPr>
          <a:xfrm>
            <a:off x="457200" y="6356351"/>
            <a:ext cx="21336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9" name="Google Shape;9;p16"/>
          <p:cNvSpPr txBox="1"/>
          <p:nvPr>
            <p:ph idx="11" type="ftr"/>
          </p:nvPr>
        </p:nvSpPr>
        <p:spPr>
          <a:xfrm>
            <a:off x="3124200" y="6356351"/>
            <a:ext cx="28956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0" name="Google Shape;10;p16"/>
          <p:cNvSpPr txBox="1"/>
          <p:nvPr>
            <p:ph idx="12" type="sldNum"/>
          </p:nvPr>
        </p:nvSpPr>
        <p:spPr>
          <a:xfrm>
            <a:off x="6553200" y="6356351"/>
            <a:ext cx="21336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jp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6.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8.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10.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1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7.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12.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1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image" Target="../media/image1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 Id="rId3" Type="http://schemas.openxmlformats.org/officeDocument/2006/relationships/image" Target="../media/image9.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 Id="rId3" Type="http://schemas.openxmlformats.org/officeDocument/2006/relationships/image" Target="../media/image15.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 Id="rId3" Type="http://schemas.openxmlformats.org/officeDocument/2006/relationships/image" Target="../media/image4.png"/></Relationships>
</file>

<file path=ppt/slides/_rels/slide15.xml.rels><?xml version="1.0" encoding="UTF-8" standalone="yes"?><Relationships xmlns="http://schemas.openxmlformats.org/package/2006/relationships"><Relationship Id="rId20" Type="http://schemas.openxmlformats.org/officeDocument/2006/relationships/hyperlink" Target="https://researchbriefings.files.parliament.uk/documents/CDP-2023-0236/CDP-2023-0236.pdf" TargetMode="External"/><Relationship Id="rId11" Type="http://schemas.openxmlformats.org/officeDocument/2006/relationships/hyperlink" Target="https://www.ncbi.nlm.nih.gov/books/NBK507884/" TargetMode="External"/><Relationship Id="rId10" Type="http://schemas.openxmlformats.org/officeDocument/2006/relationships/hyperlink" Target="https://openstax.org/books/anatomy-and-physiology-2e/pages/10-3-muscle-fiber-contraction-and-relaxation" TargetMode="External"/><Relationship Id="rId21" Type="http://schemas.openxmlformats.org/officeDocument/2006/relationships/hyperlink" Target="https://pubmed.ncbi.nlm.nih.gov/31034380/" TargetMode="External"/><Relationship Id="rId13" Type="http://schemas.openxmlformats.org/officeDocument/2006/relationships/hyperlink" Target="https://www.cochrane.org/evidence/CD004376_exercise-effective-therapy-treat-knee-osteoarthritis" TargetMode="External"/><Relationship Id="rId12" Type="http://schemas.openxmlformats.org/officeDocument/2006/relationships/hyperlink" Target="https://www.ncbi.nlm.nih.gov/books/NBK507884/" TargetMode="External"/><Relationship Id="rId1" Type="http://schemas.openxmlformats.org/officeDocument/2006/relationships/slideLayout" Target="../slideLayouts/slideLayout1.xml"/><Relationship Id="rId2" Type="http://schemas.openxmlformats.org/officeDocument/2006/relationships/notesSlide" Target="../notesSlides/notesSlide15.xml"/><Relationship Id="rId3" Type="http://schemas.openxmlformats.org/officeDocument/2006/relationships/hyperlink" Target="https://www.nice.org.uk/guidance/ng226" TargetMode="External"/><Relationship Id="rId4" Type="http://schemas.openxmlformats.org/officeDocument/2006/relationships/hyperlink" Target="https://www.nice.org.uk/guidance/ng226" TargetMode="External"/><Relationship Id="rId9" Type="http://schemas.openxmlformats.org/officeDocument/2006/relationships/hyperlink" Target="https://openstax.org/books/anatomy-and-physiology-2e/pages/10-3-muscle-fiber-contraction-and-relaxation" TargetMode="External"/><Relationship Id="rId15" Type="http://schemas.openxmlformats.org/officeDocument/2006/relationships/hyperlink" Target="https://www.england.nhs.uk/wp-content/uploads/2023/07/making-a-decision-about-knee-osteoarthritis-v1.pdf.pdf" TargetMode="External"/><Relationship Id="rId14" Type="http://schemas.openxmlformats.org/officeDocument/2006/relationships/hyperlink" Target="https://www.cochrane.org/evidence/CD004376_exercise-effective-therapy-treat-knee-osteoarthritis" TargetMode="External"/><Relationship Id="rId17" Type="http://schemas.openxmlformats.org/officeDocument/2006/relationships/hyperlink" Target="https://www.gov.uk/government/publications/musculoskeletal-health-applying-all-our-health/musculoskeletal-health-applying-all-our-health" TargetMode="External"/><Relationship Id="rId16" Type="http://schemas.openxmlformats.org/officeDocument/2006/relationships/hyperlink" Target="https://www.england.nhs.uk/wp-content/uploads/2023/07/making-a-decision-about-knee-osteoarthritis-v1.pdf.pdf" TargetMode="External"/><Relationship Id="rId5" Type="http://schemas.openxmlformats.org/officeDocument/2006/relationships/hyperlink" Target="https://www.nhs.uk/conditions/osteoarthritis/treatment/" TargetMode="External"/><Relationship Id="rId19" Type="http://schemas.openxmlformats.org/officeDocument/2006/relationships/hyperlink" Target="https://www.arthritis-uk.org/media/flpbvm2m/arthritisuk_state_of_msk_health_-report_2025.pdf" TargetMode="External"/><Relationship Id="rId6" Type="http://schemas.openxmlformats.org/officeDocument/2006/relationships/hyperlink" Target="http://nhs.uk/" TargetMode="External"/><Relationship Id="rId18" Type="http://schemas.openxmlformats.org/officeDocument/2006/relationships/hyperlink" Target="http://gov.uk/" TargetMode="External"/><Relationship Id="rId7" Type="http://schemas.openxmlformats.org/officeDocument/2006/relationships/hyperlink" Target="https://openstax.org/books/anatomy-and-physiology-2e/pages/9-4-synovial-joints" TargetMode="External"/><Relationship Id="rId8" Type="http://schemas.openxmlformats.org/officeDocument/2006/relationships/hyperlink" Target="https://openstax.org/books/anatomy-and-physiology-2e/pages/9-4-synovial-joints"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rotWithShape="1">
          <a:blip r:embed="rId3">
            <a:alphaModFix/>
          </a:blip>
          <a:tile algn="tl" flip="none" tx="0" sx="100000" ty="0" sy="100000"/>
        </a:blipFill>
      </p:bgPr>
    </p:bg>
    <p:spTree>
      <p:nvGrpSpPr>
        <p:cNvPr id="83" name="Shape 83"/>
        <p:cNvGrpSpPr/>
        <p:nvPr/>
      </p:nvGrpSpPr>
      <p:grpSpPr>
        <a:xfrm>
          <a:off x="0" y="0"/>
          <a:ext cx="0" cy="0"/>
          <a:chOff x="0" y="0"/>
          <a:chExt cx="0" cy="0"/>
        </a:xfrm>
      </p:grpSpPr>
      <p:sp>
        <p:nvSpPr>
          <p:cNvPr descr="Generated image" id="84" name="Google Shape;84;p1"/>
          <p:cNvSpPr/>
          <p:nvPr/>
        </p:nvSpPr>
        <p:spPr>
          <a:xfrm>
            <a:off x="155575" y="-144463"/>
            <a:ext cx="304800" cy="304801"/>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Quattrocento Sans"/>
              <a:ea typeface="Quattrocento Sans"/>
              <a:cs typeface="Quattrocento Sans"/>
              <a:sym typeface="Quattrocento Sans"/>
            </a:endParaRPr>
          </a:p>
        </p:txBody>
      </p:sp>
      <p:pic>
        <p:nvPicPr>
          <p:cNvPr id="85" name="Google Shape;85;p1"/>
          <p:cNvPicPr preferRelativeResize="0"/>
          <p:nvPr/>
        </p:nvPicPr>
        <p:blipFill rotWithShape="1">
          <a:blip r:embed="rId4">
            <a:alphaModFix/>
          </a:blip>
          <a:srcRect b="0" l="0" r="0" t="0"/>
          <a:stretch/>
        </p:blipFill>
        <p:spPr>
          <a:xfrm>
            <a:off x="0" y="14865"/>
            <a:ext cx="9144000" cy="6850063"/>
          </a:xfrm>
          <a:prstGeom prst="rect">
            <a:avLst/>
          </a:prstGeom>
          <a:noFill/>
          <a:ln>
            <a:noFill/>
          </a:ln>
        </p:spPr>
      </p:pic>
      <p:sp>
        <p:nvSpPr>
          <p:cNvPr id="86" name="Google Shape;86;p1"/>
          <p:cNvSpPr/>
          <p:nvPr/>
        </p:nvSpPr>
        <p:spPr>
          <a:xfrm>
            <a:off x="460375" y="1066800"/>
            <a:ext cx="5181600" cy="1077218"/>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2800">
                <a:solidFill>
                  <a:schemeClr val="lt1"/>
                </a:solidFill>
                <a:latin typeface="Quattrocento Sans"/>
                <a:ea typeface="Quattrocento Sans"/>
                <a:cs typeface="Quattrocento Sans"/>
                <a:sym typeface="Quattrocento Sans"/>
              </a:rPr>
              <a:t>Care Plan for patient with </a:t>
            </a:r>
            <a:r>
              <a:rPr b="1" lang="en-US" sz="2800">
                <a:solidFill>
                  <a:schemeClr val="lt1"/>
                </a:solidFill>
                <a:latin typeface="Quattrocento Sans"/>
                <a:ea typeface="Quattrocento Sans"/>
                <a:cs typeface="Quattrocento Sans"/>
                <a:sym typeface="Quattrocento Sans"/>
              </a:rPr>
              <a:t>Knee </a:t>
            </a:r>
            <a:r>
              <a:rPr b="1" lang="en-US" sz="3600">
                <a:solidFill>
                  <a:schemeClr val="lt1"/>
                </a:solidFill>
                <a:latin typeface="Quattrocento Sans"/>
                <a:ea typeface="Quattrocento Sans"/>
                <a:cs typeface="Quattrocento Sans"/>
                <a:sym typeface="Quattrocento Sans"/>
              </a:rPr>
              <a:t>Osteoarthritis</a:t>
            </a:r>
            <a:r>
              <a:rPr b="1" lang="en-US" sz="2800">
                <a:solidFill>
                  <a:schemeClr val="lt1"/>
                </a:solidFill>
                <a:latin typeface="Quattrocento Sans"/>
                <a:ea typeface="Quattrocento Sans"/>
                <a:cs typeface="Quattrocento Sans"/>
                <a:sym typeface="Quattrocento Sans"/>
              </a:rPr>
              <a:t> And Musculoskeletal Health</a:t>
            </a:r>
            <a:endParaRPr b="1" sz="2800">
              <a:solidFill>
                <a:schemeClr val="lt1"/>
              </a:solidFill>
              <a:latin typeface="Quattrocento Sans"/>
              <a:ea typeface="Quattrocento Sans"/>
              <a:cs typeface="Quattrocento Sans"/>
              <a:sym typeface="Quattrocento Sans"/>
            </a:endParaRPr>
          </a:p>
        </p:txBody>
      </p:sp>
      <p:sp>
        <p:nvSpPr>
          <p:cNvPr id="87" name="Google Shape;87;p1"/>
          <p:cNvSpPr/>
          <p:nvPr/>
        </p:nvSpPr>
        <p:spPr>
          <a:xfrm>
            <a:off x="307975" y="4419601"/>
            <a:ext cx="4572000" cy="1754326"/>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1800">
                <a:solidFill>
                  <a:schemeClr val="lt1"/>
                </a:solidFill>
                <a:latin typeface="Quattrocento Sans"/>
                <a:ea typeface="Quattrocento Sans"/>
                <a:cs typeface="Quattrocento Sans"/>
                <a:sym typeface="Quattrocento Sans"/>
              </a:rPr>
              <a:t>Student Name: Iasmina Ratiu</a:t>
            </a:r>
            <a:endParaRPr/>
          </a:p>
          <a:p>
            <a:pPr indent="0" lvl="0" marL="0" marR="0" rtl="0" algn="l">
              <a:spcBef>
                <a:spcPts val="0"/>
              </a:spcBef>
              <a:spcAft>
                <a:spcPts val="0"/>
              </a:spcAft>
              <a:buNone/>
            </a:pPr>
            <a:r>
              <a:rPr b="1" lang="en-US" sz="1800">
                <a:solidFill>
                  <a:schemeClr val="lt1"/>
                </a:solidFill>
                <a:latin typeface="Quattrocento Sans"/>
                <a:ea typeface="Quattrocento Sans"/>
                <a:cs typeface="Quattrocento Sans"/>
                <a:sym typeface="Quattrocento Sans"/>
              </a:rPr>
              <a:t>Student ID:2414787</a:t>
            </a:r>
            <a:endParaRPr/>
          </a:p>
          <a:p>
            <a:pPr indent="0" lvl="0" marL="0" marR="0" rtl="0" algn="l">
              <a:spcBef>
                <a:spcPts val="0"/>
              </a:spcBef>
              <a:spcAft>
                <a:spcPts val="0"/>
              </a:spcAft>
              <a:buNone/>
            </a:pPr>
            <a:r>
              <a:rPr b="1" lang="en-US" sz="1800">
                <a:solidFill>
                  <a:schemeClr val="lt1"/>
                </a:solidFill>
                <a:latin typeface="Quattrocento Sans"/>
                <a:ea typeface="Quattrocento Sans"/>
                <a:cs typeface="Quattrocento Sans"/>
                <a:sym typeface="Quattrocento Sans"/>
              </a:rPr>
              <a:t>Programme: BSc Health and Social Care</a:t>
            </a:r>
            <a:endParaRPr/>
          </a:p>
          <a:p>
            <a:pPr indent="0" lvl="0" marL="0" marR="0" rtl="0" algn="l">
              <a:spcBef>
                <a:spcPts val="0"/>
              </a:spcBef>
              <a:spcAft>
                <a:spcPts val="0"/>
              </a:spcAft>
              <a:buNone/>
            </a:pPr>
            <a:r>
              <a:rPr b="1" lang="en-US" sz="1800">
                <a:solidFill>
                  <a:schemeClr val="lt1"/>
                </a:solidFill>
                <a:latin typeface="Quattrocento Sans"/>
                <a:ea typeface="Quattrocento Sans"/>
                <a:cs typeface="Quattrocento Sans"/>
                <a:sym typeface="Quattrocento Sans"/>
              </a:rPr>
              <a:t>Module: Introduction to Physiology</a:t>
            </a:r>
            <a:endParaRPr/>
          </a:p>
          <a:p>
            <a:pPr indent="0" lvl="0" marL="0" marR="0" rtl="0" algn="l">
              <a:spcBef>
                <a:spcPts val="0"/>
              </a:spcBef>
              <a:spcAft>
                <a:spcPts val="0"/>
              </a:spcAft>
              <a:buNone/>
            </a:pPr>
            <a:r>
              <a:rPr b="1" lang="en-US" sz="1800">
                <a:solidFill>
                  <a:schemeClr val="lt1"/>
                </a:solidFill>
                <a:latin typeface="Quattrocento Sans"/>
                <a:ea typeface="Quattrocento Sans"/>
                <a:cs typeface="Quattrocento Sans"/>
                <a:sym typeface="Quattrocento Sans"/>
              </a:rPr>
              <a:t>Module code: BMHP5023</a:t>
            </a:r>
            <a:endParaRPr/>
          </a:p>
          <a:p>
            <a:pPr indent="0" lvl="0" marL="0" marR="0" rtl="0" algn="l">
              <a:spcBef>
                <a:spcPts val="0"/>
              </a:spcBef>
              <a:spcAft>
                <a:spcPts val="0"/>
              </a:spcAft>
              <a:buNone/>
            </a:pPr>
            <a:r>
              <a:rPr b="1" lang="en-US" sz="1800">
                <a:solidFill>
                  <a:schemeClr val="lt1"/>
                </a:solidFill>
                <a:latin typeface="Quattrocento Sans"/>
                <a:ea typeface="Quattrocento Sans"/>
                <a:cs typeface="Quattrocento Sans"/>
                <a:sym typeface="Quattrocento Sans"/>
              </a:rPr>
              <a:t>Assessment: Component 2 Presentation</a:t>
            </a:r>
            <a:endParaRPr b="1" sz="1800">
              <a:solidFill>
                <a:schemeClr val="lt1"/>
              </a:solidFill>
              <a:latin typeface="Quattrocento Sans"/>
              <a:ea typeface="Quattrocento Sans"/>
              <a:cs typeface="Quattrocento Sans"/>
              <a:sym typeface="Quattrocento Sans"/>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1" name="Shape 91"/>
        <p:cNvGrpSpPr/>
        <p:nvPr/>
      </p:nvGrpSpPr>
      <p:grpSpPr>
        <a:xfrm>
          <a:off x="0" y="0"/>
          <a:ext cx="0" cy="0"/>
          <a:chOff x="0" y="0"/>
          <a:chExt cx="0" cy="0"/>
        </a:xfrm>
      </p:grpSpPr>
      <p:sp>
        <p:nvSpPr>
          <p:cNvPr id="92" name="Google Shape;92;p2"/>
          <p:cNvSpPr/>
          <p:nvPr/>
        </p:nvSpPr>
        <p:spPr>
          <a:xfrm>
            <a:off x="359425" y="1997200"/>
            <a:ext cx="8452800" cy="3684600"/>
          </a:xfrm>
          <a:prstGeom prst="rect">
            <a:avLst/>
          </a:prstGeom>
          <a:noFill/>
          <a:ln>
            <a:noFill/>
          </a:ln>
        </p:spPr>
        <p:txBody>
          <a:bodyPr anchorCtr="0" anchor="t" bIns="45700" lIns="91425" spcFirstLastPara="1" rIns="91425" wrap="square" tIns="45700">
            <a:spAutoFit/>
          </a:bodyPr>
          <a:lstStyle/>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It causes long term knee pain</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Movement becomes difficult</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Walking and standing take more effort</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Many people struggle at work</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Independence is often reduced</a:t>
            </a:r>
            <a:endParaRPr>
              <a:solidFill>
                <a:schemeClr val="dk1"/>
              </a:solidFill>
              <a:latin typeface="Quattrocento Sans"/>
              <a:ea typeface="Quattrocento Sans"/>
              <a:cs typeface="Quattrocento Sans"/>
              <a:sym typeface="Quattrocento Sans"/>
            </a:endParaRPr>
          </a:p>
          <a:p>
            <a:pPr indent="0" lvl="0" marL="0" rtl="0" algn="l">
              <a:lnSpc>
                <a:spcPct val="150000"/>
              </a:lnSpc>
              <a:spcBef>
                <a:spcPts val="1400"/>
              </a:spcBef>
              <a:spcAft>
                <a:spcPts val="0"/>
              </a:spcAft>
              <a:buNone/>
            </a:pPr>
            <a:r>
              <a:rPr lang="en-US">
                <a:solidFill>
                  <a:schemeClr val="dk1"/>
                </a:solidFill>
                <a:latin typeface="Calibri"/>
                <a:ea typeface="Calibri"/>
                <a:cs typeface="Calibri"/>
                <a:sym typeface="Calibri"/>
              </a:rPr>
              <a:t>The musculoskeletal conditions involve bones, joints, and muscles. They are one of the leading health problems in the UK. It is a fact that many adults endure poor movement and long-term pain. This makes daily life harder. Individuals have difficulties walking, standing, and engaging in simple activities. A large number of them also struggle to continue working due to pain in the joints. One of the major causes of work absence and the premature loss of a job in the UK is musculoskeletal problems (UK Parliament, 2024).</a:t>
            </a:r>
            <a:endParaRPr>
              <a:solidFill>
                <a:schemeClr val="dk1"/>
              </a:solidFill>
              <a:latin typeface="Calibri"/>
              <a:ea typeface="Calibri"/>
              <a:cs typeface="Calibri"/>
              <a:sym typeface="Calibri"/>
            </a:endParaRPr>
          </a:p>
          <a:p>
            <a:pPr indent="0" lvl="0" marL="0" rtl="0" algn="l">
              <a:lnSpc>
                <a:spcPct val="150000"/>
              </a:lnSpc>
              <a:spcBef>
                <a:spcPts val="1400"/>
              </a:spcBef>
              <a:spcAft>
                <a:spcPts val="0"/>
              </a:spcAft>
              <a:buNone/>
            </a:pPr>
            <a:r>
              <a:rPr lang="en-US">
                <a:solidFill>
                  <a:schemeClr val="dk1"/>
                </a:solidFill>
                <a:latin typeface="Calibri"/>
                <a:ea typeface="Calibri"/>
                <a:cs typeface="Calibri"/>
                <a:sym typeface="Calibri"/>
              </a:rPr>
              <a:t>Health advice nationally emphasizes that the factors that increase the stress on the joints are low activity, obesity, and prolonged sitting. All of these increase the chances of sustained joint damage and pain (GOV.UK, 2022). Joint pain may decrease independence and confidence and cause social isolation in the lives of those who live with it. It also strains the health services (Arthritis UK, 2025).</a:t>
            </a:r>
            <a:endParaRPr>
              <a:solidFill>
                <a:schemeClr val="dk1"/>
              </a:solidFill>
              <a:latin typeface="Calibri"/>
              <a:ea typeface="Calibri"/>
              <a:cs typeface="Calibri"/>
              <a:sym typeface="Calibri"/>
            </a:endParaRPr>
          </a:p>
          <a:p>
            <a:pPr indent="0" lvl="0" marL="0" rtl="0" algn="l">
              <a:lnSpc>
                <a:spcPct val="150000"/>
              </a:lnSpc>
              <a:spcBef>
                <a:spcPts val="1400"/>
              </a:spcBef>
              <a:spcAft>
                <a:spcPts val="0"/>
              </a:spcAft>
              <a:buNone/>
            </a:pPr>
            <a:r>
              <a:t/>
            </a:r>
            <a:endParaRPr>
              <a:solidFill>
                <a:schemeClr val="dk1"/>
              </a:solidFill>
              <a:latin typeface="Calibri"/>
              <a:ea typeface="Calibri"/>
              <a:cs typeface="Calibri"/>
              <a:sym typeface="Calibri"/>
            </a:endParaRPr>
          </a:p>
          <a:p>
            <a:pPr indent="-285750" lvl="0" marL="285750" marR="0" rtl="0" algn="l">
              <a:spcBef>
                <a:spcPts val="1400"/>
              </a:spcBef>
              <a:spcAft>
                <a:spcPts val="0"/>
              </a:spcAft>
              <a:buClr>
                <a:schemeClr val="dk1"/>
              </a:buClr>
              <a:buSzPts val="1800"/>
              <a:buFont typeface="Quattrocento Sans"/>
              <a:buChar char="•"/>
            </a:pPr>
            <a:r>
              <a:t/>
            </a:r>
            <a:endParaRPr sz="1800">
              <a:solidFill>
                <a:schemeClr val="dk1"/>
              </a:solidFill>
              <a:latin typeface="Quattrocento Sans"/>
              <a:ea typeface="Quattrocento Sans"/>
              <a:cs typeface="Quattrocento Sans"/>
              <a:sym typeface="Quattrocento Sans"/>
            </a:endParaRPr>
          </a:p>
        </p:txBody>
      </p:sp>
      <p:sp>
        <p:nvSpPr>
          <p:cNvPr id="93" name="Google Shape;93;p2"/>
          <p:cNvSpPr/>
          <p:nvPr/>
        </p:nvSpPr>
        <p:spPr>
          <a:xfrm>
            <a:off x="471600" y="-4"/>
            <a:ext cx="4714800" cy="9648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2800">
                <a:solidFill>
                  <a:schemeClr val="dk1"/>
                </a:solidFill>
                <a:latin typeface="Quattrocento Sans"/>
                <a:ea typeface="Quattrocento Sans"/>
                <a:cs typeface="Quattrocento Sans"/>
                <a:sym typeface="Quattrocento Sans"/>
              </a:rPr>
              <a:t>WHY THIS CONDITION MATTERS</a:t>
            </a:r>
            <a:endParaRPr b="1" sz="2800">
              <a:solidFill>
                <a:schemeClr val="dk1"/>
              </a:solidFill>
              <a:latin typeface="Quattrocento Sans"/>
              <a:ea typeface="Quattrocento Sans"/>
              <a:cs typeface="Quattrocento Sans"/>
              <a:sym typeface="Quattrocento Sans"/>
            </a:endParaRPr>
          </a:p>
        </p:txBody>
      </p:sp>
      <p:sp>
        <p:nvSpPr>
          <p:cNvPr id="94" name="Google Shape;94;p2"/>
          <p:cNvSpPr/>
          <p:nvPr/>
        </p:nvSpPr>
        <p:spPr>
          <a:xfrm>
            <a:off x="993450" y="1128350"/>
            <a:ext cx="3876600" cy="7053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1800">
                <a:solidFill>
                  <a:schemeClr val="dk1"/>
                </a:solidFill>
                <a:latin typeface="Quattrocento Sans"/>
                <a:ea typeface="Quattrocento Sans"/>
                <a:cs typeface="Quattrocento Sans"/>
                <a:sym typeface="Quattrocento Sans"/>
              </a:rPr>
              <a:t>Knee osteoarthritis affects daily life and work for many people in the UK.</a:t>
            </a:r>
            <a:endParaRPr sz="1800">
              <a:solidFill>
                <a:schemeClr val="dk1"/>
              </a:solidFill>
              <a:latin typeface="Quattrocento Sans"/>
              <a:ea typeface="Quattrocento Sans"/>
              <a:cs typeface="Quattrocento Sans"/>
              <a:sym typeface="Quattrocento Sans"/>
            </a:endParaRPr>
          </a:p>
        </p:txBody>
      </p:sp>
      <p:sp>
        <p:nvSpPr>
          <p:cNvPr id="95" name="Google Shape;95;p2"/>
          <p:cNvSpPr/>
          <p:nvPr/>
        </p:nvSpPr>
        <p:spPr>
          <a:xfrm rot="2928033">
            <a:off x="5755812" y="87668"/>
            <a:ext cx="3229175" cy="2978313"/>
          </a:xfrm>
          <a:prstGeom prst="ellipse">
            <a:avLst/>
          </a:prstGeom>
          <a:blipFill rotWithShape="1">
            <a:blip r:embed="rId3">
              <a:alphaModFix/>
            </a:blip>
            <a:stretch>
              <a:fillRect b="0" l="0" r="0" t="0"/>
            </a:stretch>
          </a:blip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9" name="Shape 99"/>
        <p:cNvGrpSpPr/>
        <p:nvPr/>
      </p:nvGrpSpPr>
      <p:grpSpPr>
        <a:xfrm>
          <a:off x="0" y="0"/>
          <a:ext cx="0" cy="0"/>
          <a:chOff x="0" y="0"/>
          <a:chExt cx="0" cy="0"/>
        </a:xfrm>
      </p:grpSpPr>
      <p:sp>
        <p:nvSpPr>
          <p:cNvPr id="100" name="Google Shape;100;p3"/>
          <p:cNvSpPr/>
          <p:nvPr/>
        </p:nvSpPr>
        <p:spPr>
          <a:xfrm>
            <a:off x="502850" y="509900"/>
            <a:ext cx="8534100" cy="31500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1800">
                <a:solidFill>
                  <a:schemeClr val="dk1"/>
                </a:solidFill>
                <a:latin typeface="Quattrocento Sans"/>
                <a:ea typeface="Quattrocento Sans"/>
                <a:cs typeface="Quattrocento Sans"/>
                <a:sym typeface="Quattrocento Sans"/>
              </a:rPr>
              <a:t>Knee osteoarthritis is a long term joint condition.</a:t>
            </a:r>
            <a:endParaRPr/>
          </a:p>
          <a:p>
            <a:pPr indent="0" lvl="0" marL="0" marR="0" rtl="0" algn="l">
              <a:spcBef>
                <a:spcPts val="0"/>
              </a:spcBef>
              <a:spcAft>
                <a:spcPts val="0"/>
              </a:spcAft>
              <a:buNone/>
            </a:pPr>
            <a:r>
              <a:t/>
            </a:r>
            <a:endParaRPr sz="1800">
              <a:solidFill>
                <a:schemeClr val="dk1"/>
              </a:solidFill>
              <a:latin typeface="Quattrocento Sans"/>
              <a:ea typeface="Quattrocento Sans"/>
              <a:cs typeface="Quattrocento Sans"/>
              <a:sym typeface="Quattrocento Sans"/>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It affects the knee joint</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The joint becomes painful and stiff</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Movement is no longer smooth</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Symptoms worsen over time</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Daily tasks become harder</a:t>
            </a:r>
            <a:endParaRPr>
              <a:solidFill>
                <a:schemeClr val="dk1"/>
              </a:solidFill>
              <a:latin typeface="Quattrocento Sans"/>
              <a:ea typeface="Quattrocento Sans"/>
              <a:cs typeface="Quattrocento Sans"/>
              <a:sym typeface="Quattrocento Sans"/>
            </a:endParaRPr>
          </a:p>
          <a:p>
            <a:pPr indent="0" lvl="0" marL="0" rtl="0" algn="l">
              <a:lnSpc>
                <a:spcPct val="150000"/>
              </a:lnSpc>
              <a:spcBef>
                <a:spcPts val="1400"/>
              </a:spcBef>
              <a:spcAft>
                <a:spcPts val="0"/>
              </a:spcAft>
              <a:buNone/>
            </a:pPr>
            <a:r>
              <a:rPr lang="en-US">
                <a:solidFill>
                  <a:schemeClr val="dk1"/>
                </a:solidFill>
                <a:latin typeface="Calibri"/>
                <a:ea typeface="Calibri"/>
                <a:cs typeface="Calibri"/>
                <a:sym typeface="Calibri"/>
              </a:rPr>
              <a:t>Knee Osteoarthritis refers to a chronic joint disease. It takes place as a result of the erosion of cartilage around the knee. Knee cartilage is usually useful in making the knee move without difficulty. It leads to stiffness and pain when it fails. It becomes harder and impossible to manage. The pain typically increases during the active period and reduces during rest. The rigidity can be experienced after sitting or early in the morning after getting up (Hsu and Siwiec, 2023).</a:t>
            </a:r>
            <a:endParaRPr>
              <a:solidFill>
                <a:schemeClr val="dk1"/>
              </a:solidFill>
              <a:latin typeface="Calibri"/>
              <a:ea typeface="Calibri"/>
              <a:cs typeface="Calibri"/>
              <a:sym typeface="Calibri"/>
            </a:endParaRPr>
          </a:p>
          <a:p>
            <a:pPr indent="0" lvl="0" marL="0" rtl="0" algn="l">
              <a:lnSpc>
                <a:spcPct val="150000"/>
              </a:lnSpc>
              <a:spcBef>
                <a:spcPts val="1400"/>
              </a:spcBef>
              <a:spcAft>
                <a:spcPts val="0"/>
              </a:spcAft>
              <a:buNone/>
            </a:pPr>
            <a:r>
              <a:rPr lang="en-US">
                <a:solidFill>
                  <a:schemeClr val="dk1"/>
                </a:solidFill>
                <a:latin typeface="Calibri"/>
                <a:ea typeface="Calibri"/>
                <a:cs typeface="Calibri"/>
                <a:sym typeface="Calibri"/>
              </a:rPr>
              <a:t>Knee osteoarthritis is predisposed to a number of factors. These are advancing age, being overweight, knee injury, poor muscle</a:t>
            </a:r>
            <a:r>
              <a:rPr lang="en-US">
                <a:solidFill>
                  <a:schemeClr val="dk1"/>
                </a:solidFill>
                <a:latin typeface="Calibri"/>
                <a:ea typeface="Calibri"/>
                <a:cs typeface="Calibri"/>
                <a:sym typeface="Calibri"/>
              </a:rPr>
              <a:t> </a:t>
            </a:r>
            <a:r>
              <a:rPr lang="en-US">
                <a:solidFill>
                  <a:schemeClr val="dk1"/>
                </a:solidFill>
                <a:latin typeface="Calibri"/>
                <a:ea typeface="Calibri"/>
                <a:cs typeface="Calibri"/>
                <a:sym typeface="Calibri"/>
              </a:rPr>
              <a:t>tone, and recurrent strain at the workplace. Since this condition impacts day-to-day functioning, clear assessment and management advice is present within the UK to facilitate safe and efficient care (NICE, 2022).</a:t>
            </a:r>
            <a:endParaRPr>
              <a:solidFill>
                <a:schemeClr val="dk1"/>
              </a:solidFill>
              <a:latin typeface="Calibri"/>
              <a:ea typeface="Calibri"/>
              <a:cs typeface="Calibri"/>
              <a:sym typeface="Calibri"/>
            </a:endParaRPr>
          </a:p>
          <a:p>
            <a:pPr indent="0" lvl="0" marL="0" rtl="0" algn="l">
              <a:lnSpc>
                <a:spcPct val="150000"/>
              </a:lnSpc>
              <a:spcBef>
                <a:spcPts val="1400"/>
              </a:spcBef>
              <a:spcAft>
                <a:spcPts val="0"/>
              </a:spcAft>
              <a:buNone/>
            </a:pPr>
            <a:r>
              <a:rPr lang="en-US">
                <a:solidFill>
                  <a:schemeClr val="dk1"/>
                </a:solidFill>
                <a:latin typeface="Calibri"/>
                <a:ea typeface="Calibri"/>
                <a:cs typeface="Calibri"/>
                <a:sym typeface="Calibri"/>
              </a:rPr>
              <a:t>Common Symptoms</a:t>
            </a:r>
            <a:r>
              <a:rPr lang="en-US">
                <a:solidFill>
                  <a:schemeClr val="dk1"/>
                </a:solidFill>
                <a:latin typeface="Quattrocento Sans"/>
                <a:ea typeface="Quattrocento Sans"/>
                <a:cs typeface="Quattrocento Sans"/>
                <a:sym typeface="Quattrocento Sans"/>
              </a:rPr>
              <a:t>Pain during walking or standing </a:t>
            </a:r>
            <a:endParaRPr>
              <a:solidFill>
                <a:schemeClr val="dk1"/>
              </a:solidFill>
            </a:endParaRPr>
          </a:p>
          <a:p>
            <a:pPr indent="-260350" lvl="0" marL="285750" rtl="0" algn="l">
              <a:spcBef>
                <a:spcPts val="1400"/>
              </a:spcBef>
              <a:spcAft>
                <a:spcPts val="0"/>
              </a:spcAft>
              <a:buClr>
                <a:schemeClr val="dk1"/>
              </a:buClr>
              <a:buSzPts val="1400"/>
              <a:buChar char="•"/>
            </a:pPr>
            <a:r>
              <a:rPr lang="en-US">
                <a:solidFill>
                  <a:schemeClr val="dk1"/>
                </a:solidFill>
                <a:latin typeface="Quattrocento Sans"/>
                <a:ea typeface="Quattrocento Sans"/>
                <a:cs typeface="Quattrocento Sans"/>
                <a:sym typeface="Quattrocento Sans"/>
              </a:rPr>
              <a:t>Stiffness after rest or sleep</a:t>
            </a:r>
            <a:endParaRPr>
              <a:solidFill>
                <a:schemeClr val="dk1"/>
              </a:solidFill>
            </a:endParaRPr>
          </a:p>
          <a:p>
            <a:pPr indent="-260350" lvl="0" marL="285750" rtl="0" algn="l">
              <a:spcBef>
                <a:spcPts val="0"/>
              </a:spcBef>
              <a:spcAft>
                <a:spcPts val="0"/>
              </a:spcAft>
              <a:buClr>
                <a:schemeClr val="dk1"/>
              </a:buClr>
              <a:buSzPts val="1400"/>
              <a:buChar char="•"/>
            </a:pPr>
            <a:r>
              <a:rPr lang="en-US">
                <a:solidFill>
                  <a:schemeClr val="dk1"/>
                </a:solidFill>
                <a:latin typeface="Quattrocento Sans"/>
                <a:ea typeface="Quattrocento Sans"/>
                <a:cs typeface="Quattrocento Sans"/>
                <a:sym typeface="Quattrocento Sans"/>
              </a:rPr>
              <a:t>Swelling around the knee</a:t>
            </a:r>
            <a:endParaRPr>
              <a:solidFill>
                <a:schemeClr val="dk1"/>
              </a:solidFill>
            </a:endParaRPr>
          </a:p>
          <a:p>
            <a:pPr indent="-260350" lvl="0" marL="285750" rtl="0" algn="l">
              <a:spcBef>
                <a:spcPts val="0"/>
              </a:spcBef>
              <a:spcAft>
                <a:spcPts val="0"/>
              </a:spcAft>
              <a:buClr>
                <a:schemeClr val="dk1"/>
              </a:buClr>
              <a:buSzPts val="1400"/>
              <a:buChar char="•"/>
            </a:pPr>
            <a:r>
              <a:rPr lang="en-US">
                <a:solidFill>
                  <a:schemeClr val="dk1"/>
                </a:solidFill>
                <a:latin typeface="Quattrocento Sans"/>
                <a:ea typeface="Quattrocento Sans"/>
                <a:cs typeface="Quattrocento Sans"/>
                <a:sym typeface="Quattrocento Sans"/>
              </a:rPr>
              <a:t>Reduced movement range</a:t>
            </a:r>
            <a:endParaRPr>
              <a:solidFill>
                <a:schemeClr val="dk1"/>
              </a:solidFill>
            </a:endParaRPr>
          </a:p>
          <a:p>
            <a:pPr indent="-260350" lvl="0" marL="285750" rtl="0" algn="l">
              <a:spcBef>
                <a:spcPts val="0"/>
              </a:spcBef>
              <a:spcAft>
                <a:spcPts val="0"/>
              </a:spcAft>
              <a:buClr>
                <a:schemeClr val="dk1"/>
              </a:buClr>
              <a:buSzPts val="1400"/>
              <a:buChar char="•"/>
            </a:pPr>
            <a:r>
              <a:rPr lang="en-US">
                <a:solidFill>
                  <a:schemeClr val="dk1"/>
                </a:solidFill>
                <a:latin typeface="Quattrocento Sans"/>
                <a:ea typeface="Quattrocento Sans"/>
                <a:cs typeface="Quattrocento Sans"/>
                <a:sym typeface="Quattrocento Sans"/>
              </a:rPr>
              <a:t>Difficulty using stairs</a:t>
            </a:r>
            <a:endParaRPr>
              <a:solidFill>
                <a:schemeClr val="dk1"/>
              </a:solidFill>
              <a:latin typeface="Calibri"/>
              <a:ea typeface="Calibri"/>
              <a:cs typeface="Calibri"/>
              <a:sym typeface="Calibri"/>
            </a:endParaRPr>
          </a:p>
          <a:p>
            <a:pPr indent="0" lvl="0" marL="457200" marR="0" rtl="0" algn="l">
              <a:spcBef>
                <a:spcPts val="0"/>
              </a:spcBef>
              <a:spcAft>
                <a:spcPts val="0"/>
              </a:spcAft>
              <a:buNone/>
            </a:pPr>
            <a:r>
              <a:t/>
            </a:r>
            <a:endParaRPr>
              <a:solidFill>
                <a:schemeClr val="dk1"/>
              </a:solidFill>
              <a:latin typeface="Quattrocento Sans"/>
              <a:ea typeface="Quattrocento Sans"/>
              <a:cs typeface="Quattrocento Sans"/>
              <a:sym typeface="Quattrocento Sans"/>
            </a:endParaRPr>
          </a:p>
        </p:txBody>
      </p:sp>
      <p:sp>
        <p:nvSpPr>
          <p:cNvPr id="101" name="Google Shape;101;p3"/>
          <p:cNvSpPr/>
          <p:nvPr/>
        </p:nvSpPr>
        <p:spPr>
          <a:xfrm>
            <a:off x="237125" y="0"/>
            <a:ext cx="6551400" cy="4437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2800">
                <a:solidFill>
                  <a:schemeClr val="dk1"/>
                </a:solidFill>
                <a:latin typeface="Quattrocento Sans"/>
                <a:ea typeface="Quattrocento Sans"/>
                <a:cs typeface="Quattrocento Sans"/>
                <a:sym typeface="Quattrocento Sans"/>
              </a:rPr>
              <a:t>WHAT IS KNEE OSTEOARTHRITIS</a:t>
            </a:r>
            <a:endParaRPr b="1" sz="2800">
              <a:solidFill>
                <a:schemeClr val="dk1"/>
              </a:solidFill>
              <a:latin typeface="Quattrocento Sans"/>
              <a:ea typeface="Quattrocento Sans"/>
              <a:cs typeface="Quattrocento Sans"/>
              <a:sym typeface="Quattrocento Sans"/>
            </a:endParaRPr>
          </a:p>
        </p:txBody>
      </p:sp>
      <p:sp>
        <p:nvSpPr>
          <p:cNvPr id="102" name="Google Shape;102;p3"/>
          <p:cNvSpPr/>
          <p:nvPr/>
        </p:nvSpPr>
        <p:spPr>
          <a:xfrm>
            <a:off x="6251100" y="141950"/>
            <a:ext cx="2892900" cy="1988100"/>
          </a:xfrm>
          <a:prstGeom prst="roundRect">
            <a:avLst>
              <a:gd fmla="val 16667" name="adj"/>
            </a:avLst>
          </a:prstGeom>
          <a:blipFill rotWithShape="1">
            <a:blip r:embed="rId3">
              <a:alphaModFix/>
            </a:blip>
            <a:stretch>
              <a:fillRect b="0" l="0" r="0" t="0"/>
            </a:stretch>
          </a:blipFill>
          <a:ln cap="flat" cmpd="sng" w="15950">
            <a:solidFill>
              <a:srgbClr val="395E89"/>
            </a:solidFill>
            <a:prstDash val="solid"/>
            <a:round/>
            <a:headEnd len="sm" w="sm" type="none"/>
            <a:tailEnd len="sm" w="sm" type="none"/>
          </a:ln>
        </p:spPr>
        <p:txBody>
          <a:bodyPr anchorCtr="0" anchor="ctr" bIns="28700" lIns="57425" spcFirstLastPara="1" rIns="57425" wrap="square" tIns="28700">
            <a:noAutofit/>
          </a:bodyPr>
          <a:lstStyle/>
          <a:p>
            <a:pPr indent="0" lvl="0" marL="0" marR="0" rtl="0" algn="ctr">
              <a:spcBef>
                <a:spcPts val="0"/>
              </a:spcBef>
              <a:spcAft>
                <a:spcPts val="0"/>
              </a:spcAft>
              <a:buNone/>
            </a:pPr>
            <a:r>
              <a:t/>
            </a:r>
            <a:endParaRPr sz="1130">
              <a:solidFill>
                <a:schemeClr val="lt1"/>
              </a:solidFill>
              <a:latin typeface="Calibri"/>
              <a:ea typeface="Calibri"/>
              <a:cs typeface="Calibri"/>
              <a:sym typeface="Calibri"/>
            </a:endParaRPr>
          </a:p>
        </p:txBody>
      </p:sp>
      <p:sp>
        <p:nvSpPr>
          <p:cNvPr id="103" name="Google Shape;103;p3"/>
          <p:cNvSpPr/>
          <p:nvPr/>
        </p:nvSpPr>
        <p:spPr>
          <a:xfrm>
            <a:off x="6573875" y="5329000"/>
            <a:ext cx="2356800" cy="1402200"/>
          </a:xfrm>
          <a:prstGeom prst="ellipse">
            <a:avLst/>
          </a:prstGeom>
          <a:blipFill rotWithShape="1">
            <a:blip r:embed="rId4">
              <a:alphaModFix/>
            </a:blip>
            <a:stretch>
              <a:fillRect b="0" l="0" r="0" t="0"/>
            </a:stretch>
          </a:blipFill>
          <a:ln>
            <a:noFill/>
          </a:ln>
        </p:spPr>
        <p:txBody>
          <a:bodyPr anchorCtr="0" anchor="ctr" bIns="36325" lIns="72675" spcFirstLastPara="1" rIns="72675" wrap="square" tIns="36325">
            <a:noAutofit/>
          </a:bodyPr>
          <a:lstStyle/>
          <a:p>
            <a:pPr indent="0" lvl="0" marL="0" marR="0" rtl="0" algn="l">
              <a:spcBef>
                <a:spcPts val="0"/>
              </a:spcBef>
              <a:spcAft>
                <a:spcPts val="0"/>
              </a:spcAft>
              <a:buNone/>
            </a:pPr>
            <a:r>
              <a:t/>
            </a:r>
            <a:endParaRPr sz="1430">
              <a:solidFill>
                <a:schemeClr val="lt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7" name="Shape 107"/>
        <p:cNvGrpSpPr/>
        <p:nvPr/>
      </p:nvGrpSpPr>
      <p:grpSpPr>
        <a:xfrm>
          <a:off x="0" y="0"/>
          <a:ext cx="0" cy="0"/>
          <a:chOff x="0" y="0"/>
          <a:chExt cx="0" cy="0"/>
        </a:xfrm>
      </p:grpSpPr>
      <p:sp>
        <p:nvSpPr>
          <p:cNvPr id="108" name="Google Shape;108;p5"/>
          <p:cNvSpPr/>
          <p:nvPr/>
        </p:nvSpPr>
        <p:spPr>
          <a:xfrm>
            <a:off x="5827700" y="0"/>
            <a:ext cx="3245700" cy="2728500"/>
          </a:xfrm>
          <a:prstGeom prst="roundRect">
            <a:avLst>
              <a:gd fmla="val 16667" name="adj"/>
            </a:avLst>
          </a:prstGeom>
          <a:blipFill rotWithShape="1">
            <a:blip r:embed="rId3">
              <a:alphaModFix/>
            </a:blip>
            <a:stretch>
              <a:fillRect b="0" l="0" r="0" t="0"/>
            </a:stretch>
          </a:blipFill>
          <a:ln cap="flat" cmpd="sng" w="25400">
            <a:solidFill>
              <a:srgbClr val="395E89"/>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109" name="Google Shape;109;p5"/>
          <p:cNvSpPr/>
          <p:nvPr/>
        </p:nvSpPr>
        <p:spPr>
          <a:xfrm>
            <a:off x="134900" y="923950"/>
            <a:ext cx="9009000" cy="54783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a:solidFill>
                  <a:schemeClr val="dk1"/>
                </a:solidFill>
                <a:latin typeface="Quattrocento Sans"/>
                <a:ea typeface="Quattrocento Sans"/>
                <a:cs typeface="Quattrocento Sans"/>
                <a:sym typeface="Quattrocento Sans"/>
              </a:rPr>
              <a:t>This presentation uses a fictional patient to explain care </a:t>
            </a:r>
            <a:endParaRPr b="1">
              <a:solidFill>
                <a:schemeClr val="dk1"/>
              </a:solidFill>
              <a:latin typeface="Quattrocento Sans"/>
              <a:ea typeface="Quattrocento Sans"/>
              <a:cs typeface="Quattrocento Sans"/>
              <a:sym typeface="Quattrocento Sans"/>
            </a:endParaRPr>
          </a:p>
          <a:p>
            <a:pPr indent="0" lvl="0" marL="0" marR="0" rtl="0" algn="l">
              <a:spcBef>
                <a:spcPts val="0"/>
              </a:spcBef>
              <a:spcAft>
                <a:spcPts val="0"/>
              </a:spcAft>
              <a:buNone/>
            </a:pPr>
            <a:r>
              <a:rPr b="1" lang="en-US">
                <a:solidFill>
                  <a:schemeClr val="dk1"/>
                </a:solidFill>
                <a:latin typeface="Quattrocento Sans"/>
                <a:ea typeface="Quattrocento Sans"/>
                <a:cs typeface="Quattrocento Sans"/>
                <a:sym typeface="Quattrocento Sans"/>
              </a:rPr>
              <a:t>needs.</a:t>
            </a:r>
            <a:endParaRPr/>
          </a:p>
          <a:p>
            <a:pPr indent="0" lvl="0" marL="0" marR="0" rtl="0" algn="l">
              <a:spcBef>
                <a:spcPts val="0"/>
              </a:spcBef>
              <a:spcAft>
                <a:spcPts val="0"/>
              </a:spcAft>
              <a:buNone/>
            </a:pPr>
            <a:r>
              <a:t/>
            </a:r>
            <a:endParaRPr>
              <a:solidFill>
                <a:schemeClr val="dk1"/>
              </a:solidFill>
              <a:latin typeface="Quattrocento Sans"/>
              <a:ea typeface="Quattrocento Sans"/>
              <a:cs typeface="Quattrocento Sans"/>
              <a:sym typeface="Quattrocento Sans"/>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60 year old man</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Lives alone</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Works as a delivery driver</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Knee pain for three years</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Pain affects work and sleep</a:t>
            </a:r>
            <a:endParaRPr>
              <a:solidFill>
                <a:schemeClr val="dk1"/>
              </a:solidFill>
              <a:latin typeface="Quattrocento Sans"/>
              <a:ea typeface="Quattrocento Sans"/>
              <a:cs typeface="Quattrocento Sans"/>
              <a:sym typeface="Quattrocento Sans"/>
            </a:endParaRPr>
          </a:p>
          <a:p>
            <a:pPr indent="-317500" lvl="0" marL="457200" rtl="0" algn="l">
              <a:lnSpc>
                <a:spcPct val="150000"/>
              </a:lnSpc>
              <a:spcBef>
                <a:spcPts val="1400"/>
              </a:spcBef>
              <a:spcAft>
                <a:spcPts val="0"/>
              </a:spcAft>
              <a:buClr>
                <a:schemeClr val="dk1"/>
              </a:buClr>
              <a:buSzPts val="1400"/>
              <a:buFont typeface="Quattrocento Sans"/>
              <a:buChar char="•"/>
            </a:pPr>
            <a:r>
              <a:rPr lang="en-US">
                <a:solidFill>
                  <a:schemeClr val="dk1"/>
                </a:solidFill>
                <a:latin typeface="Calibri"/>
                <a:ea typeface="Calibri"/>
                <a:cs typeface="Calibri"/>
                <a:sym typeface="Calibri"/>
              </a:rPr>
              <a:t>The fictional patient is a 60-year-old male living alone in a flat on the ground floor. He works as a delivery driver. His work is characterized by constant sitting and lifting. He also complains of continued pain in the left knee for the last three years. The pain becomes worse during movement, standing, or walking up the stairs. He does not walk long distances anymore, and he walks with handrails to support him. Knee pain disrupts his sleep and makes him sleepy throughout the day.</a:t>
            </a:r>
            <a:endParaRPr>
              <a:solidFill>
                <a:schemeClr val="dk1"/>
              </a:solidFill>
              <a:latin typeface="Calibri"/>
              <a:ea typeface="Calibri"/>
              <a:cs typeface="Calibri"/>
              <a:sym typeface="Calibri"/>
            </a:endParaRPr>
          </a:p>
          <a:p>
            <a:pPr indent="-317500" lvl="0" marL="457200" rtl="0" algn="l">
              <a:lnSpc>
                <a:spcPct val="150000"/>
              </a:lnSpc>
              <a:spcBef>
                <a:spcPts val="1400"/>
              </a:spcBef>
              <a:spcAft>
                <a:spcPts val="0"/>
              </a:spcAft>
              <a:buClr>
                <a:schemeClr val="dk1"/>
              </a:buClr>
              <a:buSzPts val="1400"/>
              <a:buFont typeface="Quattrocento Sans"/>
              <a:buChar char="•"/>
            </a:pPr>
            <a:r>
              <a:rPr lang="en-US">
                <a:solidFill>
                  <a:schemeClr val="dk1"/>
                </a:solidFill>
                <a:latin typeface="Calibri"/>
                <a:ea typeface="Calibri"/>
                <a:cs typeface="Calibri"/>
                <a:sym typeface="Calibri"/>
              </a:rPr>
              <a:t>Over the years, the patient has been increasing in weight and does not do much physical activity other than work. He ceased physical exercises, as physical activity is painful. At the age of forty, he had a sporting event when he hurt the same knee. This trauma was never completely recovered from. The stress on the knee joint is enhanced by reduced movement, excess weight, and previous injury to the knee joint.</a:t>
            </a:r>
            <a:endParaRPr>
              <a:solidFill>
                <a:schemeClr val="dk1"/>
              </a:solidFill>
              <a:latin typeface="Calibri"/>
              <a:ea typeface="Calibri"/>
              <a:cs typeface="Calibri"/>
              <a:sym typeface="Calibri"/>
            </a:endParaRPr>
          </a:p>
          <a:p>
            <a:pPr indent="-285750" lvl="0" marL="285750" marR="0" rtl="0" algn="l">
              <a:spcBef>
                <a:spcPts val="1400"/>
              </a:spcBef>
              <a:spcAft>
                <a:spcPts val="0"/>
              </a:spcAft>
              <a:buClr>
                <a:schemeClr val="dk1"/>
              </a:buClr>
              <a:buSzPts val="1800"/>
              <a:buFont typeface="Quattrocento Sans"/>
              <a:buChar char="•"/>
            </a:pPr>
            <a:r>
              <a:t/>
            </a:r>
            <a:endParaRPr sz="1800">
              <a:solidFill>
                <a:schemeClr val="dk1"/>
              </a:solidFill>
              <a:latin typeface="Quattrocento Sans"/>
              <a:ea typeface="Quattrocento Sans"/>
              <a:cs typeface="Quattrocento Sans"/>
              <a:sym typeface="Quattrocento Sans"/>
            </a:endParaRPr>
          </a:p>
        </p:txBody>
      </p:sp>
      <p:sp>
        <p:nvSpPr>
          <p:cNvPr id="110" name="Google Shape;110;p5"/>
          <p:cNvSpPr/>
          <p:nvPr/>
        </p:nvSpPr>
        <p:spPr>
          <a:xfrm>
            <a:off x="381000" y="20"/>
            <a:ext cx="4343400" cy="8625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2800">
                <a:solidFill>
                  <a:schemeClr val="dk1"/>
                </a:solidFill>
                <a:latin typeface="Quattrocento Sans"/>
                <a:ea typeface="Quattrocento Sans"/>
                <a:cs typeface="Quattrocento Sans"/>
                <a:sym typeface="Quattrocento Sans"/>
              </a:rPr>
              <a:t>FICTIONAL PATIENT OVERVIEW</a:t>
            </a:r>
            <a:endParaRPr b="1" sz="2800">
              <a:solidFill>
                <a:schemeClr val="dk1"/>
              </a:solidFill>
              <a:latin typeface="Quattrocento Sans"/>
              <a:ea typeface="Quattrocento Sans"/>
              <a:cs typeface="Quattrocento Sans"/>
              <a:sym typeface="Quattrocento Sans"/>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4" name="Shape 114"/>
        <p:cNvGrpSpPr/>
        <p:nvPr/>
      </p:nvGrpSpPr>
      <p:grpSpPr>
        <a:xfrm>
          <a:off x="0" y="0"/>
          <a:ext cx="0" cy="0"/>
          <a:chOff x="0" y="0"/>
          <a:chExt cx="0" cy="0"/>
        </a:xfrm>
      </p:grpSpPr>
      <p:sp>
        <p:nvSpPr>
          <p:cNvPr id="115" name="Google Shape;115;p6"/>
          <p:cNvSpPr/>
          <p:nvPr/>
        </p:nvSpPr>
        <p:spPr>
          <a:xfrm>
            <a:off x="5418900" y="228925"/>
            <a:ext cx="3725100" cy="3707700"/>
          </a:xfrm>
          <a:prstGeom prst="ellipse">
            <a:avLst/>
          </a:prstGeom>
          <a:blipFill rotWithShape="1">
            <a:blip r:embed="rId3">
              <a:alphaModFix/>
            </a:blip>
            <a:stretch>
              <a:fillRect b="0" l="0" r="0" t="0"/>
            </a:stretch>
          </a:blipFill>
          <a:ln cap="flat" cmpd="sng" w="25400">
            <a:solidFill>
              <a:srgbClr val="395E89"/>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116" name="Google Shape;116;p6"/>
          <p:cNvSpPr/>
          <p:nvPr/>
        </p:nvSpPr>
        <p:spPr>
          <a:xfrm>
            <a:off x="329100" y="1721125"/>
            <a:ext cx="6183600" cy="45237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a:p>
            <a:pPr indent="-285750" lvl="0" marL="285750" marR="0" rtl="0" algn="l">
              <a:spcBef>
                <a:spcPts val="0"/>
              </a:spcBef>
              <a:spcAft>
                <a:spcPts val="0"/>
              </a:spcAft>
              <a:buClr>
                <a:schemeClr val="dk1"/>
              </a:buClr>
              <a:buSzPts val="1800"/>
              <a:buFont typeface="Arial"/>
              <a:buChar char="•"/>
            </a:pPr>
            <a:r>
              <a:rPr lang="en-US" sz="1800">
                <a:solidFill>
                  <a:schemeClr val="dk1"/>
                </a:solidFill>
                <a:latin typeface="Calibri"/>
                <a:ea typeface="Calibri"/>
                <a:cs typeface="Calibri"/>
                <a:sym typeface="Calibri"/>
              </a:rPr>
              <a:t>Walking distance is reduced</a:t>
            </a:r>
            <a:endParaRPr/>
          </a:p>
          <a:p>
            <a:pPr indent="-285750" lvl="0" marL="285750" marR="0" rtl="0" algn="l">
              <a:spcBef>
                <a:spcPts val="0"/>
              </a:spcBef>
              <a:spcAft>
                <a:spcPts val="0"/>
              </a:spcAft>
              <a:buClr>
                <a:schemeClr val="dk1"/>
              </a:buClr>
              <a:buSzPts val="1800"/>
              <a:buFont typeface="Arial"/>
              <a:buChar char="•"/>
            </a:pPr>
            <a:r>
              <a:rPr lang="en-US" sz="1800">
                <a:solidFill>
                  <a:schemeClr val="dk1"/>
                </a:solidFill>
                <a:latin typeface="Calibri"/>
                <a:ea typeface="Calibri"/>
                <a:cs typeface="Calibri"/>
                <a:sym typeface="Calibri"/>
              </a:rPr>
              <a:t>Stairs cause strong discomfort</a:t>
            </a:r>
            <a:endParaRPr/>
          </a:p>
          <a:p>
            <a:pPr indent="-285750" lvl="0" marL="285750" marR="0" rtl="0" algn="l">
              <a:spcBef>
                <a:spcPts val="0"/>
              </a:spcBef>
              <a:spcAft>
                <a:spcPts val="0"/>
              </a:spcAft>
              <a:buClr>
                <a:schemeClr val="dk1"/>
              </a:buClr>
              <a:buSzPts val="1800"/>
              <a:buFont typeface="Arial"/>
              <a:buChar char="•"/>
            </a:pPr>
            <a:r>
              <a:rPr lang="en-US" sz="1800">
                <a:solidFill>
                  <a:schemeClr val="dk1"/>
                </a:solidFill>
                <a:latin typeface="Calibri"/>
                <a:ea typeface="Calibri"/>
                <a:cs typeface="Calibri"/>
                <a:sym typeface="Calibri"/>
              </a:rPr>
              <a:t>Balance feels unsafe at times</a:t>
            </a:r>
            <a:endParaRPr/>
          </a:p>
          <a:p>
            <a:pPr indent="-285750" lvl="0" marL="285750" marR="0" rtl="0" algn="l">
              <a:spcBef>
                <a:spcPts val="0"/>
              </a:spcBef>
              <a:spcAft>
                <a:spcPts val="0"/>
              </a:spcAft>
              <a:buClr>
                <a:schemeClr val="dk1"/>
              </a:buClr>
              <a:buSzPts val="1800"/>
              <a:buFont typeface="Arial"/>
              <a:buChar char="•"/>
            </a:pPr>
            <a:r>
              <a:rPr lang="en-US" sz="1800">
                <a:solidFill>
                  <a:schemeClr val="dk1"/>
                </a:solidFill>
                <a:latin typeface="Calibri"/>
                <a:ea typeface="Calibri"/>
                <a:cs typeface="Calibri"/>
                <a:sym typeface="Calibri"/>
              </a:rPr>
              <a:t>Sleep is disturbed at night</a:t>
            </a:r>
            <a:endParaRPr/>
          </a:p>
          <a:p>
            <a:pPr indent="-285750" lvl="0" marL="285750" marR="0" rtl="0" algn="l">
              <a:spcBef>
                <a:spcPts val="0"/>
              </a:spcBef>
              <a:spcAft>
                <a:spcPts val="0"/>
              </a:spcAft>
              <a:buClr>
                <a:schemeClr val="dk1"/>
              </a:buClr>
              <a:buSzPts val="1800"/>
              <a:buFont typeface="Arial"/>
              <a:buChar char="•"/>
            </a:pPr>
            <a:r>
              <a:rPr lang="en-US" sz="1800">
                <a:solidFill>
                  <a:schemeClr val="dk1"/>
                </a:solidFill>
                <a:latin typeface="Calibri"/>
                <a:ea typeface="Calibri"/>
                <a:cs typeface="Calibri"/>
                <a:sym typeface="Calibri"/>
              </a:rPr>
              <a:t>Confidence in movement is low</a:t>
            </a:r>
            <a:endParaRPr sz="1800">
              <a:solidFill>
                <a:schemeClr val="dk1"/>
              </a:solidFill>
              <a:latin typeface="Calibri"/>
              <a:ea typeface="Calibri"/>
              <a:cs typeface="Calibri"/>
              <a:sym typeface="Calibri"/>
            </a:endParaRPr>
          </a:p>
          <a:p>
            <a:pPr indent="-342900" lvl="0" marL="457200" rtl="0" algn="l">
              <a:lnSpc>
                <a:spcPct val="150000"/>
              </a:lnSpc>
              <a:spcBef>
                <a:spcPts val="1400"/>
              </a:spcBef>
              <a:spcAft>
                <a:spcPts val="0"/>
              </a:spcAft>
              <a:buClr>
                <a:schemeClr val="dk1"/>
              </a:buClr>
              <a:buSzPts val="1800"/>
              <a:buFont typeface="Calibri"/>
              <a:buChar char="•"/>
            </a:pPr>
            <a:r>
              <a:rPr lang="en-US" sz="1200">
                <a:solidFill>
                  <a:schemeClr val="dk1"/>
                </a:solidFill>
                <a:latin typeface="Calibri"/>
                <a:ea typeface="Calibri"/>
                <a:cs typeface="Calibri"/>
                <a:sym typeface="Calibri"/>
              </a:rPr>
              <a:t>All these aspects make joints stressful and decrease knee stability. The world guidelines blame overweight and physical inactivity as causes of decreased overall health and poor mobility (World Health Organization, 2023).</a:t>
            </a:r>
            <a:endParaRPr sz="1200">
              <a:solidFill>
                <a:schemeClr val="dk1"/>
              </a:solidFill>
              <a:latin typeface="Calibri"/>
              <a:ea typeface="Calibri"/>
              <a:cs typeface="Calibri"/>
              <a:sym typeface="Calibri"/>
            </a:endParaRPr>
          </a:p>
          <a:p>
            <a:pPr indent="-342900" lvl="0" marL="457200" rtl="0" algn="l">
              <a:lnSpc>
                <a:spcPct val="150000"/>
              </a:lnSpc>
              <a:spcBef>
                <a:spcPts val="1400"/>
              </a:spcBef>
              <a:spcAft>
                <a:spcPts val="0"/>
              </a:spcAft>
              <a:buClr>
                <a:schemeClr val="dk1"/>
              </a:buClr>
              <a:buSzPts val="1800"/>
              <a:buFont typeface="Calibri"/>
              <a:buChar char="•"/>
            </a:pPr>
            <a:r>
              <a:rPr lang="en-US" sz="1200">
                <a:solidFill>
                  <a:schemeClr val="dk1"/>
                </a:solidFill>
                <a:latin typeface="Calibri"/>
                <a:ea typeface="Calibri"/>
                <a:cs typeface="Calibri"/>
                <a:sym typeface="Calibri"/>
              </a:rPr>
              <a:t>The most important care requirements in relation to this patient are pain management, enhancing movement confidence, and the provision of assistance in order to enhance safe daily activity.</a:t>
            </a:r>
            <a:endParaRPr sz="1200">
              <a:solidFill>
                <a:schemeClr val="dk1"/>
              </a:solidFill>
              <a:latin typeface="Calibri"/>
              <a:ea typeface="Calibri"/>
              <a:cs typeface="Calibri"/>
              <a:sym typeface="Calibri"/>
            </a:endParaRPr>
          </a:p>
          <a:p>
            <a:pPr indent="-285750" lvl="0" marL="285750" marR="0" rtl="0" algn="l">
              <a:spcBef>
                <a:spcPts val="1400"/>
              </a:spcBef>
              <a:spcAft>
                <a:spcPts val="0"/>
              </a:spcAft>
              <a:buClr>
                <a:schemeClr val="dk1"/>
              </a:buClr>
              <a:buSzPts val="1800"/>
              <a:buFont typeface="Calibri"/>
              <a:buChar char="•"/>
            </a:pPr>
            <a:r>
              <a:t/>
            </a:r>
            <a:endParaRPr sz="1800">
              <a:solidFill>
                <a:schemeClr val="dk1"/>
              </a:solidFill>
              <a:latin typeface="Calibri"/>
              <a:ea typeface="Calibri"/>
              <a:cs typeface="Calibri"/>
              <a:sym typeface="Calibri"/>
            </a:endParaRPr>
          </a:p>
          <a:p>
            <a:pPr indent="0" lvl="0" marL="45720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117" name="Google Shape;117;p6"/>
          <p:cNvSpPr/>
          <p:nvPr/>
        </p:nvSpPr>
        <p:spPr>
          <a:xfrm>
            <a:off x="401775" y="1026154"/>
            <a:ext cx="3941700" cy="8277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1800">
                <a:solidFill>
                  <a:schemeClr val="dk1"/>
                </a:solidFill>
                <a:latin typeface="Calibri"/>
                <a:ea typeface="Calibri"/>
                <a:cs typeface="Calibri"/>
                <a:sym typeface="Calibri"/>
              </a:rPr>
              <a:t>Knee pain changes how the patient manages daily activities.</a:t>
            </a:r>
            <a:endParaRPr b="1" sz="1800">
              <a:solidFill>
                <a:schemeClr val="dk1"/>
              </a:solidFill>
              <a:latin typeface="Calibri"/>
              <a:ea typeface="Calibri"/>
              <a:cs typeface="Calibri"/>
              <a:sym typeface="Calibri"/>
            </a:endParaRPr>
          </a:p>
        </p:txBody>
      </p:sp>
      <p:sp>
        <p:nvSpPr>
          <p:cNvPr id="118" name="Google Shape;118;p6"/>
          <p:cNvSpPr/>
          <p:nvPr/>
        </p:nvSpPr>
        <p:spPr>
          <a:xfrm>
            <a:off x="228600" y="116526"/>
            <a:ext cx="5472300" cy="7767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2800">
                <a:solidFill>
                  <a:schemeClr val="dk1"/>
                </a:solidFill>
                <a:latin typeface="Quattrocento Sans"/>
                <a:ea typeface="Quattrocento Sans"/>
                <a:cs typeface="Quattrocento Sans"/>
                <a:sym typeface="Quattrocento Sans"/>
              </a:rPr>
              <a:t>HOW PAIN AFFECTS his DAILY LIFE</a:t>
            </a:r>
            <a:endParaRPr b="1" sz="2800">
              <a:solidFill>
                <a:schemeClr val="dk1"/>
              </a:solidFill>
              <a:latin typeface="Quattrocento Sans"/>
              <a:ea typeface="Quattrocento Sans"/>
              <a:cs typeface="Quattrocento Sans"/>
              <a:sym typeface="Quattrocento Sans"/>
            </a:endParaRPr>
          </a:p>
        </p:txBody>
      </p:sp>
      <p:sp>
        <p:nvSpPr>
          <p:cNvPr id="119" name="Google Shape;119;p6"/>
          <p:cNvSpPr txBox="1"/>
          <p:nvPr/>
        </p:nvSpPr>
        <p:spPr>
          <a:xfrm>
            <a:off x="543725" y="228925"/>
            <a:ext cx="2913600" cy="3228300"/>
          </a:xfrm>
          <a:prstGeom prst="rect">
            <a:avLst/>
          </a:prstGeom>
          <a:noFill/>
          <a:ln>
            <a:noFill/>
          </a:ln>
        </p:spPr>
        <p:txBody>
          <a:bodyPr anchorCtr="0" anchor="ctr" bIns="91425" lIns="91425" spcFirstLastPara="1" rIns="91425" wrap="square" tIns="91425">
            <a:noAutofit/>
          </a:bodyPr>
          <a:lstStyle/>
          <a:p>
            <a:pPr indent="0" lvl="0" marL="0" rtl="0" algn="l">
              <a:lnSpc>
                <a:spcPct val="150000"/>
              </a:lnSpc>
              <a:spcBef>
                <a:spcPts val="1400"/>
              </a:spcBef>
              <a:spcAft>
                <a:spcPts val="1400"/>
              </a:spcAft>
              <a:buNone/>
            </a:pPr>
            <a:r>
              <a:t/>
            </a:r>
            <a:endParaRPr sz="1200">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3" name="Shape 123"/>
        <p:cNvGrpSpPr/>
        <p:nvPr/>
      </p:nvGrpSpPr>
      <p:grpSpPr>
        <a:xfrm>
          <a:off x="0" y="0"/>
          <a:ext cx="0" cy="0"/>
          <a:chOff x="0" y="0"/>
          <a:chExt cx="0" cy="0"/>
        </a:xfrm>
      </p:grpSpPr>
      <p:sp>
        <p:nvSpPr>
          <p:cNvPr id="124" name="Google Shape;124;p7"/>
          <p:cNvSpPr/>
          <p:nvPr/>
        </p:nvSpPr>
        <p:spPr>
          <a:xfrm>
            <a:off x="5846746" y="1144702"/>
            <a:ext cx="3082500" cy="3117300"/>
          </a:xfrm>
          <a:prstGeom prst="ellipse">
            <a:avLst/>
          </a:prstGeom>
          <a:blipFill rotWithShape="1">
            <a:blip r:embed="rId3">
              <a:alphaModFix/>
            </a:blip>
            <a:stretch>
              <a:fillRect b="0" l="0" r="0" t="0"/>
            </a:stretch>
          </a:blipFill>
          <a:ln cap="flat" cmpd="sng" w="25400">
            <a:solidFill>
              <a:srgbClr val="395E89"/>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125" name="Google Shape;125;p7"/>
          <p:cNvSpPr/>
          <p:nvPr/>
        </p:nvSpPr>
        <p:spPr>
          <a:xfrm>
            <a:off x="0" y="218725"/>
            <a:ext cx="5734200" cy="37119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2800">
                <a:solidFill>
                  <a:schemeClr val="dk1"/>
                </a:solidFill>
                <a:latin typeface="Quattrocento Sans"/>
                <a:ea typeface="Quattrocento Sans"/>
                <a:cs typeface="Quattrocento Sans"/>
                <a:sym typeface="Quattrocento Sans"/>
              </a:rPr>
              <a:t>MAIN RISK FACTORS</a:t>
            </a:r>
            <a:endParaRPr/>
          </a:p>
          <a:p>
            <a:pPr indent="0" lvl="0" marL="0" marR="0" rtl="0" algn="l">
              <a:spcBef>
                <a:spcPts val="0"/>
              </a:spcBef>
              <a:spcAft>
                <a:spcPts val="0"/>
              </a:spcAft>
              <a:buNone/>
            </a:pPr>
            <a:r>
              <a:t/>
            </a:r>
            <a:endParaRPr b="1" sz="1800">
              <a:solidFill>
                <a:schemeClr val="dk1"/>
              </a:solidFill>
              <a:latin typeface="Quattrocento Sans"/>
              <a:ea typeface="Quattrocento Sans"/>
              <a:cs typeface="Quattrocento Sans"/>
              <a:sym typeface="Quattrocento Sans"/>
            </a:endParaRPr>
          </a:p>
          <a:p>
            <a:pPr indent="0" lvl="0" marL="0" marR="0" rtl="0" algn="l">
              <a:spcBef>
                <a:spcPts val="0"/>
              </a:spcBef>
              <a:spcAft>
                <a:spcPts val="0"/>
              </a:spcAft>
              <a:buNone/>
            </a:pPr>
            <a:r>
              <a:rPr b="1" lang="en-US">
                <a:solidFill>
                  <a:schemeClr val="dk1"/>
                </a:solidFill>
                <a:latin typeface="Quattrocento Sans"/>
                <a:ea typeface="Quattrocento Sans"/>
                <a:cs typeface="Quattrocento Sans"/>
                <a:sym typeface="Quattrocento Sans"/>
              </a:rPr>
              <a:t>Several risk factors increase stress on the knee joint.</a:t>
            </a:r>
            <a:endParaRPr/>
          </a:p>
          <a:p>
            <a:pPr indent="0" lvl="0" marL="0" marR="0" rtl="0" algn="l">
              <a:spcBef>
                <a:spcPts val="0"/>
              </a:spcBef>
              <a:spcAft>
                <a:spcPts val="0"/>
              </a:spcAft>
              <a:buNone/>
            </a:pPr>
            <a:r>
              <a:t/>
            </a:r>
            <a:endParaRPr>
              <a:solidFill>
                <a:schemeClr val="dk1"/>
              </a:solidFill>
              <a:latin typeface="Quattrocento Sans"/>
              <a:ea typeface="Quattrocento Sans"/>
              <a:cs typeface="Quattrocento Sans"/>
              <a:sym typeface="Quattrocento Sans"/>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Older age</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Past knee injury</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Excess body weight</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Low physical activity</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Repeated lifting at work</a:t>
            </a:r>
            <a:endParaRPr>
              <a:solidFill>
                <a:schemeClr val="dk1"/>
              </a:solidFill>
              <a:latin typeface="Quattrocento Sans"/>
              <a:ea typeface="Quattrocento Sans"/>
              <a:cs typeface="Quattrocento Sans"/>
              <a:sym typeface="Quattrocento Sans"/>
            </a:endParaRPr>
          </a:p>
          <a:p>
            <a:pPr indent="0" lvl="0" marL="457200" marR="0" rtl="0" algn="l">
              <a:spcBef>
                <a:spcPts val="0"/>
              </a:spcBef>
              <a:spcAft>
                <a:spcPts val="0"/>
              </a:spcAft>
              <a:buNone/>
            </a:pPr>
            <a:r>
              <a:t/>
            </a:r>
            <a:endParaRPr sz="1800">
              <a:solidFill>
                <a:schemeClr val="dk1"/>
              </a:solidFill>
              <a:latin typeface="Quattrocento Sans"/>
              <a:ea typeface="Quattrocento Sans"/>
              <a:cs typeface="Quattrocento Sans"/>
              <a:sym typeface="Quattrocento Sans"/>
            </a:endParaRPr>
          </a:p>
        </p:txBody>
      </p:sp>
      <p:graphicFrame>
        <p:nvGraphicFramePr>
          <p:cNvPr id="126" name="Google Shape;126;p7"/>
          <p:cNvGraphicFramePr/>
          <p:nvPr/>
        </p:nvGraphicFramePr>
        <p:xfrm>
          <a:off x="112700" y="2600325"/>
          <a:ext cx="3000000" cy="3000000"/>
        </p:xfrm>
        <a:graphic>
          <a:graphicData uri="http://schemas.openxmlformats.org/drawingml/2006/table">
            <a:tbl>
              <a:tblPr bandRow="1">
                <a:noFill/>
                <a:tableStyleId>{5DBC2C66-871E-4D3B-A55A-733B5E961C15}</a:tableStyleId>
              </a:tblPr>
              <a:tblGrid>
                <a:gridCol w="1438275"/>
                <a:gridCol w="1828800"/>
                <a:gridCol w="2466975"/>
              </a:tblGrid>
              <a:tr h="174275">
                <a:tc>
                  <a:txBody>
                    <a:bodyPr/>
                    <a:lstStyle/>
                    <a:p>
                      <a:pPr indent="0" lvl="0" marL="0" rtl="0" algn="ctr">
                        <a:lnSpc>
                          <a:spcPct val="150000"/>
                        </a:lnSpc>
                        <a:spcBef>
                          <a:spcPts val="0"/>
                        </a:spcBef>
                        <a:spcAft>
                          <a:spcPts val="0"/>
                        </a:spcAft>
                        <a:buNone/>
                      </a:pPr>
                      <a:r>
                        <a:rPr b="1" lang="en-US" sz="1200">
                          <a:latin typeface="Calibri"/>
                          <a:ea typeface="Calibri"/>
                          <a:cs typeface="Calibri"/>
                          <a:sym typeface="Calibri"/>
                        </a:rPr>
                        <a:t>Type of risk factor</a:t>
                      </a:r>
                      <a:endParaRPr b="1" sz="1200">
                        <a:latin typeface="Calibri"/>
                        <a:ea typeface="Calibri"/>
                        <a:cs typeface="Calibri"/>
                        <a:sym typeface="Calibri"/>
                      </a:endParaRPr>
                    </a:p>
                  </a:txBody>
                  <a:tcPr marT="0" marB="0" marR="68575" marL="68575"/>
                </a:tc>
                <a:tc>
                  <a:txBody>
                    <a:bodyPr/>
                    <a:lstStyle/>
                    <a:p>
                      <a:pPr indent="0" lvl="0" marL="0" rtl="0" algn="ctr">
                        <a:lnSpc>
                          <a:spcPct val="150000"/>
                        </a:lnSpc>
                        <a:spcBef>
                          <a:spcPts val="0"/>
                        </a:spcBef>
                        <a:spcAft>
                          <a:spcPts val="0"/>
                        </a:spcAft>
                        <a:buNone/>
                      </a:pPr>
                      <a:r>
                        <a:rPr b="1" lang="en-US" sz="1200">
                          <a:latin typeface="Calibri"/>
                          <a:ea typeface="Calibri"/>
                          <a:cs typeface="Calibri"/>
                          <a:sym typeface="Calibri"/>
                        </a:rPr>
                        <a:t>Specific factor</a:t>
                      </a:r>
                      <a:endParaRPr b="1" sz="1200">
                        <a:latin typeface="Calibri"/>
                        <a:ea typeface="Calibri"/>
                        <a:cs typeface="Calibri"/>
                        <a:sym typeface="Calibri"/>
                      </a:endParaRPr>
                    </a:p>
                  </a:txBody>
                  <a:tcPr marT="0" marB="0" marR="68575" marL="68575"/>
                </a:tc>
                <a:tc>
                  <a:txBody>
                    <a:bodyPr/>
                    <a:lstStyle/>
                    <a:p>
                      <a:pPr indent="0" lvl="0" marL="0" rtl="0" algn="ctr">
                        <a:lnSpc>
                          <a:spcPct val="150000"/>
                        </a:lnSpc>
                        <a:spcBef>
                          <a:spcPts val="0"/>
                        </a:spcBef>
                        <a:spcAft>
                          <a:spcPts val="0"/>
                        </a:spcAft>
                        <a:buNone/>
                      </a:pPr>
                      <a:r>
                        <a:rPr b="1" lang="en-US" sz="1200">
                          <a:latin typeface="Calibri"/>
                          <a:ea typeface="Calibri"/>
                          <a:cs typeface="Calibri"/>
                          <a:sym typeface="Calibri"/>
                        </a:rPr>
                        <a:t>Relevance to this patient</a:t>
                      </a:r>
                      <a:endParaRPr b="1" sz="1200">
                        <a:latin typeface="Calibri"/>
                        <a:ea typeface="Calibri"/>
                        <a:cs typeface="Calibri"/>
                        <a:sym typeface="Calibri"/>
                      </a:endParaRPr>
                    </a:p>
                  </a:txBody>
                  <a:tcPr marT="0" marB="0" marR="68575" marL="68575"/>
                </a:tc>
              </a:tr>
              <a:tr h="12700">
                <a:tc>
                  <a:txBody>
                    <a:bodyPr/>
                    <a:lstStyle/>
                    <a:p>
                      <a:pPr indent="0" lvl="0" marL="0" rtl="0" algn="l">
                        <a:lnSpc>
                          <a:spcPct val="150000"/>
                        </a:lnSpc>
                        <a:spcBef>
                          <a:spcPts val="0"/>
                        </a:spcBef>
                        <a:spcAft>
                          <a:spcPts val="0"/>
                        </a:spcAft>
                        <a:buNone/>
                      </a:pPr>
                      <a:r>
                        <a:rPr lang="en-US" sz="1200">
                          <a:latin typeface="Calibri"/>
                          <a:ea typeface="Calibri"/>
                          <a:cs typeface="Calibri"/>
                          <a:sym typeface="Calibri"/>
                        </a:rPr>
                        <a:t>Non modifiable</a:t>
                      </a:r>
                      <a:endParaRPr sz="1200">
                        <a:latin typeface="Calibri"/>
                        <a:ea typeface="Calibri"/>
                        <a:cs typeface="Calibri"/>
                        <a:sym typeface="Calibri"/>
                      </a:endParaRPr>
                    </a:p>
                  </a:txBody>
                  <a:tcPr marT="0" marB="0" marR="68575" marL="68575"/>
                </a:tc>
                <a:tc>
                  <a:txBody>
                    <a:bodyPr/>
                    <a:lstStyle/>
                    <a:p>
                      <a:pPr indent="0" lvl="0" marL="0" rtl="0" algn="l">
                        <a:lnSpc>
                          <a:spcPct val="150000"/>
                        </a:lnSpc>
                        <a:spcBef>
                          <a:spcPts val="0"/>
                        </a:spcBef>
                        <a:spcAft>
                          <a:spcPts val="0"/>
                        </a:spcAft>
                        <a:buNone/>
                      </a:pPr>
                      <a:r>
                        <a:rPr lang="en-US" sz="1200">
                          <a:latin typeface="Calibri"/>
                          <a:ea typeface="Calibri"/>
                          <a:cs typeface="Calibri"/>
                          <a:sym typeface="Calibri"/>
                        </a:rPr>
                        <a:t>Age</a:t>
                      </a:r>
                      <a:endParaRPr sz="1200">
                        <a:latin typeface="Calibri"/>
                        <a:ea typeface="Calibri"/>
                        <a:cs typeface="Calibri"/>
                        <a:sym typeface="Calibri"/>
                      </a:endParaRPr>
                    </a:p>
                  </a:txBody>
                  <a:tcPr marT="0" marB="0" marR="68575" marL="68575"/>
                </a:tc>
                <a:tc>
                  <a:txBody>
                    <a:bodyPr/>
                    <a:lstStyle/>
                    <a:p>
                      <a:pPr indent="0" lvl="0" marL="0" rtl="0" algn="l">
                        <a:lnSpc>
                          <a:spcPct val="150000"/>
                        </a:lnSpc>
                        <a:spcBef>
                          <a:spcPts val="0"/>
                        </a:spcBef>
                        <a:spcAft>
                          <a:spcPts val="0"/>
                        </a:spcAft>
                        <a:buNone/>
                      </a:pPr>
                      <a:r>
                        <a:rPr lang="en-US" sz="1200">
                          <a:latin typeface="Calibri"/>
                          <a:ea typeface="Calibri"/>
                          <a:cs typeface="Calibri"/>
                          <a:sym typeface="Calibri"/>
                        </a:rPr>
                        <a:t>Increased joint wear over time</a:t>
                      </a:r>
                      <a:endParaRPr sz="1200">
                        <a:latin typeface="Calibri"/>
                        <a:ea typeface="Calibri"/>
                        <a:cs typeface="Calibri"/>
                        <a:sym typeface="Calibri"/>
                      </a:endParaRPr>
                    </a:p>
                  </a:txBody>
                  <a:tcPr marT="0" marB="0" marR="68575" marL="68575"/>
                </a:tc>
              </a:tr>
              <a:tr h="12700">
                <a:tc>
                  <a:txBody>
                    <a:bodyPr/>
                    <a:lstStyle/>
                    <a:p>
                      <a:pPr indent="0" lvl="0" marL="0" rtl="0" algn="l">
                        <a:lnSpc>
                          <a:spcPct val="150000"/>
                        </a:lnSpc>
                        <a:spcBef>
                          <a:spcPts val="0"/>
                        </a:spcBef>
                        <a:spcAft>
                          <a:spcPts val="0"/>
                        </a:spcAft>
                        <a:buNone/>
                      </a:pPr>
                      <a:r>
                        <a:rPr lang="en-US" sz="1200">
                          <a:latin typeface="Calibri"/>
                          <a:ea typeface="Calibri"/>
                          <a:cs typeface="Calibri"/>
                          <a:sym typeface="Calibri"/>
                        </a:rPr>
                        <a:t>Non modifiable</a:t>
                      </a:r>
                      <a:endParaRPr sz="1200">
                        <a:latin typeface="Calibri"/>
                        <a:ea typeface="Calibri"/>
                        <a:cs typeface="Calibri"/>
                        <a:sym typeface="Calibri"/>
                      </a:endParaRPr>
                    </a:p>
                  </a:txBody>
                  <a:tcPr marT="0" marB="0" marR="68575" marL="68575"/>
                </a:tc>
                <a:tc>
                  <a:txBody>
                    <a:bodyPr/>
                    <a:lstStyle/>
                    <a:p>
                      <a:pPr indent="0" lvl="0" marL="0" rtl="0" algn="l">
                        <a:lnSpc>
                          <a:spcPct val="150000"/>
                        </a:lnSpc>
                        <a:spcBef>
                          <a:spcPts val="0"/>
                        </a:spcBef>
                        <a:spcAft>
                          <a:spcPts val="0"/>
                        </a:spcAft>
                        <a:buNone/>
                      </a:pPr>
                      <a:r>
                        <a:rPr lang="en-US" sz="1200">
                          <a:latin typeface="Calibri"/>
                          <a:ea typeface="Calibri"/>
                          <a:cs typeface="Calibri"/>
                          <a:sym typeface="Calibri"/>
                        </a:rPr>
                        <a:t>Previous knee injury</a:t>
                      </a:r>
                      <a:endParaRPr sz="1200">
                        <a:latin typeface="Calibri"/>
                        <a:ea typeface="Calibri"/>
                        <a:cs typeface="Calibri"/>
                        <a:sym typeface="Calibri"/>
                      </a:endParaRPr>
                    </a:p>
                  </a:txBody>
                  <a:tcPr marT="0" marB="0" marR="68575" marL="68575"/>
                </a:tc>
                <a:tc>
                  <a:txBody>
                    <a:bodyPr/>
                    <a:lstStyle/>
                    <a:p>
                      <a:pPr indent="0" lvl="0" marL="0" rtl="0" algn="l">
                        <a:lnSpc>
                          <a:spcPct val="150000"/>
                        </a:lnSpc>
                        <a:spcBef>
                          <a:spcPts val="0"/>
                        </a:spcBef>
                        <a:spcAft>
                          <a:spcPts val="0"/>
                        </a:spcAft>
                        <a:buNone/>
                      </a:pPr>
                      <a:r>
                        <a:rPr lang="en-US" sz="1200">
                          <a:latin typeface="Calibri"/>
                          <a:ea typeface="Calibri"/>
                          <a:cs typeface="Calibri"/>
                          <a:sym typeface="Calibri"/>
                        </a:rPr>
                        <a:t>Long-term joint weakness</a:t>
                      </a:r>
                      <a:endParaRPr sz="1200">
                        <a:latin typeface="Calibri"/>
                        <a:ea typeface="Calibri"/>
                        <a:cs typeface="Calibri"/>
                        <a:sym typeface="Calibri"/>
                      </a:endParaRPr>
                    </a:p>
                  </a:txBody>
                  <a:tcPr marT="0" marB="0" marR="68575" marL="68575"/>
                </a:tc>
              </a:tr>
              <a:tr h="12700">
                <a:tc>
                  <a:txBody>
                    <a:bodyPr/>
                    <a:lstStyle/>
                    <a:p>
                      <a:pPr indent="0" lvl="0" marL="0" rtl="0" algn="l">
                        <a:lnSpc>
                          <a:spcPct val="150000"/>
                        </a:lnSpc>
                        <a:spcBef>
                          <a:spcPts val="0"/>
                        </a:spcBef>
                        <a:spcAft>
                          <a:spcPts val="0"/>
                        </a:spcAft>
                        <a:buNone/>
                      </a:pPr>
                      <a:r>
                        <a:rPr lang="en-US" sz="1200">
                          <a:latin typeface="Calibri"/>
                          <a:ea typeface="Calibri"/>
                          <a:cs typeface="Calibri"/>
                          <a:sym typeface="Calibri"/>
                        </a:rPr>
                        <a:t>Modifiable</a:t>
                      </a:r>
                      <a:endParaRPr sz="1200">
                        <a:latin typeface="Calibri"/>
                        <a:ea typeface="Calibri"/>
                        <a:cs typeface="Calibri"/>
                        <a:sym typeface="Calibri"/>
                      </a:endParaRPr>
                    </a:p>
                  </a:txBody>
                  <a:tcPr marT="0" marB="0" marR="68575" marL="68575"/>
                </a:tc>
                <a:tc>
                  <a:txBody>
                    <a:bodyPr/>
                    <a:lstStyle/>
                    <a:p>
                      <a:pPr indent="0" lvl="0" marL="0" rtl="0" algn="l">
                        <a:lnSpc>
                          <a:spcPct val="150000"/>
                        </a:lnSpc>
                        <a:spcBef>
                          <a:spcPts val="0"/>
                        </a:spcBef>
                        <a:spcAft>
                          <a:spcPts val="0"/>
                        </a:spcAft>
                        <a:buNone/>
                      </a:pPr>
                      <a:r>
                        <a:rPr lang="en-US" sz="1200">
                          <a:latin typeface="Calibri"/>
                          <a:ea typeface="Calibri"/>
                          <a:cs typeface="Calibri"/>
                          <a:sym typeface="Calibri"/>
                        </a:rPr>
                        <a:t>Excess body weight</a:t>
                      </a:r>
                      <a:endParaRPr sz="1200">
                        <a:latin typeface="Calibri"/>
                        <a:ea typeface="Calibri"/>
                        <a:cs typeface="Calibri"/>
                        <a:sym typeface="Calibri"/>
                      </a:endParaRPr>
                    </a:p>
                  </a:txBody>
                  <a:tcPr marT="0" marB="0" marR="68575" marL="68575"/>
                </a:tc>
                <a:tc>
                  <a:txBody>
                    <a:bodyPr/>
                    <a:lstStyle/>
                    <a:p>
                      <a:pPr indent="0" lvl="0" marL="0" rtl="0" algn="l">
                        <a:lnSpc>
                          <a:spcPct val="150000"/>
                        </a:lnSpc>
                        <a:spcBef>
                          <a:spcPts val="0"/>
                        </a:spcBef>
                        <a:spcAft>
                          <a:spcPts val="0"/>
                        </a:spcAft>
                        <a:buNone/>
                      </a:pPr>
                      <a:r>
                        <a:rPr lang="en-US" sz="1200">
                          <a:latin typeface="Calibri"/>
                          <a:ea typeface="Calibri"/>
                          <a:cs typeface="Calibri"/>
                          <a:sym typeface="Calibri"/>
                        </a:rPr>
                        <a:t>Increased load on the knee joint</a:t>
                      </a:r>
                      <a:endParaRPr sz="1200">
                        <a:latin typeface="Calibri"/>
                        <a:ea typeface="Calibri"/>
                        <a:cs typeface="Calibri"/>
                        <a:sym typeface="Calibri"/>
                      </a:endParaRPr>
                    </a:p>
                  </a:txBody>
                  <a:tcPr marT="0" marB="0" marR="68575" marL="68575"/>
                </a:tc>
              </a:tr>
              <a:tr h="12700">
                <a:tc>
                  <a:txBody>
                    <a:bodyPr/>
                    <a:lstStyle/>
                    <a:p>
                      <a:pPr indent="0" lvl="0" marL="0" rtl="0" algn="l">
                        <a:lnSpc>
                          <a:spcPct val="150000"/>
                        </a:lnSpc>
                        <a:spcBef>
                          <a:spcPts val="0"/>
                        </a:spcBef>
                        <a:spcAft>
                          <a:spcPts val="0"/>
                        </a:spcAft>
                        <a:buNone/>
                      </a:pPr>
                      <a:r>
                        <a:rPr lang="en-US" sz="1200">
                          <a:latin typeface="Calibri"/>
                          <a:ea typeface="Calibri"/>
                          <a:cs typeface="Calibri"/>
                          <a:sym typeface="Calibri"/>
                        </a:rPr>
                        <a:t>Modifiable</a:t>
                      </a:r>
                      <a:endParaRPr sz="1200">
                        <a:latin typeface="Calibri"/>
                        <a:ea typeface="Calibri"/>
                        <a:cs typeface="Calibri"/>
                        <a:sym typeface="Calibri"/>
                      </a:endParaRPr>
                    </a:p>
                  </a:txBody>
                  <a:tcPr marT="0" marB="0" marR="68575" marL="68575"/>
                </a:tc>
                <a:tc>
                  <a:txBody>
                    <a:bodyPr/>
                    <a:lstStyle/>
                    <a:p>
                      <a:pPr indent="0" lvl="0" marL="0" rtl="0" algn="l">
                        <a:lnSpc>
                          <a:spcPct val="150000"/>
                        </a:lnSpc>
                        <a:spcBef>
                          <a:spcPts val="0"/>
                        </a:spcBef>
                        <a:spcAft>
                          <a:spcPts val="0"/>
                        </a:spcAft>
                        <a:buNone/>
                      </a:pPr>
                      <a:r>
                        <a:rPr lang="en-US" sz="1200">
                          <a:latin typeface="Calibri"/>
                          <a:ea typeface="Calibri"/>
                          <a:cs typeface="Calibri"/>
                          <a:sym typeface="Calibri"/>
                        </a:rPr>
                        <a:t>Low physical activity</a:t>
                      </a:r>
                      <a:endParaRPr sz="1200">
                        <a:latin typeface="Calibri"/>
                        <a:ea typeface="Calibri"/>
                        <a:cs typeface="Calibri"/>
                        <a:sym typeface="Calibri"/>
                      </a:endParaRPr>
                    </a:p>
                  </a:txBody>
                  <a:tcPr marT="0" marB="0" marR="68575" marL="68575"/>
                </a:tc>
                <a:tc>
                  <a:txBody>
                    <a:bodyPr/>
                    <a:lstStyle/>
                    <a:p>
                      <a:pPr indent="0" lvl="0" marL="0" rtl="0" algn="l">
                        <a:lnSpc>
                          <a:spcPct val="150000"/>
                        </a:lnSpc>
                        <a:spcBef>
                          <a:spcPts val="0"/>
                        </a:spcBef>
                        <a:spcAft>
                          <a:spcPts val="0"/>
                        </a:spcAft>
                        <a:buNone/>
                      </a:pPr>
                      <a:r>
                        <a:rPr lang="en-US" sz="1200">
                          <a:latin typeface="Calibri"/>
                          <a:ea typeface="Calibri"/>
                          <a:cs typeface="Calibri"/>
                          <a:sym typeface="Calibri"/>
                        </a:rPr>
                        <a:t>Reduced muscle support</a:t>
                      </a:r>
                      <a:endParaRPr sz="1200">
                        <a:latin typeface="Calibri"/>
                        <a:ea typeface="Calibri"/>
                        <a:cs typeface="Calibri"/>
                        <a:sym typeface="Calibri"/>
                      </a:endParaRPr>
                    </a:p>
                  </a:txBody>
                  <a:tcPr marT="0" marB="0" marR="68575" marL="68575"/>
                </a:tc>
              </a:tr>
              <a:tr h="12700">
                <a:tc>
                  <a:txBody>
                    <a:bodyPr/>
                    <a:lstStyle/>
                    <a:p>
                      <a:pPr indent="0" lvl="0" marL="0" rtl="0" algn="l">
                        <a:lnSpc>
                          <a:spcPct val="150000"/>
                        </a:lnSpc>
                        <a:spcBef>
                          <a:spcPts val="0"/>
                        </a:spcBef>
                        <a:spcAft>
                          <a:spcPts val="0"/>
                        </a:spcAft>
                        <a:buNone/>
                      </a:pPr>
                      <a:r>
                        <a:rPr lang="en-US" sz="1200">
                          <a:latin typeface="Calibri"/>
                          <a:ea typeface="Calibri"/>
                          <a:cs typeface="Calibri"/>
                          <a:sym typeface="Calibri"/>
                        </a:rPr>
                        <a:t>Modifiable</a:t>
                      </a:r>
                      <a:endParaRPr sz="1200">
                        <a:latin typeface="Calibri"/>
                        <a:ea typeface="Calibri"/>
                        <a:cs typeface="Calibri"/>
                        <a:sym typeface="Calibri"/>
                      </a:endParaRPr>
                    </a:p>
                  </a:txBody>
                  <a:tcPr marT="0" marB="0" marR="68575" marL="68575"/>
                </a:tc>
                <a:tc>
                  <a:txBody>
                    <a:bodyPr/>
                    <a:lstStyle/>
                    <a:p>
                      <a:pPr indent="0" lvl="0" marL="0" rtl="0" algn="l">
                        <a:lnSpc>
                          <a:spcPct val="150000"/>
                        </a:lnSpc>
                        <a:spcBef>
                          <a:spcPts val="0"/>
                        </a:spcBef>
                        <a:spcAft>
                          <a:spcPts val="0"/>
                        </a:spcAft>
                        <a:buNone/>
                      </a:pPr>
                      <a:r>
                        <a:rPr lang="en-US" sz="1200">
                          <a:latin typeface="Calibri"/>
                          <a:ea typeface="Calibri"/>
                          <a:cs typeface="Calibri"/>
                          <a:sym typeface="Calibri"/>
                        </a:rPr>
                        <a:t>Occupational strain</a:t>
                      </a:r>
                      <a:endParaRPr sz="1200">
                        <a:latin typeface="Calibri"/>
                        <a:ea typeface="Calibri"/>
                        <a:cs typeface="Calibri"/>
                        <a:sym typeface="Calibri"/>
                      </a:endParaRPr>
                    </a:p>
                  </a:txBody>
                  <a:tcPr marT="0" marB="0" marR="68575" marL="68575"/>
                </a:tc>
                <a:tc>
                  <a:txBody>
                    <a:bodyPr/>
                    <a:lstStyle/>
                    <a:p>
                      <a:pPr indent="0" lvl="0" marL="0" rtl="0" algn="l">
                        <a:lnSpc>
                          <a:spcPct val="150000"/>
                        </a:lnSpc>
                        <a:spcBef>
                          <a:spcPts val="0"/>
                        </a:spcBef>
                        <a:spcAft>
                          <a:spcPts val="0"/>
                        </a:spcAft>
                        <a:buNone/>
                      </a:pPr>
                      <a:r>
                        <a:rPr lang="en-US" sz="1200">
                          <a:latin typeface="Calibri"/>
                          <a:ea typeface="Calibri"/>
                          <a:cs typeface="Calibri"/>
                          <a:sym typeface="Calibri"/>
                        </a:rPr>
                        <a:t>Repeated lifting and long sitting</a:t>
                      </a:r>
                      <a:endParaRPr sz="1200">
                        <a:latin typeface="Calibri"/>
                        <a:ea typeface="Calibri"/>
                        <a:cs typeface="Calibri"/>
                        <a:sym typeface="Calibri"/>
                      </a:endParaRPr>
                    </a:p>
                  </a:txBody>
                  <a:tcPr marT="0" marB="0" marR="68575" marL="68575"/>
                </a:tc>
              </a:tr>
            </a:tbl>
          </a:graphicData>
        </a:graphic>
      </p:graphicFrame>
      <p:sp>
        <p:nvSpPr>
          <p:cNvPr id="127" name="Google Shape;127;p7"/>
          <p:cNvSpPr txBox="1"/>
          <p:nvPr/>
        </p:nvSpPr>
        <p:spPr>
          <a:xfrm>
            <a:off x="254875" y="4484775"/>
            <a:ext cx="7719300" cy="2735100"/>
          </a:xfrm>
          <a:prstGeom prst="rect">
            <a:avLst/>
          </a:prstGeom>
          <a:noFill/>
          <a:ln>
            <a:noFill/>
          </a:ln>
        </p:spPr>
        <p:txBody>
          <a:bodyPr anchorCtr="0" anchor="ctr" bIns="91425" lIns="91425" spcFirstLastPara="1" rIns="91425" wrap="square" tIns="91425">
            <a:noAutofit/>
          </a:bodyPr>
          <a:lstStyle/>
          <a:p>
            <a:pPr indent="0" lvl="0" marL="0" rtl="0" algn="l">
              <a:lnSpc>
                <a:spcPct val="150000"/>
              </a:lnSpc>
              <a:spcBef>
                <a:spcPts val="1400"/>
              </a:spcBef>
              <a:spcAft>
                <a:spcPts val="0"/>
              </a:spcAft>
              <a:buClr>
                <a:schemeClr val="dk1"/>
              </a:buClr>
              <a:buSzPts val="1100"/>
              <a:buFont typeface="Arial"/>
              <a:buNone/>
            </a:pPr>
            <a:r>
              <a:rPr lang="en-US">
                <a:solidFill>
                  <a:schemeClr val="dk1"/>
                </a:solidFill>
                <a:latin typeface="Calibri"/>
                <a:ea typeface="Calibri"/>
                <a:cs typeface="Calibri"/>
                <a:sym typeface="Calibri"/>
              </a:rPr>
              <a:t>The table below summarises the main risk factors identified in this patient.All these aspects make joints stressful and decrease knee stability. The world guidelines blame overweight and physical inactivity as causes of decreased overall health and poor mobility (World Health Organization, 2023).</a:t>
            </a:r>
            <a:endParaRPr>
              <a:solidFill>
                <a:schemeClr val="dk1"/>
              </a:solidFill>
              <a:latin typeface="Calibri"/>
              <a:ea typeface="Calibri"/>
              <a:cs typeface="Calibri"/>
              <a:sym typeface="Calibri"/>
            </a:endParaRPr>
          </a:p>
          <a:p>
            <a:pPr indent="0" lvl="0" marL="0" rtl="0" algn="l">
              <a:lnSpc>
                <a:spcPct val="150000"/>
              </a:lnSpc>
              <a:spcBef>
                <a:spcPts val="1400"/>
              </a:spcBef>
              <a:spcAft>
                <a:spcPts val="0"/>
              </a:spcAft>
              <a:buClr>
                <a:schemeClr val="dk1"/>
              </a:buClr>
              <a:buSzPts val="1100"/>
              <a:buFont typeface="Arial"/>
              <a:buNone/>
            </a:pPr>
            <a:r>
              <a:rPr lang="en-US">
                <a:solidFill>
                  <a:schemeClr val="dk1"/>
                </a:solidFill>
                <a:latin typeface="Calibri"/>
                <a:ea typeface="Calibri"/>
                <a:cs typeface="Calibri"/>
                <a:sym typeface="Calibri"/>
              </a:rPr>
              <a:t>The most important care requirements in relation to this patient are pain management, enhancing movement confidence, and the provision of assistance in order to enhance safe daily activity.</a:t>
            </a:r>
            <a:endParaRPr>
              <a:solidFill>
                <a:schemeClr val="dk1"/>
              </a:solidFill>
              <a:latin typeface="Calibri"/>
              <a:ea typeface="Calibri"/>
              <a:cs typeface="Calibri"/>
              <a:sym typeface="Calibri"/>
            </a:endParaRPr>
          </a:p>
          <a:p>
            <a:pPr indent="0" lvl="0" marL="0" rtl="0" algn="l">
              <a:lnSpc>
                <a:spcPct val="150000"/>
              </a:lnSpc>
              <a:spcBef>
                <a:spcPts val="1400"/>
              </a:spcBef>
              <a:spcAft>
                <a:spcPts val="1000"/>
              </a:spcAft>
              <a:buNone/>
            </a:pPr>
            <a:r>
              <a:rPr b="1" lang="en-US" sz="1200">
                <a:latin typeface="Calibri"/>
                <a:ea typeface="Calibri"/>
                <a:cs typeface="Calibri"/>
                <a:sym typeface="Calibri"/>
              </a:rPr>
              <a:t> </a:t>
            </a:r>
            <a:endParaRPr b="1" sz="1200">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1" name="Shape 131"/>
        <p:cNvGrpSpPr/>
        <p:nvPr/>
      </p:nvGrpSpPr>
      <p:grpSpPr>
        <a:xfrm>
          <a:off x="0" y="0"/>
          <a:ext cx="0" cy="0"/>
          <a:chOff x="0" y="0"/>
          <a:chExt cx="0" cy="0"/>
        </a:xfrm>
      </p:grpSpPr>
      <p:sp>
        <p:nvSpPr>
          <p:cNvPr id="132" name="Google Shape;132;p8"/>
          <p:cNvSpPr/>
          <p:nvPr/>
        </p:nvSpPr>
        <p:spPr>
          <a:xfrm>
            <a:off x="0" y="1322500"/>
            <a:ext cx="2812800" cy="3209400"/>
          </a:xfrm>
          <a:prstGeom prst="roundRect">
            <a:avLst>
              <a:gd fmla="val 16667" name="adj"/>
            </a:avLst>
          </a:prstGeom>
          <a:blipFill rotWithShape="1">
            <a:blip r:embed="rId3">
              <a:alphaModFix/>
            </a:blip>
            <a:stretch>
              <a:fillRect b="0" l="0" r="0" t="0"/>
            </a:stretch>
          </a:blipFill>
          <a:ln cap="flat" cmpd="sng" w="25400">
            <a:solidFill>
              <a:srgbClr val="395E89"/>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133" name="Google Shape;133;p8"/>
          <p:cNvSpPr/>
          <p:nvPr/>
        </p:nvSpPr>
        <p:spPr>
          <a:xfrm>
            <a:off x="2683925" y="1087475"/>
            <a:ext cx="6460200" cy="3984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1800">
                <a:solidFill>
                  <a:schemeClr val="dk1"/>
                </a:solidFill>
                <a:latin typeface="Calibri"/>
                <a:ea typeface="Calibri"/>
                <a:cs typeface="Calibri"/>
                <a:sym typeface="Calibri"/>
              </a:rPr>
              <a:t>The knee is a joint designed for movement and support.</a:t>
            </a:r>
            <a:endParaRPr/>
          </a:p>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Calibri"/>
                <a:ea typeface="Calibri"/>
                <a:cs typeface="Calibri"/>
                <a:sym typeface="Calibri"/>
              </a:rPr>
              <a:t>It is a synovial joint</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Calibri"/>
                <a:ea typeface="Calibri"/>
                <a:cs typeface="Calibri"/>
                <a:sym typeface="Calibri"/>
              </a:rPr>
              <a:t>Bones meet inside a joint space</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Calibri"/>
                <a:ea typeface="Calibri"/>
                <a:cs typeface="Calibri"/>
                <a:sym typeface="Calibri"/>
              </a:rPr>
              <a:t>Cartilage covers bone ends</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Calibri"/>
                <a:ea typeface="Calibri"/>
                <a:cs typeface="Calibri"/>
                <a:sym typeface="Calibri"/>
              </a:rPr>
              <a:t>Ligaments keep the knee stable</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Calibri"/>
                <a:ea typeface="Calibri"/>
                <a:cs typeface="Calibri"/>
                <a:sym typeface="Calibri"/>
              </a:rPr>
              <a:t>Menisci absorb shock</a:t>
            </a:r>
            <a:endParaRPr>
              <a:solidFill>
                <a:schemeClr val="dk1"/>
              </a:solidFill>
              <a:latin typeface="Calibri"/>
              <a:ea typeface="Calibri"/>
              <a:cs typeface="Calibri"/>
              <a:sym typeface="Calibri"/>
            </a:endParaRPr>
          </a:p>
          <a:p>
            <a:pPr indent="0" lvl="0" marL="457200" rtl="0" algn="l">
              <a:lnSpc>
                <a:spcPct val="150000"/>
              </a:lnSpc>
              <a:spcBef>
                <a:spcPts val="1400"/>
              </a:spcBef>
              <a:spcAft>
                <a:spcPts val="0"/>
              </a:spcAft>
              <a:buNone/>
            </a:pPr>
            <a:r>
              <a:rPr lang="en-US">
                <a:solidFill>
                  <a:schemeClr val="dk1"/>
                </a:solidFill>
                <a:latin typeface="Calibri"/>
                <a:ea typeface="Calibri"/>
                <a:cs typeface="Calibri"/>
                <a:sym typeface="Calibri"/>
              </a:rPr>
              <a:t>The knee is a synovial joint. This joint is the one that can move, and it is stable. The joint cavity is a small cavity found within the knee. This room enables the knee to flex and extend without any complications.The articular cartilage covers the ends of the bones. This cartilage is soft and hard. It decreases friction during the movement of the knee. It is also useful in the distribution of the weight of the body when walking and standing.</a:t>
            </a:r>
            <a:endParaRPr>
              <a:solidFill>
                <a:schemeClr val="dk1"/>
              </a:solidFill>
              <a:latin typeface="Calibri"/>
              <a:ea typeface="Calibri"/>
              <a:cs typeface="Calibri"/>
              <a:sym typeface="Calibri"/>
            </a:endParaRPr>
          </a:p>
          <a:p>
            <a:pPr indent="0" lvl="0" marL="457200" rtl="0" algn="l">
              <a:lnSpc>
                <a:spcPct val="150000"/>
              </a:lnSpc>
              <a:spcBef>
                <a:spcPts val="1400"/>
              </a:spcBef>
              <a:spcAft>
                <a:spcPts val="1400"/>
              </a:spcAft>
              <a:buNone/>
            </a:pPr>
            <a:r>
              <a:rPr lang="en-US">
                <a:solidFill>
                  <a:schemeClr val="dk1"/>
                </a:solidFill>
                <a:latin typeface="Calibri"/>
                <a:ea typeface="Calibri"/>
                <a:cs typeface="Calibri"/>
                <a:sym typeface="Calibri"/>
              </a:rPr>
              <a:t>There are powerful ligaments that hold the knee. They regulate the movement and maintain the position of the joints. There are two menisci found within the knee. They are pads of cartilage that are curved. They absorb the shock and enhance stability during movement.A combination of all these structures enables safe movement and the weight of the body (OpenStax, 2022)</a:t>
            </a:r>
            <a:r>
              <a:rPr lang="en-US" sz="1200">
                <a:solidFill>
                  <a:schemeClr val="dk1"/>
                </a:solidFill>
                <a:latin typeface="Calibri"/>
                <a:ea typeface="Calibri"/>
                <a:cs typeface="Calibri"/>
                <a:sym typeface="Calibri"/>
              </a:rPr>
              <a:t>.</a:t>
            </a:r>
            <a:endParaRPr sz="1800">
              <a:solidFill>
                <a:schemeClr val="dk1"/>
              </a:solidFill>
              <a:latin typeface="Calibri"/>
              <a:ea typeface="Calibri"/>
              <a:cs typeface="Calibri"/>
              <a:sym typeface="Calibri"/>
            </a:endParaRPr>
          </a:p>
        </p:txBody>
      </p:sp>
      <p:sp>
        <p:nvSpPr>
          <p:cNvPr id="134" name="Google Shape;134;p8"/>
          <p:cNvSpPr/>
          <p:nvPr/>
        </p:nvSpPr>
        <p:spPr>
          <a:xfrm>
            <a:off x="552950" y="153915"/>
            <a:ext cx="4116900" cy="5232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2800">
                <a:solidFill>
                  <a:schemeClr val="dk1"/>
                </a:solidFill>
                <a:latin typeface="Quattrocento Sans"/>
                <a:ea typeface="Quattrocento Sans"/>
                <a:cs typeface="Quattrocento Sans"/>
                <a:sym typeface="Quattrocento Sans"/>
              </a:rPr>
              <a:t>KNEE JOINT ANATOMY</a:t>
            </a:r>
            <a:endParaRPr b="1" sz="2800">
              <a:solidFill>
                <a:schemeClr val="dk1"/>
              </a:solidFill>
              <a:latin typeface="Quattrocento Sans"/>
              <a:ea typeface="Quattrocento Sans"/>
              <a:cs typeface="Quattrocento Sans"/>
              <a:sym typeface="Quattrocento Sans"/>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8" name="Shape 138"/>
        <p:cNvGrpSpPr/>
        <p:nvPr/>
      </p:nvGrpSpPr>
      <p:grpSpPr>
        <a:xfrm>
          <a:off x="0" y="0"/>
          <a:ext cx="0" cy="0"/>
          <a:chOff x="0" y="0"/>
          <a:chExt cx="0" cy="0"/>
        </a:xfrm>
      </p:grpSpPr>
      <p:sp>
        <p:nvSpPr>
          <p:cNvPr id="139" name="Google Shape;139;p9"/>
          <p:cNvSpPr/>
          <p:nvPr/>
        </p:nvSpPr>
        <p:spPr>
          <a:xfrm>
            <a:off x="52125" y="1056800"/>
            <a:ext cx="6051600" cy="55293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t/>
            </a:r>
            <a:endParaRPr>
              <a:solidFill>
                <a:schemeClr val="dk1"/>
              </a:solidFill>
              <a:latin typeface="Quattrocento Sans"/>
              <a:ea typeface="Quattrocento Sans"/>
              <a:cs typeface="Quattrocento Sans"/>
              <a:sym typeface="Quattrocento Sans"/>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Cartilage reduces friction</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Joint fluid supports movement</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Muscles guide bending and straightening</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Strong muscles protect the joint</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Balance and control are maintained</a:t>
            </a:r>
            <a:endParaRPr>
              <a:solidFill>
                <a:schemeClr val="dk1"/>
              </a:solidFill>
              <a:latin typeface="Quattrocento Sans"/>
              <a:ea typeface="Quattrocento Sans"/>
              <a:cs typeface="Quattrocento Sans"/>
              <a:sym typeface="Quattrocento Sans"/>
            </a:endParaRPr>
          </a:p>
          <a:p>
            <a:pPr indent="0" lvl="0" marL="457200" rtl="0" algn="l">
              <a:lnSpc>
                <a:spcPct val="150000"/>
              </a:lnSpc>
              <a:spcBef>
                <a:spcPts val="1400"/>
              </a:spcBef>
              <a:spcAft>
                <a:spcPts val="0"/>
              </a:spcAft>
              <a:buNone/>
            </a:pPr>
            <a:r>
              <a:rPr lang="en-US">
                <a:solidFill>
                  <a:schemeClr val="dk1"/>
                </a:solidFill>
                <a:latin typeface="Calibri"/>
                <a:ea typeface="Calibri"/>
                <a:cs typeface="Calibri"/>
                <a:sym typeface="Calibri"/>
              </a:rPr>
              <a:t>The knee motion requires low friction and proper control of the joint to move normally. The bones move freely due to healthy cartilage. The synovial fluid diffuses over the joint when it moves. This will minimize the wear and promote the use of the knee again.</a:t>
            </a:r>
            <a:endParaRPr>
              <a:solidFill>
                <a:schemeClr val="dk1"/>
              </a:solidFill>
              <a:latin typeface="Calibri"/>
              <a:ea typeface="Calibri"/>
              <a:cs typeface="Calibri"/>
              <a:sym typeface="Calibri"/>
            </a:endParaRPr>
          </a:p>
          <a:p>
            <a:pPr indent="0" lvl="0" marL="457200" rtl="0" algn="l">
              <a:lnSpc>
                <a:spcPct val="150000"/>
              </a:lnSpc>
              <a:spcBef>
                <a:spcPts val="1400"/>
              </a:spcBef>
              <a:spcAft>
                <a:spcPts val="0"/>
              </a:spcAft>
              <a:buNone/>
            </a:pPr>
            <a:r>
              <a:rPr lang="en-US">
                <a:solidFill>
                  <a:schemeClr val="dk1"/>
                </a:solidFill>
                <a:latin typeface="Calibri"/>
                <a:ea typeface="Calibri"/>
                <a:cs typeface="Calibri"/>
                <a:sym typeface="Calibri"/>
              </a:rPr>
              <a:t>Muscle support is also required in movement. Bending and straightening are controlled by muscles that are located around the knee. </a:t>
            </a:r>
            <a:endParaRPr>
              <a:solidFill>
                <a:schemeClr val="dk1"/>
              </a:solidFill>
              <a:latin typeface="Calibri"/>
              <a:ea typeface="Calibri"/>
              <a:cs typeface="Calibri"/>
              <a:sym typeface="Calibri"/>
            </a:endParaRPr>
          </a:p>
          <a:p>
            <a:pPr indent="0" lvl="0" marL="457200" rtl="0" algn="l">
              <a:lnSpc>
                <a:spcPct val="150000"/>
              </a:lnSpc>
              <a:spcBef>
                <a:spcPts val="1400"/>
              </a:spcBef>
              <a:spcAft>
                <a:spcPts val="1400"/>
              </a:spcAft>
              <a:buNone/>
            </a:pPr>
            <a:r>
              <a:rPr lang="en-US">
                <a:solidFill>
                  <a:schemeClr val="dk1"/>
                </a:solidFill>
                <a:latin typeface="Calibri"/>
                <a:ea typeface="Calibri"/>
                <a:cs typeface="Calibri"/>
                <a:sym typeface="Calibri"/>
              </a:rPr>
              <a:t>The knee is more stable when the strength of the muscles is good. Its balance is improved, and trust in movement is gained. This minimizes the chances of strain and unequal loading of the joint. Normal knee functioning and the long-term well-being of the joints require proper muscle support (Tortora and Derrickson, 2021).</a:t>
            </a:r>
            <a:endParaRPr>
              <a:solidFill>
                <a:schemeClr val="dk1"/>
              </a:solidFill>
              <a:latin typeface="Calibri"/>
              <a:ea typeface="Calibri"/>
              <a:cs typeface="Calibri"/>
              <a:sym typeface="Calibri"/>
            </a:endParaRPr>
          </a:p>
        </p:txBody>
      </p:sp>
      <p:sp>
        <p:nvSpPr>
          <p:cNvPr id="140" name="Google Shape;140;p9"/>
          <p:cNvSpPr/>
          <p:nvPr/>
        </p:nvSpPr>
        <p:spPr>
          <a:xfrm>
            <a:off x="5735699" y="269151"/>
            <a:ext cx="3408300" cy="3538800"/>
          </a:xfrm>
          <a:prstGeom prst="ellipse">
            <a:avLst/>
          </a:prstGeom>
          <a:blipFill rotWithShape="1">
            <a:blip r:embed="rId3">
              <a:alphaModFix/>
            </a:blip>
            <a:stretch>
              <a:fillRect b="0" l="0" r="0" t="0"/>
            </a:stretch>
          </a:blipFill>
          <a:ln cap="flat" cmpd="sng" w="25400">
            <a:solidFill>
              <a:srgbClr val="395E89"/>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141" name="Google Shape;141;p9"/>
          <p:cNvSpPr/>
          <p:nvPr/>
        </p:nvSpPr>
        <p:spPr>
          <a:xfrm>
            <a:off x="381000" y="5"/>
            <a:ext cx="5181600" cy="8115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2800">
                <a:solidFill>
                  <a:schemeClr val="dk1"/>
                </a:solidFill>
                <a:latin typeface="Quattrocento Sans"/>
                <a:ea typeface="Quattrocento Sans"/>
                <a:cs typeface="Quattrocento Sans"/>
                <a:sym typeface="Quattrocento Sans"/>
              </a:rPr>
              <a:t>NORMAL KNEE FUNCTION</a:t>
            </a:r>
            <a:endParaRPr/>
          </a:p>
          <a:p>
            <a:pPr indent="0" lvl="0" marL="0" marR="0" rtl="0" algn="l">
              <a:spcBef>
                <a:spcPts val="0"/>
              </a:spcBef>
              <a:spcAft>
                <a:spcPts val="0"/>
              </a:spcAft>
              <a:buNone/>
            </a:pPr>
            <a:r>
              <a:t/>
            </a:r>
            <a:endParaRPr b="1" sz="1800">
              <a:solidFill>
                <a:schemeClr val="dk1"/>
              </a:solidFill>
              <a:latin typeface="Quattrocento Sans"/>
              <a:ea typeface="Quattrocento Sans"/>
              <a:cs typeface="Quattrocento Sans"/>
              <a:sym typeface="Quattrocento Sans"/>
            </a:endParaRPr>
          </a:p>
        </p:txBody>
      </p:sp>
      <p:sp>
        <p:nvSpPr>
          <p:cNvPr id="142" name="Google Shape;142;p9"/>
          <p:cNvSpPr/>
          <p:nvPr/>
        </p:nvSpPr>
        <p:spPr>
          <a:xfrm>
            <a:off x="457200" y="596891"/>
            <a:ext cx="4572000" cy="4599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1800">
                <a:solidFill>
                  <a:schemeClr val="dk1"/>
                </a:solidFill>
                <a:latin typeface="Quattrocento Sans"/>
                <a:ea typeface="Quattrocento Sans"/>
                <a:cs typeface="Quattrocento Sans"/>
                <a:sym typeface="Quattrocento Sans"/>
              </a:rPr>
              <a:t>A healthy knee moves smoothly and safely.</a:t>
            </a:r>
            <a:endParaRPr b="1" sz="1800">
              <a:solidFill>
                <a:schemeClr val="dk1"/>
              </a:solidFill>
              <a:latin typeface="Quattrocento Sans"/>
              <a:ea typeface="Quattrocento Sans"/>
              <a:cs typeface="Quattrocento Sans"/>
              <a:sym typeface="Quattrocento Sans"/>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6" name="Shape 146"/>
        <p:cNvGrpSpPr/>
        <p:nvPr/>
      </p:nvGrpSpPr>
      <p:grpSpPr>
        <a:xfrm>
          <a:off x="0" y="0"/>
          <a:ext cx="0" cy="0"/>
          <a:chOff x="0" y="0"/>
          <a:chExt cx="0" cy="0"/>
        </a:xfrm>
      </p:grpSpPr>
      <p:sp>
        <p:nvSpPr>
          <p:cNvPr id="147" name="Google Shape;147;p10"/>
          <p:cNvSpPr/>
          <p:nvPr/>
        </p:nvSpPr>
        <p:spPr>
          <a:xfrm>
            <a:off x="5320150" y="1271378"/>
            <a:ext cx="3620100" cy="1649700"/>
          </a:xfrm>
          <a:prstGeom prst="ellipse">
            <a:avLst/>
          </a:prstGeom>
          <a:blipFill rotWithShape="1">
            <a:blip r:embed="rId3">
              <a:alphaModFix/>
            </a:blip>
            <a:stretch>
              <a:fillRect b="0" l="0" r="0" t="0"/>
            </a:stretch>
          </a:blipFill>
          <a:ln cap="flat" cmpd="sng" w="25400">
            <a:solidFill>
              <a:srgbClr val="395E89"/>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148" name="Google Shape;148;p10"/>
          <p:cNvSpPr/>
          <p:nvPr/>
        </p:nvSpPr>
        <p:spPr>
          <a:xfrm>
            <a:off x="150" y="1741575"/>
            <a:ext cx="9144000" cy="5116500"/>
          </a:xfrm>
          <a:prstGeom prst="rect">
            <a:avLst/>
          </a:prstGeom>
          <a:noFill/>
          <a:ln>
            <a:noFill/>
          </a:ln>
        </p:spPr>
        <p:txBody>
          <a:bodyPr anchorCtr="0" anchor="t" bIns="45700" lIns="91425" spcFirstLastPara="1" rIns="91425" wrap="square" tIns="45700">
            <a:spAutoFit/>
          </a:bodyPr>
          <a:lstStyle/>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Cartilage becomes thin</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Bone movement becomes rough</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Pain increases with use</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Stiffness limits movement</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Swelling may develop</a:t>
            </a:r>
            <a:endParaRPr>
              <a:solidFill>
                <a:schemeClr val="dk1"/>
              </a:solidFill>
              <a:latin typeface="Quattrocento Sans"/>
              <a:ea typeface="Quattrocento Sans"/>
              <a:cs typeface="Quattrocento Sans"/>
              <a:sym typeface="Quattrocento Sans"/>
            </a:endParaRPr>
          </a:p>
          <a:p>
            <a:pPr indent="-317500" lvl="0" marL="457200" rtl="0" algn="l">
              <a:lnSpc>
                <a:spcPct val="150000"/>
              </a:lnSpc>
              <a:spcBef>
                <a:spcPts val="1400"/>
              </a:spcBef>
              <a:spcAft>
                <a:spcPts val="0"/>
              </a:spcAft>
              <a:buClr>
                <a:schemeClr val="dk1"/>
              </a:buClr>
              <a:buSzPts val="1400"/>
              <a:buFont typeface="Quattrocento Sans"/>
              <a:buChar char="•"/>
            </a:pPr>
            <a:r>
              <a:rPr lang="en-US">
                <a:solidFill>
                  <a:schemeClr val="dk1"/>
                </a:solidFill>
                <a:latin typeface="Calibri"/>
                <a:ea typeface="Calibri"/>
                <a:cs typeface="Calibri"/>
                <a:sym typeface="Calibri"/>
              </a:rPr>
              <a:t>With weakening cartilages, the knee is less shock-absorbing. The mobility is painful and stiff. There could be swelling as a result of irritation in the joint. These alterations decrease the ability of the knee to move far and easily (Hsu and Siwiec, 2023).</a:t>
            </a:r>
            <a:endParaRPr>
              <a:solidFill>
                <a:schemeClr val="dk1"/>
              </a:solidFill>
              <a:latin typeface="Calibri"/>
              <a:ea typeface="Calibri"/>
              <a:cs typeface="Calibri"/>
              <a:sym typeface="Calibri"/>
            </a:endParaRPr>
          </a:p>
          <a:p>
            <a:pPr indent="-317500" lvl="0" marL="457200" rtl="0" algn="l">
              <a:lnSpc>
                <a:spcPct val="150000"/>
              </a:lnSpc>
              <a:spcBef>
                <a:spcPts val="1400"/>
              </a:spcBef>
              <a:spcAft>
                <a:spcPts val="0"/>
              </a:spcAft>
              <a:buClr>
                <a:schemeClr val="dk1"/>
              </a:buClr>
              <a:buSzPts val="1400"/>
              <a:buFont typeface="Quattrocento Sans"/>
              <a:buChar char="•"/>
            </a:pPr>
            <a:r>
              <a:rPr lang="en-US">
                <a:solidFill>
                  <a:schemeClr val="dk1"/>
                </a:solidFill>
                <a:latin typeface="Calibri"/>
                <a:ea typeface="Calibri"/>
                <a:cs typeface="Calibri"/>
                <a:sym typeface="Calibri"/>
              </a:rPr>
              <a:t>Moving is regulated in a healthy knee. In osteoarthritis, the movement is disbalanced and painful. Suffering may result in activity reduction. This can make the muscles weak and provide less support to the joints, thus increasing the level of symptoms.</a:t>
            </a:r>
            <a:endParaRPr>
              <a:solidFill>
                <a:schemeClr val="dk1"/>
              </a:solidFill>
              <a:latin typeface="Calibri"/>
              <a:ea typeface="Calibri"/>
              <a:cs typeface="Calibri"/>
              <a:sym typeface="Calibri"/>
            </a:endParaRPr>
          </a:p>
          <a:p>
            <a:pPr indent="-317500" lvl="0" marL="457200" rtl="0" algn="l">
              <a:lnSpc>
                <a:spcPct val="150000"/>
              </a:lnSpc>
              <a:spcBef>
                <a:spcPts val="1400"/>
              </a:spcBef>
              <a:spcAft>
                <a:spcPts val="0"/>
              </a:spcAft>
              <a:buClr>
                <a:schemeClr val="dk1"/>
              </a:buClr>
              <a:buSzPts val="1400"/>
              <a:buFont typeface="Quattrocento Sans"/>
              <a:buChar char="•"/>
            </a:pPr>
            <a:r>
              <a:rPr lang="en-US">
                <a:solidFill>
                  <a:schemeClr val="dk1"/>
                </a:solidFill>
                <a:latin typeface="Calibri"/>
                <a:ea typeface="Calibri"/>
                <a:cs typeface="Calibri"/>
                <a:sym typeface="Calibri"/>
              </a:rPr>
              <a:t>Osteoarthritis does not just occur as a consequence of age. The symptoms vary in different people. Timely intervention can be used to protect functioning and decrease daily restrictions (Hunter and Bierma Zeinstra, 2019).</a:t>
            </a:r>
            <a:endParaRPr>
              <a:solidFill>
                <a:schemeClr val="dk1"/>
              </a:solidFill>
              <a:latin typeface="Calibri"/>
              <a:ea typeface="Calibri"/>
              <a:cs typeface="Calibri"/>
              <a:sym typeface="Calibri"/>
            </a:endParaRPr>
          </a:p>
          <a:p>
            <a:pPr indent="-285750" lvl="0" marL="285750" marR="0" rtl="0" algn="l">
              <a:spcBef>
                <a:spcPts val="1400"/>
              </a:spcBef>
              <a:spcAft>
                <a:spcPts val="0"/>
              </a:spcAft>
              <a:buClr>
                <a:schemeClr val="dk1"/>
              </a:buClr>
              <a:buSzPts val="1800"/>
              <a:buFont typeface="Quattrocento Sans"/>
              <a:buChar char="•"/>
            </a:pPr>
            <a:r>
              <a:t/>
            </a:r>
            <a:endParaRPr sz="1800">
              <a:solidFill>
                <a:schemeClr val="dk1"/>
              </a:solidFill>
              <a:latin typeface="Quattrocento Sans"/>
              <a:ea typeface="Quattrocento Sans"/>
              <a:cs typeface="Quattrocento Sans"/>
              <a:sym typeface="Quattrocento Sans"/>
            </a:endParaRPr>
          </a:p>
        </p:txBody>
      </p:sp>
      <p:sp>
        <p:nvSpPr>
          <p:cNvPr id="149" name="Google Shape;149;p10"/>
          <p:cNvSpPr/>
          <p:nvPr/>
        </p:nvSpPr>
        <p:spPr>
          <a:xfrm>
            <a:off x="186925" y="127961"/>
            <a:ext cx="3483000" cy="18282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2800">
                <a:solidFill>
                  <a:schemeClr val="dk1"/>
                </a:solidFill>
                <a:latin typeface="Quattrocento Sans"/>
                <a:ea typeface="Quattrocento Sans"/>
                <a:cs typeface="Quattrocento Sans"/>
                <a:sym typeface="Quattrocento Sans"/>
              </a:rPr>
              <a:t>WHAT</a:t>
            </a:r>
            <a:r>
              <a:rPr b="1" lang="en-US" sz="2800">
                <a:solidFill>
                  <a:schemeClr val="dk1"/>
                </a:solidFill>
                <a:latin typeface="Calibri"/>
                <a:ea typeface="Calibri"/>
                <a:cs typeface="Calibri"/>
                <a:sym typeface="Calibri"/>
              </a:rPr>
              <a:t> CHANGES IN OSTEOARTHRITIS</a:t>
            </a:r>
            <a:endParaRPr b="1" sz="2800">
              <a:solidFill>
                <a:schemeClr val="dk1"/>
              </a:solidFill>
              <a:latin typeface="Calibri"/>
              <a:ea typeface="Calibri"/>
              <a:cs typeface="Calibri"/>
              <a:sym typeface="Calibri"/>
            </a:endParaRPr>
          </a:p>
        </p:txBody>
      </p:sp>
      <p:sp>
        <p:nvSpPr>
          <p:cNvPr id="150" name="Google Shape;150;p10"/>
          <p:cNvSpPr/>
          <p:nvPr/>
        </p:nvSpPr>
        <p:spPr>
          <a:xfrm>
            <a:off x="4407100" y="310700"/>
            <a:ext cx="4333200" cy="10545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1800">
                <a:solidFill>
                  <a:schemeClr val="dk1"/>
                </a:solidFill>
                <a:latin typeface="Quattrocento Sans"/>
                <a:ea typeface="Quattrocento Sans"/>
                <a:cs typeface="Quattrocento Sans"/>
                <a:sym typeface="Quattrocento Sans"/>
              </a:rPr>
              <a:t>Osteoarthritis</a:t>
            </a:r>
            <a:r>
              <a:rPr b="1" lang="en-US" sz="1800">
                <a:solidFill>
                  <a:schemeClr val="dk1"/>
                </a:solidFill>
                <a:latin typeface="Calibri"/>
                <a:ea typeface="Calibri"/>
                <a:cs typeface="Calibri"/>
                <a:sym typeface="Calibri"/>
              </a:rPr>
              <a:t> damages normal joint function.</a:t>
            </a:r>
            <a:endParaRPr sz="1800">
              <a:solidFill>
                <a:schemeClr val="dk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4" name="Shape 154"/>
        <p:cNvGrpSpPr/>
        <p:nvPr/>
      </p:nvGrpSpPr>
      <p:grpSpPr>
        <a:xfrm>
          <a:off x="0" y="0"/>
          <a:ext cx="0" cy="0"/>
          <a:chOff x="0" y="0"/>
          <a:chExt cx="0" cy="0"/>
        </a:xfrm>
      </p:grpSpPr>
      <p:sp>
        <p:nvSpPr>
          <p:cNvPr id="155" name="Google Shape;155;p11"/>
          <p:cNvSpPr/>
          <p:nvPr/>
        </p:nvSpPr>
        <p:spPr>
          <a:xfrm>
            <a:off x="6923075" y="-132875"/>
            <a:ext cx="2308200" cy="2920800"/>
          </a:xfrm>
          <a:prstGeom prst="roundRect">
            <a:avLst>
              <a:gd fmla="val 16667" name="adj"/>
            </a:avLst>
          </a:prstGeom>
          <a:blipFill rotWithShape="1">
            <a:blip r:embed="rId3">
              <a:alphaModFix/>
            </a:blip>
            <a:stretch>
              <a:fillRect b="0" l="0" r="0" t="0"/>
            </a:stretch>
          </a:blipFill>
          <a:ln cap="flat" cmpd="sng" w="25400">
            <a:solidFill>
              <a:srgbClr val="395E89"/>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156" name="Google Shape;156;p11"/>
          <p:cNvSpPr/>
          <p:nvPr/>
        </p:nvSpPr>
        <p:spPr>
          <a:xfrm>
            <a:off x="0" y="748150"/>
            <a:ext cx="8977800" cy="39399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a:solidFill>
                  <a:schemeClr val="dk1"/>
                </a:solidFill>
                <a:latin typeface="Quattrocento Sans"/>
                <a:ea typeface="Quattrocento Sans"/>
                <a:cs typeface="Quattrocento Sans"/>
                <a:sym typeface="Quattrocento Sans"/>
              </a:rPr>
              <a:t>Daily habits can worsen or improve symptoms.</a:t>
            </a:r>
            <a:endParaRPr b="1">
              <a:solidFill>
                <a:schemeClr val="dk1"/>
              </a:solidFill>
              <a:latin typeface="Quattrocento Sans"/>
              <a:ea typeface="Quattrocento Sans"/>
              <a:cs typeface="Quattrocento Sans"/>
              <a:sym typeface="Quattrocento Sans"/>
            </a:endParaRPr>
          </a:p>
          <a:p>
            <a:pPr indent="0" lvl="0" marL="0" marR="0" rtl="0" algn="l">
              <a:spcBef>
                <a:spcPts val="0"/>
              </a:spcBef>
              <a:spcAft>
                <a:spcPts val="0"/>
              </a:spcAft>
              <a:buNone/>
            </a:pPr>
            <a:r>
              <a:t/>
            </a:r>
            <a:endParaRPr b="1">
              <a:solidFill>
                <a:schemeClr val="dk1"/>
              </a:solidFill>
              <a:latin typeface="Quattrocento Sans"/>
              <a:ea typeface="Quattrocento Sans"/>
              <a:cs typeface="Quattrocento Sans"/>
              <a:sym typeface="Quattrocento Sans"/>
            </a:endParaRPr>
          </a:p>
          <a:p>
            <a:pPr indent="0" lvl="0" marL="0" marR="0" rtl="0" algn="l">
              <a:spcBef>
                <a:spcPts val="0"/>
              </a:spcBef>
              <a:spcAft>
                <a:spcPts val="0"/>
              </a:spcAft>
              <a:buNone/>
            </a:pPr>
            <a:r>
              <a:t/>
            </a:r>
            <a:endParaRPr b="1">
              <a:solidFill>
                <a:schemeClr val="dk1"/>
              </a:solidFill>
              <a:latin typeface="Quattrocento Sans"/>
              <a:ea typeface="Quattrocento Sans"/>
              <a:cs typeface="Quattrocento Sans"/>
              <a:sym typeface="Quattrocento Sans"/>
            </a:endParaRPr>
          </a:p>
          <a:p>
            <a:pPr indent="0" lvl="0" marL="0" marR="0" rtl="0" algn="l">
              <a:spcBef>
                <a:spcPts val="0"/>
              </a:spcBef>
              <a:spcAft>
                <a:spcPts val="0"/>
              </a:spcAft>
              <a:buNone/>
            </a:pPr>
            <a:r>
              <a:t/>
            </a:r>
            <a:endParaRPr b="1">
              <a:solidFill>
                <a:schemeClr val="dk1"/>
              </a:solidFill>
              <a:latin typeface="Quattrocento Sans"/>
              <a:ea typeface="Quattrocento Sans"/>
              <a:cs typeface="Quattrocento Sans"/>
              <a:sym typeface="Quattrocento Sans"/>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Extra weight increases knee pressure</a:t>
            </a:r>
            <a:endParaRPr>
              <a:solidFill>
                <a:schemeClr val="dk1"/>
              </a:solidFill>
              <a:latin typeface="Quattrocento Sans"/>
              <a:ea typeface="Quattrocento Sans"/>
              <a:cs typeface="Quattrocento Sans"/>
              <a:sym typeface="Quattrocento Sans"/>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Inactivity weakens muscles</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Long sitting increases stiffness</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Heavy lifting strains the joint</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Small changes can reduce pain</a:t>
            </a:r>
            <a:endParaRPr>
              <a:solidFill>
                <a:schemeClr val="dk1"/>
              </a:solidFill>
              <a:latin typeface="Quattrocento Sans"/>
              <a:ea typeface="Quattrocento Sans"/>
              <a:cs typeface="Quattrocento Sans"/>
              <a:sym typeface="Quattrocento Sans"/>
            </a:endParaRPr>
          </a:p>
          <a:p>
            <a:pPr indent="-317500" lvl="0" marL="457200" rtl="0" algn="l">
              <a:lnSpc>
                <a:spcPct val="150000"/>
              </a:lnSpc>
              <a:spcBef>
                <a:spcPts val="1400"/>
              </a:spcBef>
              <a:spcAft>
                <a:spcPts val="0"/>
              </a:spcAft>
              <a:buClr>
                <a:schemeClr val="dk1"/>
              </a:buClr>
              <a:buSzPts val="1400"/>
              <a:buFont typeface="Quattrocento Sans"/>
              <a:buChar char="•"/>
            </a:pPr>
            <a:r>
              <a:rPr lang="en-US">
                <a:solidFill>
                  <a:schemeClr val="dk1"/>
                </a:solidFill>
                <a:latin typeface="Calibri"/>
                <a:ea typeface="Calibri"/>
                <a:cs typeface="Calibri"/>
                <a:sym typeface="Calibri"/>
              </a:rPr>
              <a:t>Lifestyle can affect knee pain. When a human being possesses some excess body weight, the knee must bear additional weight. Every step can hurt more. This patient has found that walking and standing are painful due to weight gain. A little loss of weight will do the knee good. Weight loss is not only better than fast weight loss, but also better than small changes (NHS, 2025).</a:t>
            </a:r>
            <a:endParaRPr>
              <a:solidFill>
                <a:schemeClr val="dk1"/>
              </a:solidFill>
              <a:latin typeface="Calibri"/>
              <a:ea typeface="Calibri"/>
              <a:cs typeface="Calibri"/>
              <a:sym typeface="Calibri"/>
            </a:endParaRPr>
          </a:p>
          <a:p>
            <a:pPr indent="-317500" lvl="0" marL="457200" rtl="0" algn="l">
              <a:lnSpc>
                <a:spcPct val="150000"/>
              </a:lnSpc>
              <a:spcBef>
                <a:spcPts val="1400"/>
              </a:spcBef>
              <a:spcAft>
                <a:spcPts val="0"/>
              </a:spcAft>
              <a:buClr>
                <a:schemeClr val="dk1"/>
              </a:buClr>
              <a:buSzPts val="1400"/>
              <a:buFont typeface="Quattrocento Sans"/>
              <a:buChar char="•"/>
            </a:pPr>
            <a:r>
              <a:rPr lang="en-US">
                <a:solidFill>
                  <a:schemeClr val="dk1"/>
                </a:solidFill>
                <a:latin typeface="Calibri"/>
                <a:ea typeface="Calibri"/>
                <a:cs typeface="Calibri"/>
                <a:sym typeface="Calibri"/>
              </a:rPr>
              <a:t>Pain can also be aggravated by daily work and home activities. The knee can be strained by sitting for a long time in the car when driving, lifting, and dropping off. There are stairs and kneeling at home, which are the worst. The instructions comprise taking movement breaks, lifting in a safer form, and gradually increasing the activity to make sure that the joints are safe (</a:t>
            </a:r>
            <a:r>
              <a:rPr lang="en-US" u="sng">
                <a:solidFill>
                  <a:schemeClr val="dk1"/>
                </a:solidFill>
                <a:latin typeface="Calibri"/>
                <a:ea typeface="Calibri"/>
                <a:cs typeface="Calibri"/>
                <a:sym typeface="Calibri"/>
              </a:rPr>
              <a:t>GOV.UK</a:t>
            </a:r>
            <a:r>
              <a:rPr lang="en-US">
                <a:solidFill>
                  <a:schemeClr val="dk1"/>
                </a:solidFill>
                <a:latin typeface="Calibri"/>
                <a:ea typeface="Calibri"/>
                <a:cs typeface="Calibri"/>
                <a:sym typeface="Calibri"/>
              </a:rPr>
              <a:t>, 2022).</a:t>
            </a:r>
            <a:endParaRPr>
              <a:solidFill>
                <a:schemeClr val="dk1"/>
              </a:solidFill>
              <a:latin typeface="Calibri"/>
              <a:ea typeface="Calibri"/>
              <a:cs typeface="Calibri"/>
              <a:sym typeface="Calibri"/>
            </a:endParaRPr>
          </a:p>
          <a:p>
            <a:pPr indent="-317500" lvl="0" marL="457200" rtl="0" algn="l">
              <a:lnSpc>
                <a:spcPct val="150000"/>
              </a:lnSpc>
              <a:spcBef>
                <a:spcPts val="1400"/>
              </a:spcBef>
              <a:spcAft>
                <a:spcPts val="0"/>
              </a:spcAft>
              <a:buClr>
                <a:schemeClr val="dk1"/>
              </a:buClr>
              <a:buSzPts val="1400"/>
              <a:buFont typeface="Quattrocento Sans"/>
              <a:buChar char="•"/>
            </a:pPr>
            <a:r>
              <a:rPr lang="en-US">
                <a:solidFill>
                  <a:schemeClr val="dk1"/>
                </a:solidFill>
                <a:latin typeface="Calibri"/>
                <a:ea typeface="Calibri"/>
                <a:cs typeface="Calibri"/>
                <a:sym typeface="Calibri"/>
              </a:rPr>
              <a:t>In the case of this patient, there are some easy modifications that can be made. They are small breaks when one is at work, short walks every day, and not bending their knees deeply. This is capable of supporting knees without rendering normal life too difficult.</a:t>
            </a:r>
            <a:endParaRPr>
              <a:solidFill>
                <a:schemeClr val="dk1"/>
              </a:solidFill>
              <a:latin typeface="Calibri"/>
              <a:ea typeface="Calibri"/>
              <a:cs typeface="Calibri"/>
              <a:sym typeface="Calibri"/>
            </a:endParaRPr>
          </a:p>
          <a:p>
            <a:pPr indent="-285750" lvl="0" marL="285750" marR="0" rtl="0" algn="l">
              <a:spcBef>
                <a:spcPts val="1400"/>
              </a:spcBef>
              <a:spcAft>
                <a:spcPts val="0"/>
              </a:spcAft>
              <a:buClr>
                <a:schemeClr val="dk1"/>
              </a:buClr>
              <a:buSzPts val="1800"/>
              <a:buFont typeface="Quattrocento Sans"/>
              <a:buChar char="•"/>
            </a:pPr>
            <a:r>
              <a:t/>
            </a:r>
            <a:endParaRPr sz="1800">
              <a:solidFill>
                <a:schemeClr val="dk1"/>
              </a:solidFill>
              <a:latin typeface="Quattrocento Sans"/>
              <a:ea typeface="Quattrocento Sans"/>
              <a:cs typeface="Quattrocento Sans"/>
              <a:sym typeface="Quattrocento Sans"/>
            </a:endParaRPr>
          </a:p>
        </p:txBody>
      </p:sp>
      <p:sp>
        <p:nvSpPr>
          <p:cNvPr id="157" name="Google Shape;157;p11"/>
          <p:cNvSpPr/>
          <p:nvPr/>
        </p:nvSpPr>
        <p:spPr>
          <a:xfrm>
            <a:off x="3428324" y="42070"/>
            <a:ext cx="3114600" cy="5232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2800">
                <a:solidFill>
                  <a:schemeClr val="dk1"/>
                </a:solidFill>
                <a:latin typeface="Quattrocento Sans"/>
                <a:ea typeface="Quattrocento Sans"/>
                <a:cs typeface="Quattrocento Sans"/>
                <a:sym typeface="Quattrocento Sans"/>
              </a:rPr>
              <a:t>LIFESTYLE</a:t>
            </a:r>
            <a:r>
              <a:rPr b="1" lang="en-US" sz="2800">
                <a:solidFill>
                  <a:schemeClr val="dk1"/>
                </a:solidFill>
                <a:latin typeface="Calibri"/>
                <a:ea typeface="Calibri"/>
                <a:cs typeface="Calibri"/>
                <a:sym typeface="Calibri"/>
              </a:rPr>
              <a:t> IMPACT</a:t>
            </a:r>
            <a:endParaRPr b="1" sz="2800">
              <a:solidFill>
                <a:schemeClr val="dk1"/>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1" name="Shape 161"/>
        <p:cNvGrpSpPr/>
        <p:nvPr/>
      </p:nvGrpSpPr>
      <p:grpSpPr>
        <a:xfrm>
          <a:off x="0" y="0"/>
          <a:ext cx="0" cy="0"/>
          <a:chOff x="0" y="0"/>
          <a:chExt cx="0" cy="0"/>
        </a:xfrm>
      </p:grpSpPr>
      <p:sp>
        <p:nvSpPr>
          <p:cNvPr id="162" name="Google Shape;162;p12"/>
          <p:cNvSpPr/>
          <p:nvPr/>
        </p:nvSpPr>
        <p:spPr>
          <a:xfrm>
            <a:off x="6379204" y="-57225"/>
            <a:ext cx="2667000" cy="2919000"/>
          </a:xfrm>
          <a:prstGeom prst="roundRect">
            <a:avLst>
              <a:gd fmla="val 16667" name="adj"/>
            </a:avLst>
          </a:prstGeom>
          <a:blipFill rotWithShape="1">
            <a:blip r:embed="rId3">
              <a:alphaModFix/>
            </a:blip>
            <a:stretch>
              <a:fillRect b="0" l="0" r="0" t="0"/>
            </a:stretch>
          </a:blipFill>
          <a:ln cap="flat" cmpd="sng" w="25400">
            <a:solidFill>
              <a:srgbClr val="395E89"/>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Quattrocento Sans"/>
              <a:ea typeface="Quattrocento Sans"/>
              <a:cs typeface="Quattrocento Sans"/>
              <a:sym typeface="Quattrocento Sans"/>
            </a:endParaRPr>
          </a:p>
        </p:txBody>
      </p:sp>
      <p:sp>
        <p:nvSpPr>
          <p:cNvPr id="163" name="Google Shape;163;p12"/>
          <p:cNvSpPr/>
          <p:nvPr/>
        </p:nvSpPr>
        <p:spPr>
          <a:xfrm>
            <a:off x="0" y="523300"/>
            <a:ext cx="6185400" cy="41400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t/>
            </a:r>
            <a:endParaRPr b="1">
              <a:solidFill>
                <a:schemeClr val="dk1"/>
              </a:solidFill>
              <a:latin typeface="Quattrocento Sans"/>
              <a:ea typeface="Quattrocento Sans"/>
              <a:cs typeface="Quattrocento Sans"/>
              <a:sym typeface="Quattrocento Sans"/>
            </a:endParaRPr>
          </a:p>
          <a:p>
            <a:pPr indent="0" lvl="0" marL="0" marR="0" rtl="0" algn="l">
              <a:spcBef>
                <a:spcPts val="0"/>
              </a:spcBef>
              <a:spcAft>
                <a:spcPts val="0"/>
              </a:spcAft>
              <a:buNone/>
            </a:pPr>
            <a:r>
              <a:rPr b="1" lang="en-US">
                <a:solidFill>
                  <a:schemeClr val="dk1"/>
                </a:solidFill>
                <a:latin typeface="Quattrocento Sans"/>
                <a:ea typeface="Quattrocento Sans"/>
                <a:cs typeface="Quattrocento Sans"/>
                <a:sym typeface="Quattrocento Sans"/>
              </a:rPr>
              <a:t>Care planning starts with careful assessment.</a:t>
            </a:r>
            <a:endParaRPr b="1">
              <a:solidFill>
                <a:schemeClr val="dk1"/>
              </a:solidFill>
              <a:latin typeface="Quattrocento Sans"/>
              <a:ea typeface="Quattrocento Sans"/>
              <a:cs typeface="Quattrocento Sans"/>
              <a:sym typeface="Quattrocento Sans"/>
            </a:endParaRPr>
          </a:p>
          <a:p>
            <a:pPr indent="0" lvl="0" marL="0" marR="0" rtl="0" algn="l">
              <a:spcBef>
                <a:spcPts val="0"/>
              </a:spcBef>
              <a:spcAft>
                <a:spcPts val="0"/>
              </a:spcAft>
              <a:buNone/>
            </a:pPr>
            <a:r>
              <a:t/>
            </a:r>
            <a:endParaRPr b="1">
              <a:solidFill>
                <a:schemeClr val="dk1"/>
              </a:solidFill>
              <a:latin typeface="Quattrocento Sans"/>
              <a:ea typeface="Quattrocento Sans"/>
              <a:cs typeface="Quattrocento Sans"/>
              <a:sym typeface="Quattrocento Sans"/>
            </a:endParaRPr>
          </a:p>
          <a:p>
            <a:pPr indent="0" lvl="0" marL="0" marR="0" rtl="0" algn="l">
              <a:spcBef>
                <a:spcPts val="0"/>
              </a:spcBef>
              <a:spcAft>
                <a:spcPts val="0"/>
              </a:spcAft>
              <a:buNone/>
            </a:pPr>
            <a:r>
              <a:t/>
            </a:r>
            <a:endParaRPr b="1">
              <a:solidFill>
                <a:schemeClr val="dk1"/>
              </a:solidFill>
              <a:latin typeface="Quattrocento Sans"/>
              <a:ea typeface="Quattrocento Sans"/>
              <a:cs typeface="Quattrocento Sans"/>
              <a:sym typeface="Quattrocento Sans"/>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Pain level during movement</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Ability to walk and stand</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Balance and falls risk</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Sleep quality</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Mood and motivation</a:t>
            </a:r>
            <a:endParaRPr>
              <a:solidFill>
                <a:schemeClr val="dk1"/>
              </a:solidFill>
              <a:latin typeface="Quattrocento Sans"/>
              <a:ea typeface="Quattrocento Sans"/>
              <a:cs typeface="Quattrocento Sans"/>
              <a:sym typeface="Quattrocento Sans"/>
            </a:endParaRPr>
          </a:p>
          <a:p>
            <a:pPr indent="0" lvl="0" marL="0" marR="0" rtl="0" algn="l">
              <a:spcBef>
                <a:spcPts val="0"/>
              </a:spcBef>
              <a:spcAft>
                <a:spcPts val="0"/>
              </a:spcAft>
              <a:buNone/>
            </a:pPr>
            <a:r>
              <a:t/>
            </a:r>
            <a:endParaRPr>
              <a:solidFill>
                <a:schemeClr val="dk1"/>
              </a:solidFill>
              <a:latin typeface="Quattrocento Sans"/>
              <a:ea typeface="Quattrocento Sans"/>
              <a:cs typeface="Quattrocento Sans"/>
              <a:sym typeface="Quattrocento Sans"/>
            </a:endParaRPr>
          </a:p>
          <a:p>
            <a:pPr indent="0" lvl="0" marL="0" rtl="0" algn="l">
              <a:lnSpc>
                <a:spcPct val="150000"/>
              </a:lnSpc>
              <a:spcBef>
                <a:spcPts val="1400"/>
              </a:spcBef>
              <a:spcAft>
                <a:spcPts val="0"/>
              </a:spcAft>
              <a:buNone/>
            </a:pPr>
            <a:r>
              <a:rPr lang="en-US">
                <a:solidFill>
                  <a:schemeClr val="dk1"/>
                </a:solidFill>
                <a:latin typeface="Quattrocento Sans"/>
                <a:ea typeface="Quattrocento Sans"/>
                <a:cs typeface="Quattrocento Sans"/>
                <a:sym typeface="Quattrocento Sans"/>
              </a:rPr>
              <a:t>   </a:t>
            </a:r>
            <a:r>
              <a:rPr lang="en-US">
                <a:solidFill>
                  <a:schemeClr val="dk1"/>
                </a:solidFill>
                <a:latin typeface="Calibri"/>
                <a:ea typeface="Calibri"/>
                <a:cs typeface="Calibri"/>
                <a:sym typeface="Calibri"/>
              </a:rPr>
              <a:t>Pain on foot, standing, and stairs.</a:t>
            </a:r>
            <a:endParaRPr>
              <a:solidFill>
                <a:schemeClr val="dk1"/>
              </a:solidFill>
              <a:latin typeface="Calibri"/>
              <a:ea typeface="Calibri"/>
              <a:cs typeface="Calibri"/>
              <a:sym typeface="Calibri"/>
            </a:endParaRPr>
          </a:p>
          <a:p>
            <a:pPr indent="-317500" lvl="0" marL="457200" rtl="0" algn="l">
              <a:lnSpc>
                <a:spcPct val="150000"/>
              </a:lnSpc>
              <a:spcBef>
                <a:spcPts val="0"/>
              </a:spcBef>
              <a:spcAft>
                <a:spcPts val="0"/>
              </a:spcAft>
              <a:buClr>
                <a:schemeClr val="dk1"/>
              </a:buClr>
              <a:buSzPts val="1400"/>
              <a:buFont typeface="Noto Sans Symbols"/>
              <a:buChar char="•"/>
            </a:pPr>
            <a:r>
              <a:rPr lang="en-US">
                <a:solidFill>
                  <a:schemeClr val="dk1"/>
                </a:solidFill>
                <a:latin typeface="Calibri"/>
                <a:ea typeface="Calibri"/>
                <a:cs typeface="Calibri"/>
                <a:sym typeface="Calibri"/>
              </a:rPr>
              <a:t>The rigidity and the range of motion of the knee.</a:t>
            </a:r>
            <a:endParaRPr>
              <a:solidFill>
                <a:schemeClr val="dk1"/>
              </a:solidFill>
              <a:latin typeface="Calibri"/>
              <a:ea typeface="Calibri"/>
              <a:cs typeface="Calibri"/>
              <a:sym typeface="Calibri"/>
            </a:endParaRPr>
          </a:p>
          <a:p>
            <a:pPr indent="-317500" lvl="0" marL="457200" rtl="0" algn="l">
              <a:lnSpc>
                <a:spcPct val="150000"/>
              </a:lnSpc>
              <a:spcBef>
                <a:spcPts val="0"/>
              </a:spcBef>
              <a:spcAft>
                <a:spcPts val="0"/>
              </a:spcAft>
              <a:buClr>
                <a:schemeClr val="dk1"/>
              </a:buClr>
              <a:buSzPts val="1400"/>
              <a:buFont typeface="Noto Sans Symbols"/>
              <a:buChar char="•"/>
            </a:pPr>
            <a:r>
              <a:rPr lang="en-US">
                <a:solidFill>
                  <a:schemeClr val="dk1"/>
                </a:solidFill>
                <a:latin typeface="Calibri"/>
                <a:ea typeface="Calibri"/>
                <a:cs typeface="Calibri"/>
                <a:sym typeface="Calibri"/>
              </a:rPr>
              <a:t>The extent to which the patient can walk, and the extent to which he/she feels secure.</a:t>
            </a:r>
            <a:endParaRPr>
              <a:solidFill>
                <a:schemeClr val="dk1"/>
              </a:solidFill>
              <a:latin typeface="Calibri"/>
              <a:ea typeface="Calibri"/>
              <a:cs typeface="Calibri"/>
              <a:sym typeface="Calibri"/>
            </a:endParaRPr>
          </a:p>
          <a:p>
            <a:pPr indent="-317500" lvl="0" marL="457200" rtl="0" algn="l">
              <a:lnSpc>
                <a:spcPct val="150000"/>
              </a:lnSpc>
              <a:spcBef>
                <a:spcPts val="0"/>
              </a:spcBef>
              <a:spcAft>
                <a:spcPts val="0"/>
              </a:spcAft>
              <a:buClr>
                <a:schemeClr val="dk1"/>
              </a:buClr>
              <a:buSzPts val="1400"/>
              <a:buFont typeface="Noto Sans Symbols"/>
              <a:buChar char="•"/>
            </a:pPr>
            <a:r>
              <a:rPr lang="en-US">
                <a:solidFill>
                  <a:schemeClr val="dk1"/>
                </a:solidFill>
                <a:latin typeface="Calibri"/>
                <a:ea typeface="Calibri"/>
                <a:cs typeface="Calibri"/>
                <a:sym typeface="Calibri"/>
              </a:rPr>
              <a:t>The influence of pain on sleep and regular life.</a:t>
            </a:r>
            <a:endParaRPr>
              <a:solidFill>
                <a:schemeClr val="dk1"/>
              </a:solidFill>
              <a:latin typeface="Calibri"/>
              <a:ea typeface="Calibri"/>
              <a:cs typeface="Calibri"/>
              <a:sym typeface="Calibri"/>
            </a:endParaRPr>
          </a:p>
          <a:p>
            <a:pPr indent="-317500" lvl="0" marL="457200" rtl="0" algn="l">
              <a:lnSpc>
                <a:spcPct val="150000"/>
              </a:lnSpc>
              <a:spcBef>
                <a:spcPts val="0"/>
              </a:spcBef>
              <a:spcAft>
                <a:spcPts val="0"/>
              </a:spcAft>
              <a:buClr>
                <a:schemeClr val="dk1"/>
              </a:buClr>
              <a:buSzPts val="1400"/>
              <a:buFont typeface="Noto Sans Symbols"/>
              <a:buChar char="•"/>
            </a:pPr>
            <a:r>
              <a:rPr lang="en-US">
                <a:solidFill>
                  <a:schemeClr val="dk1"/>
                </a:solidFill>
                <a:latin typeface="Calibri"/>
                <a:ea typeface="Calibri"/>
                <a:cs typeface="Calibri"/>
                <a:sym typeface="Calibri"/>
              </a:rPr>
              <a:t>Falls risk due to pain or poor balance while walking.</a:t>
            </a:r>
            <a:endParaRPr>
              <a:solidFill>
                <a:schemeClr val="dk1"/>
              </a:solidFill>
              <a:latin typeface="Calibri"/>
              <a:ea typeface="Calibri"/>
              <a:cs typeface="Calibri"/>
              <a:sym typeface="Calibri"/>
            </a:endParaRPr>
          </a:p>
          <a:p>
            <a:pPr indent="-317500" lvl="0" marL="457200" rtl="0" algn="l">
              <a:lnSpc>
                <a:spcPct val="150000"/>
              </a:lnSpc>
              <a:spcBef>
                <a:spcPts val="0"/>
              </a:spcBef>
              <a:spcAft>
                <a:spcPts val="0"/>
              </a:spcAft>
              <a:buClr>
                <a:schemeClr val="dk1"/>
              </a:buClr>
              <a:buSzPts val="1400"/>
              <a:buFont typeface="Noto Sans Symbols"/>
              <a:buChar char="•"/>
            </a:pPr>
            <a:r>
              <a:rPr lang="en-US">
                <a:solidFill>
                  <a:schemeClr val="dk1"/>
                </a:solidFill>
                <a:latin typeface="Calibri"/>
                <a:ea typeface="Calibri"/>
                <a:cs typeface="Calibri"/>
                <a:sym typeface="Calibri"/>
              </a:rPr>
              <a:t>Mood, e.g., being upset or despondent.</a:t>
            </a:r>
            <a:endParaRPr>
              <a:solidFill>
                <a:schemeClr val="dk1"/>
              </a:solidFill>
              <a:latin typeface="Calibri"/>
              <a:ea typeface="Calibri"/>
              <a:cs typeface="Calibri"/>
              <a:sym typeface="Calibri"/>
            </a:endParaRPr>
          </a:p>
          <a:p>
            <a:pPr indent="-317500" lvl="0" marL="457200" rtl="0" algn="l">
              <a:lnSpc>
                <a:spcPct val="150000"/>
              </a:lnSpc>
              <a:spcBef>
                <a:spcPts val="0"/>
              </a:spcBef>
              <a:spcAft>
                <a:spcPts val="0"/>
              </a:spcAft>
              <a:buClr>
                <a:schemeClr val="dk1"/>
              </a:buClr>
              <a:buSzPts val="1400"/>
              <a:buFont typeface="Noto Sans Symbols"/>
              <a:buChar char="•"/>
            </a:pPr>
            <a:r>
              <a:rPr lang="en-US">
                <a:solidFill>
                  <a:schemeClr val="dk1"/>
                </a:solidFill>
                <a:latin typeface="Calibri"/>
                <a:ea typeface="Calibri"/>
                <a:cs typeface="Calibri"/>
                <a:sym typeface="Calibri"/>
              </a:rPr>
              <a:t>Instability, such as the locking of the knee and sudden swelling.</a:t>
            </a:r>
            <a:endParaRPr>
              <a:solidFill>
                <a:schemeClr val="dk1"/>
              </a:solidFill>
              <a:latin typeface="Calibri"/>
              <a:ea typeface="Calibri"/>
              <a:cs typeface="Calibri"/>
              <a:sym typeface="Calibri"/>
            </a:endParaRPr>
          </a:p>
          <a:p>
            <a:pPr indent="0" lvl="0" marL="457200" rtl="0" algn="l">
              <a:lnSpc>
                <a:spcPct val="150000"/>
              </a:lnSpc>
              <a:spcBef>
                <a:spcPts val="1400"/>
              </a:spcBef>
              <a:spcAft>
                <a:spcPts val="1400"/>
              </a:spcAft>
              <a:buNone/>
            </a:pPr>
            <a:r>
              <a:t/>
            </a:r>
            <a:endParaRPr sz="1800">
              <a:solidFill>
                <a:schemeClr val="dk1"/>
              </a:solidFill>
              <a:latin typeface="Quattrocento Sans"/>
              <a:ea typeface="Quattrocento Sans"/>
              <a:cs typeface="Quattrocento Sans"/>
              <a:sym typeface="Quattrocento Sans"/>
            </a:endParaRPr>
          </a:p>
        </p:txBody>
      </p:sp>
      <p:sp>
        <p:nvSpPr>
          <p:cNvPr id="164" name="Google Shape;164;p12"/>
          <p:cNvSpPr/>
          <p:nvPr/>
        </p:nvSpPr>
        <p:spPr>
          <a:xfrm>
            <a:off x="0" y="-25"/>
            <a:ext cx="5602800" cy="6972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2800">
                <a:solidFill>
                  <a:schemeClr val="dk1"/>
                </a:solidFill>
                <a:latin typeface="Quattrocento Sans"/>
                <a:ea typeface="Quattrocento Sans"/>
                <a:cs typeface="Quattrocento Sans"/>
                <a:sym typeface="Quattrocento Sans"/>
              </a:rPr>
              <a:t>CARE PLAN ASSESSMENT</a:t>
            </a:r>
            <a:endParaRPr b="1" sz="2800">
              <a:solidFill>
                <a:schemeClr val="dk1"/>
              </a:solidFill>
              <a:latin typeface="Quattrocento Sans"/>
              <a:ea typeface="Quattrocento Sans"/>
              <a:cs typeface="Quattrocento Sans"/>
              <a:sym typeface="Quattrocento Sans"/>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8" name="Shape 168"/>
        <p:cNvGrpSpPr/>
        <p:nvPr/>
      </p:nvGrpSpPr>
      <p:grpSpPr>
        <a:xfrm>
          <a:off x="0" y="0"/>
          <a:ext cx="0" cy="0"/>
          <a:chOff x="0" y="0"/>
          <a:chExt cx="0" cy="0"/>
        </a:xfrm>
      </p:grpSpPr>
      <p:sp>
        <p:nvSpPr>
          <p:cNvPr id="169" name="Google Shape;169;p13"/>
          <p:cNvSpPr/>
          <p:nvPr/>
        </p:nvSpPr>
        <p:spPr>
          <a:xfrm>
            <a:off x="6512550" y="0"/>
            <a:ext cx="2463000" cy="2350800"/>
          </a:xfrm>
          <a:prstGeom prst="roundRect">
            <a:avLst>
              <a:gd fmla="val 16667" name="adj"/>
            </a:avLst>
          </a:prstGeom>
          <a:blipFill rotWithShape="1">
            <a:blip r:embed="rId3">
              <a:alphaModFix/>
            </a:blip>
            <a:stretch>
              <a:fillRect b="0" l="0" r="0" t="0"/>
            </a:stretch>
          </a:blipFill>
          <a:ln cap="flat" cmpd="sng" w="25400">
            <a:solidFill>
              <a:srgbClr val="395E89"/>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170" name="Google Shape;170;p13"/>
          <p:cNvSpPr/>
          <p:nvPr/>
        </p:nvSpPr>
        <p:spPr>
          <a:xfrm>
            <a:off x="0" y="739975"/>
            <a:ext cx="9144000" cy="49773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a:solidFill>
                  <a:schemeClr val="dk1"/>
                </a:solidFill>
                <a:latin typeface="Quattrocento Sans"/>
                <a:ea typeface="Quattrocento Sans"/>
                <a:cs typeface="Quattrocento Sans"/>
                <a:sym typeface="Quattrocento Sans"/>
              </a:rPr>
              <a:t>The care plan focuses on realistic improvement.</a:t>
            </a:r>
            <a:endParaRPr/>
          </a:p>
          <a:p>
            <a:pPr indent="0" lvl="0" marL="0" marR="0" rtl="0" algn="l">
              <a:spcBef>
                <a:spcPts val="0"/>
              </a:spcBef>
              <a:spcAft>
                <a:spcPts val="0"/>
              </a:spcAft>
              <a:buNone/>
            </a:pPr>
            <a:r>
              <a:t/>
            </a:r>
            <a:endParaRPr>
              <a:solidFill>
                <a:schemeClr val="dk1"/>
              </a:solidFill>
              <a:latin typeface="Quattrocento Sans"/>
              <a:ea typeface="Quattrocento Sans"/>
              <a:cs typeface="Quattrocento Sans"/>
              <a:sym typeface="Quattrocento Sans"/>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Improve walking tolerance</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Reduce pain on stairs</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Increase movement confidence</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Build muscle strength slowly</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Quattrocento Sans"/>
                <a:ea typeface="Quattrocento Sans"/>
                <a:cs typeface="Quattrocento Sans"/>
                <a:sym typeface="Quattrocento Sans"/>
              </a:rPr>
              <a:t>Support safe daily activity</a:t>
            </a:r>
            <a:endParaRPr>
              <a:solidFill>
                <a:schemeClr val="dk1"/>
              </a:solidFill>
              <a:latin typeface="Quattrocento Sans"/>
              <a:ea typeface="Quattrocento Sans"/>
              <a:cs typeface="Quattrocento Sans"/>
              <a:sym typeface="Quattrocento Sans"/>
            </a:endParaRPr>
          </a:p>
          <a:p>
            <a:pPr indent="0" lvl="0" marL="0" rtl="0" algn="l">
              <a:lnSpc>
                <a:spcPct val="150000"/>
              </a:lnSpc>
              <a:spcBef>
                <a:spcPts val="1400"/>
              </a:spcBef>
              <a:spcAft>
                <a:spcPts val="0"/>
              </a:spcAft>
              <a:buNone/>
            </a:pPr>
            <a:r>
              <a:rPr lang="en-US">
                <a:solidFill>
                  <a:schemeClr val="dk1"/>
                </a:solidFill>
                <a:latin typeface="Calibri"/>
                <a:ea typeface="Calibri"/>
                <a:cs typeface="Calibri"/>
                <a:sym typeface="Calibri"/>
              </a:rPr>
              <a:t>The goals must be specific and achievable. In the case of this patient, the objectives are:</a:t>
            </a:r>
            <a:endParaRPr>
              <a:solidFill>
                <a:schemeClr val="dk1"/>
              </a:solidFill>
              <a:latin typeface="Calibri"/>
              <a:ea typeface="Calibri"/>
              <a:cs typeface="Calibri"/>
              <a:sym typeface="Calibri"/>
            </a:endParaRPr>
          </a:p>
          <a:p>
            <a:pPr indent="-317500" lvl="0" marL="457200" rtl="0" algn="l">
              <a:lnSpc>
                <a:spcPct val="150000"/>
              </a:lnSpc>
              <a:spcBef>
                <a:spcPts val="1400"/>
              </a:spcBef>
              <a:spcAft>
                <a:spcPts val="0"/>
              </a:spcAft>
              <a:buClr>
                <a:schemeClr val="dk1"/>
              </a:buClr>
              <a:buSzPts val="1400"/>
              <a:buFont typeface="Noto Sans Symbols"/>
              <a:buChar char="●"/>
            </a:pPr>
            <a:r>
              <a:rPr lang="en-US">
                <a:solidFill>
                  <a:schemeClr val="dk1"/>
                </a:solidFill>
                <a:latin typeface="Calibri"/>
                <a:ea typeface="Calibri"/>
                <a:cs typeface="Calibri"/>
                <a:sym typeface="Calibri"/>
              </a:rPr>
              <a:t>Walk 10 minutes, with no very bad pain.</a:t>
            </a:r>
            <a:endParaRPr>
              <a:solidFill>
                <a:schemeClr val="dk1"/>
              </a:solidFill>
              <a:latin typeface="Calibri"/>
              <a:ea typeface="Calibri"/>
              <a:cs typeface="Calibri"/>
              <a:sym typeface="Calibri"/>
            </a:endParaRPr>
          </a:p>
          <a:p>
            <a:pPr indent="-317500" lvl="0" marL="457200" rtl="0" algn="l">
              <a:lnSpc>
                <a:spcPct val="150000"/>
              </a:lnSpc>
              <a:spcBef>
                <a:spcPts val="0"/>
              </a:spcBef>
              <a:spcAft>
                <a:spcPts val="0"/>
              </a:spcAft>
              <a:buClr>
                <a:schemeClr val="dk1"/>
              </a:buClr>
              <a:buSzPts val="1400"/>
              <a:buFont typeface="Noto Sans Symbols"/>
              <a:buChar char="●"/>
            </a:pPr>
            <a:r>
              <a:rPr lang="en-US">
                <a:solidFill>
                  <a:schemeClr val="dk1"/>
                </a:solidFill>
                <a:latin typeface="Calibri"/>
                <a:ea typeface="Calibri"/>
                <a:cs typeface="Calibri"/>
                <a:sym typeface="Calibri"/>
              </a:rPr>
              <a:t>Reduce knee pain on stairs in 8 weeks.</a:t>
            </a:r>
            <a:endParaRPr>
              <a:solidFill>
                <a:schemeClr val="dk1"/>
              </a:solidFill>
              <a:latin typeface="Calibri"/>
              <a:ea typeface="Calibri"/>
              <a:cs typeface="Calibri"/>
              <a:sym typeface="Calibri"/>
            </a:endParaRPr>
          </a:p>
          <a:p>
            <a:pPr indent="-317500" lvl="0" marL="457200" rtl="0" algn="l">
              <a:lnSpc>
                <a:spcPct val="150000"/>
              </a:lnSpc>
              <a:spcBef>
                <a:spcPts val="0"/>
              </a:spcBef>
              <a:spcAft>
                <a:spcPts val="0"/>
              </a:spcAft>
              <a:buClr>
                <a:schemeClr val="dk1"/>
              </a:buClr>
              <a:buSzPts val="1400"/>
              <a:buFont typeface="Noto Sans Symbols"/>
              <a:buChar char="●"/>
            </a:pPr>
            <a:r>
              <a:rPr lang="en-US">
                <a:solidFill>
                  <a:schemeClr val="dk1"/>
                </a:solidFill>
                <a:latin typeface="Calibri"/>
                <a:ea typeface="Calibri"/>
                <a:cs typeface="Calibri"/>
                <a:sym typeface="Calibri"/>
              </a:rPr>
              <a:t>Get more rest as the pain is reduced.These objectives aim at daily living and not eliminating every pain.</a:t>
            </a:r>
            <a:endParaRPr>
              <a:solidFill>
                <a:schemeClr val="dk1"/>
              </a:solidFill>
              <a:latin typeface="Calibri"/>
              <a:ea typeface="Calibri"/>
              <a:cs typeface="Calibri"/>
              <a:sym typeface="Calibri"/>
            </a:endParaRPr>
          </a:p>
          <a:p>
            <a:pPr indent="0" lvl="0" marL="0" rtl="0" algn="l">
              <a:lnSpc>
                <a:spcPct val="150000"/>
              </a:lnSpc>
              <a:spcBef>
                <a:spcPts val="1400"/>
              </a:spcBef>
              <a:spcAft>
                <a:spcPts val="0"/>
              </a:spcAft>
              <a:buNone/>
            </a:pPr>
            <a:r>
              <a:rPr b="1" lang="en-US" sz="1200">
                <a:solidFill>
                  <a:schemeClr val="dk1"/>
                </a:solidFill>
                <a:latin typeface="Calibri"/>
                <a:ea typeface="Calibri"/>
                <a:cs typeface="Calibri"/>
                <a:sym typeface="Calibri"/>
              </a:rPr>
              <a:t>L</a:t>
            </a:r>
            <a:r>
              <a:rPr b="1" lang="en-US" sz="1200">
                <a:solidFill>
                  <a:schemeClr val="dk1"/>
                </a:solidFill>
                <a:latin typeface="Calibri"/>
                <a:ea typeface="Calibri"/>
                <a:cs typeface="Calibri"/>
                <a:sym typeface="Calibri"/>
              </a:rPr>
              <a:t>earning and home care                                                                                                    </a:t>
            </a:r>
            <a:r>
              <a:rPr b="1" lang="en-US" sz="1200">
                <a:solidFill>
                  <a:schemeClr val="dk1"/>
                </a:solidFill>
                <a:latin typeface="Calibri"/>
                <a:ea typeface="Calibri"/>
                <a:cs typeface="Calibri"/>
                <a:sym typeface="Calibri"/>
              </a:rPr>
              <a:t>Exercise and movement</a:t>
            </a:r>
            <a:r>
              <a:rPr b="1" lang="en-US" sz="1200">
                <a:solidFill>
                  <a:schemeClr val="dk1"/>
                </a:solidFill>
                <a:latin typeface="Calibri"/>
                <a:ea typeface="Calibri"/>
                <a:cs typeface="Calibri"/>
                <a:sym typeface="Calibri"/>
              </a:rPr>
              <a:t>             </a:t>
            </a:r>
            <a:endParaRPr b="1" sz="1200">
              <a:solidFill>
                <a:schemeClr val="dk1"/>
              </a:solidFill>
              <a:latin typeface="Calibri"/>
              <a:ea typeface="Calibri"/>
              <a:cs typeface="Calibri"/>
              <a:sym typeface="Calibri"/>
            </a:endParaRPr>
          </a:p>
          <a:p>
            <a:pPr indent="-304800" lvl="0" marL="457200" rtl="0" algn="l">
              <a:lnSpc>
                <a:spcPct val="150000"/>
              </a:lnSpc>
              <a:spcBef>
                <a:spcPts val="1400"/>
              </a:spcBef>
              <a:spcAft>
                <a:spcPts val="0"/>
              </a:spcAft>
              <a:buClr>
                <a:schemeClr val="dk1"/>
              </a:buClr>
              <a:buSzPts val="1200"/>
              <a:buFont typeface="Noto Sans Symbols"/>
              <a:buChar char="●"/>
            </a:pPr>
            <a:r>
              <a:rPr lang="en-US" sz="1200">
                <a:solidFill>
                  <a:schemeClr val="dk1"/>
                </a:solidFill>
                <a:latin typeface="Calibri"/>
                <a:ea typeface="Calibri"/>
                <a:cs typeface="Calibri"/>
                <a:sym typeface="Calibri"/>
              </a:rPr>
              <a:t>Describe that osteoarthritis is something that can be assisted.                 </a:t>
            </a:r>
            <a:r>
              <a:rPr lang="en-US" sz="1200">
                <a:solidFill>
                  <a:schemeClr val="dk1"/>
                </a:solidFill>
                <a:latin typeface="Calibri"/>
                <a:ea typeface="Calibri"/>
                <a:cs typeface="Calibri"/>
                <a:sym typeface="Calibri"/>
              </a:rPr>
              <a:t>Begin mild strength therapy of thighs and hips.</a:t>
            </a:r>
            <a:r>
              <a:rPr lang="en-US" sz="1200">
                <a:solidFill>
                  <a:schemeClr val="dk1"/>
                </a:solidFill>
                <a:latin typeface="Calibri"/>
                <a:ea typeface="Calibri"/>
                <a:cs typeface="Calibri"/>
                <a:sym typeface="Calibri"/>
              </a:rPr>
              <a:t>    </a:t>
            </a:r>
            <a:endParaRPr sz="1200">
              <a:solidFill>
                <a:schemeClr val="dk1"/>
              </a:solidFill>
              <a:latin typeface="Calibri"/>
              <a:ea typeface="Calibri"/>
              <a:cs typeface="Calibri"/>
              <a:sym typeface="Calibri"/>
            </a:endParaRPr>
          </a:p>
          <a:p>
            <a:pPr indent="-304800" lvl="0" marL="457200" rtl="0" algn="l">
              <a:lnSpc>
                <a:spcPct val="150000"/>
              </a:lnSpc>
              <a:spcBef>
                <a:spcPts val="0"/>
              </a:spcBef>
              <a:spcAft>
                <a:spcPts val="0"/>
              </a:spcAft>
              <a:buClr>
                <a:schemeClr val="dk1"/>
              </a:buClr>
              <a:buSzPts val="1200"/>
              <a:buFont typeface="Noto Sans Symbols"/>
              <a:buChar char="●"/>
            </a:pPr>
            <a:r>
              <a:rPr lang="en-US" sz="1200">
                <a:solidFill>
                  <a:schemeClr val="dk1"/>
                </a:solidFill>
                <a:latin typeface="Calibri"/>
                <a:ea typeface="Calibri"/>
                <a:cs typeface="Calibri"/>
                <a:sym typeface="Calibri"/>
              </a:rPr>
              <a:t>Convince them that pain does not necessarily harm.                                    </a:t>
            </a:r>
            <a:r>
              <a:rPr lang="en-US" sz="1200">
                <a:solidFill>
                  <a:schemeClr val="dk1"/>
                </a:solidFill>
                <a:latin typeface="Calibri"/>
                <a:ea typeface="Calibri"/>
                <a:cs typeface="Calibri"/>
                <a:sym typeface="Calibri"/>
              </a:rPr>
              <a:t>Use simple stretches to relieve knee stiffness.</a:t>
            </a:r>
            <a:endParaRPr sz="1200">
              <a:solidFill>
                <a:schemeClr val="dk1"/>
              </a:solidFill>
              <a:latin typeface="Calibri"/>
              <a:ea typeface="Calibri"/>
              <a:cs typeface="Calibri"/>
              <a:sym typeface="Calibri"/>
            </a:endParaRPr>
          </a:p>
          <a:p>
            <a:pPr indent="-304800" lvl="0" marL="457200" rtl="0" algn="l">
              <a:lnSpc>
                <a:spcPct val="150000"/>
              </a:lnSpc>
              <a:spcBef>
                <a:spcPts val="0"/>
              </a:spcBef>
              <a:spcAft>
                <a:spcPts val="0"/>
              </a:spcAft>
              <a:buClr>
                <a:schemeClr val="dk1"/>
              </a:buClr>
              <a:buSzPts val="1200"/>
              <a:buFont typeface="Noto Sans Symbols"/>
              <a:buChar char="●"/>
            </a:pPr>
            <a:r>
              <a:rPr lang="en-US" sz="1200">
                <a:solidFill>
                  <a:schemeClr val="dk1"/>
                </a:solidFill>
                <a:latin typeface="Calibri"/>
                <a:ea typeface="Calibri"/>
                <a:cs typeface="Calibri"/>
                <a:sym typeface="Calibri"/>
              </a:rPr>
              <a:t>Promote slow-paced work and rest in times of pain flare-up.                    </a:t>
            </a:r>
            <a:r>
              <a:rPr lang="en-US" sz="1200">
                <a:solidFill>
                  <a:schemeClr val="dk1"/>
                </a:solidFill>
                <a:latin typeface="Calibri"/>
                <a:ea typeface="Calibri"/>
                <a:cs typeface="Calibri"/>
                <a:sym typeface="Calibri"/>
              </a:rPr>
              <a:t>Gradually increase activity to gain confidence.</a:t>
            </a:r>
            <a:endParaRPr sz="1200">
              <a:solidFill>
                <a:schemeClr val="dk1"/>
              </a:solidFill>
              <a:latin typeface="Calibri"/>
              <a:ea typeface="Calibri"/>
              <a:cs typeface="Calibri"/>
              <a:sym typeface="Calibri"/>
            </a:endParaRPr>
          </a:p>
          <a:p>
            <a:pPr indent="-304800" lvl="0" marL="457200" rtl="0" algn="l">
              <a:lnSpc>
                <a:spcPct val="150000"/>
              </a:lnSpc>
              <a:spcBef>
                <a:spcPts val="1400"/>
              </a:spcBef>
              <a:spcAft>
                <a:spcPts val="0"/>
              </a:spcAft>
              <a:buClr>
                <a:schemeClr val="dk1"/>
              </a:buClr>
              <a:buSzPts val="1200"/>
              <a:buFont typeface="Noto Sans Symbols"/>
              <a:buChar char="●"/>
            </a:pPr>
            <a:r>
              <a:rPr lang="en-US" sz="1200">
                <a:solidFill>
                  <a:schemeClr val="dk1"/>
                </a:solidFill>
                <a:latin typeface="Calibri"/>
                <a:ea typeface="Calibri"/>
                <a:cs typeface="Calibri"/>
                <a:sym typeface="Calibri"/>
              </a:rPr>
              <a:t>Physical activities should be encouraged rather than inactivity</a:t>
            </a:r>
            <a:endParaRPr sz="1200">
              <a:solidFill>
                <a:schemeClr val="dk1"/>
              </a:solidFill>
              <a:latin typeface="Calibri"/>
              <a:ea typeface="Calibri"/>
              <a:cs typeface="Calibri"/>
              <a:sym typeface="Calibri"/>
            </a:endParaRPr>
          </a:p>
          <a:p>
            <a:pPr indent="0" lvl="0" marL="0" rtl="0" algn="l">
              <a:lnSpc>
                <a:spcPct val="150000"/>
              </a:lnSpc>
              <a:spcBef>
                <a:spcPts val="1400"/>
              </a:spcBef>
              <a:spcAft>
                <a:spcPts val="0"/>
              </a:spcAft>
              <a:buNone/>
            </a:pPr>
            <a:r>
              <a:rPr lang="en-US" sz="1200">
                <a:solidFill>
                  <a:schemeClr val="dk1"/>
                </a:solidFill>
                <a:latin typeface="Calibri"/>
                <a:ea typeface="Calibri"/>
                <a:cs typeface="Calibri"/>
                <a:sym typeface="Calibri"/>
              </a:rPr>
              <a:t>Pain and daily functioning of knee osteoarthritis can be enhanced through regular exercise (Cohen et al., 2020).</a:t>
            </a:r>
            <a:endParaRPr sz="1200">
              <a:solidFill>
                <a:schemeClr val="dk1"/>
              </a:solidFill>
              <a:latin typeface="Calibri"/>
              <a:ea typeface="Calibri"/>
              <a:cs typeface="Calibri"/>
              <a:sym typeface="Calibri"/>
            </a:endParaRPr>
          </a:p>
          <a:p>
            <a:pPr indent="0" lvl="0" marL="457200" rtl="0" algn="l">
              <a:lnSpc>
                <a:spcPct val="150000"/>
              </a:lnSpc>
              <a:spcBef>
                <a:spcPts val="1400"/>
              </a:spcBef>
              <a:spcAft>
                <a:spcPts val="1400"/>
              </a:spcAft>
              <a:buNone/>
            </a:pPr>
            <a:r>
              <a:t/>
            </a:r>
            <a:endParaRPr sz="1200">
              <a:solidFill>
                <a:schemeClr val="dk1"/>
              </a:solidFill>
              <a:latin typeface="Calibri"/>
              <a:ea typeface="Calibri"/>
              <a:cs typeface="Calibri"/>
              <a:sym typeface="Calibri"/>
            </a:endParaRPr>
          </a:p>
        </p:txBody>
      </p:sp>
      <p:sp>
        <p:nvSpPr>
          <p:cNvPr id="171" name="Google Shape;171;p13"/>
          <p:cNvSpPr/>
          <p:nvPr/>
        </p:nvSpPr>
        <p:spPr>
          <a:xfrm>
            <a:off x="385425" y="0"/>
            <a:ext cx="3505200" cy="107580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US" sz="2800">
                <a:solidFill>
                  <a:schemeClr val="dk1"/>
                </a:solidFill>
                <a:latin typeface="Quattrocento Sans"/>
                <a:ea typeface="Quattrocento Sans"/>
                <a:cs typeface="Quattrocento Sans"/>
                <a:sym typeface="Quattrocento Sans"/>
              </a:rPr>
              <a:t>CARE PLAN GOALS AND ACTIONS</a:t>
            </a:r>
            <a:endParaRPr b="1" sz="2800">
              <a:solidFill>
                <a:schemeClr val="dk1"/>
              </a:solidFill>
              <a:latin typeface="Quattrocento Sans"/>
              <a:ea typeface="Quattrocento Sans"/>
              <a:cs typeface="Quattrocento Sans"/>
              <a:sym typeface="Quattrocento Sans"/>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5" name="Shape 175"/>
        <p:cNvGrpSpPr/>
        <p:nvPr/>
      </p:nvGrpSpPr>
      <p:grpSpPr>
        <a:xfrm>
          <a:off x="0" y="0"/>
          <a:ext cx="0" cy="0"/>
          <a:chOff x="0" y="0"/>
          <a:chExt cx="0" cy="0"/>
        </a:xfrm>
      </p:grpSpPr>
      <p:sp>
        <p:nvSpPr>
          <p:cNvPr id="176" name="Google Shape;176;p14"/>
          <p:cNvSpPr/>
          <p:nvPr/>
        </p:nvSpPr>
        <p:spPr>
          <a:xfrm>
            <a:off x="6035900" y="-67475"/>
            <a:ext cx="2582100" cy="2773800"/>
          </a:xfrm>
          <a:prstGeom prst="ellipse">
            <a:avLst/>
          </a:prstGeom>
          <a:blipFill rotWithShape="1">
            <a:blip r:embed="rId3">
              <a:alphaModFix/>
            </a:blip>
            <a:stretch>
              <a:fillRect b="0" l="0" r="0" t="0"/>
            </a:stretch>
          </a:blipFill>
          <a:ln cap="flat" cmpd="sng" w="25400">
            <a:solidFill>
              <a:srgbClr val="395E89"/>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177" name="Google Shape;177;p14"/>
          <p:cNvSpPr/>
          <p:nvPr/>
        </p:nvSpPr>
        <p:spPr>
          <a:xfrm>
            <a:off x="0" y="1067025"/>
            <a:ext cx="7620600" cy="38043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1800">
                <a:solidFill>
                  <a:schemeClr val="dk1"/>
                </a:solidFill>
                <a:latin typeface="Calibri"/>
                <a:ea typeface="Calibri"/>
                <a:cs typeface="Calibri"/>
                <a:sym typeface="Calibri"/>
              </a:rPr>
              <a:t>Ongoing review and clear communication are essential.</a:t>
            </a:r>
            <a:endParaRPr sz="1800">
              <a:solidFill>
                <a:schemeClr val="dk1"/>
              </a:solidFill>
              <a:latin typeface="Calibri"/>
              <a:ea typeface="Calibri"/>
              <a:cs typeface="Calibri"/>
              <a:sym typeface="Calibri"/>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Calibri"/>
                <a:ea typeface="Calibri"/>
                <a:cs typeface="Calibri"/>
                <a:sym typeface="Calibri"/>
              </a:rPr>
              <a:t>Review progress every few weeks</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Calibri"/>
                <a:ea typeface="Calibri"/>
                <a:cs typeface="Calibri"/>
                <a:sym typeface="Calibri"/>
              </a:rPr>
              <a:t>Track pain and mobility changes</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Calibri"/>
                <a:ea typeface="Calibri"/>
                <a:cs typeface="Calibri"/>
                <a:sym typeface="Calibri"/>
              </a:rPr>
              <a:t>Adjust plan when needed</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Calibri"/>
                <a:ea typeface="Calibri"/>
                <a:cs typeface="Calibri"/>
                <a:sym typeface="Calibri"/>
              </a:rPr>
              <a:t>Use simple language</a:t>
            </a:r>
            <a:endParaRPr/>
          </a:p>
          <a:p>
            <a:pPr indent="-260350" lvl="0" marL="285750" marR="0" rtl="0" algn="l">
              <a:spcBef>
                <a:spcPts val="0"/>
              </a:spcBef>
              <a:spcAft>
                <a:spcPts val="0"/>
              </a:spcAft>
              <a:buClr>
                <a:schemeClr val="dk1"/>
              </a:buClr>
              <a:buSzPts val="1400"/>
              <a:buFont typeface="Arial"/>
              <a:buChar char="•"/>
            </a:pPr>
            <a:r>
              <a:rPr lang="en-US">
                <a:solidFill>
                  <a:schemeClr val="dk1"/>
                </a:solidFill>
                <a:latin typeface="Calibri"/>
                <a:ea typeface="Calibri"/>
                <a:cs typeface="Calibri"/>
                <a:sym typeface="Calibri"/>
              </a:rPr>
              <a:t>Respect patient choices</a:t>
            </a:r>
            <a:endParaRPr>
              <a:solidFill>
                <a:schemeClr val="dk1"/>
              </a:solidFill>
              <a:latin typeface="Calibri"/>
              <a:ea typeface="Calibri"/>
              <a:cs typeface="Calibri"/>
              <a:sym typeface="Calibri"/>
            </a:endParaRPr>
          </a:p>
          <a:p>
            <a:pPr indent="0" lvl="0" marL="0" rtl="0" algn="l">
              <a:lnSpc>
                <a:spcPct val="150000"/>
              </a:lnSpc>
              <a:spcBef>
                <a:spcPts val="1400"/>
              </a:spcBef>
              <a:spcAft>
                <a:spcPts val="0"/>
              </a:spcAft>
              <a:buNone/>
            </a:pPr>
            <a:r>
              <a:rPr lang="en-US">
                <a:solidFill>
                  <a:schemeClr val="dk1"/>
                </a:solidFill>
                <a:latin typeface="Calibri"/>
                <a:ea typeface="Calibri"/>
                <a:cs typeface="Calibri"/>
                <a:sym typeface="Calibri"/>
              </a:rPr>
              <a:t>To ensure that things are safe, progress must be monitored frequently. Monitoring should include:</a:t>
            </a:r>
            <a:endParaRPr>
              <a:solidFill>
                <a:schemeClr val="dk1"/>
              </a:solidFill>
              <a:latin typeface="Calibri"/>
              <a:ea typeface="Calibri"/>
              <a:cs typeface="Calibri"/>
              <a:sym typeface="Calibri"/>
            </a:endParaRPr>
          </a:p>
          <a:p>
            <a:pPr indent="-317500" lvl="0" marL="457200" rtl="0" algn="l">
              <a:lnSpc>
                <a:spcPct val="150000"/>
              </a:lnSpc>
              <a:spcBef>
                <a:spcPts val="1400"/>
              </a:spcBef>
              <a:spcAft>
                <a:spcPts val="0"/>
              </a:spcAft>
              <a:buClr>
                <a:schemeClr val="dk1"/>
              </a:buClr>
              <a:buSzPts val="1400"/>
              <a:buFont typeface="Noto Sans Symbols"/>
              <a:buChar char="●"/>
            </a:pPr>
            <a:r>
              <a:rPr lang="en-US">
                <a:solidFill>
                  <a:schemeClr val="dk1"/>
                </a:solidFill>
                <a:latin typeface="Calibri"/>
                <a:ea typeface="Calibri"/>
                <a:cs typeface="Calibri"/>
                <a:sym typeface="Calibri"/>
              </a:rPr>
              <a:t>Pain during daily tasks</a:t>
            </a:r>
            <a:endParaRPr>
              <a:solidFill>
                <a:schemeClr val="dk1"/>
              </a:solidFill>
              <a:latin typeface="Calibri"/>
              <a:ea typeface="Calibri"/>
              <a:cs typeface="Calibri"/>
              <a:sym typeface="Calibri"/>
            </a:endParaRPr>
          </a:p>
          <a:p>
            <a:pPr indent="-317500" lvl="0" marL="457200" rtl="0" algn="l">
              <a:lnSpc>
                <a:spcPct val="150000"/>
              </a:lnSpc>
              <a:spcBef>
                <a:spcPts val="0"/>
              </a:spcBef>
              <a:spcAft>
                <a:spcPts val="0"/>
              </a:spcAft>
              <a:buClr>
                <a:schemeClr val="dk1"/>
              </a:buClr>
              <a:buSzPts val="1400"/>
              <a:buFont typeface="Noto Sans Symbols"/>
              <a:buChar char="●"/>
            </a:pPr>
            <a:r>
              <a:rPr lang="en-US">
                <a:solidFill>
                  <a:schemeClr val="dk1"/>
                </a:solidFill>
                <a:latin typeface="Calibri"/>
                <a:ea typeface="Calibri"/>
                <a:cs typeface="Calibri"/>
                <a:sym typeface="Calibri"/>
              </a:rPr>
              <a:t>Ambulation and use of stairs.</a:t>
            </a:r>
            <a:endParaRPr>
              <a:solidFill>
                <a:schemeClr val="dk1"/>
              </a:solidFill>
              <a:latin typeface="Calibri"/>
              <a:ea typeface="Calibri"/>
              <a:cs typeface="Calibri"/>
              <a:sym typeface="Calibri"/>
            </a:endParaRPr>
          </a:p>
          <a:p>
            <a:pPr indent="-317500" lvl="0" marL="457200" rtl="0" algn="l">
              <a:lnSpc>
                <a:spcPct val="150000"/>
              </a:lnSpc>
              <a:spcBef>
                <a:spcPts val="0"/>
              </a:spcBef>
              <a:spcAft>
                <a:spcPts val="0"/>
              </a:spcAft>
              <a:buClr>
                <a:schemeClr val="dk1"/>
              </a:buClr>
              <a:buSzPts val="1400"/>
              <a:buFont typeface="Noto Sans Symbols"/>
              <a:buChar char="●"/>
            </a:pPr>
            <a:r>
              <a:rPr lang="en-US">
                <a:solidFill>
                  <a:schemeClr val="dk1"/>
                </a:solidFill>
                <a:latin typeface="Calibri"/>
                <a:ea typeface="Calibri"/>
                <a:cs typeface="Calibri"/>
                <a:sym typeface="Calibri"/>
              </a:rPr>
              <a:t>Physical activity and the level of confidence of the patient.</a:t>
            </a:r>
            <a:endParaRPr>
              <a:solidFill>
                <a:schemeClr val="dk1"/>
              </a:solidFill>
              <a:latin typeface="Calibri"/>
              <a:ea typeface="Calibri"/>
              <a:cs typeface="Calibri"/>
              <a:sym typeface="Calibri"/>
            </a:endParaRPr>
          </a:p>
          <a:p>
            <a:pPr indent="-317500" lvl="0" marL="457200" rtl="0" algn="l">
              <a:lnSpc>
                <a:spcPct val="150000"/>
              </a:lnSpc>
              <a:spcBef>
                <a:spcPts val="0"/>
              </a:spcBef>
              <a:spcAft>
                <a:spcPts val="0"/>
              </a:spcAft>
              <a:buClr>
                <a:schemeClr val="dk1"/>
              </a:buClr>
              <a:buSzPts val="1400"/>
              <a:buFont typeface="Noto Sans Symbols"/>
              <a:buChar char="●"/>
            </a:pPr>
            <a:r>
              <a:rPr lang="en-US">
                <a:solidFill>
                  <a:schemeClr val="dk1"/>
                </a:solidFill>
                <a:latin typeface="Calibri"/>
                <a:ea typeface="Calibri"/>
                <a:cs typeface="Calibri"/>
                <a:sym typeface="Calibri"/>
              </a:rPr>
              <a:t>Sleep quality</a:t>
            </a:r>
            <a:endParaRPr>
              <a:solidFill>
                <a:schemeClr val="dk1"/>
              </a:solidFill>
              <a:latin typeface="Calibri"/>
              <a:ea typeface="Calibri"/>
              <a:cs typeface="Calibri"/>
              <a:sym typeface="Calibri"/>
            </a:endParaRPr>
          </a:p>
          <a:p>
            <a:pPr indent="0" lvl="0" marL="0" rtl="0" algn="l">
              <a:lnSpc>
                <a:spcPct val="150000"/>
              </a:lnSpc>
              <a:spcBef>
                <a:spcPts val="1400"/>
              </a:spcBef>
              <a:spcAft>
                <a:spcPts val="0"/>
              </a:spcAft>
              <a:buNone/>
            </a:pPr>
            <a:r>
              <a:rPr lang="en-US">
                <a:solidFill>
                  <a:schemeClr val="dk1"/>
                </a:solidFill>
                <a:latin typeface="Calibri"/>
                <a:ea typeface="Calibri"/>
                <a:cs typeface="Calibri"/>
                <a:sym typeface="Calibri"/>
              </a:rPr>
              <a:t>The review should be done every 6 to 8 weeks. Referral must occur when the pain becomes increasingly severe, movement becomes increasingly severe, or warning signs are noted.</a:t>
            </a:r>
            <a:endParaRPr>
              <a:solidFill>
                <a:schemeClr val="dk1"/>
              </a:solidFill>
              <a:latin typeface="Calibri"/>
              <a:ea typeface="Calibri"/>
              <a:cs typeface="Calibri"/>
              <a:sym typeface="Calibri"/>
            </a:endParaRPr>
          </a:p>
          <a:p>
            <a:pPr indent="0" lvl="0" marL="0" rtl="0" algn="l">
              <a:lnSpc>
                <a:spcPct val="150000"/>
              </a:lnSpc>
              <a:spcBef>
                <a:spcPts val="1400"/>
              </a:spcBef>
              <a:spcAft>
                <a:spcPts val="0"/>
              </a:spcAft>
              <a:buClr>
                <a:schemeClr val="dk1"/>
              </a:buClr>
              <a:buSzPts val="1100"/>
              <a:buFont typeface="Arial"/>
              <a:buNone/>
            </a:pPr>
            <a:r>
              <a:rPr lang="en-US">
                <a:solidFill>
                  <a:schemeClr val="dk1"/>
                </a:solidFill>
                <a:latin typeface="Calibri"/>
                <a:ea typeface="Calibri"/>
                <a:cs typeface="Calibri"/>
                <a:sym typeface="Calibri"/>
              </a:rPr>
              <a:t>Good communication is significant in good care. The plan needs to be described using easy words. Medical terminology that is hard should be avoided or defined. Concerns and decisions should be suggested to the patient. The joint decision-making process will ensure that the plan fits the life of the patient (NHS England, 2023).</a:t>
            </a:r>
            <a:endParaRPr>
              <a:solidFill>
                <a:schemeClr val="dk1"/>
              </a:solidFill>
              <a:latin typeface="Calibri"/>
              <a:ea typeface="Calibri"/>
              <a:cs typeface="Calibri"/>
              <a:sym typeface="Calibri"/>
            </a:endParaRPr>
          </a:p>
          <a:p>
            <a:pPr indent="0" lvl="0" marL="457200" marR="0" rtl="0" algn="l">
              <a:spcBef>
                <a:spcPts val="1400"/>
              </a:spcBef>
              <a:spcAft>
                <a:spcPts val="0"/>
              </a:spcAft>
              <a:buNone/>
            </a:pPr>
            <a:r>
              <a:t/>
            </a:r>
            <a:endParaRPr sz="1800">
              <a:solidFill>
                <a:schemeClr val="dk1"/>
              </a:solidFill>
              <a:latin typeface="Calibri"/>
              <a:ea typeface="Calibri"/>
              <a:cs typeface="Calibri"/>
              <a:sym typeface="Calibri"/>
            </a:endParaRPr>
          </a:p>
        </p:txBody>
      </p:sp>
      <p:sp>
        <p:nvSpPr>
          <p:cNvPr id="178" name="Google Shape;178;p14"/>
          <p:cNvSpPr/>
          <p:nvPr/>
        </p:nvSpPr>
        <p:spPr>
          <a:xfrm>
            <a:off x="457200" y="75621"/>
            <a:ext cx="3654300" cy="91980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US" sz="2800">
                <a:solidFill>
                  <a:schemeClr val="dk1"/>
                </a:solidFill>
                <a:latin typeface="Quattrocento Sans"/>
                <a:ea typeface="Quattrocento Sans"/>
                <a:cs typeface="Quattrocento Sans"/>
                <a:sym typeface="Quattrocento Sans"/>
              </a:rPr>
              <a:t>MONITORING AND COMMUNICATION</a:t>
            </a:r>
            <a:endParaRPr b="1" sz="2800">
              <a:solidFill>
                <a:schemeClr val="dk1"/>
              </a:solidFill>
              <a:latin typeface="Quattrocento Sans"/>
              <a:ea typeface="Quattrocento Sans"/>
              <a:cs typeface="Quattrocento Sans"/>
              <a:sym typeface="Quattrocento Sans"/>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2" name="Shape 182"/>
        <p:cNvGrpSpPr/>
        <p:nvPr/>
      </p:nvGrpSpPr>
      <p:grpSpPr>
        <a:xfrm>
          <a:off x="0" y="0"/>
          <a:ext cx="0" cy="0"/>
          <a:chOff x="0" y="0"/>
          <a:chExt cx="0" cy="0"/>
        </a:xfrm>
      </p:grpSpPr>
      <p:sp>
        <p:nvSpPr>
          <p:cNvPr id="183" name="Google Shape;183;g3b1cceefbbf_0_15"/>
          <p:cNvSpPr txBox="1"/>
          <p:nvPr/>
        </p:nvSpPr>
        <p:spPr>
          <a:xfrm>
            <a:off x="697050" y="331150"/>
            <a:ext cx="7410000" cy="1389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3200">
              <a:solidFill>
                <a:schemeClr val="dk1"/>
              </a:solidFill>
              <a:latin typeface="Calibri"/>
              <a:ea typeface="Calibri"/>
              <a:cs typeface="Calibri"/>
              <a:sym typeface="Calibri"/>
            </a:endParaRPr>
          </a:p>
        </p:txBody>
      </p:sp>
      <p:sp>
        <p:nvSpPr>
          <p:cNvPr id="184" name="Google Shape;184;g3b1cceefbbf_0_15"/>
          <p:cNvSpPr txBox="1"/>
          <p:nvPr/>
        </p:nvSpPr>
        <p:spPr>
          <a:xfrm>
            <a:off x="849450" y="483550"/>
            <a:ext cx="7410000" cy="5877600"/>
          </a:xfrm>
          <a:prstGeom prst="rect">
            <a:avLst/>
          </a:prstGeom>
          <a:noFill/>
          <a:ln>
            <a:noFill/>
          </a:ln>
        </p:spPr>
        <p:txBody>
          <a:bodyPr anchorCtr="0" anchor="t" bIns="91425" lIns="91425" spcFirstLastPara="1" rIns="91425" wrap="square" tIns="91425">
            <a:noAutofit/>
          </a:bodyPr>
          <a:lstStyle/>
          <a:p>
            <a:pPr indent="0" lvl="0" marL="0" rtl="0" algn="l">
              <a:lnSpc>
                <a:spcPct val="150000"/>
              </a:lnSpc>
              <a:spcBef>
                <a:spcPts val="1400"/>
              </a:spcBef>
              <a:spcAft>
                <a:spcPts val="0"/>
              </a:spcAft>
              <a:buNone/>
            </a:pPr>
            <a:r>
              <a:rPr b="1" lang="en-US" sz="2300">
                <a:solidFill>
                  <a:schemeClr val="dk1"/>
                </a:solidFill>
                <a:latin typeface="Calibri"/>
                <a:ea typeface="Calibri"/>
                <a:cs typeface="Calibri"/>
                <a:sym typeface="Calibri"/>
              </a:rPr>
              <a:t> Conclusion</a:t>
            </a:r>
            <a:endParaRPr b="1" sz="2300">
              <a:solidFill>
                <a:schemeClr val="dk1"/>
              </a:solidFill>
              <a:latin typeface="Calibri"/>
              <a:ea typeface="Calibri"/>
              <a:cs typeface="Calibri"/>
              <a:sym typeface="Calibri"/>
            </a:endParaRPr>
          </a:p>
          <a:p>
            <a:pPr indent="0" lvl="0" marL="0" rtl="0" algn="l">
              <a:lnSpc>
                <a:spcPct val="150000"/>
              </a:lnSpc>
              <a:spcBef>
                <a:spcPts val="1400"/>
              </a:spcBef>
              <a:spcAft>
                <a:spcPts val="0"/>
              </a:spcAft>
              <a:buClr>
                <a:schemeClr val="dk1"/>
              </a:buClr>
              <a:buSzPts val="1100"/>
              <a:buFont typeface="Arial"/>
              <a:buNone/>
            </a:pPr>
            <a:r>
              <a:t/>
            </a:r>
            <a:endParaRPr b="1">
              <a:solidFill>
                <a:schemeClr val="dk1"/>
              </a:solidFill>
              <a:latin typeface="Calibri"/>
              <a:ea typeface="Calibri"/>
              <a:cs typeface="Calibri"/>
              <a:sym typeface="Calibri"/>
            </a:endParaRPr>
          </a:p>
          <a:p>
            <a:pPr indent="0" lvl="0" marL="0" rtl="0" algn="l">
              <a:lnSpc>
                <a:spcPct val="150000"/>
              </a:lnSpc>
              <a:spcBef>
                <a:spcPts val="1400"/>
              </a:spcBef>
              <a:spcAft>
                <a:spcPts val="0"/>
              </a:spcAft>
              <a:buClr>
                <a:schemeClr val="dk1"/>
              </a:buClr>
              <a:buSzPts val="1100"/>
              <a:buFont typeface="Arial"/>
              <a:buNone/>
            </a:pPr>
            <a:r>
              <a:rPr lang="en-US">
                <a:solidFill>
                  <a:schemeClr val="dk1"/>
                </a:solidFill>
                <a:latin typeface="Calibri"/>
                <a:ea typeface="Calibri"/>
                <a:cs typeface="Calibri"/>
                <a:sym typeface="Calibri"/>
              </a:rPr>
              <a:t>This report paid attention to knee osteoarthritis. It is a frequent difficulty that may cause change of the knee and difficulty with movement. To have a healthy knee, smooth cartilage, joint fluid, and robust muscles are required. Osteoarthritis may destroy these, causing pain, stiffness, and limited movement.</a:t>
            </a:r>
            <a:endParaRPr>
              <a:solidFill>
                <a:schemeClr val="dk1"/>
              </a:solidFill>
              <a:latin typeface="Calibri"/>
              <a:ea typeface="Calibri"/>
              <a:cs typeface="Calibri"/>
              <a:sym typeface="Calibri"/>
            </a:endParaRPr>
          </a:p>
          <a:p>
            <a:pPr indent="0" lvl="0" marL="0" rtl="0" algn="l">
              <a:lnSpc>
                <a:spcPct val="150000"/>
              </a:lnSpc>
              <a:spcBef>
                <a:spcPts val="1400"/>
              </a:spcBef>
              <a:spcAft>
                <a:spcPts val="1400"/>
              </a:spcAft>
              <a:buClr>
                <a:schemeClr val="dk1"/>
              </a:buClr>
              <a:buSzPts val="1100"/>
              <a:buFont typeface="Arial"/>
              <a:buNone/>
            </a:pPr>
            <a:r>
              <a:rPr lang="en-US">
                <a:solidFill>
                  <a:schemeClr val="dk1"/>
                </a:solidFill>
                <a:latin typeface="Calibri"/>
                <a:ea typeface="Calibri"/>
                <a:cs typeface="Calibri"/>
                <a:sym typeface="Calibri"/>
              </a:rPr>
              <a:t>The treatment plan is realistic and evidence-based. It is aimed at symptom-checking, gradual movement construction, progressive strengthening, pain, and progress review. These measures will help you live and feel better every day, and are not a complete cure for the condition. Long-term joint health and independence could be supported using a person-centred plan</a:t>
            </a:r>
            <a:endParaRPr>
              <a:solidFill>
                <a:schemeClr val="dk1"/>
              </a:solidFill>
              <a:latin typeface="Calibri"/>
              <a:ea typeface="Calibri"/>
              <a:cs typeface="Calibri"/>
              <a:sym typeface="Calibri"/>
            </a:endParaRPr>
          </a:p>
        </p:txBody>
      </p:sp>
      <p:sp>
        <p:nvSpPr>
          <p:cNvPr id="185" name="Google Shape;185;g3b1cceefbbf_0_15"/>
          <p:cNvSpPr/>
          <p:nvPr/>
        </p:nvSpPr>
        <p:spPr>
          <a:xfrm>
            <a:off x="6328600" y="4725975"/>
            <a:ext cx="2356800" cy="1402200"/>
          </a:xfrm>
          <a:prstGeom prst="ellipse">
            <a:avLst/>
          </a:prstGeom>
          <a:blipFill rotWithShape="1">
            <a:blip r:embed="rId3">
              <a:alphaModFix/>
            </a:blip>
            <a:stretch>
              <a:fillRect b="0" l="0" r="0" t="0"/>
            </a:stretch>
          </a:blipFill>
          <a:ln>
            <a:noFill/>
          </a:ln>
        </p:spPr>
        <p:txBody>
          <a:bodyPr anchorCtr="0" anchor="ctr" bIns="36325" lIns="72675" spcFirstLastPara="1" rIns="72675" wrap="square" tIns="36325">
            <a:noAutofit/>
          </a:bodyPr>
          <a:lstStyle/>
          <a:p>
            <a:pPr indent="0" lvl="0" marL="0" marR="0" rtl="0" algn="l">
              <a:spcBef>
                <a:spcPts val="0"/>
              </a:spcBef>
              <a:spcAft>
                <a:spcPts val="0"/>
              </a:spcAft>
              <a:buNone/>
            </a:pPr>
            <a:r>
              <a:t/>
            </a:r>
            <a:endParaRPr sz="1430">
              <a:solidFill>
                <a:schemeClr val="lt1"/>
              </a:solidFill>
              <a:latin typeface="Calibri"/>
              <a:ea typeface="Calibri"/>
              <a:cs typeface="Calibri"/>
              <a:sym typeface="Calibri"/>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9" name="Shape 189"/>
        <p:cNvGrpSpPr/>
        <p:nvPr/>
      </p:nvGrpSpPr>
      <p:grpSpPr>
        <a:xfrm>
          <a:off x="0" y="0"/>
          <a:ext cx="0" cy="0"/>
          <a:chOff x="0" y="0"/>
          <a:chExt cx="0" cy="0"/>
        </a:xfrm>
      </p:grpSpPr>
      <p:sp>
        <p:nvSpPr>
          <p:cNvPr id="190" name="Google Shape;190;p15"/>
          <p:cNvSpPr/>
          <p:nvPr/>
        </p:nvSpPr>
        <p:spPr>
          <a:xfrm>
            <a:off x="2971800" y="685800"/>
            <a:ext cx="2311851" cy="52322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2800">
                <a:solidFill>
                  <a:schemeClr val="dk1"/>
                </a:solidFill>
                <a:latin typeface="Quattrocento Sans"/>
                <a:ea typeface="Quattrocento Sans"/>
                <a:cs typeface="Quattrocento Sans"/>
                <a:sym typeface="Quattrocento Sans"/>
              </a:rPr>
              <a:t>REFERENCES</a:t>
            </a:r>
            <a:endParaRPr b="1" sz="2800">
              <a:solidFill>
                <a:schemeClr val="dk1"/>
              </a:solidFill>
              <a:latin typeface="Quattrocento Sans"/>
              <a:ea typeface="Quattrocento Sans"/>
              <a:cs typeface="Quattrocento Sans"/>
              <a:sym typeface="Quattrocento Sans"/>
            </a:endParaRPr>
          </a:p>
        </p:txBody>
      </p:sp>
      <p:sp>
        <p:nvSpPr>
          <p:cNvPr id="191" name="Google Shape;191;p15"/>
          <p:cNvSpPr/>
          <p:nvPr/>
        </p:nvSpPr>
        <p:spPr>
          <a:xfrm>
            <a:off x="533400" y="1371600"/>
            <a:ext cx="7772400" cy="5078313"/>
          </a:xfrm>
          <a:prstGeom prst="rect">
            <a:avLst/>
          </a:prstGeom>
          <a:noFill/>
          <a:ln>
            <a:noFill/>
          </a:ln>
        </p:spPr>
        <p:txBody>
          <a:bodyPr anchorCtr="0" anchor="t" bIns="45700" lIns="91425" spcFirstLastPara="1" rIns="91425" wrap="square" tIns="45700">
            <a:spAutoFit/>
          </a:bodyPr>
          <a:lstStyle/>
          <a:p>
            <a:pPr indent="-228600" lvl="0" marL="228600" marR="0" rtl="0" algn="l">
              <a:spcBef>
                <a:spcPts val="0"/>
              </a:spcBef>
              <a:spcAft>
                <a:spcPts val="0"/>
              </a:spcAft>
              <a:buClr>
                <a:schemeClr val="dk1"/>
              </a:buClr>
              <a:buSzPts val="1200"/>
              <a:buFont typeface="Calibri"/>
              <a:buAutoNum type="arabicPeriod"/>
            </a:pPr>
            <a:r>
              <a:rPr lang="en-US" sz="1200">
                <a:solidFill>
                  <a:schemeClr val="dk1"/>
                </a:solidFill>
                <a:latin typeface="Calibri"/>
                <a:ea typeface="Calibri"/>
                <a:cs typeface="Calibri"/>
                <a:sym typeface="Calibri"/>
              </a:rPr>
              <a:t>NICE (2022) </a:t>
            </a:r>
            <a:r>
              <a:rPr i="1" lang="en-US" sz="1200">
                <a:solidFill>
                  <a:schemeClr val="dk1"/>
                </a:solidFill>
                <a:latin typeface="Calibri"/>
                <a:ea typeface="Calibri"/>
                <a:cs typeface="Calibri"/>
                <a:sym typeface="Calibri"/>
              </a:rPr>
              <a:t>Osteoarthritis in over 16s: diagnosis and management (NG226).</a:t>
            </a:r>
            <a:r>
              <a:rPr lang="en-US" sz="1200">
                <a:solidFill>
                  <a:schemeClr val="dk1"/>
                </a:solidFill>
                <a:latin typeface="Calibri"/>
                <a:ea typeface="Calibri"/>
                <a:cs typeface="Calibri"/>
                <a:sym typeface="Calibri"/>
              </a:rPr>
              <a:t> Available at: </a:t>
            </a:r>
            <a:r>
              <a:rPr lang="en-US" sz="1200" u="sng">
                <a:solidFill>
                  <a:schemeClr val="dk1"/>
                </a:solidFill>
                <a:latin typeface="Calibri"/>
                <a:ea typeface="Calibri"/>
                <a:cs typeface="Calibri"/>
                <a:sym typeface="Calibri"/>
                <a:hlinkClick r:id="rId3">
                  <a:extLst>
                    <a:ext uri="{A12FA001-AC4F-418D-AE19-62706E023703}">
                      <ahyp:hlinkClr val="tx"/>
                    </a:ext>
                  </a:extLst>
                </a:hlinkClick>
              </a:rPr>
              <a:t>https://www.nice.org.uk/guidance/ng226</a:t>
            </a:r>
            <a:r>
              <a:rPr lang="en-US" sz="1200">
                <a:solidFill>
                  <a:schemeClr val="dk1"/>
                </a:solidFill>
                <a:latin typeface="Calibri"/>
                <a:ea typeface="Calibri"/>
                <a:cs typeface="Calibri"/>
                <a:sym typeface="Calibri"/>
              </a:rPr>
              <a:t> (Accessed: 16 December 2025). (</a:t>
            </a:r>
            <a:r>
              <a:rPr lang="en-US" sz="1200" u="sng">
                <a:solidFill>
                  <a:schemeClr val="dk1"/>
                </a:solidFill>
                <a:latin typeface="Calibri"/>
                <a:ea typeface="Calibri"/>
                <a:cs typeface="Calibri"/>
                <a:sym typeface="Calibri"/>
                <a:hlinkClick r:id="rId4">
                  <a:extLst>
                    <a:ext uri="{A12FA001-AC4F-418D-AE19-62706E023703}">
                      <ahyp:hlinkClr val="tx"/>
                    </a:ext>
                  </a:extLst>
                </a:hlinkClick>
              </a:rPr>
              <a:t>NICE </a:t>
            </a:r>
            <a:r>
              <a:rPr lang="en-US" sz="1200">
                <a:solidFill>
                  <a:schemeClr val="dk1"/>
                </a:solidFill>
                <a:latin typeface="Calibri"/>
                <a:ea typeface="Calibri"/>
                <a:cs typeface="Calibri"/>
                <a:sym typeface="Calibri"/>
              </a:rPr>
              <a:t>)</a:t>
            </a:r>
            <a:endParaRPr/>
          </a:p>
          <a:p>
            <a:pPr indent="-228600" lvl="0" marL="228600" marR="0" rtl="0" algn="l">
              <a:spcBef>
                <a:spcPts val="0"/>
              </a:spcBef>
              <a:spcAft>
                <a:spcPts val="0"/>
              </a:spcAft>
              <a:buClr>
                <a:schemeClr val="dk1"/>
              </a:buClr>
              <a:buSzPts val="1200"/>
              <a:buFont typeface="Calibri"/>
              <a:buAutoNum type="arabicPeriod"/>
            </a:pPr>
            <a:r>
              <a:rPr lang="en-US" sz="1200">
                <a:solidFill>
                  <a:schemeClr val="dk1"/>
                </a:solidFill>
                <a:latin typeface="Calibri"/>
                <a:ea typeface="Calibri"/>
                <a:cs typeface="Calibri"/>
                <a:sym typeface="Calibri"/>
              </a:rPr>
              <a:t>NHS (2025) </a:t>
            </a:r>
            <a:r>
              <a:rPr i="1" lang="en-US" sz="1200">
                <a:solidFill>
                  <a:schemeClr val="dk1"/>
                </a:solidFill>
                <a:latin typeface="Calibri"/>
                <a:ea typeface="Calibri"/>
                <a:cs typeface="Calibri"/>
                <a:sym typeface="Calibri"/>
              </a:rPr>
              <a:t>Osteoarthritis: Treatment.</a:t>
            </a:r>
            <a:r>
              <a:rPr lang="en-US" sz="1200">
                <a:solidFill>
                  <a:schemeClr val="dk1"/>
                </a:solidFill>
                <a:latin typeface="Calibri"/>
                <a:ea typeface="Calibri"/>
                <a:cs typeface="Calibri"/>
                <a:sym typeface="Calibri"/>
              </a:rPr>
              <a:t> Available at: </a:t>
            </a:r>
            <a:r>
              <a:rPr lang="en-US" sz="1200" u="sng">
                <a:solidFill>
                  <a:schemeClr val="dk1"/>
                </a:solidFill>
                <a:latin typeface="Calibri"/>
                <a:ea typeface="Calibri"/>
                <a:cs typeface="Calibri"/>
                <a:sym typeface="Calibri"/>
                <a:hlinkClick r:id="rId5">
                  <a:extLst>
                    <a:ext uri="{A12FA001-AC4F-418D-AE19-62706E023703}">
                      <ahyp:hlinkClr val="tx"/>
                    </a:ext>
                  </a:extLst>
                </a:hlinkClick>
              </a:rPr>
              <a:t>https://www.nhs.uk/conditions/osteoarthritis/treatment/</a:t>
            </a:r>
            <a:r>
              <a:rPr lang="en-US" sz="1200">
                <a:solidFill>
                  <a:schemeClr val="dk1"/>
                </a:solidFill>
                <a:latin typeface="Calibri"/>
                <a:ea typeface="Calibri"/>
                <a:cs typeface="Calibri"/>
                <a:sym typeface="Calibri"/>
              </a:rPr>
              <a:t> (Accessed: 16 December 2025). (</a:t>
            </a:r>
            <a:r>
              <a:rPr lang="en-US" sz="1200" u="sng">
                <a:solidFill>
                  <a:schemeClr val="dk1"/>
                </a:solidFill>
                <a:latin typeface="Calibri"/>
                <a:ea typeface="Calibri"/>
                <a:cs typeface="Calibri"/>
                <a:sym typeface="Calibri"/>
                <a:hlinkClick r:id="rId6">
                  <a:extLst>
                    <a:ext uri="{A12FA001-AC4F-418D-AE19-62706E023703}">
                      <ahyp:hlinkClr val="tx"/>
                    </a:ext>
                  </a:extLst>
                </a:hlinkClick>
              </a:rPr>
              <a:t>nhs.uk</a:t>
            </a:r>
            <a:r>
              <a:rPr lang="en-US" sz="1200">
                <a:solidFill>
                  <a:schemeClr val="dk1"/>
                </a:solidFill>
                <a:latin typeface="Calibri"/>
                <a:ea typeface="Calibri"/>
                <a:cs typeface="Calibri"/>
                <a:sym typeface="Calibri"/>
              </a:rPr>
              <a:t>)</a:t>
            </a:r>
            <a:endParaRPr/>
          </a:p>
          <a:p>
            <a:pPr indent="-228600" lvl="0" marL="228600" marR="0" rtl="0" algn="l">
              <a:spcBef>
                <a:spcPts val="0"/>
              </a:spcBef>
              <a:spcAft>
                <a:spcPts val="0"/>
              </a:spcAft>
              <a:buClr>
                <a:schemeClr val="dk1"/>
              </a:buClr>
              <a:buSzPts val="1200"/>
              <a:buFont typeface="Calibri"/>
              <a:buAutoNum type="arabicPeriod"/>
            </a:pPr>
            <a:r>
              <a:rPr lang="en-US" sz="1200">
                <a:solidFill>
                  <a:schemeClr val="dk1"/>
                </a:solidFill>
                <a:latin typeface="Calibri"/>
                <a:ea typeface="Calibri"/>
                <a:cs typeface="Calibri"/>
                <a:sym typeface="Calibri"/>
              </a:rPr>
              <a:t>OpenStax (2022a) </a:t>
            </a:r>
            <a:r>
              <a:rPr i="1" lang="en-US" sz="1200">
                <a:solidFill>
                  <a:schemeClr val="dk1"/>
                </a:solidFill>
                <a:latin typeface="Calibri"/>
                <a:ea typeface="Calibri"/>
                <a:cs typeface="Calibri"/>
                <a:sym typeface="Calibri"/>
              </a:rPr>
              <a:t>Anatomy and Physiology 2e: 9.4 Synovial Joints.</a:t>
            </a:r>
            <a:r>
              <a:rPr lang="en-US" sz="1200">
                <a:solidFill>
                  <a:schemeClr val="dk1"/>
                </a:solidFill>
                <a:latin typeface="Calibri"/>
                <a:ea typeface="Calibri"/>
                <a:cs typeface="Calibri"/>
                <a:sym typeface="Calibri"/>
              </a:rPr>
              <a:t> Available at: </a:t>
            </a:r>
            <a:r>
              <a:rPr lang="en-US" sz="1200" u="sng">
                <a:solidFill>
                  <a:schemeClr val="dk1"/>
                </a:solidFill>
                <a:latin typeface="Calibri"/>
                <a:ea typeface="Calibri"/>
                <a:cs typeface="Calibri"/>
                <a:sym typeface="Calibri"/>
                <a:hlinkClick r:id="rId7">
                  <a:extLst>
                    <a:ext uri="{A12FA001-AC4F-418D-AE19-62706E023703}">
                      <ahyp:hlinkClr val="tx"/>
                    </a:ext>
                  </a:extLst>
                </a:hlinkClick>
              </a:rPr>
              <a:t>https://openstax.org/books/anatomy-and-physiology-2e/pages/9-4-synovial-joints</a:t>
            </a:r>
            <a:r>
              <a:rPr lang="en-US" sz="1200">
                <a:solidFill>
                  <a:schemeClr val="dk1"/>
                </a:solidFill>
                <a:latin typeface="Calibri"/>
                <a:ea typeface="Calibri"/>
                <a:cs typeface="Calibri"/>
                <a:sym typeface="Calibri"/>
              </a:rPr>
              <a:t> (Accessed: 16 December 2025). (</a:t>
            </a:r>
            <a:r>
              <a:rPr lang="en-US" sz="1200" u="sng">
                <a:solidFill>
                  <a:schemeClr val="dk1"/>
                </a:solidFill>
                <a:latin typeface="Calibri"/>
                <a:ea typeface="Calibri"/>
                <a:cs typeface="Calibri"/>
                <a:sym typeface="Calibri"/>
                <a:hlinkClick r:id="rId8">
                  <a:extLst>
                    <a:ext uri="{A12FA001-AC4F-418D-AE19-62706E023703}">
                      <ahyp:hlinkClr val="tx"/>
                    </a:ext>
                  </a:extLst>
                </a:hlinkClick>
              </a:rPr>
              <a:t>OpenStax</a:t>
            </a:r>
            <a:r>
              <a:rPr lang="en-US" sz="1200">
                <a:solidFill>
                  <a:schemeClr val="dk1"/>
                </a:solidFill>
                <a:latin typeface="Calibri"/>
                <a:ea typeface="Calibri"/>
                <a:cs typeface="Calibri"/>
                <a:sym typeface="Calibri"/>
              </a:rPr>
              <a:t>)</a:t>
            </a:r>
            <a:endParaRPr/>
          </a:p>
          <a:p>
            <a:pPr indent="-228600" lvl="0" marL="228600" marR="0" rtl="0" algn="l">
              <a:spcBef>
                <a:spcPts val="0"/>
              </a:spcBef>
              <a:spcAft>
                <a:spcPts val="0"/>
              </a:spcAft>
              <a:buClr>
                <a:schemeClr val="dk1"/>
              </a:buClr>
              <a:buSzPts val="1200"/>
              <a:buFont typeface="Calibri"/>
              <a:buAutoNum type="arabicPeriod"/>
            </a:pPr>
            <a:r>
              <a:rPr lang="en-US" sz="1200">
                <a:solidFill>
                  <a:schemeClr val="dk1"/>
                </a:solidFill>
                <a:latin typeface="Calibri"/>
                <a:ea typeface="Calibri"/>
                <a:cs typeface="Calibri"/>
                <a:sym typeface="Calibri"/>
              </a:rPr>
              <a:t>OpenStax (2022b) </a:t>
            </a:r>
            <a:r>
              <a:rPr i="1" lang="en-US" sz="1200">
                <a:solidFill>
                  <a:schemeClr val="dk1"/>
                </a:solidFill>
                <a:latin typeface="Calibri"/>
                <a:ea typeface="Calibri"/>
                <a:cs typeface="Calibri"/>
                <a:sym typeface="Calibri"/>
              </a:rPr>
              <a:t>Anatomy and Physiology 2e: 10.3 Muscle Fiber Contraction and Relaxation.</a:t>
            </a:r>
            <a:r>
              <a:rPr lang="en-US" sz="1200">
                <a:solidFill>
                  <a:schemeClr val="dk1"/>
                </a:solidFill>
                <a:latin typeface="Calibri"/>
                <a:ea typeface="Calibri"/>
                <a:cs typeface="Calibri"/>
                <a:sym typeface="Calibri"/>
              </a:rPr>
              <a:t> Available at: </a:t>
            </a:r>
            <a:r>
              <a:rPr lang="en-US" sz="1200" u="sng">
                <a:solidFill>
                  <a:schemeClr val="dk1"/>
                </a:solidFill>
                <a:latin typeface="Calibri"/>
                <a:ea typeface="Calibri"/>
                <a:cs typeface="Calibri"/>
                <a:sym typeface="Calibri"/>
                <a:hlinkClick r:id="rId9">
                  <a:extLst>
                    <a:ext uri="{A12FA001-AC4F-418D-AE19-62706E023703}">
                      <ahyp:hlinkClr val="tx"/>
                    </a:ext>
                  </a:extLst>
                </a:hlinkClick>
              </a:rPr>
              <a:t>https://openstax.org/books/anatomy-and-physiology-2e/pages/10-3-muscle-fiber-contraction-and-relaxation</a:t>
            </a:r>
            <a:r>
              <a:rPr lang="en-US" sz="1200">
                <a:solidFill>
                  <a:schemeClr val="dk1"/>
                </a:solidFill>
                <a:latin typeface="Calibri"/>
                <a:ea typeface="Calibri"/>
                <a:cs typeface="Calibri"/>
                <a:sym typeface="Calibri"/>
              </a:rPr>
              <a:t> (Accessed: 16 December 2025). (</a:t>
            </a:r>
            <a:r>
              <a:rPr lang="en-US" sz="1200" u="sng">
                <a:solidFill>
                  <a:schemeClr val="dk1"/>
                </a:solidFill>
                <a:latin typeface="Calibri"/>
                <a:ea typeface="Calibri"/>
                <a:cs typeface="Calibri"/>
                <a:sym typeface="Calibri"/>
                <a:hlinkClick r:id="rId10">
                  <a:extLst>
                    <a:ext uri="{A12FA001-AC4F-418D-AE19-62706E023703}">
                      <ahyp:hlinkClr val="tx"/>
                    </a:ext>
                  </a:extLst>
                </a:hlinkClick>
              </a:rPr>
              <a:t>OpenStax</a:t>
            </a:r>
            <a:r>
              <a:rPr lang="en-US" sz="1200">
                <a:solidFill>
                  <a:schemeClr val="dk1"/>
                </a:solidFill>
                <a:latin typeface="Calibri"/>
                <a:ea typeface="Calibri"/>
                <a:cs typeface="Calibri"/>
                <a:sym typeface="Calibri"/>
              </a:rPr>
              <a:t>)</a:t>
            </a:r>
            <a:endParaRPr/>
          </a:p>
          <a:p>
            <a:pPr indent="-228600" lvl="0" marL="228600" marR="0" rtl="0" algn="l">
              <a:spcBef>
                <a:spcPts val="0"/>
              </a:spcBef>
              <a:spcAft>
                <a:spcPts val="0"/>
              </a:spcAft>
              <a:buClr>
                <a:schemeClr val="dk1"/>
              </a:buClr>
              <a:buSzPts val="1200"/>
              <a:buFont typeface="Calibri"/>
              <a:buAutoNum type="arabicPeriod"/>
            </a:pPr>
            <a:r>
              <a:rPr lang="en-US" sz="1200">
                <a:solidFill>
                  <a:schemeClr val="dk1"/>
                </a:solidFill>
                <a:latin typeface="Calibri"/>
                <a:ea typeface="Calibri"/>
                <a:cs typeface="Calibri"/>
                <a:sym typeface="Calibri"/>
              </a:rPr>
              <a:t>Hsu, H. and Siwiec, R.M. (2023) </a:t>
            </a:r>
            <a:r>
              <a:rPr i="1" lang="en-US" sz="1200">
                <a:solidFill>
                  <a:schemeClr val="dk1"/>
                </a:solidFill>
                <a:latin typeface="Calibri"/>
                <a:ea typeface="Calibri"/>
                <a:cs typeface="Calibri"/>
                <a:sym typeface="Calibri"/>
              </a:rPr>
              <a:t>Knee Osteoarthritis.</a:t>
            </a:r>
            <a:r>
              <a:rPr lang="en-US" sz="1200">
                <a:solidFill>
                  <a:schemeClr val="dk1"/>
                </a:solidFill>
                <a:latin typeface="Calibri"/>
                <a:ea typeface="Calibri"/>
                <a:cs typeface="Calibri"/>
                <a:sym typeface="Calibri"/>
              </a:rPr>
              <a:t> In: </a:t>
            </a:r>
            <a:r>
              <a:rPr i="1" lang="en-US" sz="1200">
                <a:solidFill>
                  <a:schemeClr val="dk1"/>
                </a:solidFill>
                <a:latin typeface="Calibri"/>
                <a:ea typeface="Calibri"/>
                <a:cs typeface="Calibri"/>
                <a:sym typeface="Calibri"/>
              </a:rPr>
              <a:t>StatPearls</a:t>
            </a:r>
            <a:r>
              <a:rPr lang="en-US" sz="1200">
                <a:solidFill>
                  <a:schemeClr val="dk1"/>
                </a:solidFill>
                <a:latin typeface="Calibri"/>
                <a:ea typeface="Calibri"/>
                <a:cs typeface="Calibri"/>
                <a:sym typeface="Calibri"/>
              </a:rPr>
              <a:t> [Internet]. Treasure Island (FL): StatPearls Publishing. Available at: </a:t>
            </a:r>
            <a:r>
              <a:rPr lang="en-US" sz="1200" u="sng">
                <a:solidFill>
                  <a:schemeClr val="dk1"/>
                </a:solidFill>
                <a:latin typeface="Calibri"/>
                <a:ea typeface="Calibri"/>
                <a:cs typeface="Calibri"/>
                <a:sym typeface="Calibri"/>
                <a:hlinkClick r:id="rId11">
                  <a:extLst>
                    <a:ext uri="{A12FA001-AC4F-418D-AE19-62706E023703}">
                      <ahyp:hlinkClr val="tx"/>
                    </a:ext>
                  </a:extLst>
                </a:hlinkClick>
              </a:rPr>
              <a:t>https://www.ncbi.nlm.nih.gov/books/NBK507884/</a:t>
            </a:r>
            <a:r>
              <a:rPr lang="en-US" sz="1200">
                <a:solidFill>
                  <a:schemeClr val="dk1"/>
                </a:solidFill>
                <a:latin typeface="Calibri"/>
                <a:ea typeface="Calibri"/>
                <a:cs typeface="Calibri"/>
                <a:sym typeface="Calibri"/>
              </a:rPr>
              <a:t> (Accessed: 16 December 2025). (</a:t>
            </a:r>
            <a:r>
              <a:rPr lang="en-US" sz="1200" u="sng">
                <a:solidFill>
                  <a:schemeClr val="dk1"/>
                </a:solidFill>
                <a:latin typeface="Calibri"/>
                <a:ea typeface="Calibri"/>
                <a:cs typeface="Calibri"/>
                <a:sym typeface="Calibri"/>
                <a:hlinkClick r:id="rId12">
                  <a:extLst>
                    <a:ext uri="{A12FA001-AC4F-418D-AE19-62706E023703}">
                      <ahyp:hlinkClr val="tx"/>
                    </a:ext>
                  </a:extLst>
                </a:hlinkClick>
              </a:rPr>
              <a:t>NCBI</a:t>
            </a:r>
            <a:r>
              <a:rPr lang="en-US" sz="1200">
                <a:solidFill>
                  <a:schemeClr val="dk1"/>
                </a:solidFill>
                <a:latin typeface="Calibri"/>
                <a:ea typeface="Calibri"/>
                <a:cs typeface="Calibri"/>
                <a:sym typeface="Calibri"/>
              </a:rPr>
              <a:t>)</a:t>
            </a:r>
            <a:endParaRPr/>
          </a:p>
          <a:p>
            <a:pPr indent="-228600" lvl="0" marL="228600" marR="0" rtl="0" algn="l">
              <a:spcBef>
                <a:spcPts val="0"/>
              </a:spcBef>
              <a:spcAft>
                <a:spcPts val="0"/>
              </a:spcAft>
              <a:buClr>
                <a:schemeClr val="dk1"/>
              </a:buClr>
              <a:buSzPts val="1200"/>
              <a:buFont typeface="Calibri"/>
              <a:buAutoNum type="arabicPeriod"/>
            </a:pPr>
            <a:r>
              <a:rPr lang="en-US" sz="1200">
                <a:solidFill>
                  <a:schemeClr val="dk1"/>
                </a:solidFill>
                <a:latin typeface="Calibri"/>
                <a:ea typeface="Calibri"/>
                <a:cs typeface="Calibri"/>
                <a:sym typeface="Calibri"/>
              </a:rPr>
              <a:t>Cochrane (2024) </a:t>
            </a:r>
            <a:r>
              <a:rPr i="1" lang="en-US" sz="1200">
                <a:solidFill>
                  <a:schemeClr val="dk1"/>
                </a:solidFill>
                <a:latin typeface="Calibri"/>
                <a:ea typeface="Calibri"/>
                <a:cs typeface="Calibri"/>
                <a:sym typeface="Calibri"/>
              </a:rPr>
              <a:t>Is exercise an effective therapy to treat knee osteoarthritis?</a:t>
            </a:r>
            <a:r>
              <a:rPr lang="en-US" sz="1200">
                <a:solidFill>
                  <a:schemeClr val="dk1"/>
                </a:solidFill>
                <a:latin typeface="Calibri"/>
                <a:ea typeface="Calibri"/>
                <a:cs typeface="Calibri"/>
                <a:sym typeface="Calibri"/>
              </a:rPr>
              <a:t> Available at: </a:t>
            </a:r>
            <a:r>
              <a:rPr lang="en-US" sz="1200" u="sng">
                <a:solidFill>
                  <a:schemeClr val="dk1"/>
                </a:solidFill>
                <a:latin typeface="Calibri"/>
                <a:ea typeface="Calibri"/>
                <a:cs typeface="Calibri"/>
                <a:sym typeface="Calibri"/>
                <a:hlinkClick r:id="rId13">
                  <a:extLst>
                    <a:ext uri="{A12FA001-AC4F-418D-AE19-62706E023703}">
                      <ahyp:hlinkClr val="tx"/>
                    </a:ext>
                  </a:extLst>
                </a:hlinkClick>
              </a:rPr>
              <a:t>https://www.cochrane.org/evidence/CD004376_exercise-effective-therapy-treat-knee-osteoarthritis</a:t>
            </a:r>
            <a:r>
              <a:rPr lang="en-US" sz="1200">
                <a:solidFill>
                  <a:schemeClr val="dk1"/>
                </a:solidFill>
                <a:latin typeface="Calibri"/>
                <a:ea typeface="Calibri"/>
                <a:cs typeface="Calibri"/>
                <a:sym typeface="Calibri"/>
              </a:rPr>
              <a:t> (Accessed: 16 December 2025). (</a:t>
            </a:r>
            <a:r>
              <a:rPr lang="en-US" sz="1200" u="sng">
                <a:solidFill>
                  <a:schemeClr val="dk1"/>
                </a:solidFill>
                <a:latin typeface="Calibri"/>
                <a:ea typeface="Calibri"/>
                <a:cs typeface="Calibri"/>
                <a:sym typeface="Calibri"/>
                <a:hlinkClick r:id="rId14">
                  <a:extLst>
                    <a:ext uri="{A12FA001-AC4F-418D-AE19-62706E023703}">
                      <ahyp:hlinkClr val="tx"/>
                    </a:ext>
                  </a:extLst>
                </a:hlinkClick>
              </a:rPr>
              <a:t>Cochrane</a:t>
            </a:r>
            <a:r>
              <a:rPr lang="en-US" sz="1200">
                <a:solidFill>
                  <a:schemeClr val="dk1"/>
                </a:solidFill>
                <a:latin typeface="Calibri"/>
                <a:ea typeface="Calibri"/>
                <a:cs typeface="Calibri"/>
                <a:sym typeface="Calibri"/>
              </a:rPr>
              <a:t>)</a:t>
            </a:r>
            <a:endParaRPr/>
          </a:p>
          <a:p>
            <a:pPr indent="-228600" lvl="0" marL="228600" marR="0" rtl="0" algn="l">
              <a:spcBef>
                <a:spcPts val="0"/>
              </a:spcBef>
              <a:spcAft>
                <a:spcPts val="0"/>
              </a:spcAft>
              <a:buClr>
                <a:schemeClr val="dk1"/>
              </a:buClr>
              <a:buSzPts val="1200"/>
              <a:buFont typeface="Calibri"/>
              <a:buAutoNum type="arabicPeriod"/>
            </a:pPr>
            <a:r>
              <a:rPr lang="en-US" sz="1200">
                <a:solidFill>
                  <a:schemeClr val="dk1"/>
                </a:solidFill>
                <a:latin typeface="Calibri"/>
                <a:ea typeface="Calibri"/>
                <a:cs typeface="Calibri"/>
                <a:sym typeface="Calibri"/>
              </a:rPr>
              <a:t>NHS England (2023) </a:t>
            </a:r>
            <a:r>
              <a:rPr i="1" lang="en-US" sz="1200">
                <a:solidFill>
                  <a:schemeClr val="dk1"/>
                </a:solidFill>
                <a:latin typeface="Calibri"/>
                <a:ea typeface="Calibri"/>
                <a:cs typeface="Calibri"/>
                <a:sym typeface="Calibri"/>
              </a:rPr>
              <a:t>Making a decision about knee osteoarthritis.</a:t>
            </a:r>
            <a:r>
              <a:rPr lang="en-US" sz="1200">
                <a:solidFill>
                  <a:schemeClr val="dk1"/>
                </a:solidFill>
                <a:latin typeface="Calibri"/>
                <a:ea typeface="Calibri"/>
                <a:cs typeface="Calibri"/>
                <a:sym typeface="Calibri"/>
              </a:rPr>
              <a:t> Available at: </a:t>
            </a:r>
            <a:r>
              <a:rPr lang="en-US" sz="1200" u="sng">
                <a:solidFill>
                  <a:schemeClr val="dk1"/>
                </a:solidFill>
                <a:latin typeface="Calibri"/>
                <a:ea typeface="Calibri"/>
                <a:cs typeface="Calibri"/>
                <a:sym typeface="Calibri"/>
                <a:hlinkClick r:id="rId15">
                  <a:extLst>
                    <a:ext uri="{A12FA001-AC4F-418D-AE19-62706E023703}">
                      <ahyp:hlinkClr val="tx"/>
                    </a:ext>
                  </a:extLst>
                </a:hlinkClick>
              </a:rPr>
              <a:t>https://www.england.nhs.uk/wp-content/uploads/2023/07/making-a-decision-about-knee-osteoarthritis-v1.pdf.pdf</a:t>
            </a:r>
            <a:r>
              <a:rPr lang="en-US" sz="1200">
                <a:solidFill>
                  <a:schemeClr val="dk1"/>
                </a:solidFill>
                <a:latin typeface="Calibri"/>
                <a:ea typeface="Calibri"/>
                <a:cs typeface="Calibri"/>
                <a:sym typeface="Calibri"/>
              </a:rPr>
              <a:t> (Accessed: 16 December 2025). (</a:t>
            </a:r>
            <a:r>
              <a:rPr lang="en-US" sz="1200" u="sng">
                <a:solidFill>
                  <a:schemeClr val="dk1"/>
                </a:solidFill>
                <a:latin typeface="Calibri"/>
                <a:ea typeface="Calibri"/>
                <a:cs typeface="Calibri"/>
                <a:sym typeface="Calibri"/>
                <a:hlinkClick r:id="rId16">
                  <a:extLst>
                    <a:ext uri="{A12FA001-AC4F-418D-AE19-62706E023703}">
                      <ahyp:hlinkClr val="tx"/>
                    </a:ext>
                  </a:extLst>
                </a:hlinkClick>
              </a:rPr>
              <a:t>NHS England</a:t>
            </a:r>
            <a:r>
              <a:rPr lang="en-US" sz="1200">
                <a:solidFill>
                  <a:schemeClr val="dk1"/>
                </a:solidFill>
                <a:latin typeface="Calibri"/>
                <a:ea typeface="Calibri"/>
                <a:cs typeface="Calibri"/>
                <a:sym typeface="Calibri"/>
              </a:rPr>
              <a:t>)</a:t>
            </a:r>
            <a:endParaRPr/>
          </a:p>
          <a:p>
            <a:pPr indent="-228600" lvl="0" marL="228600" marR="0" rtl="0" algn="l">
              <a:spcBef>
                <a:spcPts val="0"/>
              </a:spcBef>
              <a:spcAft>
                <a:spcPts val="0"/>
              </a:spcAft>
              <a:buClr>
                <a:schemeClr val="dk1"/>
              </a:buClr>
              <a:buSzPts val="1200"/>
              <a:buFont typeface="Calibri"/>
              <a:buAutoNum type="arabicPeriod"/>
            </a:pPr>
            <a:r>
              <a:rPr lang="en-US" sz="1200">
                <a:solidFill>
                  <a:schemeClr val="dk1"/>
                </a:solidFill>
                <a:latin typeface="Calibri"/>
                <a:ea typeface="Calibri"/>
                <a:cs typeface="Calibri"/>
                <a:sym typeface="Calibri"/>
              </a:rPr>
              <a:t>UK Health Security Agency / Office for Health Improvement and Disparities (2022) </a:t>
            </a:r>
            <a:r>
              <a:rPr i="1" lang="en-US" sz="1200">
                <a:solidFill>
                  <a:schemeClr val="dk1"/>
                </a:solidFill>
                <a:latin typeface="Calibri"/>
                <a:ea typeface="Calibri"/>
                <a:cs typeface="Calibri"/>
                <a:sym typeface="Calibri"/>
              </a:rPr>
              <a:t>Musculoskeletal health: applying All Our Health.</a:t>
            </a:r>
            <a:r>
              <a:rPr lang="en-US" sz="1200">
                <a:solidFill>
                  <a:schemeClr val="dk1"/>
                </a:solidFill>
                <a:latin typeface="Calibri"/>
                <a:ea typeface="Calibri"/>
                <a:cs typeface="Calibri"/>
                <a:sym typeface="Calibri"/>
              </a:rPr>
              <a:t> Available at: </a:t>
            </a:r>
            <a:r>
              <a:rPr lang="en-US" sz="1200" u="sng">
                <a:solidFill>
                  <a:schemeClr val="dk1"/>
                </a:solidFill>
                <a:latin typeface="Calibri"/>
                <a:ea typeface="Calibri"/>
                <a:cs typeface="Calibri"/>
                <a:sym typeface="Calibri"/>
                <a:hlinkClick r:id="rId17">
                  <a:extLst>
                    <a:ext uri="{A12FA001-AC4F-418D-AE19-62706E023703}">
                      <ahyp:hlinkClr val="tx"/>
                    </a:ext>
                  </a:extLst>
                </a:hlinkClick>
              </a:rPr>
              <a:t>https://www.gov.uk/government/publications/musculoskeletal-health-applying-all-our-health/musculoskeletal-health-applying-all-our-health</a:t>
            </a:r>
            <a:r>
              <a:rPr lang="en-US" sz="1200">
                <a:solidFill>
                  <a:schemeClr val="dk1"/>
                </a:solidFill>
                <a:latin typeface="Calibri"/>
                <a:ea typeface="Calibri"/>
                <a:cs typeface="Calibri"/>
                <a:sym typeface="Calibri"/>
              </a:rPr>
              <a:t> (Accessed: 16 December 2025). (</a:t>
            </a:r>
            <a:r>
              <a:rPr lang="en-US" sz="1200" u="sng">
                <a:solidFill>
                  <a:schemeClr val="dk1"/>
                </a:solidFill>
                <a:latin typeface="Calibri"/>
                <a:ea typeface="Calibri"/>
                <a:cs typeface="Calibri"/>
                <a:sym typeface="Calibri"/>
                <a:hlinkClick r:id="rId18">
                  <a:extLst>
                    <a:ext uri="{A12FA001-AC4F-418D-AE19-62706E023703}">
                      <ahyp:hlinkClr val="tx"/>
                    </a:ext>
                  </a:extLst>
                </a:hlinkClick>
              </a:rPr>
              <a:t>GOV.UK</a:t>
            </a:r>
            <a:r>
              <a:rPr lang="en-US" sz="1200">
                <a:solidFill>
                  <a:schemeClr val="dk1"/>
                </a:solidFill>
                <a:latin typeface="Calibri"/>
                <a:ea typeface="Calibri"/>
                <a:cs typeface="Calibri"/>
                <a:sym typeface="Calibri"/>
              </a:rPr>
              <a:t>)</a:t>
            </a:r>
            <a:endParaRPr/>
          </a:p>
          <a:p>
            <a:pPr indent="-228600" lvl="0" marL="228600" marR="0" rtl="0" algn="l">
              <a:spcBef>
                <a:spcPts val="0"/>
              </a:spcBef>
              <a:spcAft>
                <a:spcPts val="0"/>
              </a:spcAft>
              <a:buClr>
                <a:schemeClr val="dk1"/>
              </a:buClr>
              <a:buSzPts val="1200"/>
              <a:buFont typeface="Calibri"/>
              <a:buAutoNum type="arabicPeriod"/>
            </a:pPr>
            <a:r>
              <a:rPr lang="en-US" sz="1200">
                <a:solidFill>
                  <a:schemeClr val="dk1"/>
                </a:solidFill>
                <a:latin typeface="Calibri"/>
                <a:ea typeface="Calibri"/>
                <a:cs typeface="Calibri"/>
                <a:sym typeface="Calibri"/>
              </a:rPr>
              <a:t>Arthritis UK (2025) </a:t>
            </a:r>
            <a:r>
              <a:rPr i="1" lang="en-US" sz="1200">
                <a:solidFill>
                  <a:schemeClr val="dk1"/>
                </a:solidFill>
                <a:latin typeface="Calibri"/>
                <a:ea typeface="Calibri"/>
                <a:cs typeface="Calibri"/>
                <a:sym typeface="Calibri"/>
              </a:rPr>
              <a:t>The State of Musculoskeletal Health 2025.</a:t>
            </a:r>
            <a:r>
              <a:rPr lang="en-US" sz="1200">
                <a:solidFill>
                  <a:schemeClr val="dk1"/>
                </a:solidFill>
                <a:latin typeface="Calibri"/>
                <a:ea typeface="Calibri"/>
                <a:cs typeface="Calibri"/>
                <a:sym typeface="Calibri"/>
              </a:rPr>
              <a:t> Available at: </a:t>
            </a:r>
            <a:r>
              <a:rPr lang="en-US" sz="1200" u="sng">
                <a:solidFill>
                  <a:schemeClr val="dk1"/>
                </a:solidFill>
                <a:latin typeface="Calibri"/>
                <a:ea typeface="Calibri"/>
                <a:cs typeface="Calibri"/>
                <a:sym typeface="Calibri"/>
                <a:hlinkClick r:id="rId19">
                  <a:extLst>
                    <a:ext uri="{A12FA001-AC4F-418D-AE19-62706E023703}">
                      <ahyp:hlinkClr val="tx"/>
                    </a:ext>
                  </a:extLst>
                </a:hlinkClick>
              </a:rPr>
              <a:t>https://www.arthritis-uk.org/media/flpbvm2m/arthritisuk_state_of_msk_health_-report_2025.pdf</a:t>
            </a:r>
            <a:r>
              <a:rPr lang="en-US" sz="1200">
                <a:solidFill>
                  <a:schemeClr val="dk1"/>
                </a:solidFill>
                <a:latin typeface="Calibri"/>
                <a:ea typeface="Calibri"/>
                <a:cs typeface="Calibri"/>
                <a:sym typeface="Calibri"/>
              </a:rPr>
              <a:t> (Accessed: 16 December 2025).</a:t>
            </a:r>
            <a:endParaRPr/>
          </a:p>
          <a:p>
            <a:pPr indent="-228600" lvl="0" marL="228600" marR="0" rtl="0" algn="l">
              <a:spcBef>
                <a:spcPts val="0"/>
              </a:spcBef>
              <a:spcAft>
                <a:spcPts val="0"/>
              </a:spcAft>
              <a:buClr>
                <a:schemeClr val="dk1"/>
              </a:buClr>
              <a:buSzPts val="1200"/>
              <a:buFont typeface="Calibri"/>
              <a:buAutoNum type="arabicPeriod"/>
            </a:pPr>
            <a:r>
              <a:rPr lang="en-US" sz="1200">
                <a:solidFill>
                  <a:schemeClr val="dk1"/>
                </a:solidFill>
                <a:latin typeface="Calibri"/>
                <a:ea typeface="Calibri"/>
                <a:cs typeface="Calibri"/>
                <a:sym typeface="Calibri"/>
              </a:rPr>
              <a:t>House of Commons Library (2024) </a:t>
            </a:r>
            <a:r>
              <a:rPr i="1" lang="en-US" sz="1200">
                <a:solidFill>
                  <a:schemeClr val="dk1"/>
                </a:solidFill>
                <a:latin typeface="Calibri"/>
                <a:ea typeface="Calibri"/>
                <a:cs typeface="Calibri"/>
                <a:sym typeface="Calibri"/>
              </a:rPr>
              <a:t>Musculoskeletal conditions and employment (Debate Pack CDP-2023-0236).</a:t>
            </a:r>
            <a:r>
              <a:rPr lang="en-US" sz="1200">
                <a:solidFill>
                  <a:schemeClr val="dk1"/>
                </a:solidFill>
                <a:latin typeface="Calibri"/>
                <a:ea typeface="Calibri"/>
                <a:cs typeface="Calibri"/>
                <a:sym typeface="Calibri"/>
              </a:rPr>
              <a:t> Available at: </a:t>
            </a:r>
            <a:r>
              <a:rPr lang="en-US" sz="1200" u="sng">
                <a:solidFill>
                  <a:schemeClr val="dk1"/>
                </a:solidFill>
                <a:latin typeface="Calibri"/>
                <a:ea typeface="Calibri"/>
                <a:cs typeface="Calibri"/>
                <a:sym typeface="Calibri"/>
                <a:hlinkClick r:id="rId20">
                  <a:extLst>
                    <a:ext uri="{A12FA001-AC4F-418D-AE19-62706E023703}">
                      <ahyp:hlinkClr val="tx"/>
                    </a:ext>
                  </a:extLst>
                </a:hlinkClick>
              </a:rPr>
              <a:t>https://researchbriefings.files.parliament.uk/documents/CDP-2023-0236/CDP-2023-0236.pdf</a:t>
            </a:r>
            <a:r>
              <a:rPr lang="en-US" sz="1200">
                <a:solidFill>
                  <a:schemeClr val="dk1"/>
                </a:solidFill>
                <a:latin typeface="Calibri"/>
                <a:ea typeface="Calibri"/>
                <a:cs typeface="Calibri"/>
                <a:sym typeface="Calibri"/>
              </a:rPr>
              <a:t> (Accessed: 16 December 2025).</a:t>
            </a:r>
            <a:endParaRPr/>
          </a:p>
          <a:p>
            <a:pPr indent="-228600" lvl="0" marL="228600" marR="0" rtl="0" algn="l">
              <a:spcBef>
                <a:spcPts val="0"/>
              </a:spcBef>
              <a:spcAft>
                <a:spcPts val="0"/>
              </a:spcAft>
              <a:buClr>
                <a:schemeClr val="dk1"/>
              </a:buClr>
              <a:buSzPts val="1200"/>
              <a:buFont typeface="Calibri"/>
              <a:buAutoNum type="arabicPeriod"/>
            </a:pPr>
            <a:r>
              <a:rPr lang="en-US" sz="1200">
                <a:solidFill>
                  <a:schemeClr val="dk1"/>
                </a:solidFill>
                <a:latin typeface="Calibri"/>
                <a:ea typeface="Calibri"/>
                <a:cs typeface="Calibri"/>
                <a:sym typeface="Calibri"/>
              </a:rPr>
              <a:t>Hunter, D.J. and Bierma Zeinstra, S. (2019) ‘Osteoarthritis’, </a:t>
            </a:r>
            <a:r>
              <a:rPr i="1" lang="en-US" sz="1200">
                <a:solidFill>
                  <a:schemeClr val="dk1"/>
                </a:solidFill>
                <a:latin typeface="Calibri"/>
                <a:ea typeface="Calibri"/>
                <a:cs typeface="Calibri"/>
                <a:sym typeface="Calibri"/>
              </a:rPr>
              <a:t>The Lancet</a:t>
            </a:r>
            <a:r>
              <a:rPr lang="en-US" sz="1200">
                <a:solidFill>
                  <a:schemeClr val="dk1"/>
                </a:solidFill>
                <a:latin typeface="Calibri"/>
                <a:ea typeface="Calibri"/>
                <a:cs typeface="Calibri"/>
                <a:sym typeface="Calibri"/>
              </a:rPr>
              <a:t>, 393(10182), pp. 1745–1759. doi: 10.1016/S0140-6736(19)30417-9. (Accessed via PubMed: 16 December 2025). (</a:t>
            </a:r>
            <a:r>
              <a:rPr lang="en-US" sz="1200" u="sng">
                <a:solidFill>
                  <a:schemeClr val="dk1"/>
                </a:solidFill>
                <a:latin typeface="Calibri"/>
                <a:ea typeface="Calibri"/>
                <a:cs typeface="Calibri"/>
                <a:sym typeface="Calibri"/>
                <a:hlinkClick r:id="rId21">
                  <a:extLst>
                    <a:ext uri="{A12FA001-AC4F-418D-AE19-62706E023703}">
                      <ahyp:hlinkClr val="tx"/>
                    </a:ext>
                  </a:extLst>
                </a:hlinkClick>
              </a:rPr>
              <a:t>PubMed</a:t>
            </a:r>
            <a:r>
              <a:rPr lang="en-US" sz="1200">
                <a:solidFill>
                  <a:schemeClr val="dk1"/>
                </a:solidFill>
                <a:latin typeface="Calibri"/>
                <a:ea typeface="Calibri"/>
                <a:cs typeface="Calibri"/>
                <a:sym typeface="Calibri"/>
              </a:rPr>
              <a:t>)</a:t>
            </a:r>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2025-12-17T09:32:04Z</dcterms:created>
  <dc:creator>SK Computer</dc:creator>
</cp:coreProperties>
</file>