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500" r:id="rId3"/>
    <p:sldId id="627" r:id="rId4"/>
    <p:sldId id="541" r:id="rId5"/>
    <p:sldId id="864" r:id="rId6"/>
    <p:sldId id="710" r:id="rId7"/>
    <p:sldId id="867" r:id="rId8"/>
    <p:sldId id="868" r:id="rId9"/>
    <p:sldId id="869" r:id="rId10"/>
    <p:sldId id="871" r:id="rId11"/>
    <p:sldId id="870" r:id="rId12"/>
    <p:sldId id="876" r:id="rId13"/>
    <p:sldId id="925" r:id="rId14"/>
    <p:sldId id="874" r:id="rId15"/>
    <p:sldId id="927" r:id="rId16"/>
    <p:sldId id="926" r:id="rId17"/>
    <p:sldId id="928" r:id="rId18"/>
    <p:sldId id="877" r:id="rId19"/>
    <p:sldId id="929" r:id="rId20"/>
    <p:sldId id="878" r:id="rId21"/>
    <p:sldId id="879" r:id="rId22"/>
    <p:sldId id="880" r:id="rId23"/>
    <p:sldId id="881" r:id="rId24"/>
    <p:sldId id="882" r:id="rId25"/>
    <p:sldId id="883" r:id="rId26"/>
    <p:sldId id="865" r:id="rId27"/>
    <p:sldId id="873" r:id="rId28"/>
    <p:sldId id="884" r:id="rId29"/>
    <p:sldId id="930" r:id="rId30"/>
    <p:sldId id="885" r:id="rId31"/>
    <p:sldId id="886" r:id="rId32"/>
    <p:sldId id="887" r:id="rId33"/>
    <p:sldId id="888" r:id="rId34"/>
    <p:sldId id="889" r:id="rId35"/>
    <p:sldId id="890" r:id="rId36"/>
    <p:sldId id="891" r:id="rId37"/>
    <p:sldId id="931" r:id="rId38"/>
    <p:sldId id="866" r:id="rId39"/>
    <p:sldId id="893" r:id="rId40"/>
    <p:sldId id="894" r:id="rId41"/>
    <p:sldId id="895" r:id="rId42"/>
    <p:sldId id="896" r:id="rId43"/>
    <p:sldId id="913" r:id="rId44"/>
    <p:sldId id="933" r:id="rId45"/>
    <p:sldId id="915" r:id="rId46"/>
    <p:sldId id="831" r:id="rId47"/>
    <p:sldId id="681"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75" clrIdx="0"/>
  <p:cmAuthor id="1" name="carykell" initials="c" lastIdx="14" clrIdx="1"/>
  <p:cmAuthor id="2" name="Bernadette O'Brien" initials="BO" lastIdx="31" clrIdx="2">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678DC5"/>
    <a:srgbClr val="C0C0C4"/>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608" autoAdjust="0"/>
    <p:restoredTop sz="92123" autoAdjust="0"/>
  </p:normalViewPr>
  <p:slideViewPr>
    <p:cSldViewPr snapToGrid="0">
      <p:cViewPr varScale="1">
        <p:scale>
          <a:sx n="113" d="100"/>
          <a:sy n="113" d="100"/>
        </p:scale>
        <p:origin x="-1584" y="-96"/>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57" d="100"/>
          <a:sy n="57" d="100"/>
        </p:scale>
        <p:origin x="-1378" y="-101"/>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3" Type="http://schemas.openxmlformats.org/officeDocument/2006/relationships/slide" Target="slides/slide16.xml"/><Relationship Id="rId18" Type="http://schemas.openxmlformats.org/officeDocument/2006/relationships/slide" Target="slides/slide21.xml"/><Relationship Id="rId26" Type="http://schemas.openxmlformats.org/officeDocument/2006/relationships/slide" Target="slides/slide30.xml"/><Relationship Id="rId39" Type="http://schemas.openxmlformats.org/officeDocument/2006/relationships/slide" Target="slides/slide44.xml"/><Relationship Id="rId21" Type="http://schemas.openxmlformats.org/officeDocument/2006/relationships/slide" Target="slides/slide24.xml"/><Relationship Id="rId34" Type="http://schemas.openxmlformats.org/officeDocument/2006/relationships/slide" Target="slides/slide39.xml"/><Relationship Id="rId7" Type="http://schemas.openxmlformats.org/officeDocument/2006/relationships/slide" Target="slides/slide10.xml"/><Relationship Id="rId12" Type="http://schemas.openxmlformats.org/officeDocument/2006/relationships/slide" Target="slides/slide15.xml"/><Relationship Id="rId17" Type="http://schemas.openxmlformats.org/officeDocument/2006/relationships/slide" Target="slides/slide20.xml"/><Relationship Id="rId25" Type="http://schemas.openxmlformats.org/officeDocument/2006/relationships/slide" Target="slides/slide29.xml"/><Relationship Id="rId33" Type="http://schemas.openxmlformats.org/officeDocument/2006/relationships/slide" Target="slides/slide38.xml"/><Relationship Id="rId38" Type="http://schemas.openxmlformats.org/officeDocument/2006/relationships/slide" Target="slides/slide43.xml"/><Relationship Id="rId2" Type="http://schemas.openxmlformats.org/officeDocument/2006/relationships/slide" Target="slides/slide5.xml"/><Relationship Id="rId16" Type="http://schemas.openxmlformats.org/officeDocument/2006/relationships/slide" Target="slides/slide19.xml"/><Relationship Id="rId20" Type="http://schemas.openxmlformats.org/officeDocument/2006/relationships/slide" Target="slides/slide23.xml"/><Relationship Id="rId29" Type="http://schemas.openxmlformats.org/officeDocument/2006/relationships/slide" Target="slides/slide33.xml"/><Relationship Id="rId1" Type="http://schemas.openxmlformats.org/officeDocument/2006/relationships/slide" Target="slides/slide2.xml"/><Relationship Id="rId6" Type="http://schemas.openxmlformats.org/officeDocument/2006/relationships/slide" Target="slides/slide9.xml"/><Relationship Id="rId11" Type="http://schemas.openxmlformats.org/officeDocument/2006/relationships/slide" Target="slides/slide14.xml"/><Relationship Id="rId24" Type="http://schemas.openxmlformats.org/officeDocument/2006/relationships/slide" Target="slides/slide28.xml"/><Relationship Id="rId32" Type="http://schemas.openxmlformats.org/officeDocument/2006/relationships/slide" Target="slides/slide36.xml"/><Relationship Id="rId37" Type="http://schemas.openxmlformats.org/officeDocument/2006/relationships/slide" Target="slides/slide42.xml"/><Relationship Id="rId40" Type="http://schemas.openxmlformats.org/officeDocument/2006/relationships/slide" Target="slides/slide45.xml"/><Relationship Id="rId5" Type="http://schemas.openxmlformats.org/officeDocument/2006/relationships/slide" Target="slides/slide8.xml"/><Relationship Id="rId15" Type="http://schemas.openxmlformats.org/officeDocument/2006/relationships/slide" Target="slides/slide18.xml"/><Relationship Id="rId23" Type="http://schemas.openxmlformats.org/officeDocument/2006/relationships/slide" Target="slides/slide27.xml"/><Relationship Id="rId28" Type="http://schemas.openxmlformats.org/officeDocument/2006/relationships/slide" Target="slides/slide32.xml"/><Relationship Id="rId36" Type="http://schemas.openxmlformats.org/officeDocument/2006/relationships/slide" Target="slides/slide41.xml"/><Relationship Id="rId10" Type="http://schemas.openxmlformats.org/officeDocument/2006/relationships/slide" Target="slides/slide13.xml"/><Relationship Id="rId19" Type="http://schemas.openxmlformats.org/officeDocument/2006/relationships/slide" Target="slides/slide22.xml"/><Relationship Id="rId31" Type="http://schemas.openxmlformats.org/officeDocument/2006/relationships/slide" Target="slides/slide35.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7.xml"/><Relationship Id="rId22" Type="http://schemas.openxmlformats.org/officeDocument/2006/relationships/slide" Target="slides/slide26.xml"/><Relationship Id="rId27" Type="http://schemas.openxmlformats.org/officeDocument/2006/relationships/slide" Target="slides/slide31.xml"/><Relationship Id="rId30" Type="http://schemas.openxmlformats.org/officeDocument/2006/relationships/slide" Target="slides/slide34.xml"/><Relationship Id="rId35" Type="http://schemas.openxmlformats.org/officeDocument/2006/relationships/slide" Target="slides/slide40.xml"/><Relationship Id="rId8" Type="http://schemas.openxmlformats.org/officeDocument/2006/relationships/slide" Target="slides/slide11.xml"/><Relationship Id="rId3" Type="http://schemas.openxmlformats.org/officeDocument/2006/relationships/slide" Target="slides/slide6.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4-05-19T10:24:33.250" idx="7">
    <p:pos x="3360" y="2968"/>
    <p:text>Insert one space after each command prompt.
Increase and maybe move to the side so you can enlarge.
By changing the description text in the table above, you might have more line/page space.</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dirty="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4125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3</a:t>
            </a:fld>
            <a:endParaRPr lang="en-US" sz="800" dirty="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1" dirty="0"/>
              <a:t>Chapter </a:t>
            </a:r>
            <a:r>
              <a:rPr lang="en-US" b="1" dirty="0" smtClean="0"/>
              <a:t>5 </a:t>
            </a:r>
            <a:r>
              <a:rPr lang="en-US" b="1" dirty="0"/>
              <a:t>Sections</a:t>
            </a:r>
          </a:p>
        </p:txBody>
      </p:sp>
    </p:spTree>
    <p:extLst>
      <p:ext uri="{BB962C8B-B14F-4D97-AF65-F5344CB8AC3E}">
        <p14:creationId xmlns:p14="http://schemas.microsoft.com/office/powerpoint/2010/main" val="27019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sz="1200" dirty="0" smtClean="0">
                <a:latin typeface="Arial" charset="0"/>
              </a:rPr>
              <a:t>2.1  Securing Device Access</a:t>
            </a:r>
          </a:p>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To enforce perimeter security policy, routers are used to secure the network perimeter.</a:t>
            </a:r>
          </a:p>
          <a:p>
            <a:pPr>
              <a:lnSpc>
                <a:spcPct val="80000"/>
              </a:lnSpc>
              <a:buFontTx/>
              <a:buNone/>
            </a:pPr>
            <a:endParaRPr lang="en-GB" dirty="0" smtClean="0"/>
          </a:p>
          <a:p>
            <a:pPr>
              <a:lnSpc>
                <a:spcPct val="80000"/>
              </a:lnSpc>
              <a:buFontTx/>
              <a:buNone/>
            </a:pPr>
            <a:r>
              <a:rPr lang="en-GB" dirty="0" smtClean="0"/>
              <a:t>DMZ layered defence strategy – helps protec</a:t>
            </a:r>
            <a:r>
              <a:rPr lang="en-GB" baseline="0" dirty="0" smtClean="0"/>
              <a:t>t inner network whilst still allowing access to DMZ</a:t>
            </a:r>
          </a:p>
          <a:p>
            <a:pPr>
              <a:lnSpc>
                <a:spcPct val="80000"/>
              </a:lnSpc>
              <a:buFontTx/>
              <a:buNone/>
            </a:pPr>
            <a:r>
              <a:rPr lang="en-GB" baseline="0" dirty="0" smtClean="0"/>
              <a:t>Outer router – packet filter</a:t>
            </a:r>
          </a:p>
          <a:p>
            <a:pPr>
              <a:lnSpc>
                <a:spcPct val="80000"/>
              </a:lnSpc>
              <a:buFontTx/>
              <a:buNone/>
            </a:pPr>
            <a:r>
              <a:rPr lang="en-GB" baseline="0" dirty="0" smtClean="0"/>
              <a:t>Firewall – adds more rules and checks for suspect packets</a:t>
            </a:r>
          </a:p>
          <a:p>
            <a:pPr>
              <a:lnSpc>
                <a:spcPct val="80000"/>
              </a:lnSpc>
              <a:buFontTx/>
              <a:buNone/>
            </a:pPr>
            <a:r>
              <a:rPr lang="en-GB" baseline="0" dirty="0" smtClean="0"/>
              <a:t>Inner router – final screening router</a:t>
            </a:r>
            <a:endParaRPr lang="en-US" dirty="0"/>
          </a:p>
        </p:txBody>
      </p:sp>
    </p:spTree>
    <p:extLst>
      <p:ext uri="{BB962C8B-B14F-4D97-AF65-F5344CB8AC3E}">
        <p14:creationId xmlns:p14="http://schemas.microsoft.com/office/powerpoint/2010/main" val="736110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Physical security</a:t>
            </a:r>
          </a:p>
          <a:p>
            <a:pPr>
              <a:lnSpc>
                <a:spcPct val="80000"/>
              </a:lnSpc>
              <a:buFontTx/>
              <a:buNone/>
            </a:pPr>
            <a:r>
              <a:rPr lang="en-GB" dirty="0" smtClean="0"/>
              <a:t>	Secure infrastructure equipment in a locked room that:	</a:t>
            </a:r>
          </a:p>
          <a:p>
            <a:pPr>
              <a:lnSpc>
                <a:spcPct val="80000"/>
              </a:lnSpc>
              <a:buFontTx/>
              <a:buNone/>
            </a:pPr>
            <a:r>
              <a:rPr lang="en-GB" dirty="0" smtClean="0"/>
              <a:t>		Is accessible only to authorized personnel</a:t>
            </a:r>
          </a:p>
          <a:p>
            <a:pPr>
              <a:lnSpc>
                <a:spcPct val="80000"/>
              </a:lnSpc>
              <a:buFontTx/>
              <a:buNone/>
            </a:pPr>
            <a:r>
              <a:rPr lang="en-GB" dirty="0" smtClean="0"/>
              <a:t>		Is</a:t>
            </a:r>
            <a:r>
              <a:rPr lang="en-GB" baseline="0" dirty="0" smtClean="0"/>
              <a:t> free of electrostatic or magnetic interference</a:t>
            </a:r>
          </a:p>
          <a:p>
            <a:pPr>
              <a:lnSpc>
                <a:spcPct val="80000"/>
              </a:lnSpc>
              <a:buFontTx/>
              <a:buNone/>
            </a:pPr>
            <a:r>
              <a:rPr lang="en-GB" baseline="0" dirty="0" smtClean="0"/>
              <a:t>		Has fire suppression</a:t>
            </a:r>
          </a:p>
          <a:p>
            <a:pPr>
              <a:lnSpc>
                <a:spcPct val="80000"/>
              </a:lnSpc>
              <a:buFontTx/>
              <a:buNone/>
            </a:pPr>
            <a:r>
              <a:rPr lang="en-GB" baseline="0" dirty="0" smtClean="0"/>
              <a:t>		Has controls for temperature and humidity</a:t>
            </a:r>
          </a:p>
          <a:p>
            <a:pPr>
              <a:lnSpc>
                <a:spcPct val="80000"/>
              </a:lnSpc>
              <a:buFontTx/>
              <a:buNone/>
            </a:pPr>
            <a:r>
              <a:rPr lang="en-GB" baseline="0" dirty="0" smtClean="0"/>
              <a:t>	Install an uninterruptible power supply (UPS) and keep spare components	available to reduce the possibility of </a:t>
            </a:r>
            <a:r>
              <a:rPr lang="en-GB" baseline="0" dirty="0" err="1" smtClean="0"/>
              <a:t>DoS</a:t>
            </a:r>
            <a:r>
              <a:rPr lang="en-GB" baseline="0" dirty="0" smtClean="0"/>
              <a:t> attack from power loss to the building.</a:t>
            </a:r>
          </a:p>
          <a:p>
            <a:pPr>
              <a:lnSpc>
                <a:spcPct val="80000"/>
              </a:lnSpc>
              <a:buFontTx/>
              <a:buNone/>
            </a:pPr>
            <a:r>
              <a:rPr lang="en-GB" baseline="0" dirty="0" smtClean="0"/>
              <a:t>Operating system</a:t>
            </a:r>
          </a:p>
          <a:p>
            <a:pPr>
              <a:lnSpc>
                <a:spcPct val="80000"/>
              </a:lnSpc>
              <a:buFontTx/>
              <a:buNone/>
            </a:pPr>
            <a:r>
              <a:rPr lang="en-GB" baseline="0" dirty="0" smtClean="0"/>
              <a:t>	Configure the router with the maximum amount of memory possible.</a:t>
            </a:r>
          </a:p>
          <a:p>
            <a:pPr>
              <a:lnSpc>
                <a:spcPct val="80000"/>
              </a:lnSpc>
              <a:buFontTx/>
              <a:buNone/>
            </a:pPr>
            <a:r>
              <a:rPr lang="en-GB" baseline="0" dirty="0" smtClean="0"/>
              <a:t>		Helps protect it from some </a:t>
            </a:r>
            <a:r>
              <a:rPr lang="en-GB" baseline="0" dirty="0" err="1" smtClean="0"/>
              <a:t>DoS</a:t>
            </a:r>
            <a:r>
              <a:rPr lang="en-GB" baseline="0" dirty="0" smtClean="0"/>
              <a:t> attacks</a:t>
            </a:r>
          </a:p>
          <a:p>
            <a:pPr>
              <a:lnSpc>
                <a:spcPct val="80000"/>
              </a:lnSpc>
              <a:buFontTx/>
              <a:buNone/>
            </a:pPr>
            <a:r>
              <a:rPr lang="en-GB" baseline="0" dirty="0" smtClean="0"/>
              <a:t>	Use the latest stable version of the operating system that meets the feature requirements of the network.</a:t>
            </a:r>
          </a:p>
          <a:p>
            <a:pPr>
              <a:lnSpc>
                <a:spcPct val="80000"/>
              </a:lnSpc>
              <a:buFontTx/>
              <a:buNone/>
            </a:pPr>
            <a:r>
              <a:rPr lang="en-GB" baseline="0" dirty="0" smtClean="0"/>
              <a:t>	Keep a secure copy of the router operating system image and router configuration file as a backup.</a:t>
            </a:r>
          </a:p>
          <a:p>
            <a:pPr>
              <a:lnSpc>
                <a:spcPct val="80000"/>
              </a:lnSpc>
              <a:buFontTx/>
              <a:buNone/>
            </a:pPr>
            <a:r>
              <a:rPr lang="en-GB" baseline="0" dirty="0" smtClean="0"/>
              <a:t>Router hardening</a:t>
            </a:r>
          </a:p>
          <a:p>
            <a:pPr>
              <a:lnSpc>
                <a:spcPct val="80000"/>
              </a:lnSpc>
              <a:buFontTx/>
              <a:buNone/>
            </a:pPr>
            <a:r>
              <a:rPr lang="en-GB" baseline="0" dirty="0" smtClean="0"/>
              <a:t>	Secure administrative control to ensure that only authorized personnel have access and that their level of access is controlled.</a:t>
            </a:r>
          </a:p>
          <a:p>
            <a:pPr>
              <a:lnSpc>
                <a:spcPct val="80000"/>
              </a:lnSpc>
              <a:buFontTx/>
              <a:buNone/>
            </a:pPr>
            <a:r>
              <a:rPr lang="en-GB" baseline="0" dirty="0" smtClean="0"/>
              <a:t>	Disable unused ports and interfaces to reduce the number of ways a device can be accessed.</a:t>
            </a:r>
          </a:p>
          <a:p>
            <a:pPr>
              <a:lnSpc>
                <a:spcPct val="80000"/>
              </a:lnSpc>
              <a:buFontTx/>
              <a:buNone/>
            </a:pPr>
            <a:r>
              <a:rPr lang="en-GB" baseline="0" dirty="0" smtClean="0"/>
              <a:t>	Disable unnecessary services that can be used b an attacker to gather information of for exploitation.</a:t>
            </a:r>
            <a:endParaRPr lang="en-US" dirty="0"/>
          </a:p>
        </p:txBody>
      </p:sp>
    </p:spTree>
    <p:extLst>
      <p:ext uri="{BB962C8B-B14F-4D97-AF65-F5344CB8AC3E}">
        <p14:creationId xmlns:p14="http://schemas.microsoft.com/office/powerpoint/2010/main" val="3011655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8047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sz="2000" dirty="0" smtClean="0"/>
              <a:t>To increase password security:</a:t>
            </a:r>
          </a:p>
          <a:p>
            <a:r>
              <a:rPr lang="en-US" sz="2000" dirty="0" smtClean="0"/>
              <a:t>Enforce minimum password lengths.</a:t>
            </a:r>
          </a:p>
          <a:p>
            <a:pPr marL="293688" lvl="1" indent="0"/>
            <a:r>
              <a:rPr lang="en-US" sz="1800" dirty="0" smtClean="0"/>
              <a:t>Administrators can set the minimum character length for all router passwords from 0 to 16 characters using the</a:t>
            </a:r>
            <a:r>
              <a:rPr lang="en-US" sz="1800" b="1" dirty="0" smtClean="0"/>
              <a:t> security passwords min-length </a:t>
            </a:r>
            <a:r>
              <a:rPr lang="en-US" sz="1800" i="1" dirty="0" smtClean="0"/>
              <a:t>length </a:t>
            </a:r>
            <a:r>
              <a:rPr lang="en-US" sz="1800" dirty="0" smtClean="0"/>
              <a:t>global configuration mode command</a:t>
            </a:r>
            <a:r>
              <a:rPr lang="en-US" sz="1800" i="1" dirty="0" smtClean="0"/>
              <a:t>.</a:t>
            </a:r>
            <a:endParaRPr lang="en-US" sz="1800" dirty="0" smtClean="0"/>
          </a:p>
          <a:p>
            <a:r>
              <a:rPr lang="en-US" sz="2000" dirty="0" smtClean="0"/>
              <a:t>Disable unattended connections.</a:t>
            </a:r>
          </a:p>
          <a:p>
            <a:pPr marL="293688" lvl="1" indent="0"/>
            <a:r>
              <a:rPr lang="en-US" sz="1800" dirty="0" smtClean="0"/>
              <a:t>The timeout period can be adjusted using the </a:t>
            </a:r>
            <a:r>
              <a:rPr lang="en-US" sz="1800" b="1" dirty="0" smtClean="0"/>
              <a:t>exec-timeout </a:t>
            </a:r>
            <a:r>
              <a:rPr lang="en-US" sz="1800" dirty="0" smtClean="0"/>
              <a:t>command in line configuration mode.</a:t>
            </a:r>
          </a:p>
          <a:p>
            <a:r>
              <a:rPr lang="en-US" sz="2000" dirty="0" smtClean="0"/>
              <a:t>Encrypt all passwords in the configuration file.</a:t>
            </a:r>
          </a:p>
          <a:p>
            <a:pPr marL="293688" lvl="2">
              <a:tabLst>
                <a:tab pos="231775" algn="l"/>
              </a:tabLst>
            </a:pPr>
            <a:r>
              <a:rPr lang="en-US" sz="1800" dirty="0" smtClean="0"/>
              <a:t>Use the </a:t>
            </a:r>
            <a:r>
              <a:rPr lang="en-US" sz="1800" b="1" dirty="0" smtClean="0"/>
              <a:t>service password-encryption </a:t>
            </a:r>
            <a:r>
              <a:rPr lang="en-US" sz="1800" dirty="0" smtClean="0"/>
              <a:t>command in global configuration mode</a:t>
            </a:r>
            <a:r>
              <a:rPr lang="en-US" sz="1800" dirty="0" smtClean="0">
                <a:solidFill>
                  <a:srgbClr val="FF0000"/>
                </a:solidFill>
              </a:rPr>
              <a:t>.</a:t>
            </a:r>
            <a:endParaRPr lang="en-US" sz="1800" dirty="0" smtClean="0"/>
          </a:p>
          <a:p>
            <a:pPr marL="112713" indent="-112713">
              <a:lnSpc>
                <a:spcPct val="80000"/>
              </a:lnSpc>
            </a:pPr>
            <a:r>
              <a:rPr lang="en-GB" dirty="0" smtClean="0"/>
              <a:t>Make passwords complex by including a mix of UPPERCASE and lowercase letters, numbers, symbols and spaces.</a:t>
            </a:r>
          </a:p>
          <a:p>
            <a:pPr marL="112713" indent="-112713">
              <a:lnSpc>
                <a:spcPct val="80000"/>
              </a:lnSpc>
            </a:pPr>
            <a:r>
              <a:rPr lang="en-GB" dirty="0" smtClean="0"/>
              <a:t>Change password frequently, so if password is unknowingly compromised, the window of opportunity for the attacker to use the password is limited.</a:t>
            </a:r>
          </a:p>
          <a:p>
            <a:pPr marL="112713" indent="-112713">
              <a:lnSpc>
                <a:spcPct val="80000"/>
              </a:lnSpc>
            </a:pPr>
            <a:r>
              <a:rPr lang="en-GB" dirty="0" smtClean="0"/>
              <a:t>Do not write passwords down and leave them in obvious places such as on desk or monitor.</a:t>
            </a:r>
            <a:endParaRPr lang="en-US" dirty="0"/>
          </a:p>
        </p:txBody>
      </p:sp>
    </p:spTree>
    <p:extLst>
      <p:ext uri="{BB962C8B-B14F-4D97-AF65-F5344CB8AC3E}">
        <p14:creationId xmlns:p14="http://schemas.microsoft.com/office/powerpoint/2010/main" val="1047589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The enforce minimum</a:t>
            </a:r>
            <a:r>
              <a:rPr lang="en-GB" baseline="0" dirty="0" smtClean="0"/>
              <a:t> password lengths command affects all </a:t>
            </a:r>
            <a:r>
              <a:rPr lang="en-GB" b="1" baseline="0" dirty="0" smtClean="0"/>
              <a:t>new</a:t>
            </a:r>
            <a:r>
              <a:rPr lang="en-GB" baseline="0" dirty="0" smtClean="0"/>
              <a:t> router passwords.  Existing router passwords are unaffected.</a:t>
            </a:r>
            <a:endParaRPr lang="en-US" dirty="0"/>
          </a:p>
        </p:txBody>
      </p:sp>
    </p:spTree>
    <p:extLst>
      <p:ext uri="{BB962C8B-B14F-4D97-AF65-F5344CB8AC3E}">
        <p14:creationId xmlns:p14="http://schemas.microsoft.com/office/powerpoint/2010/main" val="1251870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Other hash</a:t>
            </a:r>
            <a:r>
              <a:rPr lang="en-GB" baseline="0" dirty="0" smtClean="0"/>
              <a:t> functions:</a:t>
            </a:r>
          </a:p>
          <a:p>
            <a:pPr marL="112713" indent="-112713">
              <a:lnSpc>
                <a:spcPct val="80000"/>
              </a:lnSpc>
            </a:pPr>
            <a:r>
              <a:rPr lang="en-GB" baseline="0" dirty="0" smtClean="0"/>
              <a:t>SHA</a:t>
            </a:r>
          </a:p>
          <a:p>
            <a:pPr marL="112713" indent="-112713">
              <a:lnSpc>
                <a:spcPct val="80000"/>
              </a:lnSpc>
            </a:pPr>
            <a:r>
              <a:rPr lang="en-GB" baseline="0" dirty="0" smtClean="0"/>
              <a:t>HMAC</a:t>
            </a:r>
            <a:endParaRPr lang="en-US" dirty="0"/>
          </a:p>
        </p:txBody>
      </p:sp>
    </p:spTree>
    <p:extLst>
      <p:ext uri="{BB962C8B-B14F-4D97-AF65-F5344CB8AC3E}">
        <p14:creationId xmlns:p14="http://schemas.microsoft.com/office/powerpoint/2010/main" val="3502937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69423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68477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62014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879675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35745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3746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83417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46992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05103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25953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48720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07367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58313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5.2 Address Resolution Protocol</a:t>
            </a:r>
            <a:endParaRPr lang="en-GB" b="1" dirty="0" smtClean="0"/>
          </a:p>
        </p:txBody>
      </p:sp>
    </p:spTree>
    <p:extLst>
      <p:ext uri="{BB962C8B-B14F-4D97-AF65-F5344CB8AC3E}">
        <p14:creationId xmlns:p14="http://schemas.microsoft.com/office/powerpoint/2010/main" val="1032625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698487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098181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6730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5188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078050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47276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0315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933581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022010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108765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966063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37</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3776237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975023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74612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30333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842119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80000"/>
              </a:lnSpc>
              <a:buFontTx/>
              <a:buNone/>
            </a:pPr>
            <a:r>
              <a:rPr lang="en-US" sz="1200" b="0" i="0" kern="1200" dirty="0" smtClean="0">
                <a:solidFill>
                  <a:schemeClr val="tx1"/>
                </a:solidFill>
                <a:effectLst/>
                <a:latin typeface="Arial" charset="0"/>
                <a:ea typeface="ＭＳ Ｐゴシック" charset="0"/>
                <a:cs typeface="ＭＳ Ｐゴシック" charset="0"/>
              </a:rPr>
              <a:t>Many things involved in the security of a network, such as security logs, depend on an accurate date and timestamp. When dealing with an attack, seconds matter, because it is important to identify the order in which a specified attack occurred. To ensure that log messages are accurately time stamped, clocks on hosts and network devices must be synchronized and maintained.</a:t>
            </a:r>
            <a:endParaRPr lang="en-GB" dirty="0" smtClean="0"/>
          </a:p>
        </p:txBody>
      </p:sp>
    </p:spTree>
    <p:extLst>
      <p:ext uri="{BB962C8B-B14F-4D97-AF65-F5344CB8AC3E}">
        <p14:creationId xmlns:p14="http://schemas.microsoft.com/office/powerpoint/2010/main" val="37339064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Many features in a computer network depend on time synchronization for accurate time information in syslog messages.</a:t>
            </a:r>
          </a:p>
          <a:p>
            <a:pPr>
              <a:lnSpc>
                <a:spcPct val="80000"/>
              </a:lnSpc>
              <a:buFontTx/>
              <a:buNone/>
            </a:pPr>
            <a:r>
              <a:rPr lang="en-GB" dirty="0" smtClean="0"/>
              <a:t>Certificate-based authentication in VPNs</a:t>
            </a:r>
          </a:p>
          <a:p>
            <a:pPr>
              <a:lnSpc>
                <a:spcPct val="80000"/>
              </a:lnSpc>
              <a:buFontTx/>
              <a:buNone/>
            </a:pPr>
            <a:r>
              <a:rPr lang="en-GB" dirty="0" smtClean="0"/>
              <a:t>ACLs with time</a:t>
            </a:r>
            <a:r>
              <a:rPr lang="en-GB" baseline="0" dirty="0" smtClean="0"/>
              <a:t> ranges configuration</a:t>
            </a:r>
          </a:p>
          <a:p>
            <a:pPr>
              <a:lnSpc>
                <a:spcPct val="80000"/>
              </a:lnSpc>
              <a:buFontTx/>
              <a:buNone/>
            </a:pPr>
            <a:r>
              <a:rPr lang="en-GB" baseline="0" dirty="0" smtClean="0"/>
              <a:t>The heart of router time services is the software-based system clock.</a:t>
            </a:r>
          </a:p>
          <a:p>
            <a:pPr>
              <a:lnSpc>
                <a:spcPct val="80000"/>
              </a:lnSpc>
              <a:buFontTx/>
              <a:buNone/>
            </a:pPr>
            <a:r>
              <a:rPr lang="en-GB" baseline="0" dirty="0" smtClean="0"/>
              <a:t>This clock keeps track of time from the moment the system starts.</a:t>
            </a:r>
          </a:p>
          <a:p>
            <a:pPr>
              <a:lnSpc>
                <a:spcPct val="80000"/>
              </a:lnSpc>
              <a:buFontTx/>
              <a:buNone/>
            </a:pPr>
            <a:endParaRPr lang="en-US" dirty="0"/>
          </a:p>
        </p:txBody>
      </p:sp>
    </p:spTree>
    <p:extLst>
      <p:ext uri="{BB962C8B-B14F-4D97-AF65-F5344CB8AC3E}">
        <p14:creationId xmlns:p14="http://schemas.microsoft.com/office/powerpoint/2010/main" val="40272041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6158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45</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Summary</a:t>
            </a:r>
          </a:p>
          <a:p>
            <a:pPr>
              <a:lnSpc>
                <a:spcPct val="80000"/>
              </a:lnSpc>
              <a:buFontTx/>
              <a:buNone/>
            </a:pPr>
            <a:endParaRPr lang="en-US" dirty="0"/>
          </a:p>
        </p:txBody>
      </p:sp>
    </p:spTree>
    <p:extLst>
      <p:ext uri="{BB962C8B-B14F-4D97-AF65-F5344CB8AC3E}">
        <p14:creationId xmlns:p14="http://schemas.microsoft.com/office/powerpoint/2010/main" val="2315628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image" Target="../media/image3.tmp"/></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7.tmp"/></Relationships>
</file>

<file path=ppt/slides/_rels/slide10.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tmp"/><Relationship Id="rId5" Type="http://schemas.openxmlformats.org/officeDocument/2006/relationships/image" Target="../media/image10.tmp"/><Relationship Id="rId4" Type="http://schemas.openxmlformats.org/officeDocument/2006/relationships/image" Target="../media/image9.tmp"/></Relationships>
</file>

<file path=ppt/slides/_rels/slide11.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tmp"/></Relationships>
</file>

<file path=ppt/slides/_rels/slide14.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0.tmp"/></Relationships>
</file>

<file path=ppt/slides/_rels/slide18.xml.rels><?xml version="1.0" encoding="UTF-8" standalone="yes"?>
<Relationships xmlns="http://schemas.openxmlformats.org/package/2006/relationships"><Relationship Id="rId3" Type="http://schemas.openxmlformats.org/officeDocument/2006/relationships/image" Target="../media/image21.tmp"/><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3.tm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9.tmp"/><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658143" y="2085786"/>
            <a:ext cx="6818313" cy="1137862"/>
          </a:xfrm>
        </p:spPr>
        <p:txBody>
          <a:bodyPr/>
          <a:lstStyle/>
          <a:p>
            <a:pPr eaLnBrk="1" hangingPunct="1"/>
            <a:r>
              <a:rPr lang="en-US" sz="2800" dirty="0" smtClean="0">
                <a:latin typeface="Arial" charset="0"/>
              </a:rPr>
              <a:t>Lec3: Securing Network Devices</a:t>
            </a:r>
            <a:endParaRPr lang="en-US" sz="2800" dirty="0">
              <a:solidFill>
                <a:schemeClr val="folHlink"/>
              </a:solidFill>
              <a:latin typeface="Arial" charset="0"/>
            </a:endParaRPr>
          </a:p>
        </p:txBody>
      </p:sp>
      <p:sp>
        <p:nvSpPr>
          <p:cNvPr id="7170" name="Rectangle 3"/>
          <p:cNvSpPr>
            <a:spLocks noGrp="1" noChangeArrowheads="1"/>
          </p:cNvSpPr>
          <p:nvPr>
            <p:ph type="subTitle" idx="1"/>
          </p:nvPr>
        </p:nvSpPr>
        <p:spPr>
          <a:xfrm>
            <a:off x="2831347" y="841269"/>
            <a:ext cx="3197494" cy="658812"/>
          </a:xfrm>
        </p:spPr>
        <p:txBody>
          <a:bodyPr/>
          <a:lstStyle/>
          <a:p>
            <a:pPr eaLnBrk="1" hangingPunct="1">
              <a:buFont typeface="Wingdings" charset="0"/>
              <a:buNone/>
            </a:pPr>
            <a:r>
              <a:rPr lang="en-US" sz="2400" dirty="0" smtClean="0">
                <a:latin typeface="Arial" charset="0"/>
              </a:rPr>
              <a:t>Internet Security</a:t>
            </a:r>
            <a:endParaRPr lang="en-US" sz="2400" dirty="0">
              <a:latin typeface="Arial" charset="0"/>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a:xfrm>
            <a:off x="1192598" y="125489"/>
            <a:ext cx="6943725" cy="631749"/>
          </a:xfrm>
        </p:spPr>
        <p:txBody>
          <a:bodyPr/>
          <a:lstStyle/>
          <a:p>
            <a:pPr eaLnBrk="1" hangingPunct="1"/>
            <a:r>
              <a:rPr lang="en-US" dirty="0" smtClean="0">
                <a:latin typeface="Arial" charset="0"/>
              </a:rPr>
              <a:t>Objectives</a:t>
            </a:r>
            <a:endParaRPr lang="en-US" dirty="0">
              <a:latin typeface="Arial" charset="0"/>
            </a:endParaRPr>
          </a:p>
        </p:txBody>
      </p:sp>
      <p:sp>
        <p:nvSpPr>
          <p:cNvPr id="5" name="Content Placeholder 2"/>
          <p:cNvSpPr txBox="1">
            <a:spLocks/>
          </p:cNvSpPr>
          <p:nvPr/>
        </p:nvSpPr>
        <p:spPr bwMode="auto">
          <a:xfrm>
            <a:off x="1122902" y="865993"/>
            <a:ext cx="6843228" cy="4163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eaLnBrk="1" hangingPunct="1">
              <a:buFont typeface="Wingdings" charset="0"/>
              <a:buNone/>
            </a:pPr>
            <a:r>
              <a:rPr lang="en-US" sz="1600" b="1" kern="0" dirty="0" smtClean="0">
                <a:latin typeface="Arial" panose="020B0604020202020204" pitchFamily="34" charset="0"/>
                <a:cs typeface="Arial" panose="020B0604020202020204" pitchFamily="34" charset="0"/>
              </a:rPr>
              <a:t>In this lecture you will:</a:t>
            </a:r>
          </a:p>
          <a:p>
            <a:r>
              <a:rPr lang="en-US" sz="1600" kern="0" dirty="0" smtClean="0">
                <a:latin typeface="Arial" panose="020B0604020202020204" pitchFamily="34" charset="0"/>
                <a:cs typeface="Arial" panose="020B0604020202020204" pitchFamily="34" charset="0"/>
              </a:rPr>
              <a:t>Explain how to secure a network perimeter.</a:t>
            </a:r>
          </a:p>
          <a:p>
            <a:r>
              <a:rPr lang="en-US" sz="1600" kern="0" dirty="0" smtClean="0">
                <a:latin typeface="Arial" panose="020B0604020202020204" pitchFamily="34" charset="0"/>
                <a:cs typeface="Arial" panose="020B0604020202020204" pitchFamily="34" charset="0"/>
              </a:rPr>
              <a:t>Configure secure administrative access to Cisco routers.</a:t>
            </a:r>
          </a:p>
          <a:p>
            <a:r>
              <a:rPr lang="en-US" sz="1600" kern="0" dirty="0" smtClean="0">
                <a:latin typeface="Arial" panose="020B0604020202020204" pitchFamily="34" charset="0"/>
                <a:cs typeface="Arial" panose="020B0604020202020204" pitchFamily="34" charset="0"/>
              </a:rPr>
              <a:t>Configure enhanced security for virtual logins.</a:t>
            </a:r>
          </a:p>
          <a:p>
            <a:r>
              <a:rPr lang="en-US" sz="1600" kern="0" dirty="0" smtClean="0">
                <a:latin typeface="Arial" panose="020B0604020202020204" pitchFamily="34" charset="0"/>
                <a:cs typeface="Arial" panose="020B0604020202020204" pitchFamily="34" charset="0"/>
              </a:rPr>
              <a:t>Configure an SSH daemon for secure remote management.</a:t>
            </a:r>
          </a:p>
          <a:p>
            <a:r>
              <a:rPr lang="en-US" sz="1600" kern="0" dirty="0" smtClean="0">
                <a:latin typeface="Arial" panose="020B0604020202020204" pitchFamily="34" charset="0"/>
                <a:cs typeface="Arial" panose="020B0604020202020204" pitchFamily="34" charset="0"/>
              </a:rPr>
              <a:t>Configure administrative privilege levels to control command availability.</a:t>
            </a:r>
          </a:p>
          <a:p>
            <a:r>
              <a:rPr lang="en-US" sz="1600" kern="0" dirty="0" smtClean="0">
                <a:latin typeface="Arial" panose="020B0604020202020204" pitchFamily="34" charset="0"/>
                <a:cs typeface="Arial" panose="020B0604020202020204" pitchFamily="34" charset="0"/>
              </a:rPr>
              <a:t>Configure role-based CLI access to control command availability.</a:t>
            </a:r>
          </a:p>
          <a:p>
            <a:r>
              <a:rPr lang="en-US" sz="1600" kern="0" dirty="0" smtClean="0">
                <a:latin typeface="Arial" panose="020B0604020202020204" pitchFamily="34" charset="0"/>
                <a:cs typeface="Arial" panose="020B0604020202020204" pitchFamily="34" charset="0"/>
              </a:rPr>
              <a:t>Use the Cisco IOS resilient configuration feature to secure the Cisco IOS image and configuration files.</a:t>
            </a:r>
          </a:p>
          <a:p>
            <a:r>
              <a:rPr lang="en-US" sz="1600" kern="0" dirty="0" smtClean="0">
                <a:latin typeface="Arial" panose="020B0604020202020204" pitchFamily="34" charset="0"/>
                <a:cs typeface="Arial" panose="020B0604020202020204" pitchFamily="34" charset="0"/>
              </a:rPr>
              <a:t>Configure NTP to enable accurate time stamping between all devices.</a:t>
            </a:r>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371600" y="353449"/>
            <a:ext cx="6629400" cy="838200"/>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1271588" y="1401397"/>
            <a:ext cx="7085960" cy="3742104"/>
          </a:xfrm>
        </p:spPr>
        <p:txBody>
          <a:bodyPr/>
          <a:lstStyle/>
          <a:p>
            <a:pPr marL="342900" indent="-342900" eaLnBrk="1" hangingPunct="1">
              <a:buFont typeface="+mj-lt"/>
              <a:buAutoNum type="arabicPeriod"/>
            </a:pPr>
            <a:r>
              <a:rPr lang="en-US" sz="1800" dirty="0" smtClean="0">
                <a:latin typeface="Arial" charset="0"/>
              </a:rPr>
              <a:t> Introduction</a:t>
            </a:r>
          </a:p>
          <a:p>
            <a:pPr marL="342900" indent="-342900" eaLnBrk="1" hangingPunct="1">
              <a:buFont typeface="+mj-lt"/>
              <a:buAutoNum type="arabicPeriod"/>
            </a:pPr>
            <a:r>
              <a:rPr lang="en-US" sz="1800" dirty="0" smtClean="0">
                <a:latin typeface="Arial" charset="0"/>
              </a:rPr>
              <a:t>Securing Device Access</a:t>
            </a:r>
            <a:endParaRPr lang="en-US" sz="1800" dirty="0">
              <a:latin typeface="Arial" charset="0"/>
            </a:endParaRPr>
          </a:p>
          <a:p>
            <a:pPr marL="342900" indent="-342900" eaLnBrk="1" hangingPunct="1">
              <a:buFont typeface="+mj-lt"/>
              <a:buAutoNum type="arabicPeriod"/>
            </a:pPr>
            <a:r>
              <a:rPr lang="en-US" sz="1800" dirty="0" smtClean="0">
                <a:latin typeface="Arial" charset="0"/>
              </a:rPr>
              <a:t>Assigning Administrative Roles</a:t>
            </a:r>
            <a:endParaRPr lang="en-US" sz="1800" dirty="0">
              <a:latin typeface="Arial" charset="0"/>
            </a:endParaRPr>
          </a:p>
          <a:p>
            <a:pPr marL="342900" indent="-342900" eaLnBrk="1" hangingPunct="1">
              <a:buFont typeface="+mj-lt"/>
              <a:buAutoNum type="arabicPeriod"/>
            </a:pPr>
            <a:r>
              <a:rPr lang="en-US" sz="1800" dirty="0" smtClean="0">
                <a:latin typeface="Arial" charset="0"/>
              </a:rPr>
              <a:t>Monitoring and Managing Devices</a:t>
            </a:r>
            <a:endParaRPr lang="en-US" sz="1800" dirty="0">
              <a:latin typeface="Arial" charset="0"/>
            </a:endParaRPr>
          </a:p>
          <a:p>
            <a:pPr marL="342900" indent="-342900" eaLnBrk="1" hangingPunct="1">
              <a:buFont typeface="+mj-lt"/>
              <a:buAutoNum type="arabicPeriod"/>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939925" y="2078037"/>
            <a:ext cx="3854450" cy="1481138"/>
          </a:xfrm>
        </p:spPr>
        <p:txBody>
          <a:bodyPr/>
          <a:lstStyle/>
          <a:p>
            <a:pPr marL="577850" indent="-577850" eaLnBrk="1" hangingPunct="1">
              <a:buNone/>
            </a:pPr>
            <a:r>
              <a:rPr lang="en-US" sz="2400" dirty="0" smtClean="0">
                <a:latin typeface="Arial" charset="0"/>
              </a:rPr>
              <a:t>Securing </a:t>
            </a:r>
            <a:r>
              <a:rPr lang="en-US" sz="2400" dirty="0">
                <a:latin typeface="Arial" charset="0"/>
              </a:rPr>
              <a:t>Device Access</a:t>
            </a:r>
          </a:p>
        </p:txBody>
      </p:sp>
    </p:spTree>
    <p:extLst>
      <p:ext uri="{BB962C8B-B14F-4D97-AF65-F5344CB8AC3E}">
        <p14:creationId xmlns:p14="http://schemas.microsoft.com/office/powerpoint/2010/main" val="2604281973"/>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36627" y="170482"/>
            <a:ext cx="7818004" cy="52694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Securing Network Infrastructure</a:t>
            </a:r>
            <a:endParaRPr lang="en-US" dirty="0">
              <a:latin typeface="Arial" charset="0"/>
            </a:endParaRPr>
          </a:p>
        </p:txBody>
      </p:sp>
      <p:sp>
        <p:nvSpPr>
          <p:cNvPr id="3" name="Content Placeholder 2"/>
          <p:cNvSpPr>
            <a:spLocks noGrp="1"/>
          </p:cNvSpPr>
          <p:nvPr>
            <p:ph idx="1"/>
          </p:nvPr>
        </p:nvSpPr>
        <p:spPr>
          <a:xfrm>
            <a:off x="803593" y="993728"/>
            <a:ext cx="7934600" cy="4571365"/>
          </a:xfrm>
        </p:spPr>
        <p:txBody>
          <a:bodyPr/>
          <a:lstStyle/>
          <a:p>
            <a:pPr marL="231775" lvl="1" indent="-231775">
              <a:buFont typeface="Wingdings" panose="05000000000000000000" pitchFamily="2" charset="2"/>
              <a:buChar char="§"/>
              <a:tabLst>
                <a:tab pos="231775" algn="l"/>
              </a:tabLst>
            </a:pPr>
            <a:r>
              <a:rPr lang="en-US" dirty="0" smtClean="0"/>
              <a:t>Securing </a:t>
            </a:r>
            <a:r>
              <a:rPr lang="en-US" dirty="0"/>
              <a:t>the network infrastructure is critical to overall network security.</a:t>
            </a:r>
          </a:p>
          <a:p>
            <a:pPr marL="231775" lvl="1" indent="-231775">
              <a:buFont typeface="Wingdings" panose="05000000000000000000" pitchFamily="2" charset="2"/>
              <a:buChar char="§"/>
              <a:tabLst>
                <a:tab pos="231775" algn="l"/>
              </a:tabLst>
            </a:pPr>
            <a:r>
              <a:rPr lang="en-US" dirty="0" smtClean="0"/>
              <a:t>To </a:t>
            </a:r>
            <a:r>
              <a:rPr lang="en-US" dirty="0"/>
              <a:t>prevent unauthorized access to all infrastructure devices, </a:t>
            </a:r>
            <a:r>
              <a:rPr lang="en-US" dirty="0" smtClean="0"/>
              <a:t>appropriate </a:t>
            </a:r>
            <a:r>
              <a:rPr lang="en-US" dirty="0"/>
              <a:t>security </a:t>
            </a:r>
            <a:r>
              <a:rPr lang="en-US" dirty="0" smtClean="0"/>
              <a:t>policies, </a:t>
            </a:r>
            <a:r>
              <a:rPr lang="en-US" dirty="0"/>
              <a:t>and controls must be implemented. </a:t>
            </a:r>
            <a:endParaRPr lang="en-US" dirty="0" smtClean="0"/>
          </a:p>
          <a:p>
            <a:pPr marL="231775" lvl="1" indent="-231775">
              <a:buFont typeface="Wingdings" panose="05000000000000000000" pitchFamily="2" charset="2"/>
              <a:buChar char="§"/>
              <a:tabLst>
                <a:tab pos="231775" algn="l"/>
              </a:tabLst>
            </a:pPr>
            <a:r>
              <a:rPr lang="en-US" dirty="0"/>
              <a:t>Although all infrastructure devices are at risk, routers are a primary target for network </a:t>
            </a:r>
            <a:r>
              <a:rPr lang="en-US" dirty="0" smtClean="0"/>
              <a:t>attackers, because </a:t>
            </a:r>
            <a:r>
              <a:rPr lang="en-US" dirty="0"/>
              <a:t>routers act as traffic police, directing traffic into, out of, and between networks</a:t>
            </a:r>
            <a:r>
              <a:rPr lang="en-US" dirty="0" smtClean="0"/>
              <a:t>.</a:t>
            </a:r>
          </a:p>
          <a:p>
            <a:pPr marL="231775" lvl="1" indent="-231775">
              <a:buFont typeface="Wingdings" panose="05000000000000000000" pitchFamily="2" charset="2"/>
              <a:buChar char="§"/>
              <a:tabLst>
                <a:tab pos="231775" algn="l"/>
              </a:tabLst>
            </a:pPr>
            <a:r>
              <a:rPr lang="en-US" dirty="0"/>
              <a:t>All of an organization’s Internet traffic goes through this edge </a:t>
            </a:r>
            <a:r>
              <a:rPr lang="en-US" dirty="0" smtClean="0"/>
              <a:t>router.</a:t>
            </a:r>
          </a:p>
          <a:p>
            <a:pPr marL="231775" lvl="1" indent="-231775">
              <a:buFont typeface="Wingdings" panose="05000000000000000000" pitchFamily="2" charset="2"/>
              <a:buChar char="§"/>
              <a:tabLst>
                <a:tab pos="231775" algn="l"/>
              </a:tabLst>
            </a:pPr>
            <a:r>
              <a:rPr lang="en-US" dirty="0"/>
              <a:t>Through initial and final filtering, the edge router helps to secure the perimeter of a protected network and implements security actions that are based on the security policies of the </a:t>
            </a:r>
            <a:r>
              <a:rPr lang="en-US" dirty="0" smtClean="0"/>
              <a:t>organization.</a:t>
            </a:r>
            <a:endParaRPr lang="en-US" dirty="0"/>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493" t="28386" r="-1493" b="-1482"/>
          <a:stretch/>
        </p:blipFill>
        <p:spPr>
          <a:xfrm>
            <a:off x="4941649" y="2425762"/>
            <a:ext cx="4095089" cy="1394809"/>
          </a:xfrm>
          <a:prstGeom prst="rect">
            <a:avLst/>
          </a:prstGeom>
        </p:spPr>
      </p:pic>
      <p:pic>
        <p:nvPicPr>
          <p:cNvPr id="2" name="Picture 1"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38333" t="31415" r="35000" b="53789"/>
          <a:stretch/>
        </p:blipFill>
        <p:spPr>
          <a:xfrm>
            <a:off x="4688732" y="613081"/>
            <a:ext cx="4348008" cy="1401363"/>
          </a:xfrm>
          <a:prstGeom prst="rect">
            <a:avLst/>
          </a:prstGeom>
        </p:spPr>
      </p:pic>
      <p:pic>
        <p:nvPicPr>
          <p:cNvPr id="6" name="Picture 5"/>
          <p:cNvPicPr>
            <a:picLocks noChangeAspect="1"/>
          </p:cNvPicPr>
          <p:nvPr/>
        </p:nvPicPr>
        <p:blipFill>
          <a:blip r:embed="rId5"/>
          <a:stretch>
            <a:fillRect/>
          </a:stretch>
        </p:blipFill>
        <p:spPr>
          <a:xfrm>
            <a:off x="5135950" y="3995666"/>
            <a:ext cx="3969140" cy="1447252"/>
          </a:xfrm>
          <a:prstGeom prst="rect">
            <a:avLst/>
          </a:prstGeom>
        </p:spPr>
      </p:pic>
      <p:sp>
        <p:nvSpPr>
          <p:cNvPr id="15361" name="Rectangle 2"/>
          <p:cNvSpPr>
            <a:spLocks noGrp="1" noChangeArrowheads="1"/>
          </p:cNvSpPr>
          <p:nvPr>
            <p:ph type="title"/>
          </p:nvPr>
        </p:nvSpPr>
        <p:spPr>
          <a:xfrm>
            <a:off x="1328739" y="19455"/>
            <a:ext cx="7707999" cy="583660"/>
          </a:xfrm>
        </p:spPr>
        <p:txBody>
          <a:bodyPr/>
          <a:lstStyle/>
          <a:p>
            <a:pPr eaLnBrk="1" hangingPunct="1"/>
            <a:r>
              <a:rPr lang="en-US" dirty="0" smtClean="0">
                <a:latin typeface="Arial" charset="0"/>
              </a:rPr>
              <a:t>Implementing Security</a:t>
            </a:r>
            <a:endParaRPr lang="en-US" dirty="0">
              <a:latin typeface="Arial" charset="0"/>
            </a:endParaRPr>
          </a:p>
        </p:txBody>
      </p:sp>
      <p:sp>
        <p:nvSpPr>
          <p:cNvPr id="3" name="Content Placeholder 2"/>
          <p:cNvSpPr>
            <a:spLocks noGrp="1"/>
          </p:cNvSpPr>
          <p:nvPr>
            <p:ph idx="1"/>
          </p:nvPr>
        </p:nvSpPr>
        <p:spPr>
          <a:xfrm>
            <a:off x="700391" y="613730"/>
            <a:ext cx="4377447" cy="4829188"/>
          </a:xfrm>
        </p:spPr>
        <p:txBody>
          <a:bodyPr/>
          <a:lstStyle/>
          <a:p>
            <a:pPr marL="342900" lvl="1" indent="-342900" algn="just">
              <a:buFont typeface="Arial" panose="020B0604020202020204" pitchFamily="34" charset="0"/>
              <a:buChar char="•"/>
              <a:tabLst>
                <a:tab pos="231775" algn="l"/>
              </a:tabLst>
            </a:pPr>
            <a:r>
              <a:rPr lang="en-US" sz="1800" dirty="0" smtClean="0"/>
              <a:t>Single Router Approach</a:t>
            </a:r>
          </a:p>
          <a:p>
            <a:pPr marL="682625" lvl="2" indent="-342900" algn="just">
              <a:buFont typeface="Wingdings" panose="05000000000000000000" pitchFamily="2" charset="2"/>
              <a:buChar char="§"/>
              <a:tabLst>
                <a:tab pos="231775" algn="l"/>
              </a:tabLst>
            </a:pPr>
            <a:r>
              <a:rPr lang="en-GB" sz="1800" dirty="0" smtClean="0"/>
              <a:t>A single router connects the internal LAN to the Internet.  All security policies are configured on the router.</a:t>
            </a:r>
            <a:endParaRPr lang="en-US" sz="1800" dirty="0" smtClean="0"/>
          </a:p>
          <a:p>
            <a:pPr marL="342900" lvl="1" indent="-342900" algn="just">
              <a:buFont typeface="Arial" panose="020B0604020202020204" pitchFamily="34" charset="0"/>
              <a:buChar char="•"/>
              <a:tabLst>
                <a:tab pos="231775" algn="l"/>
              </a:tabLst>
            </a:pPr>
            <a:endParaRPr lang="en-US" sz="1800" dirty="0" smtClean="0"/>
          </a:p>
          <a:p>
            <a:pPr marL="342900" lvl="1" indent="-342900" algn="just">
              <a:buFont typeface="Arial" panose="020B0604020202020204" pitchFamily="34" charset="0"/>
              <a:buChar char="•"/>
              <a:tabLst>
                <a:tab pos="231775" algn="l"/>
              </a:tabLst>
            </a:pPr>
            <a:r>
              <a:rPr lang="en-US" sz="1800" dirty="0" smtClean="0"/>
              <a:t>Defense-in-Depth Approach</a:t>
            </a:r>
          </a:p>
          <a:p>
            <a:pPr marL="682625" lvl="2" indent="-342900" algn="just">
              <a:buFont typeface="Wingdings" panose="05000000000000000000" pitchFamily="2" charset="2"/>
              <a:buChar char="§"/>
              <a:tabLst>
                <a:tab pos="231775" algn="l"/>
              </a:tabLst>
            </a:pPr>
            <a:r>
              <a:rPr lang="en-GB" sz="1800" dirty="0" smtClean="0"/>
              <a:t>Passes everything through to the firewall. A set of rules determines what traffic the router will allow or deny.</a:t>
            </a:r>
            <a:endParaRPr lang="en-US" sz="1800" dirty="0" smtClean="0"/>
          </a:p>
          <a:p>
            <a:pPr marL="342900" lvl="1" indent="-342900" algn="just">
              <a:buFont typeface="Arial" panose="020B0604020202020204" pitchFamily="34" charset="0"/>
              <a:buChar char="•"/>
              <a:tabLst>
                <a:tab pos="231775" algn="l"/>
              </a:tabLst>
            </a:pPr>
            <a:endParaRPr lang="en-US" sz="1800" dirty="0" smtClean="0"/>
          </a:p>
          <a:p>
            <a:pPr marL="342900" lvl="1" indent="-342900" algn="just">
              <a:buFont typeface="Arial" panose="020B0604020202020204" pitchFamily="34" charset="0"/>
              <a:buChar char="•"/>
              <a:tabLst>
                <a:tab pos="231775" algn="l"/>
              </a:tabLst>
            </a:pPr>
            <a:r>
              <a:rPr lang="en-US" sz="1800" dirty="0" smtClean="0"/>
              <a:t>DMZ Approach</a:t>
            </a:r>
          </a:p>
          <a:p>
            <a:pPr marL="682625" lvl="2" indent="-342900" algn="just">
              <a:buFont typeface="Wingdings" panose="05000000000000000000" pitchFamily="2" charset="2"/>
              <a:buChar char="§"/>
              <a:tabLst>
                <a:tab pos="231775" algn="l"/>
              </a:tabLst>
            </a:pPr>
            <a:r>
              <a:rPr lang="en-GB" sz="1800" dirty="0" smtClean="0"/>
              <a:t>The DMZ is set up between two routers.  Most traffic filtering left to the firewall</a:t>
            </a:r>
            <a:endParaRPr lang="en-US" sz="1800" dirty="0" smtClean="0"/>
          </a:p>
        </p:txBody>
      </p:sp>
    </p:spTree>
    <p:extLst>
      <p:ext uri="{BB962C8B-B14F-4D97-AF65-F5344CB8AC3E}">
        <p14:creationId xmlns:p14="http://schemas.microsoft.com/office/powerpoint/2010/main" val="3014308012"/>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7319" y="63653"/>
            <a:ext cx="7705816"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Securing Routers</a:t>
            </a:r>
            <a:endParaRPr lang="en-US" dirty="0">
              <a:latin typeface="Arial" charset="0"/>
            </a:endParaRPr>
          </a:p>
        </p:txBody>
      </p:sp>
      <p:sp>
        <p:nvSpPr>
          <p:cNvPr id="3" name="Content Placeholder 2"/>
          <p:cNvSpPr>
            <a:spLocks noGrp="1"/>
          </p:cNvSpPr>
          <p:nvPr>
            <p:ph idx="1"/>
          </p:nvPr>
        </p:nvSpPr>
        <p:spPr>
          <a:xfrm>
            <a:off x="913074" y="621653"/>
            <a:ext cx="5953327" cy="4884202"/>
          </a:xfrm>
        </p:spPr>
        <p:txBody>
          <a:bodyPr/>
          <a:lstStyle/>
          <a:p>
            <a:pPr marL="0" lvl="1" indent="0">
              <a:tabLst>
                <a:tab pos="231775" algn="l"/>
              </a:tabLst>
            </a:pPr>
            <a:r>
              <a:rPr lang="en-US" dirty="0"/>
              <a:t>Three areas of router security must be </a:t>
            </a:r>
            <a:r>
              <a:rPr lang="en-US" dirty="0" smtClean="0"/>
              <a:t>maintained:</a:t>
            </a:r>
          </a:p>
          <a:p>
            <a:pPr marL="342900" lvl="1" indent="-342900" algn="just">
              <a:buFont typeface="+mj-lt"/>
              <a:buAutoNum type="arabicPeriod"/>
              <a:tabLst>
                <a:tab pos="231775" algn="l"/>
              </a:tabLst>
            </a:pPr>
            <a:r>
              <a:rPr lang="en-GB" sz="1800" b="1" dirty="0" smtClean="0"/>
              <a:t>Physical Security</a:t>
            </a:r>
          </a:p>
          <a:p>
            <a:pPr marL="682625" lvl="2" indent="-342900" algn="just">
              <a:buFont typeface="Arial" panose="020B0604020202020204" pitchFamily="34" charset="0"/>
              <a:buChar char="•"/>
              <a:tabLst>
                <a:tab pos="231775" algn="l"/>
              </a:tabLst>
            </a:pPr>
            <a:r>
              <a:rPr lang="en-GB" sz="1800" dirty="0" smtClean="0"/>
              <a:t>Place router in a secured, locked room</a:t>
            </a:r>
          </a:p>
          <a:p>
            <a:pPr marL="682625" lvl="2" indent="-342900" algn="just">
              <a:buFont typeface="Arial" panose="020B0604020202020204" pitchFamily="34" charset="0"/>
              <a:buChar char="•"/>
              <a:tabLst>
                <a:tab pos="231775" algn="l"/>
              </a:tabLst>
            </a:pPr>
            <a:r>
              <a:rPr lang="en-GB" sz="1800" dirty="0" smtClean="0"/>
              <a:t>Install an uninterruptible power supply</a:t>
            </a:r>
            <a:endParaRPr lang="en-US" sz="1800" dirty="0" smtClean="0"/>
          </a:p>
          <a:p>
            <a:pPr marL="342900" lvl="1" indent="-342900" algn="just">
              <a:buFont typeface="+mj-lt"/>
              <a:buAutoNum type="arabicPeriod"/>
              <a:tabLst>
                <a:tab pos="231775" algn="l"/>
              </a:tabLst>
            </a:pPr>
            <a:endParaRPr lang="en-US" sz="1800" dirty="0" smtClean="0"/>
          </a:p>
          <a:p>
            <a:pPr marL="342900" lvl="1" indent="-342900" algn="just">
              <a:buFont typeface="+mj-lt"/>
              <a:buAutoNum type="arabicPeriod"/>
              <a:tabLst>
                <a:tab pos="231775" algn="l"/>
              </a:tabLst>
            </a:pPr>
            <a:r>
              <a:rPr lang="en-GB" sz="1800" b="1" dirty="0" smtClean="0"/>
              <a:t>Operating System Security</a:t>
            </a:r>
          </a:p>
          <a:p>
            <a:pPr marL="682625" lvl="2" indent="-342900" algn="just">
              <a:buFont typeface="Arial" panose="020B0604020202020204" pitchFamily="34" charset="0"/>
              <a:buChar char="•"/>
              <a:tabLst>
                <a:tab pos="231775" algn="l"/>
              </a:tabLst>
            </a:pPr>
            <a:r>
              <a:rPr lang="en-GB" sz="1800" dirty="0" smtClean="0"/>
              <a:t>Use the latest stable version that meets network requirements</a:t>
            </a:r>
          </a:p>
          <a:p>
            <a:pPr marL="682625" lvl="2" indent="-342900" algn="just">
              <a:buFont typeface="Arial" panose="020B0604020202020204" pitchFamily="34" charset="0"/>
              <a:buChar char="•"/>
              <a:tabLst>
                <a:tab pos="231775" algn="l"/>
              </a:tabLst>
            </a:pPr>
            <a:r>
              <a:rPr lang="en-GB" sz="1800" dirty="0" smtClean="0"/>
              <a:t>Keep a copy of the OS and configuration file as a backup</a:t>
            </a:r>
          </a:p>
          <a:p>
            <a:pPr marL="342900" lvl="1" indent="-342900" algn="just">
              <a:buFont typeface="+mj-lt"/>
              <a:buAutoNum type="arabicPeriod"/>
              <a:tabLst>
                <a:tab pos="231775" algn="l"/>
              </a:tabLst>
            </a:pPr>
            <a:r>
              <a:rPr lang="en-GB" sz="1800" b="1" dirty="0"/>
              <a:t>Router </a:t>
            </a:r>
            <a:r>
              <a:rPr lang="en-GB" sz="1800" b="1" dirty="0" smtClean="0"/>
              <a:t>Hardening</a:t>
            </a:r>
          </a:p>
          <a:p>
            <a:pPr marL="682625" lvl="2" indent="-342900" algn="just">
              <a:buFont typeface="Arial" panose="020B0604020202020204" pitchFamily="34" charset="0"/>
              <a:buChar char="•"/>
              <a:tabLst>
                <a:tab pos="231775" algn="l"/>
              </a:tabLst>
            </a:pPr>
            <a:r>
              <a:rPr lang="en-GB" sz="1800" dirty="0" smtClean="0"/>
              <a:t>Secure administrative control</a:t>
            </a:r>
          </a:p>
          <a:p>
            <a:pPr marL="682625" lvl="2" indent="-342900" algn="just">
              <a:buFont typeface="Arial" panose="020B0604020202020204" pitchFamily="34" charset="0"/>
              <a:buChar char="•"/>
              <a:tabLst>
                <a:tab pos="231775" algn="l"/>
              </a:tabLst>
            </a:pPr>
            <a:r>
              <a:rPr lang="en-GB" sz="1800" dirty="0" smtClean="0"/>
              <a:t>Disable unused ports and interfaces</a:t>
            </a:r>
          </a:p>
          <a:p>
            <a:pPr marL="682625" lvl="2" indent="-342900" algn="just">
              <a:buFont typeface="Arial" panose="020B0604020202020204" pitchFamily="34" charset="0"/>
              <a:buChar char="•"/>
              <a:tabLst>
                <a:tab pos="231775" algn="l"/>
              </a:tabLst>
            </a:pPr>
            <a:r>
              <a:rPr lang="en-GB" sz="1800" dirty="0" smtClean="0"/>
              <a:t>Disable unnecessary services</a:t>
            </a:r>
            <a:endParaRPr lang="en-US" sz="1800" dirty="0"/>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0" lvl="1" indent="0">
              <a:tabLst>
                <a:tab pos="231775" algn="l"/>
              </a:tabLst>
            </a:pPr>
            <a:endParaRPr lang="en-US" dirty="0" smtClean="0"/>
          </a:p>
          <a:p>
            <a:pPr marL="0" lvl="1" indent="0">
              <a:tabLst>
                <a:tab pos="231775" algn="l"/>
              </a:tabLst>
            </a:pPr>
            <a:endParaRPr lang="en-US" dirty="0" smtClean="0"/>
          </a:p>
        </p:txBody>
      </p:sp>
      <p:pic>
        <p:nvPicPr>
          <p:cNvPr id="5" name="Picture 4"/>
          <p:cNvPicPr>
            <a:picLocks noChangeAspect="1"/>
          </p:cNvPicPr>
          <p:nvPr/>
        </p:nvPicPr>
        <p:blipFill rotWithShape="1">
          <a:blip r:embed="rId3"/>
          <a:srcRect l="3229" t="5049" r="69408" b="51475"/>
          <a:stretch/>
        </p:blipFill>
        <p:spPr>
          <a:xfrm>
            <a:off x="7187965" y="894945"/>
            <a:ext cx="1103810" cy="1138136"/>
          </a:xfrm>
          <a:prstGeom prst="rect">
            <a:avLst/>
          </a:prstGeom>
        </p:spPr>
      </p:pic>
      <p:pic>
        <p:nvPicPr>
          <p:cNvPr id="6" name="Picture 5"/>
          <p:cNvPicPr>
            <a:picLocks noChangeAspect="1"/>
          </p:cNvPicPr>
          <p:nvPr/>
        </p:nvPicPr>
        <p:blipFill rotWithShape="1">
          <a:blip r:embed="rId3"/>
          <a:srcRect l="35289" t="4599" r="32623" b="55881"/>
          <a:stretch/>
        </p:blipFill>
        <p:spPr>
          <a:xfrm>
            <a:off x="7110145" y="2256818"/>
            <a:ext cx="1342418" cy="1031130"/>
          </a:xfrm>
          <a:prstGeom prst="rect">
            <a:avLst/>
          </a:prstGeom>
        </p:spPr>
      </p:pic>
      <p:grpSp>
        <p:nvGrpSpPr>
          <p:cNvPr id="2" name="Group 1"/>
          <p:cNvGrpSpPr/>
          <p:nvPr/>
        </p:nvGrpSpPr>
        <p:grpSpPr>
          <a:xfrm>
            <a:off x="6484766" y="3587030"/>
            <a:ext cx="2406787" cy="2164360"/>
            <a:chOff x="6157678" y="3494962"/>
            <a:chExt cx="2516152" cy="2322178"/>
          </a:xfrm>
        </p:grpSpPr>
        <p:pic>
          <p:nvPicPr>
            <p:cNvPr id="8" name="Picture 7"/>
            <p:cNvPicPr>
              <a:picLocks noChangeAspect="1"/>
            </p:cNvPicPr>
            <p:nvPr/>
          </p:nvPicPr>
          <p:blipFill rotWithShape="1">
            <a:blip r:embed="rId3"/>
            <a:srcRect t="42858" b="6723"/>
            <a:stretch/>
          </p:blipFill>
          <p:spPr>
            <a:xfrm>
              <a:off x="6157678" y="4649821"/>
              <a:ext cx="2516152" cy="1167319"/>
            </a:xfrm>
            <a:prstGeom prst="rect">
              <a:avLst/>
            </a:prstGeom>
          </p:spPr>
        </p:pic>
        <p:pic>
          <p:nvPicPr>
            <p:cNvPr id="7" name="Picture 6"/>
            <p:cNvPicPr>
              <a:picLocks noChangeAspect="1"/>
            </p:cNvPicPr>
            <p:nvPr/>
          </p:nvPicPr>
          <p:blipFill rotWithShape="1">
            <a:blip r:embed="rId3"/>
            <a:srcRect l="66752" b="50000"/>
            <a:stretch/>
          </p:blipFill>
          <p:spPr>
            <a:xfrm>
              <a:off x="6838238" y="3494962"/>
              <a:ext cx="1208560" cy="1213226"/>
            </a:xfrm>
            <a:prstGeom prst="rect">
              <a:avLst/>
            </a:prstGeom>
          </p:spPr>
        </p:pic>
      </p:grpSp>
    </p:spTree>
    <p:extLst>
      <p:ext uri="{BB962C8B-B14F-4D97-AF65-F5344CB8AC3E}">
        <p14:creationId xmlns:p14="http://schemas.microsoft.com/office/powerpoint/2010/main" val="2722806429"/>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43000" y="165792"/>
            <a:ext cx="8001000" cy="582353"/>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Secure Administrative Access</a:t>
            </a:r>
            <a:endParaRPr lang="en-US" dirty="0">
              <a:latin typeface="Arial" charset="0"/>
            </a:endParaRPr>
          </a:p>
        </p:txBody>
      </p:sp>
      <p:sp>
        <p:nvSpPr>
          <p:cNvPr id="3" name="Content Placeholder 2"/>
          <p:cNvSpPr>
            <a:spLocks noGrp="1"/>
          </p:cNvSpPr>
          <p:nvPr>
            <p:ph idx="1"/>
          </p:nvPr>
        </p:nvSpPr>
        <p:spPr>
          <a:xfrm>
            <a:off x="1007775" y="967711"/>
            <a:ext cx="7934600" cy="4571365"/>
          </a:xfrm>
        </p:spPr>
        <p:txBody>
          <a:bodyPr/>
          <a:lstStyle/>
          <a:p>
            <a:pPr algn="just"/>
            <a:r>
              <a:rPr lang="en-US" sz="2000" b="1" dirty="0">
                <a:solidFill>
                  <a:schemeClr val="bg2"/>
                </a:solidFill>
              </a:rPr>
              <a:t>Restrict device accessibility </a:t>
            </a:r>
            <a:r>
              <a:rPr lang="en-US" sz="2000" dirty="0">
                <a:solidFill>
                  <a:schemeClr val="bg2"/>
                </a:solidFill>
              </a:rPr>
              <a:t>- </a:t>
            </a:r>
            <a:r>
              <a:rPr lang="en-US" sz="2000" dirty="0" smtClean="0">
                <a:solidFill>
                  <a:schemeClr val="bg2"/>
                </a:solidFill>
              </a:rPr>
              <a:t>Limits </a:t>
            </a:r>
            <a:r>
              <a:rPr lang="en-US" sz="2000" dirty="0">
                <a:solidFill>
                  <a:schemeClr val="bg2"/>
                </a:solidFill>
              </a:rPr>
              <a:t>the accessible ports, </a:t>
            </a:r>
            <a:r>
              <a:rPr lang="en-US" sz="2000" dirty="0" smtClean="0">
                <a:solidFill>
                  <a:schemeClr val="bg2"/>
                </a:solidFill>
              </a:rPr>
              <a:t>restricts </a:t>
            </a:r>
            <a:r>
              <a:rPr lang="en-US" sz="2000" dirty="0">
                <a:solidFill>
                  <a:schemeClr val="bg2"/>
                </a:solidFill>
              </a:rPr>
              <a:t>the permitted communicators, and </a:t>
            </a:r>
            <a:r>
              <a:rPr lang="en-US" sz="2000" dirty="0" smtClean="0">
                <a:solidFill>
                  <a:schemeClr val="bg2"/>
                </a:solidFill>
              </a:rPr>
              <a:t>restricts permitted </a:t>
            </a:r>
            <a:r>
              <a:rPr lang="en-US" sz="2000" dirty="0">
                <a:solidFill>
                  <a:schemeClr val="bg2"/>
                </a:solidFill>
              </a:rPr>
              <a:t>methods of access.</a:t>
            </a:r>
          </a:p>
          <a:p>
            <a:pPr algn="just"/>
            <a:r>
              <a:rPr lang="en-US" sz="2000" b="1" dirty="0">
                <a:solidFill>
                  <a:schemeClr val="bg2"/>
                </a:solidFill>
              </a:rPr>
              <a:t>Log and account for all access</a:t>
            </a:r>
            <a:r>
              <a:rPr lang="en-US" sz="2000" dirty="0">
                <a:solidFill>
                  <a:schemeClr val="bg2"/>
                </a:solidFill>
              </a:rPr>
              <a:t> - </a:t>
            </a:r>
            <a:r>
              <a:rPr lang="en-US" sz="2000" dirty="0" smtClean="0">
                <a:solidFill>
                  <a:schemeClr val="bg2"/>
                </a:solidFill>
              </a:rPr>
              <a:t>Records </a:t>
            </a:r>
            <a:r>
              <a:rPr lang="en-US" sz="2000" dirty="0">
                <a:solidFill>
                  <a:schemeClr val="bg2"/>
                </a:solidFill>
              </a:rPr>
              <a:t>anyone who accesses a device, including what occurs and when.</a:t>
            </a:r>
          </a:p>
          <a:p>
            <a:pPr algn="just"/>
            <a:r>
              <a:rPr lang="en-US" sz="2000" b="1" dirty="0">
                <a:solidFill>
                  <a:schemeClr val="bg2"/>
                </a:solidFill>
              </a:rPr>
              <a:t>Authenticate access</a:t>
            </a:r>
            <a:r>
              <a:rPr lang="en-US" sz="2000" dirty="0">
                <a:solidFill>
                  <a:schemeClr val="bg2"/>
                </a:solidFill>
              </a:rPr>
              <a:t> - </a:t>
            </a:r>
            <a:r>
              <a:rPr lang="en-US" sz="2000" dirty="0" smtClean="0">
                <a:solidFill>
                  <a:schemeClr val="bg2"/>
                </a:solidFill>
              </a:rPr>
              <a:t>Ensures </a:t>
            </a:r>
            <a:r>
              <a:rPr lang="en-US" sz="2000" dirty="0">
                <a:solidFill>
                  <a:schemeClr val="bg2"/>
                </a:solidFill>
              </a:rPr>
              <a:t>that access is granted only to authenticated users, groups, and services. </a:t>
            </a:r>
            <a:endParaRPr lang="en-US" sz="2000" dirty="0" smtClean="0">
              <a:solidFill>
                <a:schemeClr val="bg2"/>
              </a:solidFill>
            </a:endParaRPr>
          </a:p>
          <a:p>
            <a:pPr algn="just"/>
            <a:r>
              <a:rPr lang="en-US" sz="2000" b="1" dirty="0" smtClean="0">
                <a:solidFill>
                  <a:schemeClr val="bg2"/>
                </a:solidFill>
              </a:rPr>
              <a:t>Authorize </a:t>
            </a:r>
            <a:r>
              <a:rPr lang="en-US" sz="2000" b="1" dirty="0">
                <a:solidFill>
                  <a:schemeClr val="bg2"/>
                </a:solidFill>
              </a:rPr>
              <a:t>actions</a:t>
            </a:r>
            <a:r>
              <a:rPr lang="en-US" sz="2000" dirty="0">
                <a:solidFill>
                  <a:schemeClr val="bg2"/>
                </a:solidFill>
              </a:rPr>
              <a:t> - </a:t>
            </a:r>
            <a:r>
              <a:rPr lang="en-US" sz="2000" dirty="0" smtClean="0">
                <a:solidFill>
                  <a:schemeClr val="bg2"/>
                </a:solidFill>
              </a:rPr>
              <a:t>Restricts </a:t>
            </a:r>
            <a:r>
              <a:rPr lang="en-US" sz="2000" dirty="0">
                <a:solidFill>
                  <a:schemeClr val="bg2"/>
                </a:solidFill>
              </a:rPr>
              <a:t>the actions and views permitted by any particular user, group, or service.</a:t>
            </a:r>
          </a:p>
          <a:p>
            <a:pPr algn="just"/>
            <a:r>
              <a:rPr lang="en-US" sz="2000" b="1" dirty="0">
                <a:solidFill>
                  <a:schemeClr val="bg2"/>
                </a:solidFill>
              </a:rPr>
              <a:t>Present legal notification</a:t>
            </a:r>
            <a:r>
              <a:rPr lang="en-US" sz="2000" dirty="0">
                <a:solidFill>
                  <a:schemeClr val="bg2"/>
                </a:solidFill>
              </a:rPr>
              <a:t> - </a:t>
            </a:r>
            <a:r>
              <a:rPr lang="en-US" sz="2000" dirty="0" smtClean="0">
                <a:solidFill>
                  <a:schemeClr val="bg2"/>
                </a:solidFill>
              </a:rPr>
              <a:t>Displays </a:t>
            </a:r>
            <a:r>
              <a:rPr lang="en-US" sz="2000" dirty="0">
                <a:solidFill>
                  <a:schemeClr val="bg2"/>
                </a:solidFill>
              </a:rPr>
              <a:t>a legal </a:t>
            </a:r>
            <a:r>
              <a:rPr lang="en-US" sz="2000" dirty="0" smtClean="0">
                <a:solidFill>
                  <a:schemeClr val="bg2"/>
                </a:solidFill>
              </a:rPr>
              <a:t>notice.</a:t>
            </a:r>
          </a:p>
          <a:p>
            <a:pPr algn="just"/>
            <a:r>
              <a:rPr lang="en-US" sz="2000" b="1" dirty="0" smtClean="0">
                <a:solidFill>
                  <a:schemeClr val="bg2"/>
                </a:solidFill>
              </a:rPr>
              <a:t>Ensure </a:t>
            </a:r>
            <a:r>
              <a:rPr lang="en-US" sz="2000" b="1" dirty="0">
                <a:solidFill>
                  <a:schemeClr val="bg2"/>
                </a:solidFill>
              </a:rPr>
              <a:t>the confidentiality of data</a:t>
            </a:r>
            <a:r>
              <a:rPr lang="en-US" sz="2000" dirty="0">
                <a:solidFill>
                  <a:schemeClr val="bg2"/>
                </a:solidFill>
              </a:rPr>
              <a:t> - </a:t>
            </a:r>
            <a:r>
              <a:rPr lang="en-US" sz="2000" dirty="0" smtClean="0">
                <a:solidFill>
                  <a:schemeClr val="bg2"/>
                </a:solidFill>
              </a:rPr>
              <a:t>Protects </a:t>
            </a:r>
            <a:r>
              <a:rPr lang="en-US" sz="2000" dirty="0">
                <a:solidFill>
                  <a:schemeClr val="bg2"/>
                </a:solidFill>
              </a:rPr>
              <a:t>locally stored sensitive data from viewing and copying.</a:t>
            </a:r>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0" lvl="1" indent="0">
              <a:tabLst>
                <a:tab pos="231775" algn="l"/>
              </a:tabLst>
            </a:pPr>
            <a:endParaRPr lang="en-US" dirty="0" smtClean="0"/>
          </a:p>
          <a:p>
            <a:pPr marL="0" lvl="1" indent="0">
              <a:tabLst>
                <a:tab pos="231775" algn="l"/>
              </a:tabLst>
            </a:pPr>
            <a:endParaRPr lang="en-US" dirty="0" smtClean="0"/>
          </a:p>
        </p:txBody>
      </p:sp>
    </p:spTree>
    <p:extLst>
      <p:ext uri="{BB962C8B-B14F-4D97-AF65-F5344CB8AC3E}">
        <p14:creationId xmlns:p14="http://schemas.microsoft.com/office/powerpoint/2010/main" val="2354179532"/>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05346" y="228138"/>
            <a:ext cx="7252854" cy="520007"/>
          </a:xfrm>
        </p:spPr>
        <p:txBody>
          <a:bodyPr/>
          <a:lstStyle/>
          <a:p>
            <a:pPr eaLnBrk="1" hangingPunct="1"/>
            <a:r>
              <a:rPr lang="en-US" dirty="0" smtClean="0">
                <a:latin typeface="Arial" charset="0"/>
              </a:rPr>
              <a:t>Securing Passwords</a:t>
            </a:r>
            <a:endParaRPr lang="en-US" dirty="0">
              <a:latin typeface="Arial" charset="0"/>
            </a:endParaRPr>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556" t="33336" r="25185" b="47060"/>
          <a:stretch/>
        </p:blipFill>
        <p:spPr>
          <a:xfrm>
            <a:off x="872852" y="1076069"/>
            <a:ext cx="7264400" cy="2772675"/>
          </a:xfrm>
          <a:prstGeom prst="rect">
            <a:avLst/>
          </a:prstGeom>
        </p:spPr>
      </p:pic>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50185" t="33729" r="25185" b="53725"/>
          <a:stretch/>
        </p:blipFill>
        <p:spPr>
          <a:xfrm>
            <a:off x="568762" y="3429446"/>
            <a:ext cx="7415379" cy="1784149"/>
          </a:xfrm>
          <a:prstGeom prst="rect">
            <a:avLst/>
          </a:prstGeom>
        </p:spPr>
      </p:pic>
    </p:spTree>
    <p:extLst>
      <p:ext uri="{BB962C8B-B14F-4D97-AF65-F5344CB8AC3E}">
        <p14:creationId xmlns:p14="http://schemas.microsoft.com/office/powerpoint/2010/main" val="182061257"/>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09254" y="37269"/>
            <a:ext cx="7491845" cy="544616"/>
          </a:xfrm>
        </p:spPr>
        <p:txBody>
          <a:bodyPr/>
          <a:lstStyle/>
          <a:p>
            <a:pPr eaLnBrk="1" hangingPunct="1"/>
            <a:r>
              <a:rPr lang="en-US" dirty="0">
                <a:latin typeface="Arial" charset="0"/>
              </a:rPr>
              <a:t>Securing Passwords</a:t>
            </a:r>
          </a:p>
        </p:txBody>
      </p:sp>
      <p:sp>
        <p:nvSpPr>
          <p:cNvPr id="3" name="Content Placeholder 2"/>
          <p:cNvSpPr>
            <a:spLocks noGrp="1"/>
          </p:cNvSpPr>
          <p:nvPr>
            <p:ph idx="1"/>
          </p:nvPr>
        </p:nvSpPr>
        <p:spPr>
          <a:xfrm>
            <a:off x="655639" y="1687391"/>
            <a:ext cx="7649376" cy="1847662"/>
          </a:xfrm>
        </p:spPr>
        <p:txBody>
          <a:bodyPr/>
          <a:lstStyle/>
          <a:p>
            <a:pPr marL="0" lvl="1" indent="0">
              <a:tabLst>
                <a:tab pos="231775" algn="l"/>
              </a:tabLst>
            </a:pPr>
            <a:endParaRPr lang="en-US" dirty="0" smtClean="0"/>
          </a:p>
          <a:p>
            <a:pPr marL="0" lvl="1" indent="0">
              <a:tabLst>
                <a:tab pos="231775" algn="l"/>
              </a:tabLst>
            </a:pPr>
            <a:endParaRPr lang="en-US" dirty="0" smtClean="0"/>
          </a:p>
        </p:txBody>
      </p:sp>
      <p:grpSp>
        <p:nvGrpSpPr>
          <p:cNvPr id="8" name="Group 7"/>
          <p:cNvGrpSpPr/>
          <p:nvPr/>
        </p:nvGrpSpPr>
        <p:grpSpPr>
          <a:xfrm>
            <a:off x="1796554" y="586849"/>
            <a:ext cx="5934283" cy="4026716"/>
            <a:chOff x="1796554" y="586848"/>
            <a:chExt cx="5934283" cy="4213747"/>
          </a:xfrm>
        </p:grpSpPr>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0000" t="34121" r="36296" b="57645"/>
            <a:stretch/>
          </p:blipFill>
          <p:spPr>
            <a:xfrm>
              <a:off x="1902515" y="3793812"/>
              <a:ext cx="5789054" cy="1006783"/>
            </a:xfrm>
            <a:prstGeom prst="rect">
              <a:avLst/>
            </a:prstGeom>
          </p:spPr>
        </p:pic>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40000" t="34314" r="36111" b="55812"/>
            <a:stretch/>
          </p:blipFill>
          <p:spPr>
            <a:xfrm>
              <a:off x="1902513" y="1665770"/>
              <a:ext cx="5798138" cy="1198102"/>
            </a:xfrm>
            <a:prstGeom prst="rect">
              <a:avLst/>
            </a:prstGeom>
          </p:spPr>
        </p:pic>
        <p:pic>
          <p:nvPicPr>
            <p:cNvPr id="5" name="Picture 4" descr="CCNA Security - Google Chrome"/>
            <p:cNvPicPr>
              <a:picLocks noChangeAspect="1"/>
            </p:cNvPicPr>
            <p:nvPr/>
          </p:nvPicPr>
          <p:blipFill rotWithShape="1">
            <a:blip r:embed="rId5">
              <a:extLst>
                <a:ext uri="{28A0092B-C50C-407E-A947-70E740481C1C}">
                  <a14:useLocalDpi xmlns:a14="http://schemas.microsoft.com/office/drawing/2010/main" val="0"/>
                </a:ext>
              </a:extLst>
            </a:blip>
            <a:srcRect l="50919" t="34121" r="25204" b="55293"/>
            <a:stretch/>
          </p:blipFill>
          <p:spPr>
            <a:xfrm>
              <a:off x="1835212" y="586848"/>
              <a:ext cx="5856356" cy="1297909"/>
            </a:xfrm>
            <a:prstGeom prst="rect">
              <a:avLst/>
            </a:prstGeom>
          </p:spPr>
        </p:pic>
        <p:pic>
          <p:nvPicPr>
            <p:cNvPr id="6" name="Picture 5" descr="CCNA Security - Google Chrome"/>
            <p:cNvPicPr>
              <a:picLocks noChangeAspect="1"/>
            </p:cNvPicPr>
            <p:nvPr/>
          </p:nvPicPr>
          <p:blipFill rotWithShape="1">
            <a:blip r:embed="rId6">
              <a:extLst>
                <a:ext uri="{28A0092B-C50C-407E-A947-70E740481C1C}">
                  <a14:useLocalDpi xmlns:a14="http://schemas.microsoft.com/office/drawing/2010/main" val="0"/>
                </a:ext>
              </a:extLst>
            </a:blip>
            <a:srcRect l="50555" t="34448" r="25000" b="54901"/>
            <a:stretch/>
          </p:blipFill>
          <p:spPr>
            <a:xfrm>
              <a:off x="1796554" y="2740976"/>
              <a:ext cx="5934283" cy="1292605"/>
            </a:xfrm>
            <a:prstGeom prst="rect">
              <a:avLst/>
            </a:prstGeom>
          </p:spPr>
        </p:pic>
      </p:grpSp>
      <p:sp>
        <p:nvSpPr>
          <p:cNvPr id="9" name="TextBox 8"/>
          <p:cNvSpPr txBox="1"/>
          <p:nvPr/>
        </p:nvSpPr>
        <p:spPr>
          <a:xfrm>
            <a:off x="0" y="4396588"/>
            <a:ext cx="8478981" cy="1505027"/>
          </a:xfrm>
          <a:prstGeom prst="rect">
            <a:avLst/>
          </a:prstGeom>
          <a:noFill/>
        </p:spPr>
        <p:txBody>
          <a:bodyPr wrap="square" rtlCol="0">
            <a:spAutoFit/>
          </a:bodyPr>
          <a:lstStyle/>
          <a:p>
            <a:pPr algn="l"/>
            <a:r>
              <a:rPr lang="en-GB" dirty="0" smtClean="0"/>
              <a:t>Enforce minimum password length:</a:t>
            </a:r>
          </a:p>
          <a:p>
            <a:pPr marL="342900" indent="-342900" algn="l">
              <a:buFont typeface="Arial" panose="020B0604020202020204" pitchFamily="34" charset="0"/>
              <a:buChar char="•"/>
            </a:pPr>
            <a:r>
              <a:rPr lang="en-GB" sz="1800" dirty="0" smtClean="0"/>
              <a:t>Router(</a:t>
            </a:r>
            <a:r>
              <a:rPr lang="en-GB" sz="1800" dirty="0" err="1" smtClean="0"/>
              <a:t>config</a:t>
            </a:r>
            <a:r>
              <a:rPr lang="en-GB" sz="1800" dirty="0" smtClean="0"/>
              <a:t>)# security passwords min-length </a:t>
            </a:r>
            <a:r>
              <a:rPr lang="en-GB" sz="1800" i="1" dirty="0" smtClean="0"/>
              <a:t>length</a:t>
            </a:r>
          </a:p>
          <a:p>
            <a:pPr marL="342900" indent="-342900" algn="l">
              <a:buFont typeface="Arial" panose="020B0604020202020204" pitchFamily="34" charset="0"/>
              <a:buChar char="•"/>
            </a:pPr>
            <a:r>
              <a:rPr lang="en-GB" sz="1800" dirty="0" smtClean="0"/>
              <a:t>Router(</a:t>
            </a:r>
            <a:r>
              <a:rPr lang="en-GB" sz="1800" dirty="0" err="1" smtClean="0"/>
              <a:t>config</a:t>
            </a:r>
            <a:r>
              <a:rPr lang="en-GB" sz="1800" dirty="0" smtClean="0"/>
              <a:t>)# security passwords min-length </a:t>
            </a:r>
            <a:r>
              <a:rPr lang="en-GB" sz="1800" i="1" dirty="0" smtClean="0"/>
              <a:t>10</a:t>
            </a:r>
          </a:p>
          <a:p>
            <a:pPr marL="342900" indent="-342900" algn="l">
              <a:buFont typeface="Arial" panose="020B0604020202020204" pitchFamily="34" charset="0"/>
              <a:buChar char="•"/>
            </a:pPr>
            <a:endParaRPr lang="en-US" sz="1800" dirty="0" smtClean="0"/>
          </a:p>
          <a:p>
            <a:pPr marL="342900" indent="-342900" algn="l">
              <a:buFont typeface="Arial" panose="020B0604020202020204" pitchFamily="34" charset="0"/>
              <a:buChar char="•"/>
            </a:pPr>
            <a:endParaRPr lang="en-US" dirty="0"/>
          </a:p>
        </p:txBody>
      </p:sp>
    </p:spTree>
    <p:extLst>
      <p:ext uri="{BB962C8B-B14F-4D97-AF65-F5344CB8AC3E}">
        <p14:creationId xmlns:p14="http://schemas.microsoft.com/office/powerpoint/2010/main" val="1425220643"/>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88230" y="0"/>
            <a:ext cx="8551861" cy="60267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Secure Local Database Entries </a:t>
            </a:r>
            <a:endParaRPr lang="en-US" dirty="0">
              <a:latin typeface="Arial" charset="0"/>
            </a:endParaRPr>
          </a:p>
        </p:txBody>
      </p:sp>
      <p:sp>
        <p:nvSpPr>
          <p:cNvPr id="3" name="Content Placeholder 2"/>
          <p:cNvSpPr>
            <a:spLocks noGrp="1"/>
          </p:cNvSpPr>
          <p:nvPr>
            <p:ph idx="1"/>
          </p:nvPr>
        </p:nvSpPr>
        <p:spPr>
          <a:xfrm>
            <a:off x="691891" y="355628"/>
            <a:ext cx="7934600" cy="4571365"/>
          </a:xfrm>
        </p:spPr>
        <p:txBody>
          <a:bodyPr/>
          <a:lstStyle/>
          <a:p>
            <a:pPr marL="0" lvl="1" indent="0">
              <a:tabLst>
                <a:tab pos="231775" algn="l"/>
              </a:tabLst>
            </a:pPr>
            <a:endParaRPr lang="en-US" dirty="0" smtClean="0"/>
          </a:p>
          <a:p>
            <a:pPr marL="0" lvl="1" indent="0">
              <a:tabLst>
                <a:tab pos="231775" algn="l"/>
              </a:tabLst>
            </a:pPr>
            <a:endParaRPr lang="en-US" dirty="0" smtClean="0"/>
          </a:p>
        </p:txBody>
      </p:sp>
      <p:pic>
        <p:nvPicPr>
          <p:cNvPr id="7" name="Picture 6"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604" t="35646" r="24951" b="58873"/>
          <a:stretch/>
        </p:blipFill>
        <p:spPr>
          <a:xfrm>
            <a:off x="151359" y="1110377"/>
            <a:ext cx="8475132" cy="897467"/>
          </a:xfrm>
          <a:prstGeom prst="rect">
            <a:avLst/>
          </a:prstGeom>
        </p:spPr>
      </p:pic>
      <p:pic>
        <p:nvPicPr>
          <p:cNvPr id="8" name="Picture 7"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556" t="42391" r="24630" b="32664"/>
          <a:stretch/>
        </p:blipFill>
        <p:spPr>
          <a:xfrm>
            <a:off x="947708" y="1819557"/>
            <a:ext cx="6954234" cy="3301999"/>
          </a:xfrm>
          <a:prstGeom prst="rect">
            <a:avLst/>
          </a:prstGeom>
        </p:spPr>
      </p:pic>
    </p:spTree>
    <p:extLst>
      <p:ext uri="{BB962C8B-B14F-4D97-AF65-F5344CB8AC3E}">
        <p14:creationId xmlns:p14="http://schemas.microsoft.com/office/powerpoint/2010/main" val="1467547948"/>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25884" y="186572"/>
            <a:ext cx="8772157" cy="457663"/>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Secure Local Database Entries Cont. </a:t>
            </a:r>
            <a:endParaRPr lang="en-US" sz="2800" dirty="0">
              <a:latin typeface="Arial" charset="0"/>
            </a:endParaRPr>
          </a:p>
        </p:txBody>
      </p:sp>
      <p:sp>
        <p:nvSpPr>
          <p:cNvPr id="3" name="Content Placeholder 2"/>
          <p:cNvSpPr>
            <a:spLocks noGrp="1"/>
          </p:cNvSpPr>
          <p:nvPr>
            <p:ph idx="1"/>
          </p:nvPr>
        </p:nvSpPr>
        <p:spPr>
          <a:xfrm>
            <a:off x="825976" y="961381"/>
            <a:ext cx="7934600" cy="1006402"/>
          </a:xfrm>
        </p:spPr>
        <p:txBody>
          <a:bodyPr/>
          <a:lstStyle/>
          <a:p>
            <a:pPr marL="0" lvl="1" indent="0">
              <a:tabLst>
                <a:tab pos="231775" algn="l"/>
              </a:tabLst>
            </a:pPr>
            <a:r>
              <a:rPr lang="en-US" dirty="0" smtClean="0"/>
              <a:t>Sample Configuration</a:t>
            </a:r>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741" t="34905" r="24444" b="39610"/>
          <a:stretch/>
        </p:blipFill>
        <p:spPr>
          <a:xfrm>
            <a:off x="809308" y="1469018"/>
            <a:ext cx="8334692" cy="4042945"/>
          </a:xfrm>
          <a:prstGeom prst="rect">
            <a:avLst/>
          </a:prstGeom>
        </p:spPr>
      </p:pic>
    </p:spTree>
    <p:extLst>
      <p:ext uri="{BB962C8B-B14F-4D97-AF65-F5344CB8AC3E}">
        <p14:creationId xmlns:p14="http://schemas.microsoft.com/office/powerpoint/2010/main" val="1935188998"/>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492105" y="245093"/>
            <a:ext cx="6826827" cy="37836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Enhancing the Login Process</a:t>
            </a:r>
            <a:endParaRPr lang="en-US" dirty="0">
              <a:latin typeface="Arial" charset="0"/>
            </a:endParaRPr>
          </a:p>
        </p:txBody>
      </p:sp>
      <p:sp>
        <p:nvSpPr>
          <p:cNvPr id="3" name="Content Placeholder 2"/>
          <p:cNvSpPr>
            <a:spLocks noGrp="1"/>
          </p:cNvSpPr>
          <p:nvPr>
            <p:ph idx="1"/>
          </p:nvPr>
        </p:nvSpPr>
        <p:spPr>
          <a:xfrm>
            <a:off x="655639" y="1687391"/>
            <a:ext cx="7649376" cy="1847662"/>
          </a:xfrm>
        </p:spPr>
        <p:txBody>
          <a:bodyPr/>
          <a:lstStyle/>
          <a:p>
            <a:pPr marL="0" lvl="1" indent="0">
              <a:tabLst>
                <a:tab pos="231775" algn="l"/>
              </a:tabLst>
            </a:pPr>
            <a:endParaRPr lang="en-US" dirty="0" smtClean="0"/>
          </a:p>
          <a:p>
            <a:pPr marL="0" lvl="1" indent="0">
              <a:tabLst>
                <a:tab pos="231775" algn="l"/>
              </a:tabLst>
            </a:pPr>
            <a:endParaRPr lang="en-US" dirty="0" smtClean="0"/>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37636" t="35825" r="35273" b="49951"/>
          <a:stretch/>
        </p:blipFill>
        <p:spPr>
          <a:xfrm>
            <a:off x="1211258" y="778916"/>
            <a:ext cx="5965295" cy="1681492"/>
          </a:xfrm>
          <a:prstGeom prst="rect">
            <a:avLst/>
          </a:prstGeom>
        </p:spPr>
      </p:pic>
      <p:sp>
        <p:nvSpPr>
          <p:cNvPr id="6" name="TextBox 5"/>
          <p:cNvSpPr txBox="1"/>
          <p:nvPr/>
        </p:nvSpPr>
        <p:spPr>
          <a:xfrm>
            <a:off x="1211258" y="2318527"/>
            <a:ext cx="4249881" cy="341632"/>
          </a:xfrm>
          <a:prstGeom prst="rect">
            <a:avLst/>
          </a:prstGeom>
          <a:noFill/>
        </p:spPr>
        <p:txBody>
          <a:bodyPr wrap="none" rtlCol="0">
            <a:spAutoFit/>
          </a:bodyPr>
          <a:lstStyle/>
          <a:p>
            <a:r>
              <a:rPr lang="en-US" sz="1800" dirty="0" smtClean="0">
                <a:latin typeface="+mn-lt"/>
              </a:rPr>
              <a:t>Enhanced Login Configuration Example</a:t>
            </a:r>
            <a:endParaRPr lang="en-US" sz="1800" dirty="0">
              <a:latin typeface="+mn-lt"/>
            </a:endParaRPr>
          </a:p>
        </p:txBody>
      </p:sp>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48333" t="33453" r="22592" b="41641"/>
          <a:stretch/>
        </p:blipFill>
        <p:spPr>
          <a:xfrm>
            <a:off x="840844" y="2660160"/>
            <a:ext cx="6335709" cy="2659986"/>
          </a:xfrm>
          <a:prstGeom prst="rect">
            <a:avLst/>
          </a:prstGeom>
        </p:spPr>
      </p:pic>
    </p:spTree>
    <p:extLst>
      <p:ext uri="{BB962C8B-B14F-4D97-AF65-F5344CB8AC3E}">
        <p14:creationId xmlns:p14="http://schemas.microsoft.com/office/powerpoint/2010/main" val="3078010187"/>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04191" y="249383"/>
            <a:ext cx="7850524" cy="436418"/>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Enhancement Features</a:t>
            </a:r>
            <a:endParaRPr lang="en-US" sz="2800" dirty="0">
              <a:latin typeface="Arial" charset="0"/>
            </a:endParaRPr>
          </a:p>
        </p:txBody>
      </p:sp>
      <p:sp>
        <p:nvSpPr>
          <p:cNvPr id="2" name="Content Placeholder 1"/>
          <p:cNvSpPr>
            <a:spLocks noGrp="1"/>
          </p:cNvSpPr>
          <p:nvPr>
            <p:ph idx="1"/>
          </p:nvPr>
        </p:nvSpPr>
        <p:spPr>
          <a:xfrm>
            <a:off x="800100" y="669017"/>
            <a:ext cx="8343900" cy="1469749"/>
          </a:xfrm>
        </p:spPr>
        <p:txBody>
          <a:bodyPr/>
          <a:lstStyle/>
          <a:p>
            <a:pPr marL="0" indent="0">
              <a:buNone/>
            </a:pPr>
            <a:r>
              <a:rPr lang="en-US" altLang="en-US" sz="2000" dirty="0"/>
              <a:t>If more than 5 login failures occur within 60 seconds, then all login will be disabled for 120 seconds.</a:t>
            </a:r>
          </a:p>
          <a:p>
            <a:pPr marL="514350" lvl="1" indent="-285750">
              <a:buFont typeface="Arial" panose="020B0604020202020204" pitchFamily="34" charset="0"/>
              <a:buChar char="•"/>
            </a:pPr>
            <a:r>
              <a:rPr lang="en-US" altLang="en-US" sz="1800" dirty="0"/>
              <a:t>M</a:t>
            </a:r>
            <a:r>
              <a:rPr lang="en-US" altLang="en-US" sz="1800" dirty="0" smtClean="0"/>
              <a:t>ust </a:t>
            </a:r>
            <a:r>
              <a:rPr lang="en-US" altLang="en-US" sz="1800" dirty="0"/>
              <a:t>be issued before any other </a:t>
            </a:r>
            <a:r>
              <a:rPr lang="en-US" altLang="en-US" sz="1800" b="1" dirty="0"/>
              <a:t>login </a:t>
            </a:r>
            <a:r>
              <a:rPr lang="en-US" altLang="en-US" sz="1800" dirty="0"/>
              <a:t>command can be used.</a:t>
            </a:r>
          </a:p>
          <a:p>
            <a:pPr marL="514350" lvl="1" indent="-285750">
              <a:buFont typeface="Arial" panose="020B0604020202020204" pitchFamily="34" charset="0"/>
              <a:buChar char="•"/>
            </a:pPr>
            <a:r>
              <a:rPr lang="en-US" altLang="en-US" sz="1800" dirty="0"/>
              <a:t>H</a:t>
            </a:r>
            <a:r>
              <a:rPr lang="en-US" altLang="en-US" sz="1800" dirty="0" smtClean="0"/>
              <a:t>elps </a:t>
            </a:r>
            <a:r>
              <a:rPr lang="en-US" altLang="en-US" sz="1800" dirty="0"/>
              <a:t>provide </a:t>
            </a:r>
            <a:r>
              <a:rPr lang="en-US" altLang="en-US" sz="1800" dirty="0" err="1"/>
              <a:t>DoS</a:t>
            </a:r>
            <a:r>
              <a:rPr lang="en-US" altLang="en-US" sz="1800" dirty="0"/>
              <a:t> detection and prevention.</a:t>
            </a:r>
            <a:endParaRPr lang="en-US" altLang="en-US" sz="1600" dirty="0"/>
          </a:p>
          <a:p>
            <a:endParaRPr lang="en-US" dirty="0"/>
          </a:p>
        </p:txBody>
      </p:sp>
      <p:pic>
        <p:nvPicPr>
          <p:cNvPr id="3" name="Picture 2"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20823" t="33192" r="32827" b="32243"/>
          <a:stretch/>
        </p:blipFill>
        <p:spPr>
          <a:xfrm>
            <a:off x="1549833" y="2169762"/>
            <a:ext cx="6214820" cy="3161655"/>
          </a:xfrm>
          <a:prstGeom prst="rect">
            <a:avLst/>
          </a:prstGeom>
        </p:spPr>
      </p:pic>
    </p:spTree>
    <p:extLst>
      <p:ext uri="{BB962C8B-B14F-4D97-AF65-F5344CB8AC3E}">
        <p14:creationId xmlns:p14="http://schemas.microsoft.com/office/powerpoint/2010/main" val="2389356705"/>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800100" y="199682"/>
            <a:ext cx="8343900" cy="527682"/>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a:t>
            </a:r>
            <a:r>
              <a:rPr lang="en-US" sz="2800" dirty="0">
                <a:latin typeface="Arial" charset="0"/>
              </a:rPr>
              <a:t>Enhancement Features Cont.</a:t>
            </a:r>
          </a:p>
        </p:txBody>
      </p:sp>
      <p:pic>
        <p:nvPicPr>
          <p:cNvPr id="7" name="Content Placeholder 6" descr="CCNA-S-Mod2 [Compatibility Mode] - PowerPoint"/>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l="19183" t="31761" r="29449" b="28590"/>
          <a:stretch/>
        </p:blipFill>
        <p:spPr>
          <a:xfrm>
            <a:off x="1320222" y="1622962"/>
            <a:ext cx="6891868" cy="3714448"/>
          </a:xfrm>
        </p:spPr>
      </p:pic>
      <p:sp>
        <p:nvSpPr>
          <p:cNvPr id="9" name="Content Placeholder 2"/>
          <p:cNvSpPr txBox="1">
            <a:spLocks/>
          </p:cNvSpPr>
          <p:nvPr/>
        </p:nvSpPr>
        <p:spPr bwMode="auto">
          <a:xfrm>
            <a:off x="1024687" y="835232"/>
            <a:ext cx="7934600" cy="355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a:lstStyle>
          <a:p>
            <a:pPr marL="0" indent="0" algn="just">
              <a:lnSpc>
                <a:spcPct val="85000"/>
              </a:lnSpc>
              <a:buNone/>
            </a:pPr>
            <a:r>
              <a:rPr lang="en-US" altLang="en-US" sz="2000" dirty="0"/>
              <a:t>These commands exempt to administrative stations from the disabled </a:t>
            </a:r>
            <a:r>
              <a:rPr lang="en-US" altLang="en-US" sz="2000" dirty="0" smtClean="0"/>
              <a:t>login. </a:t>
            </a:r>
            <a:r>
              <a:rPr lang="en-US" altLang="en-US" sz="1800" dirty="0" smtClean="0"/>
              <a:t>If </a:t>
            </a:r>
            <a:r>
              <a:rPr lang="en-US" altLang="en-US" sz="1800" dirty="0"/>
              <a:t>not configured, all login requests will be denied during the Quiet-Mode.</a:t>
            </a:r>
          </a:p>
        </p:txBody>
      </p:sp>
    </p:spTree>
    <p:extLst>
      <p:ext uri="{BB962C8B-B14F-4D97-AF65-F5344CB8AC3E}">
        <p14:creationId xmlns:p14="http://schemas.microsoft.com/office/powerpoint/2010/main" val="1588680521"/>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649625" y="0"/>
            <a:ext cx="8343900" cy="631592"/>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Enhancement Features Cont.</a:t>
            </a:r>
            <a:endParaRPr lang="en-US" sz="2800" dirty="0">
              <a:latin typeface="Arial" charset="0"/>
            </a:endParaRPr>
          </a:p>
        </p:txBody>
      </p:sp>
      <p:sp>
        <p:nvSpPr>
          <p:cNvPr id="2" name="Content Placeholder 1"/>
          <p:cNvSpPr>
            <a:spLocks noGrp="1"/>
          </p:cNvSpPr>
          <p:nvPr>
            <p:ph idx="1"/>
          </p:nvPr>
        </p:nvSpPr>
        <p:spPr>
          <a:xfrm>
            <a:off x="800100" y="752144"/>
            <a:ext cx="8343900" cy="1139002"/>
          </a:xfrm>
        </p:spPr>
        <p:txBody>
          <a:bodyPr/>
          <a:lstStyle/>
          <a:p>
            <a:pPr marL="0" indent="0" algn="just">
              <a:lnSpc>
                <a:spcPct val="85000"/>
              </a:lnSpc>
              <a:buNone/>
            </a:pPr>
            <a:r>
              <a:rPr lang="en-US" altLang="en-US" sz="2000" dirty="0"/>
              <a:t>This optional command configures a delay of 10 seconds in between consecutive login </a:t>
            </a:r>
            <a:r>
              <a:rPr lang="en-US" altLang="en-US" sz="2000" dirty="0" smtClean="0"/>
              <a:t>attempt.</a:t>
            </a:r>
            <a:r>
              <a:rPr lang="en-US" altLang="en-US" dirty="0" smtClean="0"/>
              <a:t> </a:t>
            </a:r>
            <a:r>
              <a:rPr lang="en-US" altLang="en-US" sz="2000" dirty="0" smtClean="0"/>
              <a:t>If </a:t>
            </a:r>
            <a:r>
              <a:rPr lang="en-US" altLang="en-US" sz="2000" dirty="0"/>
              <a:t>not set, a default delay of 1 second is enforced after the</a:t>
            </a:r>
            <a:r>
              <a:rPr lang="en-US" altLang="en-US" sz="2000" b="1" dirty="0">
                <a:solidFill>
                  <a:schemeClr val="hlink"/>
                </a:solidFill>
                <a:latin typeface="Courier New" panose="02070309020205020404" pitchFamily="49" charset="0"/>
              </a:rPr>
              <a:t> </a:t>
            </a:r>
            <a:r>
              <a:rPr lang="en-US" altLang="en-US" sz="2000" b="1" dirty="0">
                <a:latin typeface="Courier New" panose="02070309020205020404" pitchFamily="49" charset="0"/>
              </a:rPr>
              <a:t>login block-for </a:t>
            </a:r>
            <a:r>
              <a:rPr lang="en-US" altLang="en-US" sz="2000" dirty="0"/>
              <a:t>c</a:t>
            </a:r>
            <a:r>
              <a:rPr lang="en-US" altLang="en-US" sz="2000" dirty="0" smtClean="0"/>
              <a:t>ommand </a:t>
            </a:r>
            <a:r>
              <a:rPr lang="en-US" altLang="en-US" sz="2000" dirty="0"/>
              <a:t>is </a:t>
            </a:r>
            <a:r>
              <a:rPr lang="en-US" altLang="en-US" sz="2000" dirty="0" smtClean="0"/>
              <a:t>configured.</a:t>
            </a:r>
            <a:endParaRPr lang="en-US" sz="2800" dirty="0"/>
          </a:p>
        </p:txBody>
      </p:sp>
      <p:pic>
        <p:nvPicPr>
          <p:cNvPr id="4" name="Picture 3"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20370" t="31947" r="31111" b="30047"/>
          <a:stretch/>
        </p:blipFill>
        <p:spPr>
          <a:xfrm>
            <a:off x="1285937" y="1674420"/>
            <a:ext cx="6639163" cy="3547647"/>
          </a:xfrm>
          <a:prstGeom prst="rect">
            <a:avLst/>
          </a:prstGeom>
        </p:spPr>
      </p:pic>
    </p:spTree>
    <p:extLst>
      <p:ext uri="{BB962C8B-B14F-4D97-AF65-F5344CB8AC3E}">
        <p14:creationId xmlns:p14="http://schemas.microsoft.com/office/powerpoint/2010/main" val="887735997"/>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37545" t="30253" r="35273" b="57781"/>
          <a:stretch/>
        </p:blipFill>
        <p:spPr>
          <a:xfrm>
            <a:off x="1155896" y="1058881"/>
            <a:ext cx="6585991" cy="1540934"/>
          </a:xfrm>
          <a:prstGeom prst="rect">
            <a:avLst/>
          </a:prstGeom>
        </p:spPr>
      </p:pic>
      <p:sp>
        <p:nvSpPr>
          <p:cNvPr id="15361" name="Rectangle 2"/>
          <p:cNvSpPr>
            <a:spLocks noGrp="1" noChangeArrowheads="1"/>
          </p:cNvSpPr>
          <p:nvPr>
            <p:ph type="title"/>
          </p:nvPr>
        </p:nvSpPr>
        <p:spPr>
          <a:xfrm>
            <a:off x="1311143" y="61882"/>
            <a:ext cx="7126276"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Logging Failed Attempts</a:t>
            </a:r>
            <a:endParaRPr lang="en-US" dirty="0">
              <a:latin typeface="Arial" charset="0"/>
            </a:endParaRPr>
          </a:p>
        </p:txBody>
      </p:sp>
      <p:sp>
        <p:nvSpPr>
          <p:cNvPr id="3" name="Content Placeholder 2"/>
          <p:cNvSpPr>
            <a:spLocks noGrp="1"/>
          </p:cNvSpPr>
          <p:nvPr>
            <p:ph idx="1"/>
          </p:nvPr>
        </p:nvSpPr>
        <p:spPr>
          <a:xfrm>
            <a:off x="990794" y="644235"/>
            <a:ext cx="7320920" cy="415637"/>
          </a:xfrm>
        </p:spPr>
        <p:txBody>
          <a:bodyPr/>
          <a:lstStyle/>
          <a:p>
            <a:pPr marL="0" indent="0">
              <a:buNone/>
            </a:pPr>
            <a:r>
              <a:rPr lang="en-US" sz="1800" dirty="0"/>
              <a:t>T</a:t>
            </a:r>
            <a:r>
              <a:rPr lang="en-US" sz="1800" dirty="0" smtClean="0"/>
              <a:t>o detect </a:t>
            </a:r>
            <a:r>
              <a:rPr lang="en-US" sz="1800" dirty="0"/>
              <a:t>a password </a:t>
            </a:r>
            <a:r>
              <a:rPr lang="en-US" sz="1800" dirty="0" smtClean="0"/>
              <a:t>attack use the following commands:</a:t>
            </a:r>
          </a:p>
          <a:p>
            <a:pPr marL="0" indent="0">
              <a:buNone/>
            </a:pPr>
            <a:endParaRPr lang="en-US" sz="1800" dirty="0" smtClean="0"/>
          </a:p>
          <a:p>
            <a:pPr marL="0" lvl="1" indent="0">
              <a:tabLst>
                <a:tab pos="231775" algn="l"/>
              </a:tabLst>
            </a:pPr>
            <a:endParaRPr lang="en-US" sz="1800" dirty="0" smtClean="0"/>
          </a:p>
        </p:txBody>
      </p:sp>
      <p:sp>
        <p:nvSpPr>
          <p:cNvPr id="7" name="TextBox 6"/>
          <p:cNvSpPr txBox="1"/>
          <p:nvPr/>
        </p:nvSpPr>
        <p:spPr>
          <a:xfrm>
            <a:off x="1155896" y="2599815"/>
            <a:ext cx="3458097" cy="341632"/>
          </a:xfrm>
          <a:prstGeom prst="rect">
            <a:avLst/>
          </a:prstGeom>
          <a:noFill/>
        </p:spPr>
        <p:txBody>
          <a:bodyPr wrap="square" rtlCol="0">
            <a:spAutoFit/>
          </a:bodyPr>
          <a:lstStyle/>
          <a:p>
            <a:pPr algn="l"/>
            <a:r>
              <a:rPr lang="en-US" sz="1800" dirty="0" smtClean="0">
                <a:latin typeface="+mn-lt"/>
              </a:rPr>
              <a:t>Verifying R1 Login Status</a:t>
            </a:r>
            <a:endParaRPr lang="en-US" sz="1800" dirty="0">
              <a:latin typeface="+mn-lt"/>
            </a:endParaRPr>
          </a:p>
        </p:txBody>
      </p:sp>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50926" t="34200" r="25371" b="42797"/>
          <a:stretch/>
        </p:blipFill>
        <p:spPr>
          <a:xfrm>
            <a:off x="1311143" y="2921654"/>
            <a:ext cx="6430744" cy="2419273"/>
          </a:xfrm>
          <a:prstGeom prst="rect">
            <a:avLst/>
          </a:prstGeom>
        </p:spPr>
      </p:pic>
    </p:spTree>
    <p:extLst>
      <p:ext uri="{BB962C8B-B14F-4D97-AF65-F5344CB8AC3E}">
        <p14:creationId xmlns:p14="http://schemas.microsoft.com/office/powerpoint/2010/main" val="1851628190"/>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88474" y="165792"/>
            <a:ext cx="7252854"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Logging Failed Attempts Cont.</a:t>
            </a:r>
            <a:endParaRPr lang="en-US" dirty="0">
              <a:latin typeface="Arial" charset="0"/>
            </a:endParaRPr>
          </a:p>
        </p:txBody>
      </p:sp>
      <p:sp>
        <p:nvSpPr>
          <p:cNvPr id="3" name="Content Placeholder 2"/>
          <p:cNvSpPr>
            <a:spLocks noGrp="1"/>
          </p:cNvSpPr>
          <p:nvPr>
            <p:ph idx="1"/>
          </p:nvPr>
        </p:nvSpPr>
        <p:spPr>
          <a:xfrm>
            <a:off x="1069352" y="686645"/>
            <a:ext cx="7679794" cy="951808"/>
          </a:xfrm>
        </p:spPr>
        <p:txBody>
          <a:bodyPr/>
          <a:lstStyle/>
          <a:p>
            <a:pPr marL="0" indent="0" algn="just">
              <a:buNone/>
            </a:pPr>
            <a:r>
              <a:rPr lang="en-US" altLang="en-US" sz="1800" dirty="0"/>
              <a:t>In this example, the command identifies the amount of failures, usernames tried, and offending IP addresses with a timestamp added to each </a:t>
            </a:r>
            <a:r>
              <a:rPr lang="en-US" altLang="en-US" sz="1800" dirty="0" smtClean="0"/>
              <a:t>failed </a:t>
            </a:r>
            <a:r>
              <a:rPr lang="en-US" altLang="en-US" sz="1800" dirty="0"/>
              <a:t>attempt.</a:t>
            </a:r>
          </a:p>
          <a:p>
            <a:pPr marL="0" indent="0">
              <a:buNone/>
            </a:pPr>
            <a:endParaRPr lang="en-US" sz="1600" dirty="0" smtClean="0"/>
          </a:p>
          <a:p>
            <a:pPr marL="0" indent="0">
              <a:buNone/>
            </a:pPr>
            <a:endParaRPr lang="en-US" sz="1600" dirty="0" smtClean="0"/>
          </a:p>
          <a:p>
            <a:pPr marL="0" lvl="1" indent="0">
              <a:tabLst>
                <a:tab pos="231775" algn="l"/>
              </a:tabLst>
            </a:pPr>
            <a:endParaRPr lang="en-US" sz="1600" dirty="0" smtClean="0"/>
          </a:p>
        </p:txBody>
      </p:sp>
      <p:pic>
        <p:nvPicPr>
          <p:cNvPr id="5" name="Picture 4"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1001" t="35183" r="25481" b="45191"/>
          <a:stretch/>
        </p:blipFill>
        <p:spPr>
          <a:xfrm>
            <a:off x="830283" y="1763486"/>
            <a:ext cx="8229600" cy="3243943"/>
          </a:xfrm>
          <a:prstGeom prst="rect">
            <a:avLst/>
          </a:prstGeom>
        </p:spPr>
      </p:pic>
    </p:spTree>
    <p:extLst>
      <p:ext uri="{BB962C8B-B14F-4D97-AF65-F5344CB8AC3E}">
        <p14:creationId xmlns:p14="http://schemas.microsoft.com/office/powerpoint/2010/main" val="3925321725"/>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84563" y="186574"/>
            <a:ext cx="7730836"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Provide Legal Notification</a:t>
            </a:r>
            <a:endParaRPr lang="en-US" dirty="0">
              <a:latin typeface="Arial" charset="0"/>
            </a:endParaRPr>
          </a:p>
        </p:txBody>
      </p:sp>
      <p:sp>
        <p:nvSpPr>
          <p:cNvPr id="3" name="Content Placeholder 2"/>
          <p:cNvSpPr>
            <a:spLocks noGrp="1"/>
          </p:cNvSpPr>
          <p:nvPr>
            <p:ph idx="1"/>
          </p:nvPr>
        </p:nvSpPr>
        <p:spPr>
          <a:xfrm>
            <a:off x="1070121" y="801457"/>
            <a:ext cx="7687338" cy="686521"/>
          </a:xfrm>
        </p:spPr>
        <p:txBody>
          <a:bodyPr/>
          <a:lstStyle/>
          <a:p>
            <a:pPr marL="0" indent="0">
              <a:buNone/>
            </a:pPr>
            <a:r>
              <a:rPr lang="en-US" sz="1800" dirty="0"/>
              <a:t>Use banner messages to present legal notification to potential </a:t>
            </a:r>
            <a:r>
              <a:rPr lang="en-US" sz="1800" dirty="0" smtClean="0"/>
              <a:t>intruders.</a:t>
            </a:r>
          </a:p>
          <a:p>
            <a:pPr marL="0" lvl="1" indent="0">
              <a:tabLst>
                <a:tab pos="231775" algn="l"/>
              </a:tabLst>
            </a:pPr>
            <a:endParaRPr lang="en-US" sz="1800" dirty="0" smtClean="0"/>
          </a:p>
        </p:txBody>
      </p:sp>
      <p:pic>
        <p:nvPicPr>
          <p:cNvPr id="4" name="Picture 3"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38909" t="34994" r="35273" b="40679"/>
          <a:stretch/>
        </p:blipFill>
        <p:spPr>
          <a:xfrm>
            <a:off x="1824277" y="1225134"/>
            <a:ext cx="5171010" cy="2589583"/>
          </a:xfrm>
          <a:prstGeom prst="rect">
            <a:avLst/>
          </a:prstGeom>
        </p:spPr>
      </p:pic>
      <p:pic>
        <p:nvPicPr>
          <p:cNvPr id="6" name="Picture 5"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37727" t="38132" r="35182" b="54735"/>
          <a:stretch/>
        </p:blipFill>
        <p:spPr>
          <a:xfrm>
            <a:off x="1139036" y="4050506"/>
            <a:ext cx="6541492" cy="915357"/>
          </a:xfrm>
          <a:prstGeom prst="rect">
            <a:avLst/>
          </a:prstGeom>
        </p:spPr>
      </p:pic>
    </p:spTree>
    <p:extLst>
      <p:ext uri="{BB962C8B-B14F-4D97-AF65-F5344CB8AC3E}">
        <p14:creationId xmlns:p14="http://schemas.microsoft.com/office/powerpoint/2010/main" val="2163830647"/>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955962" y="83128"/>
            <a:ext cx="8042564" cy="478444"/>
          </a:xfrm>
        </p:spPr>
        <p:txBody>
          <a:bodyPr/>
          <a:lstStyle/>
          <a:p>
            <a:pPr eaLnBrk="1" hangingPunct="1"/>
            <a:r>
              <a:rPr lang="en-US" sz="1800" dirty="0" smtClean="0">
                <a:latin typeface="Arial" charset="0"/>
              </a:rPr>
              <a:t/>
            </a:r>
            <a:br>
              <a:rPr lang="en-US" sz="1800" dirty="0" smtClean="0">
                <a:latin typeface="Arial" charset="0"/>
              </a:rPr>
            </a:br>
            <a:r>
              <a:rPr lang="en-US" dirty="0" err="1" smtClean="0">
                <a:latin typeface="Arial" charset="0"/>
              </a:rPr>
              <a:t>SSH</a:t>
            </a:r>
            <a:r>
              <a:rPr lang="en-US" dirty="0" smtClean="0">
                <a:latin typeface="Arial" charset="0"/>
              </a:rPr>
              <a:t> Implementation Configuring </a:t>
            </a:r>
            <a:r>
              <a:rPr lang="en-US" dirty="0">
                <a:latin typeface="Arial" charset="0"/>
              </a:rPr>
              <a:t>Before </a:t>
            </a:r>
          </a:p>
        </p:txBody>
      </p:sp>
      <p:sp>
        <p:nvSpPr>
          <p:cNvPr id="3" name="Content Placeholder 2"/>
          <p:cNvSpPr>
            <a:spLocks noGrp="1"/>
          </p:cNvSpPr>
          <p:nvPr>
            <p:ph idx="1"/>
          </p:nvPr>
        </p:nvSpPr>
        <p:spPr>
          <a:xfrm>
            <a:off x="1007775" y="843021"/>
            <a:ext cx="7687338" cy="686521"/>
          </a:xfrm>
        </p:spPr>
        <p:txBody>
          <a:bodyPr/>
          <a:lstStyle/>
          <a:p>
            <a:pPr marL="0" indent="0">
              <a:buNone/>
            </a:pPr>
            <a:r>
              <a:rPr lang="en-US" sz="2000" dirty="0"/>
              <a:t>Four steps must be completed prior to configuring routers for the SSH protocol:</a:t>
            </a:r>
          </a:p>
          <a:p>
            <a:pPr marL="0" indent="0">
              <a:buNone/>
            </a:pPr>
            <a:r>
              <a:rPr lang="en-US" sz="2000" b="1" dirty="0"/>
              <a:t>Step 1. </a:t>
            </a:r>
            <a:r>
              <a:rPr lang="en-US" sz="2000" dirty="0"/>
              <a:t>Ensure that the target routers are </a:t>
            </a:r>
            <a:r>
              <a:rPr lang="en-US" sz="2000" dirty="0" smtClean="0"/>
              <a:t>running a </a:t>
            </a:r>
            <a:r>
              <a:rPr lang="en-US" sz="2000" dirty="0"/>
              <a:t>Cisco IOS </a:t>
            </a:r>
            <a:r>
              <a:rPr lang="en-US" sz="2000" dirty="0" smtClean="0"/>
              <a:t>		 release </a:t>
            </a:r>
            <a:r>
              <a:rPr lang="en-US" sz="2000" dirty="0"/>
              <a:t>that supports SSH.</a:t>
            </a:r>
          </a:p>
          <a:p>
            <a:pPr marL="0" indent="0">
              <a:buNone/>
            </a:pPr>
            <a:r>
              <a:rPr lang="en-US" sz="2000" b="1" dirty="0"/>
              <a:t>Step 2. </a:t>
            </a:r>
            <a:r>
              <a:rPr lang="en-US" sz="2000" dirty="0"/>
              <a:t>Ensure that each of the target routers has a unique 	</a:t>
            </a:r>
            <a:r>
              <a:rPr lang="en-US" sz="2000" dirty="0" smtClean="0"/>
              <a:t>  	 hostname</a:t>
            </a:r>
            <a:r>
              <a:rPr lang="en-US" sz="2000" dirty="0"/>
              <a:t>.</a:t>
            </a:r>
          </a:p>
          <a:p>
            <a:pPr marL="0" indent="0">
              <a:buNone/>
            </a:pPr>
            <a:r>
              <a:rPr lang="en-US" sz="2000" b="1" dirty="0"/>
              <a:t>Step 3. </a:t>
            </a:r>
            <a:r>
              <a:rPr lang="en-US" sz="2000" dirty="0"/>
              <a:t>Ensure that each of the target routers is using the </a:t>
            </a:r>
            <a:r>
              <a:rPr lang="en-US" sz="2000" dirty="0" smtClean="0"/>
              <a:t>	  	 correct </a:t>
            </a:r>
            <a:r>
              <a:rPr lang="en-US" sz="2000" dirty="0"/>
              <a:t>domain name of the network.</a:t>
            </a:r>
          </a:p>
          <a:p>
            <a:pPr marL="0" indent="0">
              <a:buNone/>
            </a:pPr>
            <a:r>
              <a:rPr lang="en-US" sz="2000" b="1" dirty="0"/>
              <a:t>Step 4. </a:t>
            </a:r>
            <a:r>
              <a:rPr lang="en-US" sz="2000" dirty="0"/>
              <a:t>Ensure that the target routers are configured for local </a:t>
            </a:r>
            <a:r>
              <a:rPr lang="en-US" sz="2000" dirty="0" smtClean="0"/>
              <a:t>		 authentication or AAA services for username and 	  	  	 password authentication. This is mandatory for a router-	     	 to-router SSH connection.</a:t>
            </a:r>
            <a:endParaRPr lang="en-US" sz="2000" dirty="0"/>
          </a:p>
          <a:p>
            <a:pPr marL="0" lvl="1" indent="0">
              <a:tabLst>
                <a:tab pos="231775" algn="l"/>
              </a:tabLst>
            </a:pPr>
            <a:endParaRPr lang="en-US" dirty="0" smtClean="0"/>
          </a:p>
        </p:txBody>
      </p:sp>
    </p:spTree>
    <p:extLst>
      <p:ext uri="{BB962C8B-B14F-4D97-AF65-F5344CB8AC3E}">
        <p14:creationId xmlns:p14="http://schemas.microsoft.com/office/powerpoint/2010/main" val="1597063217"/>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1" y="103444"/>
            <a:ext cx="7315200" cy="603135"/>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SSH</a:t>
            </a:r>
            <a:endParaRPr lang="en-US" dirty="0">
              <a:latin typeface="Arial" charset="0"/>
            </a:endParaRPr>
          </a:p>
        </p:txBody>
      </p:sp>
      <p:sp>
        <p:nvSpPr>
          <p:cNvPr id="3" name="Content Placeholder 2"/>
          <p:cNvSpPr>
            <a:spLocks noGrp="1"/>
          </p:cNvSpPr>
          <p:nvPr>
            <p:ph idx="1"/>
          </p:nvPr>
        </p:nvSpPr>
        <p:spPr>
          <a:xfrm>
            <a:off x="789709" y="780674"/>
            <a:ext cx="8208818" cy="4643381"/>
          </a:xfrm>
        </p:spPr>
        <p:txBody>
          <a:bodyPr/>
          <a:lstStyle/>
          <a:p>
            <a:pPr marL="0" indent="0">
              <a:buNone/>
            </a:pPr>
            <a:r>
              <a:rPr lang="en-US" sz="2000" dirty="0"/>
              <a:t>Using the CLI, there are four steps to configure a Cisco router to support SSH: </a:t>
            </a:r>
            <a:endParaRPr lang="en-US" sz="2000" dirty="0" smtClean="0"/>
          </a:p>
          <a:p>
            <a:pPr marL="0" indent="0">
              <a:buNone/>
            </a:pPr>
            <a:r>
              <a:rPr lang="en-US" sz="1600" b="1" dirty="0"/>
              <a:t>Step 1. </a:t>
            </a:r>
            <a:r>
              <a:rPr lang="en-US" sz="1600" dirty="0"/>
              <a:t>C</a:t>
            </a:r>
            <a:r>
              <a:rPr lang="en-US" sz="1600" dirty="0" smtClean="0"/>
              <a:t>onfigure domain name using the</a:t>
            </a:r>
            <a:r>
              <a:rPr lang="en-US" sz="1600" dirty="0"/>
              <a:t> </a:t>
            </a:r>
            <a:r>
              <a:rPr lang="en-US" sz="1600" b="1" dirty="0" err="1" smtClean="0">
                <a:latin typeface="Courier New" panose="02070309020205020404" pitchFamily="49" charset="0"/>
                <a:cs typeface="Courier New" panose="02070309020205020404" pitchFamily="49" charset="0"/>
              </a:rPr>
              <a:t>ip</a:t>
            </a:r>
            <a:r>
              <a:rPr lang="en-US" sz="1600" b="1" dirty="0" smtClean="0">
                <a:latin typeface="Courier New" panose="02070309020205020404" pitchFamily="49" charset="0"/>
                <a:cs typeface="Courier New" panose="02070309020205020404" pitchFamily="49" charset="0"/>
              </a:rPr>
              <a:t> domain-name 	 	  	</a:t>
            </a:r>
            <a:r>
              <a:rPr lang="en-US" sz="1600" i="1" dirty="0" smtClean="0"/>
              <a:t>domain-name</a:t>
            </a:r>
            <a:r>
              <a:rPr lang="en-US" sz="1600" i="1" dirty="0"/>
              <a:t> </a:t>
            </a:r>
            <a:r>
              <a:rPr lang="en-US" sz="1600" dirty="0"/>
              <a:t>command in global configuration mode</a:t>
            </a:r>
            <a:r>
              <a:rPr lang="en-US" sz="1600" dirty="0" smtClean="0"/>
              <a:t>.</a:t>
            </a:r>
          </a:p>
          <a:p>
            <a:pPr marL="0" indent="0">
              <a:buNone/>
            </a:pPr>
            <a:r>
              <a:rPr lang="en-US" sz="1600" b="1" dirty="0"/>
              <a:t>Step 2. </a:t>
            </a:r>
            <a:r>
              <a:rPr lang="en-US" sz="1600" dirty="0" smtClean="0"/>
              <a:t>Generate</a:t>
            </a:r>
            <a:r>
              <a:rPr lang="en-US" sz="1600" b="1" dirty="0" smtClean="0"/>
              <a:t> </a:t>
            </a:r>
            <a:r>
              <a:rPr lang="en-US" sz="1600" dirty="0" smtClean="0"/>
              <a:t>one-way </a:t>
            </a:r>
            <a:r>
              <a:rPr lang="en-US" sz="1600" dirty="0"/>
              <a:t>secret keys </a:t>
            </a:r>
            <a:r>
              <a:rPr lang="en-US" sz="1600" strike="sngStrike" dirty="0"/>
              <a:t>must be generated </a:t>
            </a:r>
            <a:r>
              <a:rPr lang="en-US" sz="1600" dirty="0"/>
              <a:t>for a </a:t>
            </a:r>
            <a:r>
              <a:rPr lang="en-US" sz="1600" dirty="0" smtClean="0"/>
              <a:t>	     	    	router </a:t>
            </a:r>
            <a:r>
              <a:rPr lang="en-US" sz="1600" dirty="0"/>
              <a:t>to encrypt the SSH </a:t>
            </a:r>
            <a:r>
              <a:rPr lang="en-US" sz="1600" dirty="0" smtClean="0"/>
              <a:t>traffic. </a:t>
            </a:r>
            <a:r>
              <a:rPr lang="en-US" sz="1600" dirty="0"/>
              <a:t>To create the RSA </a:t>
            </a:r>
            <a:r>
              <a:rPr lang="en-US" sz="1600" dirty="0" smtClean="0"/>
              <a:t>key, use 	   	the</a:t>
            </a:r>
            <a:r>
              <a:rPr lang="en-US" sz="1600" dirty="0"/>
              <a:t> </a:t>
            </a:r>
            <a:r>
              <a:rPr lang="en-US" sz="1600" b="1" dirty="0">
                <a:latin typeface="Courier New" panose="02070309020205020404" pitchFamily="49" charset="0"/>
                <a:cs typeface="Courier New" panose="02070309020205020404" pitchFamily="49" charset="0"/>
              </a:rPr>
              <a:t>crypto key generate </a:t>
            </a:r>
            <a:r>
              <a:rPr lang="en-US" sz="1600" b="1" dirty="0" err="1">
                <a:latin typeface="Courier New" panose="02070309020205020404" pitchFamily="49" charset="0"/>
                <a:cs typeface="Courier New" panose="02070309020205020404" pitchFamily="49" charset="0"/>
              </a:rPr>
              <a:t>rsa</a:t>
            </a:r>
            <a:r>
              <a:rPr lang="en-US" sz="1600" b="1" dirty="0">
                <a:latin typeface="Courier New" panose="02070309020205020404" pitchFamily="49" charset="0"/>
                <a:cs typeface="Courier New" panose="02070309020205020404" pitchFamily="49" charset="0"/>
              </a:rPr>
              <a:t> </a:t>
            </a:r>
            <a:r>
              <a:rPr lang="en-US" sz="1600" b="1" dirty="0" smtClean="0">
                <a:latin typeface="Courier New" panose="02070309020205020404" pitchFamily="49" charset="0"/>
                <a:cs typeface="Courier New" panose="02070309020205020404" pitchFamily="49" charset="0"/>
              </a:rPr>
              <a:t>general-keys 	   	   </a:t>
            </a:r>
            <a:r>
              <a:rPr lang="en-US" sz="1600" b="1" dirty="0">
                <a:latin typeface="Courier New" panose="02070309020205020404" pitchFamily="49" charset="0"/>
                <a:cs typeface="Courier New" panose="02070309020205020404" pitchFamily="49" charset="0"/>
              </a:rPr>
              <a:t>	</a:t>
            </a:r>
            <a:r>
              <a:rPr lang="en-US" sz="1600" b="1" dirty="0" smtClean="0">
                <a:latin typeface="Courier New" panose="02070309020205020404" pitchFamily="49" charset="0"/>
                <a:cs typeface="Courier New" panose="02070309020205020404" pitchFamily="49" charset="0"/>
              </a:rPr>
              <a:t>modulus</a:t>
            </a:r>
            <a:r>
              <a:rPr lang="en-US" sz="1600" b="1" dirty="0">
                <a:latin typeface="Courier New" panose="02070309020205020404" pitchFamily="49" charset="0"/>
                <a:cs typeface="Courier New" panose="02070309020205020404" pitchFamily="49" charset="0"/>
              </a:rPr>
              <a:t> </a:t>
            </a:r>
            <a:r>
              <a:rPr lang="en-US" sz="1600" i="1" dirty="0"/>
              <a:t>modulus-size </a:t>
            </a:r>
            <a:r>
              <a:rPr lang="en-US" sz="1600" dirty="0"/>
              <a:t>command in </a:t>
            </a:r>
            <a:r>
              <a:rPr lang="en-US" sz="1600" dirty="0" smtClean="0"/>
              <a:t>global configuration  mode.</a:t>
            </a:r>
          </a:p>
          <a:p>
            <a:pPr marL="0" indent="0">
              <a:buNone/>
            </a:pPr>
            <a:r>
              <a:rPr lang="en-US" sz="1600" b="1" dirty="0"/>
              <a:t>Step 3. </a:t>
            </a:r>
            <a:r>
              <a:rPr lang="en-US" sz="1600" dirty="0"/>
              <a:t>Ensure that there is a valid local database username </a:t>
            </a:r>
            <a:r>
              <a:rPr lang="en-US" sz="1600" dirty="0" smtClean="0"/>
              <a:t>	 entry</a:t>
            </a:r>
            <a:r>
              <a:rPr lang="en-US" sz="1600" dirty="0"/>
              <a:t>. If not, </a:t>
            </a:r>
            <a:r>
              <a:rPr lang="en-US" sz="1600" dirty="0" smtClean="0"/>
              <a:t>create one using the  </a:t>
            </a:r>
            <a:r>
              <a:rPr lang="en-US" sz="1600" b="1" dirty="0" smtClean="0">
                <a:latin typeface="Courier New" panose="02070309020205020404" pitchFamily="49" charset="0"/>
                <a:cs typeface="Courier New" panose="02070309020205020404" pitchFamily="49" charset="0"/>
              </a:rPr>
              <a:t>username</a:t>
            </a:r>
            <a:r>
              <a:rPr lang="en-US" sz="1600" b="1" dirty="0"/>
              <a:t> </a:t>
            </a:r>
            <a:r>
              <a:rPr lang="en-US" sz="1600" i="1" dirty="0"/>
              <a:t>name</a:t>
            </a:r>
            <a:r>
              <a:rPr lang="en-US" sz="1600" b="1" dirty="0"/>
              <a:t> </a:t>
            </a:r>
            <a:r>
              <a:rPr lang="en-US" sz="1600" b="1" dirty="0" smtClean="0">
                <a:latin typeface="Courier New" panose="02070309020205020404" pitchFamily="49" charset="0"/>
                <a:cs typeface="Courier New" panose="02070309020205020404" pitchFamily="49" charset="0"/>
              </a:rPr>
              <a:t>secret </a:t>
            </a:r>
            <a:r>
              <a:rPr lang="en-US" sz="1600" i="1" dirty="0" smtClean="0"/>
              <a:t>secret</a:t>
            </a:r>
            <a:r>
              <a:rPr lang="en-US" sz="1600" dirty="0"/>
              <a:t> command</a:t>
            </a:r>
            <a:r>
              <a:rPr lang="en-US" sz="1600" dirty="0" smtClean="0"/>
              <a:t>.</a:t>
            </a:r>
          </a:p>
          <a:p>
            <a:pPr marL="0" indent="0">
              <a:buNone/>
            </a:pPr>
            <a:r>
              <a:rPr lang="en-US" sz="1600" b="1" dirty="0"/>
              <a:t>Step 4. </a:t>
            </a:r>
            <a:r>
              <a:rPr lang="en-US" sz="1600" dirty="0"/>
              <a:t>Enable vty inbound SSH sessions using the </a:t>
            </a:r>
            <a:r>
              <a:rPr lang="en-US" sz="1600" b="1" dirty="0">
                <a:latin typeface="Courier New" panose="02070309020205020404" pitchFamily="49" charset="0"/>
                <a:cs typeface="Courier New" panose="02070309020205020404" pitchFamily="49" charset="0"/>
              </a:rPr>
              <a:t>login </a:t>
            </a:r>
            <a:r>
              <a:rPr lang="en-US" sz="1600" b="1" dirty="0" smtClean="0">
                <a:latin typeface="Courier New" panose="02070309020205020404" pitchFamily="49" charset="0"/>
                <a:cs typeface="Courier New" panose="02070309020205020404" pitchFamily="49" charset="0"/>
              </a:rPr>
              <a:t>	       	local</a:t>
            </a:r>
            <a:r>
              <a:rPr lang="en-US" sz="1600" b="1" dirty="0"/>
              <a:t> </a:t>
            </a:r>
            <a:r>
              <a:rPr lang="en-US" sz="1600" dirty="0"/>
              <a:t>and </a:t>
            </a:r>
            <a:r>
              <a:rPr lang="en-US" sz="1600" b="1" dirty="0">
                <a:latin typeface="Courier New" panose="02070309020205020404" pitchFamily="49" charset="0"/>
                <a:cs typeface="Courier New" panose="02070309020205020404" pitchFamily="49" charset="0"/>
              </a:rPr>
              <a:t>transport input ssh </a:t>
            </a:r>
            <a:r>
              <a:rPr lang="en-US" sz="1600" dirty="0" smtClean="0">
                <a:cs typeface="Courier New" panose="02070309020205020404" pitchFamily="49" charset="0"/>
              </a:rPr>
              <a:t>commands in </a:t>
            </a:r>
            <a:r>
              <a:rPr lang="en-US" sz="1600" dirty="0" smtClean="0"/>
              <a:t>line  </a:t>
            </a:r>
            <a:r>
              <a:rPr lang="en-US" sz="1600" dirty="0" err="1" smtClean="0"/>
              <a:t>vty</a:t>
            </a:r>
            <a:r>
              <a:rPr lang="en-US" sz="1600" dirty="0" smtClean="0"/>
              <a:t> configuration mode.</a:t>
            </a:r>
          </a:p>
          <a:p>
            <a:pPr marL="0" indent="0">
              <a:buNone/>
            </a:pPr>
            <a:r>
              <a:rPr lang="en-US" sz="1600" dirty="0"/>
              <a:t>To verify SSH and display the generated keys, use the </a:t>
            </a:r>
            <a:r>
              <a:rPr lang="en-US" sz="1600" b="1" dirty="0">
                <a:latin typeface="Courier New" panose="02070309020205020404" pitchFamily="49" charset="0"/>
                <a:cs typeface="Courier New" panose="02070309020205020404" pitchFamily="49" charset="0"/>
              </a:rPr>
              <a:t>show crypto key mypubkey rsa</a:t>
            </a:r>
            <a:r>
              <a:rPr lang="en-US" sz="1600" b="1" dirty="0"/>
              <a:t> </a:t>
            </a:r>
            <a:r>
              <a:rPr lang="en-US" sz="1600" dirty="0" smtClean="0"/>
              <a:t>command.</a:t>
            </a:r>
            <a:r>
              <a:rPr lang="en-US" sz="1600" dirty="0"/>
              <a:t> </a:t>
            </a:r>
            <a:endParaRPr lang="en-US" sz="1600" dirty="0" smtClean="0"/>
          </a:p>
        </p:txBody>
      </p:sp>
    </p:spTree>
    <p:extLst>
      <p:ext uri="{BB962C8B-B14F-4D97-AF65-F5344CB8AC3E}">
        <p14:creationId xmlns:p14="http://schemas.microsoft.com/office/powerpoint/2010/main" val="1494280403"/>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3782" y="0"/>
            <a:ext cx="7335981" cy="7070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Additional SSH Commands</a:t>
            </a:r>
            <a:endParaRPr lang="en-US" dirty="0">
              <a:latin typeface="Arial" charset="0"/>
            </a:endParaRPr>
          </a:p>
        </p:txBody>
      </p:sp>
      <p:sp>
        <p:nvSpPr>
          <p:cNvPr id="3" name="Content Placeholder 2"/>
          <p:cNvSpPr>
            <a:spLocks noGrp="1"/>
          </p:cNvSpPr>
          <p:nvPr>
            <p:ph idx="1"/>
          </p:nvPr>
        </p:nvSpPr>
        <p:spPr>
          <a:xfrm>
            <a:off x="1111684" y="801457"/>
            <a:ext cx="7687338" cy="1630016"/>
          </a:xfrm>
        </p:spPr>
        <p:txBody>
          <a:bodyPr/>
          <a:lstStyle/>
          <a:p>
            <a:pPr marL="0" indent="0">
              <a:buNone/>
            </a:pPr>
            <a:r>
              <a:rPr lang="en-US" sz="2000" dirty="0" smtClean="0"/>
              <a:t>SSH </a:t>
            </a:r>
            <a:r>
              <a:rPr lang="en-US" sz="2000" dirty="0"/>
              <a:t>commands can be used to configure the following:</a:t>
            </a:r>
          </a:p>
          <a:p>
            <a:r>
              <a:rPr lang="en-US" sz="2000" dirty="0"/>
              <a:t>SSH version</a:t>
            </a:r>
          </a:p>
          <a:p>
            <a:r>
              <a:rPr lang="en-US" sz="2000" dirty="0"/>
              <a:t>SSH timeout period</a:t>
            </a:r>
          </a:p>
          <a:p>
            <a:r>
              <a:rPr lang="en-US" sz="2000" dirty="0"/>
              <a:t>Number of authentication retries</a:t>
            </a:r>
          </a:p>
        </p:txBody>
      </p:sp>
      <p:pic>
        <p:nvPicPr>
          <p:cNvPr id="2" name="Picture 1"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37091" t="27506" r="35091" b="39140"/>
          <a:stretch/>
        </p:blipFill>
        <p:spPr>
          <a:xfrm>
            <a:off x="1695795" y="2543693"/>
            <a:ext cx="4729944" cy="3014180"/>
          </a:xfrm>
          <a:prstGeom prst="rect">
            <a:avLst/>
          </a:prstGeom>
        </p:spPr>
      </p:pic>
    </p:spTree>
    <p:extLst>
      <p:ext uri="{BB962C8B-B14F-4D97-AF65-F5344CB8AC3E}">
        <p14:creationId xmlns:p14="http://schemas.microsoft.com/office/powerpoint/2010/main" val="939433288"/>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186574"/>
            <a:ext cx="7813964" cy="56157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Connecting to an SSH-Enabled Router</a:t>
            </a:r>
            <a:endParaRPr lang="en-US" dirty="0">
              <a:latin typeface="Arial" charset="0"/>
            </a:endParaRPr>
          </a:p>
        </p:txBody>
      </p:sp>
      <p:sp>
        <p:nvSpPr>
          <p:cNvPr id="3" name="Content Placeholder 2"/>
          <p:cNvSpPr>
            <a:spLocks noGrp="1"/>
          </p:cNvSpPr>
          <p:nvPr>
            <p:ph idx="1"/>
          </p:nvPr>
        </p:nvSpPr>
        <p:spPr>
          <a:xfrm>
            <a:off x="1090902" y="1154748"/>
            <a:ext cx="4208462" cy="3446542"/>
          </a:xfrm>
        </p:spPr>
        <p:txBody>
          <a:bodyPr/>
          <a:lstStyle/>
          <a:p>
            <a:pPr marL="0" indent="0" algn="just">
              <a:buNone/>
            </a:pPr>
            <a:r>
              <a:rPr lang="en-US" sz="2000" dirty="0" smtClean="0"/>
              <a:t>There </a:t>
            </a:r>
            <a:r>
              <a:rPr lang="en-US" sz="2000" dirty="0"/>
              <a:t>are </a:t>
            </a:r>
            <a:r>
              <a:rPr lang="en-US" sz="2000" dirty="0" smtClean="0"/>
              <a:t>two ways </a:t>
            </a:r>
            <a:r>
              <a:rPr lang="en-US" sz="2000" dirty="0"/>
              <a:t>to connect to an SSH-enabled router</a:t>
            </a:r>
            <a:r>
              <a:rPr lang="en-US" sz="2000" dirty="0" smtClean="0"/>
              <a:t>:</a:t>
            </a:r>
          </a:p>
          <a:p>
            <a:pPr algn="just"/>
            <a:r>
              <a:rPr lang="en-US" sz="2000" dirty="0" smtClean="0"/>
              <a:t>Using </a:t>
            </a:r>
            <a:r>
              <a:rPr lang="en-US" sz="2000" dirty="0"/>
              <a:t>the</a:t>
            </a:r>
            <a:r>
              <a:rPr lang="en-US" sz="2000" b="1" dirty="0"/>
              <a:t> ssh </a:t>
            </a:r>
            <a:r>
              <a:rPr lang="en-US" sz="2000" dirty="0"/>
              <a:t>privileged EXEC mode </a:t>
            </a:r>
            <a:r>
              <a:rPr lang="en-US" sz="2000" dirty="0" smtClean="0"/>
              <a:t>command</a:t>
            </a:r>
            <a:endParaRPr lang="en-US" sz="2000" strike="sngStrike" dirty="0"/>
          </a:p>
          <a:p>
            <a:pPr algn="just"/>
            <a:r>
              <a:rPr lang="en-US" sz="2000" dirty="0" smtClean="0"/>
              <a:t>Using </a:t>
            </a:r>
            <a:r>
              <a:rPr lang="en-US" sz="2000" dirty="0"/>
              <a:t>a publicly and commercially available SSH client running on a </a:t>
            </a:r>
            <a:r>
              <a:rPr lang="en-US" sz="2000" dirty="0" smtClean="0"/>
              <a:t>host, such as </a:t>
            </a:r>
            <a:r>
              <a:rPr lang="en-US" sz="2000" dirty="0"/>
              <a:t>PuTTY, OpenSSH, </a:t>
            </a:r>
            <a:r>
              <a:rPr lang="en-US" sz="2000" dirty="0" smtClean="0"/>
              <a:t>or </a:t>
            </a:r>
            <a:r>
              <a:rPr lang="en-US" sz="2000" dirty="0" err="1" smtClean="0"/>
              <a:t>TeraTerm</a:t>
            </a:r>
            <a:endParaRPr lang="en-US" sz="2000" dirty="0"/>
          </a:p>
        </p:txBody>
      </p:sp>
      <p:pic>
        <p:nvPicPr>
          <p:cNvPr id="4" name="Picture 3"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4727" t="31271" r="42091" b="38625"/>
          <a:stretch/>
        </p:blipFill>
        <p:spPr>
          <a:xfrm>
            <a:off x="5559769" y="1123841"/>
            <a:ext cx="3176536" cy="3855662"/>
          </a:xfrm>
          <a:prstGeom prst="rect">
            <a:avLst/>
          </a:prstGeom>
        </p:spPr>
      </p:pic>
    </p:spTree>
    <p:extLst>
      <p:ext uri="{BB962C8B-B14F-4D97-AF65-F5344CB8AC3E}">
        <p14:creationId xmlns:p14="http://schemas.microsoft.com/office/powerpoint/2010/main" val="626122575"/>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09255" y="103444"/>
            <a:ext cx="7377545" cy="457663"/>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Enabling SSH Using CCP</a:t>
            </a:r>
            <a:endParaRPr lang="en-US" dirty="0">
              <a:latin typeface="Arial" charset="0"/>
            </a:endParaRPr>
          </a:p>
        </p:txBody>
      </p:sp>
      <p:sp>
        <p:nvSpPr>
          <p:cNvPr id="3" name="Content Placeholder 2"/>
          <p:cNvSpPr>
            <a:spLocks noGrp="1"/>
          </p:cNvSpPr>
          <p:nvPr>
            <p:ph idx="1"/>
          </p:nvPr>
        </p:nvSpPr>
        <p:spPr>
          <a:xfrm>
            <a:off x="892927" y="739330"/>
            <a:ext cx="7687338" cy="5083954"/>
          </a:xfrm>
        </p:spPr>
        <p:txBody>
          <a:bodyPr/>
          <a:lstStyle/>
          <a:p>
            <a:pPr marL="0" indent="0">
              <a:buNone/>
            </a:pPr>
            <a:r>
              <a:rPr lang="en-US" sz="2000" dirty="0" smtClean="0"/>
              <a:t>The Cisco </a:t>
            </a:r>
            <a:r>
              <a:rPr lang="en-US" sz="2000" dirty="0"/>
              <a:t>Configuration Professional (CCP) can be used to configure an SSH daemon on a router</a:t>
            </a:r>
            <a:r>
              <a:rPr lang="en-US" sz="2000" dirty="0" smtClean="0"/>
              <a:t>.</a:t>
            </a:r>
          </a:p>
          <a:p>
            <a:r>
              <a:rPr lang="en-US" sz="2000" dirty="0" smtClean="0"/>
              <a:t>To </a:t>
            </a:r>
            <a:r>
              <a:rPr lang="en-US" sz="2000" dirty="0"/>
              <a:t>view the current SSH key settings, on the CCP window, </a:t>
            </a:r>
            <a:r>
              <a:rPr lang="en-US" sz="2000" dirty="0" smtClean="0"/>
              <a:t>click </a:t>
            </a:r>
            <a:r>
              <a:rPr lang="en-US" sz="2000" b="1" dirty="0" smtClean="0"/>
              <a:t>Configure </a:t>
            </a:r>
            <a:r>
              <a:rPr lang="en-US" sz="2000" b="1" dirty="0"/>
              <a:t>&gt; Router &gt; Router Access &gt; </a:t>
            </a:r>
            <a:r>
              <a:rPr lang="en-US" sz="2000" b="1" dirty="0" smtClean="0"/>
              <a:t>SSH</a:t>
            </a:r>
            <a:r>
              <a:rPr lang="en-US" sz="2000" dirty="0" smtClean="0"/>
              <a:t>.</a:t>
            </a:r>
            <a:endParaRPr lang="en-US" sz="2000" b="1" dirty="0" smtClean="0"/>
          </a:p>
          <a:p>
            <a:pPr lvl="1" indent="-285750">
              <a:buFont typeface="Arial" panose="020B0604020202020204" pitchFamily="34" charset="0"/>
              <a:buChar char="•"/>
            </a:pPr>
            <a:r>
              <a:rPr lang="en-US" sz="1600" b="1" dirty="0" smtClean="0"/>
              <a:t>RSA </a:t>
            </a:r>
            <a:r>
              <a:rPr lang="en-US" sz="1600" b="1" dirty="0"/>
              <a:t>key is not set on this router </a:t>
            </a:r>
            <a:r>
              <a:rPr lang="en-US" sz="1600" dirty="0"/>
              <a:t>- </a:t>
            </a:r>
            <a:r>
              <a:rPr lang="en-US" sz="1600" dirty="0" smtClean="0"/>
              <a:t>If </a:t>
            </a:r>
            <a:r>
              <a:rPr lang="en-US" sz="1600" dirty="0"/>
              <a:t>there is no key </a:t>
            </a:r>
            <a:r>
              <a:rPr lang="en-US" sz="1600" dirty="0" smtClean="0"/>
              <a:t>configured</a:t>
            </a:r>
            <a:r>
              <a:rPr lang="en-US" sz="1600" dirty="0"/>
              <a:t>, enter a </a:t>
            </a:r>
            <a:r>
              <a:rPr lang="en-US" sz="1600" dirty="0" smtClean="0"/>
              <a:t>modulus </a:t>
            </a:r>
            <a:r>
              <a:rPr lang="en-US" sz="1600" dirty="0"/>
              <a:t>size and generate a key</a:t>
            </a:r>
            <a:r>
              <a:rPr lang="en-US" sz="1600" dirty="0" smtClean="0"/>
              <a:t>.</a:t>
            </a:r>
          </a:p>
          <a:p>
            <a:pPr marL="574675" lvl="2" indent="-285750">
              <a:buFont typeface="Arial" panose="020B0604020202020204" pitchFamily="34" charset="0"/>
              <a:buChar char="•"/>
            </a:pPr>
            <a:r>
              <a:rPr lang="en-US" sz="1600" b="1" dirty="0" smtClean="0"/>
              <a:t>RSA </a:t>
            </a:r>
            <a:r>
              <a:rPr lang="en-US" sz="1600" b="1" dirty="0"/>
              <a:t>key is set on this router </a:t>
            </a:r>
            <a:r>
              <a:rPr lang="en-US" sz="1600" dirty="0"/>
              <a:t>- </a:t>
            </a:r>
            <a:r>
              <a:rPr lang="en-US" sz="1600" dirty="0" smtClean="0"/>
              <a:t>Means a</a:t>
            </a:r>
            <a:r>
              <a:rPr lang="en-US" sz="1600" dirty="0"/>
              <a:t> </a:t>
            </a:r>
            <a:r>
              <a:rPr lang="en-US" sz="1600" dirty="0" smtClean="0"/>
              <a:t>cryptographic key </a:t>
            </a:r>
            <a:r>
              <a:rPr lang="en-US" sz="1600" dirty="0"/>
              <a:t>has been </a:t>
            </a:r>
            <a:r>
              <a:rPr lang="en-US" sz="1600" dirty="0" smtClean="0"/>
              <a:t>generated and SSH </a:t>
            </a:r>
            <a:r>
              <a:rPr lang="en-US" sz="1600" dirty="0"/>
              <a:t>is </a:t>
            </a:r>
            <a:r>
              <a:rPr lang="en-US" sz="1600" dirty="0" smtClean="0"/>
              <a:t>enabled.</a:t>
            </a:r>
            <a:endParaRPr lang="en-US" sz="1600" dirty="0"/>
          </a:p>
          <a:p>
            <a:r>
              <a:rPr lang="en-US" sz="2000" dirty="0"/>
              <a:t>T</a:t>
            </a:r>
            <a:r>
              <a:rPr lang="en-US" sz="2000" dirty="0" smtClean="0"/>
              <a:t>he</a:t>
            </a:r>
            <a:r>
              <a:rPr lang="en-US" sz="2000" dirty="0"/>
              <a:t> </a:t>
            </a:r>
            <a:r>
              <a:rPr lang="en-US" sz="2000" b="1" dirty="0"/>
              <a:t>Generate </a:t>
            </a:r>
            <a:r>
              <a:rPr lang="en-US" sz="2000" b="1" dirty="0" smtClean="0"/>
              <a:t>RSA </a:t>
            </a:r>
            <a:r>
              <a:rPr lang="en-US" sz="2000" dirty="0" smtClean="0"/>
              <a:t>Key </a:t>
            </a:r>
            <a:r>
              <a:rPr lang="en-US" sz="2000" dirty="0"/>
              <a:t>button configures a cryptographic key if one is currently set.</a:t>
            </a:r>
            <a:endParaRPr lang="en-US" sz="2000" dirty="0" smtClean="0"/>
          </a:p>
          <a:p>
            <a:r>
              <a:rPr lang="en-US" sz="2000" dirty="0"/>
              <a:t>After SSH is enabled on the router, the vty lines to support SSH must be configured. On the CCP window, click </a:t>
            </a:r>
            <a:r>
              <a:rPr lang="en-US" sz="2000" b="1" dirty="0"/>
              <a:t>Configure &gt; Router &gt; Router Access &gt; VTY</a:t>
            </a:r>
            <a:r>
              <a:rPr lang="en-US" sz="2000" dirty="0"/>
              <a:t>. </a:t>
            </a:r>
            <a:endParaRPr lang="en-US" sz="2000" dirty="0" smtClean="0"/>
          </a:p>
          <a:p>
            <a:pPr marL="0" indent="0">
              <a:buNone/>
            </a:pPr>
            <a:endParaRPr lang="en-US" sz="2000" dirty="0"/>
          </a:p>
        </p:txBody>
      </p:sp>
    </p:spTree>
    <p:extLst>
      <p:ext uri="{BB962C8B-B14F-4D97-AF65-F5344CB8AC3E}">
        <p14:creationId xmlns:p14="http://schemas.microsoft.com/office/powerpoint/2010/main" val="80167306"/>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704109" y="1765011"/>
            <a:ext cx="5631872" cy="1481138"/>
          </a:xfrm>
        </p:spPr>
        <p:txBody>
          <a:bodyPr/>
          <a:lstStyle/>
          <a:p>
            <a:pPr marL="517525" indent="-517525" eaLnBrk="1" hangingPunct="1"/>
            <a:r>
              <a:rPr lang="en-US" sz="2400" dirty="0" smtClean="0"/>
              <a:t>Assigning   Administrative Roles</a:t>
            </a:r>
            <a:endParaRPr lang="en-US" sz="2400" dirty="0" smtClean="0">
              <a:solidFill>
                <a:schemeClr val="folHlink"/>
              </a:solidFill>
            </a:endParaRPr>
          </a:p>
        </p:txBody>
      </p:sp>
    </p:spTree>
    <p:extLst>
      <p:ext uri="{BB962C8B-B14F-4D97-AF65-F5344CB8AC3E}">
        <p14:creationId xmlns:p14="http://schemas.microsoft.com/office/powerpoint/2010/main" val="1275033805"/>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19502" y="145010"/>
            <a:ext cx="7554335" cy="623917"/>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Limiting Command Availability</a:t>
            </a:r>
            <a:endParaRPr lang="en-US" dirty="0">
              <a:latin typeface="Arial" charset="0"/>
            </a:endParaRPr>
          </a:p>
        </p:txBody>
      </p:sp>
      <p:sp>
        <p:nvSpPr>
          <p:cNvPr id="3" name="Content Placeholder 2"/>
          <p:cNvSpPr>
            <a:spLocks noGrp="1"/>
          </p:cNvSpPr>
          <p:nvPr>
            <p:ph idx="1"/>
          </p:nvPr>
        </p:nvSpPr>
        <p:spPr>
          <a:xfrm>
            <a:off x="986994" y="1009275"/>
            <a:ext cx="7934600" cy="4571365"/>
          </a:xfrm>
        </p:spPr>
        <p:txBody>
          <a:bodyPr/>
          <a:lstStyle/>
          <a:p>
            <a:r>
              <a:rPr lang="en-US" sz="2000" dirty="0"/>
              <a:t>Configuring privilege levels is the next step for the system administrator to secure the network. </a:t>
            </a:r>
            <a:endParaRPr lang="en-US" sz="2000" dirty="0" smtClean="0"/>
          </a:p>
          <a:p>
            <a:r>
              <a:rPr lang="en-US" sz="2000" dirty="0" smtClean="0"/>
              <a:t>Privilege </a:t>
            </a:r>
            <a:r>
              <a:rPr lang="en-US" sz="2000" dirty="0"/>
              <a:t>levels determine who should be allowed to connect to the device and what that person should be able to do with </a:t>
            </a:r>
            <a:r>
              <a:rPr lang="en-US" sz="2000" dirty="0" smtClean="0"/>
              <a:t>it.</a:t>
            </a:r>
          </a:p>
          <a:p>
            <a:r>
              <a:rPr lang="en-US" sz="2000" dirty="0"/>
              <a:t>The Cisco IOS software CLI has two levels of access to commands:</a:t>
            </a:r>
          </a:p>
          <a:p>
            <a:pPr marL="625475" lvl="1" indent="-336550">
              <a:buFont typeface="Arial" panose="020B0604020202020204" pitchFamily="34" charset="0"/>
              <a:buChar char="•"/>
              <a:tabLst>
                <a:tab pos="231775" algn="l"/>
                <a:tab pos="625475" algn="l"/>
              </a:tabLst>
            </a:pPr>
            <a:r>
              <a:rPr lang="en-US" sz="1600" b="1" dirty="0"/>
              <a:t>User EXEC </a:t>
            </a:r>
            <a:r>
              <a:rPr lang="en-US" sz="1600" b="1" dirty="0" smtClean="0"/>
              <a:t>mode</a:t>
            </a:r>
            <a:r>
              <a:rPr lang="en-US" sz="1600" b="1" dirty="0"/>
              <a:t> (privilege level 1</a:t>
            </a:r>
            <a:r>
              <a:rPr lang="en-US" sz="1600" b="1" dirty="0" smtClean="0"/>
              <a:t>)</a:t>
            </a:r>
          </a:p>
          <a:p>
            <a:pPr marL="625475" lvl="1" indent="-336550">
              <a:buFont typeface="Arial" panose="020B0604020202020204" pitchFamily="34" charset="0"/>
              <a:buChar char="•"/>
              <a:tabLst>
                <a:tab pos="231775" algn="l"/>
                <a:tab pos="625475" algn="l"/>
              </a:tabLst>
            </a:pPr>
            <a:r>
              <a:rPr lang="en-US" sz="1600" b="1" dirty="0"/>
              <a:t>Privileged EXEC mode (privilege level 15)</a:t>
            </a:r>
            <a:r>
              <a:rPr lang="en-US" sz="1600" dirty="0"/>
              <a:t> </a:t>
            </a:r>
          </a:p>
          <a:p>
            <a:pPr marL="342900" lvl="1" indent="-342900">
              <a:buFont typeface="Arial" panose="020B0604020202020204" pitchFamily="34" charset="0"/>
              <a:buChar char="•"/>
              <a:tabLst>
                <a:tab pos="231775" algn="l"/>
              </a:tabLst>
            </a:pPr>
            <a:r>
              <a:rPr lang="en-US" dirty="0"/>
              <a:t>Cisco IOS software has two methods of providing infrastructure </a:t>
            </a:r>
            <a:r>
              <a:rPr lang="en-US" dirty="0" smtClean="0"/>
              <a:t>access and a more precise method of controlling access: </a:t>
            </a:r>
          </a:p>
          <a:p>
            <a:pPr marL="625475" lvl="1" indent="-336550">
              <a:buFont typeface="Arial" panose="020B0604020202020204" pitchFamily="34" charset="0"/>
              <a:buChar char="•"/>
              <a:tabLst>
                <a:tab pos="231775" algn="l"/>
                <a:tab pos="625475" algn="l"/>
              </a:tabLst>
            </a:pPr>
            <a:r>
              <a:rPr lang="en-US" sz="1600" b="1" dirty="0" smtClean="0"/>
              <a:t>privilege </a:t>
            </a:r>
            <a:r>
              <a:rPr lang="en-US" sz="1600" b="1" dirty="0"/>
              <a:t>level </a:t>
            </a:r>
            <a:endParaRPr lang="en-US" sz="1600" b="1" dirty="0" smtClean="0"/>
          </a:p>
          <a:p>
            <a:pPr marL="625475" lvl="1" indent="-336550">
              <a:buFont typeface="Arial" panose="020B0604020202020204" pitchFamily="34" charset="0"/>
              <a:buChar char="•"/>
              <a:tabLst>
                <a:tab pos="231775" algn="l"/>
                <a:tab pos="625475" algn="l"/>
              </a:tabLst>
            </a:pPr>
            <a:r>
              <a:rPr lang="en-US" sz="1600" b="1" dirty="0" smtClean="0"/>
              <a:t>role-based CLI</a:t>
            </a:r>
          </a:p>
          <a:p>
            <a:pPr marL="0" lvl="1" indent="0">
              <a:tabLst>
                <a:tab pos="231775" algn="l"/>
              </a:tabLst>
            </a:pPr>
            <a:endParaRPr lang="en-US" dirty="0" smtClean="0"/>
          </a:p>
        </p:txBody>
      </p:sp>
    </p:spTree>
    <p:extLst>
      <p:ext uri="{BB962C8B-B14F-4D97-AF65-F5344CB8AC3E}">
        <p14:creationId xmlns:p14="http://schemas.microsoft.com/office/powerpoint/2010/main" val="2552032305"/>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61880"/>
            <a:ext cx="7419109" cy="54079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Privilege Levels</a:t>
            </a:r>
            <a:endParaRPr lang="en-US" dirty="0">
              <a:latin typeface="Arial" charset="0"/>
            </a:endParaRPr>
          </a:p>
        </p:txBody>
      </p:sp>
      <p:sp>
        <p:nvSpPr>
          <p:cNvPr id="3" name="Content Placeholder 2"/>
          <p:cNvSpPr>
            <a:spLocks noGrp="1"/>
          </p:cNvSpPr>
          <p:nvPr>
            <p:ph idx="1"/>
          </p:nvPr>
        </p:nvSpPr>
        <p:spPr>
          <a:xfrm>
            <a:off x="748144" y="716658"/>
            <a:ext cx="8395855" cy="5019123"/>
          </a:xfrm>
        </p:spPr>
        <p:txBody>
          <a:bodyPr/>
          <a:lstStyle/>
          <a:p>
            <a:pPr>
              <a:lnSpc>
                <a:spcPts val="1900"/>
              </a:lnSpc>
            </a:pPr>
            <a:r>
              <a:rPr lang="en-US" altLang="en-US" sz="2000" dirty="0"/>
              <a:t>Level 0: </a:t>
            </a:r>
          </a:p>
          <a:p>
            <a:pPr marL="742950" lvl="1" indent="-285750">
              <a:lnSpc>
                <a:spcPts val="1900"/>
              </a:lnSpc>
              <a:buFont typeface="Arial" panose="020B0604020202020204" pitchFamily="34" charset="0"/>
              <a:buChar char="•"/>
            </a:pPr>
            <a:r>
              <a:rPr lang="en-US" altLang="en-US" sz="1800" dirty="0"/>
              <a:t>Predefined for user-level access privileges. </a:t>
            </a:r>
          </a:p>
          <a:p>
            <a:pPr marL="742950" lvl="1" indent="-285750">
              <a:lnSpc>
                <a:spcPts val="1900"/>
              </a:lnSpc>
              <a:buFont typeface="Arial" panose="020B0604020202020204" pitchFamily="34" charset="0"/>
              <a:buChar char="•"/>
            </a:pPr>
            <a:r>
              <a:rPr lang="en-US" altLang="en-US" sz="1800" dirty="0"/>
              <a:t>Seldom used, but includes five commands: </a:t>
            </a:r>
            <a:r>
              <a:rPr lang="en-US" altLang="en-US" sz="1800" b="1" dirty="0">
                <a:latin typeface="Courier New" panose="02070309020205020404" pitchFamily="49" charset="0"/>
                <a:cs typeface="Courier New" panose="02070309020205020404" pitchFamily="49" charset="0"/>
              </a:rPr>
              <a:t>disable</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enable</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exit</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help</a:t>
            </a:r>
            <a:r>
              <a:rPr lang="en-US" altLang="en-US" sz="1800" dirty="0">
                <a:latin typeface="Courier New" panose="02070309020205020404" pitchFamily="49" charset="0"/>
                <a:cs typeface="Courier New" panose="02070309020205020404" pitchFamily="49" charset="0"/>
              </a:rPr>
              <a:t>, </a:t>
            </a:r>
            <a:r>
              <a:rPr lang="en-US" altLang="en-US" sz="1800" dirty="0">
                <a:latin typeface="Arial" panose="020B0604020202020204" pitchFamily="34" charset="0"/>
                <a:cs typeface="Arial" panose="020B0604020202020204" pitchFamily="34" charset="0"/>
              </a:rPr>
              <a:t>and</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logout </a:t>
            </a:r>
            <a:endParaRPr lang="en-US" altLang="en-US" sz="1800" dirty="0">
              <a:latin typeface="Courier New" panose="02070309020205020404" pitchFamily="49" charset="0"/>
              <a:cs typeface="Courier New" panose="02070309020205020404" pitchFamily="49" charset="0"/>
            </a:endParaRPr>
          </a:p>
          <a:p>
            <a:pPr>
              <a:lnSpc>
                <a:spcPts val="1900"/>
              </a:lnSpc>
            </a:pPr>
            <a:r>
              <a:rPr lang="en-US" altLang="en-US" sz="2000" dirty="0"/>
              <a:t>Level 1(User EXEC mode): </a:t>
            </a:r>
          </a:p>
          <a:p>
            <a:pPr marL="742950" lvl="1" indent="-285750">
              <a:lnSpc>
                <a:spcPts val="1900"/>
              </a:lnSpc>
              <a:buFont typeface="Arial" panose="020B0604020202020204" pitchFamily="34" charset="0"/>
              <a:buChar char="•"/>
            </a:pPr>
            <a:r>
              <a:rPr lang="en-US" altLang="en-US" sz="1800" dirty="0"/>
              <a:t>The default level for login with the router prompt </a:t>
            </a:r>
            <a:r>
              <a:rPr lang="en-US" altLang="en-US" sz="1800" b="1" dirty="0"/>
              <a:t>Router&gt;. </a:t>
            </a:r>
          </a:p>
          <a:p>
            <a:pPr marL="742950" lvl="1" indent="-285750">
              <a:lnSpc>
                <a:spcPts val="1900"/>
              </a:lnSpc>
              <a:buFont typeface="Arial" panose="020B0604020202020204" pitchFamily="34" charset="0"/>
              <a:buChar char="•"/>
            </a:pPr>
            <a:r>
              <a:rPr lang="en-US" altLang="en-US" sz="1800" dirty="0"/>
              <a:t>A user cannot make any changes or view the running configuration file</a:t>
            </a:r>
            <a:r>
              <a:rPr lang="en-US" altLang="en-US" sz="1800" dirty="0" smtClean="0"/>
              <a:t>.</a:t>
            </a:r>
            <a:endParaRPr lang="en-US" altLang="en-US" sz="1800" dirty="0"/>
          </a:p>
          <a:p>
            <a:pPr>
              <a:lnSpc>
                <a:spcPts val="1900"/>
              </a:lnSpc>
            </a:pPr>
            <a:r>
              <a:rPr lang="en-US" altLang="en-US" sz="2000" dirty="0"/>
              <a:t>Levels 2 –14: </a:t>
            </a:r>
          </a:p>
          <a:p>
            <a:pPr marL="742950" lvl="1" indent="-285750">
              <a:lnSpc>
                <a:spcPts val="1900"/>
              </a:lnSpc>
              <a:buFont typeface="Arial" panose="020B0604020202020204" pitchFamily="34" charset="0"/>
              <a:buChar char="•"/>
            </a:pPr>
            <a:r>
              <a:rPr lang="en-US" altLang="en-US" sz="1800" dirty="0"/>
              <a:t>May be customized for user-level privileges. </a:t>
            </a:r>
          </a:p>
          <a:p>
            <a:pPr marL="742950" lvl="1" indent="-285750">
              <a:lnSpc>
                <a:spcPts val="1900"/>
              </a:lnSpc>
              <a:buFont typeface="Arial" panose="020B0604020202020204" pitchFamily="34" charset="0"/>
              <a:buChar char="•"/>
            </a:pPr>
            <a:r>
              <a:rPr lang="en-US" altLang="en-US" sz="1800" dirty="0"/>
              <a:t>Commands from lower levels may be moved up to a higher level, or commands from higher levels may be moved down to a lower level.</a:t>
            </a:r>
            <a:r>
              <a:rPr lang="en-US" altLang="en-US" sz="1800" b="1" dirty="0"/>
              <a:t> </a:t>
            </a:r>
            <a:endParaRPr lang="en-US" altLang="en-US" sz="1800" dirty="0"/>
          </a:p>
          <a:p>
            <a:pPr>
              <a:lnSpc>
                <a:spcPts val="1900"/>
              </a:lnSpc>
            </a:pPr>
            <a:r>
              <a:rPr lang="en-US" altLang="en-US" sz="2000" dirty="0"/>
              <a:t>Level 15 (Privileged EXEC mode): </a:t>
            </a:r>
          </a:p>
          <a:p>
            <a:pPr marL="742950" lvl="1" indent="-285750">
              <a:lnSpc>
                <a:spcPts val="1900"/>
              </a:lnSpc>
              <a:buFont typeface="Arial" panose="020B0604020202020204" pitchFamily="34" charset="0"/>
              <a:buChar char="•"/>
            </a:pPr>
            <a:r>
              <a:rPr lang="en-US" altLang="en-US" sz="1800" dirty="0"/>
              <a:t>Reserved for the enable mode privileges (</a:t>
            </a:r>
            <a:r>
              <a:rPr lang="en-US" altLang="en-US" sz="1800" b="1" dirty="0">
                <a:latin typeface="Courier New" panose="02070309020205020404" pitchFamily="49" charset="0"/>
                <a:cs typeface="Courier New" panose="02070309020205020404" pitchFamily="49" charset="0"/>
              </a:rPr>
              <a:t>enable</a:t>
            </a:r>
            <a:r>
              <a:rPr lang="en-US" altLang="en-US" sz="1800" dirty="0"/>
              <a:t> command).</a:t>
            </a:r>
            <a:r>
              <a:rPr lang="en-US" altLang="en-US" sz="1800" b="1" dirty="0"/>
              <a:t> </a:t>
            </a:r>
          </a:p>
          <a:p>
            <a:pPr marL="742950" lvl="1" indent="-285750">
              <a:lnSpc>
                <a:spcPts val="1900"/>
              </a:lnSpc>
              <a:buFont typeface="Arial" panose="020B0604020202020204" pitchFamily="34" charset="0"/>
              <a:buChar char="•"/>
            </a:pPr>
            <a:r>
              <a:rPr lang="en-US" altLang="en-US" sz="1800" dirty="0"/>
              <a:t>Users can change configurations and view configuration files.</a:t>
            </a:r>
            <a:endParaRPr lang="en-US" sz="1800" dirty="0"/>
          </a:p>
        </p:txBody>
      </p:sp>
    </p:spTree>
    <p:extLst>
      <p:ext uri="{BB962C8B-B14F-4D97-AF65-F5344CB8AC3E}">
        <p14:creationId xmlns:p14="http://schemas.microsoft.com/office/powerpoint/2010/main" val="2972179520"/>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5" y="165792"/>
            <a:ext cx="7377547"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Privilege Levels Cont.</a:t>
            </a:r>
            <a:endParaRPr lang="en-US" dirty="0">
              <a:latin typeface="Arial" charset="0"/>
            </a:endParaRPr>
          </a:p>
        </p:txBody>
      </p:sp>
      <p:pic>
        <p:nvPicPr>
          <p:cNvPr id="7" name="Content Placeholder 6" descr="CCNA-S-Mod2 [Compatibility Mode] - PowerPoint"/>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l="16169" t="33252" r="30076" b="15213"/>
          <a:stretch/>
        </p:blipFill>
        <p:spPr>
          <a:xfrm>
            <a:off x="999936" y="582072"/>
            <a:ext cx="7291819" cy="4768794"/>
          </a:xfrm>
        </p:spPr>
      </p:pic>
    </p:spTree>
    <p:extLst>
      <p:ext uri="{BB962C8B-B14F-4D97-AF65-F5344CB8AC3E}">
        <p14:creationId xmlns:p14="http://schemas.microsoft.com/office/powerpoint/2010/main" val="3840430635"/>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44635" y="82664"/>
            <a:ext cx="7294419" cy="54079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Privilege Levels</a:t>
            </a:r>
            <a:endParaRPr lang="en-US" dirty="0">
              <a:latin typeface="Arial" charset="0"/>
            </a:endParaRPr>
          </a:p>
        </p:txBody>
      </p:sp>
      <p:sp>
        <p:nvSpPr>
          <p:cNvPr id="3" name="Content Placeholder 2"/>
          <p:cNvSpPr>
            <a:spLocks noGrp="1"/>
          </p:cNvSpPr>
          <p:nvPr>
            <p:ph idx="1"/>
          </p:nvPr>
        </p:nvSpPr>
        <p:spPr>
          <a:xfrm>
            <a:off x="998586" y="671483"/>
            <a:ext cx="8002157" cy="2632826"/>
          </a:xfrm>
        </p:spPr>
        <p:txBody>
          <a:bodyPr/>
          <a:lstStyle/>
          <a:p>
            <a:pPr marL="0" indent="0">
              <a:buNone/>
            </a:pPr>
            <a:r>
              <a:rPr lang="en-US" dirty="0"/>
              <a:t>T</a:t>
            </a:r>
            <a:r>
              <a:rPr lang="en-US" dirty="0" smtClean="0"/>
              <a:t>wo </a:t>
            </a:r>
            <a:r>
              <a:rPr lang="en-US" dirty="0"/>
              <a:t>methods for assigning passwords to the different </a:t>
            </a:r>
            <a:r>
              <a:rPr lang="en-US" dirty="0" smtClean="0"/>
              <a:t>levels:</a:t>
            </a:r>
          </a:p>
          <a:p>
            <a:r>
              <a:rPr lang="en-US" sz="2000" dirty="0"/>
              <a:t>To the privilege level, </a:t>
            </a:r>
            <a:r>
              <a:rPr lang="en-US" sz="2000" dirty="0" smtClean="0"/>
              <a:t>use </a:t>
            </a:r>
            <a:r>
              <a:rPr lang="en-US" sz="2000" dirty="0"/>
              <a:t>the </a:t>
            </a:r>
            <a:r>
              <a:rPr lang="en-US" sz="2000" b="1" dirty="0">
                <a:latin typeface="Courier New" panose="02070309020205020404" pitchFamily="49" charset="0"/>
                <a:cs typeface="Courier New" panose="02070309020205020404" pitchFamily="49" charset="0"/>
              </a:rPr>
              <a:t>enable secret level</a:t>
            </a:r>
            <a:r>
              <a:rPr lang="en-US" sz="2000" b="1" dirty="0"/>
              <a:t> </a:t>
            </a:r>
            <a:r>
              <a:rPr lang="en-US" sz="2000" i="1" dirty="0" smtClean="0"/>
              <a:t>password </a:t>
            </a:r>
            <a:r>
              <a:rPr lang="en-US" sz="2000" dirty="0" smtClean="0"/>
              <a:t>global </a:t>
            </a:r>
            <a:r>
              <a:rPr lang="en-US" sz="2000" dirty="0"/>
              <a:t>configuration mode </a:t>
            </a:r>
            <a:r>
              <a:rPr lang="en-US" sz="2000" dirty="0" smtClean="0"/>
              <a:t>command.</a:t>
            </a:r>
            <a:endParaRPr lang="en-US" sz="2000" dirty="0"/>
          </a:p>
          <a:p>
            <a:r>
              <a:rPr lang="en-US" sz="2000" dirty="0"/>
              <a:t>To a user that is granted a specific privilege level, </a:t>
            </a:r>
            <a:r>
              <a:rPr lang="en-US" sz="2000" dirty="0" smtClean="0"/>
              <a:t>use </a:t>
            </a:r>
            <a:r>
              <a:rPr lang="en-US" sz="2000" dirty="0"/>
              <a:t>the </a:t>
            </a:r>
            <a:r>
              <a:rPr lang="en-US" sz="2000" b="1" dirty="0" smtClean="0">
                <a:latin typeface="Courier New" panose="02070309020205020404" pitchFamily="49" charset="0"/>
                <a:cs typeface="Courier New" panose="02070309020205020404" pitchFamily="49" charset="0"/>
              </a:rPr>
              <a:t>username</a:t>
            </a:r>
            <a:r>
              <a:rPr lang="en-US" sz="2000" b="1" dirty="0" smtClean="0"/>
              <a:t> </a:t>
            </a:r>
            <a:r>
              <a:rPr lang="en-US" sz="2000" i="1" dirty="0" smtClean="0"/>
              <a:t>name</a:t>
            </a:r>
            <a:r>
              <a:rPr lang="en-US" sz="2000" b="1" dirty="0"/>
              <a:t> </a:t>
            </a:r>
            <a:r>
              <a:rPr lang="en-US" sz="2000" b="1" dirty="0">
                <a:latin typeface="Courier New" panose="02070309020205020404" pitchFamily="49" charset="0"/>
                <a:cs typeface="Courier New" panose="02070309020205020404" pitchFamily="49" charset="0"/>
              </a:rPr>
              <a:t>privilege </a:t>
            </a:r>
            <a:r>
              <a:rPr lang="en-US" sz="2000" i="1" dirty="0"/>
              <a:t>level</a:t>
            </a:r>
            <a:r>
              <a:rPr lang="en-US" sz="2000" b="1" dirty="0"/>
              <a:t> </a:t>
            </a:r>
            <a:r>
              <a:rPr lang="en-US" sz="2000" b="1" dirty="0" smtClean="0">
                <a:latin typeface="Courier New" panose="02070309020205020404" pitchFamily="49" charset="0"/>
                <a:cs typeface="Courier New" panose="02070309020205020404" pitchFamily="49" charset="0"/>
              </a:rPr>
              <a:t>secret</a:t>
            </a:r>
            <a:r>
              <a:rPr lang="en-US" sz="2000" b="1" dirty="0" smtClean="0"/>
              <a:t> </a:t>
            </a:r>
            <a:r>
              <a:rPr lang="en-US" sz="2000" i="1" dirty="0" smtClean="0"/>
              <a:t>password</a:t>
            </a:r>
            <a:r>
              <a:rPr lang="en-US" sz="2000" i="1" dirty="0"/>
              <a:t> </a:t>
            </a:r>
            <a:r>
              <a:rPr lang="en-US" sz="2000" dirty="0"/>
              <a:t>global configuration mode </a:t>
            </a:r>
            <a:r>
              <a:rPr lang="en-US" sz="2000" dirty="0" smtClean="0"/>
              <a:t>command.</a:t>
            </a:r>
            <a:endParaRPr lang="en-US" sz="2000" dirty="0"/>
          </a:p>
          <a:p>
            <a:pPr marL="0" indent="0">
              <a:buNone/>
            </a:pPr>
            <a:endParaRPr lang="en-US" dirty="0"/>
          </a:p>
        </p:txBody>
      </p:sp>
      <p:pic>
        <p:nvPicPr>
          <p:cNvPr id="4" name="Picture 3"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334" t="30691" r="24497" b="49013"/>
          <a:stretch/>
        </p:blipFill>
        <p:spPr>
          <a:xfrm>
            <a:off x="2272448" y="3229108"/>
            <a:ext cx="5329740" cy="2235521"/>
          </a:xfrm>
          <a:prstGeom prst="rect">
            <a:avLst/>
          </a:prstGeom>
        </p:spPr>
      </p:pic>
    </p:spTree>
    <p:extLst>
      <p:ext uri="{BB962C8B-B14F-4D97-AF65-F5344CB8AC3E}">
        <p14:creationId xmlns:p14="http://schemas.microsoft.com/office/powerpoint/2010/main" val="470885471"/>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96777" y="61882"/>
            <a:ext cx="7847223"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Assigning Privilege Levels</a:t>
            </a:r>
            <a:endParaRPr lang="en-US" dirty="0">
              <a:latin typeface="Arial" charset="0"/>
            </a:endParaRPr>
          </a:p>
        </p:txBody>
      </p:sp>
      <p:sp>
        <p:nvSpPr>
          <p:cNvPr id="3" name="Content Placeholder 2"/>
          <p:cNvSpPr>
            <a:spLocks noGrp="1"/>
          </p:cNvSpPr>
          <p:nvPr>
            <p:ph idx="1"/>
          </p:nvPr>
        </p:nvSpPr>
        <p:spPr>
          <a:xfrm>
            <a:off x="834958" y="564694"/>
            <a:ext cx="8309042" cy="2707946"/>
          </a:xfrm>
        </p:spPr>
        <p:txBody>
          <a:bodyPr/>
          <a:lstStyle/>
          <a:p>
            <a:r>
              <a:rPr lang="en-US" sz="2000" dirty="0"/>
              <a:t>To assign level 10 and the </a:t>
            </a:r>
            <a:r>
              <a:rPr lang="en-US" sz="2000" b="1" dirty="0" smtClean="0">
                <a:latin typeface="Courier New" panose="02070309020205020404" pitchFamily="49" charset="0"/>
                <a:cs typeface="Courier New" panose="02070309020205020404" pitchFamily="49" charset="0"/>
              </a:rPr>
              <a:t>reload</a:t>
            </a:r>
            <a:r>
              <a:rPr lang="en-US" sz="2000" b="1" dirty="0"/>
              <a:t> </a:t>
            </a:r>
            <a:r>
              <a:rPr lang="en-US" sz="2000" dirty="0"/>
              <a:t>privileged EXEC mode </a:t>
            </a:r>
            <a:r>
              <a:rPr lang="en-US" sz="2000" dirty="0" smtClean="0"/>
              <a:t>command to the </a:t>
            </a:r>
            <a:r>
              <a:rPr lang="en-US" sz="2000" dirty="0"/>
              <a:t>JR-ADMIN </a:t>
            </a:r>
            <a:r>
              <a:rPr lang="en-US" sz="2000" dirty="0" smtClean="0"/>
              <a:t>account, </a:t>
            </a:r>
            <a:r>
              <a:rPr lang="en-US" sz="2000" dirty="0"/>
              <a:t>use the following command sequence:</a:t>
            </a: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privilege exec level 10 reload</a:t>
            </a:r>
            <a:endParaRPr lang="en-US" sz="1800" dirty="0">
              <a:latin typeface="Courier New" panose="02070309020205020404" pitchFamily="49" charset="0"/>
              <a:cs typeface="Courier New" panose="02070309020205020404" pitchFamily="49" charset="0"/>
            </a:endParaRP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enable secret level 10 cisco10</a:t>
            </a:r>
            <a:endParaRPr lang="en-US" sz="1800" dirty="0">
              <a:latin typeface="Courier New" panose="02070309020205020404" pitchFamily="49" charset="0"/>
              <a:cs typeface="Courier New" panose="02070309020205020404" pitchFamily="49" charset="0"/>
            </a:endParaRP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username JR-ADMIN privilege 10 secret </a:t>
            </a:r>
            <a:r>
              <a:rPr lang="en-US" sz="1800" b="1" dirty="0" smtClean="0">
                <a:latin typeface="Courier New" panose="02070309020205020404" pitchFamily="49" charset="0"/>
                <a:cs typeface="Courier New" panose="02070309020205020404" pitchFamily="49" charset="0"/>
              </a:rPr>
              <a:t>cisco10</a:t>
            </a:r>
          </a:p>
          <a:p>
            <a:r>
              <a:rPr lang="en-US" sz="2000" dirty="0"/>
              <a:t>To access established privilege levels, enter the </a:t>
            </a:r>
            <a:r>
              <a:rPr lang="en-US" sz="2000" b="1" dirty="0">
                <a:latin typeface="Courier New" panose="02070309020205020404" pitchFamily="49" charset="0"/>
                <a:cs typeface="Courier New" panose="02070309020205020404" pitchFamily="49" charset="0"/>
              </a:rPr>
              <a:t>enable</a:t>
            </a:r>
            <a:r>
              <a:rPr lang="en-US" sz="2000" b="1" dirty="0"/>
              <a:t> </a:t>
            </a:r>
            <a:r>
              <a:rPr lang="en-US" sz="2000" i="1" dirty="0"/>
              <a:t>level </a:t>
            </a:r>
            <a:r>
              <a:rPr lang="en-US" sz="2000" dirty="0"/>
              <a:t>command from user mode, and enter the password that was assigned to the custom privilege level.</a:t>
            </a:r>
          </a:p>
          <a:p>
            <a:pPr marL="0" indent="0">
              <a:buNone/>
            </a:pPr>
            <a:endParaRPr lang="en-US" dirty="0"/>
          </a:p>
        </p:txBody>
      </p:sp>
      <p:pic>
        <p:nvPicPr>
          <p:cNvPr id="4" name="Picture 3"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5306" t="33283" r="28265" b="39753"/>
          <a:stretch/>
        </p:blipFill>
        <p:spPr>
          <a:xfrm>
            <a:off x="1620092" y="3366652"/>
            <a:ext cx="6647576" cy="2166941"/>
          </a:xfrm>
          <a:prstGeom prst="rect">
            <a:avLst/>
          </a:prstGeom>
        </p:spPr>
      </p:pic>
    </p:spTree>
    <p:extLst>
      <p:ext uri="{BB962C8B-B14F-4D97-AF65-F5344CB8AC3E}">
        <p14:creationId xmlns:p14="http://schemas.microsoft.com/office/powerpoint/2010/main" val="90385284"/>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46911" y="186573"/>
            <a:ext cx="6670964" cy="457663"/>
          </a:xfrm>
        </p:spPr>
        <p:txBody>
          <a:bodyPr/>
          <a:lstStyle/>
          <a:p>
            <a:r>
              <a:rPr lang="en-US" sz="1800" dirty="0" smtClean="0">
                <a:latin typeface="Arial" charset="0"/>
              </a:rPr>
              <a:t/>
            </a:r>
            <a:br>
              <a:rPr lang="en-US" sz="1800" dirty="0" smtClean="0">
                <a:latin typeface="Arial" charset="0"/>
              </a:rPr>
            </a:br>
            <a:r>
              <a:rPr lang="en-US" dirty="0"/>
              <a:t>Role-Based </a:t>
            </a:r>
            <a:r>
              <a:rPr lang="en-US" dirty="0" smtClean="0"/>
              <a:t>CLI Access</a:t>
            </a:r>
            <a:endParaRPr lang="en-US" dirty="0"/>
          </a:p>
        </p:txBody>
      </p:sp>
      <p:sp>
        <p:nvSpPr>
          <p:cNvPr id="3" name="Content Placeholder 2"/>
          <p:cNvSpPr>
            <a:spLocks noGrp="1"/>
          </p:cNvSpPr>
          <p:nvPr>
            <p:ph idx="1"/>
          </p:nvPr>
        </p:nvSpPr>
        <p:spPr>
          <a:xfrm>
            <a:off x="986993" y="876424"/>
            <a:ext cx="8002157" cy="4235904"/>
          </a:xfrm>
        </p:spPr>
        <p:txBody>
          <a:bodyPr/>
          <a:lstStyle/>
          <a:p>
            <a:r>
              <a:rPr lang="en-US" sz="2000" dirty="0" smtClean="0"/>
              <a:t>Introduced in </a:t>
            </a:r>
            <a:r>
              <a:rPr lang="en-US" sz="2000" dirty="0"/>
              <a:t>Cisco IOS Release </a:t>
            </a:r>
            <a:r>
              <a:rPr lang="en-US" sz="2000" dirty="0" smtClean="0"/>
              <a:t>12.3(11)T, provides more </a:t>
            </a:r>
            <a:r>
              <a:rPr lang="en-US" sz="2000" dirty="0"/>
              <a:t>granular access by controlling </a:t>
            </a:r>
            <a:r>
              <a:rPr lang="en-US" sz="2000" dirty="0" smtClean="0"/>
              <a:t>specific commands that are </a:t>
            </a:r>
            <a:r>
              <a:rPr lang="en-US" sz="2000" dirty="0"/>
              <a:t>available to specific </a:t>
            </a:r>
            <a:r>
              <a:rPr lang="en-US" sz="2000" dirty="0" smtClean="0"/>
              <a:t>roles.</a:t>
            </a:r>
          </a:p>
          <a:p>
            <a:r>
              <a:rPr lang="en-US" sz="2000" dirty="0"/>
              <a:t>E</a:t>
            </a:r>
            <a:r>
              <a:rPr lang="en-US" sz="2000" dirty="0" smtClean="0"/>
              <a:t>nhances </a:t>
            </a:r>
            <a:r>
              <a:rPr lang="en-US" sz="2000" dirty="0"/>
              <a:t>the security of the device by defining the set of CLI commands accessible by a specific user</a:t>
            </a:r>
            <a:r>
              <a:rPr lang="en-US" sz="2000" dirty="0" smtClean="0"/>
              <a:t>.</a:t>
            </a:r>
          </a:p>
          <a:p>
            <a:r>
              <a:rPr lang="en-US" sz="2000" dirty="0"/>
              <a:t>P</a:t>
            </a:r>
            <a:r>
              <a:rPr lang="en-US" sz="2000" dirty="0" smtClean="0"/>
              <a:t>revents </a:t>
            </a:r>
            <a:r>
              <a:rPr lang="en-US" sz="2000" dirty="0"/>
              <a:t>unintentional execution of CLI commands by </a:t>
            </a:r>
            <a:r>
              <a:rPr lang="en-US" sz="2000" dirty="0" smtClean="0"/>
              <a:t>unauthorized personnel.</a:t>
            </a:r>
          </a:p>
          <a:p>
            <a:r>
              <a:rPr lang="en-US" sz="2000" dirty="0"/>
              <a:t>Users only see the CLI commands applicable to the ports and CLI to which they have </a:t>
            </a:r>
            <a:r>
              <a:rPr lang="en-US" sz="2000" dirty="0" smtClean="0"/>
              <a:t>access.</a:t>
            </a:r>
          </a:p>
          <a:p>
            <a:endParaRPr lang="en-US" sz="2000" dirty="0"/>
          </a:p>
        </p:txBody>
      </p:sp>
    </p:spTree>
    <p:extLst>
      <p:ext uri="{BB962C8B-B14F-4D97-AF65-F5344CB8AC3E}">
        <p14:creationId xmlns:p14="http://schemas.microsoft.com/office/powerpoint/2010/main" val="2128683237"/>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26127" y="0"/>
            <a:ext cx="7211291" cy="623455"/>
          </a:xfrm>
        </p:spPr>
        <p:txBody>
          <a:bodyPr/>
          <a:lstStyle/>
          <a:p>
            <a:r>
              <a:rPr lang="en-US" sz="1800" dirty="0" smtClean="0">
                <a:latin typeface="Arial" charset="0"/>
              </a:rPr>
              <a:t/>
            </a:r>
            <a:br>
              <a:rPr lang="en-US" sz="1800" dirty="0" smtClean="0">
                <a:latin typeface="Arial" charset="0"/>
              </a:rPr>
            </a:br>
            <a:r>
              <a:rPr lang="en-US" dirty="0"/>
              <a:t>Role-Based </a:t>
            </a:r>
            <a:r>
              <a:rPr lang="en-US" dirty="0" smtClean="0"/>
              <a:t>Views</a:t>
            </a:r>
            <a:endParaRPr lang="en-US" dirty="0"/>
          </a:p>
        </p:txBody>
      </p:sp>
      <p:sp>
        <p:nvSpPr>
          <p:cNvPr id="3" name="Content Placeholder 2"/>
          <p:cNvSpPr>
            <a:spLocks noGrp="1"/>
          </p:cNvSpPr>
          <p:nvPr>
            <p:ph idx="1"/>
          </p:nvPr>
        </p:nvSpPr>
        <p:spPr>
          <a:xfrm>
            <a:off x="966211" y="772514"/>
            <a:ext cx="8002157" cy="4830264"/>
          </a:xfrm>
        </p:spPr>
        <p:txBody>
          <a:bodyPr/>
          <a:lstStyle/>
          <a:p>
            <a:r>
              <a:rPr lang="en-US" sz="2000" b="1" dirty="0" smtClean="0"/>
              <a:t>Root view:</a:t>
            </a:r>
          </a:p>
          <a:p>
            <a:pPr marL="512763" lvl="1" indent="-285750">
              <a:buFont typeface="Arial" panose="020B0604020202020204" pitchFamily="34" charset="0"/>
              <a:buChar char="•"/>
            </a:pPr>
            <a:r>
              <a:rPr lang="en-US" sz="1800" dirty="0" smtClean="0"/>
              <a:t>Can configure </a:t>
            </a:r>
            <a:r>
              <a:rPr lang="en-US" sz="1800" dirty="0"/>
              <a:t>any view for the system, the administrator must be in root view. </a:t>
            </a:r>
            <a:endParaRPr lang="en-US" sz="1800" dirty="0" smtClean="0"/>
          </a:p>
          <a:p>
            <a:pPr marL="512763" lvl="1" indent="-285750">
              <a:buFont typeface="Arial" panose="020B0604020202020204" pitchFamily="34" charset="0"/>
              <a:buChar char="•"/>
            </a:pPr>
            <a:r>
              <a:rPr lang="en-US" sz="1800" dirty="0" smtClean="0"/>
              <a:t>Has </a:t>
            </a:r>
            <a:r>
              <a:rPr lang="en-US" sz="1800" dirty="0"/>
              <a:t>the same access privileges as a user who has level 15 privileges. </a:t>
            </a:r>
            <a:r>
              <a:rPr lang="en-US" sz="1800" dirty="0" smtClean="0"/>
              <a:t>However</a:t>
            </a:r>
            <a:r>
              <a:rPr lang="en-US" sz="1800" dirty="0"/>
              <a:t>, a root view is not the same as a level 15 user. </a:t>
            </a:r>
            <a:endParaRPr lang="en-US" sz="1800" dirty="0" smtClean="0"/>
          </a:p>
          <a:p>
            <a:pPr marL="512763" lvl="1" indent="-285750">
              <a:buFont typeface="Arial" panose="020B0604020202020204" pitchFamily="34" charset="0"/>
              <a:buChar char="•"/>
            </a:pPr>
            <a:r>
              <a:rPr lang="en-US" sz="1800" dirty="0" smtClean="0"/>
              <a:t>Only </a:t>
            </a:r>
            <a:r>
              <a:rPr lang="en-US" sz="1800" dirty="0"/>
              <a:t>a root view user can configure a new view and add or remove commands from the existing views.</a:t>
            </a:r>
          </a:p>
          <a:p>
            <a:r>
              <a:rPr lang="en-US" sz="2000" b="1" dirty="0"/>
              <a:t>CLI </a:t>
            </a:r>
            <a:r>
              <a:rPr lang="en-US" sz="2000" b="1" dirty="0" smtClean="0"/>
              <a:t>view</a:t>
            </a:r>
            <a:endParaRPr lang="en-US" sz="1800" b="1" dirty="0" smtClean="0"/>
          </a:p>
          <a:p>
            <a:pPr marL="455613" lvl="1" indent="1588"/>
            <a:r>
              <a:rPr lang="en-US" sz="1800" dirty="0"/>
              <a:t>A specific set of commands can be bundled into a CLI view</a:t>
            </a:r>
          </a:p>
          <a:p>
            <a:r>
              <a:rPr lang="en-US" sz="2000" b="1" dirty="0" smtClean="0"/>
              <a:t>Superview</a:t>
            </a:r>
          </a:p>
          <a:p>
            <a:pPr marL="455613" lvl="1" indent="1588"/>
            <a:r>
              <a:rPr lang="en-US" sz="1800" dirty="0"/>
              <a:t>A superview consists of one or more CLI views. Administrators can define </a:t>
            </a:r>
            <a:r>
              <a:rPr lang="en-US" sz="1800" dirty="0" smtClean="0"/>
              <a:t>which commands </a:t>
            </a:r>
            <a:r>
              <a:rPr lang="en-US" sz="1800" dirty="0"/>
              <a:t>are accepted and which configuration information is visible. </a:t>
            </a:r>
          </a:p>
        </p:txBody>
      </p:sp>
    </p:spTree>
    <p:extLst>
      <p:ext uri="{BB962C8B-B14F-4D97-AF65-F5344CB8AC3E}">
        <p14:creationId xmlns:p14="http://schemas.microsoft.com/office/powerpoint/2010/main" val="3008332270"/>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46909" y="82664"/>
            <a:ext cx="7606145" cy="520010"/>
          </a:xfrm>
        </p:spPr>
        <p:txBody>
          <a:bodyPr/>
          <a:lstStyle/>
          <a:p>
            <a:r>
              <a:rPr lang="en-US" sz="1800" dirty="0" smtClean="0">
                <a:latin typeface="Arial" charset="0"/>
              </a:rPr>
              <a:t/>
            </a:r>
            <a:br>
              <a:rPr lang="en-US" sz="1800" dirty="0" smtClean="0">
                <a:latin typeface="Arial" charset="0"/>
              </a:rPr>
            </a:br>
            <a:r>
              <a:rPr lang="en-US" dirty="0" smtClean="0"/>
              <a:t>Configuring Role-Based Views</a:t>
            </a:r>
            <a:endParaRPr lang="en-US" dirty="0"/>
          </a:p>
        </p:txBody>
      </p:sp>
      <p:sp>
        <p:nvSpPr>
          <p:cNvPr id="3" name="Content Placeholder 2"/>
          <p:cNvSpPr>
            <a:spLocks noGrp="1"/>
          </p:cNvSpPr>
          <p:nvPr>
            <p:ph idx="1"/>
          </p:nvPr>
        </p:nvSpPr>
        <p:spPr>
          <a:xfrm>
            <a:off x="966211" y="567394"/>
            <a:ext cx="8002157" cy="4830264"/>
          </a:xfrm>
        </p:spPr>
        <p:txBody>
          <a:bodyPr/>
          <a:lstStyle/>
          <a:p>
            <a:pPr marL="0" indent="0">
              <a:buNone/>
            </a:pPr>
            <a:r>
              <a:rPr lang="en-US" sz="1800" dirty="0"/>
              <a:t>Th</a:t>
            </a:r>
            <a:r>
              <a:rPr lang="en-US" sz="2000" dirty="0"/>
              <a:t>ere are five steps to create and manage a specific view:</a:t>
            </a:r>
          </a:p>
          <a:p>
            <a:pPr marL="0" indent="0">
              <a:buNone/>
            </a:pPr>
            <a:r>
              <a:rPr lang="en-US" sz="1800" b="1" dirty="0"/>
              <a:t>Step 1</a:t>
            </a:r>
            <a:r>
              <a:rPr lang="en-US" sz="1800" b="1" dirty="0" smtClean="0"/>
              <a:t>. </a:t>
            </a:r>
            <a:r>
              <a:rPr lang="en-US" sz="1800" dirty="0" smtClean="0"/>
              <a:t>Enable </a:t>
            </a:r>
            <a:r>
              <a:rPr lang="en-US" sz="1800" dirty="0"/>
              <a:t>AAA with the </a:t>
            </a:r>
            <a:r>
              <a:rPr lang="en-US" sz="1800" b="1" dirty="0">
                <a:latin typeface="Courier New" panose="02070309020205020404" pitchFamily="49" charset="0"/>
                <a:cs typeface="Courier New" panose="02070309020205020404" pitchFamily="49" charset="0"/>
              </a:rPr>
              <a:t>aaa new-model</a:t>
            </a:r>
            <a:r>
              <a:rPr lang="en-US" sz="1800" dirty="0">
                <a:latin typeface="Arial" panose="020B0604020202020204" pitchFamily="34" charset="0"/>
                <a:cs typeface="Arial" panose="020B0604020202020204" pitchFamily="34" charset="0"/>
              </a:rPr>
              <a:t> </a:t>
            </a:r>
            <a:r>
              <a:rPr lang="en-US" sz="1800" dirty="0"/>
              <a:t>global configuration mode </a:t>
            </a:r>
            <a:r>
              <a:rPr lang="en-US" sz="1800" dirty="0" smtClean="0"/>
              <a:t>	command</a:t>
            </a:r>
            <a:r>
              <a:rPr lang="en-US" sz="1800" dirty="0"/>
              <a:t>. Exit and enter the root view with </a:t>
            </a:r>
            <a:r>
              <a:rPr lang="en-US" sz="1800" dirty="0" smtClean="0"/>
              <a:t>the </a:t>
            </a:r>
            <a:r>
              <a:rPr lang="en-US" sz="1800" b="1" dirty="0" smtClean="0">
                <a:latin typeface="Courier New" panose="02070309020205020404" pitchFamily="49" charset="0"/>
                <a:cs typeface="Courier New" panose="02070309020205020404" pitchFamily="49" charset="0"/>
              </a:rPr>
              <a:t>enable 	    	view</a:t>
            </a:r>
            <a:r>
              <a:rPr lang="en-US" sz="1800" dirty="0">
                <a:latin typeface="Courier New" panose="02070309020205020404" pitchFamily="49" charset="0"/>
                <a:cs typeface="Courier New" panose="02070309020205020404" pitchFamily="49" charset="0"/>
              </a:rPr>
              <a:t> </a:t>
            </a:r>
            <a:r>
              <a:rPr lang="en-US" sz="1800" dirty="0"/>
              <a:t>command.</a:t>
            </a:r>
          </a:p>
          <a:p>
            <a:pPr marL="0" indent="0">
              <a:buNone/>
            </a:pPr>
            <a:r>
              <a:rPr lang="en-US" sz="1800" b="1" dirty="0"/>
              <a:t>Step 2</a:t>
            </a:r>
            <a:r>
              <a:rPr lang="en-US" sz="1800" b="1" dirty="0" smtClean="0"/>
              <a:t>. </a:t>
            </a:r>
            <a:r>
              <a:rPr lang="en-US" sz="1800" dirty="0" smtClean="0"/>
              <a:t>Create </a:t>
            </a:r>
            <a:r>
              <a:rPr lang="en-US" sz="1800" dirty="0"/>
              <a:t>a view using the</a:t>
            </a:r>
            <a:r>
              <a:rPr lang="en-US" sz="1800" b="1" dirty="0"/>
              <a:t> </a:t>
            </a:r>
            <a:r>
              <a:rPr lang="en-US" sz="1800" b="1" dirty="0">
                <a:latin typeface="Courier New" panose="02070309020205020404" pitchFamily="49" charset="0"/>
                <a:cs typeface="Courier New" panose="02070309020205020404" pitchFamily="49" charset="0"/>
              </a:rPr>
              <a:t>parser view </a:t>
            </a:r>
            <a:r>
              <a:rPr lang="en-US" sz="1800" i="1" dirty="0">
                <a:latin typeface="Courier New" panose="02070309020205020404" pitchFamily="49" charset="0"/>
                <a:cs typeface="Courier New" panose="02070309020205020404" pitchFamily="49" charset="0"/>
              </a:rPr>
              <a:t>view-name</a:t>
            </a:r>
            <a:r>
              <a:rPr lang="en-US" sz="1800" i="1" dirty="0"/>
              <a:t> </a:t>
            </a:r>
            <a:r>
              <a:rPr lang="en-US" sz="1800" i="1" dirty="0" smtClean="0"/>
              <a:t> </a:t>
            </a:r>
            <a:r>
              <a:rPr lang="en-US" sz="1800" dirty="0" smtClean="0"/>
              <a:t>router 	 	 configuration </a:t>
            </a:r>
            <a:r>
              <a:rPr lang="en-US" sz="1800" dirty="0"/>
              <a:t>mode command. This enables the view configuration </a:t>
            </a:r>
            <a:r>
              <a:rPr lang="en-US" sz="1800" dirty="0" smtClean="0"/>
              <a:t>	 mode</a:t>
            </a:r>
            <a:r>
              <a:rPr lang="en-US" sz="1800" dirty="0"/>
              <a:t>. Excluding the root view, there is a maximum limit of 15 </a:t>
            </a:r>
            <a:r>
              <a:rPr lang="en-US" sz="1800" dirty="0" smtClean="0"/>
              <a:t>	    	 views </a:t>
            </a:r>
            <a:r>
              <a:rPr lang="en-US" sz="1800" dirty="0"/>
              <a:t>in </a:t>
            </a:r>
            <a:r>
              <a:rPr lang="en-US" sz="1800" dirty="0" smtClean="0"/>
              <a:t>total.</a:t>
            </a:r>
            <a:endParaRPr lang="en-US" sz="1800" dirty="0"/>
          </a:p>
          <a:p>
            <a:pPr marL="0" indent="0">
              <a:buNone/>
            </a:pPr>
            <a:r>
              <a:rPr lang="en-US" sz="1800" b="1" dirty="0"/>
              <a:t>Step 3</a:t>
            </a:r>
            <a:r>
              <a:rPr lang="en-US" sz="1800" b="1" dirty="0" smtClean="0"/>
              <a:t>. </a:t>
            </a:r>
            <a:r>
              <a:rPr lang="en-US" sz="1800" dirty="0" smtClean="0"/>
              <a:t>Assign </a:t>
            </a:r>
            <a:r>
              <a:rPr lang="en-US" sz="1800" dirty="0"/>
              <a:t>a secret password to the view using </a:t>
            </a:r>
            <a:r>
              <a:rPr lang="en-US" sz="1800" dirty="0" smtClean="0"/>
              <a:t>	   	    	      </a:t>
            </a:r>
            <a:r>
              <a:rPr lang="en-US" sz="1800" dirty="0"/>
              <a:t>	</a:t>
            </a:r>
            <a:r>
              <a:rPr lang="en-US" sz="1800" dirty="0" smtClean="0"/>
              <a:t>the</a:t>
            </a:r>
            <a:r>
              <a:rPr lang="en-US" sz="1800" dirty="0"/>
              <a:t> </a:t>
            </a:r>
            <a:r>
              <a:rPr lang="en-US" sz="1800" b="1" dirty="0">
                <a:latin typeface="Courier New" panose="02070309020205020404" pitchFamily="49" charset="0"/>
                <a:cs typeface="Courier New" panose="02070309020205020404" pitchFamily="49" charset="0"/>
              </a:rPr>
              <a:t>secret</a:t>
            </a:r>
            <a:r>
              <a:rPr lang="en-US" sz="1800" i="1" dirty="0">
                <a:latin typeface="Courier New" panose="02070309020205020404" pitchFamily="49" charset="0"/>
                <a:cs typeface="Courier New" panose="02070309020205020404" pitchFamily="49" charset="0"/>
              </a:rPr>
              <a:t> encrypted-password</a:t>
            </a:r>
            <a:r>
              <a:rPr lang="en-US" sz="1800" i="1" dirty="0"/>
              <a:t> </a:t>
            </a:r>
            <a:r>
              <a:rPr lang="en-US" sz="1800" dirty="0"/>
              <a:t>view configuration mode 	</a:t>
            </a:r>
            <a:r>
              <a:rPr lang="en-US" sz="1800" dirty="0" smtClean="0"/>
              <a:t>	command</a:t>
            </a:r>
            <a:r>
              <a:rPr lang="en-US" sz="1800" dirty="0"/>
              <a:t>. </a:t>
            </a:r>
            <a:endParaRPr lang="en-US" sz="1800" dirty="0" smtClean="0"/>
          </a:p>
          <a:p>
            <a:pPr marL="0" indent="0">
              <a:buNone/>
            </a:pPr>
            <a:r>
              <a:rPr lang="en-US" sz="1800" b="1" dirty="0" smtClean="0"/>
              <a:t>Step 4. </a:t>
            </a:r>
            <a:r>
              <a:rPr lang="en-US" sz="1800" dirty="0" smtClean="0"/>
              <a:t>Assign </a:t>
            </a:r>
            <a:r>
              <a:rPr lang="en-US" sz="1800" dirty="0"/>
              <a:t>commands to the selected view using </a:t>
            </a:r>
            <a:r>
              <a:rPr lang="en-US" sz="1800" dirty="0" smtClean="0"/>
              <a:t>	   	   	    	the</a:t>
            </a:r>
            <a:r>
              <a:rPr lang="en-US" sz="1800" dirty="0"/>
              <a:t> </a:t>
            </a:r>
            <a:r>
              <a:rPr lang="en-US" sz="1800" b="1" dirty="0" smtClean="0">
                <a:latin typeface="Courier New" panose="02070309020205020404" pitchFamily="49" charset="0"/>
                <a:cs typeface="Courier New" panose="02070309020205020404" pitchFamily="49" charset="0"/>
              </a:rPr>
              <a:t>commands</a:t>
            </a:r>
            <a:r>
              <a:rPr lang="en-US" sz="1800" dirty="0" smtClean="0">
                <a:latin typeface="Courier New" panose="02070309020205020404" pitchFamily="49" charset="0"/>
                <a:cs typeface="Courier New" panose="02070309020205020404" pitchFamily="49" charset="0"/>
              </a:rPr>
              <a:t> </a:t>
            </a:r>
            <a:r>
              <a:rPr lang="en-US" sz="1800" b="1" i="1" dirty="0" smtClean="0">
                <a:latin typeface="Courier New" panose="02070309020205020404" pitchFamily="49" charset="0"/>
                <a:cs typeface="Courier New" panose="02070309020205020404" pitchFamily="49" charset="0"/>
              </a:rPr>
              <a:t>parser-mode</a:t>
            </a:r>
            <a:r>
              <a:rPr lang="en-US" sz="1800" b="1" dirty="0" smtClean="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a:t>
            </a:r>
            <a:r>
              <a:rPr lang="en-US" sz="1800" b="1" dirty="0">
                <a:latin typeface="Courier New" panose="02070309020205020404" pitchFamily="49" charset="0"/>
                <a:cs typeface="Courier New" panose="02070309020205020404" pitchFamily="49" charset="0"/>
              </a:rPr>
              <a:t>include</a:t>
            </a:r>
            <a:r>
              <a:rPr lang="en-US" sz="1800" dirty="0">
                <a:latin typeface="Courier New" panose="02070309020205020404" pitchFamily="49" charset="0"/>
                <a:cs typeface="Courier New" panose="02070309020205020404" pitchFamily="49" charset="0"/>
              </a:rPr>
              <a:t> | </a:t>
            </a:r>
            <a:r>
              <a:rPr lang="en-US" sz="1800" b="1" dirty="0" smtClean="0">
                <a:latin typeface="Courier New" panose="02070309020205020404" pitchFamily="49" charset="0"/>
                <a:cs typeface="Courier New" panose="02070309020205020404" pitchFamily="49" charset="0"/>
              </a:rPr>
              <a:t>include-	     </a:t>
            </a:r>
            <a:r>
              <a:rPr lang="en-US" sz="1800" b="1" dirty="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exclusive</a:t>
            </a:r>
            <a:r>
              <a:rPr lang="en-US" sz="1800" dirty="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exclude</a:t>
            </a:r>
            <a:r>
              <a:rPr lang="en-US" sz="1800" dirty="0">
                <a:latin typeface="Courier New" panose="02070309020205020404" pitchFamily="49" charset="0"/>
                <a:cs typeface="Courier New" panose="02070309020205020404" pitchFamily="49" charset="0"/>
              </a:rPr>
              <a:t>} [</a:t>
            </a:r>
            <a:r>
              <a:rPr lang="en-US" sz="1800" b="1" dirty="0">
                <a:latin typeface="Courier New" panose="02070309020205020404" pitchFamily="49" charset="0"/>
                <a:cs typeface="Courier New" panose="02070309020205020404" pitchFamily="49" charset="0"/>
              </a:rPr>
              <a:t>all</a:t>
            </a:r>
            <a:r>
              <a:rPr lang="en-US" sz="1800" dirty="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interface</a:t>
            </a:r>
            <a:r>
              <a:rPr lang="en-US" sz="1800" dirty="0" smtClean="0">
                <a:latin typeface="Courier New" panose="02070309020205020404" pitchFamily="49" charset="0"/>
                <a:cs typeface="Courier New" panose="02070309020205020404" pitchFamily="49" charset="0"/>
              </a:rPr>
              <a:t> </a:t>
            </a:r>
            <a:r>
              <a:rPr lang="en-US" sz="1800" i="1" dirty="0" err="1" smtClean="0">
                <a:latin typeface="Courier New" panose="02070309020205020404" pitchFamily="49" charset="0"/>
                <a:cs typeface="Courier New" panose="02070309020205020404" pitchFamily="49" charset="0"/>
              </a:rPr>
              <a:t>interface</a:t>
            </a:r>
            <a:r>
              <a:rPr lang="en-US" sz="1800" i="1" dirty="0" smtClean="0">
                <a:latin typeface="Courier New" panose="02070309020205020404" pitchFamily="49" charset="0"/>
                <a:cs typeface="Courier New" panose="02070309020205020404" pitchFamily="49" charset="0"/>
              </a:rPr>
              <a:t>-	name</a:t>
            </a:r>
            <a:r>
              <a:rPr lang="en-US" sz="1800" dirty="0">
                <a:latin typeface="Courier New" panose="02070309020205020404" pitchFamily="49" charset="0"/>
                <a:cs typeface="Courier New" panose="02070309020205020404" pitchFamily="49" charset="0"/>
              </a:rPr>
              <a:t> | </a:t>
            </a:r>
            <a:r>
              <a:rPr lang="en-US" sz="1800" i="1" dirty="0">
                <a:latin typeface="Courier New" panose="02070309020205020404" pitchFamily="49" charset="0"/>
                <a:cs typeface="Courier New" panose="02070309020205020404" pitchFamily="49" charset="0"/>
              </a:rPr>
              <a:t>command</a:t>
            </a:r>
            <a:r>
              <a:rPr lang="en-US" sz="1800" dirty="0" smtClean="0">
                <a:latin typeface="Courier New" panose="02070309020205020404" pitchFamily="49" charset="0"/>
                <a:cs typeface="Courier New" panose="02070309020205020404" pitchFamily="49" charset="0"/>
              </a:rPr>
              <a:t>] </a:t>
            </a:r>
            <a:r>
              <a:rPr lang="en-US" sz="1800" dirty="0" smtClean="0"/>
              <a:t>command </a:t>
            </a:r>
            <a:r>
              <a:rPr lang="en-US" sz="1800" dirty="0"/>
              <a:t>in </a:t>
            </a:r>
            <a:r>
              <a:rPr lang="en-US" sz="1800" dirty="0" smtClean="0"/>
              <a:t>view configuration </a:t>
            </a:r>
            <a:r>
              <a:rPr lang="en-US" sz="1800" dirty="0"/>
              <a:t>mode</a:t>
            </a:r>
            <a:r>
              <a:rPr lang="en-US" sz="1800" dirty="0" smtClean="0"/>
              <a:t>.</a:t>
            </a:r>
            <a:endParaRPr lang="en-US" sz="1800" dirty="0"/>
          </a:p>
          <a:p>
            <a:pPr marL="0" indent="0">
              <a:buNone/>
            </a:pPr>
            <a:r>
              <a:rPr lang="en-US" sz="1800" b="1" dirty="0"/>
              <a:t>Step 5</a:t>
            </a:r>
            <a:r>
              <a:rPr lang="en-US" sz="1800" b="1" dirty="0" smtClean="0"/>
              <a:t>. </a:t>
            </a:r>
            <a:r>
              <a:rPr lang="en-US" sz="1800" dirty="0" smtClean="0"/>
              <a:t>Exit </a:t>
            </a:r>
            <a:r>
              <a:rPr lang="en-US" sz="1800" dirty="0"/>
              <a:t>view configuration mode by typing the </a:t>
            </a:r>
            <a:r>
              <a:rPr lang="en-US" sz="1800" b="1" dirty="0" smtClean="0">
                <a:latin typeface="Courier New" panose="02070309020205020404" pitchFamily="49" charset="0"/>
                <a:cs typeface="Courier New" panose="02070309020205020404" pitchFamily="49" charset="0"/>
              </a:rPr>
              <a:t>exit</a:t>
            </a:r>
            <a:r>
              <a:rPr lang="en-US" sz="1800" b="1" dirty="0" smtClean="0">
                <a:cs typeface="Courier New" panose="02070309020205020404" pitchFamily="49" charset="0"/>
              </a:rPr>
              <a:t> </a:t>
            </a:r>
            <a:r>
              <a:rPr lang="en-US" sz="1800" dirty="0" smtClean="0"/>
              <a:t>command</a:t>
            </a:r>
            <a:r>
              <a:rPr lang="en-US" sz="1800" dirty="0"/>
              <a:t>.</a:t>
            </a:r>
          </a:p>
        </p:txBody>
      </p:sp>
    </p:spTree>
    <p:extLst>
      <p:ext uri="{BB962C8B-B14F-4D97-AF65-F5344CB8AC3E}">
        <p14:creationId xmlns:p14="http://schemas.microsoft.com/office/powerpoint/2010/main" val="2650677715"/>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943486" y="186574"/>
            <a:ext cx="8200514" cy="561572"/>
          </a:xfrm>
        </p:spPr>
        <p:txBody>
          <a:bodyPr/>
          <a:lstStyle/>
          <a:p>
            <a:r>
              <a:rPr lang="en-US" dirty="0" smtClean="0"/>
              <a:t>Configuring Role-Based CLI Superviews</a:t>
            </a:r>
            <a:endParaRPr lang="en-US" dirty="0"/>
          </a:p>
        </p:txBody>
      </p:sp>
      <p:sp>
        <p:nvSpPr>
          <p:cNvPr id="3" name="Content Placeholder 2"/>
          <p:cNvSpPr>
            <a:spLocks noGrp="1"/>
          </p:cNvSpPr>
          <p:nvPr>
            <p:ph idx="1"/>
          </p:nvPr>
        </p:nvSpPr>
        <p:spPr>
          <a:xfrm>
            <a:off x="1141843" y="834860"/>
            <a:ext cx="8002157" cy="4830264"/>
          </a:xfrm>
        </p:spPr>
        <p:txBody>
          <a:bodyPr/>
          <a:lstStyle/>
          <a:p>
            <a:pPr marL="0" indent="0">
              <a:buNone/>
            </a:pPr>
            <a:r>
              <a:rPr lang="en-US" sz="2000" dirty="0" smtClean="0"/>
              <a:t>There </a:t>
            </a:r>
            <a:r>
              <a:rPr lang="en-US" sz="2000" dirty="0"/>
              <a:t>are four steps to create and manage a superview:</a:t>
            </a:r>
          </a:p>
          <a:p>
            <a:pPr marL="0" indent="0">
              <a:buNone/>
            </a:pPr>
            <a:r>
              <a:rPr lang="en-US" sz="2000" b="1" dirty="0"/>
              <a:t>Step 1</a:t>
            </a:r>
            <a:r>
              <a:rPr lang="en-US" sz="2000" b="1" dirty="0" smtClean="0"/>
              <a:t>. </a:t>
            </a:r>
            <a:r>
              <a:rPr lang="en-US" sz="2000" dirty="0" smtClean="0"/>
              <a:t>Create </a:t>
            </a:r>
            <a:r>
              <a:rPr lang="en-US" sz="2000" dirty="0"/>
              <a:t>a view using the </a:t>
            </a:r>
            <a:r>
              <a:rPr lang="en-US" sz="2000" b="1" dirty="0">
                <a:latin typeface="Courier New" panose="02070309020205020404" pitchFamily="49" charset="0"/>
                <a:cs typeface="Courier New" panose="02070309020205020404" pitchFamily="49" charset="0"/>
              </a:rPr>
              <a:t>parser view </a:t>
            </a:r>
            <a:r>
              <a:rPr lang="en-US" sz="2000" i="1" dirty="0" err="1" smtClean="0">
                <a:latin typeface="Courier New" panose="02070309020205020404" pitchFamily="49" charset="0"/>
                <a:cs typeface="Courier New" panose="02070309020205020404" pitchFamily="49" charset="0"/>
              </a:rPr>
              <a:t>view</a:t>
            </a:r>
            <a:r>
              <a:rPr lang="en-US" sz="2000" i="1" dirty="0" smtClean="0">
                <a:latin typeface="Courier New" panose="02070309020205020404" pitchFamily="49" charset="0"/>
                <a:cs typeface="Courier New" panose="02070309020205020404" pitchFamily="49" charset="0"/>
              </a:rPr>
              <a:t>-</a:t>
            </a:r>
            <a:r>
              <a:rPr lang="en-US" sz="2000" i="1" dirty="0" smtClean="0"/>
              <a:t>			  </a:t>
            </a:r>
            <a:r>
              <a:rPr lang="en-US" sz="2000" i="1" dirty="0" smtClean="0">
                <a:latin typeface="Courier New" panose="02070309020205020404" pitchFamily="49" charset="0"/>
                <a:cs typeface="Courier New" panose="02070309020205020404" pitchFamily="49" charset="0"/>
              </a:rPr>
              <a:t>name</a:t>
            </a:r>
            <a:r>
              <a:rPr lang="en-US" sz="2000" b="1" dirty="0">
                <a:latin typeface="Courier New" panose="02070309020205020404" pitchFamily="49" charset="0"/>
                <a:cs typeface="Courier New" panose="02070309020205020404" pitchFamily="49" charset="0"/>
              </a:rPr>
              <a:t> </a:t>
            </a:r>
            <a:r>
              <a:rPr lang="en-US" sz="2000" b="1" dirty="0" smtClean="0">
                <a:latin typeface="Courier New" panose="02070309020205020404" pitchFamily="49" charset="0"/>
                <a:cs typeface="Courier New" panose="02070309020205020404" pitchFamily="49" charset="0"/>
              </a:rPr>
              <a:t>superview </a:t>
            </a:r>
            <a:r>
              <a:rPr lang="en-US" sz="2000" dirty="0" smtClean="0"/>
              <a:t>command </a:t>
            </a:r>
            <a:r>
              <a:rPr lang="en-US" sz="2000" dirty="0"/>
              <a:t>and enter </a:t>
            </a:r>
            <a:r>
              <a:rPr lang="en-US" sz="2000" dirty="0" err="1"/>
              <a:t>superview</a:t>
            </a:r>
            <a:r>
              <a:rPr lang="en-US" sz="2000" dirty="0"/>
              <a:t> </a:t>
            </a:r>
            <a:r>
              <a:rPr lang="en-US" sz="2000" dirty="0" smtClean="0"/>
              <a:t>	    	  configuration </a:t>
            </a:r>
            <a:r>
              <a:rPr lang="en-US" sz="2000" dirty="0"/>
              <a:t>mode.</a:t>
            </a:r>
          </a:p>
          <a:p>
            <a:pPr marL="0" indent="0">
              <a:buNone/>
            </a:pPr>
            <a:r>
              <a:rPr lang="en-US" sz="2000" b="1" dirty="0"/>
              <a:t>Step 2</a:t>
            </a:r>
            <a:r>
              <a:rPr lang="en-US" sz="2000" b="1" dirty="0" smtClean="0"/>
              <a:t>. </a:t>
            </a:r>
            <a:r>
              <a:rPr lang="en-US" sz="2000" dirty="0" smtClean="0"/>
              <a:t>Assign </a:t>
            </a:r>
            <a:r>
              <a:rPr lang="en-US" sz="2000" dirty="0"/>
              <a:t>a secret password to the view using </a:t>
            </a:r>
            <a:r>
              <a:rPr lang="en-US" sz="2000" dirty="0" smtClean="0"/>
              <a:t>	    	    	  the</a:t>
            </a:r>
            <a:r>
              <a:rPr lang="en-US" sz="2000" dirty="0"/>
              <a:t> </a:t>
            </a:r>
            <a:r>
              <a:rPr lang="en-US" sz="2000" b="1" dirty="0">
                <a:latin typeface="Courier New" panose="02070309020205020404" pitchFamily="49" charset="0"/>
                <a:cs typeface="Courier New" panose="02070309020205020404" pitchFamily="49" charset="0"/>
              </a:rPr>
              <a:t>secret</a:t>
            </a:r>
            <a:r>
              <a:rPr lang="en-US" sz="2000" i="1" dirty="0">
                <a:latin typeface="Courier New" panose="02070309020205020404" pitchFamily="49" charset="0"/>
                <a:cs typeface="Courier New" panose="02070309020205020404" pitchFamily="49" charset="0"/>
              </a:rPr>
              <a:t> encrypted-password</a:t>
            </a:r>
            <a:r>
              <a:rPr lang="en-US" sz="2000" i="1" dirty="0"/>
              <a:t> </a:t>
            </a:r>
            <a:r>
              <a:rPr lang="en-US" sz="2000" dirty="0"/>
              <a:t>command. </a:t>
            </a:r>
            <a:endParaRPr lang="en-US" sz="2000" dirty="0" smtClean="0"/>
          </a:p>
          <a:p>
            <a:pPr marL="0" indent="0">
              <a:buNone/>
            </a:pPr>
            <a:r>
              <a:rPr lang="en-US" sz="2000" b="1" dirty="0" smtClean="0"/>
              <a:t>Step </a:t>
            </a:r>
            <a:r>
              <a:rPr lang="en-US" sz="2000" b="1" dirty="0"/>
              <a:t>3</a:t>
            </a:r>
            <a:r>
              <a:rPr lang="en-US" sz="2000" b="1" dirty="0" smtClean="0"/>
              <a:t>. </a:t>
            </a:r>
            <a:r>
              <a:rPr lang="en-US" sz="2000" dirty="0" smtClean="0"/>
              <a:t>Assign </a:t>
            </a:r>
            <a:r>
              <a:rPr lang="en-US" sz="2000" dirty="0"/>
              <a:t>an existing view using </a:t>
            </a:r>
            <a:r>
              <a:rPr lang="en-US" sz="2000" dirty="0" smtClean="0"/>
              <a:t>the </a:t>
            </a:r>
            <a:r>
              <a:rPr lang="en-US" sz="2000" b="1" dirty="0" smtClean="0">
                <a:latin typeface="Courier New" panose="02070309020205020404" pitchFamily="49" charset="0"/>
                <a:cs typeface="Courier New" panose="02070309020205020404" pitchFamily="49" charset="0"/>
              </a:rPr>
              <a:t>view</a:t>
            </a:r>
            <a:r>
              <a:rPr lang="en-US" sz="2000" b="1" dirty="0">
                <a:latin typeface="Courier New" panose="02070309020205020404" pitchFamily="49" charset="0"/>
                <a:cs typeface="Courier New" panose="02070309020205020404" pitchFamily="49" charset="0"/>
              </a:rPr>
              <a:t> </a:t>
            </a:r>
            <a:r>
              <a:rPr lang="en-US" sz="2000" i="1" dirty="0" err="1" smtClean="0">
                <a:latin typeface="Courier New" panose="02070309020205020404" pitchFamily="49" charset="0"/>
                <a:cs typeface="Courier New" panose="02070309020205020404" pitchFamily="49" charset="0"/>
              </a:rPr>
              <a:t>view</a:t>
            </a:r>
            <a:r>
              <a:rPr lang="en-US" sz="2000" i="1" dirty="0" smtClean="0">
                <a:latin typeface="Courier New" panose="02070309020205020404" pitchFamily="49" charset="0"/>
                <a:cs typeface="Courier New" panose="02070309020205020404" pitchFamily="49" charset="0"/>
              </a:rPr>
              <a:t>-			</a:t>
            </a:r>
            <a:r>
              <a:rPr lang="en-US" sz="2000" i="1" dirty="0">
                <a:latin typeface="Courier New" panose="02070309020205020404" pitchFamily="49" charset="0"/>
                <a:cs typeface="Courier New" panose="02070309020205020404" pitchFamily="49" charset="0"/>
              </a:rPr>
              <a:t> </a:t>
            </a:r>
            <a:r>
              <a:rPr lang="en-US" sz="2000" i="1" dirty="0" smtClean="0">
                <a:latin typeface="Courier New" panose="02070309020205020404" pitchFamily="49" charset="0"/>
                <a:cs typeface="Courier New" panose="02070309020205020404" pitchFamily="49" charset="0"/>
              </a:rPr>
              <a:t>name</a:t>
            </a:r>
            <a:r>
              <a:rPr lang="en-US" sz="2000" i="1" dirty="0"/>
              <a:t> </a:t>
            </a:r>
            <a:r>
              <a:rPr lang="en-US" sz="2000" dirty="0"/>
              <a:t>command in view configuration mode. </a:t>
            </a:r>
          </a:p>
          <a:p>
            <a:pPr marL="0" indent="0">
              <a:buNone/>
            </a:pPr>
            <a:r>
              <a:rPr lang="en-US" sz="2000" b="1" dirty="0"/>
              <a:t>Step 4</a:t>
            </a:r>
            <a:r>
              <a:rPr lang="en-US" sz="2000" b="1" dirty="0" smtClean="0"/>
              <a:t>. </a:t>
            </a:r>
            <a:r>
              <a:rPr lang="en-US" sz="2000" dirty="0" smtClean="0"/>
              <a:t>Exit </a:t>
            </a:r>
            <a:r>
              <a:rPr lang="en-US" sz="2000" dirty="0"/>
              <a:t>superview configuration mode by typing </a:t>
            </a:r>
            <a:r>
              <a:rPr lang="en-US" sz="2000" dirty="0" smtClean="0"/>
              <a:t>	   	   	  the</a:t>
            </a:r>
            <a:r>
              <a:rPr lang="en-US" sz="2000" dirty="0"/>
              <a:t> </a:t>
            </a:r>
            <a:r>
              <a:rPr lang="en-US" sz="2000" b="1" dirty="0">
                <a:latin typeface="Courier New" panose="02070309020205020404" pitchFamily="49" charset="0"/>
                <a:cs typeface="Courier New" panose="02070309020205020404" pitchFamily="49" charset="0"/>
              </a:rPr>
              <a:t>exit</a:t>
            </a:r>
            <a:r>
              <a:rPr lang="en-US" sz="2000" dirty="0"/>
              <a:t> command</a:t>
            </a:r>
            <a:r>
              <a:rPr lang="en-US" sz="2000" dirty="0" smtClean="0"/>
              <a:t>.</a:t>
            </a:r>
          </a:p>
          <a:p>
            <a:pPr marL="0" indent="0">
              <a:buNone/>
            </a:pPr>
            <a:r>
              <a:rPr lang="en-US" sz="2000" dirty="0"/>
              <a:t>To access existing views, enter the </a:t>
            </a:r>
            <a:r>
              <a:rPr lang="en-US" sz="2000" b="1" dirty="0">
                <a:latin typeface="Courier New" panose="02070309020205020404" pitchFamily="49" charset="0"/>
                <a:cs typeface="Courier New" panose="02070309020205020404" pitchFamily="49" charset="0"/>
              </a:rPr>
              <a:t>enable view </a:t>
            </a:r>
            <a:r>
              <a:rPr lang="en-US" sz="2000" i="1" dirty="0">
                <a:latin typeface="Courier New" panose="02070309020205020404" pitchFamily="49" charset="0"/>
                <a:cs typeface="Courier New" panose="02070309020205020404" pitchFamily="49" charset="0"/>
              </a:rPr>
              <a:t>view-name</a:t>
            </a:r>
            <a:r>
              <a:rPr lang="en-US" sz="2000" i="1" dirty="0"/>
              <a:t> </a:t>
            </a:r>
            <a:r>
              <a:rPr lang="en-US" sz="2000" dirty="0"/>
              <a:t>command in user mode and enter the password that was assigned to the custom view.</a:t>
            </a:r>
          </a:p>
        </p:txBody>
      </p:sp>
    </p:spTree>
    <p:extLst>
      <p:ext uri="{BB962C8B-B14F-4D97-AF65-F5344CB8AC3E}">
        <p14:creationId xmlns:p14="http://schemas.microsoft.com/office/powerpoint/2010/main" val="4177893264"/>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92868" y="165792"/>
            <a:ext cx="7951132" cy="499226"/>
          </a:xfrm>
        </p:spPr>
        <p:txBody>
          <a:bodyPr/>
          <a:lstStyle/>
          <a:p>
            <a:r>
              <a:rPr lang="en-US" sz="1800" dirty="0" smtClean="0">
                <a:latin typeface="Arial" charset="0"/>
              </a:rPr>
              <a:t/>
            </a:r>
            <a:br>
              <a:rPr lang="en-US" sz="1800" dirty="0" smtClean="0">
                <a:latin typeface="Arial" charset="0"/>
              </a:rPr>
            </a:br>
            <a:r>
              <a:rPr lang="en-US" dirty="0" smtClean="0"/>
              <a:t>Verify Role-Based CLI Views</a:t>
            </a:r>
            <a:endParaRPr lang="en-US" dirty="0"/>
          </a:p>
        </p:txBody>
      </p:sp>
      <p:sp>
        <p:nvSpPr>
          <p:cNvPr id="3" name="Content Placeholder 2"/>
          <p:cNvSpPr>
            <a:spLocks noGrp="1"/>
          </p:cNvSpPr>
          <p:nvPr>
            <p:ph idx="1"/>
          </p:nvPr>
        </p:nvSpPr>
        <p:spPr>
          <a:xfrm>
            <a:off x="1003852" y="765455"/>
            <a:ext cx="7824057" cy="1113732"/>
          </a:xfrm>
        </p:spPr>
        <p:txBody>
          <a:bodyPr/>
          <a:lstStyle/>
          <a:p>
            <a:pPr marL="0" indent="0">
              <a:buNone/>
            </a:pPr>
            <a:r>
              <a:rPr lang="en-US" sz="2000" dirty="0"/>
              <a:t>To verify a view, use the</a:t>
            </a:r>
            <a:r>
              <a:rPr lang="en-US" sz="2000" b="1" dirty="0"/>
              <a:t> </a:t>
            </a:r>
            <a:r>
              <a:rPr lang="en-US" sz="2000" b="1" dirty="0">
                <a:latin typeface="Courier New" panose="02070309020205020404" pitchFamily="49" charset="0"/>
                <a:cs typeface="Courier New" panose="02070309020205020404" pitchFamily="49" charset="0"/>
              </a:rPr>
              <a:t>enable </a:t>
            </a:r>
            <a:r>
              <a:rPr lang="en-US" sz="2000" b="1" dirty="0" smtClean="0">
                <a:latin typeface="Courier New" panose="02070309020205020404" pitchFamily="49" charset="0"/>
                <a:cs typeface="Courier New" panose="02070309020205020404" pitchFamily="49" charset="0"/>
              </a:rPr>
              <a:t>view </a:t>
            </a:r>
            <a:r>
              <a:rPr lang="en-US" sz="2000" dirty="0" smtClean="0"/>
              <a:t>command</a:t>
            </a:r>
            <a:r>
              <a:rPr lang="en-US" sz="2000" dirty="0"/>
              <a:t>. Enter the name of </a:t>
            </a:r>
            <a:r>
              <a:rPr lang="en-US" sz="2000" dirty="0" smtClean="0"/>
              <a:t>the </a:t>
            </a:r>
            <a:r>
              <a:rPr lang="en-US" sz="2000" dirty="0"/>
              <a:t>view to verify, and provide the password to log into the view</a:t>
            </a:r>
            <a:r>
              <a:rPr lang="en-US" sz="2000" dirty="0" smtClean="0"/>
              <a:t>.</a:t>
            </a:r>
          </a:p>
          <a:p>
            <a:pPr marL="0" indent="0">
              <a:buNone/>
            </a:pPr>
            <a:endParaRPr lang="en-US" sz="2000" dirty="0"/>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p:txBody>
      </p:sp>
      <p:pic>
        <p:nvPicPr>
          <p:cNvPr id="5" name="Picture 4"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5543" t="31461" r="27935" b="35874"/>
          <a:stretch/>
        </p:blipFill>
        <p:spPr>
          <a:xfrm>
            <a:off x="1003852" y="1733714"/>
            <a:ext cx="7223697" cy="2847802"/>
          </a:xfrm>
          <a:prstGeom prst="rect">
            <a:avLst/>
          </a:prstGeom>
        </p:spPr>
      </p:pic>
    </p:spTree>
    <p:extLst>
      <p:ext uri="{BB962C8B-B14F-4D97-AF65-F5344CB8AC3E}">
        <p14:creationId xmlns:p14="http://schemas.microsoft.com/office/powerpoint/2010/main" val="375149939"/>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3783" y="248919"/>
            <a:ext cx="7315200" cy="520008"/>
          </a:xfrm>
        </p:spPr>
        <p:txBody>
          <a:bodyPr/>
          <a:lstStyle/>
          <a:p>
            <a:r>
              <a:rPr lang="en-US" sz="1800" dirty="0" smtClean="0">
                <a:latin typeface="Arial" charset="0"/>
              </a:rPr>
              <a:t/>
            </a:r>
            <a:br>
              <a:rPr lang="en-US" sz="1800" dirty="0" smtClean="0">
                <a:latin typeface="Arial" charset="0"/>
              </a:rPr>
            </a:br>
            <a:r>
              <a:rPr lang="en-US" dirty="0" smtClean="0"/>
              <a:t>Verify Role-Based CLI Views Cont.</a:t>
            </a:r>
            <a:endParaRPr lang="en-US" dirty="0"/>
          </a:p>
        </p:txBody>
      </p:sp>
      <p:sp>
        <p:nvSpPr>
          <p:cNvPr id="3" name="Content Placeholder 2"/>
          <p:cNvSpPr>
            <a:spLocks noGrp="1"/>
          </p:cNvSpPr>
          <p:nvPr>
            <p:ph idx="1"/>
          </p:nvPr>
        </p:nvSpPr>
        <p:spPr>
          <a:xfrm>
            <a:off x="1044988" y="878035"/>
            <a:ext cx="7891194" cy="2756294"/>
          </a:xfrm>
        </p:spPr>
        <p:txBody>
          <a:bodyPr/>
          <a:lstStyle/>
          <a:p>
            <a:pPr marL="0" indent="0">
              <a:buNone/>
            </a:pPr>
            <a:r>
              <a:rPr lang="en-US" sz="2000" dirty="0"/>
              <a:t>From the root view, use the </a:t>
            </a:r>
            <a:r>
              <a:rPr lang="en-US" sz="2000" b="1" dirty="0">
                <a:latin typeface="Courier New" panose="02070309020205020404" pitchFamily="49" charset="0"/>
                <a:cs typeface="Courier New" panose="02070309020205020404" pitchFamily="49" charset="0"/>
              </a:rPr>
              <a:t>show parser view all </a:t>
            </a:r>
            <a:r>
              <a:rPr lang="en-US" sz="2000" dirty="0"/>
              <a:t>command to see a summary of all views</a:t>
            </a:r>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p:txBody>
      </p:sp>
      <p:sp>
        <p:nvSpPr>
          <p:cNvPr id="6" name="Rectangle 5"/>
          <p:cNvSpPr/>
          <p:nvPr/>
        </p:nvSpPr>
        <p:spPr>
          <a:xfrm>
            <a:off x="587711" y="4328175"/>
            <a:ext cx="4572000" cy="424732"/>
          </a:xfrm>
          <a:prstGeom prst="rect">
            <a:avLst/>
          </a:prstGeom>
        </p:spPr>
        <p:txBody>
          <a:bodyPr>
            <a:spAutoFit/>
          </a:bodyPr>
          <a:lstStyle/>
          <a:p>
            <a:pPr algn="l"/>
            <a:r>
              <a:rPr lang="en-US" dirty="0" smtClean="0"/>
              <a:t>.</a:t>
            </a:r>
            <a:r>
              <a:rPr lang="en-US" dirty="0"/>
              <a:t> </a:t>
            </a:r>
          </a:p>
        </p:txBody>
      </p:sp>
      <p:pic>
        <p:nvPicPr>
          <p:cNvPr id="2" name="Picture 1"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4891" t="31198" r="28153" b="12714"/>
          <a:stretch/>
        </p:blipFill>
        <p:spPr>
          <a:xfrm>
            <a:off x="1361661" y="1555531"/>
            <a:ext cx="6082748" cy="3934718"/>
          </a:xfrm>
          <a:prstGeom prst="rect">
            <a:avLst/>
          </a:prstGeom>
        </p:spPr>
      </p:pic>
    </p:spTree>
    <p:extLst>
      <p:ext uri="{BB962C8B-B14F-4D97-AF65-F5344CB8AC3E}">
        <p14:creationId xmlns:p14="http://schemas.microsoft.com/office/powerpoint/2010/main" val="2762224034"/>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163204" y="2097520"/>
            <a:ext cx="6671541" cy="1269134"/>
          </a:xfrm>
        </p:spPr>
        <p:txBody>
          <a:bodyPr/>
          <a:lstStyle/>
          <a:p>
            <a:pPr marL="517525" indent="-517525" eaLnBrk="1" hangingPunct="1"/>
            <a:r>
              <a:rPr lang="en-US" sz="2400" dirty="0" smtClean="0"/>
              <a:t>Monitoring and Managing Devices</a:t>
            </a:r>
            <a:endParaRPr lang="en-US" sz="2400" dirty="0" smtClean="0">
              <a:solidFill>
                <a:schemeClr val="folHlink"/>
              </a:solidFill>
            </a:endParaRPr>
          </a:p>
        </p:txBody>
      </p:sp>
    </p:spTree>
    <p:extLst>
      <p:ext uri="{BB962C8B-B14F-4D97-AF65-F5344CB8AC3E}">
        <p14:creationId xmlns:p14="http://schemas.microsoft.com/office/powerpoint/2010/main" val="3746105004"/>
      </p:ext>
    </p:extLst>
  </p:cSld>
  <p:clrMapOvr>
    <a:masterClrMapping/>
  </p:clrMapOvr>
  <p:transition>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696048" y="61881"/>
            <a:ext cx="8447952" cy="665481"/>
          </a:xfrm>
        </p:spPr>
        <p:txBody>
          <a:bodyPr/>
          <a:lstStyle/>
          <a:p>
            <a:r>
              <a:rPr lang="en-US" sz="1800" dirty="0" smtClean="0">
                <a:latin typeface="Arial" charset="0"/>
              </a:rPr>
              <a:t/>
            </a:r>
            <a:br>
              <a:rPr lang="en-US" sz="1800" dirty="0" smtClean="0">
                <a:latin typeface="Arial" charset="0"/>
              </a:rPr>
            </a:br>
            <a:r>
              <a:rPr lang="en-US" dirty="0" smtClean="0"/>
              <a:t>Cisco IOS </a:t>
            </a:r>
            <a:r>
              <a:rPr lang="en-US" dirty="0"/>
              <a:t>R</a:t>
            </a:r>
            <a:r>
              <a:rPr lang="en-US" dirty="0" smtClean="0"/>
              <a:t>esilient Configuration Feature</a:t>
            </a:r>
            <a:endParaRPr lang="en-US" dirty="0"/>
          </a:p>
        </p:txBody>
      </p:sp>
      <p:pic>
        <p:nvPicPr>
          <p:cNvPr id="2" name="Content Placeholder 1" descr="CCNA Security - Google Chrome"/>
          <p:cNvPicPr>
            <a:picLocks noGrp="1" noChangeAspect="1"/>
          </p:cNvPicPr>
          <p:nvPr>
            <p:ph idx="1"/>
          </p:nvPr>
        </p:nvPicPr>
        <p:blipFill rotWithShape="1">
          <a:blip r:embed="rId3">
            <a:extLst>
              <a:ext uri="{28A0092B-C50C-407E-A947-70E740481C1C}">
                <a14:useLocalDpi xmlns:a14="http://schemas.microsoft.com/office/drawing/2010/main" val="0"/>
              </a:ext>
            </a:extLst>
          </a:blip>
          <a:srcRect l="37489" t="27043" r="35215" b="44757"/>
          <a:stretch/>
        </p:blipFill>
        <p:spPr>
          <a:xfrm>
            <a:off x="1787236" y="692263"/>
            <a:ext cx="5652655" cy="3113003"/>
          </a:xfrm>
        </p:spPr>
      </p:pic>
      <p:sp>
        <p:nvSpPr>
          <p:cNvPr id="4" name="Content Placeholder 2"/>
          <p:cNvSpPr txBox="1">
            <a:spLocks/>
          </p:cNvSpPr>
          <p:nvPr/>
        </p:nvSpPr>
        <p:spPr bwMode="auto">
          <a:xfrm>
            <a:off x="862303" y="3515856"/>
            <a:ext cx="8002157" cy="176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342900" indent="-342900">
              <a:buFont typeface="Wingdings" panose="05000000000000000000" pitchFamily="2" charset="2"/>
              <a:buChar char="§"/>
            </a:pPr>
            <a:r>
              <a:rPr lang="en-US" sz="2000" dirty="0"/>
              <a:t>To secure the IOS image and enable Cisco IOS image resilience, use the</a:t>
            </a:r>
            <a:r>
              <a:rPr lang="en-US" sz="2000" b="1" dirty="0"/>
              <a:t> </a:t>
            </a:r>
            <a:r>
              <a:rPr lang="en-US" sz="2000" b="1" dirty="0">
                <a:latin typeface="Courier New" panose="02070309020205020404" pitchFamily="49" charset="0"/>
                <a:cs typeface="Courier New" panose="02070309020205020404" pitchFamily="49" charset="0"/>
              </a:rPr>
              <a:t>secure boot-image</a:t>
            </a:r>
            <a:r>
              <a:rPr lang="en-US" sz="2000" b="1" dirty="0"/>
              <a:t> </a:t>
            </a:r>
            <a:r>
              <a:rPr lang="en-US" sz="2000" dirty="0" smtClean="0"/>
              <a:t>command.</a:t>
            </a:r>
            <a:endParaRPr lang="en-US" sz="2000" dirty="0"/>
          </a:p>
          <a:p>
            <a:pPr marL="342900" indent="-342900">
              <a:buFont typeface="Wingdings" panose="05000000000000000000" pitchFamily="2" charset="2"/>
              <a:buChar char="§"/>
            </a:pPr>
            <a:r>
              <a:rPr lang="en-US" sz="2000" dirty="0"/>
              <a:t>To take a snapshot of the router running configuration and securely archive it in persistent storage, use the </a:t>
            </a:r>
            <a:r>
              <a:rPr lang="en-US" sz="2000" b="1" dirty="0">
                <a:latin typeface="Courier New" panose="02070309020205020404" pitchFamily="49" charset="0"/>
                <a:cs typeface="Courier New" panose="02070309020205020404" pitchFamily="49" charset="0"/>
              </a:rPr>
              <a:t>secure boot-config </a:t>
            </a:r>
            <a:r>
              <a:rPr lang="en-US" sz="2000" dirty="0"/>
              <a:t>global configuration mode </a:t>
            </a:r>
            <a:r>
              <a:rPr lang="en-US" sz="2000" dirty="0" smtClean="0"/>
              <a:t>command.</a:t>
            </a:r>
            <a:endParaRPr lang="en-US" sz="2000" dirty="0"/>
          </a:p>
        </p:txBody>
      </p:sp>
    </p:spTree>
    <p:extLst>
      <p:ext uri="{BB962C8B-B14F-4D97-AF65-F5344CB8AC3E}">
        <p14:creationId xmlns:p14="http://schemas.microsoft.com/office/powerpoint/2010/main" val="2226833263"/>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57157" y="61882"/>
            <a:ext cx="7886843" cy="416099"/>
          </a:xfrm>
        </p:spPr>
        <p:txBody>
          <a:bodyPr/>
          <a:lstStyle/>
          <a:p>
            <a:r>
              <a:rPr lang="en-US" sz="1800" dirty="0" smtClean="0">
                <a:latin typeface="Arial" charset="0"/>
              </a:rPr>
              <a:t/>
            </a:r>
            <a:br>
              <a:rPr lang="en-US" sz="1800" dirty="0" smtClean="0">
                <a:latin typeface="Arial" charset="0"/>
              </a:rPr>
            </a:br>
            <a:r>
              <a:rPr lang="en-US" dirty="0" smtClean="0"/>
              <a:t>Restoring a Primary Bootset Image</a:t>
            </a:r>
            <a:endParaRPr lang="en-US" dirty="0"/>
          </a:p>
        </p:txBody>
      </p:sp>
      <p:sp>
        <p:nvSpPr>
          <p:cNvPr id="3" name="Content Placeholder 2"/>
          <p:cNvSpPr>
            <a:spLocks noGrp="1"/>
          </p:cNvSpPr>
          <p:nvPr>
            <p:ph idx="1"/>
          </p:nvPr>
        </p:nvSpPr>
        <p:spPr>
          <a:xfrm>
            <a:off x="903864" y="506653"/>
            <a:ext cx="8310792" cy="2702057"/>
          </a:xfrm>
        </p:spPr>
        <p:txBody>
          <a:bodyPr/>
          <a:lstStyle/>
          <a:p>
            <a:pPr marL="0" indent="0">
              <a:buNone/>
            </a:pPr>
            <a:r>
              <a:rPr lang="en-US" sz="1800" dirty="0"/>
              <a:t>Secured files do not appear in the output of a </a:t>
            </a:r>
            <a:r>
              <a:rPr lang="en-US" sz="1800" b="1" dirty="0">
                <a:latin typeface="Courier New" panose="02070309020205020404" pitchFamily="49" charset="0"/>
                <a:cs typeface="Courier New" panose="02070309020205020404" pitchFamily="49" charset="0"/>
              </a:rPr>
              <a:t>dir</a:t>
            </a:r>
            <a:r>
              <a:rPr lang="en-US" sz="1800" b="1" dirty="0"/>
              <a:t> </a:t>
            </a:r>
            <a:r>
              <a:rPr lang="en-US" sz="1800" dirty="0" smtClean="0"/>
              <a:t>command. Use </a:t>
            </a:r>
            <a:r>
              <a:rPr lang="en-US" sz="1800" dirty="0"/>
              <a:t>the</a:t>
            </a:r>
            <a:r>
              <a:rPr lang="en-US" sz="1800" b="1" dirty="0"/>
              <a:t> </a:t>
            </a:r>
            <a:r>
              <a:rPr lang="en-US" sz="1800" b="1" dirty="0">
                <a:latin typeface="Courier New" panose="02070309020205020404" pitchFamily="49" charset="0"/>
                <a:cs typeface="Courier New" panose="02070309020205020404" pitchFamily="49" charset="0"/>
              </a:rPr>
              <a:t>show secure bootset</a:t>
            </a:r>
            <a:r>
              <a:rPr lang="en-US" sz="1800" b="1" dirty="0"/>
              <a:t> </a:t>
            </a:r>
            <a:r>
              <a:rPr lang="en-US" sz="1800" dirty="0"/>
              <a:t>command to verify the existence of the </a:t>
            </a:r>
            <a:r>
              <a:rPr lang="en-US" sz="1800" dirty="0" smtClean="0"/>
              <a:t>archive.</a:t>
            </a:r>
          </a:p>
          <a:p>
            <a:pPr marL="0" indent="0">
              <a:buNone/>
            </a:pPr>
            <a:r>
              <a:rPr lang="en-US" sz="1800" dirty="0"/>
              <a:t>To restore a primary bootset from a secure archive after the router has been tampered with, follow these steps:</a:t>
            </a:r>
          </a:p>
          <a:p>
            <a:pPr marL="0" indent="0">
              <a:buNone/>
            </a:pPr>
            <a:r>
              <a:rPr lang="en-US" sz="1800" b="1" dirty="0"/>
              <a:t>Step 1</a:t>
            </a:r>
            <a:r>
              <a:rPr lang="en-US" sz="1800" b="1" dirty="0" smtClean="0"/>
              <a:t>. </a:t>
            </a:r>
            <a:r>
              <a:rPr lang="en-US" sz="1800" dirty="0" smtClean="0"/>
              <a:t>Reload </a:t>
            </a:r>
            <a:r>
              <a:rPr lang="en-US" sz="1800" dirty="0"/>
              <a:t>the router using the</a:t>
            </a:r>
            <a:r>
              <a:rPr lang="en-US" sz="1800" b="1" dirty="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reload </a:t>
            </a:r>
            <a:r>
              <a:rPr lang="en-US" sz="1800" dirty="0" smtClean="0"/>
              <a:t>command</a:t>
            </a:r>
            <a:r>
              <a:rPr lang="en-US" sz="1800" dirty="0"/>
              <a:t>.</a:t>
            </a:r>
          </a:p>
          <a:p>
            <a:pPr marL="0" indent="0">
              <a:buNone/>
            </a:pPr>
            <a:r>
              <a:rPr lang="en-US" sz="1800" b="1" dirty="0"/>
              <a:t>Step 2</a:t>
            </a:r>
            <a:r>
              <a:rPr lang="en-US" sz="1800" b="1" dirty="0" smtClean="0"/>
              <a:t>. </a:t>
            </a:r>
            <a:r>
              <a:rPr lang="en-US" sz="1800" dirty="0" smtClean="0"/>
              <a:t>From </a:t>
            </a:r>
            <a:r>
              <a:rPr lang="en-US" sz="1800" dirty="0"/>
              <a:t>ROMmon mode, enter the </a:t>
            </a:r>
            <a:r>
              <a:rPr lang="en-US" sz="1800" b="1" dirty="0" smtClean="0">
                <a:latin typeface="Courier New" panose="02070309020205020404" pitchFamily="49" charset="0"/>
                <a:cs typeface="Courier New" panose="02070309020205020404" pitchFamily="49" charset="0"/>
              </a:rPr>
              <a:t>dir </a:t>
            </a:r>
            <a:r>
              <a:rPr lang="en-US" sz="1800" dirty="0" smtClean="0">
                <a:cs typeface="Courier New" panose="02070309020205020404" pitchFamily="49" charset="0"/>
              </a:rPr>
              <a:t>command</a:t>
            </a:r>
            <a:r>
              <a:rPr lang="en-US" sz="1800" dirty="0" smtClean="0">
                <a:latin typeface="Courier New" panose="02070309020205020404" pitchFamily="49" charset="0"/>
                <a:cs typeface="Courier New" panose="02070309020205020404" pitchFamily="49" charset="0"/>
              </a:rPr>
              <a:t> </a:t>
            </a:r>
            <a:r>
              <a:rPr lang="en-US" sz="1800" dirty="0"/>
              <a:t>to list the contents of </a:t>
            </a:r>
            <a:r>
              <a:rPr lang="en-US" sz="1800" dirty="0" smtClean="0"/>
              <a:t>	the </a:t>
            </a:r>
            <a:r>
              <a:rPr lang="en-US" sz="1800" dirty="0"/>
              <a:t>device that contains the secure bootset file. From the CLI, the </a:t>
            </a:r>
            <a:r>
              <a:rPr lang="en-US" sz="1800" dirty="0" smtClean="0"/>
              <a:t>	device </a:t>
            </a:r>
            <a:r>
              <a:rPr lang="en-US" sz="1800" dirty="0"/>
              <a:t>name can be found in the output of the</a:t>
            </a:r>
            <a:r>
              <a:rPr lang="en-US" sz="1800" b="1" dirty="0"/>
              <a:t> </a:t>
            </a:r>
            <a:r>
              <a:rPr lang="en-US" sz="1800" b="1" dirty="0">
                <a:latin typeface="Courier New" panose="02070309020205020404" pitchFamily="49" charset="0"/>
                <a:cs typeface="Courier New" panose="02070309020205020404" pitchFamily="49" charset="0"/>
              </a:rPr>
              <a:t>show secure </a:t>
            </a:r>
            <a:r>
              <a:rPr lang="en-US" sz="1800" b="1" dirty="0" smtClean="0">
                <a:latin typeface="Courier New" panose="02070309020205020404" pitchFamily="49" charset="0"/>
                <a:cs typeface="Courier New" panose="02070309020205020404" pitchFamily="49" charset="0"/>
              </a:rPr>
              <a:t>	  	</a:t>
            </a:r>
            <a:r>
              <a:rPr lang="en-US" sz="1800" b="1" dirty="0" err="1" smtClean="0">
                <a:latin typeface="Courier New" panose="02070309020205020404" pitchFamily="49" charset="0"/>
                <a:cs typeface="Courier New" panose="02070309020205020404" pitchFamily="49" charset="0"/>
              </a:rPr>
              <a:t>bootset</a:t>
            </a:r>
            <a:r>
              <a:rPr lang="en-US" sz="1800" b="1" dirty="0" smtClean="0">
                <a:latin typeface="Arial" panose="020B0604020202020204" pitchFamily="34" charset="0"/>
                <a:cs typeface="Arial" panose="020B0604020202020204" pitchFamily="34" charset="0"/>
              </a:rPr>
              <a:t> </a:t>
            </a:r>
            <a:r>
              <a:rPr lang="en-US" sz="1800" dirty="0" smtClean="0"/>
              <a:t>command</a:t>
            </a:r>
            <a:r>
              <a:rPr lang="en-US" sz="1800" dirty="0"/>
              <a:t>.</a:t>
            </a:r>
          </a:p>
          <a:p>
            <a:pPr marL="0" indent="0">
              <a:buNone/>
            </a:pPr>
            <a:r>
              <a:rPr lang="en-US" sz="1800" b="1" dirty="0"/>
              <a:t>Step 3</a:t>
            </a:r>
            <a:r>
              <a:rPr lang="en-US" sz="1800" b="1" dirty="0" smtClean="0"/>
              <a:t>. </a:t>
            </a:r>
            <a:r>
              <a:rPr lang="en-US" sz="1800" dirty="0" smtClean="0"/>
              <a:t>Boot </a:t>
            </a:r>
            <a:r>
              <a:rPr lang="en-US" sz="1800" dirty="0"/>
              <a:t>the router with the secure bootset image using </a:t>
            </a:r>
            <a:r>
              <a:rPr lang="en-US" sz="1800" dirty="0" smtClean="0"/>
              <a:t>	   	    	the</a:t>
            </a:r>
            <a:r>
              <a:rPr lang="en-US" sz="1800" b="1" dirty="0"/>
              <a:t> boot </a:t>
            </a:r>
            <a:r>
              <a:rPr lang="en-US" sz="1800" dirty="0"/>
              <a:t>command with the filename found in Step 2. When the </a:t>
            </a:r>
            <a:r>
              <a:rPr lang="en-US" sz="1800" dirty="0" smtClean="0"/>
              <a:t>	    	compromised </a:t>
            </a:r>
            <a:r>
              <a:rPr lang="en-US" sz="1800" dirty="0"/>
              <a:t>router boots, change to privileged EXEC mode and </a:t>
            </a:r>
            <a:r>
              <a:rPr lang="en-US" sz="1800" dirty="0" smtClean="0"/>
              <a:t>	 restore </a:t>
            </a:r>
            <a:r>
              <a:rPr lang="en-US" sz="1800" dirty="0"/>
              <a:t>the configuration.</a:t>
            </a:r>
          </a:p>
          <a:p>
            <a:pPr marL="0" indent="0">
              <a:buNone/>
            </a:pPr>
            <a:r>
              <a:rPr lang="en-US" sz="1800" b="1" dirty="0"/>
              <a:t>Step 4</a:t>
            </a:r>
            <a:r>
              <a:rPr lang="en-US" sz="1800" b="1" dirty="0" smtClean="0"/>
              <a:t>. </a:t>
            </a:r>
            <a:r>
              <a:rPr lang="en-US" sz="1800" dirty="0" smtClean="0"/>
              <a:t>Enter </a:t>
            </a:r>
            <a:r>
              <a:rPr lang="en-US" sz="1800" dirty="0"/>
              <a:t>global configuration mode.</a:t>
            </a:r>
          </a:p>
          <a:p>
            <a:pPr marL="0" indent="0">
              <a:buNone/>
            </a:pPr>
            <a:r>
              <a:rPr lang="en-US" sz="1800" b="1" dirty="0"/>
              <a:t>Step 5</a:t>
            </a:r>
            <a:r>
              <a:rPr lang="en-US" sz="1800" b="1" dirty="0" smtClean="0"/>
              <a:t>. </a:t>
            </a:r>
            <a:r>
              <a:rPr lang="en-US" sz="1800" dirty="0" smtClean="0"/>
              <a:t>Restore </a:t>
            </a:r>
            <a:r>
              <a:rPr lang="en-US" sz="1800" dirty="0"/>
              <a:t>the secure configuration to the supplied filename using </a:t>
            </a:r>
            <a:r>
              <a:rPr lang="en-US" sz="1800" dirty="0" smtClean="0"/>
              <a:t>	    	the</a:t>
            </a:r>
            <a:r>
              <a:rPr lang="en-US" sz="1800" dirty="0"/>
              <a:t> </a:t>
            </a:r>
            <a:r>
              <a:rPr lang="en-US" sz="1800" b="1" dirty="0">
                <a:latin typeface="Courier New" panose="02070309020205020404" pitchFamily="49" charset="0"/>
                <a:cs typeface="Courier New" panose="02070309020205020404" pitchFamily="49" charset="0"/>
              </a:rPr>
              <a:t>secure boot-config restore</a:t>
            </a:r>
            <a:r>
              <a:rPr lang="en-US" sz="1800" i="1" dirty="0"/>
              <a:t> </a:t>
            </a:r>
            <a:r>
              <a:rPr lang="en-US" sz="1800" i="1" dirty="0" smtClean="0"/>
              <a:t>filename </a:t>
            </a:r>
            <a:r>
              <a:rPr lang="en-US" sz="1800" dirty="0" smtClean="0"/>
              <a:t>command</a:t>
            </a:r>
            <a:r>
              <a:rPr lang="en-US" sz="1800" dirty="0"/>
              <a:t>.</a:t>
            </a:r>
          </a:p>
          <a:p>
            <a:endParaRPr lang="en-US" dirty="0"/>
          </a:p>
        </p:txBody>
      </p:sp>
    </p:spTree>
    <p:extLst>
      <p:ext uri="{BB962C8B-B14F-4D97-AF65-F5344CB8AC3E}">
        <p14:creationId xmlns:p14="http://schemas.microsoft.com/office/powerpoint/2010/main" val="1564902414"/>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35166"/>
            <a:ext cx="7419109" cy="520008"/>
          </a:xfrm>
        </p:spPr>
        <p:txBody>
          <a:bodyPr/>
          <a:lstStyle/>
          <a:p>
            <a:r>
              <a:rPr lang="en-US" sz="1800" dirty="0" smtClean="0">
                <a:latin typeface="Arial" charset="0"/>
              </a:rPr>
              <a:t/>
            </a:r>
            <a:br>
              <a:rPr lang="en-US" sz="1800" dirty="0" smtClean="0">
                <a:latin typeface="Arial" charset="0"/>
              </a:rPr>
            </a:br>
            <a:r>
              <a:rPr lang="en-US" dirty="0" smtClean="0"/>
              <a:t>Recovering a Router Password</a:t>
            </a:r>
            <a:endParaRPr lang="en-US" dirty="0"/>
          </a:p>
        </p:txBody>
      </p:sp>
      <p:sp>
        <p:nvSpPr>
          <p:cNvPr id="4" name="Content Placeholder 3"/>
          <p:cNvSpPr>
            <a:spLocks noGrp="1"/>
          </p:cNvSpPr>
          <p:nvPr>
            <p:ph idx="1"/>
          </p:nvPr>
        </p:nvSpPr>
        <p:spPr>
          <a:xfrm>
            <a:off x="1104101" y="582695"/>
            <a:ext cx="7626238" cy="4990791"/>
          </a:xfrm>
        </p:spPr>
        <p:txBody>
          <a:bodyPr/>
          <a:lstStyle/>
          <a:p>
            <a:pPr marL="0" indent="0">
              <a:buNone/>
            </a:pPr>
            <a:r>
              <a:rPr lang="en-US" sz="2000" dirty="0" smtClean="0"/>
              <a:t>Procedure to recover the router password.</a:t>
            </a:r>
          </a:p>
          <a:p>
            <a:pPr>
              <a:lnSpc>
                <a:spcPts val="1600"/>
              </a:lnSpc>
            </a:pPr>
            <a:r>
              <a:rPr lang="en-US" sz="1600" dirty="0" smtClean="0"/>
              <a:t>Connect to the console port.</a:t>
            </a:r>
          </a:p>
          <a:p>
            <a:pPr>
              <a:lnSpc>
                <a:spcPts val="1600"/>
              </a:lnSpc>
            </a:pPr>
            <a:r>
              <a:rPr lang="en-US" sz="1600" dirty="0" smtClean="0"/>
              <a:t>Record the configuration register setting</a:t>
            </a:r>
          </a:p>
          <a:p>
            <a:pPr>
              <a:lnSpc>
                <a:spcPts val="1600"/>
              </a:lnSpc>
            </a:pPr>
            <a:r>
              <a:rPr lang="en-US" sz="1600" dirty="0" smtClean="0"/>
              <a:t>Power cycle the router.</a:t>
            </a:r>
          </a:p>
          <a:p>
            <a:pPr>
              <a:lnSpc>
                <a:spcPts val="1600"/>
              </a:lnSpc>
            </a:pPr>
            <a:r>
              <a:rPr lang="en-US" sz="1600" dirty="0" smtClean="0"/>
              <a:t>Issue the break sequence.</a:t>
            </a:r>
          </a:p>
          <a:p>
            <a:pPr>
              <a:lnSpc>
                <a:spcPts val="1600"/>
              </a:lnSpc>
            </a:pPr>
            <a:r>
              <a:rPr lang="en-US" sz="1600" dirty="0" smtClean="0"/>
              <a:t>Type </a:t>
            </a:r>
            <a:r>
              <a:rPr lang="en-US" sz="1600" b="1" dirty="0" err="1" smtClean="0">
                <a:latin typeface="Courier New" panose="02070309020205020404" pitchFamily="49" charset="0"/>
                <a:cs typeface="Courier New" panose="02070309020205020404" pitchFamily="49" charset="0"/>
              </a:rPr>
              <a:t>confreg</a:t>
            </a:r>
            <a:r>
              <a:rPr lang="en-US" sz="1600" b="1" dirty="0" smtClean="0">
                <a:latin typeface="Courier New" panose="02070309020205020404" pitchFamily="49" charset="0"/>
                <a:cs typeface="Courier New" panose="02070309020205020404" pitchFamily="49" charset="0"/>
              </a:rPr>
              <a:t> 0x2142 </a:t>
            </a:r>
            <a:r>
              <a:rPr lang="en-US" sz="1600" dirty="0" smtClean="0"/>
              <a:t>to change the register settings.</a:t>
            </a:r>
          </a:p>
          <a:p>
            <a:pPr>
              <a:lnSpc>
                <a:spcPts val="1600"/>
              </a:lnSpc>
            </a:pPr>
            <a:r>
              <a:rPr lang="en-US" sz="1600" dirty="0" smtClean="0"/>
              <a:t>Type </a:t>
            </a:r>
            <a:r>
              <a:rPr lang="en-US" sz="1600" b="1" dirty="0" smtClean="0">
                <a:latin typeface="Courier New" panose="02070309020205020404" pitchFamily="49" charset="0"/>
                <a:cs typeface="Courier New" panose="02070309020205020404" pitchFamily="49" charset="0"/>
              </a:rPr>
              <a:t>reset</a:t>
            </a:r>
            <a:r>
              <a:rPr lang="en-US" sz="1600" dirty="0" smtClean="0"/>
              <a:t> to reboot router.</a:t>
            </a:r>
          </a:p>
          <a:p>
            <a:pPr>
              <a:lnSpc>
                <a:spcPts val="1600"/>
              </a:lnSpc>
            </a:pPr>
            <a:r>
              <a:rPr lang="en-US" sz="1600" dirty="0" smtClean="0"/>
              <a:t>Skip the initial setup procedure.</a:t>
            </a:r>
          </a:p>
          <a:p>
            <a:pPr>
              <a:lnSpc>
                <a:spcPts val="1600"/>
              </a:lnSpc>
            </a:pPr>
            <a:r>
              <a:rPr lang="en-US" sz="1600" dirty="0" smtClean="0"/>
              <a:t>Enter privileged EXEC mode.</a:t>
            </a:r>
          </a:p>
          <a:p>
            <a:pPr>
              <a:lnSpc>
                <a:spcPts val="1600"/>
              </a:lnSpc>
            </a:pPr>
            <a:r>
              <a:rPr lang="en-US" sz="1600" dirty="0" smtClean="0"/>
              <a:t>Copy the startup configuration to the running configuration.</a:t>
            </a:r>
          </a:p>
          <a:p>
            <a:pPr>
              <a:lnSpc>
                <a:spcPts val="1600"/>
              </a:lnSpc>
            </a:pPr>
            <a:r>
              <a:rPr lang="en-US" sz="1600" dirty="0" smtClean="0"/>
              <a:t>Verify the running configuration.</a:t>
            </a:r>
          </a:p>
          <a:p>
            <a:pPr>
              <a:lnSpc>
                <a:spcPts val="1600"/>
              </a:lnSpc>
            </a:pPr>
            <a:r>
              <a:rPr lang="en-US" sz="1600" dirty="0" smtClean="0"/>
              <a:t>Enter global configuration and change enable secret password.</a:t>
            </a:r>
          </a:p>
          <a:p>
            <a:pPr>
              <a:lnSpc>
                <a:spcPts val="1600"/>
              </a:lnSpc>
            </a:pPr>
            <a:r>
              <a:rPr lang="en-US" sz="1600" dirty="0" smtClean="0"/>
              <a:t>Re-enable the shutdown interfaces.</a:t>
            </a:r>
          </a:p>
          <a:p>
            <a:pPr>
              <a:lnSpc>
                <a:spcPts val="1600"/>
              </a:lnSpc>
            </a:pPr>
            <a:r>
              <a:rPr lang="en-US" sz="1600" dirty="0" smtClean="0"/>
              <a:t>Change the configuration register settings using </a:t>
            </a:r>
            <a:r>
              <a:rPr lang="en-US" sz="1600" b="1" dirty="0" err="1" smtClean="0">
                <a:latin typeface="Courier New" panose="02070309020205020404" pitchFamily="49" charset="0"/>
                <a:cs typeface="Courier New" panose="02070309020205020404" pitchFamily="49" charset="0"/>
              </a:rPr>
              <a:t>config</a:t>
            </a:r>
            <a:r>
              <a:rPr lang="en-US" sz="1600" b="1" dirty="0" smtClean="0">
                <a:latin typeface="Courier New" panose="02070309020205020404" pitchFamily="49" charset="0"/>
                <a:cs typeface="Courier New" panose="02070309020205020404" pitchFamily="49" charset="0"/>
              </a:rPr>
              <a:t>-register 0x2102</a:t>
            </a:r>
          </a:p>
          <a:p>
            <a:pPr>
              <a:lnSpc>
                <a:spcPts val="1600"/>
              </a:lnSpc>
            </a:pPr>
            <a:r>
              <a:rPr lang="en-US" sz="1600" dirty="0" smtClean="0">
                <a:cs typeface="Courier New" panose="02070309020205020404" pitchFamily="49" charset="0"/>
              </a:rPr>
              <a:t>Save the configuration changes and reboot.</a:t>
            </a:r>
          </a:p>
        </p:txBody>
      </p:sp>
    </p:spTree>
    <p:extLst>
      <p:ext uri="{BB962C8B-B14F-4D97-AF65-F5344CB8AC3E}">
        <p14:creationId xmlns:p14="http://schemas.microsoft.com/office/powerpoint/2010/main" val="2184783413"/>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2" y="61882"/>
            <a:ext cx="7523018" cy="478444"/>
          </a:xfrm>
        </p:spPr>
        <p:txBody>
          <a:bodyPr/>
          <a:lstStyle/>
          <a:p>
            <a:r>
              <a:rPr lang="en-US" sz="1800" dirty="0" smtClean="0">
                <a:latin typeface="Arial" charset="0"/>
              </a:rPr>
              <a:t/>
            </a:r>
            <a:br>
              <a:rPr lang="en-US" sz="1800" dirty="0" smtClean="0">
                <a:latin typeface="Arial" charset="0"/>
              </a:rPr>
            </a:br>
            <a:r>
              <a:rPr lang="en-US" dirty="0" smtClean="0"/>
              <a:t>Disabling Password Recovery</a:t>
            </a:r>
            <a:endParaRPr lang="en-US" dirty="0"/>
          </a:p>
        </p:txBody>
      </p:sp>
      <p:sp>
        <p:nvSpPr>
          <p:cNvPr id="3" name="Content Placeholder 2"/>
          <p:cNvSpPr>
            <a:spLocks noGrp="1"/>
          </p:cNvSpPr>
          <p:nvPr>
            <p:ph idx="1"/>
          </p:nvPr>
        </p:nvSpPr>
        <p:spPr>
          <a:xfrm>
            <a:off x="758396" y="506653"/>
            <a:ext cx="8310792" cy="4273164"/>
          </a:xfrm>
        </p:spPr>
        <p:txBody>
          <a:bodyPr/>
          <a:lstStyle/>
          <a:p>
            <a:pPr marL="0" indent="0">
              <a:buNone/>
            </a:pPr>
            <a:r>
              <a:rPr lang="en-US" sz="1800" dirty="0"/>
              <a:t>An administrator can mitigate this potential security breach by using the</a:t>
            </a:r>
            <a:r>
              <a:rPr lang="en-US" sz="1800" b="1" dirty="0"/>
              <a:t> no service password-recovery </a:t>
            </a:r>
            <a:r>
              <a:rPr lang="en-US" sz="1800" dirty="0"/>
              <a:t>global configuration mode </a:t>
            </a:r>
            <a:r>
              <a:rPr lang="en-US" sz="1800" dirty="0" smtClean="0"/>
              <a:t>command.</a:t>
            </a:r>
          </a:p>
          <a:p>
            <a:pPr marL="0" indent="0">
              <a:buNone/>
            </a:pPr>
            <a:endParaRPr lang="en-US" sz="1800" dirty="0"/>
          </a:p>
          <a:p>
            <a:pPr marL="0" indent="0">
              <a:buNone/>
            </a:pPr>
            <a:endParaRPr lang="en-US" sz="1800" dirty="0" smtClean="0"/>
          </a:p>
          <a:p>
            <a:pPr marL="0" indent="0">
              <a:buNone/>
            </a:pPr>
            <a:endParaRPr lang="en-US" sz="1800" dirty="0"/>
          </a:p>
          <a:p>
            <a:pPr marL="0" indent="0">
              <a:buNone/>
            </a:pPr>
            <a:endParaRPr lang="en-US" sz="1800" dirty="0" smtClean="0"/>
          </a:p>
          <a:p>
            <a:pPr marL="0" indent="0">
              <a:buNone/>
            </a:pPr>
            <a:endParaRPr lang="en-US" sz="1800" dirty="0" smtClean="0"/>
          </a:p>
          <a:p>
            <a:pPr marL="0" indent="0">
              <a:buNone/>
            </a:pPr>
            <a:r>
              <a:rPr lang="en-US" sz="1800" dirty="0" smtClean="0"/>
              <a:t>To </a:t>
            </a:r>
            <a:r>
              <a:rPr lang="en-US" sz="1800" dirty="0"/>
              <a:t>recover a device after </a:t>
            </a:r>
            <a:r>
              <a:rPr lang="en-US" sz="1800" dirty="0" smtClean="0"/>
              <a:t>entering the</a:t>
            </a:r>
            <a:r>
              <a:rPr lang="en-US" sz="1800" b="1" dirty="0"/>
              <a:t> no service password-recovery </a:t>
            </a:r>
            <a:r>
              <a:rPr lang="en-US" sz="1800" dirty="0" smtClean="0"/>
              <a:t>command:</a:t>
            </a:r>
          </a:p>
          <a:p>
            <a:pPr marL="0" indent="0">
              <a:buNone/>
            </a:pPr>
            <a:r>
              <a:rPr lang="en-US" sz="1800" b="1" dirty="0" smtClean="0"/>
              <a:t>Step 1.</a:t>
            </a:r>
            <a:r>
              <a:rPr lang="en-US" sz="1800" dirty="0" smtClean="0"/>
              <a:t> Initiate </a:t>
            </a:r>
            <a:r>
              <a:rPr lang="en-US" sz="1800" dirty="0"/>
              <a:t>the break sequence within five seconds after the image </a:t>
            </a:r>
            <a:r>
              <a:rPr lang="en-US" sz="1800" dirty="0" smtClean="0"/>
              <a:t>	    	decompresses </a:t>
            </a:r>
            <a:r>
              <a:rPr lang="en-US" sz="1800" dirty="0"/>
              <a:t>during the </a:t>
            </a:r>
            <a:r>
              <a:rPr lang="en-US" sz="1800" dirty="0" smtClean="0"/>
              <a:t>boot. </a:t>
            </a:r>
          </a:p>
          <a:p>
            <a:pPr marL="0" indent="0">
              <a:buNone/>
            </a:pPr>
            <a:r>
              <a:rPr lang="en-US" sz="1800" b="1" dirty="0"/>
              <a:t>Step </a:t>
            </a:r>
            <a:r>
              <a:rPr lang="en-US" sz="1800" b="1" dirty="0" smtClean="0"/>
              <a:t>2. </a:t>
            </a:r>
            <a:r>
              <a:rPr lang="en-US" sz="1800" dirty="0" smtClean="0"/>
              <a:t>Confirm </a:t>
            </a:r>
            <a:r>
              <a:rPr lang="en-US" sz="1800" dirty="0"/>
              <a:t>the break key action. </a:t>
            </a:r>
            <a:endParaRPr lang="en-US" sz="1800" dirty="0" smtClean="0"/>
          </a:p>
          <a:p>
            <a:pPr marL="0" indent="0">
              <a:buNone/>
            </a:pPr>
            <a:r>
              <a:rPr lang="en-US" sz="1800" dirty="0" smtClean="0"/>
              <a:t>The startup </a:t>
            </a:r>
            <a:r>
              <a:rPr lang="en-US" sz="1800" dirty="0"/>
              <a:t>configuration is completely </a:t>
            </a:r>
            <a:r>
              <a:rPr lang="en-US" sz="1800" dirty="0" smtClean="0"/>
              <a:t>erased and the </a:t>
            </a:r>
            <a:r>
              <a:rPr lang="en-US" sz="1800" dirty="0"/>
              <a:t>password recovery </a:t>
            </a:r>
            <a:r>
              <a:rPr lang="en-US" sz="1800" dirty="0" smtClean="0"/>
              <a:t>procedure </a:t>
            </a:r>
            <a:r>
              <a:rPr lang="en-US" sz="1800" dirty="0"/>
              <a:t>is </a:t>
            </a:r>
            <a:r>
              <a:rPr lang="en-US" sz="1800" dirty="0" smtClean="0"/>
              <a:t>enabled.</a:t>
            </a:r>
            <a:endParaRPr lang="en-US" sz="1800" dirty="0"/>
          </a:p>
        </p:txBody>
      </p:sp>
      <p:pic>
        <p:nvPicPr>
          <p:cNvPr id="5" name="Picture 4"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8478" t="32471" r="24783" b="50048"/>
          <a:stretch/>
        </p:blipFill>
        <p:spPr>
          <a:xfrm>
            <a:off x="2211005" y="1096816"/>
            <a:ext cx="5505334" cy="1953592"/>
          </a:xfrm>
          <a:prstGeom prst="rect">
            <a:avLst/>
          </a:prstGeom>
        </p:spPr>
      </p:pic>
    </p:spTree>
    <p:extLst>
      <p:ext uri="{BB962C8B-B14F-4D97-AF65-F5344CB8AC3E}">
        <p14:creationId xmlns:p14="http://schemas.microsoft.com/office/powerpoint/2010/main" val="3149943966"/>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01435" y="82663"/>
            <a:ext cx="7377547" cy="582353"/>
          </a:xfrm>
        </p:spPr>
        <p:txBody>
          <a:bodyPr/>
          <a:lstStyle/>
          <a:p>
            <a:r>
              <a:rPr lang="en-US" sz="1800" dirty="0" smtClean="0">
                <a:latin typeface="Arial" charset="0"/>
              </a:rPr>
              <a:t/>
            </a:r>
            <a:br>
              <a:rPr lang="en-US" sz="1800" dirty="0" smtClean="0">
                <a:latin typeface="Arial" charset="0"/>
              </a:rPr>
            </a:br>
            <a:r>
              <a:rPr lang="en-US" dirty="0" smtClean="0"/>
              <a:t>Network Time Protocol</a:t>
            </a:r>
            <a:endParaRPr lang="en-US" dirty="0"/>
          </a:p>
        </p:txBody>
      </p:sp>
      <p:sp>
        <p:nvSpPr>
          <p:cNvPr id="5" name="Content Placeholder 4"/>
          <p:cNvSpPr>
            <a:spLocks noGrp="1"/>
          </p:cNvSpPr>
          <p:nvPr>
            <p:ph idx="1"/>
          </p:nvPr>
        </p:nvSpPr>
        <p:spPr>
          <a:xfrm>
            <a:off x="623098" y="822959"/>
            <a:ext cx="8520902" cy="4967939"/>
          </a:xfrm>
        </p:spPr>
        <p:txBody>
          <a:bodyPr/>
          <a:lstStyle/>
          <a:p>
            <a:pPr>
              <a:lnSpc>
                <a:spcPts val="2200"/>
              </a:lnSpc>
            </a:pPr>
            <a:r>
              <a:rPr lang="en-US" sz="2000" dirty="0"/>
              <a:t>T</a:t>
            </a:r>
            <a:r>
              <a:rPr lang="en-US" sz="2000" dirty="0" smtClean="0"/>
              <a:t>he </a:t>
            </a:r>
            <a:r>
              <a:rPr lang="en-US" sz="2000" dirty="0"/>
              <a:t>date and time settings of the router can be set using one of two </a:t>
            </a:r>
            <a:r>
              <a:rPr lang="en-US" sz="2000" dirty="0" smtClean="0"/>
              <a:t>methods:</a:t>
            </a:r>
          </a:p>
          <a:p>
            <a:pPr marL="742950" lvl="1" indent="-285750">
              <a:lnSpc>
                <a:spcPts val="2200"/>
              </a:lnSpc>
              <a:buFont typeface="Arial" panose="020B0604020202020204" pitchFamily="34" charset="0"/>
              <a:buChar char="•"/>
            </a:pPr>
            <a:r>
              <a:rPr lang="en-US" sz="1800" dirty="0"/>
              <a:t>	</a:t>
            </a:r>
            <a:r>
              <a:rPr lang="en-US" sz="1800" dirty="0" smtClean="0"/>
              <a:t>Manually </a:t>
            </a:r>
            <a:r>
              <a:rPr lang="en-US" sz="1800" dirty="0"/>
              <a:t>editing the date and </a:t>
            </a:r>
            <a:r>
              <a:rPr lang="en-US" sz="1800" dirty="0" smtClean="0"/>
              <a:t>time.</a:t>
            </a:r>
            <a:endParaRPr lang="en-US" sz="1800" dirty="0"/>
          </a:p>
          <a:p>
            <a:pPr marL="742950" lvl="1" indent="-285750">
              <a:lnSpc>
                <a:spcPts val="2200"/>
              </a:lnSpc>
              <a:buFont typeface="Arial" panose="020B0604020202020204" pitchFamily="34" charset="0"/>
              <a:buChar char="•"/>
            </a:pPr>
            <a:r>
              <a:rPr lang="en-US" sz="1800" dirty="0"/>
              <a:t> </a:t>
            </a:r>
            <a:r>
              <a:rPr lang="en-US" sz="1800" dirty="0" smtClean="0"/>
              <a:t>Configuring </a:t>
            </a:r>
            <a:r>
              <a:rPr lang="en-US" sz="1800" dirty="0"/>
              <a:t>the Network Time Protocol (</a:t>
            </a:r>
            <a:r>
              <a:rPr lang="en-US" sz="1800" dirty="0" smtClean="0"/>
              <a:t>NTP).</a:t>
            </a:r>
            <a:endParaRPr lang="en-US" sz="1800" dirty="0"/>
          </a:p>
          <a:p>
            <a:pPr>
              <a:lnSpc>
                <a:spcPts val="2200"/>
              </a:lnSpc>
              <a:defRPr/>
            </a:pPr>
            <a:r>
              <a:rPr lang="en-US" sz="2000" dirty="0"/>
              <a:t>NTP is designed to time-synchronize a </a:t>
            </a:r>
            <a:r>
              <a:rPr lang="en-US" sz="2000" dirty="0" smtClean="0"/>
              <a:t>network. </a:t>
            </a:r>
            <a:r>
              <a:rPr lang="en-US" sz="1800" dirty="0" smtClean="0"/>
              <a:t>NTP runs over UDP.</a:t>
            </a:r>
          </a:p>
          <a:p>
            <a:pPr>
              <a:lnSpc>
                <a:spcPts val="2200"/>
              </a:lnSpc>
              <a:defRPr/>
            </a:pPr>
            <a:r>
              <a:rPr lang="en-US" sz="2000" dirty="0" smtClean="0"/>
              <a:t>An </a:t>
            </a:r>
            <a:r>
              <a:rPr lang="en-US" sz="2000" dirty="0"/>
              <a:t>NTP network usually obtains the time from an authoritative time source, such as a radio clock or an atomic clock. </a:t>
            </a:r>
          </a:p>
          <a:p>
            <a:pPr marL="809625" lvl="2" indent="-285750">
              <a:lnSpc>
                <a:spcPts val="2200"/>
              </a:lnSpc>
              <a:buFont typeface="Arial" panose="020B0604020202020204" pitchFamily="34" charset="0"/>
              <a:buChar char="•"/>
              <a:defRPr/>
            </a:pPr>
            <a:r>
              <a:rPr lang="en-US" sz="1800" dirty="0"/>
              <a:t>NTP then distributes this time across the network. </a:t>
            </a:r>
          </a:p>
          <a:p>
            <a:pPr marL="809625" lvl="2" indent="-285750">
              <a:lnSpc>
                <a:spcPts val="2200"/>
              </a:lnSpc>
              <a:buFont typeface="Arial" panose="020B0604020202020204" pitchFamily="34" charset="0"/>
              <a:buChar char="•"/>
              <a:defRPr/>
            </a:pPr>
            <a:r>
              <a:rPr lang="en-US" sz="1800" dirty="0"/>
              <a:t>NTP is extremely efficient; no more than one packet per minute is necessary to synchronize two machines to within 1ms of one another </a:t>
            </a:r>
          </a:p>
          <a:p>
            <a:pPr>
              <a:lnSpc>
                <a:spcPts val="2200"/>
              </a:lnSpc>
              <a:defRPr/>
            </a:pPr>
            <a:r>
              <a:rPr lang="en-US" sz="2000" dirty="0" smtClean="0"/>
              <a:t>NTP </a:t>
            </a:r>
            <a:r>
              <a:rPr lang="en-US" sz="2000" dirty="0"/>
              <a:t>services are enabled on all interfaces by </a:t>
            </a:r>
            <a:r>
              <a:rPr lang="en-US" sz="2000" dirty="0" smtClean="0"/>
              <a:t>default. To </a:t>
            </a:r>
            <a:r>
              <a:rPr lang="en-US" sz="2000" dirty="0"/>
              <a:t>disable NTP on a specific interface, use the</a:t>
            </a:r>
            <a:r>
              <a:rPr lang="en-US" sz="2000" b="1" dirty="0">
                <a:solidFill>
                  <a:schemeClr val="hlink"/>
                </a:solidFill>
                <a:effectLst>
                  <a:outerShdw blurRad="38100" dist="38100" dir="2700000" algn="tl">
                    <a:srgbClr val="C0C0C0"/>
                  </a:outerShdw>
                </a:effectLst>
              </a:rPr>
              <a:t> </a:t>
            </a:r>
            <a:r>
              <a:rPr lang="en-US" sz="2000" b="1" dirty="0" err="1">
                <a:effectLst>
                  <a:outerShdw blurRad="38100" dist="38100" dir="2700000" algn="tl">
                    <a:srgbClr val="C0C0C0"/>
                  </a:outerShdw>
                </a:effectLst>
                <a:latin typeface="Courier New" panose="02070309020205020404" pitchFamily="49" charset="0"/>
                <a:cs typeface="Courier New" panose="02070309020205020404" pitchFamily="49" charset="0"/>
              </a:rPr>
              <a:t>ntp</a:t>
            </a:r>
            <a:r>
              <a:rPr lang="en-US" sz="2000" b="1" dirty="0">
                <a:effectLst>
                  <a:outerShdw blurRad="38100" dist="38100" dir="2700000" algn="tl">
                    <a:srgbClr val="C0C0C0"/>
                  </a:outerShdw>
                </a:effectLst>
                <a:latin typeface="Courier New" panose="02070309020205020404" pitchFamily="49" charset="0"/>
                <a:cs typeface="Courier New" panose="02070309020205020404" pitchFamily="49" charset="0"/>
              </a:rPr>
              <a:t> disable </a:t>
            </a:r>
            <a:r>
              <a:rPr lang="en-US" sz="2000" dirty="0"/>
              <a:t>command in the interface configuration mode. </a:t>
            </a:r>
          </a:p>
        </p:txBody>
      </p:sp>
    </p:spTree>
    <p:extLst>
      <p:ext uri="{BB962C8B-B14F-4D97-AF65-F5344CB8AC3E}">
        <p14:creationId xmlns:p14="http://schemas.microsoft.com/office/powerpoint/2010/main" val="516602282"/>
      </p:ext>
    </p:extLst>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1" y="82662"/>
            <a:ext cx="7294418" cy="520008"/>
          </a:xfrm>
        </p:spPr>
        <p:txBody>
          <a:bodyPr/>
          <a:lstStyle/>
          <a:p>
            <a:r>
              <a:rPr lang="en-US" sz="1800" dirty="0" smtClean="0">
                <a:latin typeface="Arial" charset="0"/>
              </a:rPr>
              <a:t/>
            </a:r>
            <a:br>
              <a:rPr lang="en-US" sz="1800" dirty="0" smtClean="0">
                <a:latin typeface="Arial" charset="0"/>
              </a:rPr>
            </a:br>
            <a:r>
              <a:rPr lang="en-US" dirty="0" err="1" smtClean="0"/>
              <a:t>NTP</a:t>
            </a:r>
            <a:r>
              <a:rPr lang="en-US" dirty="0" smtClean="0"/>
              <a:t> Server</a:t>
            </a:r>
            <a:endParaRPr lang="en-US" dirty="0"/>
          </a:p>
        </p:txBody>
      </p:sp>
      <p:pic>
        <p:nvPicPr>
          <p:cNvPr id="2" name="Content Placeholder 1" descr="CCNA Security - Google Chrome"/>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49058" t="26963" r="25323" b="37897"/>
          <a:stretch/>
        </p:blipFill>
        <p:spPr>
          <a:xfrm>
            <a:off x="1212786" y="1028955"/>
            <a:ext cx="6072808" cy="4521200"/>
          </a:xfrm>
        </p:spPr>
      </p:pic>
      <p:sp>
        <p:nvSpPr>
          <p:cNvPr id="3" name="Rectangle 2"/>
          <p:cNvSpPr/>
          <p:nvPr/>
        </p:nvSpPr>
        <p:spPr>
          <a:xfrm>
            <a:off x="1212786" y="659623"/>
            <a:ext cx="4572000" cy="369332"/>
          </a:xfrm>
          <a:prstGeom prst="rect">
            <a:avLst/>
          </a:prstGeom>
        </p:spPr>
        <p:txBody>
          <a:bodyPr>
            <a:spAutoFit/>
          </a:bodyPr>
          <a:lstStyle/>
          <a:p>
            <a:pPr algn="l"/>
            <a:r>
              <a:rPr lang="en-US" sz="2000" dirty="0" smtClean="0"/>
              <a:t>Sample NTP Configuration</a:t>
            </a:r>
            <a:endParaRPr lang="en-US" sz="2000" dirty="0"/>
          </a:p>
        </p:txBody>
      </p:sp>
    </p:spTree>
    <p:extLst>
      <p:ext uri="{BB962C8B-B14F-4D97-AF65-F5344CB8AC3E}">
        <p14:creationId xmlns:p14="http://schemas.microsoft.com/office/powerpoint/2010/main" val="3553387673"/>
      </p:ext>
    </p:extLst>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55617" y="0"/>
            <a:ext cx="6930880" cy="665018"/>
          </a:xfrm>
        </p:spPr>
        <p:txBody>
          <a:bodyPr/>
          <a:lstStyle/>
          <a:p>
            <a:r>
              <a:rPr lang="en-US" sz="1800" dirty="0" smtClean="0">
                <a:latin typeface="Arial" charset="0"/>
              </a:rPr>
              <a:t/>
            </a:r>
            <a:br>
              <a:rPr lang="en-US" sz="1800" dirty="0" smtClean="0">
                <a:latin typeface="Arial" charset="0"/>
              </a:rPr>
            </a:br>
            <a:r>
              <a:rPr lang="en-US" dirty="0" smtClean="0"/>
              <a:t>NTP Authentication</a:t>
            </a:r>
            <a:endParaRPr lang="en-US" dirty="0"/>
          </a:p>
        </p:txBody>
      </p:sp>
      <p:sp>
        <p:nvSpPr>
          <p:cNvPr id="5" name="Content Placeholder 4"/>
          <p:cNvSpPr>
            <a:spLocks noGrp="1"/>
          </p:cNvSpPr>
          <p:nvPr>
            <p:ph idx="1"/>
          </p:nvPr>
        </p:nvSpPr>
        <p:spPr>
          <a:xfrm>
            <a:off x="820738" y="798024"/>
            <a:ext cx="8520902" cy="4296286"/>
          </a:xfrm>
        </p:spPr>
        <p:txBody>
          <a:bodyPr/>
          <a:lstStyle/>
          <a:p>
            <a:pPr marL="0" indent="0">
              <a:buNone/>
            </a:pPr>
            <a:r>
              <a:rPr lang="en-US" sz="2000" dirty="0" smtClean="0"/>
              <a:t>There </a:t>
            </a:r>
            <a:r>
              <a:rPr lang="en-US" sz="2000" dirty="0"/>
              <a:t>are two security mechanisms available:</a:t>
            </a:r>
          </a:p>
          <a:p>
            <a:pPr marL="452438"/>
            <a:r>
              <a:rPr lang="en-US" sz="1800" dirty="0"/>
              <a:t>ACL-based restriction scheme</a:t>
            </a:r>
          </a:p>
          <a:p>
            <a:pPr marL="452438"/>
            <a:r>
              <a:rPr lang="en-US" sz="1800" dirty="0"/>
              <a:t>Encrypted authentication mechanism offered by NTP version 3 or </a:t>
            </a:r>
            <a:r>
              <a:rPr lang="en-US" sz="1800" dirty="0" smtClean="0"/>
              <a:t>later</a:t>
            </a:r>
          </a:p>
          <a:p>
            <a:pPr marL="0" indent="0">
              <a:buNone/>
            </a:pPr>
            <a:r>
              <a:rPr lang="en-US" sz="2000" dirty="0"/>
              <a:t>I</a:t>
            </a:r>
            <a:r>
              <a:rPr lang="en-US" sz="2000" dirty="0" smtClean="0"/>
              <a:t>t is strongly </a:t>
            </a:r>
            <a:r>
              <a:rPr lang="en-US" sz="2000" dirty="0"/>
              <a:t>recommended that NTP version 3 or later is implemented. Use the following commands on both the NTP master and the NTP client:</a:t>
            </a:r>
          </a:p>
          <a:p>
            <a:pPr marL="452438"/>
            <a:r>
              <a:rPr lang="en-US" sz="1800" b="1" dirty="0">
                <a:latin typeface="Courier New" panose="02070309020205020404" pitchFamily="49" charset="0"/>
                <a:cs typeface="Courier New" panose="02070309020205020404" pitchFamily="49" charset="0"/>
              </a:rPr>
              <a:t>ntp authenticate </a:t>
            </a:r>
            <a:r>
              <a:rPr lang="en-US" sz="1800" b="1" dirty="0" smtClean="0">
                <a:latin typeface="Courier New" panose="02070309020205020404" pitchFamily="49" charset="0"/>
                <a:cs typeface="Courier New" panose="02070309020205020404" pitchFamily="49" charset="0"/>
              </a:rPr>
              <a:t>ntp </a:t>
            </a:r>
            <a:r>
              <a:rPr lang="en-US" sz="1800" b="1" dirty="0">
                <a:latin typeface="Courier New" panose="02070309020205020404" pitchFamily="49" charset="0"/>
                <a:cs typeface="Courier New" panose="02070309020205020404" pitchFamily="49" charset="0"/>
              </a:rPr>
              <a:t>authentication-key </a:t>
            </a:r>
            <a:r>
              <a:rPr lang="en-US" sz="1800" i="1" dirty="0">
                <a:latin typeface="Courier New" panose="02070309020205020404" pitchFamily="49" charset="0"/>
                <a:cs typeface="Courier New" panose="02070309020205020404" pitchFamily="49" charset="0"/>
              </a:rPr>
              <a:t>key-number </a:t>
            </a:r>
            <a:endParaRPr lang="en-US" sz="1800" i="1" dirty="0" smtClean="0">
              <a:latin typeface="Courier New" panose="02070309020205020404" pitchFamily="49" charset="0"/>
              <a:cs typeface="Courier New" panose="02070309020205020404" pitchFamily="49" charset="0"/>
            </a:endParaRPr>
          </a:p>
          <a:p>
            <a:pPr marL="452438"/>
            <a:r>
              <a:rPr lang="en-US" sz="1800" b="1" dirty="0" smtClean="0">
                <a:latin typeface="Courier New" panose="02070309020205020404" pitchFamily="49" charset="0"/>
                <a:cs typeface="Courier New" panose="02070309020205020404" pitchFamily="49" charset="0"/>
              </a:rPr>
              <a:t>md5</a:t>
            </a:r>
            <a:r>
              <a:rPr lang="en-US" sz="1800" b="1" dirty="0">
                <a:latin typeface="Courier New" panose="02070309020205020404" pitchFamily="49" charset="0"/>
                <a:cs typeface="Courier New" panose="02070309020205020404" pitchFamily="49" charset="0"/>
              </a:rPr>
              <a:t> </a:t>
            </a:r>
            <a:r>
              <a:rPr lang="en-US" sz="1800" i="1" dirty="0">
                <a:latin typeface="Courier New" panose="02070309020205020404" pitchFamily="49" charset="0"/>
                <a:cs typeface="Courier New" panose="02070309020205020404" pitchFamily="49" charset="0"/>
              </a:rPr>
              <a:t>key-value </a:t>
            </a:r>
            <a:endParaRPr lang="en-US" sz="1800" i="1" dirty="0" smtClean="0">
              <a:latin typeface="Courier New" panose="02070309020205020404" pitchFamily="49" charset="0"/>
              <a:cs typeface="Courier New" panose="02070309020205020404" pitchFamily="49" charset="0"/>
            </a:endParaRPr>
          </a:p>
          <a:p>
            <a:pPr marL="452438"/>
            <a:r>
              <a:rPr lang="en-US" sz="1800" b="1" dirty="0" smtClean="0">
                <a:latin typeface="Courier New" panose="02070309020205020404" pitchFamily="49" charset="0"/>
                <a:cs typeface="Courier New" panose="02070309020205020404" pitchFamily="49" charset="0"/>
              </a:rPr>
              <a:t>ntp </a:t>
            </a:r>
            <a:r>
              <a:rPr lang="en-US" sz="1800" b="1" dirty="0">
                <a:latin typeface="Courier New" panose="02070309020205020404" pitchFamily="49" charset="0"/>
                <a:cs typeface="Courier New" panose="02070309020205020404" pitchFamily="49" charset="0"/>
              </a:rPr>
              <a:t>trusted-key </a:t>
            </a:r>
            <a:r>
              <a:rPr lang="en-US" sz="1800" i="1" dirty="0">
                <a:latin typeface="Courier New" panose="02070309020205020404" pitchFamily="49" charset="0"/>
                <a:cs typeface="Courier New" panose="02070309020205020404" pitchFamily="49" charset="0"/>
              </a:rPr>
              <a:t>key-number</a:t>
            </a:r>
            <a:endParaRPr lang="en-US" sz="1800" dirty="0">
              <a:latin typeface="Courier New" panose="02070309020205020404" pitchFamily="49" charset="0"/>
              <a:cs typeface="Courier New" panose="02070309020205020404" pitchFamily="49" charset="0"/>
            </a:endParaRPr>
          </a:p>
          <a:p>
            <a:pPr marL="0" indent="0">
              <a:buNone/>
            </a:pPr>
            <a:endParaRPr lang="en-US" sz="2000" dirty="0"/>
          </a:p>
        </p:txBody>
      </p:sp>
      <p:pic>
        <p:nvPicPr>
          <p:cNvPr id="3" name="Picture 2"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48379" t="28296" r="24288" b="44887"/>
          <a:stretch/>
        </p:blipFill>
        <p:spPr>
          <a:xfrm>
            <a:off x="4877206" y="3344065"/>
            <a:ext cx="4218135" cy="2246243"/>
          </a:xfrm>
          <a:prstGeom prst="rect">
            <a:avLst/>
          </a:prstGeom>
        </p:spPr>
      </p:pic>
    </p:spTree>
    <p:extLst>
      <p:ext uri="{BB962C8B-B14F-4D97-AF65-F5344CB8AC3E}">
        <p14:creationId xmlns:p14="http://schemas.microsoft.com/office/powerpoint/2010/main" val="3174076491"/>
      </p:ext>
    </p:extLst>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288473" y="103444"/>
            <a:ext cx="7866744"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Summary</a:t>
            </a:r>
            <a:endParaRPr lang="en-US" dirty="0">
              <a:latin typeface="Arial" charset="0"/>
            </a:endParaRPr>
          </a:p>
        </p:txBody>
      </p:sp>
      <p:sp>
        <p:nvSpPr>
          <p:cNvPr id="3" name="Content Placeholder 2"/>
          <p:cNvSpPr>
            <a:spLocks noGrp="1"/>
          </p:cNvSpPr>
          <p:nvPr>
            <p:ph idx="1"/>
          </p:nvPr>
        </p:nvSpPr>
        <p:spPr>
          <a:xfrm>
            <a:off x="727365" y="1018309"/>
            <a:ext cx="8416636" cy="4509655"/>
          </a:xfrm>
        </p:spPr>
        <p:txBody>
          <a:bodyPr/>
          <a:lstStyle/>
          <a:p>
            <a:r>
              <a:rPr lang="en-US" sz="2000" dirty="0" smtClean="0"/>
              <a:t>When securing a network device, </a:t>
            </a:r>
            <a:r>
              <a:rPr lang="en-US" sz="2000" dirty="0"/>
              <a:t>hardening should be the first </a:t>
            </a:r>
            <a:r>
              <a:rPr lang="en-US" sz="2000" dirty="0" smtClean="0"/>
              <a:t>step, which includes: </a:t>
            </a:r>
          </a:p>
          <a:p>
            <a:pPr lvl="1">
              <a:buFont typeface="Arial" panose="020B0604020202020204" pitchFamily="34" charset="0"/>
              <a:buChar char="•"/>
            </a:pPr>
            <a:r>
              <a:rPr lang="en-US" sz="1600" dirty="0"/>
              <a:t>	</a:t>
            </a:r>
            <a:r>
              <a:rPr lang="en-US" sz="1800" dirty="0"/>
              <a:t>S</a:t>
            </a:r>
            <a:r>
              <a:rPr lang="en-US" sz="1800" dirty="0" smtClean="0"/>
              <a:t>ecuring </a:t>
            </a:r>
            <a:r>
              <a:rPr lang="en-US" sz="1800" dirty="0"/>
              <a:t>the network </a:t>
            </a:r>
            <a:r>
              <a:rPr lang="en-US" sz="1800" dirty="0" smtClean="0"/>
              <a:t>perimeter.</a:t>
            </a:r>
          </a:p>
          <a:p>
            <a:pPr lvl="1">
              <a:buFont typeface="Arial" panose="020B0604020202020204" pitchFamily="34" charset="0"/>
              <a:buChar char="•"/>
            </a:pPr>
            <a:r>
              <a:rPr lang="en-US" sz="1800" dirty="0"/>
              <a:t>	S</a:t>
            </a:r>
            <a:r>
              <a:rPr lang="en-US" sz="1800" dirty="0" smtClean="0"/>
              <a:t>ecuring </a:t>
            </a:r>
            <a:r>
              <a:rPr lang="en-US" sz="1800" dirty="0"/>
              <a:t>administrative access to infrastructure </a:t>
            </a:r>
            <a:r>
              <a:rPr lang="en-US" sz="1800" dirty="0" smtClean="0"/>
              <a:t>devices.	</a:t>
            </a:r>
          </a:p>
          <a:p>
            <a:pPr lvl="1">
              <a:buFont typeface="Arial" panose="020B0604020202020204" pitchFamily="34" charset="0"/>
              <a:buChar char="•"/>
            </a:pPr>
            <a:r>
              <a:rPr lang="en-US" sz="1800" dirty="0"/>
              <a:t> </a:t>
            </a:r>
            <a:r>
              <a:rPr lang="en-US" sz="1800" dirty="0" smtClean="0"/>
              <a:t>   Enhancing </a:t>
            </a:r>
            <a:r>
              <a:rPr lang="en-US" sz="1800" dirty="0"/>
              <a:t>virtual login </a:t>
            </a:r>
            <a:r>
              <a:rPr lang="en-US" sz="1800" dirty="0" smtClean="0"/>
              <a:t>security.</a:t>
            </a:r>
          </a:p>
          <a:p>
            <a:pPr lvl="1">
              <a:buFont typeface="Arial" panose="020B0604020202020204" pitchFamily="34" charset="0"/>
              <a:buChar char="•"/>
            </a:pPr>
            <a:r>
              <a:rPr lang="en-US" sz="1800" dirty="0"/>
              <a:t>	U</a:t>
            </a:r>
            <a:r>
              <a:rPr lang="en-US" sz="1800" dirty="0" smtClean="0"/>
              <a:t>sing </a:t>
            </a:r>
            <a:r>
              <a:rPr lang="en-US" sz="1800" dirty="0"/>
              <a:t>secure </a:t>
            </a:r>
            <a:r>
              <a:rPr lang="en-US" sz="1800" dirty="0" smtClean="0"/>
              <a:t>protocols like SSH, </a:t>
            </a:r>
            <a:r>
              <a:rPr lang="en-US" sz="1800" dirty="0"/>
              <a:t>instead of Telnet, </a:t>
            </a:r>
            <a:r>
              <a:rPr lang="en-US" sz="1800" dirty="0" smtClean="0"/>
              <a:t>and HTTPS instead </a:t>
            </a:r>
            <a:r>
              <a:rPr lang="en-US" sz="1800" dirty="0"/>
              <a:t>of </a:t>
            </a:r>
            <a:r>
              <a:rPr lang="en-US" sz="1800" dirty="0" smtClean="0"/>
              <a:t>HTTP.</a:t>
            </a:r>
          </a:p>
          <a:p>
            <a:pPr>
              <a:buFont typeface="Wingdings" panose="05000000000000000000" pitchFamily="2" charset="2"/>
              <a:buChar char="§"/>
            </a:pPr>
            <a:r>
              <a:rPr lang="en-US" sz="2000" dirty="0"/>
              <a:t>Administrators should provide access to infrastructure devices based on privilege levels and implement a role-based </a:t>
            </a:r>
            <a:r>
              <a:rPr lang="en-US" sz="2000" dirty="0" smtClean="0"/>
              <a:t>CLI.</a:t>
            </a:r>
          </a:p>
          <a:p>
            <a:pPr>
              <a:buFont typeface="Wingdings" panose="05000000000000000000" pitchFamily="2" charset="2"/>
              <a:buChar char="§"/>
            </a:pPr>
            <a:r>
              <a:rPr lang="en-US" sz="2000" dirty="0"/>
              <a:t>IOS images and configuration files should also be protected using the Cisco IOS resilient configuration </a:t>
            </a:r>
            <a:r>
              <a:rPr lang="en-US" sz="2000" dirty="0" smtClean="0"/>
              <a:t>feature.</a:t>
            </a:r>
          </a:p>
          <a:p>
            <a:pPr>
              <a:buFont typeface="Wingdings" panose="05000000000000000000" pitchFamily="2" charset="2"/>
              <a:buChar char="§"/>
            </a:pPr>
            <a:endParaRPr lang="en-US" sz="1800" dirty="0"/>
          </a:p>
        </p:txBody>
      </p:sp>
    </p:spTree>
    <p:extLst>
      <p:ext uri="{BB962C8B-B14F-4D97-AF65-F5344CB8AC3E}">
        <p14:creationId xmlns:p14="http://schemas.microsoft.com/office/powerpoint/2010/main" val="4281072833"/>
      </p:ext>
    </p:extLst>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48345" y="2244436"/>
            <a:ext cx="5029200" cy="923330"/>
          </a:xfrm>
          <a:prstGeom prst="rect">
            <a:avLst/>
          </a:prstGeom>
          <a:noFill/>
        </p:spPr>
        <p:txBody>
          <a:bodyPr wrap="square" rtlCol="0">
            <a:spAutoFit/>
          </a:bodyPr>
          <a:lstStyle/>
          <a:p>
            <a:r>
              <a:rPr lang="en-GB" sz="6000" b="1" dirty="0" smtClean="0"/>
              <a:t>Questions?</a:t>
            </a:r>
            <a:endParaRPr lang="en-US" sz="60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18113</TotalTime>
  <Pages>28</Pages>
  <Words>1528</Words>
  <Application>Microsoft Office PowerPoint</Application>
  <PresentationFormat>On-screen Show (4:3)</PresentationFormat>
  <Paragraphs>346</Paragraphs>
  <Slides>46</Slides>
  <Notes>45</Notes>
  <HiddenSlides>0</HiddenSlides>
  <MMClips>0</MMClips>
  <ScaleCrop>false</ScaleCrop>
  <HeadingPairs>
    <vt:vector size="4" baseType="variant">
      <vt:variant>
        <vt:lpstr>Theme</vt:lpstr>
      </vt:variant>
      <vt:variant>
        <vt:i4>2</vt:i4>
      </vt:variant>
      <vt:variant>
        <vt:lpstr>Slide Titles</vt:lpstr>
      </vt:variant>
      <vt:variant>
        <vt:i4>46</vt:i4>
      </vt:variant>
    </vt:vector>
  </HeadingPairs>
  <TitlesOfParts>
    <vt:vector size="48" baseType="lpstr">
      <vt:lpstr>PPT-TMPLT-WHT_C</vt:lpstr>
      <vt:lpstr>NetAcad-4F_PPT-WHT_060408</vt:lpstr>
      <vt:lpstr>Lec3: Securing Network Devices</vt:lpstr>
      <vt:lpstr>Objectives</vt:lpstr>
      <vt:lpstr>Content</vt:lpstr>
      <vt:lpstr>Securing Device Access</vt:lpstr>
      <vt:lpstr> Securing Network Infrastructure</vt:lpstr>
      <vt:lpstr>Implementing Security</vt:lpstr>
      <vt:lpstr> Securing Routers</vt:lpstr>
      <vt:lpstr> Secure Administrative Access</vt:lpstr>
      <vt:lpstr>Securing Passwords</vt:lpstr>
      <vt:lpstr>Securing Passwords</vt:lpstr>
      <vt:lpstr> Configuring Secure Local Database Entries </vt:lpstr>
      <vt:lpstr> Configuring Secure Local Database Entries Cont. </vt:lpstr>
      <vt:lpstr> Enhancing the Login Process</vt:lpstr>
      <vt:lpstr> Configuring Login Enhancement Features</vt:lpstr>
      <vt:lpstr> Configuring Login Enhancement Features Cont.</vt:lpstr>
      <vt:lpstr> Configuring Login Enhancement Features Cont.</vt:lpstr>
      <vt:lpstr> Logging Failed Attempts</vt:lpstr>
      <vt:lpstr> Logging Failed Attempts Cont.</vt:lpstr>
      <vt:lpstr> Provide Legal Notification</vt:lpstr>
      <vt:lpstr> SSH Implementation Configuring Before </vt:lpstr>
      <vt:lpstr> Configuring SSH</vt:lpstr>
      <vt:lpstr> Additional SSH Commands</vt:lpstr>
      <vt:lpstr> Connecting to an SSH-Enabled Router</vt:lpstr>
      <vt:lpstr> Enabling SSH Using CCP</vt:lpstr>
      <vt:lpstr>Assigning   Administrative Roles</vt:lpstr>
      <vt:lpstr> Limiting Command Availability</vt:lpstr>
      <vt:lpstr> Privilege Levels</vt:lpstr>
      <vt:lpstr> Privilege Levels Cont.</vt:lpstr>
      <vt:lpstr> Configuring Privilege Levels</vt:lpstr>
      <vt:lpstr> Assigning Privilege Levels</vt:lpstr>
      <vt:lpstr> Role-Based CLI Access</vt:lpstr>
      <vt:lpstr> Role-Based Views</vt:lpstr>
      <vt:lpstr> Configuring Role-Based Views</vt:lpstr>
      <vt:lpstr>Configuring Role-Based CLI Superviews</vt:lpstr>
      <vt:lpstr> Verify Role-Based CLI Views</vt:lpstr>
      <vt:lpstr> Verify Role-Based CLI Views Cont.</vt:lpstr>
      <vt:lpstr>Monitoring and Managing Devices</vt:lpstr>
      <vt:lpstr> Cisco IOS Resilient Configuration Feature</vt:lpstr>
      <vt:lpstr> Restoring a Primary Bootset Image</vt:lpstr>
      <vt:lpstr> Recovering a Router Password</vt:lpstr>
      <vt:lpstr> Disabling Password Recovery</vt:lpstr>
      <vt:lpstr> Network Time Protocol</vt:lpstr>
      <vt:lpstr> NTP Server</vt:lpstr>
      <vt:lpstr> NTP Authentication</vt:lpstr>
      <vt:lpstr> Summary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sc-cc</cp:lastModifiedBy>
  <cp:revision>1095</cp:revision>
  <cp:lastPrinted>1999-01-27T00:54:54Z</cp:lastPrinted>
  <dcterms:created xsi:type="dcterms:W3CDTF">2006-10-23T15:07:30Z</dcterms:created>
  <dcterms:modified xsi:type="dcterms:W3CDTF">2014-10-20T11:41:16Z</dcterms:modified>
</cp:coreProperties>
</file>