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58"/>
  </p:notesMasterIdLst>
  <p:sldIdLst>
    <p:sldId id="319" r:id="rId2"/>
    <p:sldId id="341" r:id="rId3"/>
    <p:sldId id="373" r:id="rId4"/>
    <p:sldId id="367" r:id="rId5"/>
    <p:sldId id="369" r:id="rId6"/>
    <p:sldId id="370" r:id="rId7"/>
    <p:sldId id="327" r:id="rId8"/>
    <p:sldId id="374" r:id="rId9"/>
    <p:sldId id="375" r:id="rId10"/>
    <p:sldId id="376" r:id="rId11"/>
    <p:sldId id="380" r:id="rId12"/>
    <p:sldId id="379" r:id="rId13"/>
    <p:sldId id="388" r:id="rId14"/>
    <p:sldId id="377" r:id="rId15"/>
    <p:sldId id="381" r:id="rId16"/>
    <p:sldId id="382" r:id="rId17"/>
    <p:sldId id="390" r:id="rId18"/>
    <p:sldId id="392" r:id="rId19"/>
    <p:sldId id="387" r:id="rId20"/>
    <p:sldId id="385" r:id="rId21"/>
    <p:sldId id="389" r:id="rId22"/>
    <p:sldId id="384" r:id="rId23"/>
    <p:sldId id="264" r:id="rId24"/>
    <p:sldId id="272" r:id="rId25"/>
    <p:sldId id="265" r:id="rId26"/>
    <p:sldId id="343" r:id="rId27"/>
    <p:sldId id="300" r:id="rId28"/>
    <p:sldId id="334" r:id="rId29"/>
    <p:sldId id="287" r:id="rId30"/>
    <p:sldId id="290" r:id="rId31"/>
    <p:sldId id="347" r:id="rId32"/>
    <p:sldId id="351" r:id="rId33"/>
    <p:sldId id="353" r:id="rId34"/>
    <p:sldId id="355" r:id="rId35"/>
    <p:sldId id="361" r:id="rId36"/>
    <p:sldId id="362" r:id="rId37"/>
    <p:sldId id="363" r:id="rId38"/>
    <p:sldId id="356" r:id="rId39"/>
    <p:sldId id="357" r:id="rId40"/>
    <p:sldId id="358" r:id="rId41"/>
    <p:sldId id="359" r:id="rId42"/>
    <p:sldId id="386" r:id="rId43"/>
    <p:sldId id="383" r:id="rId44"/>
    <p:sldId id="372" r:id="rId45"/>
    <p:sldId id="360" r:id="rId46"/>
    <p:sldId id="344" r:id="rId47"/>
    <p:sldId id="286" r:id="rId48"/>
    <p:sldId id="284" r:id="rId49"/>
    <p:sldId id="285" r:id="rId50"/>
    <p:sldId id="345" r:id="rId51"/>
    <p:sldId id="346" r:id="rId52"/>
    <p:sldId id="348" r:id="rId53"/>
    <p:sldId id="349" r:id="rId54"/>
    <p:sldId id="350" r:id="rId55"/>
    <p:sldId id="352" r:id="rId56"/>
    <p:sldId id="354"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9C20D3-FE23-4BAE-85BE-FD502C58B9EB}" type="datetimeFigureOut">
              <a:rPr lang="en-GB" smtClean="0"/>
              <a:t>13/02/2018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4D45C7-7C5E-44AE-BE10-AD8EEE9613FC}" type="slidenum">
              <a:rPr lang="en-GB" smtClean="0"/>
              <a:t>‹#›</a:t>
            </a:fld>
            <a:endParaRPr lang="en-GB"/>
          </a:p>
        </p:txBody>
      </p:sp>
    </p:spTree>
    <p:extLst>
      <p:ext uri="{BB962C8B-B14F-4D97-AF65-F5344CB8AC3E}">
        <p14:creationId xmlns:p14="http://schemas.microsoft.com/office/powerpoint/2010/main" val="1582391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4D45C7-7C5E-44AE-BE10-AD8EEE9613FC}" type="slidenum">
              <a:rPr lang="en-GB" smtClean="0"/>
              <a:t>2</a:t>
            </a:fld>
            <a:endParaRPr lang="en-GB"/>
          </a:p>
        </p:txBody>
      </p:sp>
    </p:spTree>
    <p:extLst>
      <p:ext uri="{BB962C8B-B14F-4D97-AF65-F5344CB8AC3E}">
        <p14:creationId xmlns:p14="http://schemas.microsoft.com/office/powerpoint/2010/main" val="2660548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Img</a:t>
            </a:r>
            <a:r>
              <a:rPr lang="en-GB" dirty="0" smtClean="0"/>
              <a:t> ref: https://s-media-cache-ak0.pinimg.com/originals/68/76/9c/68769c0280d167d917bc5904d71f5822.jpg</a:t>
            </a:r>
            <a:endParaRPr lang="en-GB" dirty="0"/>
          </a:p>
        </p:txBody>
      </p:sp>
      <p:sp>
        <p:nvSpPr>
          <p:cNvPr id="4" name="Slide Number Placeholder 3"/>
          <p:cNvSpPr>
            <a:spLocks noGrp="1"/>
          </p:cNvSpPr>
          <p:nvPr>
            <p:ph type="sldNum" sz="quarter" idx="10"/>
          </p:nvPr>
        </p:nvSpPr>
        <p:spPr/>
        <p:txBody>
          <a:bodyPr/>
          <a:lstStyle/>
          <a:p>
            <a:fld id="{974D45C7-7C5E-44AE-BE10-AD8EEE9613FC}" type="slidenum">
              <a:rPr lang="en-GB" smtClean="0"/>
              <a:t>42</a:t>
            </a:fld>
            <a:endParaRPr lang="en-GB"/>
          </a:p>
        </p:txBody>
      </p:sp>
    </p:spTree>
    <p:extLst>
      <p:ext uri="{BB962C8B-B14F-4D97-AF65-F5344CB8AC3E}">
        <p14:creationId xmlns:p14="http://schemas.microsoft.com/office/powerpoint/2010/main" val="1571014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991393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848003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DE178E-41C0-44D4-94A5-FBA795822454}" type="datetimeFigureOut">
              <a:rPr lang="en-US" smtClean="0"/>
              <a:pPr/>
              <a:t>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4219343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DE178E-41C0-44D4-94A5-FBA795822454}" type="datetimeFigureOut">
              <a:rPr lang="en-US" smtClean="0"/>
              <a:pPr/>
              <a:t>2/13/2018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1188219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DE178E-41C0-44D4-94A5-FBA795822454}" type="datetimeFigureOut">
              <a:rPr lang="en-US" smtClean="0"/>
              <a:pPr/>
              <a:t>2/13/2018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3144890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DE178E-41C0-44D4-94A5-FBA795822454}" type="datetimeFigureOut">
              <a:rPr lang="en-US" smtClean="0"/>
              <a:pPr/>
              <a:t>2/13/2018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770008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DE178E-41C0-44D4-94A5-FBA795822454}" type="datetimeFigureOut">
              <a:rPr lang="en-US" smtClean="0"/>
              <a:pPr/>
              <a:t>2/13/2018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3987935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DE178E-41C0-44D4-94A5-FBA795822454}" type="datetimeFigureOut">
              <a:rPr lang="en-US" smtClean="0"/>
              <a:pPr/>
              <a:t>2/13/2018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2191872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DE178E-41C0-44D4-94A5-FBA795822454}" type="datetimeFigureOut">
              <a:rPr lang="en-US" smtClean="0"/>
              <a:pPr/>
              <a:t>2/13/2018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2280364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3381410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2024977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ADE178E-41C0-44D4-94A5-FBA795822454}" type="datetimeFigureOut">
              <a:rPr lang="en-US" smtClean="0"/>
              <a:pPr/>
              <a:t>2/13/2018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3BC4409-ECAA-4C1C-A1C1-BB490E885549}" type="slidenum">
              <a:rPr lang="en-GB" smtClean="0"/>
              <a:pPr/>
              <a:t>‹#›</a:t>
            </a:fld>
            <a:endParaRPr lang="en-GB"/>
          </a:p>
        </p:txBody>
      </p:sp>
    </p:spTree>
    <p:extLst>
      <p:ext uri="{BB962C8B-B14F-4D97-AF65-F5344CB8AC3E}">
        <p14:creationId xmlns:p14="http://schemas.microsoft.com/office/powerpoint/2010/main" val="159874498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enarios2strategy.com/assets/pyramid.png"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usinessdictionary.com/definition/leadership.html" TargetMode="External"/><Relationship Id="rId2" Type="http://schemas.openxmlformats.org/officeDocument/2006/relationships/hyperlink" Target="http://www.psychologytoday.com/basics/leadership"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changingminds.org/disciplines/leadership/theories/leadership_theories.htm"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changingminds.org/disciplines/leadership/styles/participative_leadership.ht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money-zine.com/Career-Development/Leadership-Skill/Leadership-Theorie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changingminds.org/disciplines/leadership/theories/burns_transformational.ht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inspirational-leadership.org/" TargetMode="External"/><Relationship Id="rId2" Type="http://schemas.openxmlformats.org/officeDocument/2006/relationships/hyperlink" Target="http://www.youtube.com/watch?v=n9JNQ-Lq0Jo&amp;feature=player_embedded&amp;noredirect=1"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www.investorsinpeople.co.uk/Needs/BusinessPriorities/EffectiveManagement/Pages/Inspirational.aspx"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investorsinpeople.co.uk/Needs/BusinessPriorities/EffectiveManagement/Pages/Inspirational.aspx"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danielgoleman.info/"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shareyouressays.com/wp-content/uploads/hindi/4-Different-Levels-of-Management-in-the-_6FF4/clip_image002.jpg"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www.businessballs.com/eq.ht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youtube.com/watch?v=7Qv0o1oh9f4"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428868"/>
            <a:ext cx="8229600" cy="1143000"/>
          </a:xfrm>
        </p:spPr>
        <p:txBody>
          <a:bodyPr>
            <a:noAutofit/>
          </a:bodyPr>
          <a:lstStyle/>
          <a:p>
            <a:r>
              <a:rPr lang="en-GB" sz="6600" dirty="0" smtClean="0"/>
              <a:t>Leadership</a:t>
            </a:r>
            <a:endParaRPr lang="en-GB" sz="6600" dirty="0"/>
          </a:p>
        </p:txBody>
      </p:sp>
      <p:pic>
        <p:nvPicPr>
          <p:cNvPr id="1029" name="Picture 5" descr="C:\Users\sc-jw\AppData\Local\Microsoft\Windows\Temporary Internet Files\Content.IE5\9SNM4E3K\MC900435410[1].wmf"/>
          <p:cNvPicPr>
            <a:picLocks noChangeAspect="1" noChangeArrowheads="1"/>
          </p:cNvPicPr>
          <p:nvPr/>
        </p:nvPicPr>
        <p:blipFill>
          <a:blip r:embed="rId2" cstate="print"/>
          <a:srcRect/>
          <a:stretch>
            <a:fillRect/>
          </a:stretch>
        </p:blipFill>
        <p:spPr bwMode="auto">
          <a:xfrm>
            <a:off x="142844" y="142852"/>
            <a:ext cx="1489075" cy="1854200"/>
          </a:xfrm>
          <a:prstGeom prst="rect">
            <a:avLst/>
          </a:prstGeom>
          <a:noFill/>
        </p:spPr>
      </p:pic>
      <p:grpSp>
        <p:nvGrpSpPr>
          <p:cNvPr id="1032" name="Group 8"/>
          <p:cNvGrpSpPr>
            <a:grpSpLocks noChangeAspect="1"/>
          </p:cNvGrpSpPr>
          <p:nvPr/>
        </p:nvGrpSpPr>
        <p:grpSpPr bwMode="auto">
          <a:xfrm>
            <a:off x="6840581" y="1069952"/>
            <a:ext cx="1473200" cy="2732087"/>
            <a:chOff x="4364" y="1907"/>
            <a:chExt cx="928" cy="1721"/>
          </a:xfrm>
        </p:grpSpPr>
        <p:sp>
          <p:nvSpPr>
            <p:cNvPr id="1031" name="AutoShape 7"/>
            <p:cNvSpPr>
              <a:spLocks noChangeAspect="1" noChangeArrowheads="1" noTextEdit="1"/>
            </p:cNvSpPr>
            <p:nvPr/>
          </p:nvSpPr>
          <p:spPr bwMode="auto">
            <a:xfrm>
              <a:off x="4364" y="1907"/>
              <a:ext cx="928" cy="1721"/>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33" name="Freeform 9"/>
            <p:cNvSpPr>
              <a:spLocks/>
            </p:cNvSpPr>
            <p:nvPr/>
          </p:nvSpPr>
          <p:spPr bwMode="auto">
            <a:xfrm>
              <a:off x="4383" y="2057"/>
              <a:ext cx="890" cy="1552"/>
            </a:xfrm>
            <a:custGeom>
              <a:avLst/>
              <a:gdLst/>
              <a:ahLst/>
              <a:cxnLst>
                <a:cxn ang="0">
                  <a:pos x="1514" y="17"/>
                </a:cxn>
                <a:cxn ang="0">
                  <a:pos x="1234" y="111"/>
                </a:cxn>
                <a:cxn ang="0">
                  <a:pos x="837" y="268"/>
                </a:cxn>
                <a:cxn ang="0">
                  <a:pos x="437" y="472"/>
                </a:cxn>
                <a:cxn ang="0">
                  <a:pos x="152" y="711"/>
                </a:cxn>
                <a:cxn ang="0">
                  <a:pos x="86" y="960"/>
                </a:cxn>
                <a:cxn ang="0">
                  <a:pos x="169" y="1116"/>
                </a:cxn>
                <a:cxn ang="0">
                  <a:pos x="314" y="1186"/>
                </a:cxn>
                <a:cxn ang="0">
                  <a:pos x="460" y="1220"/>
                </a:cxn>
                <a:cxn ang="0">
                  <a:pos x="546" y="1266"/>
                </a:cxn>
                <a:cxn ang="0">
                  <a:pos x="508" y="1369"/>
                </a:cxn>
                <a:cxn ang="0">
                  <a:pos x="369" y="1561"/>
                </a:cxn>
                <a:cxn ang="0">
                  <a:pos x="221" y="1806"/>
                </a:cxn>
                <a:cxn ang="0">
                  <a:pos x="107" y="2055"/>
                </a:cxn>
                <a:cxn ang="0">
                  <a:pos x="65" y="2258"/>
                </a:cxn>
                <a:cxn ang="0">
                  <a:pos x="141" y="2363"/>
                </a:cxn>
                <a:cxn ang="0">
                  <a:pos x="339" y="2342"/>
                </a:cxn>
                <a:cxn ang="0">
                  <a:pos x="555" y="2253"/>
                </a:cxn>
                <a:cxn ang="0">
                  <a:pos x="759" y="2152"/>
                </a:cxn>
                <a:cxn ang="0">
                  <a:pos x="924" y="2081"/>
                </a:cxn>
                <a:cxn ang="0">
                  <a:pos x="1027" y="2091"/>
                </a:cxn>
                <a:cxn ang="0">
                  <a:pos x="1036" y="2224"/>
                </a:cxn>
                <a:cxn ang="0">
                  <a:pos x="884" y="2433"/>
                </a:cxn>
                <a:cxn ang="0">
                  <a:pos x="622" y="2665"/>
                </a:cxn>
                <a:cxn ang="0">
                  <a:pos x="331" y="2882"/>
                </a:cxn>
                <a:cxn ang="0">
                  <a:pos x="95" y="3041"/>
                </a:cxn>
                <a:cxn ang="0">
                  <a:pos x="0" y="3104"/>
                </a:cxn>
                <a:cxn ang="0">
                  <a:pos x="1371" y="2908"/>
                </a:cxn>
                <a:cxn ang="0">
                  <a:pos x="1455" y="2750"/>
                </a:cxn>
                <a:cxn ang="0">
                  <a:pos x="1573" y="2498"/>
                </a:cxn>
                <a:cxn ang="0">
                  <a:pos x="1689" y="2175"/>
                </a:cxn>
                <a:cxn ang="0">
                  <a:pos x="1767" y="1819"/>
                </a:cxn>
                <a:cxn ang="0">
                  <a:pos x="1770" y="1481"/>
                </a:cxn>
                <a:cxn ang="0">
                  <a:pos x="1685" y="1340"/>
                </a:cxn>
                <a:cxn ang="0">
                  <a:pos x="1546" y="1371"/>
                </a:cxn>
                <a:cxn ang="0">
                  <a:pos x="1398" y="1468"/>
                </a:cxn>
                <a:cxn ang="0">
                  <a:pos x="1276" y="1532"/>
                </a:cxn>
                <a:cxn ang="0">
                  <a:pos x="1228" y="1466"/>
                </a:cxn>
                <a:cxn ang="0">
                  <a:pos x="1248" y="1316"/>
                </a:cxn>
                <a:cxn ang="0">
                  <a:pos x="1299" y="1188"/>
                </a:cxn>
                <a:cxn ang="0">
                  <a:pos x="1373" y="1063"/>
                </a:cxn>
                <a:cxn ang="0">
                  <a:pos x="1466" y="918"/>
                </a:cxn>
                <a:cxn ang="0">
                  <a:pos x="1565" y="732"/>
                </a:cxn>
                <a:cxn ang="0">
                  <a:pos x="1634" y="534"/>
                </a:cxn>
                <a:cxn ang="0">
                  <a:pos x="1584" y="445"/>
                </a:cxn>
                <a:cxn ang="0">
                  <a:pos x="1466" y="430"/>
                </a:cxn>
                <a:cxn ang="0">
                  <a:pos x="1331" y="443"/>
                </a:cxn>
                <a:cxn ang="0">
                  <a:pos x="1240" y="439"/>
                </a:cxn>
                <a:cxn ang="0">
                  <a:pos x="1240" y="375"/>
                </a:cxn>
                <a:cxn ang="0">
                  <a:pos x="1301" y="278"/>
                </a:cxn>
                <a:cxn ang="0">
                  <a:pos x="1388" y="177"/>
                </a:cxn>
                <a:cxn ang="0">
                  <a:pos x="1478" y="88"/>
                </a:cxn>
                <a:cxn ang="0">
                  <a:pos x="1548" y="23"/>
                </a:cxn>
                <a:cxn ang="0">
                  <a:pos x="1578" y="0"/>
                </a:cxn>
              </a:cxnLst>
              <a:rect l="0" t="0" r="r" b="b"/>
              <a:pathLst>
                <a:path w="1780" h="3104">
                  <a:moveTo>
                    <a:pt x="1578" y="0"/>
                  </a:moveTo>
                  <a:lnTo>
                    <a:pt x="1561" y="4"/>
                  </a:lnTo>
                  <a:lnTo>
                    <a:pt x="1514" y="17"/>
                  </a:lnTo>
                  <a:lnTo>
                    <a:pt x="1441" y="40"/>
                  </a:lnTo>
                  <a:lnTo>
                    <a:pt x="1346" y="73"/>
                  </a:lnTo>
                  <a:lnTo>
                    <a:pt x="1234" y="111"/>
                  </a:lnTo>
                  <a:lnTo>
                    <a:pt x="1111" y="156"/>
                  </a:lnTo>
                  <a:lnTo>
                    <a:pt x="976" y="209"/>
                  </a:lnTo>
                  <a:lnTo>
                    <a:pt x="837" y="268"/>
                  </a:lnTo>
                  <a:lnTo>
                    <a:pt x="698" y="331"/>
                  </a:lnTo>
                  <a:lnTo>
                    <a:pt x="565" y="399"/>
                  </a:lnTo>
                  <a:lnTo>
                    <a:pt x="437" y="472"/>
                  </a:lnTo>
                  <a:lnTo>
                    <a:pt x="325" y="550"/>
                  </a:lnTo>
                  <a:lnTo>
                    <a:pt x="226" y="629"/>
                  </a:lnTo>
                  <a:lnTo>
                    <a:pt x="152" y="711"/>
                  </a:lnTo>
                  <a:lnTo>
                    <a:pt x="103" y="795"/>
                  </a:lnTo>
                  <a:lnTo>
                    <a:pt x="84" y="882"/>
                  </a:lnTo>
                  <a:lnTo>
                    <a:pt x="86" y="960"/>
                  </a:lnTo>
                  <a:lnTo>
                    <a:pt x="105" y="1025"/>
                  </a:lnTo>
                  <a:lnTo>
                    <a:pt x="131" y="1074"/>
                  </a:lnTo>
                  <a:lnTo>
                    <a:pt x="169" y="1116"/>
                  </a:lnTo>
                  <a:lnTo>
                    <a:pt x="215" y="1146"/>
                  </a:lnTo>
                  <a:lnTo>
                    <a:pt x="262" y="1169"/>
                  </a:lnTo>
                  <a:lnTo>
                    <a:pt x="314" y="1186"/>
                  </a:lnTo>
                  <a:lnTo>
                    <a:pt x="367" y="1200"/>
                  </a:lnTo>
                  <a:lnTo>
                    <a:pt x="415" y="1209"/>
                  </a:lnTo>
                  <a:lnTo>
                    <a:pt x="460" y="1220"/>
                  </a:lnTo>
                  <a:lnTo>
                    <a:pt x="498" y="1232"/>
                  </a:lnTo>
                  <a:lnTo>
                    <a:pt x="527" y="1247"/>
                  </a:lnTo>
                  <a:lnTo>
                    <a:pt x="546" y="1266"/>
                  </a:lnTo>
                  <a:lnTo>
                    <a:pt x="550" y="1291"/>
                  </a:lnTo>
                  <a:lnTo>
                    <a:pt x="536" y="1325"/>
                  </a:lnTo>
                  <a:lnTo>
                    <a:pt x="508" y="1369"/>
                  </a:lnTo>
                  <a:lnTo>
                    <a:pt x="464" y="1424"/>
                  </a:lnTo>
                  <a:lnTo>
                    <a:pt x="418" y="1488"/>
                  </a:lnTo>
                  <a:lnTo>
                    <a:pt x="369" y="1561"/>
                  </a:lnTo>
                  <a:lnTo>
                    <a:pt x="320" y="1641"/>
                  </a:lnTo>
                  <a:lnTo>
                    <a:pt x="270" y="1722"/>
                  </a:lnTo>
                  <a:lnTo>
                    <a:pt x="221" y="1806"/>
                  </a:lnTo>
                  <a:lnTo>
                    <a:pt x="177" y="1891"/>
                  </a:lnTo>
                  <a:lnTo>
                    <a:pt x="139" y="1977"/>
                  </a:lnTo>
                  <a:lnTo>
                    <a:pt x="107" y="2055"/>
                  </a:lnTo>
                  <a:lnTo>
                    <a:pt x="82" y="2131"/>
                  </a:lnTo>
                  <a:lnTo>
                    <a:pt x="68" y="2199"/>
                  </a:lnTo>
                  <a:lnTo>
                    <a:pt x="65" y="2258"/>
                  </a:lnTo>
                  <a:lnTo>
                    <a:pt x="74" y="2306"/>
                  </a:lnTo>
                  <a:lnTo>
                    <a:pt x="99" y="2342"/>
                  </a:lnTo>
                  <a:lnTo>
                    <a:pt x="141" y="2363"/>
                  </a:lnTo>
                  <a:lnTo>
                    <a:pt x="200" y="2368"/>
                  </a:lnTo>
                  <a:lnTo>
                    <a:pt x="268" y="2359"/>
                  </a:lnTo>
                  <a:lnTo>
                    <a:pt x="339" y="2342"/>
                  </a:lnTo>
                  <a:lnTo>
                    <a:pt x="411" y="2317"/>
                  </a:lnTo>
                  <a:lnTo>
                    <a:pt x="485" y="2287"/>
                  </a:lnTo>
                  <a:lnTo>
                    <a:pt x="555" y="2253"/>
                  </a:lnTo>
                  <a:lnTo>
                    <a:pt x="626" y="2218"/>
                  </a:lnTo>
                  <a:lnTo>
                    <a:pt x="694" y="2184"/>
                  </a:lnTo>
                  <a:lnTo>
                    <a:pt x="759" y="2152"/>
                  </a:lnTo>
                  <a:lnTo>
                    <a:pt x="820" y="2121"/>
                  </a:lnTo>
                  <a:lnTo>
                    <a:pt x="875" y="2099"/>
                  </a:lnTo>
                  <a:lnTo>
                    <a:pt x="924" y="2081"/>
                  </a:lnTo>
                  <a:lnTo>
                    <a:pt x="966" y="2074"/>
                  </a:lnTo>
                  <a:lnTo>
                    <a:pt x="1000" y="2076"/>
                  </a:lnTo>
                  <a:lnTo>
                    <a:pt x="1027" y="2091"/>
                  </a:lnTo>
                  <a:lnTo>
                    <a:pt x="1042" y="2121"/>
                  </a:lnTo>
                  <a:lnTo>
                    <a:pt x="1050" y="2167"/>
                  </a:lnTo>
                  <a:lnTo>
                    <a:pt x="1036" y="2224"/>
                  </a:lnTo>
                  <a:lnTo>
                    <a:pt x="1002" y="2289"/>
                  </a:lnTo>
                  <a:lnTo>
                    <a:pt x="951" y="2359"/>
                  </a:lnTo>
                  <a:lnTo>
                    <a:pt x="884" y="2433"/>
                  </a:lnTo>
                  <a:lnTo>
                    <a:pt x="804" y="2509"/>
                  </a:lnTo>
                  <a:lnTo>
                    <a:pt x="717" y="2589"/>
                  </a:lnTo>
                  <a:lnTo>
                    <a:pt x="622" y="2665"/>
                  </a:lnTo>
                  <a:lnTo>
                    <a:pt x="525" y="2743"/>
                  </a:lnTo>
                  <a:lnTo>
                    <a:pt x="426" y="2813"/>
                  </a:lnTo>
                  <a:lnTo>
                    <a:pt x="331" y="2882"/>
                  </a:lnTo>
                  <a:lnTo>
                    <a:pt x="242" y="2944"/>
                  </a:lnTo>
                  <a:lnTo>
                    <a:pt x="162" y="2998"/>
                  </a:lnTo>
                  <a:lnTo>
                    <a:pt x="95" y="3041"/>
                  </a:lnTo>
                  <a:lnTo>
                    <a:pt x="44" y="3075"/>
                  </a:lnTo>
                  <a:lnTo>
                    <a:pt x="10" y="3096"/>
                  </a:lnTo>
                  <a:lnTo>
                    <a:pt x="0" y="3104"/>
                  </a:lnTo>
                  <a:lnTo>
                    <a:pt x="1352" y="2941"/>
                  </a:lnTo>
                  <a:lnTo>
                    <a:pt x="1356" y="2933"/>
                  </a:lnTo>
                  <a:lnTo>
                    <a:pt x="1371" y="2908"/>
                  </a:lnTo>
                  <a:lnTo>
                    <a:pt x="1392" y="2868"/>
                  </a:lnTo>
                  <a:lnTo>
                    <a:pt x="1421" y="2817"/>
                  </a:lnTo>
                  <a:lnTo>
                    <a:pt x="1455" y="2750"/>
                  </a:lnTo>
                  <a:lnTo>
                    <a:pt x="1493" y="2676"/>
                  </a:lnTo>
                  <a:lnTo>
                    <a:pt x="1531" y="2591"/>
                  </a:lnTo>
                  <a:lnTo>
                    <a:pt x="1573" y="2498"/>
                  </a:lnTo>
                  <a:lnTo>
                    <a:pt x="1613" y="2395"/>
                  </a:lnTo>
                  <a:lnTo>
                    <a:pt x="1653" y="2287"/>
                  </a:lnTo>
                  <a:lnTo>
                    <a:pt x="1689" y="2175"/>
                  </a:lnTo>
                  <a:lnTo>
                    <a:pt x="1721" y="2059"/>
                  </a:lnTo>
                  <a:lnTo>
                    <a:pt x="1748" y="1939"/>
                  </a:lnTo>
                  <a:lnTo>
                    <a:pt x="1767" y="1819"/>
                  </a:lnTo>
                  <a:lnTo>
                    <a:pt x="1778" y="1699"/>
                  </a:lnTo>
                  <a:lnTo>
                    <a:pt x="1780" y="1582"/>
                  </a:lnTo>
                  <a:lnTo>
                    <a:pt x="1770" y="1481"/>
                  </a:lnTo>
                  <a:lnTo>
                    <a:pt x="1750" y="1409"/>
                  </a:lnTo>
                  <a:lnTo>
                    <a:pt x="1721" y="1363"/>
                  </a:lnTo>
                  <a:lnTo>
                    <a:pt x="1685" y="1340"/>
                  </a:lnTo>
                  <a:lnTo>
                    <a:pt x="1643" y="1336"/>
                  </a:lnTo>
                  <a:lnTo>
                    <a:pt x="1596" y="1348"/>
                  </a:lnTo>
                  <a:lnTo>
                    <a:pt x="1546" y="1371"/>
                  </a:lnTo>
                  <a:lnTo>
                    <a:pt x="1497" y="1401"/>
                  </a:lnTo>
                  <a:lnTo>
                    <a:pt x="1445" y="1433"/>
                  </a:lnTo>
                  <a:lnTo>
                    <a:pt x="1398" y="1468"/>
                  </a:lnTo>
                  <a:lnTo>
                    <a:pt x="1352" y="1498"/>
                  </a:lnTo>
                  <a:lnTo>
                    <a:pt x="1312" y="1521"/>
                  </a:lnTo>
                  <a:lnTo>
                    <a:pt x="1276" y="1532"/>
                  </a:lnTo>
                  <a:lnTo>
                    <a:pt x="1251" y="1530"/>
                  </a:lnTo>
                  <a:lnTo>
                    <a:pt x="1234" y="1509"/>
                  </a:lnTo>
                  <a:lnTo>
                    <a:pt x="1228" y="1466"/>
                  </a:lnTo>
                  <a:lnTo>
                    <a:pt x="1230" y="1412"/>
                  </a:lnTo>
                  <a:lnTo>
                    <a:pt x="1238" y="1361"/>
                  </a:lnTo>
                  <a:lnTo>
                    <a:pt x="1248" y="1316"/>
                  </a:lnTo>
                  <a:lnTo>
                    <a:pt x="1261" y="1272"/>
                  </a:lnTo>
                  <a:lnTo>
                    <a:pt x="1278" y="1230"/>
                  </a:lnTo>
                  <a:lnTo>
                    <a:pt x="1299" y="1188"/>
                  </a:lnTo>
                  <a:lnTo>
                    <a:pt x="1322" y="1146"/>
                  </a:lnTo>
                  <a:lnTo>
                    <a:pt x="1346" y="1106"/>
                  </a:lnTo>
                  <a:lnTo>
                    <a:pt x="1373" y="1063"/>
                  </a:lnTo>
                  <a:lnTo>
                    <a:pt x="1403" y="1017"/>
                  </a:lnTo>
                  <a:lnTo>
                    <a:pt x="1434" y="970"/>
                  </a:lnTo>
                  <a:lnTo>
                    <a:pt x="1466" y="918"/>
                  </a:lnTo>
                  <a:lnTo>
                    <a:pt x="1499" y="861"/>
                  </a:lnTo>
                  <a:lnTo>
                    <a:pt x="1533" y="800"/>
                  </a:lnTo>
                  <a:lnTo>
                    <a:pt x="1565" y="732"/>
                  </a:lnTo>
                  <a:lnTo>
                    <a:pt x="1601" y="658"/>
                  </a:lnTo>
                  <a:lnTo>
                    <a:pt x="1624" y="588"/>
                  </a:lnTo>
                  <a:lnTo>
                    <a:pt x="1634" y="534"/>
                  </a:lnTo>
                  <a:lnTo>
                    <a:pt x="1628" y="493"/>
                  </a:lnTo>
                  <a:lnTo>
                    <a:pt x="1611" y="464"/>
                  </a:lnTo>
                  <a:lnTo>
                    <a:pt x="1584" y="445"/>
                  </a:lnTo>
                  <a:lnTo>
                    <a:pt x="1550" y="434"/>
                  </a:lnTo>
                  <a:lnTo>
                    <a:pt x="1508" y="430"/>
                  </a:lnTo>
                  <a:lnTo>
                    <a:pt x="1466" y="430"/>
                  </a:lnTo>
                  <a:lnTo>
                    <a:pt x="1419" y="434"/>
                  </a:lnTo>
                  <a:lnTo>
                    <a:pt x="1375" y="439"/>
                  </a:lnTo>
                  <a:lnTo>
                    <a:pt x="1331" y="443"/>
                  </a:lnTo>
                  <a:lnTo>
                    <a:pt x="1293" y="447"/>
                  </a:lnTo>
                  <a:lnTo>
                    <a:pt x="1261" y="445"/>
                  </a:lnTo>
                  <a:lnTo>
                    <a:pt x="1240" y="439"/>
                  </a:lnTo>
                  <a:lnTo>
                    <a:pt x="1227" y="426"/>
                  </a:lnTo>
                  <a:lnTo>
                    <a:pt x="1228" y="405"/>
                  </a:lnTo>
                  <a:lnTo>
                    <a:pt x="1240" y="375"/>
                  </a:lnTo>
                  <a:lnTo>
                    <a:pt x="1255" y="344"/>
                  </a:lnTo>
                  <a:lnTo>
                    <a:pt x="1276" y="312"/>
                  </a:lnTo>
                  <a:lnTo>
                    <a:pt x="1301" y="278"/>
                  </a:lnTo>
                  <a:lnTo>
                    <a:pt x="1327" y="244"/>
                  </a:lnTo>
                  <a:lnTo>
                    <a:pt x="1358" y="211"/>
                  </a:lnTo>
                  <a:lnTo>
                    <a:pt x="1388" y="177"/>
                  </a:lnTo>
                  <a:lnTo>
                    <a:pt x="1419" y="147"/>
                  </a:lnTo>
                  <a:lnTo>
                    <a:pt x="1449" y="116"/>
                  </a:lnTo>
                  <a:lnTo>
                    <a:pt x="1478" y="88"/>
                  </a:lnTo>
                  <a:lnTo>
                    <a:pt x="1504" y="63"/>
                  </a:lnTo>
                  <a:lnTo>
                    <a:pt x="1529" y="42"/>
                  </a:lnTo>
                  <a:lnTo>
                    <a:pt x="1548" y="23"/>
                  </a:lnTo>
                  <a:lnTo>
                    <a:pt x="1563" y="10"/>
                  </a:lnTo>
                  <a:lnTo>
                    <a:pt x="1575" y="2"/>
                  </a:lnTo>
                  <a:lnTo>
                    <a:pt x="1578" y="0"/>
                  </a:lnTo>
                  <a:lnTo>
                    <a:pt x="1578" y="0"/>
                  </a:lnTo>
                  <a:close/>
                </a:path>
              </a:pathLst>
            </a:custGeom>
            <a:solidFill>
              <a:srgbClr val="FFC4B8"/>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4" name="Freeform 10"/>
            <p:cNvSpPr>
              <a:spLocks/>
            </p:cNvSpPr>
            <p:nvPr/>
          </p:nvSpPr>
          <p:spPr bwMode="auto">
            <a:xfrm>
              <a:off x="4523" y="2134"/>
              <a:ext cx="119" cy="30"/>
            </a:xfrm>
            <a:custGeom>
              <a:avLst/>
              <a:gdLst/>
              <a:ahLst/>
              <a:cxnLst>
                <a:cxn ang="0">
                  <a:pos x="0" y="10"/>
                </a:cxn>
                <a:cxn ang="0">
                  <a:pos x="1" y="10"/>
                </a:cxn>
                <a:cxn ang="0">
                  <a:pos x="7" y="10"/>
                </a:cxn>
                <a:cxn ang="0">
                  <a:pos x="19" y="12"/>
                </a:cxn>
                <a:cxn ang="0">
                  <a:pos x="32" y="15"/>
                </a:cxn>
                <a:cxn ang="0">
                  <a:pos x="47" y="17"/>
                </a:cxn>
                <a:cxn ang="0">
                  <a:pos x="66" y="21"/>
                </a:cxn>
                <a:cxn ang="0">
                  <a:pos x="87" y="27"/>
                </a:cxn>
                <a:cxn ang="0">
                  <a:pos x="108" y="31"/>
                </a:cxn>
                <a:cxn ang="0">
                  <a:pos x="129" y="34"/>
                </a:cxn>
                <a:cxn ang="0">
                  <a:pos x="150" y="38"/>
                </a:cxn>
                <a:cxn ang="0">
                  <a:pos x="169" y="42"/>
                </a:cxn>
                <a:cxn ang="0">
                  <a:pos x="188" y="48"/>
                </a:cxn>
                <a:cxn ang="0">
                  <a:pos x="203" y="50"/>
                </a:cxn>
                <a:cxn ang="0">
                  <a:pos x="216" y="53"/>
                </a:cxn>
                <a:cxn ang="0">
                  <a:pos x="228" y="55"/>
                </a:cxn>
                <a:cxn ang="0">
                  <a:pos x="233" y="57"/>
                </a:cxn>
                <a:cxn ang="0">
                  <a:pos x="235" y="57"/>
                </a:cxn>
                <a:cxn ang="0">
                  <a:pos x="237" y="59"/>
                </a:cxn>
                <a:cxn ang="0">
                  <a:pos x="237" y="57"/>
                </a:cxn>
                <a:cxn ang="0">
                  <a:pos x="237" y="55"/>
                </a:cxn>
                <a:cxn ang="0">
                  <a:pos x="233" y="53"/>
                </a:cxn>
                <a:cxn ang="0">
                  <a:pos x="230" y="52"/>
                </a:cxn>
                <a:cxn ang="0">
                  <a:pos x="226" y="48"/>
                </a:cxn>
                <a:cxn ang="0">
                  <a:pos x="218" y="44"/>
                </a:cxn>
                <a:cxn ang="0">
                  <a:pos x="211" y="38"/>
                </a:cxn>
                <a:cxn ang="0">
                  <a:pos x="201" y="34"/>
                </a:cxn>
                <a:cxn ang="0">
                  <a:pos x="192" y="29"/>
                </a:cxn>
                <a:cxn ang="0">
                  <a:pos x="182" y="25"/>
                </a:cxn>
                <a:cxn ang="0">
                  <a:pos x="169" y="21"/>
                </a:cxn>
                <a:cxn ang="0">
                  <a:pos x="157" y="17"/>
                </a:cxn>
                <a:cxn ang="0">
                  <a:pos x="144" y="12"/>
                </a:cxn>
                <a:cxn ang="0">
                  <a:pos x="129" y="10"/>
                </a:cxn>
                <a:cxn ang="0">
                  <a:pos x="114" y="6"/>
                </a:cxn>
                <a:cxn ang="0">
                  <a:pos x="100" y="4"/>
                </a:cxn>
                <a:cxn ang="0">
                  <a:pos x="87" y="2"/>
                </a:cxn>
                <a:cxn ang="0">
                  <a:pos x="76" y="2"/>
                </a:cxn>
                <a:cxn ang="0">
                  <a:pos x="64" y="0"/>
                </a:cxn>
                <a:cxn ang="0">
                  <a:pos x="53" y="2"/>
                </a:cxn>
                <a:cxn ang="0">
                  <a:pos x="43" y="2"/>
                </a:cxn>
                <a:cxn ang="0">
                  <a:pos x="34" y="2"/>
                </a:cxn>
                <a:cxn ang="0">
                  <a:pos x="26" y="2"/>
                </a:cxn>
                <a:cxn ang="0">
                  <a:pos x="19" y="4"/>
                </a:cxn>
                <a:cxn ang="0">
                  <a:pos x="13" y="6"/>
                </a:cxn>
                <a:cxn ang="0">
                  <a:pos x="7" y="6"/>
                </a:cxn>
                <a:cxn ang="0">
                  <a:pos x="3" y="8"/>
                </a:cxn>
                <a:cxn ang="0">
                  <a:pos x="1" y="8"/>
                </a:cxn>
                <a:cxn ang="0">
                  <a:pos x="0" y="8"/>
                </a:cxn>
                <a:cxn ang="0">
                  <a:pos x="0" y="10"/>
                </a:cxn>
                <a:cxn ang="0">
                  <a:pos x="0" y="10"/>
                </a:cxn>
              </a:cxnLst>
              <a:rect l="0" t="0" r="r" b="b"/>
              <a:pathLst>
                <a:path w="237" h="59">
                  <a:moveTo>
                    <a:pt x="0" y="10"/>
                  </a:moveTo>
                  <a:lnTo>
                    <a:pt x="1" y="10"/>
                  </a:lnTo>
                  <a:lnTo>
                    <a:pt x="7" y="10"/>
                  </a:lnTo>
                  <a:lnTo>
                    <a:pt x="19" y="12"/>
                  </a:lnTo>
                  <a:lnTo>
                    <a:pt x="32" y="15"/>
                  </a:lnTo>
                  <a:lnTo>
                    <a:pt x="47" y="17"/>
                  </a:lnTo>
                  <a:lnTo>
                    <a:pt x="66" y="21"/>
                  </a:lnTo>
                  <a:lnTo>
                    <a:pt x="87" y="27"/>
                  </a:lnTo>
                  <a:lnTo>
                    <a:pt x="108" y="31"/>
                  </a:lnTo>
                  <a:lnTo>
                    <a:pt x="129" y="34"/>
                  </a:lnTo>
                  <a:lnTo>
                    <a:pt x="150" y="38"/>
                  </a:lnTo>
                  <a:lnTo>
                    <a:pt x="169" y="42"/>
                  </a:lnTo>
                  <a:lnTo>
                    <a:pt x="188" y="48"/>
                  </a:lnTo>
                  <a:lnTo>
                    <a:pt x="203" y="50"/>
                  </a:lnTo>
                  <a:lnTo>
                    <a:pt x="216" y="53"/>
                  </a:lnTo>
                  <a:lnTo>
                    <a:pt x="228" y="55"/>
                  </a:lnTo>
                  <a:lnTo>
                    <a:pt x="233" y="57"/>
                  </a:lnTo>
                  <a:lnTo>
                    <a:pt x="235" y="57"/>
                  </a:lnTo>
                  <a:lnTo>
                    <a:pt x="237" y="59"/>
                  </a:lnTo>
                  <a:lnTo>
                    <a:pt x="237" y="57"/>
                  </a:lnTo>
                  <a:lnTo>
                    <a:pt x="237" y="55"/>
                  </a:lnTo>
                  <a:lnTo>
                    <a:pt x="233" y="53"/>
                  </a:lnTo>
                  <a:lnTo>
                    <a:pt x="230" y="52"/>
                  </a:lnTo>
                  <a:lnTo>
                    <a:pt x="226" y="48"/>
                  </a:lnTo>
                  <a:lnTo>
                    <a:pt x="218" y="44"/>
                  </a:lnTo>
                  <a:lnTo>
                    <a:pt x="211" y="38"/>
                  </a:lnTo>
                  <a:lnTo>
                    <a:pt x="201" y="34"/>
                  </a:lnTo>
                  <a:lnTo>
                    <a:pt x="192" y="29"/>
                  </a:lnTo>
                  <a:lnTo>
                    <a:pt x="182" y="25"/>
                  </a:lnTo>
                  <a:lnTo>
                    <a:pt x="169" y="21"/>
                  </a:lnTo>
                  <a:lnTo>
                    <a:pt x="157" y="17"/>
                  </a:lnTo>
                  <a:lnTo>
                    <a:pt x="144" y="12"/>
                  </a:lnTo>
                  <a:lnTo>
                    <a:pt x="129" y="10"/>
                  </a:lnTo>
                  <a:lnTo>
                    <a:pt x="114" y="6"/>
                  </a:lnTo>
                  <a:lnTo>
                    <a:pt x="100" y="4"/>
                  </a:lnTo>
                  <a:lnTo>
                    <a:pt x="87" y="2"/>
                  </a:lnTo>
                  <a:lnTo>
                    <a:pt x="76" y="2"/>
                  </a:lnTo>
                  <a:lnTo>
                    <a:pt x="64" y="0"/>
                  </a:lnTo>
                  <a:lnTo>
                    <a:pt x="53" y="2"/>
                  </a:lnTo>
                  <a:lnTo>
                    <a:pt x="43" y="2"/>
                  </a:lnTo>
                  <a:lnTo>
                    <a:pt x="34" y="2"/>
                  </a:lnTo>
                  <a:lnTo>
                    <a:pt x="26" y="2"/>
                  </a:lnTo>
                  <a:lnTo>
                    <a:pt x="19" y="4"/>
                  </a:lnTo>
                  <a:lnTo>
                    <a:pt x="13" y="6"/>
                  </a:lnTo>
                  <a:lnTo>
                    <a:pt x="7" y="6"/>
                  </a:lnTo>
                  <a:lnTo>
                    <a:pt x="3" y="8"/>
                  </a:lnTo>
                  <a:lnTo>
                    <a:pt x="1" y="8"/>
                  </a:lnTo>
                  <a:lnTo>
                    <a:pt x="0" y="8"/>
                  </a:lnTo>
                  <a:lnTo>
                    <a:pt x="0" y="10"/>
                  </a:lnTo>
                  <a:lnTo>
                    <a:pt x="0" y="10"/>
                  </a:lnTo>
                  <a:close/>
                </a:path>
              </a:pathLst>
            </a:custGeom>
            <a:solidFill>
              <a:srgbClr val="FFCC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5" name="Freeform 11"/>
            <p:cNvSpPr>
              <a:spLocks/>
            </p:cNvSpPr>
            <p:nvPr/>
          </p:nvSpPr>
          <p:spPr bwMode="auto">
            <a:xfrm>
              <a:off x="4696" y="1930"/>
              <a:ext cx="27" cy="135"/>
            </a:xfrm>
            <a:custGeom>
              <a:avLst/>
              <a:gdLst/>
              <a:ahLst/>
              <a:cxnLst>
                <a:cxn ang="0">
                  <a:pos x="49" y="270"/>
                </a:cxn>
                <a:cxn ang="0">
                  <a:pos x="47" y="268"/>
                </a:cxn>
                <a:cxn ang="0">
                  <a:pos x="47" y="260"/>
                </a:cxn>
                <a:cxn ang="0">
                  <a:pos x="43" y="250"/>
                </a:cxn>
                <a:cxn ang="0">
                  <a:pos x="40" y="237"/>
                </a:cxn>
                <a:cxn ang="0">
                  <a:pos x="36" y="220"/>
                </a:cxn>
                <a:cxn ang="0">
                  <a:pos x="32" y="201"/>
                </a:cxn>
                <a:cxn ang="0">
                  <a:pos x="26" y="182"/>
                </a:cxn>
                <a:cxn ang="0">
                  <a:pos x="22" y="161"/>
                </a:cxn>
                <a:cxn ang="0">
                  <a:pos x="17" y="138"/>
                </a:cxn>
                <a:cxn ang="0">
                  <a:pos x="13" y="117"/>
                </a:cxn>
                <a:cxn ang="0">
                  <a:pos x="9" y="95"/>
                </a:cxn>
                <a:cxn ang="0">
                  <a:pos x="5" y="76"/>
                </a:cxn>
                <a:cxn ang="0">
                  <a:pos x="2" y="55"/>
                </a:cxn>
                <a:cxn ang="0">
                  <a:pos x="2" y="38"/>
                </a:cxn>
                <a:cxn ang="0">
                  <a:pos x="0" y="24"/>
                </a:cxn>
                <a:cxn ang="0">
                  <a:pos x="0" y="13"/>
                </a:cxn>
                <a:cxn ang="0">
                  <a:pos x="2" y="5"/>
                </a:cxn>
                <a:cxn ang="0">
                  <a:pos x="3" y="2"/>
                </a:cxn>
                <a:cxn ang="0">
                  <a:pos x="5" y="0"/>
                </a:cxn>
                <a:cxn ang="0">
                  <a:pos x="9" y="3"/>
                </a:cxn>
                <a:cxn ang="0">
                  <a:pos x="11" y="9"/>
                </a:cxn>
                <a:cxn ang="0">
                  <a:pos x="15" y="17"/>
                </a:cxn>
                <a:cxn ang="0">
                  <a:pos x="21" y="28"/>
                </a:cxn>
                <a:cxn ang="0">
                  <a:pos x="24" y="40"/>
                </a:cxn>
                <a:cxn ang="0">
                  <a:pos x="28" y="55"/>
                </a:cxn>
                <a:cxn ang="0">
                  <a:pos x="34" y="70"/>
                </a:cxn>
                <a:cxn ang="0">
                  <a:pos x="38" y="87"/>
                </a:cxn>
                <a:cxn ang="0">
                  <a:pos x="42" y="104"/>
                </a:cxn>
                <a:cxn ang="0">
                  <a:pos x="45" y="121"/>
                </a:cxn>
                <a:cxn ang="0">
                  <a:pos x="49" y="140"/>
                </a:cxn>
                <a:cxn ang="0">
                  <a:pos x="51" y="159"/>
                </a:cxn>
                <a:cxn ang="0">
                  <a:pos x="53" y="178"/>
                </a:cxn>
                <a:cxn ang="0">
                  <a:pos x="53" y="195"/>
                </a:cxn>
                <a:cxn ang="0">
                  <a:pos x="55" y="209"/>
                </a:cxn>
                <a:cxn ang="0">
                  <a:pos x="55" y="222"/>
                </a:cxn>
                <a:cxn ang="0">
                  <a:pos x="55" y="233"/>
                </a:cxn>
                <a:cxn ang="0">
                  <a:pos x="55" y="241"/>
                </a:cxn>
                <a:cxn ang="0">
                  <a:pos x="55" y="249"/>
                </a:cxn>
                <a:cxn ang="0">
                  <a:pos x="55" y="254"/>
                </a:cxn>
                <a:cxn ang="0">
                  <a:pos x="53" y="260"/>
                </a:cxn>
                <a:cxn ang="0">
                  <a:pos x="53" y="262"/>
                </a:cxn>
                <a:cxn ang="0">
                  <a:pos x="51" y="266"/>
                </a:cxn>
                <a:cxn ang="0">
                  <a:pos x="51" y="268"/>
                </a:cxn>
                <a:cxn ang="0">
                  <a:pos x="51" y="270"/>
                </a:cxn>
                <a:cxn ang="0">
                  <a:pos x="49" y="270"/>
                </a:cxn>
                <a:cxn ang="0">
                  <a:pos x="49" y="270"/>
                </a:cxn>
                <a:cxn ang="0">
                  <a:pos x="49" y="270"/>
                </a:cxn>
              </a:cxnLst>
              <a:rect l="0" t="0" r="r" b="b"/>
              <a:pathLst>
                <a:path w="55" h="270">
                  <a:moveTo>
                    <a:pt x="49" y="270"/>
                  </a:moveTo>
                  <a:lnTo>
                    <a:pt x="47" y="268"/>
                  </a:lnTo>
                  <a:lnTo>
                    <a:pt x="47" y="260"/>
                  </a:lnTo>
                  <a:lnTo>
                    <a:pt x="43" y="250"/>
                  </a:lnTo>
                  <a:lnTo>
                    <a:pt x="40" y="237"/>
                  </a:lnTo>
                  <a:lnTo>
                    <a:pt x="36" y="220"/>
                  </a:lnTo>
                  <a:lnTo>
                    <a:pt x="32" y="201"/>
                  </a:lnTo>
                  <a:lnTo>
                    <a:pt x="26" y="182"/>
                  </a:lnTo>
                  <a:lnTo>
                    <a:pt x="22" y="161"/>
                  </a:lnTo>
                  <a:lnTo>
                    <a:pt x="17" y="138"/>
                  </a:lnTo>
                  <a:lnTo>
                    <a:pt x="13" y="117"/>
                  </a:lnTo>
                  <a:lnTo>
                    <a:pt x="9" y="95"/>
                  </a:lnTo>
                  <a:lnTo>
                    <a:pt x="5" y="76"/>
                  </a:lnTo>
                  <a:lnTo>
                    <a:pt x="2" y="55"/>
                  </a:lnTo>
                  <a:lnTo>
                    <a:pt x="2" y="38"/>
                  </a:lnTo>
                  <a:lnTo>
                    <a:pt x="0" y="24"/>
                  </a:lnTo>
                  <a:lnTo>
                    <a:pt x="0" y="13"/>
                  </a:lnTo>
                  <a:lnTo>
                    <a:pt x="2" y="5"/>
                  </a:lnTo>
                  <a:lnTo>
                    <a:pt x="3" y="2"/>
                  </a:lnTo>
                  <a:lnTo>
                    <a:pt x="5" y="0"/>
                  </a:lnTo>
                  <a:lnTo>
                    <a:pt x="9" y="3"/>
                  </a:lnTo>
                  <a:lnTo>
                    <a:pt x="11" y="9"/>
                  </a:lnTo>
                  <a:lnTo>
                    <a:pt x="15" y="17"/>
                  </a:lnTo>
                  <a:lnTo>
                    <a:pt x="21" y="28"/>
                  </a:lnTo>
                  <a:lnTo>
                    <a:pt x="24" y="40"/>
                  </a:lnTo>
                  <a:lnTo>
                    <a:pt x="28" y="55"/>
                  </a:lnTo>
                  <a:lnTo>
                    <a:pt x="34" y="70"/>
                  </a:lnTo>
                  <a:lnTo>
                    <a:pt x="38" y="87"/>
                  </a:lnTo>
                  <a:lnTo>
                    <a:pt x="42" y="104"/>
                  </a:lnTo>
                  <a:lnTo>
                    <a:pt x="45" y="121"/>
                  </a:lnTo>
                  <a:lnTo>
                    <a:pt x="49" y="140"/>
                  </a:lnTo>
                  <a:lnTo>
                    <a:pt x="51" y="159"/>
                  </a:lnTo>
                  <a:lnTo>
                    <a:pt x="53" y="178"/>
                  </a:lnTo>
                  <a:lnTo>
                    <a:pt x="53" y="195"/>
                  </a:lnTo>
                  <a:lnTo>
                    <a:pt x="55" y="209"/>
                  </a:lnTo>
                  <a:lnTo>
                    <a:pt x="55" y="222"/>
                  </a:lnTo>
                  <a:lnTo>
                    <a:pt x="55" y="233"/>
                  </a:lnTo>
                  <a:lnTo>
                    <a:pt x="55" y="241"/>
                  </a:lnTo>
                  <a:lnTo>
                    <a:pt x="55" y="249"/>
                  </a:lnTo>
                  <a:lnTo>
                    <a:pt x="55" y="254"/>
                  </a:lnTo>
                  <a:lnTo>
                    <a:pt x="53" y="260"/>
                  </a:lnTo>
                  <a:lnTo>
                    <a:pt x="53" y="262"/>
                  </a:lnTo>
                  <a:lnTo>
                    <a:pt x="51" y="266"/>
                  </a:lnTo>
                  <a:lnTo>
                    <a:pt x="51" y="268"/>
                  </a:lnTo>
                  <a:lnTo>
                    <a:pt x="51" y="270"/>
                  </a:lnTo>
                  <a:lnTo>
                    <a:pt x="49" y="270"/>
                  </a:lnTo>
                  <a:lnTo>
                    <a:pt x="49" y="270"/>
                  </a:lnTo>
                  <a:lnTo>
                    <a:pt x="49" y="270"/>
                  </a:lnTo>
                  <a:close/>
                </a:path>
              </a:pathLst>
            </a:custGeom>
            <a:solidFill>
              <a:srgbClr val="FFCC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6" name="Freeform 12"/>
            <p:cNvSpPr>
              <a:spLocks/>
            </p:cNvSpPr>
            <p:nvPr/>
          </p:nvSpPr>
          <p:spPr bwMode="auto">
            <a:xfrm>
              <a:off x="4872" y="1942"/>
              <a:ext cx="37" cy="127"/>
            </a:xfrm>
            <a:custGeom>
              <a:avLst/>
              <a:gdLst/>
              <a:ahLst/>
              <a:cxnLst>
                <a:cxn ang="0">
                  <a:pos x="0" y="253"/>
                </a:cxn>
                <a:cxn ang="0">
                  <a:pos x="0" y="249"/>
                </a:cxn>
                <a:cxn ang="0">
                  <a:pos x="2" y="244"/>
                </a:cxn>
                <a:cxn ang="0">
                  <a:pos x="4" y="230"/>
                </a:cxn>
                <a:cxn ang="0">
                  <a:pos x="6" y="217"/>
                </a:cxn>
                <a:cxn ang="0">
                  <a:pos x="10" y="200"/>
                </a:cxn>
                <a:cxn ang="0">
                  <a:pos x="16" y="181"/>
                </a:cxn>
                <a:cxn ang="0">
                  <a:pos x="19" y="158"/>
                </a:cxn>
                <a:cxn ang="0">
                  <a:pos x="25" y="139"/>
                </a:cxn>
                <a:cxn ang="0">
                  <a:pos x="29" y="114"/>
                </a:cxn>
                <a:cxn ang="0">
                  <a:pos x="35" y="93"/>
                </a:cxn>
                <a:cxn ang="0">
                  <a:pos x="40" y="73"/>
                </a:cxn>
                <a:cxn ang="0">
                  <a:pos x="46" y="54"/>
                </a:cxn>
                <a:cxn ang="0">
                  <a:pos x="52" y="36"/>
                </a:cxn>
                <a:cxn ang="0">
                  <a:pos x="58" y="21"/>
                </a:cxn>
                <a:cxn ang="0">
                  <a:pos x="63" y="10"/>
                </a:cxn>
                <a:cxn ang="0">
                  <a:pos x="69" y="4"/>
                </a:cxn>
                <a:cxn ang="0">
                  <a:pos x="71" y="0"/>
                </a:cxn>
                <a:cxn ang="0">
                  <a:pos x="75" y="0"/>
                </a:cxn>
                <a:cxn ang="0">
                  <a:pos x="75" y="6"/>
                </a:cxn>
                <a:cxn ang="0">
                  <a:pos x="75" y="14"/>
                </a:cxn>
                <a:cxn ang="0">
                  <a:pos x="75" y="25"/>
                </a:cxn>
                <a:cxn ang="0">
                  <a:pos x="73" y="38"/>
                </a:cxn>
                <a:cxn ang="0">
                  <a:pos x="69" y="54"/>
                </a:cxn>
                <a:cxn ang="0">
                  <a:pos x="67" y="71"/>
                </a:cxn>
                <a:cxn ang="0">
                  <a:pos x="63" y="88"/>
                </a:cxn>
                <a:cxn ang="0">
                  <a:pos x="59" y="105"/>
                </a:cxn>
                <a:cxn ang="0">
                  <a:pos x="54" y="122"/>
                </a:cxn>
                <a:cxn ang="0">
                  <a:pos x="50" y="139"/>
                </a:cxn>
                <a:cxn ang="0">
                  <a:pos x="46" y="154"/>
                </a:cxn>
                <a:cxn ang="0">
                  <a:pos x="42" y="169"/>
                </a:cxn>
                <a:cxn ang="0">
                  <a:pos x="39" y="181"/>
                </a:cxn>
                <a:cxn ang="0">
                  <a:pos x="35" y="190"/>
                </a:cxn>
                <a:cxn ang="0">
                  <a:pos x="33" y="198"/>
                </a:cxn>
                <a:cxn ang="0">
                  <a:pos x="29" y="206"/>
                </a:cxn>
                <a:cxn ang="0">
                  <a:pos x="25" y="213"/>
                </a:cxn>
                <a:cxn ang="0">
                  <a:pos x="23" y="219"/>
                </a:cxn>
                <a:cxn ang="0">
                  <a:pos x="19" y="225"/>
                </a:cxn>
                <a:cxn ang="0">
                  <a:pos x="18" y="230"/>
                </a:cxn>
                <a:cxn ang="0">
                  <a:pos x="14" y="234"/>
                </a:cxn>
                <a:cxn ang="0">
                  <a:pos x="12" y="238"/>
                </a:cxn>
                <a:cxn ang="0">
                  <a:pos x="6" y="244"/>
                </a:cxn>
                <a:cxn ang="0">
                  <a:pos x="2" y="249"/>
                </a:cxn>
                <a:cxn ang="0">
                  <a:pos x="0" y="251"/>
                </a:cxn>
                <a:cxn ang="0">
                  <a:pos x="0" y="253"/>
                </a:cxn>
                <a:cxn ang="0">
                  <a:pos x="0" y="253"/>
                </a:cxn>
              </a:cxnLst>
              <a:rect l="0" t="0" r="r" b="b"/>
              <a:pathLst>
                <a:path w="75" h="253">
                  <a:moveTo>
                    <a:pt x="0" y="253"/>
                  </a:moveTo>
                  <a:lnTo>
                    <a:pt x="0" y="249"/>
                  </a:lnTo>
                  <a:lnTo>
                    <a:pt x="2" y="244"/>
                  </a:lnTo>
                  <a:lnTo>
                    <a:pt x="4" y="230"/>
                  </a:lnTo>
                  <a:lnTo>
                    <a:pt x="6" y="217"/>
                  </a:lnTo>
                  <a:lnTo>
                    <a:pt x="10" y="200"/>
                  </a:lnTo>
                  <a:lnTo>
                    <a:pt x="16" y="181"/>
                  </a:lnTo>
                  <a:lnTo>
                    <a:pt x="19" y="158"/>
                  </a:lnTo>
                  <a:lnTo>
                    <a:pt x="25" y="139"/>
                  </a:lnTo>
                  <a:lnTo>
                    <a:pt x="29" y="114"/>
                  </a:lnTo>
                  <a:lnTo>
                    <a:pt x="35" y="93"/>
                  </a:lnTo>
                  <a:lnTo>
                    <a:pt x="40" y="73"/>
                  </a:lnTo>
                  <a:lnTo>
                    <a:pt x="46" y="54"/>
                  </a:lnTo>
                  <a:lnTo>
                    <a:pt x="52" y="36"/>
                  </a:lnTo>
                  <a:lnTo>
                    <a:pt x="58" y="21"/>
                  </a:lnTo>
                  <a:lnTo>
                    <a:pt x="63" y="10"/>
                  </a:lnTo>
                  <a:lnTo>
                    <a:pt x="69" y="4"/>
                  </a:lnTo>
                  <a:lnTo>
                    <a:pt x="71" y="0"/>
                  </a:lnTo>
                  <a:lnTo>
                    <a:pt x="75" y="0"/>
                  </a:lnTo>
                  <a:lnTo>
                    <a:pt x="75" y="6"/>
                  </a:lnTo>
                  <a:lnTo>
                    <a:pt x="75" y="14"/>
                  </a:lnTo>
                  <a:lnTo>
                    <a:pt x="75" y="25"/>
                  </a:lnTo>
                  <a:lnTo>
                    <a:pt x="73" y="38"/>
                  </a:lnTo>
                  <a:lnTo>
                    <a:pt x="69" y="54"/>
                  </a:lnTo>
                  <a:lnTo>
                    <a:pt x="67" y="71"/>
                  </a:lnTo>
                  <a:lnTo>
                    <a:pt x="63" y="88"/>
                  </a:lnTo>
                  <a:lnTo>
                    <a:pt x="59" y="105"/>
                  </a:lnTo>
                  <a:lnTo>
                    <a:pt x="54" y="122"/>
                  </a:lnTo>
                  <a:lnTo>
                    <a:pt x="50" y="139"/>
                  </a:lnTo>
                  <a:lnTo>
                    <a:pt x="46" y="154"/>
                  </a:lnTo>
                  <a:lnTo>
                    <a:pt x="42" y="169"/>
                  </a:lnTo>
                  <a:lnTo>
                    <a:pt x="39" y="181"/>
                  </a:lnTo>
                  <a:lnTo>
                    <a:pt x="35" y="190"/>
                  </a:lnTo>
                  <a:lnTo>
                    <a:pt x="33" y="198"/>
                  </a:lnTo>
                  <a:lnTo>
                    <a:pt x="29" y="206"/>
                  </a:lnTo>
                  <a:lnTo>
                    <a:pt x="25" y="213"/>
                  </a:lnTo>
                  <a:lnTo>
                    <a:pt x="23" y="219"/>
                  </a:lnTo>
                  <a:lnTo>
                    <a:pt x="19" y="225"/>
                  </a:lnTo>
                  <a:lnTo>
                    <a:pt x="18" y="230"/>
                  </a:lnTo>
                  <a:lnTo>
                    <a:pt x="14" y="234"/>
                  </a:lnTo>
                  <a:lnTo>
                    <a:pt x="12" y="238"/>
                  </a:lnTo>
                  <a:lnTo>
                    <a:pt x="6" y="244"/>
                  </a:lnTo>
                  <a:lnTo>
                    <a:pt x="2" y="249"/>
                  </a:lnTo>
                  <a:lnTo>
                    <a:pt x="0" y="251"/>
                  </a:lnTo>
                  <a:lnTo>
                    <a:pt x="0" y="253"/>
                  </a:lnTo>
                  <a:lnTo>
                    <a:pt x="0" y="253"/>
                  </a:lnTo>
                  <a:close/>
                </a:path>
              </a:pathLst>
            </a:custGeom>
            <a:solidFill>
              <a:srgbClr val="FFCC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7" name="Freeform 13"/>
            <p:cNvSpPr>
              <a:spLocks/>
            </p:cNvSpPr>
            <p:nvPr/>
          </p:nvSpPr>
          <p:spPr bwMode="auto">
            <a:xfrm>
              <a:off x="5027" y="2273"/>
              <a:ext cx="109" cy="59"/>
            </a:xfrm>
            <a:custGeom>
              <a:avLst/>
              <a:gdLst/>
              <a:ahLst/>
              <a:cxnLst>
                <a:cxn ang="0">
                  <a:pos x="23" y="0"/>
                </a:cxn>
                <a:cxn ang="0">
                  <a:pos x="25" y="0"/>
                </a:cxn>
                <a:cxn ang="0">
                  <a:pos x="29" y="0"/>
                </a:cxn>
                <a:cxn ang="0">
                  <a:pos x="37" y="2"/>
                </a:cxn>
                <a:cxn ang="0">
                  <a:pos x="46" y="5"/>
                </a:cxn>
                <a:cxn ang="0">
                  <a:pos x="59" y="9"/>
                </a:cxn>
                <a:cxn ang="0">
                  <a:pos x="73" y="13"/>
                </a:cxn>
                <a:cxn ang="0">
                  <a:pos x="88" y="19"/>
                </a:cxn>
                <a:cxn ang="0">
                  <a:pos x="103" y="24"/>
                </a:cxn>
                <a:cxn ang="0">
                  <a:pos x="120" y="32"/>
                </a:cxn>
                <a:cxn ang="0">
                  <a:pos x="135" y="40"/>
                </a:cxn>
                <a:cxn ang="0">
                  <a:pos x="153" y="49"/>
                </a:cxn>
                <a:cxn ang="0">
                  <a:pos x="168" y="61"/>
                </a:cxn>
                <a:cxn ang="0">
                  <a:pos x="183" y="72"/>
                </a:cxn>
                <a:cxn ang="0">
                  <a:pos x="196" y="87"/>
                </a:cxn>
                <a:cxn ang="0">
                  <a:pos x="210" y="100"/>
                </a:cxn>
                <a:cxn ang="0">
                  <a:pos x="219" y="118"/>
                </a:cxn>
                <a:cxn ang="0">
                  <a:pos x="217" y="116"/>
                </a:cxn>
                <a:cxn ang="0">
                  <a:pos x="215" y="116"/>
                </a:cxn>
                <a:cxn ang="0">
                  <a:pos x="212" y="112"/>
                </a:cxn>
                <a:cxn ang="0">
                  <a:pos x="206" y="108"/>
                </a:cxn>
                <a:cxn ang="0">
                  <a:pos x="198" y="104"/>
                </a:cxn>
                <a:cxn ang="0">
                  <a:pos x="191" y="99"/>
                </a:cxn>
                <a:cxn ang="0">
                  <a:pos x="181" y="93"/>
                </a:cxn>
                <a:cxn ang="0">
                  <a:pos x="172" y="87"/>
                </a:cxn>
                <a:cxn ang="0">
                  <a:pos x="162" y="81"/>
                </a:cxn>
                <a:cxn ang="0">
                  <a:pos x="153" y="76"/>
                </a:cxn>
                <a:cxn ang="0">
                  <a:pos x="141" y="70"/>
                </a:cxn>
                <a:cxn ang="0">
                  <a:pos x="132" y="64"/>
                </a:cxn>
                <a:cxn ang="0">
                  <a:pos x="122" y="57"/>
                </a:cxn>
                <a:cxn ang="0">
                  <a:pos x="113" y="53"/>
                </a:cxn>
                <a:cxn ang="0">
                  <a:pos x="105" y="47"/>
                </a:cxn>
                <a:cxn ang="0">
                  <a:pos x="97" y="43"/>
                </a:cxn>
                <a:cxn ang="0">
                  <a:pos x="90" y="40"/>
                </a:cxn>
                <a:cxn ang="0">
                  <a:pos x="82" y="38"/>
                </a:cxn>
                <a:cxn ang="0">
                  <a:pos x="73" y="34"/>
                </a:cxn>
                <a:cxn ang="0">
                  <a:pos x="65" y="32"/>
                </a:cxn>
                <a:cxn ang="0">
                  <a:pos x="57" y="28"/>
                </a:cxn>
                <a:cxn ang="0">
                  <a:pos x="48" y="26"/>
                </a:cxn>
                <a:cxn ang="0">
                  <a:pos x="40" y="24"/>
                </a:cxn>
                <a:cxn ang="0">
                  <a:pos x="35" y="23"/>
                </a:cxn>
                <a:cxn ang="0">
                  <a:pos x="27" y="21"/>
                </a:cxn>
                <a:cxn ang="0">
                  <a:pos x="21" y="19"/>
                </a:cxn>
                <a:cxn ang="0">
                  <a:pos x="16" y="17"/>
                </a:cxn>
                <a:cxn ang="0">
                  <a:pos x="10" y="17"/>
                </a:cxn>
                <a:cxn ang="0">
                  <a:pos x="6" y="15"/>
                </a:cxn>
                <a:cxn ang="0">
                  <a:pos x="2" y="15"/>
                </a:cxn>
                <a:cxn ang="0">
                  <a:pos x="0" y="15"/>
                </a:cxn>
                <a:cxn ang="0">
                  <a:pos x="23" y="0"/>
                </a:cxn>
                <a:cxn ang="0">
                  <a:pos x="23" y="0"/>
                </a:cxn>
              </a:cxnLst>
              <a:rect l="0" t="0" r="r" b="b"/>
              <a:pathLst>
                <a:path w="219" h="118">
                  <a:moveTo>
                    <a:pt x="23" y="0"/>
                  </a:moveTo>
                  <a:lnTo>
                    <a:pt x="25" y="0"/>
                  </a:lnTo>
                  <a:lnTo>
                    <a:pt x="29" y="0"/>
                  </a:lnTo>
                  <a:lnTo>
                    <a:pt x="37" y="2"/>
                  </a:lnTo>
                  <a:lnTo>
                    <a:pt x="46" y="5"/>
                  </a:lnTo>
                  <a:lnTo>
                    <a:pt x="59" y="9"/>
                  </a:lnTo>
                  <a:lnTo>
                    <a:pt x="73" y="13"/>
                  </a:lnTo>
                  <a:lnTo>
                    <a:pt x="88" y="19"/>
                  </a:lnTo>
                  <a:lnTo>
                    <a:pt x="103" y="24"/>
                  </a:lnTo>
                  <a:lnTo>
                    <a:pt x="120" y="32"/>
                  </a:lnTo>
                  <a:lnTo>
                    <a:pt x="135" y="40"/>
                  </a:lnTo>
                  <a:lnTo>
                    <a:pt x="153" y="49"/>
                  </a:lnTo>
                  <a:lnTo>
                    <a:pt x="168" y="61"/>
                  </a:lnTo>
                  <a:lnTo>
                    <a:pt x="183" y="72"/>
                  </a:lnTo>
                  <a:lnTo>
                    <a:pt x="196" y="87"/>
                  </a:lnTo>
                  <a:lnTo>
                    <a:pt x="210" y="100"/>
                  </a:lnTo>
                  <a:lnTo>
                    <a:pt x="219" y="118"/>
                  </a:lnTo>
                  <a:lnTo>
                    <a:pt x="217" y="116"/>
                  </a:lnTo>
                  <a:lnTo>
                    <a:pt x="215" y="116"/>
                  </a:lnTo>
                  <a:lnTo>
                    <a:pt x="212" y="112"/>
                  </a:lnTo>
                  <a:lnTo>
                    <a:pt x="206" y="108"/>
                  </a:lnTo>
                  <a:lnTo>
                    <a:pt x="198" y="104"/>
                  </a:lnTo>
                  <a:lnTo>
                    <a:pt x="191" y="99"/>
                  </a:lnTo>
                  <a:lnTo>
                    <a:pt x="181" y="93"/>
                  </a:lnTo>
                  <a:lnTo>
                    <a:pt x="172" y="87"/>
                  </a:lnTo>
                  <a:lnTo>
                    <a:pt x="162" y="81"/>
                  </a:lnTo>
                  <a:lnTo>
                    <a:pt x="153" y="76"/>
                  </a:lnTo>
                  <a:lnTo>
                    <a:pt x="141" y="70"/>
                  </a:lnTo>
                  <a:lnTo>
                    <a:pt x="132" y="64"/>
                  </a:lnTo>
                  <a:lnTo>
                    <a:pt x="122" y="57"/>
                  </a:lnTo>
                  <a:lnTo>
                    <a:pt x="113" y="53"/>
                  </a:lnTo>
                  <a:lnTo>
                    <a:pt x="105" y="47"/>
                  </a:lnTo>
                  <a:lnTo>
                    <a:pt x="97" y="43"/>
                  </a:lnTo>
                  <a:lnTo>
                    <a:pt x="90" y="40"/>
                  </a:lnTo>
                  <a:lnTo>
                    <a:pt x="82" y="38"/>
                  </a:lnTo>
                  <a:lnTo>
                    <a:pt x="73" y="34"/>
                  </a:lnTo>
                  <a:lnTo>
                    <a:pt x="65" y="32"/>
                  </a:lnTo>
                  <a:lnTo>
                    <a:pt x="57" y="28"/>
                  </a:lnTo>
                  <a:lnTo>
                    <a:pt x="48" y="26"/>
                  </a:lnTo>
                  <a:lnTo>
                    <a:pt x="40" y="24"/>
                  </a:lnTo>
                  <a:lnTo>
                    <a:pt x="35" y="23"/>
                  </a:lnTo>
                  <a:lnTo>
                    <a:pt x="27" y="21"/>
                  </a:lnTo>
                  <a:lnTo>
                    <a:pt x="21" y="19"/>
                  </a:lnTo>
                  <a:lnTo>
                    <a:pt x="16" y="17"/>
                  </a:lnTo>
                  <a:lnTo>
                    <a:pt x="10" y="17"/>
                  </a:lnTo>
                  <a:lnTo>
                    <a:pt x="6" y="15"/>
                  </a:lnTo>
                  <a:lnTo>
                    <a:pt x="2" y="15"/>
                  </a:lnTo>
                  <a:lnTo>
                    <a:pt x="0" y="15"/>
                  </a:lnTo>
                  <a:lnTo>
                    <a:pt x="23" y="0"/>
                  </a:lnTo>
                  <a:lnTo>
                    <a:pt x="23" y="0"/>
                  </a:lnTo>
                  <a:close/>
                </a:path>
              </a:pathLst>
            </a:custGeom>
            <a:solidFill>
              <a:srgbClr val="FFFFFF"/>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8" name="Freeform 14"/>
            <p:cNvSpPr>
              <a:spLocks/>
            </p:cNvSpPr>
            <p:nvPr/>
          </p:nvSpPr>
          <p:spPr bwMode="auto">
            <a:xfrm>
              <a:off x="4531" y="2447"/>
              <a:ext cx="577" cy="939"/>
            </a:xfrm>
            <a:custGeom>
              <a:avLst/>
              <a:gdLst/>
              <a:ahLst/>
              <a:cxnLst>
                <a:cxn ang="0">
                  <a:pos x="241" y="288"/>
                </a:cxn>
                <a:cxn ang="0">
                  <a:pos x="334" y="220"/>
                </a:cxn>
                <a:cxn ang="0">
                  <a:pos x="485" y="127"/>
                </a:cxn>
                <a:cxn ang="0">
                  <a:pos x="671" y="41"/>
                </a:cxn>
                <a:cxn ang="0">
                  <a:pos x="871" y="0"/>
                </a:cxn>
                <a:cxn ang="0">
                  <a:pos x="1049" y="32"/>
                </a:cxn>
                <a:cxn ang="0">
                  <a:pos x="1049" y="176"/>
                </a:cxn>
                <a:cxn ang="0">
                  <a:pos x="901" y="393"/>
                </a:cxn>
                <a:cxn ang="0">
                  <a:pos x="699" y="631"/>
                </a:cxn>
                <a:cxn ang="0">
                  <a:pos x="536" y="836"/>
                </a:cxn>
                <a:cxn ang="0">
                  <a:pos x="504" y="956"/>
                </a:cxn>
                <a:cxn ang="0">
                  <a:pos x="589" y="975"/>
                </a:cxn>
                <a:cxn ang="0">
                  <a:pos x="709" y="942"/>
                </a:cxn>
                <a:cxn ang="0">
                  <a:pos x="846" y="900"/>
                </a:cxn>
                <a:cxn ang="0">
                  <a:pos x="981" y="889"/>
                </a:cxn>
                <a:cxn ang="0">
                  <a:pos x="1097" y="946"/>
                </a:cxn>
                <a:cxn ang="0">
                  <a:pos x="1152" y="1100"/>
                </a:cxn>
                <a:cxn ang="0">
                  <a:pos x="1091" y="1305"/>
                </a:cxn>
                <a:cxn ang="0">
                  <a:pos x="960" y="1528"/>
                </a:cxn>
                <a:cxn ang="0">
                  <a:pos x="814" y="1721"/>
                </a:cxn>
                <a:cxn ang="0">
                  <a:pos x="705" y="1849"/>
                </a:cxn>
                <a:cxn ang="0">
                  <a:pos x="623" y="1742"/>
                </a:cxn>
                <a:cxn ang="0">
                  <a:pos x="646" y="1718"/>
                </a:cxn>
                <a:cxn ang="0">
                  <a:pos x="703" y="1655"/>
                </a:cxn>
                <a:cxn ang="0">
                  <a:pos x="770" y="1566"/>
                </a:cxn>
                <a:cxn ang="0">
                  <a:pos x="829" y="1461"/>
                </a:cxn>
                <a:cxn ang="0">
                  <a:pos x="857" y="1353"/>
                </a:cxn>
                <a:cxn ang="0">
                  <a:pos x="817" y="1277"/>
                </a:cxn>
                <a:cxn ang="0">
                  <a:pos x="671" y="1300"/>
                </a:cxn>
                <a:cxn ang="0">
                  <a:pos x="467" y="1370"/>
                </a:cxn>
                <a:cxn ang="0">
                  <a:pos x="255" y="1427"/>
                </a:cxn>
                <a:cxn ang="0">
                  <a:pos x="81" y="1412"/>
                </a:cxn>
                <a:cxn ang="0">
                  <a:pos x="0" y="1273"/>
                </a:cxn>
                <a:cxn ang="0">
                  <a:pos x="34" y="1064"/>
                </a:cxn>
                <a:cxn ang="0">
                  <a:pos x="148" y="832"/>
                </a:cxn>
                <a:cxn ang="0">
                  <a:pos x="296" y="610"/>
                </a:cxn>
                <a:cxn ang="0">
                  <a:pos x="437" y="425"/>
                </a:cxn>
                <a:cxn ang="0">
                  <a:pos x="526" y="306"/>
                </a:cxn>
                <a:cxn ang="0">
                  <a:pos x="530" y="254"/>
                </a:cxn>
                <a:cxn ang="0">
                  <a:pos x="469" y="245"/>
                </a:cxn>
                <a:cxn ang="0">
                  <a:pos x="374" y="262"/>
                </a:cxn>
                <a:cxn ang="0">
                  <a:pos x="283" y="287"/>
                </a:cxn>
                <a:cxn ang="0">
                  <a:pos x="228" y="304"/>
                </a:cxn>
              </a:cxnLst>
              <a:rect l="0" t="0" r="r" b="b"/>
              <a:pathLst>
                <a:path w="1152" h="1877">
                  <a:moveTo>
                    <a:pt x="222" y="306"/>
                  </a:moveTo>
                  <a:lnTo>
                    <a:pt x="228" y="300"/>
                  </a:lnTo>
                  <a:lnTo>
                    <a:pt x="241" y="288"/>
                  </a:lnTo>
                  <a:lnTo>
                    <a:pt x="266" y="269"/>
                  </a:lnTo>
                  <a:lnTo>
                    <a:pt x="296" y="247"/>
                  </a:lnTo>
                  <a:lnTo>
                    <a:pt x="334" y="220"/>
                  </a:lnTo>
                  <a:lnTo>
                    <a:pt x="380" y="190"/>
                  </a:lnTo>
                  <a:lnTo>
                    <a:pt x="429" y="157"/>
                  </a:lnTo>
                  <a:lnTo>
                    <a:pt x="485" y="127"/>
                  </a:lnTo>
                  <a:lnTo>
                    <a:pt x="544" y="95"/>
                  </a:lnTo>
                  <a:lnTo>
                    <a:pt x="606" y="68"/>
                  </a:lnTo>
                  <a:lnTo>
                    <a:pt x="671" y="41"/>
                  </a:lnTo>
                  <a:lnTo>
                    <a:pt x="738" y="22"/>
                  </a:lnTo>
                  <a:lnTo>
                    <a:pt x="804" y="5"/>
                  </a:lnTo>
                  <a:lnTo>
                    <a:pt x="871" y="0"/>
                  </a:lnTo>
                  <a:lnTo>
                    <a:pt x="935" y="0"/>
                  </a:lnTo>
                  <a:lnTo>
                    <a:pt x="1002" y="9"/>
                  </a:lnTo>
                  <a:lnTo>
                    <a:pt x="1049" y="32"/>
                  </a:lnTo>
                  <a:lnTo>
                    <a:pt x="1070" y="68"/>
                  </a:lnTo>
                  <a:lnTo>
                    <a:pt x="1068" y="117"/>
                  </a:lnTo>
                  <a:lnTo>
                    <a:pt x="1049" y="176"/>
                  </a:lnTo>
                  <a:lnTo>
                    <a:pt x="1011" y="243"/>
                  </a:lnTo>
                  <a:lnTo>
                    <a:pt x="960" y="317"/>
                  </a:lnTo>
                  <a:lnTo>
                    <a:pt x="901" y="393"/>
                  </a:lnTo>
                  <a:lnTo>
                    <a:pt x="836" y="473"/>
                  </a:lnTo>
                  <a:lnTo>
                    <a:pt x="768" y="553"/>
                  </a:lnTo>
                  <a:lnTo>
                    <a:pt x="699" y="631"/>
                  </a:lnTo>
                  <a:lnTo>
                    <a:pt x="637" y="705"/>
                  </a:lnTo>
                  <a:lnTo>
                    <a:pt x="582" y="775"/>
                  </a:lnTo>
                  <a:lnTo>
                    <a:pt x="536" y="836"/>
                  </a:lnTo>
                  <a:lnTo>
                    <a:pt x="506" y="887"/>
                  </a:lnTo>
                  <a:lnTo>
                    <a:pt x="492" y="929"/>
                  </a:lnTo>
                  <a:lnTo>
                    <a:pt x="504" y="956"/>
                  </a:lnTo>
                  <a:lnTo>
                    <a:pt x="526" y="969"/>
                  </a:lnTo>
                  <a:lnTo>
                    <a:pt x="555" y="975"/>
                  </a:lnTo>
                  <a:lnTo>
                    <a:pt x="589" y="975"/>
                  </a:lnTo>
                  <a:lnTo>
                    <a:pt x="627" y="967"/>
                  </a:lnTo>
                  <a:lnTo>
                    <a:pt x="667" y="956"/>
                  </a:lnTo>
                  <a:lnTo>
                    <a:pt x="709" y="942"/>
                  </a:lnTo>
                  <a:lnTo>
                    <a:pt x="755" y="929"/>
                  </a:lnTo>
                  <a:lnTo>
                    <a:pt x="800" y="914"/>
                  </a:lnTo>
                  <a:lnTo>
                    <a:pt x="846" y="900"/>
                  </a:lnTo>
                  <a:lnTo>
                    <a:pt x="892" y="891"/>
                  </a:lnTo>
                  <a:lnTo>
                    <a:pt x="937" y="887"/>
                  </a:lnTo>
                  <a:lnTo>
                    <a:pt x="981" y="889"/>
                  </a:lnTo>
                  <a:lnTo>
                    <a:pt x="1023" y="899"/>
                  </a:lnTo>
                  <a:lnTo>
                    <a:pt x="1061" y="918"/>
                  </a:lnTo>
                  <a:lnTo>
                    <a:pt x="1097" y="946"/>
                  </a:lnTo>
                  <a:lnTo>
                    <a:pt x="1127" y="988"/>
                  </a:lnTo>
                  <a:lnTo>
                    <a:pt x="1146" y="1039"/>
                  </a:lnTo>
                  <a:lnTo>
                    <a:pt x="1152" y="1100"/>
                  </a:lnTo>
                  <a:lnTo>
                    <a:pt x="1143" y="1165"/>
                  </a:lnTo>
                  <a:lnTo>
                    <a:pt x="1122" y="1235"/>
                  </a:lnTo>
                  <a:lnTo>
                    <a:pt x="1091" y="1305"/>
                  </a:lnTo>
                  <a:lnTo>
                    <a:pt x="1053" y="1381"/>
                  </a:lnTo>
                  <a:lnTo>
                    <a:pt x="1009" y="1455"/>
                  </a:lnTo>
                  <a:lnTo>
                    <a:pt x="960" y="1528"/>
                  </a:lnTo>
                  <a:lnTo>
                    <a:pt x="911" y="1598"/>
                  </a:lnTo>
                  <a:lnTo>
                    <a:pt x="861" y="1663"/>
                  </a:lnTo>
                  <a:lnTo>
                    <a:pt x="814" y="1721"/>
                  </a:lnTo>
                  <a:lnTo>
                    <a:pt x="772" y="1773"/>
                  </a:lnTo>
                  <a:lnTo>
                    <a:pt x="734" y="1817"/>
                  </a:lnTo>
                  <a:lnTo>
                    <a:pt x="705" y="1849"/>
                  </a:lnTo>
                  <a:lnTo>
                    <a:pt x="686" y="1870"/>
                  </a:lnTo>
                  <a:lnTo>
                    <a:pt x="680" y="1877"/>
                  </a:lnTo>
                  <a:lnTo>
                    <a:pt x="623" y="1742"/>
                  </a:lnTo>
                  <a:lnTo>
                    <a:pt x="625" y="1739"/>
                  </a:lnTo>
                  <a:lnTo>
                    <a:pt x="633" y="1731"/>
                  </a:lnTo>
                  <a:lnTo>
                    <a:pt x="646" y="1718"/>
                  </a:lnTo>
                  <a:lnTo>
                    <a:pt x="661" y="1701"/>
                  </a:lnTo>
                  <a:lnTo>
                    <a:pt x="680" y="1680"/>
                  </a:lnTo>
                  <a:lnTo>
                    <a:pt x="703" y="1655"/>
                  </a:lnTo>
                  <a:lnTo>
                    <a:pt x="724" y="1628"/>
                  </a:lnTo>
                  <a:lnTo>
                    <a:pt x="749" y="1598"/>
                  </a:lnTo>
                  <a:lnTo>
                    <a:pt x="770" y="1566"/>
                  </a:lnTo>
                  <a:lnTo>
                    <a:pt x="793" y="1531"/>
                  </a:lnTo>
                  <a:lnTo>
                    <a:pt x="812" y="1497"/>
                  </a:lnTo>
                  <a:lnTo>
                    <a:pt x="829" y="1461"/>
                  </a:lnTo>
                  <a:lnTo>
                    <a:pt x="842" y="1423"/>
                  </a:lnTo>
                  <a:lnTo>
                    <a:pt x="852" y="1387"/>
                  </a:lnTo>
                  <a:lnTo>
                    <a:pt x="857" y="1353"/>
                  </a:lnTo>
                  <a:lnTo>
                    <a:pt x="855" y="1317"/>
                  </a:lnTo>
                  <a:lnTo>
                    <a:pt x="842" y="1290"/>
                  </a:lnTo>
                  <a:lnTo>
                    <a:pt x="817" y="1277"/>
                  </a:lnTo>
                  <a:lnTo>
                    <a:pt x="777" y="1275"/>
                  </a:lnTo>
                  <a:lnTo>
                    <a:pt x="730" y="1284"/>
                  </a:lnTo>
                  <a:lnTo>
                    <a:pt x="671" y="1300"/>
                  </a:lnTo>
                  <a:lnTo>
                    <a:pt x="608" y="1320"/>
                  </a:lnTo>
                  <a:lnTo>
                    <a:pt x="538" y="1345"/>
                  </a:lnTo>
                  <a:lnTo>
                    <a:pt x="467" y="1370"/>
                  </a:lnTo>
                  <a:lnTo>
                    <a:pt x="395" y="1393"/>
                  </a:lnTo>
                  <a:lnTo>
                    <a:pt x="323" y="1414"/>
                  </a:lnTo>
                  <a:lnTo>
                    <a:pt x="255" y="1427"/>
                  </a:lnTo>
                  <a:lnTo>
                    <a:pt x="190" y="1433"/>
                  </a:lnTo>
                  <a:lnTo>
                    <a:pt x="131" y="1429"/>
                  </a:lnTo>
                  <a:lnTo>
                    <a:pt x="81" y="1412"/>
                  </a:lnTo>
                  <a:lnTo>
                    <a:pt x="42" y="1381"/>
                  </a:lnTo>
                  <a:lnTo>
                    <a:pt x="15" y="1334"/>
                  </a:lnTo>
                  <a:lnTo>
                    <a:pt x="0" y="1273"/>
                  </a:lnTo>
                  <a:lnTo>
                    <a:pt x="0" y="1208"/>
                  </a:lnTo>
                  <a:lnTo>
                    <a:pt x="11" y="1136"/>
                  </a:lnTo>
                  <a:lnTo>
                    <a:pt x="34" y="1064"/>
                  </a:lnTo>
                  <a:lnTo>
                    <a:pt x="64" y="988"/>
                  </a:lnTo>
                  <a:lnTo>
                    <a:pt x="104" y="910"/>
                  </a:lnTo>
                  <a:lnTo>
                    <a:pt x="148" y="832"/>
                  </a:lnTo>
                  <a:lnTo>
                    <a:pt x="196" y="756"/>
                  </a:lnTo>
                  <a:lnTo>
                    <a:pt x="245" y="680"/>
                  </a:lnTo>
                  <a:lnTo>
                    <a:pt x="296" y="610"/>
                  </a:lnTo>
                  <a:lnTo>
                    <a:pt x="346" y="543"/>
                  </a:lnTo>
                  <a:lnTo>
                    <a:pt x="393" y="480"/>
                  </a:lnTo>
                  <a:lnTo>
                    <a:pt x="437" y="425"/>
                  </a:lnTo>
                  <a:lnTo>
                    <a:pt x="475" y="376"/>
                  </a:lnTo>
                  <a:lnTo>
                    <a:pt x="506" y="336"/>
                  </a:lnTo>
                  <a:lnTo>
                    <a:pt x="526" y="306"/>
                  </a:lnTo>
                  <a:lnTo>
                    <a:pt x="538" y="283"/>
                  </a:lnTo>
                  <a:lnTo>
                    <a:pt x="538" y="266"/>
                  </a:lnTo>
                  <a:lnTo>
                    <a:pt x="530" y="254"/>
                  </a:lnTo>
                  <a:lnTo>
                    <a:pt x="517" y="249"/>
                  </a:lnTo>
                  <a:lnTo>
                    <a:pt x="494" y="245"/>
                  </a:lnTo>
                  <a:lnTo>
                    <a:pt x="469" y="245"/>
                  </a:lnTo>
                  <a:lnTo>
                    <a:pt x="439" y="249"/>
                  </a:lnTo>
                  <a:lnTo>
                    <a:pt x="409" y="254"/>
                  </a:lnTo>
                  <a:lnTo>
                    <a:pt x="374" y="262"/>
                  </a:lnTo>
                  <a:lnTo>
                    <a:pt x="342" y="269"/>
                  </a:lnTo>
                  <a:lnTo>
                    <a:pt x="312" y="277"/>
                  </a:lnTo>
                  <a:lnTo>
                    <a:pt x="283" y="287"/>
                  </a:lnTo>
                  <a:lnTo>
                    <a:pt x="258" y="292"/>
                  </a:lnTo>
                  <a:lnTo>
                    <a:pt x="239" y="300"/>
                  </a:lnTo>
                  <a:lnTo>
                    <a:pt x="228" y="304"/>
                  </a:lnTo>
                  <a:lnTo>
                    <a:pt x="222" y="306"/>
                  </a:lnTo>
                  <a:lnTo>
                    <a:pt x="222" y="306"/>
                  </a:lnTo>
                  <a:close/>
                </a:path>
              </a:pathLst>
            </a:custGeom>
            <a:solidFill>
              <a:srgbClr val="FFD6C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9" name="Freeform 15"/>
            <p:cNvSpPr>
              <a:spLocks/>
            </p:cNvSpPr>
            <p:nvPr/>
          </p:nvSpPr>
          <p:spPr bwMode="auto">
            <a:xfrm>
              <a:off x="4507" y="2086"/>
              <a:ext cx="516" cy="1522"/>
            </a:xfrm>
            <a:custGeom>
              <a:avLst/>
              <a:gdLst/>
              <a:ahLst/>
              <a:cxnLst>
                <a:cxn ang="0">
                  <a:pos x="278" y="295"/>
                </a:cxn>
                <a:cxn ang="0">
                  <a:pos x="384" y="255"/>
                </a:cxn>
                <a:cxn ang="0">
                  <a:pos x="457" y="120"/>
                </a:cxn>
                <a:cxn ang="0">
                  <a:pos x="487" y="164"/>
                </a:cxn>
                <a:cxn ang="0">
                  <a:pos x="371" y="284"/>
                </a:cxn>
                <a:cxn ang="0">
                  <a:pos x="346" y="453"/>
                </a:cxn>
                <a:cxn ang="0">
                  <a:pos x="297" y="485"/>
                </a:cxn>
                <a:cxn ang="0">
                  <a:pos x="227" y="536"/>
                </a:cxn>
                <a:cxn ang="0">
                  <a:pos x="228" y="586"/>
                </a:cxn>
                <a:cxn ang="0">
                  <a:pos x="160" y="628"/>
                </a:cxn>
                <a:cxn ang="0">
                  <a:pos x="8" y="648"/>
                </a:cxn>
                <a:cxn ang="0">
                  <a:pos x="71" y="799"/>
                </a:cxn>
                <a:cxn ang="0">
                  <a:pos x="128" y="854"/>
                </a:cxn>
                <a:cxn ang="0">
                  <a:pos x="86" y="1023"/>
                </a:cxn>
                <a:cxn ang="0">
                  <a:pos x="166" y="1392"/>
                </a:cxn>
                <a:cxn ang="0">
                  <a:pos x="213" y="1952"/>
                </a:cxn>
                <a:cxn ang="0">
                  <a:pos x="356" y="2779"/>
                </a:cxn>
                <a:cxn ang="0">
                  <a:pos x="371" y="2901"/>
                </a:cxn>
                <a:cxn ang="0">
                  <a:pos x="329" y="2994"/>
                </a:cxn>
                <a:cxn ang="0">
                  <a:pos x="628" y="2963"/>
                </a:cxn>
                <a:cxn ang="0">
                  <a:pos x="516" y="2469"/>
                </a:cxn>
                <a:cxn ang="0">
                  <a:pos x="692" y="2889"/>
                </a:cxn>
                <a:cxn ang="0">
                  <a:pos x="993" y="3041"/>
                </a:cxn>
                <a:cxn ang="0">
                  <a:pos x="987" y="2956"/>
                </a:cxn>
                <a:cxn ang="0">
                  <a:pos x="839" y="2707"/>
                </a:cxn>
                <a:cxn ang="0">
                  <a:pos x="757" y="2161"/>
                </a:cxn>
                <a:cxn ang="0">
                  <a:pos x="753" y="1802"/>
                </a:cxn>
                <a:cxn ang="0">
                  <a:pos x="846" y="1350"/>
                </a:cxn>
                <a:cxn ang="0">
                  <a:pos x="966" y="1146"/>
                </a:cxn>
                <a:cxn ang="0">
                  <a:pos x="1020" y="666"/>
                </a:cxn>
                <a:cxn ang="0">
                  <a:pos x="1012" y="561"/>
                </a:cxn>
                <a:cxn ang="0">
                  <a:pos x="970" y="496"/>
                </a:cxn>
                <a:cxn ang="0">
                  <a:pos x="888" y="565"/>
                </a:cxn>
                <a:cxn ang="0">
                  <a:pos x="848" y="740"/>
                </a:cxn>
                <a:cxn ang="0">
                  <a:pos x="730" y="985"/>
                </a:cxn>
                <a:cxn ang="0">
                  <a:pos x="679" y="954"/>
                </a:cxn>
                <a:cxn ang="0">
                  <a:pos x="575" y="869"/>
                </a:cxn>
                <a:cxn ang="0">
                  <a:pos x="419" y="1055"/>
                </a:cxn>
                <a:cxn ang="0">
                  <a:pos x="419" y="1158"/>
                </a:cxn>
                <a:cxn ang="0">
                  <a:pos x="339" y="1076"/>
                </a:cxn>
                <a:cxn ang="0">
                  <a:pos x="371" y="618"/>
                </a:cxn>
                <a:cxn ang="0">
                  <a:pos x="533" y="576"/>
                </a:cxn>
                <a:cxn ang="0">
                  <a:pos x="635" y="607"/>
                </a:cxn>
                <a:cxn ang="0">
                  <a:pos x="681" y="582"/>
                </a:cxn>
                <a:cxn ang="0">
                  <a:pos x="732" y="574"/>
                </a:cxn>
                <a:cxn ang="0">
                  <a:pos x="913" y="506"/>
                </a:cxn>
                <a:cxn ang="0">
                  <a:pos x="885" y="350"/>
                </a:cxn>
                <a:cxn ang="0">
                  <a:pos x="763" y="363"/>
                </a:cxn>
                <a:cxn ang="0">
                  <a:pos x="818" y="458"/>
                </a:cxn>
                <a:cxn ang="0">
                  <a:pos x="710" y="491"/>
                </a:cxn>
                <a:cxn ang="0">
                  <a:pos x="748" y="424"/>
                </a:cxn>
                <a:cxn ang="0">
                  <a:pos x="767" y="312"/>
                </a:cxn>
                <a:cxn ang="0">
                  <a:pos x="831" y="240"/>
                </a:cxn>
                <a:cxn ang="0">
                  <a:pos x="846" y="131"/>
                </a:cxn>
                <a:cxn ang="0">
                  <a:pos x="708" y="59"/>
                </a:cxn>
                <a:cxn ang="0">
                  <a:pos x="647" y="82"/>
                </a:cxn>
                <a:cxn ang="0">
                  <a:pos x="597" y="112"/>
                </a:cxn>
                <a:cxn ang="0">
                  <a:pos x="567" y="164"/>
                </a:cxn>
                <a:cxn ang="0">
                  <a:pos x="565" y="137"/>
                </a:cxn>
                <a:cxn ang="0">
                  <a:pos x="493" y="6"/>
                </a:cxn>
                <a:cxn ang="0">
                  <a:pos x="360" y="93"/>
                </a:cxn>
                <a:cxn ang="0">
                  <a:pos x="335" y="213"/>
                </a:cxn>
                <a:cxn ang="0">
                  <a:pos x="278" y="198"/>
                </a:cxn>
              </a:cxnLst>
              <a:rect l="0" t="0" r="r" b="b"/>
              <a:pathLst>
                <a:path w="1033" h="3045">
                  <a:moveTo>
                    <a:pt x="278" y="198"/>
                  </a:moveTo>
                  <a:lnTo>
                    <a:pt x="276" y="200"/>
                  </a:lnTo>
                  <a:lnTo>
                    <a:pt x="276" y="202"/>
                  </a:lnTo>
                  <a:lnTo>
                    <a:pt x="274" y="207"/>
                  </a:lnTo>
                  <a:lnTo>
                    <a:pt x="272" y="213"/>
                  </a:lnTo>
                  <a:lnTo>
                    <a:pt x="270" y="221"/>
                  </a:lnTo>
                  <a:lnTo>
                    <a:pt x="268" y="228"/>
                  </a:lnTo>
                  <a:lnTo>
                    <a:pt x="268" y="240"/>
                  </a:lnTo>
                  <a:lnTo>
                    <a:pt x="268" y="249"/>
                  </a:lnTo>
                  <a:lnTo>
                    <a:pt x="266" y="259"/>
                  </a:lnTo>
                  <a:lnTo>
                    <a:pt x="268" y="268"/>
                  </a:lnTo>
                  <a:lnTo>
                    <a:pt x="270" y="278"/>
                  </a:lnTo>
                  <a:lnTo>
                    <a:pt x="274" y="287"/>
                  </a:lnTo>
                  <a:lnTo>
                    <a:pt x="278" y="295"/>
                  </a:lnTo>
                  <a:lnTo>
                    <a:pt x="285" y="303"/>
                  </a:lnTo>
                  <a:lnTo>
                    <a:pt x="293" y="306"/>
                  </a:lnTo>
                  <a:lnTo>
                    <a:pt x="305" y="310"/>
                  </a:lnTo>
                  <a:lnTo>
                    <a:pt x="314" y="312"/>
                  </a:lnTo>
                  <a:lnTo>
                    <a:pt x="324" y="312"/>
                  </a:lnTo>
                  <a:lnTo>
                    <a:pt x="333" y="310"/>
                  </a:lnTo>
                  <a:lnTo>
                    <a:pt x="343" y="306"/>
                  </a:lnTo>
                  <a:lnTo>
                    <a:pt x="350" y="301"/>
                  </a:lnTo>
                  <a:lnTo>
                    <a:pt x="358" y="295"/>
                  </a:lnTo>
                  <a:lnTo>
                    <a:pt x="363" y="287"/>
                  </a:lnTo>
                  <a:lnTo>
                    <a:pt x="371" y="282"/>
                  </a:lnTo>
                  <a:lnTo>
                    <a:pt x="377" y="272"/>
                  </a:lnTo>
                  <a:lnTo>
                    <a:pt x="381" y="263"/>
                  </a:lnTo>
                  <a:lnTo>
                    <a:pt x="384" y="255"/>
                  </a:lnTo>
                  <a:lnTo>
                    <a:pt x="390" y="245"/>
                  </a:lnTo>
                  <a:lnTo>
                    <a:pt x="392" y="238"/>
                  </a:lnTo>
                  <a:lnTo>
                    <a:pt x="394" y="228"/>
                  </a:lnTo>
                  <a:lnTo>
                    <a:pt x="396" y="221"/>
                  </a:lnTo>
                  <a:lnTo>
                    <a:pt x="398" y="215"/>
                  </a:lnTo>
                  <a:lnTo>
                    <a:pt x="398" y="206"/>
                  </a:lnTo>
                  <a:lnTo>
                    <a:pt x="400" y="198"/>
                  </a:lnTo>
                  <a:lnTo>
                    <a:pt x="405" y="185"/>
                  </a:lnTo>
                  <a:lnTo>
                    <a:pt x="411" y="173"/>
                  </a:lnTo>
                  <a:lnTo>
                    <a:pt x="419" y="162"/>
                  </a:lnTo>
                  <a:lnTo>
                    <a:pt x="428" y="149"/>
                  </a:lnTo>
                  <a:lnTo>
                    <a:pt x="436" y="137"/>
                  </a:lnTo>
                  <a:lnTo>
                    <a:pt x="447" y="128"/>
                  </a:lnTo>
                  <a:lnTo>
                    <a:pt x="457" y="120"/>
                  </a:lnTo>
                  <a:lnTo>
                    <a:pt x="468" y="114"/>
                  </a:lnTo>
                  <a:lnTo>
                    <a:pt x="478" y="111"/>
                  </a:lnTo>
                  <a:lnTo>
                    <a:pt x="487" y="111"/>
                  </a:lnTo>
                  <a:lnTo>
                    <a:pt x="497" y="116"/>
                  </a:lnTo>
                  <a:lnTo>
                    <a:pt x="506" y="124"/>
                  </a:lnTo>
                  <a:lnTo>
                    <a:pt x="514" y="137"/>
                  </a:lnTo>
                  <a:lnTo>
                    <a:pt x="519" y="158"/>
                  </a:lnTo>
                  <a:lnTo>
                    <a:pt x="519" y="158"/>
                  </a:lnTo>
                  <a:lnTo>
                    <a:pt x="517" y="158"/>
                  </a:lnTo>
                  <a:lnTo>
                    <a:pt x="514" y="158"/>
                  </a:lnTo>
                  <a:lnTo>
                    <a:pt x="508" y="158"/>
                  </a:lnTo>
                  <a:lnTo>
                    <a:pt x="502" y="160"/>
                  </a:lnTo>
                  <a:lnTo>
                    <a:pt x="495" y="162"/>
                  </a:lnTo>
                  <a:lnTo>
                    <a:pt x="487" y="164"/>
                  </a:lnTo>
                  <a:lnTo>
                    <a:pt x="479" y="168"/>
                  </a:lnTo>
                  <a:lnTo>
                    <a:pt x="472" y="169"/>
                  </a:lnTo>
                  <a:lnTo>
                    <a:pt x="462" y="175"/>
                  </a:lnTo>
                  <a:lnTo>
                    <a:pt x="453" y="181"/>
                  </a:lnTo>
                  <a:lnTo>
                    <a:pt x="443" y="187"/>
                  </a:lnTo>
                  <a:lnTo>
                    <a:pt x="434" y="194"/>
                  </a:lnTo>
                  <a:lnTo>
                    <a:pt x="426" y="204"/>
                  </a:lnTo>
                  <a:lnTo>
                    <a:pt x="417" y="215"/>
                  </a:lnTo>
                  <a:lnTo>
                    <a:pt x="409" y="226"/>
                  </a:lnTo>
                  <a:lnTo>
                    <a:pt x="401" y="238"/>
                  </a:lnTo>
                  <a:lnTo>
                    <a:pt x="394" y="249"/>
                  </a:lnTo>
                  <a:lnTo>
                    <a:pt x="386" y="261"/>
                  </a:lnTo>
                  <a:lnTo>
                    <a:pt x="379" y="272"/>
                  </a:lnTo>
                  <a:lnTo>
                    <a:pt x="371" y="284"/>
                  </a:lnTo>
                  <a:lnTo>
                    <a:pt x="365" y="293"/>
                  </a:lnTo>
                  <a:lnTo>
                    <a:pt x="360" y="304"/>
                  </a:lnTo>
                  <a:lnTo>
                    <a:pt x="354" y="318"/>
                  </a:lnTo>
                  <a:lnTo>
                    <a:pt x="350" y="329"/>
                  </a:lnTo>
                  <a:lnTo>
                    <a:pt x="346" y="342"/>
                  </a:lnTo>
                  <a:lnTo>
                    <a:pt x="344" y="356"/>
                  </a:lnTo>
                  <a:lnTo>
                    <a:pt x="343" y="371"/>
                  </a:lnTo>
                  <a:lnTo>
                    <a:pt x="343" y="386"/>
                  </a:lnTo>
                  <a:lnTo>
                    <a:pt x="344" y="405"/>
                  </a:lnTo>
                  <a:lnTo>
                    <a:pt x="348" y="422"/>
                  </a:lnTo>
                  <a:lnTo>
                    <a:pt x="352" y="443"/>
                  </a:lnTo>
                  <a:lnTo>
                    <a:pt x="352" y="445"/>
                  </a:lnTo>
                  <a:lnTo>
                    <a:pt x="348" y="449"/>
                  </a:lnTo>
                  <a:lnTo>
                    <a:pt x="346" y="453"/>
                  </a:lnTo>
                  <a:lnTo>
                    <a:pt x="344" y="456"/>
                  </a:lnTo>
                  <a:lnTo>
                    <a:pt x="343" y="460"/>
                  </a:lnTo>
                  <a:lnTo>
                    <a:pt x="341" y="464"/>
                  </a:lnTo>
                  <a:lnTo>
                    <a:pt x="337" y="468"/>
                  </a:lnTo>
                  <a:lnTo>
                    <a:pt x="333" y="472"/>
                  </a:lnTo>
                  <a:lnTo>
                    <a:pt x="331" y="475"/>
                  </a:lnTo>
                  <a:lnTo>
                    <a:pt x="327" y="479"/>
                  </a:lnTo>
                  <a:lnTo>
                    <a:pt x="322" y="487"/>
                  </a:lnTo>
                  <a:lnTo>
                    <a:pt x="318" y="491"/>
                  </a:lnTo>
                  <a:lnTo>
                    <a:pt x="312" y="491"/>
                  </a:lnTo>
                  <a:lnTo>
                    <a:pt x="308" y="491"/>
                  </a:lnTo>
                  <a:lnTo>
                    <a:pt x="305" y="487"/>
                  </a:lnTo>
                  <a:lnTo>
                    <a:pt x="301" y="487"/>
                  </a:lnTo>
                  <a:lnTo>
                    <a:pt x="297" y="485"/>
                  </a:lnTo>
                  <a:lnTo>
                    <a:pt x="293" y="485"/>
                  </a:lnTo>
                  <a:lnTo>
                    <a:pt x="289" y="485"/>
                  </a:lnTo>
                  <a:lnTo>
                    <a:pt x="285" y="487"/>
                  </a:lnTo>
                  <a:lnTo>
                    <a:pt x="280" y="489"/>
                  </a:lnTo>
                  <a:lnTo>
                    <a:pt x="276" y="491"/>
                  </a:lnTo>
                  <a:lnTo>
                    <a:pt x="268" y="494"/>
                  </a:lnTo>
                  <a:lnTo>
                    <a:pt x="263" y="502"/>
                  </a:lnTo>
                  <a:lnTo>
                    <a:pt x="255" y="506"/>
                  </a:lnTo>
                  <a:lnTo>
                    <a:pt x="249" y="512"/>
                  </a:lnTo>
                  <a:lnTo>
                    <a:pt x="242" y="517"/>
                  </a:lnTo>
                  <a:lnTo>
                    <a:pt x="238" y="523"/>
                  </a:lnTo>
                  <a:lnTo>
                    <a:pt x="232" y="527"/>
                  </a:lnTo>
                  <a:lnTo>
                    <a:pt x="230" y="532"/>
                  </a:lnTo>
                  <a:lnTo>
                    <a:pt x="227" y="536"/>
                  </a:lnTo>
                  <a:lnTo>
                    <a:pt x="225" y="542"/>
                  </a:lnTo>
                  <a:lnTo>
                    <a:pt x="223" y="548"/>
                  </a:lnTo>
                  <a:lnTo>
                    <a:pt x="223" y="551"/>
                  </a:lnTo>
                  <a:lnTo>
                    <a:pt x="223" y="555"/>
                  </a:lnTo>
                  <a:lnTo>
                    <a:pt x="225" y="559"/>
                  </a:lnTo>
                  <a:lnTo>
                    <a:pt x="227" y="563"/>
                  </a:lnTo>
                  <a:lnTo>
                    <a:pt x="230" y="567"/>
                  </a:lnTo>
                  <a:lnTo>
                    <a:pt x="234" y="570"/>
                  </a:lnTo>
                  <a:lnTo>
                    <a:pt x="240" y="574"/>
                  </a:lnTo>
                  <a:lnTo>
                    <a:pt x="240" y="574"/>
                  </a:lnTo>
                  <a:lnTo>
                    <a:pt x="238" y="576"/>
                  </a:lnTo>
                  <a:lnTo>
                    <a:pt x="234" y="578"/>
                  </a:lnTo>
                  <a:lnTo>
                    <a:pt x="232" y="582"/>
                  </a:lnTo>
                  <a:lnTo>
                    <a:pt x="228" y="586"/>
                  </a:lnTo>
                  <a:lnTo>
                    <a:pt x="223" y="590"/>
                  </a:lnTo>
                  <a:lnTo>
                    <a:pt x="219" y="595"/>
                  </a:lnTo>
                  <a:lnTo>
                    <a:pt x="213" y="601"/>
                  </a:lnTo>
                  <a:lnTo>
                    <a:pt x="208" y="605"/>
                  </a:lnTo>
                  <a:lnTo>
                    <a:pt x="202" y="610"/>
                  </a:lnTo>
                  <a:lnTo>
                    <a:pt x="196" y="614"/>
                  </a:lnTo>
                  <a:lnTo>
                    <a:pt x="190" y="620"/>
                  </a:lnTo>
                  <a:lnTo>
                    <a:pt x="185" y="624"/>
                  </a:lnTo>
                  <a:lnTo>
                    <a:pt x="179" y="628"/>
                  </a:lnTo>
                  <a:lnTo>
                    <a:pt x="175" y="629"/>
                  </a:lnTo>
                  <a:lnTo>
                    <a:pt x="169" y="631"/>
                  </a:lnTo>
                  <a:lnTo>
                    <a:pt x="169" y="631"/>
                  </a:lnTo>
                  <a:lnTo>
                    <a:pt x="166" y="629"/>
                  </a:lnTo>
                  <a:lnTo>
                    <a:pt x="160" y="628"/>
                  </a:lnTo>
                  <a:lnTo>
                    <a:pt x="154" y="626"/>
                  </a:lnTo>
                  <a:lnTo>
                    <a:pt x="145" y="624"/>
                  </a:lnTo>
                  <a:lnTo>
                    <a:pt x="135" y="622"/>
                  </a:lnTo>
                  <a:lnTo>
                    <a:pt x="126" y="620"/>
                  </a:lnTo>
                  <a:lnTo>
                    <a:pt x="114" y="618"/>
                  </a:lnTo>
                  <a:lnTo>
                    <a:pt x="101" y="616"/>
                  </a:lnTo>
                  <a:lnTo>
                    <a:pt x="90" y="616"/>
                  </a:lnTo>
                  <a:lnTo>
                    <a:pt x="76" y="616"/>
                  </a:lnTo>
                  <a:lnTo>
                    <a:pt x="63" y="618"/>
                  </a:lnTo>
                  <a:lnTo>
                    <a:pt x="52" y="622"/>
                  </a:lnTo>
                  <a:lnTo>
                    <a:pt x="40" y="626"/>
                  </a:lnTo>
                  <a:lnTo>
                    <a:pt x="29" y="631"/>
                  </a:lnTo>
                  <a:lnTo>
                    <a:pt x="17" y="641"/>
                  </a:lnTo>
                  <a:lnTo>
                    <a:pt x="8" y="648"/>
                  </a:lnTo>
                  <a:lnTo>
                    <a:pt x="2" y="658"/>
                  </a:lnTo>
                  <a:lnTo>
                    <a:pt x="0" y="669"/>
                  </a:lnTo>
                  <a:lnTo>
                    <a:pt x="0" y="681"/>
                  </a:lnTo>
                  <a:lnTo>
                    <a:pt x="2" y="692"/>
                  </a:lnTo>
                  <a:lnTo>
                    <a:pt x="6" y="705"/>
                  </a:lnTo>
                  <a:lnTo>
                    <a:pt x="10" y="717"/>
                  </a:lnTo>
                  <a:lnTo>
                    <a:pt x="17" y="730"/>
                  </a:lnTo>
                  <a:lnTo>
                    <a:pt x="25" y="742"/>
                  </a:lnTo>
                  <a:lnTo>
                    <a:pt x="33" y="753"/>
                  </a:lnTo>
                  <a:lnTo>
                    <a:pt x="40" y="764"/>
                  </a:lnTo>
                  <a:lnTo>
                    <a:pt x="50" y="776"/>
                  </a:lnTo>
                  <a:lnTo>
                    <a:pt x="55" y="785"/>
                  </a:lnTo>
                  <a:lnTo>
                    <a:pt x="63" y="793"/>
                  </a:lnTo>
                  <a:lnTo>
                    <a:pt x="71" y="799"/>
                  </a:lnTo>
                  <a:lnTo>
                    <a:pt x="74" y="806"/>
                  </a:lnTo>
                  <a:lnTo>
                    <a:pt x="78" y="810"/>
                  </a:lnTo>
                  <a:lnTo>
                    <a:pt x="82" y="814"/>
                  </a:lnTo>
                  <a:lnTo>
                    <a:pt x="86" y="818"/>
                  </a:lnTo>
                  <a:lnTo>
                    <a:pt x="92" y="821"/>
                  </a:lnTo>
                  <a:lnTo>
                    <a:pt x="95" y="827"/>
                  </a:lnTo>
                  <a:lnTo>
                    <a:pt x="101" y="831"/>
                  </a:lnTo>
                  <a:lnTo>
                    <a:pt x="105" y="835"/>
                  </a:lnTo>
                  <a:lnTo>
                    <a:pt x="111" y="838"/>
                  </a:lnTo>
                  <a:lnTo>
                    <a:pt x="112" y="840"/>
                  </a:lnTo>
                  <a:lnTo>
                    <a:pt x="116" y="844"/>
                  </a:lnTo>
                  <a:lnTo>
                    <a:pt x="120" y="846"/>
                  </a:lnTo>
                  <a:lnTo>
                    <a:pt x="124" y="850"/>
                  </a:lnTo>
                  <a:lnTo>
                    <a:pt x="128" y="854"/>
                  </a:lnTo>
                  <a:lnTo>
                    <a:pt x="130" y="854"/>
                  </a:lnTo>
                  <a:lnTo>
                    <a:pt x="130" y="856"/>
                  </a:lnTo>
                  <a:lnTo>
                    <a:pt x="128" y="857"/>
                  </a:lnTo>
                  <a:lnTo>
                    <a:pt x="124" y="863"/>
                  </a:lnTo>
                  <a:lnTo>
                    <a:pt x="122" y="871"/>
                  </a:lnTo>
                  <a:lnTo>
                    <a:pt x="118" y="880"/>
                  </a:lnTo>
                  <a:lnTo>
                    <a:pt x="114" y="892"/>
                  </a:lnTo>
                  <a:lnTo>
                    <a:pt x="111" y="905"/>
                  </a:lnTo>
                  <a:lnTo>
                    <a:pt x="105" y="920"/>
                  </a:lnTo>
                  <a:lnTo>
                    <a:pt x="101" y="937"/>
                  </a:lnTo>
                  <a:lnTo>
                    <a:pt x="97" y="956"/>
                  </a:lnTo>
                  <a:lnTo>
                    <a:pt x="93" y="975"/>
                  </a:lnTo>
                  <a:lnTo>
                    <a:pt x="90" y="998"/>
                  </a:lnTo>
                  <a:lnTo>
                    <a:pt x="86" y="1023"/>
                  </a:lnTo>
                  <a:lnTo>
                    <a:pt x="86" y="1049"/>
                  </a:lnTo>
                  <a:lnTo>
                    <a:pt x="84" y="1076"/>
                  </a:lnTo>
                  <a:lnTo>
                    <a:pt x="84" y="1106"/>
                  </a:lnTo>
                  <a:lnTo>
                    <a:pt x="86" y="1135"/>
                  </a:lnTo>
                  <a:lnTo>
                    <a:pt x="90" y="1162"/>
                  </a:lnTo>
                  <a:lnTo>
                    <a:pt x="95" y="1190"/>
                  </a:lnTo>
                  <a:lnTo>
                    <a:pt x="103" y="1217"/>
                  </a:lnTo>
                  <a:lnTo>
                    <a:pt x="111" y="1241"/>
                  </a:lnTo>
                  <a:lnTo>
                    <a:pt x="118" y="1268"/>
                  </a:lnTo>
                  <a:lnTo>
                    <a:pt x="130" y="1293"/>
                  </a:lnTo>
                  <a:lnTo>
                    <a:pt x="139" y="1317"/>
                  </a:lnTo>
                  <a:lnTo>
                    <a:pt x="147" y="1342"/>
                  </a:lnTo>
                  <a:lnTo>
                    <a:pt x="156" y="1369"/>
                  </a:lnTo>
                  <a:lnTo>
                    <a:pt x="166" y="1392"/>
                  </a:lnTo>
                  <a:lnTo>
                    <a:pt x="173" y="1418"/>
                  </a:lnTo>
                  <a:lnTo>
                    <a:pt x="179" y="1443"/>
                  </a:lnTo>
                  <a:lnTo>
                    <a:pt x="185" y="1468"/>
                  </a:lnTo>
                  <a:lnTo>
                    <a:pt x="189" y="1494"/>
                  </a:lnTo>
                  <a:lnTo>
                    <a:pt x="189" y="1521"/>
                  </a:lnTo>
                  <a:lnTo>
                    <a:pt x="189" y="1551"/>
                  </a:lnTo>
                  <a:lnTo>
                    <a:pt x="190" y="1585"/>
                  </a:lnTo>
                  <a:lnTo>
                    <a:pt x="190" y="1625"/>
                  </a:lnTo>
                  <a:lnTo>
                    <a:pt x="194" y="1671"/>
                  </a:lnTo>
                  <a:lnTo>
                    <a:pt x="196" y="1720"/>
                  </a:lnTo>
                  <a:lnTo>
                    <a:pt x="198" y="1774"/>
                  </a:lnTo>
                  <a:lnTo>
                    <a:pt x="202" y="1829"/>
                  </a:lnTo>
                  <a:lnTo>
                    <a:pt x="208" y="1890"/>
                  </a:lnTo>
                  <a:lnTo>
                    <a:pt x="213" y="1952"/>
                  </a:lnTo>
                  <a:lnTo>
                    <a:pt x="221" y="2017"/>
                  </a:lnTo>
                  <a:lnTo>
                    <a:pt x="228" y="2083"/>
                  </a:lnTo>
                  <a:lnTo>
                    <a:pt x="238" y="2152"/>
                  </a:lnTo>
                  <a:lnTo>
                    <a:pt x="246" y="2222"/>
                  </a:lnTo>
                  <a:lnTo>
                    <a:pt x="257" y="2292"/>
                  </a:lnTo>
                  <a:lnTo>
                    <a:pt x="268" y="2365"/>
                  </a:lnTo>
                  <a:lnTo>
                    <a:pt x="284" y="2437"/>
                  </a:lnTo>
                  <a:lnTo>
                    <a:pt x="297" y="2503"/>
                  </a:lnTo>
                  <a:lnTo>
                    <a:pt x="308" y="2566"/>
                  </a:lnTo>
                  <a:lnTo>
                    <a:pt x="320" y="2619"/>
                  </a:lnTo>
                  <a:lnTo>
                    <a:pt x="331" y="2669"/>
                  </a:lnTo>
                  <a:lnTo>
                    <a:pt x="341" y="2711"/>
                  </a:lnTo>
                  <a:lnTo>
                    <a:pt x="348" y="2747"/>
                  </a:lnTo>
                  <a:lnTo>
                    <a:pt x="356" y="2779"/>
                  </a:lnTo>
                  <a:lnTo>
                    <a:pt x="365" y="2808"/>
                  </a:lnTo>
                  <a:lnTo>
                    <a:pt x="369" y="2828"/>
                  </a:lnTo>
                  <a:lnTo>
                    <a:pt x="375" y="2847"/>
                  </a:lnTo>
                  <a:lnTo>
                    <a:pt x="381" y="2861"/>
                  </a:lnTo>
                  <a:lnTo>
                    <a:pt x="384" y="2872"/>
                  </a:lnTo>
                  <a:lnTo>
                    <a:pt x="386" y="2882"/>
                  </a:lnTo>
                  <a:lnTo>
                    <a:pt x="390" y="2887"/>
                  </a:lnTo>
                  <a:lnTo>
                    <a:pt x="390" y="2889"/>
                  </a:lnTo>
                  <a:lnTo>
                    <a:pt x="392" y="2891"/>
                  </a:lnTo>
                  <a:lnTo>
                    <a:pt x="390" y="2891"/>
                  </a:lnTo>
                  <a:lnTo>
                    <a:pt x="388" y="2891"/>
                  </a:lnTo>
                  <a:lnTo>
                    <a:pt x="384" y="2893"/>
                  </a:lnTo>
                  <a:lnTo>
                    <a:pt x="379" y="2897"/>
                  </a:lnTo>
                  <a:lnTo>
                    <a:pt x="371" y="2901"/>
                  </a:lnTo>
                  <a:lnTo>
                    <a:pt x="365" y="2904"/>
                  </a:lnTo>
                  <a:lnTo>
                    <a:pt x="358" y="2910"/>
                  </a:lnTo>
                  <a:lnTo>
                    <a:pt x="350" y="2916"/>
                  </a:lnTo>
                  <a:lnTo>
                    <a:pt x="343" y="2923"/>
                  </a:lnTo>
                  <a:lnTo>
                    <a:pt x="333" y="2931"/>
                  </a:lnTo>
                  <a:lnTo>
                    <a:pt x="327" y="2939"/>
                  </a:lnTo>
                  <a:lnTo>
                    <a:pt x="320" y="2948"/>
                  </a:lnTo>
                  <a:lnTo>
                    <a:pt x="314" y="2956"/>
                  </a:lnTo>
                  <a:lnTo>
                    <a:pt x="308" y="2967"/>
                  </a:lnTo>
                  <a:lnTo>
                    <a:pt x="305" y="2977"/>
                  </a:lnTo>
                  <a:lnTo>
                    <a:pt x="305" y="2988"/>
                  </a:lnTo>
                  <a:lnTo>
                    <a:pt x="306" y="2988"/>
                  </a:lnTo>
                  <a:lnTo>
                    <a:pt x="316" y="2990"/>
                  </a:lnTo>
                  <a:lnTo>
                    <a:pt x="329" y="2994"/>
                  </a:lnTo>
                  <a:lnTo>
                    <a:pt x="348" y="2998"/>
                  </a:lnTo>
                  <a:lnTo>
                    <a:pt x="371" y="3001"/>
                  </a:lnTo>
                  <a:lnTo>
                    <a:pt x="396" y="3005"/>
                  </a:lnTo>
                  <a:lnTo>
                    <a:pt x="422" y="3007"/>
                  </a:lnTo>
                  <a:lnTo>
                    <a:pt x="453" y="3011"/>
                  </a:lnTo>
                  <a:lnTo>
                    <a:pt x="479" y="3013"/>
                  </a:lnTo>
                  <a:lnTo>
                    <a:pt x="508" y="3013"/>
                  </a:lnTo>
                  <a:lnTo>
                    <a:pt x="535" y="3013"/>
                  </a:lnTo>
                  <a:lnTo>
                    <a:pt x="561" y="3011"/>
                  </a:lnTo>
                  <a:lnTo>
                    <a:pt x="582" y="3005"/>
                  </a:lnTo>
                  <a:lnTo>
                    <a:pt x="601" y="2999"/>
                  </a:lnTo>
                  <a:lnTo>
                    <a:pt x="614" y="2990"/>
                  </a:lnTo>
                  <a:lnTo>
                    <a:pt x="624" y="2979"/>
                  </a:lnTo>
                  <a:lnTo>
                    <a:pt x="628" y="2963"/>
                  </a:lnTo>
                  <a:lnTo>
                    <a:pt x="628" y="2948"/>
                  </a:lnTo>
                  <a:lnTo>
                    <a:pt x="624" y="2933"/>
                  </a:lnTo>
                  <a:lnTo>
                    <a:pt x="618" y="2914"/>
                  </a:lnTo>
                  <a:lnTo>
                    <a:pt x="611" y="2895"/>
                  </a:lnTo>
                  <a:lnTo>
                    <a:pt x="601" y="2872"/>
                  </a:lnTo>
                  <a:lnTo>
                    <a:pt x="590" y="2847"/>
                  </a:lnTo>
                  <a:lnTo>
                    <a:pt x="578" y="2817"/>
                  </a:lnTo>
                  <a:lnTo>
                    <a:pt x="565" y="2785"/>
                  </a:lnTo>
                  <a:lnTo>
                    <a:pt x="554" y="2747"/>
                  </a:lnTo>
                  <a:lnTo>
                    <a:pt x="542" y="2703"/>
                  </a:lnTo>
                  <a:lnTo>
                    <a:pt x="533" y="2655"/>
                  </a:lnTo>
                  <a:lnTo>
                    <a:pt x="523" y="2600"/>
                  </a:lnTo>
                  <a:lnTo>
                    <a:pt x="519" y="2538"/>
                  </a:lnTo>
                  <a:lnTo>
                    <a:pt x="516" y="2469"/>
                  </a:lnTo>
                  <a:lnTo>
                    <a:pt x="516" y="2393"/>
                  </a:lnTo>
                  <a:lnTo>
                    <a:pt x="517" y="2399"/>
                  </a:lnTo>
                  <a:lnTo>
                    <a:pt x="521" y="2414"/>
                  </a:lnTo>
                  <a:lnTo>
                    <a:pt x="527" y="2439"/>
                  </a:lnTo>
                  <a:lnTo>
                    <a:pt x="537" y="2471"/>
                  </a:lnTo>
                  <a:lnTo>
                    <a:pt x="548" y="2509"/>
                  </a:lnTo>
                  <a:lnTo>
                    <a:pt x="561" y="2553"/>
                  </a:lnTo>
                  <a:lnTo>
                    <a:pt x="576" y="2600"/>
                  </a:lnTo>
                  <a:lnTo>
                    <a:pt x="594" y="2650"/>
                  </a:lnTo>
                  <a:lnTo>
                    <a:pt x="611" y="2701"/>
                  </a:lnTo>
                  <a:lnTo>
                    <a:pt x="630" y="2750"/>
                  </a:lnTo>
                  <a:lnTo>
                    <a:pt x="649" y="2800"/>
                  </a:lnTo>
                  <a:lnTo>
                    <a:pt x="672" y="2847"/>
                  </a:lnTo>
                  <a:lnTo>
                    <a:pt x="692" y="2889"/>
                  </a:lnTo>
                  <a:lnTo>
                    <a:pt x="715" y="2925"/>
                  </a:lnTo>
                  <a:lnTo>
                    <a:pt x="738" y="2956"/>
                  </a:lnTo>
                  <a:lnTo>
                    <a:pt x="761" y="2980"/>
                  </a:lnTo>
                  <a:lnTo>
                    <a:pt x="784" y="2996"/>
                  </a:lnTo>
                  <a:lnTo>
                    <a:pt x="807" y="3011"/>
                  </a:lnTo>
                  <a:lnTo>
                    <a:pt x="829" y="3020"/>
                  </a:lnTo>
                  <a:lnTo>
                    <a:pt x="852" y="3030"/>
                  </a:lnTo>
                  <a:lnTo>
                    <a:pt x="875" y="3036"/>
                  </a:lnTo>
                  <a:lnTo>
                    <a:pt x="898" y="3039"/>
                  </a:lnTo>
                  <a:lnTo>
                    <a:pt x="919" y="3043"/>
                  </a:lnTo>
                  <a:lnTo>
                    <a:pt x="942" y="3045"/>
                  </a:lnTo>
                  <a:lnTo>
                    <a:pt x="959" y="3043"/>
                  </a:lnTo>
                  <a:lnTo>
                    <a:pt x="978" y="3043"/>
                  </a:lnTo>
                  <a:lnTo>
                    <a:pt x="993" y="3041"/>
                  </a:lnTo>
                  <a:lnTo>
                    <a:pt x="1006" y="3039"/>
                  </a:lnTo>
                  <a:lnTo>
                    <a:pt x="1018" y="3037"/>
                  </a:lnTo>
                  <a:lnTo>
                    <a:pt x="1025" y="3037"/>
                  </a:lnTo>
                  <a:lnTo>
                    <a:pt x="1031" y="3036"/>
                  </a:lnTo>
                  <a:lnTo>
                    <a:pt x="1033" y="3036"/>
                  </a:lnTo>
                  <a:lnTo>
                    <a:pt x="1031" y="3034"/>
                  </a:lnTo>
                  <a:lnTo>
                    <a:pt x="1029" y="3030"/>
                  </a:lnTo>
                  <a:lnTo>
                    <a:pt x="1027" y="3024"/>
                  </a:lnTo>
                  <a:lnTo>
                    <a:pt x="1023" y="3015"/>
                  </a:lnTo>
                  <a:lnTo>
                    <a:pt x="1018" y="3005"/>
                  </a:lnTo>
                  <a:lnTo>
                    <a:pt x="1012" y="2994"/>
                  </a:lnTo>
                  <a:lnTo>
                    <a:pt x="1004" y="2982"/>
                  </a:lnTo>
                  <a:lnTo>
                    <a:pt x="997" y="2969"/>
                  </a:lnTo>
                  <a:lnTo>
                    <a:pt x="987" y="2956"/>
                  </a:lnTo>
                  <a:lnTo>
                    <a:pt x="978" y="2942"/>
                  </a:lnTo>
                  <a:lnTo>
                    <a:pt x="964" y="2929"/>
                  </a:lnTo>
                  <a:lnTo>
                    <a:pt x="953" y="2916"/>
                  </a:lnTo>
                  <a:lnTo>
                    <a:pt x="938" y="2904"/>
                  </a:lnTo>
                  <a:lnTo>
                    <a:pt x="923" y="2893"/>
                  </a:lnTo>
                  <a:lnTo>
                    <a:pt x="907" y="2885"/>
                  </a:lnTo>
                  <a:lnTo>
                    <a:pt x="890" y="2878"/>
                  </a:lnTo>
                  <a:lnTo>
                    <a:pt x="888" y="2874"/>
                  </a:lnTo>
                  <a:lnTo>
                    <a:pt x="885" y="2861"/>
                  </a:lnTo>
                  <a:lnTo>
                    <a:pt x="877" y="2842"/>
                  </a:lnTo>
                  <a:lnTo>
                    <a:pt x="869" y="2815"/>
                  </a:lnTo>
                  <a:lnTo>
                    <a:pt x="860" y="2783"/>
                  </a:lnTo>
                  <a:lnTo>
                    <a:pt x="850" y="2747"/>
                  </a:lnTo>
                  <a:lnTo>
                    <a:pt x="839" y="2707"/>
                  </a:lnTo>
                  <a:lnTo>
                    <a:pt x="827" y="2665"/>
                  </a:lnTo>
                  <a:lnTo>
                    <a:pt x="814" y="2619"/>
                  </a:lnTo>
                  <a:lnTo>
                    <a:pt x="805" y="2574"/>
                  </a:lnTo>
                  <a:lnTo>
                    <a:pt x="791" y="2526"/>
                  </a:lnTo>
                  <a:lnTo>
                    <a:pt x="782" y="2483"/>
                  </a:lnTo>
                  <a:lnTo>
                    <a:pt x="772" y="2437"/>
                  </a:lnTo>
                  <a:lnTo>
                    <a:pt x="765" y="2395"/>
                  </a:lnTo>
                  <a:lnTo>
                    <a:pt x="759" y="2357"/>
                  </a:lnTo>
                  <a:lnTo>
                    <a:pt x="757" y="2323"/>
                  </a:lnTo>
                  <a:lnTo>
                    <a:pt x="755" y="2289"/>
                  </a:lnTo>
                  <a:lnTo>
                    <a:pt x="753" y="2256"/>
                  </a:lnTo>
                  <a:lnTo>
                    <a:pt x="753" y="2224"/>
                  </a:lnTo>
                  <a:lnTo>
                    <a:pt x="755" y="2194"/>
                  </a:lnTo>
                  <a:lnTo>
                    <a:pt x="757" y="2161"/>
                  </a:lnTo>
                  <a:lnTo>
                    <a:pt x="759" y="2133"/>
                  </a:lnTo>
                  <a:lnTo>
                    <a:pt x="761" y="2102"/>
                  </a:lnTo>
                  <a:lnTo>
                    <a:pt x="763" y="2076"/>
                  </a:lnTo>
                  <a:lnTo>
                    <a:pt x="765" y="2045"/>
                  </a:lnTo>
                  <a:lnTo>
                    <a:pt x="767" y="2019"/>
                  </a:lnTo>
                  <a:lnTo>
                    <a:pt x="767" y="1994"/>
                  </a:lnTo>
                  <a:lnTo>
                    <a:pt x="767" y="1967"/>
                  </a:lnTo>
                  <a:lnTo>
                    <a:pt x="767" y="1945"/>
                  </a:lnTo>
                  <a:lnTo>
                    <a:pt x="767" y="1922"/>
                  </a:lnTo>
                  <a:lnTo>
                    <a:pt x="765" y="1899"/>
                  </a:lnTo>
                  <a:lnTo>
                    <a:pt x="761" y="1878"/>
                  </a:lnTo>
                  <a:lnTo>
                    <a:pt x="757" y="1855"/>
                  </a:lnTo>
                  <a:lnTo>
                    <a:pt x="755" y="1831"/>
                  </a:lnTo>
                  <a:lnTo>
                    <a:pt x="753" y="1802"/>
                  </a:lnTo>
                  <a:lnTo>
                    <a:pt x="753" y="1772"/>
                  </a:lnTo>
                  <a:lnTo>
                    <a:pt x="753" y="1737"/>
                  </a:lnTo>
                  <a:lnTo>
                    <a:pt x="755" y="1701"/>
                  </a:lnTo>
                  <a:lnTo>
                    <a:pt x="759" y="1665"/>
                  </a:lnTo>
                  <a:lnTo>
                    <a:pt x="765" y="1629"/>
                  </a:lnTo>
                  <a:lnTo>
                    <a:pt x="769" y="1593"/>
                  </a:lnTo>
                  <a:lnTo>
                    <a:pt x="776" y="1555"/>
                  </a:lnTo>
                  <a:lnTo>
                    <a:pt x="784" y="1517"/>
                  </a:lnTo>
                  <a:lnTo>
                    <a:pt x="793" y="1483"/>
                  </a:lnTo>
                  <a:lnTo>
                    <a:pt x="803" y="1449"/>
                  </a:lnTo>
                  <a:lnTo>
                    <a:pt x="814" y="1416"/>
                  </a:lnTo>
                  <a:lnTo>
                    <a:pt x="827" y="1386"/>
                  </a:lnTo>
                  <a:lnTo>
                    <a:pt x="843" y="1357"/>
                  </a:lnTo>
                  <a:lnTo>
                    <a:pt x="846" y="1350"/>
                  </a:lnTo>
                  <a:lnTo>
                    <a:pt x="850" y="1344"/>
                  </a:lnTo>
                  <a:lnTo>
                    <a:pt x="856" y="1336"/>
                  </a:lnTo>
                  <a:lnTo>
                    <a:pt x="864" y="1329"/>
                  </a:lnTo>
                  <a:lnTo>
                    <a:pt x="869" y="1317"/>
                  </a:lnTo>
                  <a:lnTo>
                    <a:pt x="877" y="1308"/>
                  </a:lnTo>
                  <a:lnTo>
                    <a:pt x="886" y="1297"/>
                  </a:lnTo>
                  <a:lnTo>
                    <a:pt x="896" y="1285"/>
                  </a:lnTo>
                  <a:lnTo>
                    <a:pt x="904" y="1270"/>
                  </a:lnTo>
                  <a:lnTo>
                    <a:pt x="913" y="1255"/>
                  </a:lnTo>
                  <a:lnTo>
                    <a:pt x="924" y="1238"/>
                  </a:lnTo>
                  <a:lnTo>
                    <a:pt x="934" y="1219"/>
                  </a:lnTo>
                  <a:lnTo>
                    <a:pt x="943" y="1196"/>
                  </a:lnTo>
                  <a:lnTo>
                    <a:pt x="955" y="1173"/>
                  </a:lnTo>
                  <a:lnTo>
                    <a:pt x="966" y="1146"/>
                  </a:lnTo>
                  <a:lnTo>
                    <a:pt x="978" y="1118"/>
                  </a:lnTo>
                  <a:lnTo>
                    <a:pt x="987" y="1086"/>
                  </a:lnTo>
                  <a:lnTo>
                    <a:pt x="997" y="1051"/>
                  </a:lnTo>
                  <a:lnTo>
                    <a:pt x="1002" y="1013"/>
                  </a:lnTo>
                  <a:lnTo>
                    <a:pt x="1008" y="975"/>
                  </a:lnTo>
                  <a:lnTo>
                    <a:pt x="1012" y="935"/>
                  </a:lnTo>
                  <a:lnTo>
                    <a:pt x="1016" y="896"/>
                  </a:lnTo>
                  <a:lnTo>
                    <a:pt x="1018" y="856"/>
                  </a:lnTo>
                  <a:lnTo>
                    <a:pt x="1020" y="818"/>
                  </a:lnTo>
                  <a:lnTo>
                    <a:pt x="1020" y="780"/>
                  </a:lnTo>
                  <a:lnTo>
                    <a:pt x="1020" y="745"/>
                  </a:lnTo>
                  <a:lnTo>
                    <a:pt x="1020" y="715"/>
                  </a:lnTo>
                  <a:lnTo>
                    <a:pt x="1020" y="688"/>
                  </a:lnTo>
                  <a:lnTo>
                    <a:pt x="1020" y="666"/>
                  </a:lnTo>
                  <a:lnTo>
                    <a:pt x="1018" y="650"/>
                  </a:lnTo>
                  <a:lnTo>
                    <a:pt x="1018" y="639"/>
                  </a:lnTo>
                  <a:lnTo>
                    <a:pt x="1018" y="635"/>
                  </a:lnTo>
                  <a:lnTo>
                    <a:pt x="1018" y="635"/>
                  </a:lnTo>
                  <a:lnTo>
                    <a:pt x="1018" y="631"/>
                  </a:lnTo>
                  <a:lnTo>
                    <a:pt x="1018" y="628"/>
                  </a:lnTo>
                  <a:lnTo>
                    <a:pt x="1020" y="620"/>
                  </a:lnTo>
                  <a:lnTo>
                    <a:pt x="1020" y="612"/>
                  </a:lnTo>
                  <a:lnTo>
                    <a:pt x="1020" y="607"/>
                  </a:lnTo>
                  <a:lnTo>
                    <a:pt x="1018" y="597"/>
                  </a:lnTo>
                  <a:lnTo>
                    <a:pt x="1018" y="590"/>
                  </a:lnTo>
                  <a:lnTo>
                    <a:pt x="1016" y="580"/>
                  </a:lnTo>
                  <a:lnTo>
                    <a:pt x="1014" y="570"/>
                  </a:lnTo>
                  <a:lnTo>
                    <a:pt x="1012" y="561"/>
                  </a:lnTo>
                  <a:lnTo>
                    <a:pt x="1008" y="553"/>
                  </a:lnTo>
                  <a:lnTo>
                    <a:pt x="1004" y="548"/>
                  </a:lnTo>
                  <a:lnTo>
                    <a:pt x="999" y="542"/>
                  </a:lnTo>
                  <a:lnTo>
                    <a:pt x="991" y="538"/>
                  </a:lnTo>
                  <a:lnTo>
                    <a:pt x="983" y="536"/>
                  </a:lnTo>
                  <a:lnTo>
                    <a:pt x="983" y="532"/>
                  </a:lnTo>
                  <a:lnTo>
                    <a:pt x="983" y="527"/>
                  </a:lnTo>
                  <a:lnTo>
                    <a:pt x="983" y="523"/>
                  </a:lnTo>
                  <a:lnTo>
                    <a:pt x="983" y="519"/>
                  </a:lnTo>
                  <a:lnTo>
                    <a:pt x="981" y="513"/>
                  </a:lnTo>
                  <a:lnTo>
                    <a:pt x="980" y="510"/>
                  </a:lnTo>
                  <a:lnTo>
                    <a:pt x="978" y="506"/>
                  </a:lnTo>
                  <a:lnTo>
                    <a:pt x="974" y="502"/>
                  </a:lnTo>
                  <a:lnTo>
                    <a:pt x="970" y="496"/>
                  </a:lnTo>
                  <a:lnTo>
                    <a:pt x="966" y="494"/>
                  </a:lnTo>
                  <a:lnTo>
                    <a:pt x="959" y="493"/>
                  </a:lnTo>
                  <a:lnTo>
                    <a:pt x="953" y="491"/>
                  </a:lnTo>
                  <a:lnTo>
                    <a:pt x="943" y="491"/>
                  </a:lnTo>
                  <a:lnTo>
                    <a:pt x="934" y="493"/>
                  </a:lnTo>
                  <a:lnTo>
                    <a:pt x="926" y="494"/>
                  </a:lnTo>
                  <a:lnTo>
                    <a:pt x="921" y="500"/>
                  </a:lnTo>
                  <a:lnTo>
                    <a:pt x="917" y="508"/>
                  </a:lnTo>
                  <a:lnTo>
                    <a:pt x="911" y="517"/>
                  </a:lnTo>
                  <a:lnTo>
                    <a:pt x="905" y="527"/>
                  </a:lnTo>
                  <a:lnTo>
                    <a:pt x="898" y="534"/>
                  </a:lnTo>
                  <a:lnTo>
                    <a:pt x="892" y="544"/>
                  </a:lnTo>
                  <a:lnTo>
                    <a:pt x="890" y="555"/>
                  </a:lnTo>
                  <a:lnTo>
                    <a:pt x="888" y="565"/>
                  </a:lnTo>
                  <a:lnTo>
                    <a:pt x="888" y="574"/>
                  </a:lnTo>
                  <a:lnTo>
                    <a:pt x="886" y="584"/>
                  </a:lnTo>
                  <a:lnTo>
                    <a:pt x="886" y="591"/>
                  </a:lnTo>
                  <a:lnTo>
                    <a:pt x="886" y="599"/>
                  </a:lnTo>
                  <a:lnTo>
                    <a:pt x="886" y="605"/>
                  </a:lnTo>
                  <a:lnTo>
                    <a:pt x="886" y="607"/>
                  </a:lnTo>
                  <a:lnTo>
                    <a:pt x="888" y="609"/>
                  </a:lnTo>
                  <a:lnTo>
                    <a:pt x="886" y="612"/>
                  </a:lnTo>
                  <a:lnTo>
                    <a:pt x="885" y="622"/>
                  </a:lnTo>
                  <a:lnTo>
                    <a:pt x="879" y="637"/>
                  </a:lnTo>
                  <a:lnTo>
                    <a:pt x="873" y="658"/>
                  </a:lnTo>
                  <a:lnTo>
                    <a:pt x="865" y="683"/>
                  </a:lnTo>
                  <a:lnTo>
                    <a:pt x="858" y="709"/>
                  </a:lnTo>
                  <a:lnTo>
                    <a:pt x="848" y="740"/>
                  </a:lnTo>
                  <a:lnTo>
                    <a:pt x="839" y="772"/>
                  </a:lnTo>
                  <a:lnTo>
                    <a:pt x="829" y="804"/>
                  </a:lnTo>
                  <a:lnTo>
                    <a:pt x="818" y="837"/>
                  </a:lnTo>
                  <a:lnTo>
                    <a:pt x="807" y="869"/>
                  </a:lnTo>
                  <a:lnTo>
                    <a:pt x="795" y="899"/>
                  </a:lnTo>
                  <a:lnTo>
                    <a:pt x="784" y="926"/>
                  </a:lnTo>
                  <a:lnTo>
                    <a:pt x="770" y="953"/>
                  </a:lnTo>
                  <a:lnTo>
                    <a:pt x="759" y="972"/>
                  </a:lnTo>
                  <a:lnTo>
                    <a:pt x="749" y="989"/>
                  </a:lnTo>
                  <a:lnTo>
                    <a:pt x="748" y="989"/>
                  </a:lnTo>
                  <a:lnTo>
                    <a:pt x="746" y="989"/>
                  </a:lnTo>
                  <a:lnTo>
                    <a:pt x="740" y="987"/>
                  </a:lnTo>
                  <a:lnTo>
                    <a:pt x="734" y="985"/>
                  </a:lnTo>
                  <a:lnTo>
                    <a:pt x="730" y="985"/>
                  </a:lnTo>
                  <a:lnTo>
                    <a:pt x="727" y="983"/>
                  </a:lnTo>
                  <a:lnTo>
                    <a:pt x="723" y="983"/>
                  </a:lnTo>
                  <a:lnTo>
                    <a:pt x="719" y="981"/>
                  </a:lnTo>
                  <a:lnTo>
                    <a:pt x="715" y="979"/>
                  </a:lnTo>
                  <a:lnTo>
                    <a:pt x="710" y="979"/>
                  </a:lnTo>
                  <a:lnTo>
                    <a:pt x="704" y="977"/>
                  </a:lnTo>
                  <a:lnTo>
                    <a:pt x="700" y="977"/>
                  </a:lnTo>
                  <a:lnTo>
                    <a:pt x="694" y="975"/>
                  </a:lnTo>
                  <a:lnTo>
                    <a:pt x="691" y="973"/>
                  </a:lnTo>
                  <a:lnTo>
                    <a:pt x="687" y="970"/>
                  </a:lnTo>
                  <a:lnTo>
                    <a:pt x="685" y="968"/>
                  </a:lnTo>
                  <a:lnTo>
                    <a:pt x="681" y="962"/>
                  </a:lnTo>
                  <a:lnTo>
                    <a:pt x="681" y="958"/>
                  </a:lnTo>
                  <a:lnTo>
                    <a:pt x="679" y="954"/>
                  </a:lnTo>
                  <a:lnTo>
                    <a:pt x="677" y="951"/>
                  </a:lnTo>
                  <a:lnTo>
                    <a:pt x="673" y="943"/>
                  </a:lnTo>
                  <a:lnTo>
                    <a:pt x="672" y="937"/>
                  </a:lnTo>
                  <a:lnTo>
                    <a:pt x="668" y="932"/>
                  </a:lnTo>
                  <a:lnTo>
                    <a:pt x="666" y="924"/>
                  </a:lnTo>
                  <a:lnTo>
                    <a:pt x="660" y="915"/>
                  </a:lnTo>
                  <a:lnTo>
                    <a:pt x="654" y="907"/>
                  </a:lnTo>
                  <a:lnTo>
                    <a:pt x="647" y="897"/>
                  </a:lnTo>
                  <a:lnTo>
                    <a:pt x="639" y="890"/>
                  </a:lnTo>
                  <a:lnTo>
                    <a:pt x="626" y="878"/>
                  </a:lnTo>
                  <a:lnTo>
                    <a:pt x="616" y="873"/>
                  </a:lnTo>
                  <a:lnTo>
                    <a:pt x="603" y="869"/>
                  </a:lnTo>
                  <a:lnTo>
                    <a:pt x="590" y="869"/>
                  </a:lnTo>
                  <a:lnTo>
                    <a:pt x="575" y="869"/>
                  </a:lnTo>
                  <a:lnTo>
                    <a:pt x="561" y="871"/>
                  </a:lnTo>
                  <a:lnTo>
                    <a:pt x="546" y="875"/>
                  </a:lnTo>
                  <a:lnTo>
                    <a:pt x="533" y="882"/>
                  </a:lnTo>
                  <a:lnTo>
                    <a:pt x="517" y="892"/>
                  </a:lnTo>
                  <a:lnTo>
                    <a:pt x="504" y="901"/>
                  </a:lnTo>
                  <a:lnTo>
                    <a:pt x="491" y="913"/>
                  </a:lnTo>
                  <a:lnTo>
                    <a:pt x="478" y="928"/>
                  </a:lnTo>
                  <a:lnTo>
                    <a:pt x="466" y="943"/>
                  </a:lnTo>
                  <a:lnTo>
                    <a:pt x="455" y="960"/>
                  </a:lnTo>
                  <a:lnTo>
                    <a:pt x="445" y="979"/>
                  </a:lnTo>
                  <a:lnTo>
                    <a:pt x="436" y="1000"/>
                  </a:lnTo>
                  <a:lnTo>
                    <a:pt x="430" y="1019"/>
                  </a:lnTo>
                  <a:lnTo>
                    <a:pt x="424" y="1038"/>
                  </a:lnTo>
                  <a:lnTo>
                    <a:pt x="419" y="1055"/>
                  </a:lnTo>
                  <a:lnTo>
                    <a:pt x="417" y="1072"/>
                  </a:lnTo>
                  <a:lnTo>
                    <a:pt x="415" y="1086"/>
                  </a:lnTo>
                  <a:lnTo>
                    <a:pt x="413" y="1099"/>
                  </a:lnTo>
                  <a:lnTo>
                    <a:pt x="413" y="1110"/>
                  </a:lnTo>
                  <a:lnTo>
                    <a:pt x="413" y="1120"/>
                  </a:lnTo>
                  <a:lnTo>
                    <a:pt x="413" y="1129"/>
                  </a:lnTo>
                  <a:lnTo>
                    <a:pt x="415" y="1137"/>
                  </a:lnTo>
                  <a:lnTo>
                    <a:pt x="415" y="1143"/>
                  </a:lnTo>
                  <a:lnTo>
                    <a:pt x="417" y="1148"/>
                  </a:lnTo>
                  <a:lnTo>
                    <a:pt x="417" y="1152"/>
                  </a:lnTo>
                  <a:lnTo>
                    <a:pt x="419" y="1154"/>
                  </a:lnTo>
                  <a:lnTo>
                    <a:pt x="419" y="1156"/>
                  </a:lnTo>
                  <a:lnTo>
                    <a:pt x="421" y="1158"/>
                  </a:lnTo>
                  <a:lnTo>
                    <a:pt x="419" y="1158"/>
                  </a:lnTo>
                  <a:lnTo>
                    <a:pt x="417" y="1158"/>
                  </a:lnTo>
                  <a:lnTo>
                    <a:pt x="413" y="1160"/>
                  </a:lnTo>
                  <a:lnTo>
                    <a:pt x="411" y="1162"/>
                  </a:lnTo>
                  <a:lnTo>
                    <a:pt x="405" y="1162"/>
                  </a:lnTo>
                  <a:lnTo>
                    <a:pt x="400" y="1163"/>
                  </a:lnTo>
                  <a:lnTo>
                    <a:pt x="394" y="1163"/>
                  </a:lnTo>
                  <a:lnTo>
                    <a:pt x="388" y="1162"/>
                  </a:lnTo>
                  <a:lnTo>
                    <a:pt x="381" y="1158"/>
                  </a:lnTo>
                  <a:lnTo>
                    <a:pt x="373" y="1152"/>
                  </a:lnTo>
                  <a:lnTo>
                    <a:pt x="367" y="1143"/>
                  </a:lnTo>
                  <a:lnTo>
                    <a:pt x="360" y="1133"/>
                  </a:lnTo>
                  <a:lnTo>
                    <a:pt x="352" y="1118"/>
                  </a:lnTo>
                  <a:lnTo>
                    <a:pt x="346" y="1099"/>
                  </a:lnTo>
                  <a:lnTo>
                    <a:pt x="339" y="1076"/>
                  </a:lnTo>
                  <a:lnTo>
                    <a:pt x="333" y="1051"/>
                  </a:lnTo>
                  <a:lnTo>
                    <a:pt x="327" y="1019"/>
                  </a:lnTo>
                  <a:lnTo>
                    <a:pt x="325" y="985"/>
                  </a:lnTo>
                  <a:lnTo>
                    <a:pt x="325" y="949"/>
                  </a:lnTo>
                  <a:lnTo>
                    <a:pt x="327" y="913"/>
                  </a:lnTo>
                  <a:lnTo>
                    <a:pt x="329" y="873"/>
                  </a:lnTo>
                  <a:lnTo>
                    <a:pt x="333" y="835"/>
                  </a:lnTo>
                  <a:lnTo>
                    <a:pt x="337" y="797"/>
                  </a:lnTo>
                  <a:lnTo>
                    <a:pt x="344" y="761"/>
                  </a:lnTo>
                  <a:lnTo>
                    <a:pt x="350" y="726"/>
                  </a:lnTo>
                  <a:lnTo>
                    <a:pt x="356" y="694"/>
                  </a:lnTo>
                  <a:lnTo>
                    <a:pt x="362" y="666"/>
                  </a:lnTo>
                  <a:lnTo>
                    <a:pt x="367" y="641"/>
                  </a:lnTo>
                  <a:lnTo>
                    <a:pt x="371" y="618"/>
                  </a:lnTo>
                  <a:lnTo>
                    <a:pt x="375" y="603"/>
                  </a:lnTo>
                  <a:lnTo>
                    <a:pt x="377" y="593"/>
                  </a:lnTo>
                  <a:lnTo>
                    <a:pt x="379" y="591"/>
                  </a:lnTo>
                  <a:lnTo>
                    <a:pt x="459" y="559"/>
                  </a:lnTo>
                  <a:lnTo>
                    <a:pt x="460" y="561"/>
                  </a:lnTo>
                  <a:lnTo>
                    <a:pt x="464" y="563"/>
                  </a:lnTo>
                  <a:lnTo>
                    <a:pt x="470" y="565"/>
                  </a:lnTo>
                  <a:lnTo>
                    <a:pt x="476" y="567"/>
                  </a:lnTo>
                  <a:lnTo>
                    <a:pt x="483" y="569"/>
                  </a:lnTo>
                  <a:lnTo>
                    <a:pt x="493" y="570"/>
                  </a:lnTo>
                  <a:lnTo>
                    <a:pt x="502" y="572"/>
                  </a:lnTo>
                  <a:lnTo>
                    <a:pt x="512" y="574"/>
                  </a:lnTo>
                  <a:lnTo>
                    <a:pt x="521" y="576"/>
                  </a:lnTo>
                  <a:lnTo>
                    <a:pt x="533" y="576"/>
                  </a:lnTo>
                  <a:lnTo>
                    <a:pt x="544" y="576"/>
                  </a:lnTo>
                  <a:lnTo>
                    <a:pt x="556" y="576"/>
                  </a:lnTo>
                  <a:lnTo>
                    <a:pt x="567" y="574"/>
                  </a:lnTo>
                  <a:lnTo>
                    <a:pt x="580" y="572"/>
                  </a:lnTo>
                  <a:lnTo>
                    <a:pt x="592" y="570"/>
                  </a:lnTo>
                  <a:lnTo>
                    <a:pt x="592" y="572"/>
                  </a:lnTo>
                  <a:lnTo>
                    <a:pt x="595" y="578"/>
                  </a:lnTo>
                  <a:lnTo>
                    <a:pt x="597" y="582"/>
                  </a:lnTo>
                  <a:lnTo>
                    <a:pt x="603" y="586"/>
                  </a:lnTo>
                  <a:lnTo>
                    <a:pt x="607" y="590"/>
                  </a:lnTo>
                  <a:lnTo>
                    <a:pt x="613" y="595"/>
                  </a:lnTo>
                  <a:lnTo>
                    <a:pt x="618" y="599"/>
                  </a:lnTo>
                  <a:lnTo>
                    <a:pt x="626" y="603"/>
                  </a:lnTo>
                  <a:lnTo>
                    <a:pt x="635" y="607"/>
                  </a:lnTo>
                  <a:lnTo>
                    <a:pt x="645" y="610"/>
                  </a:lnTo>
                  <a:lnTo>
                    <a:pt x="654" y="610"/>
                  </a:lnTo>
                  <a:lnTo>
                    <a:pt x="668" y="612"/>
                  </a:lnTo>
                  <a:lnTo>
                    <a:pt x="681" y="612"/>
                  </a:lnTo>
                  <a:lnTo>
                    <a:pt x="696" y="612"/>
                  </a:lnTo>
                  <a:lnTo>
                    <a:pt x="694" y="610"/>
                  </a:lnTo>
                  <a:lnTo>
                    <a:pt x="692" y="607"/>
                  </a:lnTo>
                  <a:lnTo>
                    <a:pt x="691" y="605"/>
                  </a:lnTo>
                  <a:lnTo>
                    <a:pt x="689" y="601"/>
                  </a:lnTo>
                  <a:lnTo>
                    <a:pt x="687" y="597"/>
                  </a:lnTo>
                  <a:lnTo>
                    <a:pt x="685" y="593"/>
                  </a:lnTo>
                  <a:lnTo>
                    <a:pt x="683" y="590"/>
                  </a:lnTo>
                  <a:lnTo>
                    <a:pt x="683" y="586"/>
                  </a:lnTo>
                  <a:lnTo>
                    <a:pt x="681" y="582"/>
                  </a:lnTo>
                  <a:lnTo>
                    <a:pt x="681" y="576"/>
                  </a:lnTo>
                  <a:lnTo>
                    <a:pt x="681" y="572"/>
                  </a:lnTo>
                  <a:lnTo>
                    <a:pt x="681" y="569"/>
                  </a:lnTo>
                  <a:lnTo>
                    <a:pt x="683" y="567"/>
                  </a:lnTo>
                  <a:lnTo>
                    <a:pt x="685" y="565"/>
                  </a:lnTo>
                  <a:lnTo>
                    <a:pt x="687" y="561"/>
                  </a:lnTo>
                  <a:lnTo>
                    <a:pt x="691" y="561"/>
                  </a:lnTo>
                  <a:lnTo>
                    <a:pt x="694" y="561"/>
                  </a:lnTo>
                  <a:lnTo>
                    <a:pt x="700" y="563"/>
                  </a:lnTo>
                  <a:lnTo>
                    <a:pt x="704" y="565"/>
                  </a:lnTo>
                  <a:lnTo>
                    <a:pt x="710" y="567"/>
                  </a:lnTo>
                  <a:lnTo>
                    <a:pt x="717" y="569"/>
                  </a:lnTo>
                  <a:lnTo>
                    <a:pt x="725" y="572"/>
                  </a:lnTo>
                  <a:lnTo>
                    <a:pt x="732" y="574"/>
                  </a:lnTo>
                  <a:lnTo>
                    <a:pt x="744" y="576"/>
                  </a:lnTo>
                  <a:lnTo>
                    <a:pt x="753" y="576"/>
                  </a:lnTo>
                  <a:lnTo>
                    <a:pt x="767" y="578"/>
                  </a:lnTo>
                  <a:lnTo>
                    <a:pt x="778" y="578"/>
                  </a:lnTo>
                  <a:lnTo>
                    <a:pt x="793" y="576"/>
                  </a:lnTo>
                  <a:lnTo>
                    <a:pt x="808" y="574"/>
                  </a:lnTo>
                  <a:lnTo>
                    <a:pt x="827" y="572"/>
                  </a:lnTo>
                  <a:lnTo>
                    <a:pt x="843" y="567"/>
                  </a:lnTo>
                  <a:lnTo>
                    <a:pt x="858" y="559"/>
                  </a:lnTo>
                  <a:lnTo>
                    <a:pt x="873" y="551"/>
                  </a:lnTo>
                  <a:lnTo>
                    <a:pt x="886" y="542"/>
                  </a:lnTo>
                  <a:lnTo>
                    <a:pt x="896" y="531"/>
                  </a:lnTo>
                  <a:lnTo>
                    <a:pt x="905" y="519"/>
                  </a:lnTo>
                  <a:lnTo>
                    <a:pt x="913" y="506"/>
                  </a:lnTo>
                  <a:lnTo>
                    <a:pt x="921" y="493"/>
                  </a:lnTo>
                  <a:lnTo>
                    <a:pt x="926" y="477"/>
                  </a:lnTo>
                  <a:lnTo>
                    <a:pt x="932" y="464"/>
                  </a:lnTo>
                  <a:lnTo>
                    <a:pt x="934" y="449"/>
                  </a:lnTo>
                  <a:lnTo>
                    <a:pt x="936" y="436"/>
                  </a:lnTo>
                  <a:lnTo>
                    <a:pt x="936" y="422"/>
                  </a:lnTo>
                  <a:lnTo>
                    <a:pt x="936" y="411"/>
                  </a:lnTo>
                  <a:lnTo>
                    <a:pt x="934" y="399"/>
                  </a:lnTo>
                  <a:lnTo>
                    <a:pt x="930" y="390"/>
                  </a:lnTo>
                  <a:lnTo>
                    <a:pt x="924" y="380"/>
                  </a:lnTo>
                  <a:lnTo>
                    <a:pt x="917" y="373"/>
                  </a:lnTo>
                  <a:lnTo>
                    <a:pt x="907" y="363"/>
                  </a:lnTo>
                  <a:lnTo>
                    <a:pt x="896" y="358"/>
                  </a:lnTo>
                  <a:lnTo>
                    <a:pt x="885" y="350"/>
                  </a:lnTo>
                  <a:lnTo>
                    <a:pt x="871" y="346"/>
                  </a:lnTo>
                  <a:lnTo>
                    <a:pt x="856" y="341"/>
                  </a:lnTo>
                  <a:lnTo>
                    <a:pt x="843" y="339"/>
                  </a:lnTo>
                  <a:lnTo>
                    <a:pt x="827" y="335"/>
                  </a:lnTo>
                  <a:lnTo>
                    <a:pt x="814" y="333"/>
                  </a:lnTo>
                  <a:lnTo>
                    <a:pt x="801" y="333"/>
                  </a:lnTo>
                  <a:lnTo>
                    <a:pt x="789" y="333"/>
                  </a:lnTo>
                  <a:lnTo>
                    <a:pt x="780" y="335"/>
                  </a:lnTo>
                  <a:lnTo>
                    <a:pt x="770" y="337"/>
                  </a:lnTo>
                  <a:lnTo>
                    <a:pt x="765" y="341"/>
                  </a:lnTo>
                  <a:lnTo>
                    <a:pt x="761" y="348"/>
                  </a:lnTo>
                  <a:lnTo>
                    <a:pt x="759" y="352"/>
                  </a:lnTo>
                  <a:lnTo>
                    <a:pt x="761" y="358"/>
                  </a:lnTo>
                  <a:lnTo>
                    <a:pt x="763" y="363"/>
                  </a:lnTo>
                  <a:lnTo>
                    <a:pt x="769" y="369"/>
                  </a:lnTo>
                  <a:lnTo>
                    <a:pt x="774" y="375"/>
                  </a:lnTo>
                  <a:lnTo>
                    <a:pt x="782" y="380"/>
                  </a:lnTo>
                  <a:lnTo>
                    <a:pt x="789" y="386"/>
                  </a:lnTo>
                  <a:lnTo>
                    <a:pt x="797" y="392"/>
                  </a:lnTo>
                  <a:lnTo>
                    <a:pt x="805" y="399"/>
                  </a:lnTo>
                  <a:lnTo>
                    <a:pt x="812" y="405"/>
                  </a:lnTo>
                  <a:lnTo>
                    <a:pt x="818" y="411"/>
                  </a:lnTo>
                  <a:lnTo>
                    <a:pt x="824" y="418"/>
                  </a:lnTo>
                  <a:lnTo>
                    <a:pt x="826" y="424"/>
                  </a:lnTo>
                  <a:lnTo>
                    <a:pt x="827" y="432"/>
                  </a:lnTo>
                  <a:lnTo>
                    <a:pt x="827" y="441"/>
                  </a:lnTo>
                  <a:lnTo>
                    <a:pt x="824" y="449"/>
                  </a:lnTo>
                  <a:lnTo>
                    <a:pt x="818" y="458"/>
                  </a:lnTo>
                  <a:lnTo>
                    <a:pt x="810" y="464"/>
                  </a:lnTo>
                  <a:lnTo>
                    <a:pt x="803" y="470"/>
                  </a:lnTo>
                  <a:lnTo>
                    <a:pt x="795" y="475"/>
                  </a:lnTo>
                  <a:lnTo>
                    <a:pt x="786" y="479"/>
                  </a:lnTo>
                  <a:lnTo>
                    <a:pt x="776" y="483"/>
                  </a:lnTo>
                  <a:lnTo>
                    <a:pt x="767" y="485"/>
                  </a:lnTo>
                  <a:lnTo>
                    <a:pt x="757" y="489"/>
                  </a:lnTo>
                  <a:lnTo>
                    <a:pt x="748" y="489"/>
                  </a:lnTo>
                  <a:lnTo>
                    <a:pt x="738" y="491"/>
                  </a:lnTo>
                  <a:lnTo>
                    <a:pt x="730" y="491"/>
                  </a:lnTo>
                  <a:lnTo>
                    <a:pt x="723" y="491"/>
                  </a:lnTo>
                  <a:lnTo>
                    <a:pt x="717" y="491"/>
                  </a:lnTo>
                  <a:lnTo>
                    <a:pt x="713" y="491"/>
                  </a:lnTo>
                  <a:lnTo>
                    <a:pt x="710" y="491"/>
                  </a:lnTo>
                  <a:lnTo>
                    <a:pt x="710" y="491"/>
                  </a:lnTo>
                  <a:lnTo>
                    <a:pt x="711" y="489"/>
                  </a:lnTo>
                  <a:lnTo>
                    <a:pt x="715" y="483"/>
                  </a:lnTo>
                  <a:lnTo>
                    <a:pt x="719" y="479"/>
                  </a:lnTo>
                  <a:lnTo>
                    <a:pt x="723" y="475"/>
                  </a:lnTo>
                  <a:lnTo>
                    <a:pt x="727" y="470"/>
                  </a:lnTo>
                  <a:lnTo>
                    <a:pt x="730" y="466"/>
                  </a:lnTo>
                  <a:lnTo>
                    <a:pt x="732" y="460"/>
                  </a:lnTo>
                  <a:lnTo>
                    <a:pt x="736" y="455"/>
                  </a:lnTo>
                  <a:lnTo>
                    <a:pt x="740" y="449"/>
                  </a:lnTo>
                  <a:lnTo>
                    <a:pt x="744" y="443"/>
                  </a:lnTo>
                  <a:lnTo>
                    <a:pt x="744" y="436"/>
                  </a:lnTo>
                  <a:lnTo>
                    <a:pt x="746" y="430"/>
                  </a:lnTo>
                  <a:lnTo>
                    <a:pt x="748" y="424"/>
                  </a:lnTo>
                  <a:lnTo>
                    <a:pt x="748" y="418"/>
                  </a:lnTo>
                  <a:lnTo>
                    <a:pt x="746" y="413"/>
                  </a:lnTo>
                  <a:lnTo>
                    <a:pt x="744" y="405"/>
                  </a:lnTo>
                  <a:lnTo>
                    <a:pt x="742" y="396"/>
                  </a:lnTo>
                  <a:lnTo>
                    <a:pt x="740" y="388"/>
                  </a:lnTo>
                  <a:lnTo>
                    <a:pt x="738" y="380"/>
                  </a:lnTo>
                  <a:lnTo>
                    <a:pt x="738" y="371"/>
                  </a:lnTo>
                  <a:lnTo>
                    <a:pt x="738" y="361"/>
                  </a:lnTo>
                  <a:lnTo>
                    <a:pt x="740" y="352"/>
                  </a:lnTo>
                  <a:lnTo>
                    <a:pt x="742" y="342"/>
                  </a:lnTo>
                  <a:lnTo>
                    <a:pt x="746" y="335"/>
                  </a:lnTo>
                  <a:lnTo>
                    <a:pt x="749" y="327"/>
                  </a:lnTo>
                  <a:lnTo>
                    <a:pt x="757" y="320"/>
                  </a:lnTo>
                  <a:lnTo>
                    <a:pt x="767" y="312"/>
                  </a:lnTo>
                  <a:lnTo>
                    <a:pt x="780" y="306"/>
                  </a:lnTo>
                  <a:lnTo>
                    <a:pt x="793" y="303"/>
                  </a:lnTo>
                  <a:lnTo>
                    <a:pt x="810" y="299"/>
                  </a:lnTo>
                  <a:lnTo>
                    <a:pt x="810" y="297"/>
                  </a:lnTo>
                  <a:lnTo>
                    <a:pt x="812" y="295"/>
                  </a:lnTo>
                  <a:lnTo>
                    <a:pt x="814" y="291"/>
                  </a:lnTo>
                  <a:lnTo>
                    <a:pt x="816" y="289"/>
                  </a:lnTo>
                  <a:lnTo>
                    <a:pt x="818" y="284"/>
                  </a:lnTo>
                  <a:lnTo>
                    <a:pt x="822" y="278"/>
                  </a:lnTo>
                  <a:lnTo>
                    <a:pt x="824" y="270"/>
                  </a:lnTo>
                  <a:lnTo>
                    <a:pt x="827" y="264"/>
                  </a:lnTo>
                  <a:lnTo>
                    <a:pt x="827" y="257"/>
                  </a:lnTo>
                  <a:lnTo>
                    <a:pt x="829" y="249"/>
                  </a:lnTo>
                  <a:lnTo>
                    <a:pt x="831" y="240"/>
                  </a:lnTo>
                  <a:lnTo>
                    <a:pt x="831" y="232"/>
                  </a:lnTo>
                  <a:lnTo>
                    <a:pt x="829" y="225"/>
                  </a:lnTo>
                  <a:lnTo>
                    <a:pt x="827" y="215"/>
                  </a:lnTo>
                  <a:lnTo>
                    <a:pt x="826" y="211"/>
                  </a:lnTo>
                  <a:lnTo>
                    <a:pt x="829" y="207"/>
                  </a:lnTo>
                  <a:lnTo>
                    <a:pt x="833" y="204"/>
                  </a:lnTo>
                  <a:lnTo>
                    <a:pt x="835" y="196"/>
                  </a:lnTo>
                  <a:lnTo>
                    <a:pt x="839" y="190"/>
                  </a:lnTo>
                  <a:lnTo>
                    <a:pt x="843" y="183"/>
                  </a:lnTo>
                  <a:lnTo>
                    <a:pt x="846" y="173"/>
                  </a:lnTo>
                  <a:lnTo>
                    <a:pt x="848" y="164"/>
                  </a:lnTo>
                  <a:lnTo>
                    <a:pt x="848" y="152"/>
                  </a:lnTo>
                  <a:lnTo>
                    <a:pt x="848" y="143"/>
                  </a:lnTo>
                  <a:lnTo>
                    <a:pt x="846" y="131"/>
                  </a:lnTo>
                  <a:lnTo>
                    <a:pt x="841" y="120"/>
                  </a:lnTo>
                  <a:lnTo>
                    <a:pt x="835" y="109"/>
                  </a:lnTo>
                  <a:lnTo>
                    <a:pt x="826" y="95"/>
                  </a:lnTo>
                  <a:lnTo>
                    <a:pt x="814" y="84"/>
                  </a:lnTo>
                  <a:lnTo>
                    <a:pt x="801" y="73"/>
                  </a:lnTo>
                  <a:lnTo>
                    <a:pt x="788" y="65"/>
                  </a:lnTo>
                  <a:lnTo>
                    <a:pt x="774" y="57"/>
                  </a:lnTo>
                  <a:lnTo>
                    <a:pt x="763" y="54"/>
                  </a:lnTo>
                  <a:lnTo>
                    <a:pt x="751" y="50"/>
                  </a:lnTo>
                  <a:lnTo>
                    <a:pt x="742" y="50"/>
                  </a:lnTo>
                  <a:lnTo>
                    <a:pt x="732" y="50"/>
                  </a:lnTo>
                  <a:lnTo>
                    <a:pt x="725" y="54"/>
                  </a:lnTo>
                  <a:lnTo>
                    <a:pt x="715" y="55"/>
                  </a:lnTo>
                  <a:lnTo>
                    <a:pt x="708" y="59"/>
                  </a:lnTo>
                  <a:lnTo>
                    <a:pt x="702" y="63"/>
                  </a:lnTo>
                  <a:lnTo>
                    <a:pt x="696" y="69"/>
                  </a:lnTo>
                  <a:lnTo>
                    <a:pt x="691" y="74"/>
                  </a:lnTo>
                  <a:lnTo>
                    <a:pt x="689" y="82"/>
                  </a:lnTo>
                  <a:lnTo>
                    <a:pt x="685" y="88"/>
                  </a:lnTo>
                  <a:lnTo>
                    <a:pt x="683" y="93"/>
                  </a:lnTo>
                  <a:lnTo>
                    <a:pt x="683" y="93"/>
                  </a:lnTo>
                  <a:lnTo>
                    <a:pt x="681" y="93"/>
                  </a:lnTo>
                  <a:lnTo>
                    <a:pt x="677" y="92"/>
                  </a:lnTo>
                  <a:lnTo>
                    <a:pt x="672" y="90"/>
                  </a:lnTo>
                  <a:lnTo>
                    <a:pt x="666" y="88"/>
                  </a:lnTo>
                  <a:lnTo>
                    <a:pt x="660" y="86"/>
                  </a:lnTo>
                  <a:lnTo>
                    <a:pt x="653" y="84"/>
                  </a:lnTo>
                  <a:lnTo>
                    <a:pt x="647" y="82"/>
                  </a:lnTo>
                  <a:lnTo>
                    <a:pt x="639" y="80"/>
                  </a:lnTo>
                  <a:lnTo>
                    <a:pt x="632" y="80"/>
                  </a:lnTo>
                  <a:lnTo>
                    <a:pt x="624" y="78"/>
                  </a:lnTo>
                  <a:lnTo>
                    <a:pt x="618" y="80"/>
                  </a:lnTo>
                  <a:lnTo>
                    <a:pt x="613" y="80"/>
                  </a:lnTo>
                  <a:lnTo>
                    <a:pt x="607" y="82"/>
                  </a:lnTo>
                  <a:lnTo>
                    <a:pt x="603" y="84"/>
                  </a:lnTo>
                  <a:lnTo>
                    <a:pt x="601" y="88"/>
                  </a:lnTo>
                  <a:lnTo>
                    <a:pt x="599" y="92"/>
                  </a:lnTo>
                  <a:lnTo>
                    <a:pt x="599" y="95"/>
                  </a:lnTo>
                  <a:lnTo>
                    <a:pt x="597" y="99"/>
                  </a:lnTo>
                  <a:lnTo>
                    <a:pt x="597" y="105"/>
                  </a:lnTo>
                  <a:lnTo>
                    <a:pt x="597" y="109"/>
                  </a:lnTo>
                  <a:lnTo>
                    <a:pt x="597" y="112"/>
                  </a:lnTo>
                  <a:lnTo>
                    <a:pt x="599" y="118"/>
                  </a:lnTo>
                  <a:lnTo>
                    <a:pt x="599" y="122"/>
                  </a:lnTo>
                  <a:lnTo>
                    <a:pt x="599" y="126"/>
                  </a:lnTo>
                  <a:lnTo>
                    <a:pt x="599" y="131"/>
                  </a:lnTo>
                  <a:lnTo>
                    <a:pt x="597" y="135"/>
                  </a:lnTo>
                  <a:lnTo>
                    <a:pt x="597" y="139"/>
                  </a:lnTo>
                  <a:lnTo>
                    <a:pt x="595" y="143"/>
                  </a:lnTo>
                  <a:lnTo>
                    <a:pt x="594" y="147"/>
                  </a:lnTo>
                  <a:lnTo>
                    <a:pt x="590" y="150"/>
                  </a:lnTo>
                  <a:lnTo>
                    <a:pt x="586" y="154"/>
                  </a:lnTo>
                  <a:lnTo>
                    <a:pt x="580" y="158"/>
                  </a:lnTo>
                  <a:lnTo>
                    <a:pt x="575" y="160"/>
                  </a:lnTo>
                  <a:lnTo>
                    <a:pt x="571" y="162"/>
                  </a:lnTo>
                  <a:lnTo>
                    <a:pt x="567" y="164"/>
                  </a:lnTo>
                  <a:lnTo>
                    <a:pt x="563" y="164"/>
                  </a:lnTo>
                  <a:lnTo>
                    <a:pt x="559" y="166"/>
                  </a:lnTo>
                  <a:lnTo>
                    <a:pt x="556" y="166"/>
                  </a:lnTo>
                  <a:lnTo>
                    <a:pt x="554" y="166"/>
                  </a:lnTo>
                  <a:lnTo>
                    <a:pt x="548" y="164"/>
                  </a:lnTo>
                  <a:lnTo>
                    <a:pt x="544" y="164"/>
                  </a:lnTo>
                  <a:lnTo>
                    <a:pt x="542" y="162"/>
                  </a:lnTo>
                  <a:lnTo>
                    <a:pt x="542" y="160"/>
                  </a:lnTo>
                  <a:lnTo>
                    <a:pt x="544" y="160"/>
                  </a:lnTo>
                  <a:lnTo>
                    <a:pt x="548" y="156"/>
                  </a:lnTo>
                  <a:lnTo>
                    <a:pt x="552" y="152"/>
                  </a:lnTo>
                  <a:lnTo>
                    <a:pt x="556" y="149"/>
                  </a:lnTo>
                  <a:lnTo>
                    <a:pt x="559" y="143"/>
                  </a:lnTo>
                  <a:lnTo>
                    <a:pt x="565" y="137"/>
                  </a:lnTo>
                  <a:lnTo>
                    <a:pt x="569" y="130"/>
                  </a:lnTo>
                  <a:lnTo>
                    <a:pt x="573" y="122"/>
                  </a:lnTo>
                  <a:lnTo>
                    <a:pt x="575" y="114"/>
                  </a:lnTo>
                  <a:lnTo>
                    <a:pt x="576" y="103"/>
                  </a:lnTo>
                  <a:lnTo>
                    <a:pt x="576" y="93"/>
                  </a:lnTo>
                  <a:lnTo>
                    <a:pt x="573" y="84"/>
                  </a:lnTo>
                  <a:lnTo>
                    <a:pt x="569" y="73"/>
                  </a:lnTo>
                  <a:lnTo>
                    <a:pt x="561" y="61"/>
                  </a:lnTo>
                  <a:lnTo>
                    <a:pt x="554" y="50"/>
                  </a:lnTo>
                  <a:lnTo>
                    <a:pt x="540" y="38"/>
                  </a:lnTo>
                  <a:lnTo>
                    <a:pt x="531" y="27"/>
                  </a:lnTo>
                  <a:lnTo>
                    <a:pt x="517" y="19"/>
                  </a:lnTo>
                  <a:lnTo>
                    <a:pt x="504" y="12"/>
                  </a:lnTo>
                  <a:lnTo>
                    <a:pt x="493" y="6"/>
                  </a:lnTo>
                  <a:lnTo>
                    <a:pt x="479" y="2"/>
                  </a:lnTo>
                  <a:lnTo>
                    <a:pt x="466" y="0"/>
                  </a:lnTo>
                  <a:lnTo>
                    <a:pt x="455" y="0"/>
                  </a:lnTo>
                  <a:lnTo>
                    <a:pt x="441" y="0"/>
                  </a:lnTo>
                  <a:lnTo>
                    <a:pt x="430" y="2"/>
                  </a:lnTo>
                  <a:lnTo>
                    <a:pt x="417" y="6"/>
                  </a:lnTo>
                  <a:lnTo>
                    <a:pt x="407" y="12"/>
                  </a:lnTo>
                  <a:lnTo>
                    <a:pt x="396" y="19"/>
                  </a:lnTo>
                  <a:lnTo>
                    <a:pt x="388" y="29"/>
                  </a:lnTo>
                  <a:lnTo>
                    <a:pt x="381" y="40"/>
                  </a:lnTo>
                  <a:lnTo>
                    <a:pt x="373" y="54"/>
                  </a:lnTo>
                  <a:lnTo>
                    <a:pt x="367" y="67"/>
                  </a:lnTo>
                  <a:lnTo>
                    <a:pt x="362" y="80"/>
                  </a:lnTo>
                  <a:lnTo>
                    <a:pt x="360" y="93"/>
                  </a:lnTo>
                  <a:lnTo>
                    <a:pt x="356" y="109"/>
                  </a:lnTo>
                  <a:lnTo>
                    <a:pt x="354" y="122"/>
                  </a:lnTo>
                  <a:lnTo>
                    <a:pt x="354" y="135"/>
                  </a:lnTo>
                  <a:lnTo>
                    <a:pt x="354" y="147"/>
                  </a:lnTo>
                  <a:lnTo>
                    <a:pt x="354" y="160"/>
                  </a:lnTo>
                  <a:lnTo>
                    <a:pt x="354" y="171"/>
                  </a:lnTo>
                  <a:lnTo>
                    <a:pt x="354" y="181"/>
                  </a:lnTo>
                  <a:lnTo>
                    <a:pt x="354" y="190"/>
                  </a:lnTo>
                  <a:lnTo>
                    <a:pt x="352" y="198"/>
                  </a:lnTo>
                  <a:lnTo>
                    <a:pt x="350" y="204"/>
                  </a:lnTo>
                  <a:lnTo>
                    <a:pt x="348" y="209"/>
                  </a:lnTo>
                  <a:lnTo>
                    <a:pt x="344" y="213"/>
                  </a:lnTo>
                  <a:lnTo>
                    <a:pt x="341" y="215"/>
                  </a:lnTo>
                  <a:lnTo>
                    <a:pt x="335" y="213"/>
                  </a:lnTo>
                  <a:lnTo>
                    <a:pt x="329" y="213"/>
                  </a:lnTo>
                  <a:lnTo>
                    <a:pt x="324" y="213"/>
                  </a:lnTo>
                  <a:lnTo>
                    <a:pt x="318" y="213"/>
                  </a:lnTo>
                  <a:lnTo>
                    <a:pt x="312" y="211"/>
                  </a:lnTo>
                  <a:lnTo>
                    <a:pt x="306" y="209"/>
                  </a:lnTo>
                  <a:lnTo>
                    <a:pt x="303" y="207"/>
                  </a:lnTo>
                  <a:lnTo>
                    <a:pt x="299" y="207"/>
                  </a:lnTo>
                  <a:lnTo>
                    <a:pt x="293" y="206"/>
                  </a:lnTo>
                  <a:lnTo>
                    <a:pt x="289" y="204"/>
                  </a:lnTo>
                  <a:lnTo>
                    <a:pt x="285" y="202"/>
                  </a:lnTo>
                  <a:lnTo>
                    <a:pt x="282" y="202"/>
                  </a:lnTo>
                  <a:lnTo>
                    <a:pt x="278" y="198"/>
                  </a:lnTo>
                  <a:lnTo>
                    <a:pt x="278" y="198"/>
                  </a:lnTo>
                  <a:lnTo>
                    <a:pt x="278" y="198"/>
                  </a:lnTo>
                  <a:close/>
                </a:path>
              </a:pathLst>
            </a:custGeom>
            <a:solidFill>
              <a:srgbClr val="FFFFFF"/>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0" name="Freeform 16"/>
            <p:cNvSpPr>
              <a:spLocks/>
            </p:cNvSpPr>
            <p:nvPr/>
          </p:nvSpPr>
          <p:spPr bwMode="auto">
            <a:xfrm>
              <a:off x="4721" y="3026"/>
              <a:ext cx="201" cy="517"/>
            </a:xfrm>
            <a:custGeom>
              <a:avLst/>
              <a:gdLst/>
              <a:ahLst/>
              <a:cxnLst>
                <a:cxn ang="0">
                  <a:pos x="0" y="34"/>
                </a:cxn>
                <a:cxn ang="0">
                  <a:pos x="6" y="65"/>
                </a:cxn>
                <a:cxn ang="0">
                  <a:pos x="17" y="123"/>
                </a:cxn>
                <a:cxn ang="0">
                  <a:pos x="32" y="203"/>
                </a:cxn>
                <a:cxn ang="0">
                  <a:pos x="55" y="300"/>
                </a:cxn>
                <a:cxn ang="0">
                  <a:pos x="82" y="409"/>
                </a:cxn>
                <a:cxn ang="0">
                  <a:pos x="116" y="524"/>
                </a:cxn>
                <a:cxn ang="0">
                  <a:pos x="156" y="642"/>
                </a:cxn>
                <a:cxn ang="0">
                  <a:pos x="198" y="756"/>
                </a:cxn>
                <a:cxn ang="0">
                  <a:pos x="234" y="846"/>
                </a:cxn>
                <a:cxn ang="0">
                  <a:pos x="263" y="916"/>
                </a:cxn>
                <a:cxn ang="0">
                  <a:pos x="283" y="965"/>
                </a:cxn>
                <a:cxn ang="0">
                  <a:pos x="301" y="998"/>
                </a:cxn>
                <a:cxn ang="0">
                  <a:pos x="310" y="1019"/>
                </a:cxn>
                <a:cxn ang="0">
                  <a:pos x="318" y="1030"/>
                </a:cxn>
                <a:cxn ang="0">
                  <a:pos x="320" y="1034"/>
                </a:cxn>
                <a:cxn ang="0">
                  <a:pos x="403" y="1021"/>
                </a:cxn>
                <a:cxn ang="0">
                  <a:pos x="398" y="1009"/>
                </a:cxn>
                <a:cxn ang="0">
                  <a:pos x="384" y="979"/>
                </a:cxn>
                <a:cxn ang="0">
                  <a:pos x="367" y="931"/>
                </a:cxn>
                <a:cxn ang="0">
                  <a:pos x="346" y="872"/>
                </a:cxn>
                <a:cxn ang="0">
                  <a:pos x="323" y="802"/>
                </a:cxn>
                <a:cxn ang="0">
                  <a:pos x="301" y="726"/>
                </a:cxn>
                <a:cxn ang="0">
                  <a:pos x="282" y="646"/>
                </a:cxn>
                <a:cxn ang="0">
                  <a:pos x="270" y="566"/>
                </a:cxn>
                <a:cxn ang="0">
                  <a:pos x="261" y="490"/>
                </a:cxn>
                <a:cxn ang="0">
                  <a:pos x="259" y="420"/>
                </a:cxn>
                <a:cxn ang="0">
                  <a:pos x="257" y="355"/>
                </a:cxn>
                <a:cxn ang="0">
                  <a:pos x="261" y="298"/>
                </a:cxn>
                <a:cxn ang="0">
                  <a:pos x="263" y="247"/>
                </a:cxn>
                <a:cxn ang="0">
                  <a:pos x="266" y="201"/>
                </a:cxn>
                <a:cxn ang="0">
                  <a:pos x="270" y="165"/>
                </a:cxn>
                <a:cxn ang="0">
                  <a:pos x="272" y="137"/>
                </a:cxn>
                <a:cxn ang="0">
                  <a:pos x="272" y="112"/>
                </a:cxn>
                <a:cxn ang="0">
                  <a:pos x="270" y="87"/>
                </a:cxn>
                <a:cxn ang="0">
                  <a:pos x="266" y="65"/>
                </a:cxn>
                <a:cxn ang="0">
                  <a:pos x="263" y="44"/>
                </a:cxn>
                <a:cxn ang="0">
                  <a:pos x="259" y="27"/>
                </a:cxn>
                <a:cxn ang="0">
                  <a:pos x="255" y="13"/>
                </a:cxn>
                <a:cxn ang="0">
                  <a:pos x="253" y="6"/>
                </a:cxn>
                <a:cxn ang="0">
                  <a:pos x="251" y="2"/>
                </a:cxn>
                <a:cxn ang="0">
                  <a:pos x="244" y="2"/>
                </a:cxn>
                <a:cxn ang="0">
                  <a:pos x="230" y="0"/>
                </a:cxn>
                <a:cxn ang="0">
                  <a:pos x="213" y="0"/>
                </a:cxn>
                <a:cxn ang="0">
                  <a:pos x="194" y="0"/>
                </a:cxn>
                <a:cxn ang="0">
                  <a:pos x="173" y="0"/>
                </a:cxn>
                <a:cxn ang="0">
                  <a:pos x="150" y="2"/>
                </a:cxn>
                <a:cxn ang="0">
                  <a:pos x="128" y="4"/>
                </a:cxn>
                <a:cxn ang="0">
                  <a:pos x="109" y="8"/>
                </a:cxn>
                <a:cxn ang="0">
                  <a:pos x="88" y="11"/>
                </a:cxn>
                <a:cxn ang="0">
                  <a:pos x="67" y="15"/>
                </a:cxn>
                <a:cxn ang="0">
                  <a:pos x="48" y="19"/>
                </a:cxn>
                <a:cxn ang="0">
                  <a:pos x="31" y="23"/>
                </a:cxn>
                <a:cxn ang="0">
                  <a:pos x="15" y="25"/>
                </a:cxn>
                <a:cxn ang="0">
                  <a:pos x="6" y="27"/>
                </a:cxn>
                <a:cxn ang="0">
                  <a:pos x="0" y="28"/>
                </a:cxn>
                <a:cxn ang="0">
                  <a:pos x="0" y="30"/>
                </a:cxn>
              </a:cxnLst>
              <a:rect l="0" t="0" r="r" b="b"/>
              <a:pathLst>
                <a:path w="403" h="1034">
                  <a:moveTo>
                    <a:pt x="0" y="30"/>
                  </a:moveTo>
                  <a:lnTo>
                    <a:pt x="0" y="34"/>
                  </a:lnTo>
                  <a:lnTo>
                    <a:pt x="2" y="46"/>
                  </a:lnTo>
                  <a:lnTo>
                    <a:pt x="6" y="65"/>
                  </a:lnTo>
                  <a:lnTo>
                    <a:pt x="10" y="91"/>
                  </a:lnTo>
                  <a:lnTo>
                    <a:pt x="17" y="123"/>
                  </a:lnTo>
                  <a:lnTo>
                    <a:pt x="25" y="161"/>
                  </a:lnTo>
                  <a:lnTo>
                    <a:pt x="32" y="203"/>
                  </a:lnTo>
                  <a:lnTo>
                    <a:pt x="44" y="251"/>
                  </a:lnTo>
                  <a:lnTo>
                    <a:pt x="55" y="300"/>
                  </a:lnTo>
                  <a:lnTo>
                    <a:pt x="69" y="353"/>
                  </a:lnTo>
                  <a:lnTo>
                    <a:pt x="82" y="409"/>
                  </a:lnTo>
                  <a:lnTo>
                    <a:pt x="99" y="467"/>
                  </a:lnTo>
                  <a:lnTo>
                    <a:pt x="116" y="524"/>
                  </a:lnTo>
                  <a:lnTo>
                    <a:pt x="135" y="583"/>
                  </a:lnTo>
                  <a:lnTo>
                    <a:pt x="156" y="642"/>
                  </a:lnTo>
                  <a:lnTo>
                    <a:pt x="177" y="701"/>
                  </a:lnTo>
                  <a:lnTo>
                    <a:pt x="198" y="756"/>
                  </a:lnTo>
                  <a:lnTo>
                    <a:pt x="217" y="804"/>
                  </a:lnTo>
                  <a:lnTo>
                    <a:pt x="234" y="846"/>
                  </a:lnTo>
                  <a:lnTo>
                    <a:pt x="249" y="884"/>
                  </a:lnTo>
                  <a:lnTo>
                    <a:pt x="263" y="916"/>
                  </a:lnTo>
                  <a:lnTo>
                    <a:pt x="274" y="943"/>
                  </a:lnTo>
                  <a:lnTo>
                    <a:pt x="283" y="965"/>
                  </a:lnTo>
                  <a:lnTo>
                    <a:pt x="293" y="984"/>
                  </a:lnTo>
                  <a:lnTo>
                    <a:pt x="301" y="998"/>
                  </a:lnTo>
                  <a:lnTo>
                    <a:pt x="306" y="1009"/>
                  </a:lnTo>
                  <a:lnTo>
                    <a:pt x="310" y="1019"/>
                  </a:lnTo>
                  <a:lnTo>
                    <a:pt x="316" y="1026"/>
                  </a:lnTo>
                  <a:lnTo>
                    <a:pt x="318" y="1030"/>
                  </a:lnTo>
                  <a:lnTo>
                    <a:pt x="320" y="1032"/>
                  </a:lnTo>
                  <a:lnTo>
                    <a:pt x="320" y="1034"/>
                  </a:lnTo>
                  <a:lnTo>
                    <a:pt x="321" y="1034"/>
                  </a:lnTo>
                  <a:lnTo>
                    <a:pt x="403" y="1021"/>
                  </a:lnTo>
                  <a:lnTo>
                    <a:pt x="401" y="1017"/>
                  </a:lnTo>
                  <a:lnTo>
                    <a:pt x="398" y="1009"/>
                  </a:lnTo>
                  <a:lnTo>
                    <a:pt x="392" y="996"/>
                  </a:lnTo>
                  <a:lnTo>
                    <a:pt x="384" y="979"/>
                  </a:lnTo>
                  <a:lnTo>
                    <a:pt x="377" y="956"/>
                  </a:lnTo>
                  <a:lnTo>
                    <a:pt x="367" y="931"/>
                  </a:lnTo>
                  <a:lnTo>
                    <a:pt x="356" y="903"/>
                  </a:lnTo>
                  <a:lnTo>
                    <a:pt x="346" y="872"/>
                  </a:lnTo>
                  <a:lnTo>
                    <a:pt x="335" y="838"/>
                  </a:lnTo>
                  <a:lnTo>
                    <a:pt x="323" y="802"/>
                  </a:lnTo>
                  <a:lnTo>
                    <a:pt x="312" y="766"/>
                  </a:lnTo>
                  <a:lnTo>
                    <a:pt x="301" y="726"/>
                  </a:lnTo>
                  <a:lnTo>
                    <a:pt x="291" y="686"/>
                  </a:lnTo>
                  <a:lnTo>
                    <a:pt x="282" y="646"/>
                  </a:lnTo>
                  <a:lnTo>
                    <a:pt x="276" y="606"/>
                  </a:lnTo>
                  <a:lnTo>
                    <a:pt x="270" y="566"/>
                  </a:lnTo>
                  <a:lnTo>
                    <a:pt x="264" y="528"/>
                  </a:lnTo>
                  <a:lnTo>
                    <a:pt x="261" y="490"/>
                  </a:lnTo>
                  <a:lnTo>
                    <a:pt x="259" y="454"/>
                  </a:lnTo>
                  <a:lnTo>
                    <a:pt x="259" y="420"/>
                  </a:lnTo>
                  <a:lnTo>
                    <a:pt x="257" y="388"/>
                  </a:lnTo>
                  <a:lnTo>
                    <a:pt x="257" y="355"/>
                  </a:lnTo>
                  <a:lnTo>
                    <a:pt x="259" y="325"/>
                  </a:lnTo>
                  <a:lnTo>
                    <a:pt x="261" y="298"/>
                  </a:lnTo>
                  <a:lnTo>
                    <a:pt x="261" y="272"/>
                  </a:lnTo>
                  <a:lnTo>
                    <a:pt x="263" y="247"/>
                  </a:lnTo>
                  <a:lnTo>
                    <a:pt x="264" y="222"/>
                  </a:lnTo>
                  <a:lnTo>
                    <a:pt x="266" y="201"/>
                  </a:lnTo>
                  <a:lnTo>
                    <a:pt x="268" y="182"/>
                  </a:lnTo>
                  <a:lnTo>
                    <a:pt x="270" y="165"/>
                  </a:lnTo>
                  <a:lnTo>
                    <a:pt x="270" y="150"/>
                  </a:lnTo>
                  <a:lnTo>
                    <a:pt x="272" y="137"/>
                  </a:lnTo>
                  <a:lnTo>
                    <a:pt x="272" y="123"/>
                  </a:lnTo>
                  <a:lnTo>
                    <a:pt x="272" y="112"/>
                  </a:lnTo>
                  <a:lnTo>
                    <a:pt x="270" y="99"/>
                  </a:lnTo>
                  <a:lnTo>
                    <a:pt x="270" y="87"/>
                  </a:lnTo>
                  <a:lnTo>
                    <a:pt x="268" y="76"/>
                  </a:lnTo>
                  <a:lnTo>
                    <a:pt x="266" y="65"/>
                  </a:lnTo>
                  <a:lnTo>
                    <a:pt x="264" y="53"/>
                  </a:lnTo>
                  <a:lnTo>
                    <a:pt x="263" y="44"/>
                  </a:lnTo>
                  <a:lnTo>
                    <a:pt x="261" y="34"/>
                  </a:lnTo>
                  <a:lnTo>
                    <a:pt x="259" y="27"/>
                  </a:lnTo>
                  <a:lnTo>
                    <a:pt x="257" y="19"/>
                  </a:lnTo>
                  <a:lnTo>
                    <a:pt x="255" y="13"/>
                  </a:lnTo>
                  <a:lnTo>
                    <a:pt x="253" y="8"/>
                  </a:lnTo>
                  <a:lnTo>
                    <a:pt x="253" y="6"/>
                  </a:lnTo>
                  <a:lnTo>
                    <a:pt x="251" y="2"/>
                  </a:lnTo>
                  <a:lnTo>
                    <a:pt x="251" y="2"/>
                  </a:lnTo>
                  <a:lnTo>
                    <a:pt x="247" y="2"/>
                  </a:lnTo>
                  <a:lnTo>
                    <a:pt x="244" y="2"/>
                  </a:lnTo>
                  <a:lnTo>
                    <a:pt x="238" y="2"/>
                  </a:lnTo>
                  <a:lnTo>
                    <a:pt x="230" y="0"/>
                  </a:lnTo>
                  <a:lnTo>
                    <a:pt x="223" y="0"/>
                  </a:lnTo>
                  <a:lnTo>
                    <a:pt x="213" y="0"/>
                  </a:lnTo>
                  <a:lnTo>
                    <a:pt x="205" y="0"/>
                  </a:lnTo>
                  <a:lnTo>
                    <a:pt x="194" y="0"/>
                  </a:lnTo>
                  <a:lnTo>
                    <a:pt x="185" y="0"/>
                  </a:lnTo>
                  <a:lnTo>
                    <a:pt x="173" y="0"/>
                  </a:lnTo>
                  <a:lnTo>
                    <a:pt x="162" y="2"/>
                  </a:lnTo>
                  <a:lnTo>
                    <a:pt x="150" y="2"/>
                  </a:lnTo>
                  <a:lnTo>
                    <a:pt x="139" y="2"/>
                  </a:lnTo>
                  <a:lnTo>
                    <a:pt x="128" y="4"/>
                  </a:lnTo>
                  <a:lnTo>
                    <a:pt x="118" y="6"/>
                  </a:lnTo>
                  <a:lnTo>
                    <a:pt x="109" y="8"/>
                  </a:lnTo>
                  <a:lnTo>
                    <a:pt x="97" y="9"/>
                  </a:lnTo>
                  <a:lnTo>
                    <a:pt x="88" y="11"/>
                  </a:lnTo>
                  <a:lnTo>
                    <a:pt x="76" y="13"/>
                  </a:lnTo>
                  <a:lnTo>
                    <a:pt x="67" y="15"/>
                  </a:lnTo>
                  <a:lnTo>
                    <a:pt x="57" y="17"/>
                  </a:lnTo>
                  <a:lnTo>
                    <a:pt x="48" y="19"/>
                  </a:lnTo>
                  <a:lnTo>
                    <a:pt x="40" y="21"/>
                  </a:lnTo>
                  <a:lnTo>
                    <a:pt x="31" y="23"/>
                  </a:lnTo>
                  <a:lnTo>
                    <a:pt x="23" y="25"/>
                  </a:lnTo>
                  <a:lnTo>
                    <a:pt x="15" y="25"/>
                  </a:lnTo>
                  <a:lnTo>
                    <a:pt x="10" y="27"/>
                  </a:lnTo>
                  <a:lnTo>
                    <a:pt x="6" y="27"/>
                  </a:lnTo>
                  <a:lnTo>
                    <a:pt x="2" y="28"/>
                  </a:lnTo>
                  <a:lnTo>
                    <a:pt x="0" y="28"/>
                  </a:lnTo>
                  <a:lnTo>
                    <a:pt x="0" y="30"/>
                  </a:lnTo>
                  <a:lnTo>
                    <a:pt x="0" y="30"/>
                  </a:lnTo>
                  <a:close/>
                </a:path>
              </a:pathLst>
            </a:custGeom>
            <a:solidFill>
              <a:srgbClr val="42617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1" name="Freeform 17"/>
            <p:cNvSpPr>
              <a:spLocks/>
            </p:cNvSpPr>
            <p:nvPr/>
          </p:nvSpPr>
          <p:spPr bwMode="auto">
            <a:xfrm>
              <a:off x="4635" y="3015"/>
              <a:ext cx="214" cy="525"/>
            </a:xfrm>
            <a:custGeom>
              <a:avLst/>
              <a:gdLst/>
              <a:ahLst/>
              <a:cxnLst>
                <a:cxn ang="0">
                  <a:pos x="148" y="0"/>
                </a:cxn>
                <a:cxn ang="0">
                  <a:pos x="112" y="6"/>
                </a:cxn>
                <a:cxn ang="0">
                  <a:pos x="72" y="25"/>
                </a:cxn>
                <a:cxn ang="0">
                  <a:pos x="32" y="42"/>
                </a:cxn>
                <a:cxn ang="0">
                  <a:pos x="6" y="59"/>
                </a:cxn>
                <a:cxn ang="0">
                  <a:pos x="0" y="67"/>
                </a:cxn>
                <a:cxn ang="0">
                  <a:pos x="9" y="143"/>
                </a:cxn>
                <a:cxn ang="0">
                  <a:pos x="30" y="293"/>
                </a:cxn>
                <a:cxn ang="0">
                  <a:pos x="68" y="504"/>
                </a:cxn>
                <a:cxn ang="0">
                  <a:pos x="127" y="758"/>
                </a:cxn>
                <a:cxn ang="0">
                  <a:pos x="207" y="1044"/>
                </a:cxn>
                <a:cxn ang="0">
                  <a:pos x="215" y="1049"/>
                </a:cxn>
                <a:cxn ang="0">
                  <a:pos x="226" y="1047"/>
                </a:cxn>
                <a:cxn ang="0">
                  <a:pos x="240" y="1038"/>
                </a:cxn>
                <a:cxn ang="0">
                  <a:pos x="251" y="1028"/>
                </a:cxn>
                <a:cxn ang="0">
                  <a:pos x="259" y="1017"/>
                </a:cxn>
                <a:cxn ang="0">
                  <a:pos x="249" y="983"/>
                </a:cxn>
                <a:cxn ang="0">
                  <a:pos x="232" y="912"/>
                </a:cxn>
                <a:cxn ang="0">
                  <a:pos x="215" y="815"/>
                </a:cxn>
                <a:cxn ang="0">
                  <a:pos x="200" y="698"/>
                </a:cxn>
                <a:cxn ang="0">
                  <a:pos x="192" y="572"/>
                </a:cxn>
                <a:cxn ang="0">
                  <a:pos x="190" y="460"/>
                </a:cxn>
                <a:cxn ang="0">
                  <a:pos x="196" y="382"/>
                </a:cxn>
                <a:cxn ang="0">
                  <a:pos x="203" y="335"/>
                </a:cxn>
                <a:cxn ang="0">
                  <a:pos x="211" y="310"/>
                </a:cxn>
                <a:cxn ang="0">
                  <a:pos x="215" y="302"/>
                </a:cxn>
                <a:cxn ang="0">
                  <a:pos x="217" y="295"/>
                </a:cxn>
                <a:cxn ang="0">
                  <a:pos x="215" y="279"/>
                </a:cxn>
                <a:cxn ang="0">
                  <a:pos x="213" y="255"/>
                </a:cxn>
                <a:cxn ang="0">
                  <a:pos x="207" y="219"/>
                </a:cxn>
                <a:cxn ang="0">
                  <a:pos x="200" y="167"/>
                </a:cxn>
                <a:cxn ang="0">
                  <a:pos x="226" y="139"/>
                </a:cxn>
                <a:cxn ang="0">
                  <a:pos x="260" y="108"/>
                </a:cxn>
                <a:cxn ang="0">
                  <a:pos x="299" y="82"/>
                </a:cxn>
                <a:cxn ang="0">
                  <a:pos x="340" y="59"/>
                </a:cxn>
                <a:cxn ang="0">
                  <a:pos x="384" y="46"/>
                </a:cxn>
                <a:cxn ang="0">
                  <a:pos x="426" y="38"/>
                </a:cxn>
                <a:cxn ang="0">
                  <a:pos x="415" y="32"/>
                </a:cxn>
                <a:cxn ang="0">
                  <a:pos x="363" y="31"/>
                </a:cxn>
                <a:cxn ang="0">
                  <a:pos x="287" y="32"/>
                </a:cxn>
                <a:cxn ang="0">
                  <a:pos x="213" y="42"/>
                </a:cxn>
                <a:cxn ang="0">
                  <a:pos x="173" y="48"/>
                </a:cxn>
                <a:cxn ang="0">
                  <a:pos x="169" y="34"/>
                </a:cxn>
                <a:cxn ang="0">
                  <a:pos x="165" y="21"/>
                </a:cxn>
                <a:cxn ang="0">
                  <a:pos x="162" y="6"/>
                </a:cxn>
              </a:cxnLst>
              <a:rect l="0" t="0" r="r" b="b"/>
              <a:pathLst>
                <a:path w="428" h="1049">
                  <a:moveTo>
                    <a:pt x="162" y="6"/>
                  </a:moveTo>
                  <a:lnTo>
                    <a:pt x="156" y="2"/>
                  </a:lnTo>
                  <a:lnTo>
                    <a:pt x="148" y="0"/>
                  </a:lnTo>
                  <a:lnTo>
                    <a:pt x="137" y="0"/>
                  </a:lnTo>
                  <a:lnTo>
                    <a:pt x="125" y="4"/>
                  </a:lnTo>
                  <a:lnTo>
                    <a:pt x="112" y="6"/>
                  </a:lnTo>
                  <a:lnTo>
                    <a:pt x="99" y="12"/>
                  </a:lnTo>
                  <a:lnTo>
                    <a:pt x="86" y="17"/>
                  </a:lnTo>
                  <a:lnTo>
                    <a:pt x="72" y="25"/>
                  </a:lnTo>
                  <a:lnTo>
                    <a:pt x="57" y="31"/>
                  </a:lnTo>
                  <a:lnTo>
                    <a:pt x="44" y="36"/>
                  </a:lnTo>
                  <a:lnTo>
                    <a:pt x="32" y="42"/>
                  </a:lnTo>
                  <a:lnTo>
                    <a:pt x="21" y="50"/>
                  </a:lnTo>
                  <a:lnTo>
                    <a:pt x="11" y="55"/>
                  </a:lnTo>
                  <a:lnTo>
                    <a:pt x="6" y="59"/>
                  </a:lnTo>
                  <a:lnTo>
                    <a:pt x="2" y="61"/>
                  </a:lnTo>
                  <a:lnTo>
                    <a:pt x="0" y="63"/>
                  </a:lnTo>
                  <a:lnTo>
                    <a:pt x="0" y="67"/>
                  </a:lnTo>
                  <a:lnTo>
                    <a:pt x="2" y="82"/>
                  </a:lnTo>
                  <a:lnTo>
                    <a:pt x="4" y="107"/>
                  </a:lnTo>
                  <a:lnTo>
                    <a:pt x="9" y="143"/>
                  </a:lnTo>
                  <a:lnTo>
                    <a:pt x="13" y="184"/>
                  </a:lnTo>
                  <a:lnTo>
                    <a:pt x="21" y="234"/>
                  </a:lnTo>
                  <a:lnTo>
                    <a:pt x="30" y="293"/>
                  </a:lnTo>
                  <a:lnTo>
                    <a:pt x="42" y="357"/>
                  </a:lnTo>
                  <a:lnTo>
                    <a:pt x="53" y="428"/>
                  </a:lnTo>
                  <a:lnTo>
                    <a:pt x="68" y="504"/>
                  </a:lnTo>
                  <a:lnTo>
                    <a:pt x="86" y="585"/>
                  </a:lnTo>
                  <a:lnTo>
                    <a:pt x="105" y="671"/>
                  </a:lnTo>
                  <a:lnTo>
                    <a:pt x="127" y="758"/>
                  </a:lnTo>
                  <a:lnTo>
                    <a:pt x="150" y="852"/>
                  </a:lnTo>
                  <a:lnTo>
                    <a:pt x="177" y="947"/>
                  </a:lnTo>
                  <a:lnTo>
                    <a:pt x="207" y="1044"/>
                  </a:lnTo>
                  <a:lnTo>
                    <a:pt x="209" y="1047"/>
                  </a:lnTo>
                  <a:lnTo>
                    <a:pt x="211" y="1049"/>
                  </a:lnTo>
                  <a:lnTo>
                    <a:pt x="215" y="1049"/>
                  </a:lnTo>
                  <a:lnTo>
                    <a:pt x="219" y="1049"/>
                  </a:lnTo>
                  <a:lnTo>
                    <a:pt x="222" y="1047"/>
                  </a:lnTo>
                  <a:lnTo>
                    <a:pt x="226" y="1047"/>
                  </a:lnTo>
                  <a:lnTo>
                    <a:pt x="230" y="1044"/>
                  </a:lnTo>
                  <a:lnTo>
                    <a:pt x="236" y="1042"/>
                  </a:lnTo>
                  <a:lnTo>
                    <a:pt x="240" y="1038"/>
                  </a:lnTo>
                  <a:lnTo>
                    <a:pt x="243" y="1034"/>
                  </a:lnTo>
                  <a:lnTo>
                    <a:pt x="247" y="1030"/>
                  </a:lnTo>
                  <a:lnTo>
                    <a:pt x="251" y="1028"/>
                  </a:lnTo>
                  <a:lnTo>
                    <a:pt x="257" y="1023"/>
                  </a:lnTo>
                  <a:lnTo>
                    <a:pt x="259" y="1021"/>
                  </a:lnTo>
                  <a:lnTo>
                    <a:pt x="259" y="1017"/>
                  </a:lnTo>
                  <a:lnTo>
                    <a:pt x="257" y="1011"/>
                  </a:lnTo>
                  <a:lnTo>
                    <a:pt x="253" y="1000"/>
                  </a:lnTo>
                  <a:lnTo>
                    <a:pt x="249" y="983"/>
                  </a:lnTo>
                  <a:lnTo>
                    <a:pt x="243" y="964"/>
                  </a:lnTo>
                  <a:lnTo>
                    <a:pt x="238" y="941"/>
                  </a:lnTo>
                  <a:lnTo>
                    <a:pt x="232" y="912"/>
                  </a:lnTo>
                  <a:lnTo>
                    <a:pt x="226" y="884"/>
                  </a:lnTo>
                  <a:lnTo>
                    <a:pt x="221" y="850"/>
                  </a:lnTo>
                  <a:lnTo>
                    <a:pt x="215" y="815"/>
                  </a:lnTo>
                  <a:lnTo>
                    <a:pt x="209" y="777"/>
                  </a:lnTo>
                  <a:lnTo>
                    <a:pt x="203" y="739"/>
                  </a:lnTo>
                  <a:lnTo>
                    <a:pt x="200" y="698"/>
                  </a:lnTo>
                  <a:lnTo>
                    <a:pt x="196" y="658"/>
                  </a:lnTo>
                  <a:lnTo>
                    <a:pt x="192" y="614"/>
                  </a:lnTo>
                  <a:lnTo>
                    <a:pt x="192" y="572"/>
                  </a:lnTo>
                  <a:lnTo>
                    <a:pt x="190" y="530"/>
                  </a:lnTo>
                  <a:lnTo>
                    <a:pt x="190" y="492"/>
                  </a:lnTo>
                  <a:lnTo>
                    <a:pt x="190" y="460"/>
                  </a:lnTo>
                  <a:lnTo>
                    <a:pt x="192" y="430"/>
                  </a:lnTo>
                  <a:lnTo>
                    <a:pt x="194" y="405"/>
                  </a:lnTo>
                  <a:lnTo>
                    <a:pt x="196" y="382"/>
                  </a:lnTo>
                  <a:lnTo>
                    <a:pt x="198" y="363"/>
                  </a:lnTo>
                  <a:lnTo>
                    <a:pt x="202" y="348"/>
                  </a:lnTo>
                  <a:lnTo>
                    <a:pt x="203" y="335"/>
                  </a:lnTo>
                  <a:lnTo>
                    <a:pt x="205" y="325"/>
                  </a:lnTo>
                  <a:lnTo>
                    <a:pt x="209" y="318"/>
                  </a:lnTo>
                  <a:lnTo>
                    <a:pt x="211" y="310"/>
                  </a:lnTo>
                  <a:lnTo>
                    <a:pt x="213" y="306"/>
                  </a:lnTo>
                  <a:lnTo>
                    <a:pt x="215" y="302"/>
                  </a:lnTo>
                  <a:lnTo>
                    <a:pt x="215" y="302"/>
                  </a:lnTo>
                  <a:lnTo>
                    <a:pt x="217" y="302"/>
                  </a:lnTo>
                  <a:lnTo>
                    <a:pt x="217" y="300"/>
                  </a:lnTo>
                  <a:lnTo>
                    <a:pt x="217" y="295"/>
                  </a:lnTo>
                  <a:lnTo>
                    <a:pt x="215" y="291"/>
                  </a:lnTo>
                  <a:lnTo>
                    <a:pt x="215" y="285"/>
                  </a:lnTo>
                  <a:lnTo>
                    <a:pt x="215" y="279"/>
                  </a:lnTo>
                  <a:lnTo>
                    <a:pt x="215" y="274"/>
                  </a:lnTo>
                  <a:lnTo>
                    <a:pt x="215" y="264"/>
                  </a:lnTo>
                  <a:lnTo>
                    <a:pt x="213" y="255"/>
                  </a:lnTo>
                  <a:lnTo>
                    <a:pt x="211" y="243"/>
                  </a:lnTo>
                  <a:lnTo>
                    <a:pt x="211" y="232"/>
                  </a:lnTo>
                  <a:lnTo>
                    <a:pt x="207" y="219"/>
                  </a:lnTo>
                  <a:lnTo>
                    <a:pt x="205" y="202"/>
                  </a:lnTo>
                  <a:lnTo>
                    <a:pt x="202" y="184"/>
                  </a:lnTo>
                  <a:lnTo>
                    <a:pt x="200" y="167"/>
                  </a:lnTo>
                  <a:lnTo>
                    <a:pt x="207" y="158"/>
                  </a:lnTo>
                  <a:lnTo>
                    <a:pt x="217" y="148"/>
                  </a:lnTo>
                  <a:lnTo>
                    <a:pt x="226" y="139"/>
                  </a:lnTo>
                  <a:lnTo>
                    <a:pt x="238" y="127"/>
                  </a:lnTo>
                  <a:lnTo>
                    <a:pt x="247" y="118"/>
                  </a:lnTo>
                  <a:lnTo>
                    <a:pt x="260" y="108"/>
                  </a:lnTo>
                  <a:lnTo>
                    <a:pt x="272" y="99"/>
                  </a:lnTo>
                  <a:lnTo>
                    <a:pt x="285" y="89"/>
                  </a:lnTo>
                  <a:lnTo>
                    <a:pt x="299" y="82"/>
                  </a:lnTo>
                  <a:lnTo>
                    <a:pt x="312" y="74"/>
                  </a:lnTo>
                  <a:lnTo>
                    <a:pt x="325" y="65"/>
                  </a:lnTo>
                  <a:lnTo>
                    <a:pt x="340" y="59"/>
                  </a:lnTo>
                  <a:lnTo>
                    <a:pt x="356" y="53"/>
                  </a:lnTo>
                  <a:lnTo>
                    <a:pt x="369" y="50"/>
                  </a:lnTo>
                  <a:lnTo>
                    <a:pt x="384" y="46"/>
                  </a:lnTo>
                  <a:lnTo>
                    <a:pt x="399" y="44"/>
                  </a:lnTo>
                  <a:lnTo>
                    <a:pt x="416" y="42"/>
                  </a:lnTo>
                  <a:lnTo>
                    <a:pt x="426" y="38"/>
                  </a:lnTo>
                  <a:lnTo>
                    <a:pt x="428" y="36"/>
                  </a:lnTo>
                  <a:lnTo>
                    <a:pt x="426" y="36"/>
                  </a:lnTo>
                  <a:lnTo>
                    <a:pt x="415" y="32"/>
                  </a:lnTo>
                  <a:lnTo>
                    <a:pt x="401" y="32"/>
                  </a:lnTo>
                  <a:lnTo>
                    <a:pt x="384" y="31"/>
                  </a:lnTo>
                  <a:lnTo>
                    <a:pt x="363" y="31"/>
                  </a:lnTo>
                  <a:lnTo>
                    <a:pt x="338" y="31"/>
                  </a:lnTo>
                  <a:lnTo>
                    <a:pt x="314" y="32"/>
                  </a:lnTo>
                  <a:lnTo>
                    <a:pt x="287" y="32"/>
                  </a:lnTo>
                  <a:lnTo>
                    <a:pt x="262" y="36"/>
                  </a:lnTo>
                  <a:lnTo>
                    <a:pt x="236" y="38"/>
                  </a:lnTo>
                  <a:lnTo>
                    <a:pt x="213" y="42"/>
                  </a:lnTo>
                  <a:lnTo>
                    <a:pt x="192" y="48"/>
                  </a:lnTo>
                  <a:lnTo>
                    <a:pt x="175" y="55"/>
                  </a:lnTo>
                  <a:lnTo>
                    <a:pt x="173" y="48"/>
                  </a:lnTo>
                  <a:lnTo>
                    <a:pt x="171" y="42"/>
                  </a:lnTo>
                  <a:lnTo>
                    <a:pt x="171" y="38"/>
                  </a:lnTo>
                  <a:lnTo>
                    <a:pt x="169" y="34"/>
                  </a:lnTo>
                  <a:lnTo>
                    <a:pt x="169" y="31"/>
                  </a:lnTo>
                  <a:lnTo>
                    <a:pt x="169" y="27"/>
                  </a:lnTo>
                  <a:lnTo>
                    <a:pt x="165" y="21"/>
                  </a:lnTo>
                  <a:lnTo>
                    <a:pt x="164" y="15"/>
                  </a:lnTo>
                  <a:lnTo>
                    <a:pt x="162" y="8"/>
                  </a:lnTo>
                  <a:lnTo>
                    <a:pt x="162" y="6"/>
                  </a:lnTo>
                  <a:lnTo>
                    <a:pt x="162" y="6"/>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2" name="Freeform 18"/>
            <p:cNvSpPr>
              <a:spLocks/>
            </p:cNvSpPr>
            <p:nvPr/>
          </p:nvSpPr>
          <p:spPr bwMode="auto">
            <a:xfrm>
              <a:off x="4697" y="2683"/>
              <a:ext cx="69" cy="327"/>
            </a:xfrm>
            <a:custGeom>
              <a:avLst/>
              <a:gdLst/>
              <a:ahLst/>
              <a:cxnLst>
                <a:cxn ang="0">
                  <a:pos x="13" y="0"/>
                </a:cxn>
                <a:cxn ang="0">
                  <a:pos x="19" y="2"/>
                </a:cxn>
                <a:cxn ang="0">
                  <a:pos x="32" y="7"/>
                </a:cxn>
                <a:cxn ang="0">
                  <a:pos x="49" y="13"/>
                </a:cxn>
                <a:cxn ang="0">
                  <a:pos x="68" y="19"/>
                </a:cxn>
                <a:cxn ang="0">
                  <a:pos x="89" y="25"/>
                </a:cxn>
                <a:cxn ang="0">
                  <a:pos x="110" y="28"/>
                </a:cxn>
                <a:cxn ang="0">
                  <a:pos x="129" y="30"/>
                </a:cxn>
                <a:cxn ang="0">
                  <a:pos x="138" y="34"/>
                </a:cxn>
                <a:cxn ang="0">
                  <a:pos x="131" y="61"/>
                </a:cxn>
                <a:cxn ang="0">
                  <a:pos x="119" y="108"/>
                </a:cxn>
                <a:cxn ang="0">
                  <a:pos x="106" y="177"/>
                </a:cxn>
                <a:cxn ang="0">
                  <a:pos x="91" y="256"/>
                </a:cxn>
                <a:cxn ang="0">
                  <a:pos x="78" y="346"/>
                </a:cxn>
                <a:cxn ang="0">
                  <a:pos x="70" y="441"/>
                </a:cxn>
                <a:cxn ang="0">
                  <a:pos x="68" y="536"/>
                </a:cxn>
                <a:cxn ang="0">
                  <a:pos x="72" y="619"/>
                </a:cxn>
                <a:cxn ang="0">
                  <a:pos x="70" y="654"/>
                </a:cxn>
                <a:cxn ang="0">
                  <a:pos x="62" y="642"/>
                </a:cxn>
                <a:cxn ang="0">
                  <a:pos x="49" y="597"/>
                </a:cxn>
                <a:cxn ang="0">
                  <a:pos x="36" y="526"/>
                </a:cxn>
                <a:cxn ang="0">
                  <a:pos x="22" y="441"/>
                </a:cxn>
                <a:cxn ang="0">
                  <a:pos x="11" y="353"/>
                </a:cxn>
                <a:cxn ang="0">
                  <a:pos x="3" y="275"/>
                </a:cxn>
                <a:cxn ang="0">
                  <a:pos x="0" y="211"/>
                </a:cxn>
                <a:cxn ang="0">
                  <a:pos x="0" y="158"/>
                </a:cxn>
                <a:cxn ang="0">
                  <a:pos x="1" y="112"/>
                </a:cxn>
                <a:cxn ang="0">
                  <a:pos x="3" y="74"/>
                </a:cxn>
                <a:cxn ang="0">
                  <a:pos x="5" y="44"/>
                </a:cxn>
                <a:cxn ang="0">
                  <a:pos x="7" y="23"/>
                </a:cxn>
                <a:cxn ang="0">
                  <a:pos x="9" y="7"/>
                </a:cxn>
                <a:cxn ang="0">
                  <a:pos x="11" y="0"/>
                </a:cxn>
                <a:cxn ang="0">
                  <a:pos x="13" y="0"/>
                </a:cxn>
              </a:cxnLst>
              <a:rect l="0" t="0" r="r" b="b"/>
              <a:pathLst>
                <a:path w="138" h="654">
                  <a:moveTo>
                    <a:pt x="13" y="0"/>
                  </a:moveTo>
                  <a:lnTo>
                    <a:pt x="13" y="0"/>
                  </a:lnTo>
                  <a:lnTo>
                    <a:pt x="15" y="2"/>
                  </a:lnTo>
                  <a:lnTo>
                    <a:pt x="19" y="2"/>
                  </a:lnTo>
                  <a:lnTo>
                    <a:pt x="26" y="5"/>
                  </a:lnTo>
                  <a:lnTo>
                    <a:pt x="32" y="7"/>
                  </a:lnTo>
                  <a:lnTo>
                    <a:pt x="40" y="9"/>
                  </a:lnTo>
                  <a:lnTo>
                    <a:pt x="49" y="13"/>
                  </a:lnTo>
                  <a:lnTo>
                    <a:pt x="59" y="17"/>
                  </a:lnTo>
                  <a:lnTo>
                    <a:pt x="68" y="19"/>
                  </a:lnTo>
                  <a:lnTo>
                    <a:pt x="79" y="21"/>
                  </a:lnTo>
                  <a:lnTo>
                    <a:pt x="89" y="25"/>
                  </a:lnTo>
                  <a:lnTo>
                    <a:pt x="100" y="26"/>
                  </a:lnTo>
                  <a:lnTo>
                    <a:pt x="110" y="28"/>
                  </a:lnTo>
                  <a:lnTo>
                    <a:pt x="119" y="30"/>
                  </a:lnTo>
                  <a:lnTo>
                    <a:pt x="129" y="30"/>
                  </a:lnTo>
                  <a:lnTo>
                    <a:pt x="138" y="30"/>
                  </a:lnTo>
                  <a:lnTo>
                    <a:pt x="138" y="34"/>
                  </a:lnTo>
                  <a:lnTo>
                    <a:pt x="135" y="44"/>
                  </a:lnTo>
                  <a:lnTo>
                    <a:pt x="131" y="61"/>
                  </a:lnTo>
                  <a:lnTo>
                    <a:pt x="125" y="82"/>
                  </a:lnTo>
                  <a:lnTo>
                    <a:pt x="119" y="108"/>
                  </a:lnTo>
                  <a:lnTo>
                    <a:pt x="114" y="140"/>
                  </a:lnTo>
                  <a:lnTo>
                    <a:pt x="106" y="177"/>
                  </a:lnTo>
                  <a:lnTo>
                    <a:pt x="98" y="216"/>
                  </a:lnTo>
                  <a:lnTo>
                    <a:pt x="91" y="256"/>
                  </a:lnTo>
                  <a:lnTo>
                    <a:pt x="85" y="300"/>
                  </a:lnTo>
                  <a:lnTo>
                    <a:pt x="78" y="346"/>
                  </a:lnTo>
                  <a:lnTo>
                    <a:pt x="74" y="395"/>
                  </a:lnTo>
                  <a:lnTo>
                    <a:pt x="70" y="441"/>
                  </a:lnTo>
                  <a:lnTo>
                    <a:pt x="68" y="488"/>
                  </a:lnTo>
                  <a:lnTo>
                    <a:pt x="68" y="536"/>
                  </a:lnTo>
                  <a:lnTo>
                    <a:pt x="70" y="583"/>
                  </a:lnTo>
                  <a:lnTo>
                    <a:pt x="72" y="619"/>
                  </a:lnTo>
                  <a:lnTo>
                    <a:pt x="72" y="644"/>
                  </a:lnTo>
                  <a:lnTo>
                    <a:pt x="70" y="654"/>
                  </a:lnTo>
                  <a:lnTo>
                    <a:pt x="66" y="654"/>
                  </a:lnTo>
                  <a:lnTo>
                    <a:pt x="62" y="642"/>
                  </a:lnTo>
                  <a:lnTo>
                    <a:pt x="57" y="623"/>
                  </a:lnTo>
                  <a:lnTo>
                    <a:pt x="49" y="597"/>
                  </a:lnTo>
                  <a:lnTo>
                    <a:pt x="43" y="564"/>
                  </a:lnTo>
                  <a:lnTo>
                    <a:pt x="36" y="526"/>
                  </a:lnTo>
                  <a:lnTo>
                    <a:pt x="28" y="484"/>
                  </a:lnTo>
                  <a:lnTo>
                    <a:pt x="22" y="441"/>
                  </a:lnTo>
                  <a:lnTo>
                    <a:pt x="17" y="397"/>
                  </a:lnTo>
                  <a:lnTo>
                    <a:pt x="11" y="353"/>
                  </a:lnTo>
                  <a:lnTo>
                    <a:pt x="5" y="313"/>
                  </a:lnTo>
                  <a:lnTo>
                    <a:pt x="3" y="275"/>
                  </a:lnTo>
                  <a:lnTo>
                    <a:pt x="1" y="241"/>
                  </a:lnTo>
                  <a:lnTo>
                    <a:pt x="0" y="211"/>
                  </a:lnTo>
                  <a:lnTo>
                    <a:pt x="0" y="182"/>
                  </a:lnTo>
                  <a:lnTo>
                    <a:pt x="0" y="158"/>
                  </a:lnTo>
                  <a:lnTo>
                    <a:pt x="1" y="133"/>
                  </a:lnTo>
                  <a:lnTo>
                    <a:pt x="1" y="112"/>
                  </a:lnTo>
                  <a:lnTo>
                    <a:pt x="1" y="91"/>
                  </a:lnTo>
                  <a:lnTo>
                    <a:pt x="3" y="74"/>
                  </a:lnTo>
                  <a:lnTo>
                    <a:pt x="5" y="59"/>
                  </a:lnTo>
                  <a:lnTo>
                    <a:pt x="5" y="44"/>
                  </a:lnTo>
                  <a:lnTo>
                    <a:pt x="7" y="32"/>
                  </a:lnTo>
                  <a:lnTo>
                    <a:pt x="7" y="23"/>
                  </a:lnTo>
                  <a:lnTo>
                    <a:pt x="9" y="15"/>
                  </a:lnTo>
                  <a:lnTo>
                    <a:pt x="9" y="7"/>
                  </a:lnTo>
                  <a:lnTo>
                    <a:pt x="11" y="4"/>
                  </a:lnTo>
                  <a:lnTo>
                    <a:pt x="11" y="0"/>
                  </a:lnTo>
                  <a:lnTo>
                    <a:pt x="13" y="0"/>
                  </a:lnTo>
                  <a:lnTo>
                    <a:pt x="13" y="0"/>
                  </a:lnTo>
                  <a:close/>
                </a:path>
              </a:pathLst>
            </a:custGeom>
            <a:solidFill>
              <a:srgbClr val="A1E6F7"/>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3" name="Freeform 19"/>
            <p:cNvSpPr>
              <a:spLocks/>
            </p:cNvSpPr>
            <p:nvPr/>
          </p:nvSpPr>
          <p:spPr bwMode="auto">
            <a:xfrm>
              <a:off x="4898" y="3546"/>
              <a:ext cx="87" cy="49"/>
            </a:xfrm>
            <a:custGeom>
              <a:avLst/>
              <a:gdLst/>
              <a:ahLst/>
              <a:cxnLst>
                <a:cxn ang="0">
                  <a:pos x="0" y="26"/>
                </a:cxn>
                <a:cxn ang="0">
                  <a:pos x="2" y="26"/>
                </a:cxn>
                <a:cxn ang="0">
                  <a:pos x="5" y="28"/>
                </a:cxn>
                <a:cxn ang="0">
                  <a:pos x="11" y="32"/>
                </a:cxn>
                <a:cxn ang="0">
                  <a:pos x="23" y="38"/>
                </a:cxn>
                <a:cxn ang="0">
                  <a:pos x="32" y="45"/>
                </a:cxn>
                <a:cxn ang="0">
                  <a:pos x="45" y="53"/>
                </a:cxn>
                <a:cxn ang="0">
                  <a:pos x="59" y="60"/>
                </a:cxn>
                <a:cxn ang="0">
                  <a:pos x="74" y="68"/>
                </a:cxn>
                <a:cxn ang="0">
                  <a:pos x="89" y="74"/>
                </a:cxn>
                <a:cxn ang="0">
                  <a:pos x="104" y="81"/>
                </a:cxn>
                <a:cxn ang="0">
                  <a:pos x="118" y="87"/>
                </a:cxn>
                <a:cxn ang="0">
                  <a:pos x="131" y="91"/>
                </a:cxn>
                <a:cxn ang="0">
                  <a:pos x="142" y="95"/>
                </a:cxn>
                <a:cxn ang="0">
                  <a:pos x="154" y="96"/>
                </a:cxn>
                <a:cxn ang="0">
                  <a:pos x="161" y="95"/>
                </a:cxn>
                <a:cxn ang="0">
                  <a:pos x="169" y="93"/>
                </a:cxn>
                <a:cxn ang="0">
                  <a:pos x="171" y="87"/>
                </a:cxn>
                <a:cxn ang="0">
                  <a:pos x="173" y="81"/>
                </a:cxn>
                <a:cxn ang="0">
                  <a:pos x="171" y="76"/>
                </a:cxn>
                <a:cxn ang="0">
                  <a:pos x="167" y="68"/>
                </a:cxn>
                <a:cxn ang="0">
                  <a:pos x="159" y="60"/>
                </a:cxn>
                <a:cxn ang="0">
                  <a:pos x="152" y="53"/>
                </a:cxn>
                <a:cxn ang="0">
                  <a:pos x="142" y="45"/>
                </a:cxn>
                <a:cxn ang="0">
                  <a:pos x="135" y="36"/>
                </a:cxn>
                <a:cxn ang="0">
                  <a:pos x="123" y="28"/>
                </a:cxn>
                <a:cxn ang="0">
                  <a:pos x="112" y="22"/>
                </a:cxn>
                <a:cxn ang="0">
                  <a:pos x="101" y="15"/>
                </a:cxn>
                <a:cxn ang="0">
                  <a:pos x="89" y="9"/>
                </a:cxn>
                <a:cxn ang="0">
                  <a:pos x="76" y="5"/>
                </a:cxn>
                <a:cxn ang="0">
                  <a:pos x="66" y="1"/>
                </a:cxn>
                <a:cxn ang="0">
                  <a:pos x="57" y="0"/>
                </a:cxn>
                <a:cxn ang="0">
                  <a:pos x="51" y="0"/>
                </a:cxn>
                <a:cxn ang="0">
                  <a:pos x="43" y="0"/>
                </a:cxn>
                <a:cxn ang="0">
                  <a:pos x="36" y="0"/>
                </a:cxn>
                <a:cxn ang="0">
                  <a:pos x="30" y="1"/>
                </a:cxn>
                <a:cxn ang="0">
                  <a:pos x="26" y="3"/>
                </a:cxn>
                <a:cxn ang="0">
                  <a:pos x="21" y="5"/>
                </a:cxn>
                <a:cxn ang="0">
                  <a:pos x="17" y="7"/>
                </a:cxn>
                <a:cxn ang="0">
                  <a:pos x="13" y="9"/>
                </a:cxn>
                <a:cxn ang="0">
                  <a:pos x="9" y="13"/>
                </a:cxn>
                <a:cxn ang="0">
                  <a:pos x="5" y="17"/>
                </a:cxn>
                <a:cxn ang="0">
                  <a:pos x="2" y="20"/>
                </a:cxn>
                <a:cxn ang="0">
                  <a:pos x="0" y="24"/>
                </a:cxn>
                <a:cxn ang="0">
                  <a:pos x="0" y="26"/>
                </a:cxn>
                <a:cxn ang="0">
                  <a:pos x="0" y="26"/>
                </a:cxn>
              </a:cxnLst>
              <a:rect l="0" t="0" r="r" b="b"/>
              <a:pathLst>
                <a:path w="173" h="96">
                  <a:moveTo>
                    <a:pt x="0" y="26"/>
                  </a:moveTo>
                  <a:lnTo>
                    <a:pt x="2" y="26"/>
                  </a:lnTo>
                  <a:lnTo>
                    <a:pt x="5" y="28"/>
                  </a:lnTo>
                  <a:lnTo>
                    <a:pt x="11" y="32"/>
                  </a:lnTo>
                  <a:lnTo>
                    <a:pt x="23" y="38"/>
                  </a:lnTo>
                  <a:lnTo>
                    <a:pt x="32" y="45"/>
                  </a:lnTo>
                  <a:lnTo>
                    <a:pt x="45" y="53"/>
                  </a:lnTo>
                  <a:lnTo>
                    <a:pt x="59" y="60"/>
                  </a:lnTo>
                  <a:lnTo>
                    <a:pt x="74" y="68"/>
                  </a:lnTo>
                  <a:lnTo>
                    <a:pt x="89" y="74"/>
                  </a:lnTo>
                  <a:lnTo>
                    <a:pt x="104" y="81"/>
                  </a:lnTo>
                  <a:lnTo>
                    <a:pt x="118" y="87"/>
                  </a:lnTo>
                  <a:lnTo>
                    <a:pt x="131" y="91"/>
                  </a:lnTo>
                  <a:lnTo>
                    <a:pt x="142" y="95"/>
                  </a:lnTo>
                  <a:lnTo>
                    <a:pt x="154" y="96"/>
                  </a:lnTo>
                  <a:lnTo>
                    <a:pt x="161" y="95"/>
                  </a:lnTo>
                  <a:lnTo>
                    <a:pt x="169" y="93"/>
                  </a:lnTo>
                  <a:lnTo>
                    <a:pt x="171" y="87"/>
                  </a:lnTo>
                  <a:lnTo>
                    <a:pt x="173" y="81"/>
                  </a:lnTo>
                  <a:lnTo>
                    <a:pt x="171" y="76"/>
                  </a:lnTo>
                  <a:lnTo>
                    <a:pt x="167" y="68"/>
                  </a:lnTo>
                  <a:lnTo>
                    <a:pt x="159" y="60"/>
                  </a:lnTo>
                  <a:lnTo>
                    <a:pt x="152" y="53"/>
                  </a:lnTo>
                  <a:lnTo>
                    <a:pt x="142" y="45"/>
                  </a:lnTo>
                  <a:lnTo>
                    <a:pt x="135" y="36"/>
                  </a:lnTo>
                  <a:lnTo>
                    <a:pt x="123" y="28"/>
                  </a:lnTo>
                  <a:lnTo>
                    <a:pt x="112" y="22"/>
                  </a:lnTo>
                  <a:lnTo>
                    <a:pt x="101" y="15"/>
                  </a:lnTo>
                  <a:lnTo>
                    <a:pt x="89" y="9"/>
                  </a:lnTo>
                  <a:lnTo>
                    <a:pt x="76" y="5"/>
                  </a:lnTo>
                  <a:lnTo>
                    <a:pt x="66" y="1"/>
                  </a:lnTo>
                  <a:lnTo>
                    <a:pt x="57" y="0"/>
                  </a:lnTo>
                  <a:lnTo>
                    <a:pt x="51" y="0"/>
                  </a:lnTo>
                  <a:lnTo>
                    <a:pt x="43" y="0"/>
                  </a:lnTo>
                  <a:lnTo>
                    <a:pt x="36" y="0"/>
                  </a:lnTo>
                  <a:lnTo>
                    <a:pt x="30" y="1"/>
                  </a:lnTo>
                  <a:lnTo>
                    <a:pt x="26" y="3"/>
                  </a:lnTo>
                  <a:lnTo>
                    <a:pt x="21" y="5"/>
                  </a:lnTo>
                  <a:lnTo>
                    <a:pt x="17" y="7"/>
                  </a:lnTo>
                  <a:lnTo>
                    <a:pt x="13" y="9"/>
                  </a:lnTo>
                  <a:lnTo>
                    <a:pt x="9" y="13"/>
                  </a:lnTo>
                  <a:lnTo>
                    <a:pt x="5" y="17"/>
                  </a:lnTo>
                  <a:lnTo>
                    <a:pt x="2" y="20"/>
                  </a:lnTo>
                  <a:lnTo>
                    <a:pt x="0" y="24"/>
                  </a:lnTo>
                  <a:lnTo>
                    <a:pt x="0" y="26"/>
                  </a:lnTo>
                  <a:lnTo>
                    <a:pt x="0" y="26"/>
                  </a:lnTo>
                  <a:close/>
                </a:path>
              </a:pathLst>
            </a:custGeom>
            <a:solidFill>
              <a:srgbClr val="404A66"/>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4" name="Freeform 20"/>
            <p:cNvSpPr>
              <a:spLocks/>
            </p:cNvSpPr>
            <p:nvPr/>
          </p:nvSpPr>
          <p:spPr bwMode="auto">
            <a:xfrm>
              <a:off x="4696" y="3534"/>
              <a:ext cx="93" cy="38"/>
            </a:xfrm>
            <a:custGeom>
              <a:avLst/>
              <a:gdLst/>
              <a:ahLst/>
              <a:cxnLst>
                <a:cxn ang="0">
                  <a:pos x="74" y="11"/>
                </a:cxn>
                <a:cxn ang="0">
                  <a:pos x="68" y="15"/>
                </a:cxn>
                <a:cxn ang="0">
                  <a:pos x="57" y="19"/>
                </a:cxn>
                <a:cxn ang="0">
                  <a:pos x="43" y="28"/>
                </a:cxn>
                <a:cxn ang="0">
                  <a:pos x="28" y="36"/>
                </a:cxn>
                <a:cxn ang="0">
                  <a:pos x="15" y="45"/>
                </a:cxn>
                <a:cxn ang="0">
                  <a:pos x="5" y="55"/>
                </a:cxn>
                <a:cxn ang="0">
                  <a:pos x="0" y="64"/>
                </a:cxn>
                <a:cxn ang="0">
                  <a:pos x="2" y="72"/>
                </a:cxn>
                <a:cxn ang="0">
                  <a:pos x="17" y="76"/>
                </a:cxn>
                <a:cxn ang="0">
                  <a:pos x="42" y="76"/>
                </a:cxn>
                <a:cxn ang="0">
                  <a:pos x="76" y="74"/>
                </a:cxn>
                <a:cxn ang="0">
                  <a:pos x="110" y="70"/>
                </a:cxn>
                <a:cxn ang="0">
                  <a:pos x="142" y="66"/>
                </a:cxn>
                <a:cxn ang="0">
                  <a:pos x="169" y="63"/>
                </a:cxn>
                <a:cxn ang="0">
                  <a:pos x="184" y="61"/>
                </a:cxn>
                <a:cxn ang="0">
                  <a:pos x="186" y="59"/>
                </a:cxn>
                <a:cxn ang="0">
                  <a:pos x="184" y="55"/>
                </a:cxn>
                <a:cxn ang="0">
                  <a:pos x="182" y="47"/>
                </a:cxn>
                <a:cxn ang="0">
                  <a:pos x="180" y="38"/>
                </a:cxn>
                <a:cxn ang="0">
                  <a:pos x="177" y="26"/>
                </a:cxn>
                <a:cxn ang="0">
                  <a:pos x="173" y="15"/>
                </a:cxn>
                <a:cxn ang="0">
                  <a:pos x="169" y="7"/>
                </a:cxn>
                <a:cxn ang="0">
                  <a:pos x="161" y="2"/>
                </a:cxn>
                <a:cxn ang="0">
                  <a:pos x="156" y="0"/>
                </a:cxn>
                <a:cxn ang="0">
                  <a:pos x="142" y="0"/>
                </a:cxn>
                <a:cxn ang="0">
                  <a:pos x="131" y="0"/>
                </a:cxn>
                <a:cxn ang="0">
                  <a:pos x="116" y="2"/>
                </a:cxn>
                <a:cxn ang="0">
                  <a:pos x="102" y="4"/>
                </a:cxn>
                <a:cxn ang="0">
                  <a:pos x="91" y="7"/>
                </a:cxn>
                <a:cxn ang="0">
                  <a:pos x="81" y="9"/>
                </a:cxn>
                <a:cxn ang="0">
                  <a:pos x="76" y="11"/>
                </a:cxn>
                <a:cxn ang="0">
                  <a:pos x="76" y="11"/>
                </a:cxn>
              </a:cxnLst>
              <a:rect l="0" t="0" r="r" b="b"/>
              <a:pathLst>
                <a:path w="186" h="76">
                  <a:moveTo>
                    <a:pt x="76" y="11"/>
                  </a:moveTo>
                  <a:lnTo>
                    <a:pt x="74" y="11"/>
                  </a:lnTo>
                  <a:lnTo>
                    <a:pt x="72" y="13"/>
                  </a:lnTo>
                  <a:lnTo>
                    <a:pt x="68" y="15"/>
                  </a:lnTo>
                  <a:lnTo>
                    <a:pt x="64" y="17"/>
                  </a:lnTo>
                  <a:lnTo>
                    <a:pt x="57" y="19"/>
                  </a:lnTo>
                  <a:lnTo>
                    <a:pt x="51" y="25"/>
                  </a:lnTo>
                  <a:lnTo>
                    <a:pt x="43" y="28"/>
                  </a:lnTo>
                  <a:lnTo>
                    <a:pt x="36" y="32"/>
                  </a:lnTo>
                  <a:lnTo>
                    <a:pt x="28" y="36"/>
                  </a:lnTo>
                  <a:lnTo>
                    <a:pt x="22" y="42"/>
                  </a:lnTo>
                  <a:lnTo>
                    <a:pt x="15" y="45"/>
                  </a:lnTo>
                  <a:lnTo>
                    <a:pt x="11" y="51"/>
                  </a:lnTo>
                  <a:lnTo>
                    <a:pt x="5" y="55"/>
                  </a:lnTo>
                  <a:lnTo>
                    <a:pt x="2" y="59"/>
                  </a:lnTo>
                  <a:lnTo>
                    <a:pt x="0" y="64"/>
                  </a:lnTo>
                  <a:lnTo>
                    <a:pt x="0" y="68"/>
                  </a:lnTo>
                  <a:lnTo>
                    <a:pt x="2" y="72"/>
                  </a:lnTo>
                  <a:lnTo>
                    <a:pt x="7" y="74"/>
                  </a:lnTo>
                  <a:lnTo>
                    <a:pt x="17" y="76"/>
                  </a:lnTo>
                  <a:lnTo>
                    <a:pt x="28" y="76"/>
                  </a:lnTo>
                  <a:lnTo>
                    <a:pt x="42" y="76"/>
                  </a:lnTo>
                  <a:lnTo>
                    <a:pt x="59" y="76"/>
                  </a:lnTo>
                  <a:lnTo>
                    <a:pt x="76" y="74"/>
                  </a:lnTo>
                  <a:lnTo>
                    <a:pt x="93" y="74"/>
                  </a:lnTo>
                  <a:lnTo>
                    <a:pt x="110" y="70"/>
                  </a:lnTo>
                  <a:lnTo>
                    <a:pt x="127" y="68"/>
                  </a:lnTo>
                  <a:lnTo>
                    <a:pt x="142" y="66"/>
                  </a:lnTo>
                  <a:lnTo>
                    <a:pt x="158" y="64"/>
                  </a:lnTo>
                  <a:lnTo>
                    <a:pt x="169" y="63"/>
                  </a:lnTo>
                  <a:lnTo>
                    <a:pt x="178" y="61"/>
                  </a:lnTo>
                  <a:lnTo>
                    <a:pt x="184" y="61"/>
                  </a:lnTo>
                  <a:lnTo>
                    <a:pt x="186" y="61"/>
                  </a:lnTo>
                  <a:lnTo>
                    <a:pt x="186" y="59"/>
                  </a:lnTo>
                  <a:lnTo>
                    <a:pt x="186" y="59"/>
                  </a:lnTo>
                  <a:lnTo>
                    <a:pt x="184" y="55"/>
                  </a:lnTo>
                  <a:lnTo>
                    <a:pt x="184" y="51"/>
                  </a:lnTo>
                  <a:lnTo>
                    <a:pt x="182" y="47"/>
                  </a:lnTo>
                  <a:lnTo>
                    <a:pt x="182" y="44"/>
                  </a:lnTo>
                  <a:lnTo>
                    <a:pt x="180" y="38"/>
                  </a:lnTo>
                  <a:lnTo>
                    <a:pt x="180" y="32"/>
                  </a:lnTo>
                  <a:lnTo>
                    <a:pt x="177" y="26"/>
                  </a:lnTo>
                  <a:lnTo>
                    <a:pt x="175" y="21"/>
                  </a:lnTo>
                  <a:lnTo>
                    <a:pt x="173" y="15"/>
                  </a:lnTo>
                  <a:lnTo>
                    <a:pt x="171" y="11"/>
                  </a:lnTo>
                  <a:lnTo>
                    <a:pt x="169" y="7"/>
                  </a:lnTo>
                  <a:lnTo>
                    <a:pt x="165" y="4"/>
                  </a:lnTo>
                  <a:lnTo>
                    <a:pt x="161" y="2"/>
                  </a:lnTo>
                  <a:lnTo>
                    <a:pt x="159" y="2"/>
                  </a:lnTo>
                  <a:lnTo>
                    <a:pt x="156" y="0"/>
                  </a:lnTo>
                  <a:lnTo>
                    <a:pt x="150" y="0"/>
                  </a:lnTo>
                  <a:lnTo>
                    <a:pt x="142" y="0"/>
                  </a:lnTo>
                  <a:lnTo>
                    <a:pt x="137" y="0"/>
                  </a:lnTo>
                  <a:lnTo>
                    <a:pt x="131" y="0"/>
                  </a:lnTo>
                  <a:lnTo>
                    <a:pt x="123" y="2"/>
                  </a:lnTo>
                  <a:lnTo>
                    <a:pt x="116" y="2"/>
                  </a:lnTo>
                  <a:lnTo>
                    <a:pt x="110" y="4"/>
                  </a:lnTo>
                  <a:lnTo>
                    <a:pt x="102" y="4"/>
                  </a:lnTo>
                  <a:lnTo>
                    <a:pt x="97" y="6"/>
                  </a:lnTo>
                  <a:lnTo>
                    <a:pt x="91" y="7"/>
                  </a:lnTo>
                  <a:lnTo>
                    <a:pt x="85" y="9"/>
                  </a:lnTo>
                  <a:lnTo>
                    <a:pt x="81" y="9"/>
                  </a:lnTo>
                  <a:lnTo>
                    <a:pt x="78" y="11"/>
                  </a:lnTo>
                  <a:lnTo>
                    <a:pt x="76" y="11"/>
                  </a:lnTo>
                  <a:lnTo>
                    <a:pt x="76" y="11"/>
                  </a:lnTo>
                  <a:lnTo>
                    <a:pt x="76" y="11"/>
                  </a:lnTo>
                  <a:close/>
                </a:path>
              </a:pathLst>
            </a:custGeom>
            <a:solidFill>
              <a:srgbClr val="404A66"/>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5" name="Freeform 21"/>
            <p:cNvSpPr>
              <a:spLocks/>
            </p:cNvSpPr>
            <p:nvPr/>
          </p:nvSpPr>
          <p:spPr bwMode="auto">
            <a:xfrm>
              <a:off x="4743" y="2673"/>
              <a:ext cx="153" cy="348"/>
            </a:xfrm>
            <a:custGeom>
              <a:avLst/>
              <a:gdLst/>
              <a:ahLst/>
              <a:cxnLst>
                <a:cxn ang="0">
                  <a:pos x="68" y="28"/>
                </a:cxn>
                <a:cxn ang="0">
                  <a:pos x="55" y="72"/>
                </a:cxn>
                <a:cxn ang="0">
                  <a:pos x="38" y="139"/>
                </a:cxn>
                <a:cxn ang="0">
                  <a:pos x="17" y="220"/>
                </a:cxn>
                <a:cxn ang="0">
                  <a:pos x="4" y="308"/>
                </a:cxn>
                <a:cxn ang="0">
                  <a:pos x="0" y="391"/>
                </a:cxn>
                <a:cxn ang="0">
                  <a:pos x="0" y="477"/>
                </a:cxn>
                <a:cxn ang="0">
                  <a:pos x="2" y="559"/>
                </a:cxn>
                <a:cxn ang="0">
                  <a:pos x="4" y="627"/>
                </a:cxn>
                <a:cxn ang="0">
                  <a:pos x="5" y="677"/>
                </a:cxn>
                <a:cxn ang="0">
                  <a:pos x="7" y="696"/>
                </a:cxn>
                <a:cxn ang="0">
                  <a:pos x="23" y="694"/>
                </a:cxn>
                <a:cxn ang="0">
                  <a:pos x="63" y="692"/>
                </a:cxn>
                <a:cxn ang="0">
                  <a:pos x="114" y="688"/>
                </a:cxn>
                <a:cxn ang="0">
                  <a:pos x="165" y="688"/>
                </a:cxn>
                <a:cxn ang="0">
                  <a:pos x="205" y="690"/>
                </a:cxn>
                <a:cxn ang="0">
                  <a:pos x="215" y="682"/>
                </a:cxn>
                <a:cxn ang="0">
                  <a:pos x="211" y="640"/>
                </a:cxn>
                <a:cxn ang="0">
                  <a:pos x="207" y="580"/>
                </a:cxn>
                <a:cxn ang="0">
                  <a:pos x="203" y="505"/>
                </a:cxn>
                <a:cxn ang="0">
                  <a:pos x="201" y="435"/>
                </a:cxn>
                <a:cxn ang="0">
                  <a:pos x="205" y="376"/>
                </a:cxn>
                <a:cxn ang="0">
                  <a:pos x="218" y="313"/>
                </a:cxn>
                <a:cxn ang="0">
                  <a:pos x="245" y="247"/>
                </a:cxn>
                <a:cxn ang="0">
                  <a:pos x="272" y="186"/>
                </a:cxn>
                <a:cxn ang="0">
                  <a:pos x="295" y="142"/>
                </a:cxn>
                <a:cxn ang="0">
                  <a:pos x="304" y="127"/>
                </a:cxn>
                <a:cxn ang="0">
                  <a:pos x="296" y="129"/>
                </a:cxn>
                <a:cxn ang="0">
                  <a:pos x="279" y="133"/>
                </a:cxn>
                <a:cxn ang="0">
                  <a:pos x="256" y="137"/>
                </a:cxn>
                <a:cxn ang="0">
                  <a:pos x="232" y="135"/>
                </a:cxn>
                <a:cxn ang="0">
                  <a:pos x="209" y="123"/>
                </a:cxn>
                <a:cxn ang="0">
                  <a:pos x="194" y="101"/>
                </a:cxn>
                <a:cxn ang="0">
                  <a:pos x="188" y="74"/>
                </a:cxn>
                <a:cxn ang="0">
                  <a:pos x="192" y="46"/>
                </a:cxn>
                <a:cxn ang="0">
                  <a:pos x="199" y="19"/>
                </a:cxn>
                <a:cxn ang="0">
                  <a:pos x="205" y="4"/>
                </a:cxn>
                <a:cxn ang="0">
                  <a:pos x="205" y="0"/>
                </a:cxn>
                <a:cxn ang="0">
                  <a:pos x="192" y="6"/>
                </a:cxn>
                <a:cxn ang="0">
                  <a:pos x="175" y="9"/>
                </a:cxn>
                <a:cxn ang="0">
                  <a:pos x="158" y="15"/>
                </a:cxn>
                <a:cxn ang="0">
                  <a:pos x="139" y="17"/>
                </a:cxn>
                <a:cxn ang="0">
                  <a:pos x="123" y="19"/>
                </a:cxn>
                <a:cxn ang="0">
                  <a:pos x="106" y="19"/>
                </a:cxn>
                <a:cxn ang="0">
                  <a:pos x="91" y="21"/>
                </a:cxn>
                <a:cxn ang="0">
                  <a:pos x="80" y="21"/>
                </a:cxn>
                <a:cxn ang="0">
                  <a:pos x="72" y="21"/>
                </a:cxn>
              </a:cxnLst>
              <a:rect l="0" t="0" r="r" b="b"/>
              <a:pathLst>
                <a:path w="304" h="696">
                  <a:moveTo>
                    <a:pt x="72" y="21"/>
                  </a:moveTo>
                  <a:lnTo>
                    <a:pt x="70" y="23"/>
                  </a:lnTo>
                  <a:lnTo>
                    <a:pt x="68" y="28"/>
                  </a:lnTo>
                  <a:lnTo>
                    <a:pt x="64" y="40"/>
                  </a:lnTo>
                  <a:lnTo>
                    <a:pt x="61" y="55"/>
                  </a:lnTo>
                  <a:lnTo>
                    <a:pt x="55" y="72"/>
                  </a:lnTo>
                  <a:lnTo>
                    <a:pt x="49" y="91"/>
                  </a:lnTo>
                  <a:lnTo>
                    <a:pt x="43" y="114"/>
                  </a:lnTo>
                  <a:lnTo>
                    <a:pt x="38" y="139"/>
                  </a:lnTo>
                  <a:lnTo>
                    <a:pt x="30" y="163"/>
                  </a:lnTo>
                  <a:lnTo>
                    <a:pt x="23" y="192"/>
                  </a:lnTo>
                  <a:lnTo>
                    <a:pt x="17" y="220"/>
                  </a:lnTo>
                  <a:lnTo>
                    <a:pt x="11" y="249"/>
                  </a:lnTo>
                  <a:lnTo>
                    <a:pt x="7" y="279"/>
                  </a:lnTo>
                  <a:lnTo>
                    <a:pt x="4" y="308"/>
                  </a:lnTo>
                  <a:lnTo>
                    <a:pt x="2" y="336"/>
                  </a:lnTo>
                  <a:lnTo>
                    <a:pt x="2" y="365"/>
                  </a:lnTo>
                  <a:lnTo>
                    <a:pt x="0" y="391"/>
                  </a:lnTo>
                  <a:lnTo>
                    <a:pt x="0" y="420"/>
                  </a:lnTo>
                  <a:lnTo>
                    <a:pt x="0" y="447"/>
                  </a:lnTo>
                  <a:lnTo>
                    <a:pt x="0" y="477"/>
                  </a:lnTo>
                  <a:lnTo>
                    <a:pt x="0" y="504"/>
                  </a:lnTo>
                  <a:lnTo>
                    <a:pt x="2" y="532"/>
                  </a:lnTo>
                  <a:lnTo>
                    <a:pt x="2" y="559"/>
                  </a:lnTo>
                  <a:lnTo>
                    <a:pt x="4" y="583"/>
                  </a:lnTo>
                  <a:lnTo>
                    <a:pt x="4" y="606"/>
                  </a:lnTo>
                  <a:lnTo>
                    <a:pt x="4" y="627"/>
                  </a:lnTo>
                  <a:lnTo>
                    <a:pt x="4" y="646"/>
                  </a:lnTo>
                  <a:lnTo>
                    <a:pt x="5" y="663"/>
                  </a:lnTo>
                  <a:lnTo>
                    <a:pt x="5" y="677"/>
                  </a:lnTo>
                  <a:lnTo>
                    <a:pt x="5" y="686"/>
                  </a:lnTo>
                  <a:lnTo>
                    <a:pt x="5" y="692"/>
                  </a:lnTo>
                  <a:lnTo>
                    <a:pt x="7" y="696"/>
                  </a:lnTo>
                  <a:lnTo>
                    <a:pt x="7" y="696"/>
                  </a:lnTo>
                  <a:lnTo>
                    <a:pt x="15" y="694"/>
                  </a:lnTo>
                  <a:lnTo>
                    <a:pt x="23" y="694"/>
                  </a:lnTo>
                  <a:lnTo>
                    <a:pt x="34" y="694"/>
                  </a:lnTo>
                  <a:lnTo>
                    <a:pt x="47" y="692"/>
                  </a:lnTo>
                  <a:lnTo>
                    <a:pt x="63" y="692"/>
                  </a:lnTo>
                  <a:lnTo>
                    <a:pt x="80" y="690"/>
                  </a:lnTo>
                  <a:lnTo>
                    <a:pt x="97" y="690"/>
                  </a:lnTo>
                  <a:lnTo>
                    <a:pt x="114" y="688"/>
                  </a:lnTo>
                  <a:lnTo>
                    <a:pt x="131" y="688"/>
                  </a:lnTo>
                  <a:lnTo>
                    <a:pt x="148" y="688"/>
                  </a:lnTo>
                  <a:lnTo>
                    <a:pt x="165" y="688"/>
                  </a:lnTo>
                  <a:lnTo>
                    <a:pt x="180" y="688"/>
                  </a:lnTo>
                  <a:lnTo>
                    <a:pt x="194" y="688"/>
                  </a:lnTo>
                  <a:lnTo>
                    <a:pt x="205" y="690"/>
                  </a:lnTo>
                  <a:lnTo>
                    <a:pt x="215" y="692"/>
                  </a:lnTo>
                  <a:lnTo>
                    <a:pt x="215" y="688"/>
                  </a:lnTo>
                  <a:lnTo>
                    <a:pt x="215" y="682"/>
                  </a:lnTo>
                  <a:lnTo>
                    <a:pt x="213" y="671"/>
                  </a:lnTo>
                  <a:lnTo>
                    <a:pt x="213" y="657"/>
                  </a:lnTo>
                  <a:lnTo>
                    <a:pt x="211" y="640"/>
                  </a:lnTo>
                  <a:lnTo>
                    <a:pt x="209" y="621"/>
                  </a:lnTo>
                  <a:lnTo>
                    <a:pt x="209" y="600"/>
                  </a:lnTo>
                  <a:lnTo>
                    <a:pt x="207" y="580"/>
                  </a:lnTo>
                  <a:lnTo>
                    <a:pt x="205" y="555"/>
                  </a:lnTo>
                  <a:lnTo>
                    <a:pt x="205" y="530"/>
                  </a:lnTo>
                  <a:lnTo>
                    <a:pt x="203" y="505"/>
                  </a:lnTo>
                  <a:lnTo>
                    <a:pt x="203" y="481"/>
                  </a:lnTo>
                  <a:lnTo>
                    <a:pt x="201" y="458"/>
                  </a:lnTo>
                  <a:lnTo>
                    <a:pt x="201" y="435"/>
                  </a:lnTo>
                  <a:lnTo>
                    <a:pt x="201" y="414"/>
                  </a:lnTo>
                  <a:lnTo>
                    <a:pt x="203" y="395"/>
                  </a:lnTo>
                  <a:lnTo>
                    <a:pt x="205" y="376"/>
                  </a:lnTo>
                  <a:lnTo>
                    <a:pt x="207" y="355"/>
                  </a:lnTo>
                  <a:lnTo>
                    <a:pt x="213" y="334"/>
                  </a:lnTo>
                  <a:lnTo>
                    <a:pt x="218" y="313"/>
                  </a:lnTo>
                  <a:lnTo>
                    <a:pt x="226" y="291"/>
                  </a:lnTo>
                  <a:lnTo>
                    <a:pt x="236" y="268"/>
                  </a:lnTo>
                  <a:lnTo>
                    <a:pt x="245" y="247"/>
                  </a:lnTo>
                  <a:lnTo>
                    <a:pt x="255" y="226"/>
                  </a:lnTo>
                  <a:lnTo>
                    <a:pt x="262" y="205"/>
                  </a:lnTo>
                  <a:lnTo>
                    <a:pt x="272" y="186"/>
                  </a:lnTo>
                  <a:lnTo>
                    <a:pt x="279" y="169"/>
                  </a:lnTo>
                  <a:lnTo>
                    <a:pt x="289" y="156"/>
                  </a:lnTo>
                  <a:lnTo>
                    <a:pt x="295" y="142"/>
                  </a:lnTo>
                  <a:lnTo>
                    <a:pt x="298" y="135"/>
                  </a:lnTo>
                  <a:lnTo>
                    <a:pt x="302" y="129"/>
                  </a:lnTo>
                  <a:lnTo>
                    <a:pt x="304" y="127"/>
                  </a:lnTo>
                  <a:lnTo>
                    <a:pt x="302" y="127"/>
                  </a:lnTo>
                  <a:lnTo>
                    <a:pt x="300" y="127"/>
                  </a:lnTo>
                  <a:lnTo>
                    <a:pt x="296" y="129"/>
                  </a:lnTo>
                  <a:lnTo>
                    <a:pt x="293" y="131"/>
                  </a:lnTo>
                  <a:lnTo>
                    <a:pt x="285" y="133"/>
                  </a:lnTo>
                  <a:lnTo>
                    <a:pt x="279" y="133"/>
                  </a:lnTo>
                  <a:lnTo>
                    <a:pt x="272" y="135"/>
                  </a:lnTo>
                  <a:lnTo>
                    <a:pt x="264" y="137"/>
                  </a:lnTo>
                  <a:lnTo>
                    <a:pt x="256" y="137"/>
                  </a:lnTo>
                  <a:lnTo>
                    <a:pt x="247" y="137"/>
                  </a:lnTo>
                  <a:lnTo>
                    <a:pt x="239" y="135"/>
                  </a:lnTo>
                  <a:lnTo>
                    <a:pt x="232" y="135"/>
                  </a:lnTo>
                  <a:lnTo>
                    <a:pt x="224" y="131"/>
                  </a:lnTo>
                  <a:lnTo>
                    <a:pt x="215" y="127"/>
                  </a:lnTo>
                  <a:lnTo>
                    <a:pt x="209" y="123"/>
                  </a:lnTo>
                  <a:lnTo>
                    <a:pt x="203" y="118"/>
                  </a:lnTo>
                  <a:lnTo>
                    <a:pt x="198" y="108"/>
                  </a:lnTo>
                  <a:lnTo>
                    <a:pt x="194" y="101"/>
                  </a:lnTo>
                  <a:lnTo>
                    <a:pt x="190" y="91"/>
                  </a:lnTo>
                  <a:lnTo>
                    <a:pt x="190" y="84"/>
                  </a:lnTo>
                  <a:lnTo>
                    <a:pt x="188" y="74"/>
                  </a:lnTo>
                  <a:lnTo>
                    <a:pt x="190" y="63"/>
                  </a:lnTo>
                  <a:lnTo>
                    <a:pt x="190" y="53"/>
                  </a:lnTo>
                  <a:lnTo>
                    <a:pt x="192" y="46"/>
                  </a:lnTo>
                  <a:lnTo>
                    <a:pt x="194" y="36"/>
                  </a:lnTo>
                  <a:lnTo>
                    <a:pt x="196" y="26"/>
                  </a:lnTo>
                  <a:lnTo>
                    <a:pt x="199" y="19"/>
                  </a:lnTo>
                  <a:lnTo>
                    <a:pt x="201" y="13"/>
                  </a:lnTo>
                  <a:lnTo>
                    <a:pt x="203" y="7"/>
                  </a:lnTo>
                  <a:lnTo>
                    <a:pt x="205" y="4"/>
                  </a:lnTo>
                  <a:lnTo>
                    <a:pt x="207" y="2"/>
                  </a:lnTo>
                  <a:lnTo>
                    <a:pt x="207" y="0"/>
                  </a:lnTo>
                  <a:lnTo>
                    <a:pt x="205" y="0"/>
                  </a:lnTo>
                  <a:lnTo>
                    <a:pt x="199" y="2"/>
                  </a:lnTo>
                  <a:lnTo>
                    <a:pt x="196" y="4"/>
                  </a:lnTo>
                  <a:lnTo>
                    <a:pt x="192" y="6"/>
                  </a:lnTo>
                  <a:lnTo>
                    <a:pt x="186" y="6"/>
                  </a:lnTo>
                  <a:lnTo>
                    <a:pt x="182" y="9"/>
                  </a:lnTo>
                  <a:lnTo>
                    <a:pt x="175" y="9"/>
                  </a:lnTo>
                  <a:lnTo>
                    <a:pt x="169" y="11"/>
                  </a:lnTo>
                  <a:lnTo>
                    <a:pt x="163" y="13"/>
                  </a:lnTo>
                  <a:lnTo>
                    <a:pt x="158" y="15"/>
                  </a:lnTo>
                  <a:lnTo>
                    <a:pt x="150" y="15"/>
                  </a:lnTo>
                  <a:lnTo>
                    <a:pt x="144" y="17"/>
                  </a:lnTo>
                  <a:lnTo>
                    <a:pt x="139" y="17"/>
                  </a:lnTo>
                  <a:lnTo>
                    <a:pt x="133" y="19"/>
                  </a:lnTo>
                  <a:lnTo>
                    <a:pt x="127" y="19"/>
                  </a:lnTo>
                  <a:lnTo>
                    <a:pt x="123" y="19"/>
                  </a:lnTo>
                  <a:lnTo>
                    <a:pt x="116" y="19"/>
                  </a:lnTo>
                  <a:lnTo>
                    <a:pt x="112" y="19"/>
                  </a:lnTo>
                  <a:lnTo>
                    <a:pt x="106" y="19"/>
                  </a:lnTo>
                  <a:lnTo>
                    <a:pt x="101" y="19"/>
                  </a:lnTo>
                  <a:lnTo>
                    <a:pt x="95" y="19"/>
                  </a:lnTo>
                  <a:lnTo>
                    <a:pt x="91" y="21"/>
                  </a:lnTo>
                  <a:lnTo>
                    <a:pt x="87" y="21"/>
                  </a:lnTo>
                  <a:lnTo>
                    <a:pt x="83" y="21"/>
                  </a:lnTo>
                  <a:lnTo>
                    <a:pt x="80" y="21"/>
                  </a:lnTo>
                  <a:lnTo>
                    <a:pt x="78" y="21"/>
                  </a:lnTo>
                  <a:lnTo>
                    <a:pt x="74" y="21"/>
                  </a:lnTo>
                  <a:lnTo>
                    <a:pt x="72" y="21"/>
                  </a:lnTo>
                  <a:lnTo>
                    <a:pt x="72" y="21"/>
                  </a:lnTo>
                  <a:close/>
                </a:path>
              </a:pathLst>
            </a:custGeom>
            <a:solidFill>
              <a:srgbClr val="4A697A"/>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6" name="Freeform 22"/>
            <p:cNvSpPr>
              <a:spLocks/>
            </p:cNvSpPr>
            <p:nvPr/>
          </p:nvSpPr>
          <p:spPr bwMode="auto">
            <a:xfrm>
              <a:off x="4754" y="3038"/>
              <a:ext cx="169" cy="503"/>
            </a:xfrm>
            <a:custGeom>
              <a:avLst/>
              <a:gdLst/>
              <a:ahLst/>
              <a:cxnLst>
                <a:cxn ang="0">
                  <a:pos x="274" y="999"/>
                </a:cxn>
                <a:cxn ang="0">
                  <a:pos x="253" y="954"/>
                </a:cxn>
                <a:cxn ang="0">
                  <a:pos x="220" y="876"/>
                </a:cxn>
                <a:cxn ang="0">
                  <a:pos x="177" y="773"/>
                </a:cxn>
                <a:cxn ang="0">
                  <a:pos x="129" y="657"/>
                </a:cxn>
                <a:cxn ang="0">
                  <a:pos x="81" y="538"/>
                </a:cxn>
                <a:cxn ang="0">
                  <a:pos x="40" y="427"/>
                </a:cxn>
                <a:cxn ang="0">
                  <a:pos x="9" y="338"/>
                </a:cxn>
                <a:cxn ang="0">
                  <a:pos x="11" y="327"/>
                </a:cxn>
                <a:cxn ang="0">
                  <a:pos x="36" y="376"/>
                </a:cxn>
                <a:cxn ang="0">
                  <a:pos x="59" y="424"/>
                </a:cxn>
                <a:cxn ang="0">
                  <a:pos x="80" y="469"/>
                </a:cxn>
                <a:cxn ang="0">
                  <a:pos x="99" y="513"/>
                </a:cxn>
                <a:cxn ang="0">
                  <a:pos x="118" y="553"/>
                </a:cxn>
                <a:cxn ang="0">
                  <a:pos x="137" y="587"/>
                </a:cxn>
                <a:cxn ang="0">
                  <a:pos x="156" y="617"/>
                </a:cxn>
                <a:cxn ang="0">
                  <a:pos x="159" y="589"/>
                </a:cxn>
                <a:cxn ang="0">
                  <a:pos x="154" y="503"/>
                </a:cxn>
                <a:cxn ang="0">
                  <a:pos x="152" y="412"/>
                </a:cxn>
                <a:cxn ang="0">
                  <a:pos x="156" y="323"/>
                </a:cxn>
                <a:cxn ang="0">
                  <a:pos x="163" y="235"/>
                </a:cxn>
                <a:cxn ang="0">
                  <a:pos x="171" y="154"/>
                </a:cxn>
                <a:cxn ang="0">
                  <a:pos x="177" y="81"/>
                </a:cxn>
                <a:cxn ang="0">
                  <a:pos x="180" y="23"/>
                </a:cxn>
                <a:cxn ang="0">
                  <a:pos x="184" y="0"/>
                </a:cxn>
                <a:cxn ang="0">
                  <a:pos x="186" y="5"/>
                </a:cxn>
                <a:cxn ang="0">
                  <a:pos x="190" y="17"/>
                </a:cxn>
                <a:cxn ang="0">
                  <a:pos x="196" y="40"/>
                </a:cxn>
                <a:cxn ang="0">
                  <a:pos x="197" y="76"/>
                </a:cxn>
                <a:cxn ang="0">
                  <a:pos x="199" y="127"/>
                </a:cxn>
                <a:cxn ang="0">
                  <a:pos x="196" y="197"/>
                </a:cxn>
                <a:cxn ang="0">
                  <a:pos x="190" y="291"/>
                </a:cxn>
                <a:cxn ang="0">
                  <a:pos x="190" y="401"/>
                </a:cxn>
                <a:cxn ang="0">
                  <a:pos x="203" y="519"/>
                </a:cxn>
                <a:cxn ang="0">
                  <a:pos x="226" y="638"/>
                </a:cxn>
                <a:cxn ang="0">
                  <a:pos x="254" y="750"/>
                </a:cxn>
                <a:cxn ang="0">
                  <a:pos x="285" y="851"/>
                </a:cxn>
                <a:cxn ang="0">
                  <a:pos x="312" y="931"/>
                </a:cxn>
                <a:cxn ang="0">
                  <a:pos x="331" y="984"/>
                </a:cxn>
                <a:cxn ang="0">
                  <a:pos x="338" y="1003"/>
                </a:cxn>
                <a:cxn ang="0">
                  <a:pos x="275" y="1005"/>
                </a:cxn>
              </a:cxnLst>
              <a:rect l="0" t="0" r="r" b="b"/>
              <a:pathLst>
                <a:path w="338" h="1005">
                  <a:moveTo>
                    <a:pt x="275" y="1005"/>
                  </a:moveTo>
                  <a:lnTo>
                    <a:pt x="274" y="999"/>
                  </a:lnTo>
                  <a:lnTo>
                    <a:pt x="266" y="982"/>
                  </a:lnTo>
                  <a:lnTo>
                    <a:pt x="253" y="954"/>
                  </a:lnTo>
                  <a:lnTo>
                    <a:pt x="237" y="920"/>
                  </a:lnTo>
                  <a:lnTo>
                    <a:pt x="220" y="876"/>
                  </a:lnTo>
                  <a:lnTo>
                    <a:pt x="199" y="826"/>
                  </a:lnTo>
                  <a:lnTo>
                    <a:pt x="177" y="773"/>
                  </a:lnTo>
                  <a:lnTo>
                    <a:pt x="154" y="716"/>
                  </a:lnTo>
                  <a:lnTo>
                    <a:pt x="129" y="657"/>
                  </a:lnTo>
                  <a:lnTo>
                    <a:pt x="104" y="597"/>
                  </a:lnTo>
                  <a:lnTo>
                    <a:pt x="81" y="538"/>
                  </a:lnTo>
                  <a:lnTo>
                    <a:pt x="61" y="482"/>
                  </a:lnTo>
                  <a:lnTo>
                    <a:pt x="40" y="427"/>
                  </a:lnTo>
                  <a:lnTo>
                    <a:pt x="22" y="380"/>
                  </a:lnTo>
                  <a:lnTo>
                    <a:pt x="9" y="338"/>
                  </a:lnTo>
                  <a:lnTo>
                    <a:pt x="0" y="302"/>
                  </a:lnTo>
                  <a:lnTo>
                    <a:pt x="11" y="327"/>
                  </a:lnTo>
                  <a:lnTo>
                    <a:pt x="24" y="351"/>
                  </a:lnTo>
                  <a:lnTo>
                    <a:pt x="36" y="376"/>
                  </a:lnTo>
                  <a:lnTo>
                    <a:pt x="47" y="401"/>
                  </a:lnTo>
                  <a:lnTo>
                    <a:pt x="59" y="424"/>
                  </a:lnTo>
                  <a:lnTo>
                    <a:pt x="70" y="446"/>
                  </a:lnTo>
                  <a:lnTo>
                    <a:pt x="80" y="469"/>
                  </a:lnTo>
                  <a:lnTo>
                    <a:pt x="89" y="492"/>
                  </a:lnTo>
                  <a:lnTo>
                    <a:pt x="99" y="513"/>
                  </a:lnTo>
                  <a:lnTo>
                    <a:pt x="108" y="534"/>
                  </a:lnTo>
                  <a:lnTo>
                    <a:pt x="118" y="553"/>
                  </a:lnTo>
                  <a:lnTo>
                    <a:pt x="127" y="572"/>
                  </a:lnTo>
                  <a:lnTo>
                    <a:pt x="137" y="587"/>
                  </a:lnTo>
                  <a:lnTo>
                    <a:pt x="146" y="602"/>
                  </a:lnTo>
                  <a:lnTo>
                    <a:pt x="156" y="617"/>
                  </a:lnTo>
                  <a:lnTo>
                    <a:pt x="165" y="631"/>
                  </a:lnTo>
                  <a:lnTo>
                    <a:pt x="159" y="589"/>
                  </a:lnTo>
                  <a:lnTo>
                    <a:pt x="156" y="547"/>
                  </a:lnTo>
                  <a:lnTo>
                    <a:pt x="154" y="503"/>
                  </a:lnTo>
                  <a:lnTo>
                    <a:pt x="154" y="458"/>
                  </a:lnTo>
                  <a:lnTo>
                    <a:pt x="152" y="412"/>
                  </a:lnTo>
                  <a:lnTo>
                    <a:pt x="154" y="367"/>
                  </a:lnTo>
                  <a:lnTo>
                    <a:pt x="156" y="323"/>
                  </a:lnTo>
                  <a:lnTo>
                    <a:pt x="161" y="279"/>
                  </a:lnTo>
                  <a:lnTo>
                    <a:pt x="163" y="235"/>
                  </a:lnTo>
                  <a:lnTo>
                    <a:pt x="167" y="194"/>
                  </a:lnTo>
                  <a:lnTo>
                    <a:pt x="171" y="154"/>
                  </a:lnTo>
                  <a:lnTo>
                    <a:pt x="175" y="116"/>
                  </a:lnTo>
                  <a:lnTo>
                    <a:pt x="177" y="81"/>
                  </a:lnTo>
                  <a:lnTo>
                    <a:pt x="178" y="51"/>
                  </a:lnTo>
                  <a:lnTo>
                    <a:pt x="180" y="23"/>
                  </a:lnTo>
                  <a:lnTo>
                    <a:pt x="182" y="0"/>
                  </a:lnTo>
                  <a:lnTo>
                    <a:pt x="184" y="0"/>
                  </a:lnTo>
                  <a:lnTo>
                    <a:pt x="184" y="2"/>
                  </a:lnTo>
                  <a:lnTo>
                    <a:pt x="186" y="5"/>
                  </a:lnTo>
                  <a:lnTo>
                    <a:pt x="188" y="11"/>
                  </a:lnTo>
                  <a:lnTo>
                    <a:pt x="190" y="17"/>
                  </a:lnTo>
                  <a:lnTo>
                    <a:pt x="192" y="26"/>
                  </a:lnTo>
                  <a:lnTo>
                    <a:pt x="196" y="40"/>
                  </a:lnTo>
                  <a:lnTo>
                    <a:pt x="196" y="55"/>
                  </a:lnTo>
                  <a:lnTo>
                    <a:pt x="197" y="76"/>
                  </a:lnTo>
                  <a:lnTo>
                    <a:pt x="197" y="99"/>
                  </a:lnTo>
                  <a:lnTo>
                    <a:pt x="199" y="127"/>
                  </a:lnTo>
                  <a:lnTo>
                    <a:pt x="197" y="159"/>
                  </a:lnTo>
                  <a:lnTo>
                    <a:pt x="196" y="197"/>
                  </a:lnTo>
                  <a:lnTo>
                    <a:pt x="194" y="241"/>
                  </a:lnTo>
                  <a:lnTo>
                    <a:pt x="190" y="291"/>
                  </a:lnTo>
                  <a:lnTo>
                    <a:pt x="188" y="344"/>
                  </a:lnTo>
                  <a:lnTo>
                    <a:pt x="190" y="401"/>
                  </a:lnTo>
                  <a:lnTo>
                    <a:pt x="196" y="458"/>
                  </a:lnTo>
                  <a:lnTo>
                    <a:pt x="203" y="519"/>
                  </a:lnTo>
                  <a:lnTo>
                    <a:pt x="215" y="578"/>
                  </a:lnTo>
                  <a:lnTo>
                    <a:pt x="226" y="638"/>
                  </a:lnTo>
                  <a:lnTo>
                    <a:pt x="239" y="695"/>
                  </a:lnTo>
                  <a:lnTo>
                    <a:pt x="254" y="750"/>
                  </a:lnTo>
                  <a:lnTo>
                    <a:pt x="270" y="802"/>
                  </a:lnTo>
                  <a:lnTo>
                    <a:pt x="285" y="851"/>
                  </a:lnTo>
                  <a:lnTo>
                    <a:pt x="298" y="893"/>
                  </a:lnTo>
                  <a:lnTo>
                    <a:pt x="312" y="931"/>
                  </a:lnTo>
                  <a:lnTo>
                    <a:pt x="321" y="961"/>
                  </a:lnTo>
                  <a:lnTo>
                    <a:pt x="331" y="984"/>
                  </a:lnTo>
                  <a:lnTo>
                    <a:pt x="334" y="999"/>
                  </a:lnTo>
                  <a:lnTo>
                    <a:pt x="338" y="1003"/>
                  </a:lnTo>
                  <a:lnTo>
                    <a:pt x="275" y="1005"/>
                  </a:lnTo>
                  <a:lnTo>
                    <a:pt x="275" y="1005"/>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7" name="Freeform 23"/>
            <p:cNvSpPr>
              <a:spLocks/>
            </p:cNvSpPr>
            <p:nvPr/>
          </p:nvSpPr>
          <p:spPr bwMode="auto">
            <a:xfrm>
              <a:off x="4566" y="2399"/>
              <a:ext cx="165" cy="639"/>
            </a:xfrm>
            <a:custGeom>
              <a:avLst/>
              <a:gdLst/>
              <a:ahLst/>
              <a:cxnLst>
                <a:cxn ang="0">
                  <a:pos x="166" y="19"/>
                </a:cxn>
                <a:cxn ang="0">
                  <a:pos x="137" y="62"/>
                </a:cxn>
                <a:cxn ang="0">
                  <a:pos x="95" y="138"/>
                </a:cxn>
                <a:cxn ang="0">
                  <a:pos x="50" y="231"/>
                </a:cxn>
                <a:cxn ang="0">
                  <a:pos x="15" y="336"/>
                </a:cxn>
                <a:cxn ang="0">
                  <a:pos x="0" y="442"/>
                </a:cxn>
                <a:cxn ang="0">
                  <a:pos x="10" y="539"/>
                </a:cxn>
                <a:cxn ang="0">
                  <a:pos x="31" y="623"/>
                </a:cxn>
                <a:cxn ang="0">
                  <a:pos x="59" y="697"/>
                </a:cxn>
                <a:cxn ang="0">
                  <a:pos x="84" y="765"/>
                </a:cxn>
                <a:cxn ang="0">
                  <a:pos x="95" y="832"/>
                </a:cxn>
                <a:cxn ang="0">
                  <a:pos x="101" y="914"/>
                </a:cxn>
                <a:cxn ang="0">
                  <a:pos x="112" y="1022"/>
                </a:cxn>
                <a:cxn ang="0">
                  <a:pos x="128" y="1132"/>
                </a:cxn>
                <a:cxn ang="0">
                  <a:pos x="141" y="1224"/>
                </a:cxn>
                <a:cxn ang="0">
                  <a:pos x="147" y="1273"/>
                </a:cxn>
                <a:cxn ang="0">
                  <a:pos x="152" y="1275"/>
                </a:cxn>
                <a:cxn ang="0">
                  <a:pos x="175" y="1267"/>
                </a:cxn>
                <a:cxn ang="0">
                  <a:pos x="213" y="1258"/>
                </a:cxn>
                <a:cxn ang="0">
                  <a:pos x="255" y="1246"/>
                </a:cxn>
                <a:cxn ang="0">
                  <a:pos x="301" y="1239"/>
                </a:cxn>
                <a:cxn ang="0">
                  <a:pos x="329" y="1235"/>
                </a:cxn>
                <a:cxn ang="0">
                  <a:pos x="320" y="1201"/>
                </a:cxn>
                <a:cxn ang="0">
                  <a:pos x="301" y="1132"/>
                </a:cxn>
                <a:cxn ang="0">
                  <a:pos x="280" y="1041"/>
                </a:cxn>
                <a:cxn ang="0">
                  <a:pos x="263" y="935"/>
                </a:cxn>
                <a:cxn ang="0">
                  <a:pos x="253" y="826"/>
                </a:cxn>
                <a:cxn ang="0">
                  <a:pos x="251" y="729"/>
                </a:cxn>
                <a:cxn ang="0">
                  <a:pos x="253" y="657"/>
                </a:cxn>
                <a:cxn ang="0">
                  <a:pos x="255" y="608"/>
                </a:cxn>
                <a:cxn ang="0">
                  <a:pos x="259" y="577"/>
                </a:cxn>
                <a:cxn ang="0">
                  <a:pos x="261" y="564"/>
                </a:cxn>
                <a:cxn ang="0">
                  <a:pos x="257" y="564"/>
                </a:cxn>
                <a:cxn ang="0">
                  <a:pos x="236" y="558"/>
                </a:cxn>
                <a:cxn ang="0">
                  <a:pos x="206" y="547"/>
                </a:cxn>
                <a:cxn ang="0">
                  <a:pos x="171" y="520"/>
                </a:cxn>
                <a:cxn ang="0">
                  <a:pos x="141" y="480"/>
                </a:cxn>
                <a:cxn ang="0">
                  <a:pos x="122" y="420"/>
                </a:cxn>
                <a:cxn ang="0">
                  <a:pos x="126" y="325"/>
                </a:cxn>
                <a:cxn ang="0">
                  <a:pos x="145" y="214"/>
                </a:cxn>
                <a:cxn ang="0">
                  <a:pos x="171" y="108"/>
                </a:cxn>
                <a:cxn ang="0">
                  <a:pos x="194" y="30"/>
                </a:cxn>
                <a:cxn ang="0">
                  <a:pos x="204" y="0"/>
                </a:cxn>
              </a:cxnLst>
              <a:rect l="0" t="0" r="r" b="b"/>
              <a:pathLst>
                <a:path w="331" h="1277">
                  <a:moveTo>
                    <a:pt x="173" y="9"/>
                  </a:moveTo>
                  <a:lnTo>
                    <a:pt x="171" y="13"/>
                  </a:lnTo>
                  <a:lnTo>
                    <a:pt x="166" y="19"/>
                  </a:lnTo>
                  <a:lnTo>
                    <a:pt x="158" y="30"/>
                  </a:lnTo>
                  <a:lnTo>
                    <a:pt x="148" y="45"/>
                  </a:lnTo>
                  <a:lnTo>
                    <a:pt x="137" y="62"/>
                  </a:lnTo>
                  <a:lnTo>
                    <a:pt x="124" y="85"/>
                  </a:lnTo>
                  <a:lnTo>
                    <a:pt x="109" y="110"/>
                  </a:lnTo>
                  <a:lnTo>
                    <a:pt x="95" y="138"/>
                  </a:lnTo>
                  <a:lnTo>
                    <a:pt x="80" y="167"/>
                  </a:lnTo>
                  <a:lnTo>
                    <a:pt x="65" y="199"/>
                  </a:lnTo>
                  <a:lnTo>
                    <a:pt x="50" y="231"/>
                  </a:lnTo>
                  <a:lnTo>
                    <a:pt x="38" y="266"/>
                  </a:lnTo>
                  <a:lnTo>
                    <a:pt x="25" y="300"/>
                  </a:lnTo>
                  <a:lnTo>
                    <a:pt x="15" y="336"/>
                  </a:lnTo>
                  <a:lnTo>
                    <a:pt x="8" y="372"/>
                  </a:lnTo>
                  <a:lnTo>
                    <a:pt x="4" y="408"/>
                  </a:lnTo>
                  <a:lnTo>
                    <a:pt x="0" y="442"/>
                  </a:lnTo>
                  <a:lnTo>
                    <a:pt x="2" y="477"/>
                  </a:lnTo>
                  <a:lnTo>
                    <a:pt x="4" y="507"/>
                  </a:lnTo>
                  <a:lnTo>
                    <a:pt x="10" y="539"/>
                  </a:lnTo>
                  <a:lnTo>
                    <a:pt x="15" y="568"/>
                  </a:lnTo>
                  <a:lnTo>
                    <a:pt x="23" y="596"/>
                  </a:lnTo>
                  <a:lnTo>
                    <a:pt x="31" y="623"/>
                  </a:lnTo>
                  <a:lnTo>
                    <a:pt x="40" y="650"/>
                  </a:lnTo>
                  <a:lnTo>
                    <a:pt x="50" y="672"/>
                  </a:lnTo>
                  <a:lnTo>
                    <a:pt x="59" y="697"/>
                  </a:lnTo>
                  <a:lnTo>
                    <a:pt x="69" y="720"/>
                  </a:lnTo>
                  <a:lnTo>
                    <a:pt x="76" y="745"/>
                  </a:lnTo>
                  <a:lnTo>
                    <a:pt x="84" y="765"/>
                  </a:lnTo>
                  <a:lnTo>
                    <a:pt x="90" y="788"/>
                  </a:lnTo>
                  <a:lnTo>
                    <a:pt x="93" y="809"/>
                  </a:lnTo>
                  <a:lnTo>
                    <a:pt x="95" y="832"/>
                  </a:lnTo>
                  <a:lnTo>
                    <a:pt x="95" y="855"/>
                  </a:lnTo>
                  <a:lnTo>
                    <a:pt x="97" y="883"/>
                  </a:lnTo>
                  <a:lnTo>
                    <a:pt x="101" y="914"/>
                  </a:lnTo>
                  <a:lnTo>
                    <a:pt x="105" y="948"/>
                  </a:lnTo>
                  <a:lnTo>
                    <a:pt x="109" y="984"/>
                  </a:lnTo>
                  <a:lnTo>
                    <a:pt x="112" y="1022"/>
                  </a:lnTo>
                  <a:lnTo>
                    <a:pt x="116" y="1058"/>
                  </a:lnTo>
                  <a:lnTo>
                    <a:pt x="122" y="1096"/>
                  </a:lnTo>
                  <a:lnTo>
                    <a:pt x="128" y="1132"/>
                  </a:lnTo>
                  <a:lnTo>
                    <a:pt x="131" y="1166"/>
                  </a:lnTo>
                  <a:lnTo>
                    <a:pt x="135" y="1195"/>
                  </a:lnTo>
                  <a:lnTo>
                    <a:pt x="141" y="1224"/>
                  </a:lnTo>
                  <a:lnTo>
                    <a:pt x="143" y="1244"/>
                  </a:lnTo>
                  <a:lnTo>
                    <a:pt x="147" y="1262"/>
                  </a:lnTo>
                  <a:lnTo>
                    <a:pt x="147" y="1273"/>
                  </a:lnTo>
                  <a:lnTo>
                    <a:pt x="148" y="1277"/>
                  </a:lnTo>
                  <a:lnTo>
                    <a:pt x="148" y="1277"/>
                  </a:lnTo>
                  <a:lnTo>
                    <a:pt x="152" y="1275"/>
                  </a:lnTo>
                  <a:lnTo>
                    <a:pt x="160" y="1273"/>
                  </a:lnTo>
                  <a:lnTo>
                    <a:pt x="167" y="1271"/>
                  </a:lnTo>
                  <a:lnTo>
                    <a:pt x="175" y="1267"/>
                  </a:lnTo>
                  <a:lnTo>
                    <a:pt x="187" y="1263"/>
                  </a:lnTo>
                  <a:lnTo>
                    <a:pt x="198" y="1260"/>
                  </a:lnTo>
                  <a:lnTo>
                    <a:pt x="213" y="1258"/>
                  </a:lnTo>
                  <a:lnTo>
                    <a:pt x="226" y="1254"/>
                  </a:lnTo>
                  <a:lnTo>
                    <a:pt x="242" y="1250"/>
                  </a:lnTo>
                  <a:lnTo>
                    <a:pt x="255" y="1246"/>
                  </a:lnTo>
                  <a:lnTo>
                    <a:pt x="272" y="1244"/>
                  </a:lnTo>
                  <a:lnTo>
                    <a:pt x="287" y="1241"/>
                  </a:lnTo>
                  <a:lnTo>
                    <a:pt x="301" y="1239"/>
                  </a:lnTo>
                  <a:lnTo>
                    <a:pt x="316" y="1239"/>
                  </a:lnTo>
                  <a:lnTo>
                    <a:pt x="331" y="1239"/>
                  </a:lnTo>
                  <a:lnTo>
                    <a:pt x="329" y="1235"/>
                  </a:lnTo>
                  <a:lnTo>
                    <a:pt x="327" y="1227"/>
                  </a:lnTo>
                  <a:lnTo>
                    <a:pt x="323" y="1216"/>
                  </a:lnTo>
                  <a:lnTo>
                    <a:pt x="320" y="1201"/>
                  </a:lnTo>
                  <a:lnTo>
                    <a:pt x="314" y="1180"/>
                  </a:lnTo>
                  <a:lnTo>
                    <a:pt x="308" y="1157"/>
                  </a:lnTo>
                  <a:lnTo>
                    <a:pt x="301" y="1132"/>
                  </a:lnTo>
                  <a:lnTo>
                    <a:pt x="295" y="1104"/>
                  </a:lnTo>
                  <a:lnTo>
                    <a:pt x="287" y="1071"/>
                  </a:lnTo>
                  <a:lnTo>
                    <a:pt x="280" y="1041"/>
                  </a:lnTo>
                  <a:lnTo>
                    <a:pt x="274" y="1005"/>
                  </a:lnTo>
                  <a:lnTo>
                    <a:pt x="268" y="971"/>
                  </a:lnTo>
                  <a:lnTo>
                    <a:pt x="263" y="935"/>
                  </a:lnTo>
                  <a:lnTo>
                    <a:pt x="259" y="899"/>
                  </a:lnTo>
                  <a:lnTo>
                    <a:pt x="255" y="860"/>
                  </a:lnTo>
                  <a:lnTo>
                    <a:pt x="253" y="826"/>
                  </a:lnTo>
                  <a:lnTo>
                    <a:pt x="251" y="790"/>
                  </a:lnTo>
                  <a:lnTo>
                    <a:pt x="251" y="760"/>
                  </a:lnTo>
                  <a:lnTo>
                    <a:pt x="251" y="729"/>
                  </a:lnTo>
                  <a:lnTo>
                    <a:pt x="251" y="705"/>
                  </a:lnTo>
                  <a:lnTo>
                    <a:pt x="251" y="680"/>
                  </a:lnTo>
                  <a:lnTo>
                    <a:pt x="253" y="657"/>
                  </a:lnTo>
                  <a:lnTo>
                    <a:pt x="253" y="640"/>
                  </a:lnTo>
                  <a:lnTo>
                    <a:pt x="255" y="623"/>
                  </a:lnTo>
                  <a:lnTo>
                    <a:pt x="255" y="608"/>
                  </a:lnTo>
                  <a:lnTo>
                    <a:pt x="257" y="596"/>
                  </a:lnTo>
                  <a:lnTo>
                    <a:pt x="257" y="585"/>
                  </a:lnTo>
                  <a:lnTo>
                    <a:pt x="259" y="577"/>
                  </a:lnTo>
                  <a:lnTo>
                    <a:pt x="259" y="572"/>
                  </a:lnTo>
                  <a:lnTo>
                    <a:pt x="259" y="566"/>
                  </a:lnTo>
                  <a:lnTo>
                    <a:pt x="261" y="564"/>
                  </a:lnTo>
                  <a:lnTo>
                    <a:pt x="261" y="564"/>
                  </a:lnTo>
                  <a:lnTo>
                    <a:pt x="259" y="564"/>
                  </a:lnTo>
                  <a:lnTo>
                    <a:pt x="257" y="564"/>
                  </a:lnTo>
                  <a:lnTo>
                    <a:pt x="251" y="562"/>
                  </a:lnTo>
                  <a:lnTo>
                    <a:pt x="244" y="560"/>
                  </a:lnTo>
                  <a:lnTo>
                    <a:pt x="236" y="558"/>
                  </a:lnTo>
                  <a:lnTo>
                    <a:pt x="226" y="556"/>
                  </a:lnTo>
                  <a:lnTo>
                    <a:pt x="215" y="551"/>
                  </a:lnTo>
                  <a:lnTo>
                    <a:pt x="206" y="547"/>
                  </a:lnTo>
                  <a:lnTo>
                    <a:pt x="194" y="539"/>
                  </a:lnTo>
                  <a:lnTo>
                    <a:pt x="183" y="530"/>
                  </a:lnTo>
                  <a:lnTo>
                    <a:pt x="171" y="520"/>
                  </a:lnTo>
                  <a:lnTo>
                    <a:pt x="162" y="509"/>
                  </a:lnTo>
                  <a:lnTo>
                    <a:pt x="150" y="496"/>
                  </a:lnTo>
                  <a:lnTo>
                    <a:pt x="141" y="480"/>
                  </a:lnTo>
                  <a:lnTo>
                    <a:pt x="131" y="463"/>
                  </a:lnTo>
                  <a:lnTo>
                    <a:pt x="126" y="442"/>
                  </a:lnTo>
                  <a:lnTo>
                    <a:pt x="122" y="420"/>
                  </a:lnTo>
                  <a:lnTo>
                    <a:pt x="120" y="391"/>
                  </a:lnTo>
                  <a:lnTo>
                    <a:pt x="122" y="359"/>
                  </a:lnTo>
                  <a:lnTo>
                    <a:pt x="126" y="325"/>
                  </a:lnTo>
                  <a:lnTo>
                    <a:pt x="129" y="288"/>
                  </a:lnTo>
                  <a:lnTo>
                    <a:pt x="137" y="252"/>
                  </a:lnTo>
                  <a:lnTo>
                    <a:pt x="145" y="214"/>
                  </a:lnTo>
                  <a:lnTo>
                    <a:pt x="152" y="178"/>
                  </a:lnTo>
                  <a:lnTo>
                    <a:pt x="162" y="142"/>
                  </a:lnTo>
                  <a:lnTo>
                    <a:pt x="171" y="108"/>
                  </a:lnTo>
                  <a:lnTo>
                    <a:pt x="179" y="79"/>
                  </a:lnTo>
                  <a:lnTo>
                    <a:pt x="187" y="53"/>
                  </a:lnTo>
                  <a:lnTo>
                    <a:pt x="194" y="30"/>
                  </a:lnTo>
                  <a:lnTo>
                    <a:pt x="198" y="13"/>
                  </a:lnTo>
                  <a:lnTo>
                    <a:pt x="202" y="3"/>
                  </a:lnTo>
                  <a:lnTo>
                    <a:pt x="204" y="0"/>
                  </a:lnTo>
                  <a:lnTo>
                    <a:pt x="173" y="9"/>
                  </a:lnTo>
                  <a:lnTo>
                    <a:pt x="173" y="9"/>
                  </a:lnTo>
                  <a:close/>
                </a:path>
              </a:pathLst>
            </a:custGeom>
            <a:solidFill>
              <a:srgbClr val="4A697A"/>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8" name="Freeform 24"/>
            <p:cNvSpPr>
              <a:spLocks/>
            </p:cNvSpPr>
            <p:nvPr/>
          </p:nvSpPr>
          <p:spPr bwMode="auto">
            <a:xfrm>
              <a:off x="4849" y="2397"/>
              <a:ext cx="141" cy="341"/>
            </a:xfrm>
            <a:custGeom>
              <a:avLst/>
              <a:gdLst/>
              <a:ahLst/>
              <a:cxnLst>
                <a:cxn ang="0">
                  <a:pos x="213" y="7"/>
                </a:cxn>
                <a:cxn ang="0">
                  <a:pos x="209" y="26"/>
                </a:cxn>
                <a:cxn ang="0">
                  <a:pos x="200" y="62"/>
                </a:cxn>
                <a:cxn ang="0">
                  <a:pos x="188" y="108"/>
                </a:cxn>
                <a:cxn ang="0">
                  <a:pos x="173" y="163"/>
                </a:cxn>
                <a:cxn ang="0">
                  <a:pos x="158" y="218"/>
                </a:cxn>
                <a:cxn ang="0">
                  <a:pos x="141" y="272"/>
                </a:cxn>
                <a:cxn ang="0">
                  <a:pos x="123" y="319"/>
                </a:cxn>
                <a:cxn ang="0">
                  <a:pos x="104" y="357"/>
                </a:cxn>
                <a:cxn ang="0">
                  <a:pos x="85" y="397"/>
                </a:cxn>
                <a:cxn ang="0">
                  <a:pos x="64" y="441"/>
                </a:cxn>
                <a:cxn ang="0">
                  <a:pos x="44" y="484"/>
                </a:cxn>
                <a:cxn ang="0">
                  <a:pos x="25" y="526"/>
                </a:cxn>
                <a:cxn ang="0">
                  <a:pos x="11" y="564"/>
                </a:cxn>
                <a:cxn ang="0">
                  <a:pos x="2" y="598"/>
                </a:cxn>
                <a:cxn ang="0">
                  <a:pos x="0" y="627"/>
                </a:cxn>
                <a:cxn ang="0">
                  <a:pos x="7" y="648"/>
                </a:cxn>
                <a:cxn ang="0">
                  <a:pos x="25" y="667"/>
                </a:cxn>
                <a:cxn ang="0">
                  <a:pos x="47" y="678"/>
                </a:cxn>
                <a:cxn ang="0">
                  <a:pos x="78" y="680"/>
                </a:cxn>
                <a:cxn ang="0">
                  <a:pos x="110" y="669"/>
                </a:cxn>
                <a:cxn ang="0">
                  <a:pos x="144" y="640"/>
                </a:cxn>
                <a:cxn ang="0">
                  <a:pos x="179" y="589"/>
                </a:cxn>
                <a:cxn ang="0">
                  <a:pos x="209" y="515"/>
                </a:cxn>
                <a:cxn ang="0">
                  <a:pos x="238" y="414"/>
                </a:cxn>
                <a:cxn ang="0">
                  <a:pos x="257" y="321"/>
                </a:cxn>
                <a:cxn ang="0">
                  <a:pos x="270" y="239"/>
                </a:cxn>
                <a:cxn ang="0">
                  <a:pos x="277" y="167"/>
                </a:cxn>
                <a:cxn ang="0">
                  <a:pos x="281" y="110"/>
                </a:cxn>
                <a:cxn ang="0">
                  <a:pos x="281" y="64"/>
                </a:cxn>
                <a:cxn ang="0">
                  <a:pos x="281" y="36"/>
                </a:cxn>
                <a:cxn ang="0">
                  <a:pos x="279" y="19"/>
                </a:cxn>
                <a:cxn ang="0">
                  <a:pos x="279" y="17"/>
                </a:cxn>
                <a:cxn ang="0">
                  <a:pos x="274" y="13"/>
                </a:cxn>
                <a:cxn ang="0">
                  <a:pos x="266" y="9"/>
                </a:cxn>
                <a:cxn ang="0">
                  <a:pos x="258" y="5"/>
                </a:cxn>
                <a:cxn ang="0">
                  <a:pos x="247" y="2"/>
                </a:cxn>
                <a:cxn ang="0">
                  <a:pos x="238" y="0"/>
                </a:cxn>
                <a:cxn ang="0">
                  <a:pos x="232" y="0"/>
                </a:cxn>
                <a:cxn ang="0">
                  <a:pos x="226" y="0"/>
                </a:cxn>
                <a:cxn ang="0">
                  <a:pos x="219" y="2"/>
                </a:cxn>
                <a:cxn ang="0">
                  <a:pos x="215" y="4"/>
                </a:cxn>
                <a:cxn ang="0">
                  <a:pos x="215" y="5"/>
                </a:cxn>
              </a:cxnLst>
              <a:rect l="0" t="0" r="r" b="b"/>
              <a:pathLst>
                <a:path w="281" h="680">
                  <a:moveTo>
                    <a:pt x="215" y="5"/>
                  </a:moveTo>
                  <a:lnTo>
                    <a:pt x="213" y="7"/>
                  </a:lnTo>
                  <a:lnTo>
                    <a:pt x="211" y="15"/>
                  </a:lnTo>
                  <a:lnTo>
                    <a:pt x="209" y="26"/>
                  </a:lnTo>
                  <a:lnTo>
                    <a:pt x="205" y="43"/>
                  </a:lnTo>
                  <a:lnTo>
                    <a:pt x="200" y="62"/>
                  </a:lnTo>
                  <a:lnTo>
                    <a:pt x="194" y="85"/>
                  </a:lnTo>
                  <a:lnTo>
                    <a:pt x="188" y="108"/>
                  </a:lnTo>
                  <a:lnTo>
                    <a:pt x="182" y="135"/>
                  </a:lnTo>
                  <a:lnTo>
                    <a:pt x="173" y="163"/>
                  </a:lnTo>
                  <a:lnTo>
                    <a:pt x="165" y="190"/>
                  </a:lnTo>
                  <a:lnTo>
                    <a:pt x="158" y="218"/>
                  </a:lnTo>
                  <a:lnTo>
                    <a:pt x="148" y="247"/>
                  </a:lnTo>
                  <a:lnTo>
                    <a:pt x="141" y="272"/>
                  </a:lnTo>
                  <a:lnTo>
                    <a:pt x="131" y="296"/>
                  </a:lnTo>
                  <a:lnTo>
                    <a:pt x="123" y="319"/>
                  </a:lnTo>
                  <a:lnTo>
                    <a:pt x="116" y="338"/>
                  </a:lnTo>
                  <a:lnTo>
                    <a:pt x="104" y="357"/>
                  </a:lnTo>
                  <a:lnTo>
                    <a:pt x="97" y="376"/>
                  </a:lnTo>
                  <a:lnTo>
                    <a:pt x="85" y="397"/>
                  </a:lnTo>
                  <a:lnTo>
                    <a:pt x="76" y="420"/>
                  </a:lnTo>
                  <a:lnTo>
                    <a:pt x="64" y="441"/>
                  </a:lnTo>
                  <a:lnTo>
                    <a:pt x="53" y="462"/>
                  </a:lnTo>
                  <a:lnTo>
                    <a:pt x="44" y="484"/>
                  </a:lnTo>
                  <a:lnTo>
                    <a:pt x="34" y="505"/>
                  </a:lnTo>
                  <a:lnTo>
                    <a:pt x="25" y="526"/>
                  </a:lnTo>
                  <a:lnTo>
                    <a:pt x="17" y="545"/>
                  </a:lnTo>
                  <a:lnTo>
                    <a:pt x="11" y="564"/>
                  </a:lnTo>
                  <a:lnTo>
                    <a:pt x="6" y="583"/>
                  </a:lnTo>
                  <a:lnTo>
                    <a:pt x="2" y="598"/>
                  </a:lnTo>
                  <a:lnTo>
                    <a:pt x="0" y="614"/>
                  </a:lnTo>
                  <a:lnTo>
                    <a:pt x="0" y="627"/>
                  </a:lnTo>
                  <a:lnTo>
                    <a:pt x="4" y="638"/>
                  </a:lnTo>
                  <a:lnTo>
                    <a:pt x="7" y="648"/>
                  </a:lnTo>
                  <a:lnTo>
                    <a:pt x="17" y="657"/>
                  </a:lnTo>
                  <a:lnTo>
                    <a:pt x="25" y="667"/>
                  </a:lnTo>
                  <a:lnTo>
                    <a:pt x="36" y="673"/>
                  </a:lnTo>
                  <a:lnTo>
                    <a:pt x="47" y="678"/>
                  </a:lnTo>
                  <a:lnTo>
                    <a:pt x="63" y="680"/>
                  </a:lnTo>
                  <a:lnTo>
                    <a:pt x="78" y="680"/>
                  </a:lnTo>
                  <a:lnTo>
                    <a:pt x="95" y="676"/>
                  </a:lnTo>
                  <a:lnTo>
                    <a:pt x="110" y="669"/>
                  </a:lnTo>
                  <a:lnTo>
                    <a:pt x="127" y="657"/>
                  </a:lnTo>
                  <a:lnTo>
                    <a:pt x="144" y="640"/>
                  </a:lnTo>
                  <a:lnTo>
                    <a:pt x="161" y="617"/>
                  </a:lnTo>
                  <a:lnTo>
                    <a:pt x="179" y="589"/>
                  </a:lnTo>
                  <a:lnTo>
                    <a:pt x="194" y="555"/>
                  </a:lnTo>
                  <a:lnTo>
                    <a:pt x="209" y="515"/>
                  </a:lnTo>
                  <a:lnTo>
                    <a:pt x="226" y="465"/>
                  </a:lnTo>
                  <a:lnTo>
                    <a:pt x="238" y="414"/>
                  </a:lnTo>
                  <a:lnTo>
                    <a:pt x="249" y="367"/>
                  </a:lnTo>
                  <a:lnTo>
                    <a:pt x="257" y="321"/>
                  </a:lnTo>
                  <a:lnTo>
                    <a:pt x="264" y="277"/>
                  </a:lnTo>
                  <a:lnTo>
                    <a:pt x="270" y="239"/>
                  </a:lnTo>
                  <a:lnTo>
                    <a:pt x="274" y="201"/>
                  </a:lnTo>
                  <a:lnTo>
                    <a:pt x="277" y="167"/>
                  </a:lnTo>
                  <a:lnTo>
                    <a:pt x="279" y="137"/>
                  </a:lnTo>
                  <a:lnTo>
                    <a:pt x="281" y="110"/>
                  </a:lnTo>
                  <a:lnTo>
                    <a:pt x="281" y="85"/>
                  </a:lnTo>
                  <a:lnTo>
                    <a:pt x="281" y="64"/>
                  </a:lnTo>
                  <a:lnTo>
                    <a:pt x="281" y="49"/>
                  </a:lnTo>
                  <a:lnTo>
                    <a:pt x="281" y="36"/>
                  </a:lnTo>
                  <a:lnTo>
                    <a:pt x="279" y="24"/>
                  </a:lnTo>
                  <a:lnTo>
                    <a:pt x="279" y="19"/>
                  </a:lnTo>
                  <a:lnTo>
                    <a:pt x="279" y="19"/>
                  </a:lnTo>
                  <a:lnTo>
                    <a:pt x="279" y="17"/>
                  </a:lnTo>
                  <a:lnTo>
                    <a:pt x="277" y="15"/>
                  </a:lnTo>
                  <a:lnTo>
                    <a:pt x="274" y="13"/>
                  </a:lnTo>
                  <a:lnTo>
                    <a:pt x="270" y="11"/>
                  </a:lnTo>
                  <a:lnTo>
                    <a:pt x="266" y="9"/>
                  </a:lnTo>
                  <a:lnTo>
                    <a:pt x="262" y="7"/>
                  </a:lnTo>
                  <a:lnTo>
                    <a:pt x="258" y="5"/>
                  </a:lnTo>
                  <a:lnTo>
                    <a:pt x="253" y="4"/>
                  </a:lnTo>
                  <a:lnTo>
                    <a:pt x="247" y="2"/>
                  </a:lnTo>
                  <a:lnTo>
                    <a:pt x="243" y="0"/>
                  </a:lnTo>
                  <a:lnTo>
                    <a:pt x="238" y="0"/>
                  </a:lnTo>
                  <a:lnTo>
                    <a:pt x="236" y="0"/>
                  </a:lnTo>
                  <a:lnTo>
                    <a:pt x="232" y="0"/>
                  </a:lnTo>
                  <a:lnTo>
                    <a:pt x="228" y="0"/>
                  </a:lnTo>
                  <a:lnTo>
                    <a:pt x="226" y="0"/>
                  </a:lnTo>
                  <a:lnTo>
                    <a:pt x="224" y="0"/>
                  </a:lnTo>
                  <a:lnTo>
                    <a:pt x="219" y="2"/>
                  </a:lnTo>
                  <a:lnTo>
                    <a:pt x="217" y="4"/>
                  </a:lnTo>
                  <a:lnTo>
                    <a:pt x="215" y="4"/>
                  </a:lnTo>
                  <a:lnTo>
                    <a:pt x="215" y="5"/>
                  </a:lnTo>
                  <a:lnTo>
                    <a:pt x="215" y="5"/>
                  </a:lnTo>
                  <a:close/>
                </a:path>
              </a:pathLst>
            </a:custGeom>
            <a:solidFill>
              <a:srgbClr val="4A697A"/>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9" name="Freeform 25"/>
            <p:cNvSpPr>
              <a:spLocks/>
            </p:cNvSpPr>
            <p:nvPr/>
          </p:nvSpPr>
          <p:spPr bwMode="auto">
            <a:xfrm>
              <a:off x="4741" y="2547"/>
              <a:ext cx="124" cy="128"/>
            </a:xfrm>
            <a:custGeom>
              <a:avLst/>
              <a:gdLst/>
              <a:ahLst/>
              <a:cxnLst>
                <a:cxn ang="0">
                  <a:pos x="2" y="74"/>
                </a:cxn>
                <a:cxn ang="0">
                  <a:pos x="15" y="67"/>
                </a:cxn>
                <a:cxn ang="0">
                  <a:pos x="38" y="59"/>
                </a:cxn>
                <a:cxn ang="0">
                  <a:pos x="63" y="51"/>
                </a:cxn>
                <a:cxn ang="0">
                  <a:pos x="89" y="53"/>
                </a:cxn>
                <a:cxn ang="0">
                  <a:pos x="112" y="67"/>
                </a:cxn>
                <a:cxn ang="0">
                  <a:pos x="127" y="86"/>
                </a:cxn>
                <a:cxn ang="0">
                  <a:pos x="131" y="107"/>
                </a:cxn>
                <a:cxn ang="0">
                  <a:pos x="133" y="127"/>
                </a:cxn>
                <a:cxn ang="0">
                  <a:pos x="137" y="145"/>
                </a:cxn>
                <a:cxn ang="0">
                  <a:pos x="150" y="158"/>
                </a:cxn>
                <a:cxn ang="0">
                  <a:pos x="160" y="167"/>
                </a:cxn>
                <a:cxn ang="0">
                  <a:pos x="156" y="184"/>
                </a:cxn>
                <a:cxn ang="0">
                  <a:pos x="141" y="203"/>
                </a:cxn>
                <a:cxn ang="0">
                  <a:pos x="120" y="224"/>
                </a:cxn>
                <a:cxn ang="0">
                  <a:pos x="97" y="241"/>
                </a:cxn>
                <a:cxn ang="0">
                  <a:pos x="88" y="251"/>
                </a:cxn>
                <a:cxn ang="0">
                  <a:pos x="101" y="255"/>
                </a:cxn>
                <a:cxn ang="0">
                  <a:pos x="131" y="257"/>
                </a:cxn>
                <a:cxn ang="0">
                  <a:pos x="165" y="253"/>
                </a:cxn>
                <a:cxn ang="0">
                  <a:pos x="196" y="240"/>
                </a:cxn>
                <a:cxn ang="0">
                  <a:pos x="219" y="217"/>
                </a:cxn>
                <a:cxn ang="0">
                  <a:pos x="236" y="192"/>
                </a:cxn>
                <a:cxn ang="0">
                  <a:pos x="245" y="164"/>
                </a:cxn>
                <a:cxn ang="0">
                  <a:pos x="249" y="139"/>
                </a:cxn>
                <a:cxn ang="0">
                  <a:pos x="242" y="118"/>
                </a:cxn>
                <a:cxn ang="0">
                  <a:pos x="224" y="108"/>
                </a:cxn>
                <a:cxn ang="0">
                  <a:pos x="207" y="95"/>
                </a:cxn>
                <a:cxn ang="0">
                  <a:pos x="198" y="78"/>
                </a:cxn>
                <a:cxn ang="0">
                  <a:pos x="190" y="57"/>
                </a:cxn>
                <a:cxn ang="0">
                  <a:pos x="181" y="36"/>
                </a:cxn>
                <a:cxn ang="0">
                  <a:pos x="164" y="19"/>
                </a:cxn>
                <a:cxn ang="0">
                  <a:pos x="139" y="10"/>
                </a:cxn>
                <a:cxn ang="0">
                  <a:pos x="112" y="2"/>
                </a:cxn>
                <a:cxn ang="0">
                  <a:pos x="88" y="0"/>
                </a:cxn>
                <a:cxn ang="0">
                  <a:pos x="65" y="2"/>
                </a:cxn>
                <a:cxn ang="0">
                  <a:pos x="46" y="8"/>
                </a:cxn>
                <a:cxn ang="0">
                  <a:pos x="30" y="21"/>
                </a:cxn>
                <a:cxn ang="0">
                  <a:pos x="17" y="36"/>
                </a:cxn>
                <a:cxn ang="0">
                  <a:pos x="10" y="51"/>
                </a:cxn>
                <a:cxn ang="0">
                  <a:pos x="2" y="65"/>
                </a:cxn>
                <a:cxn ang="0">
                  <a:pos x="0" y="76"/>
                </a:cxn>
              </a:cxnLst>
              <a:rect l="0" t="0" r="r" b="b"/>
              <a:pathLst>
                <a:path w="249" h="257">
                  <a:moveTo>
                    <a:pt x="0" y="78"/>
                  </a:moveTo>
                  <a:lnTo>
                    <a:pt x="0" y="76"/>
                  </a:lnTo>
                  <a:lnTo>
                    <a:pt x="2" y="74"/>
                  </a:lnTo>
                  <a:lnTo>
                    <a:pt x="6" y="72"/>
                  </a:lnTo>
                  <a:lnTo>
                    <a:pt x="10" y="70"/>
                  </a:lnTo>
                  <a:lnTo>
                    <a:pt x="15" y="67"/>
                  </a:lnTo>
                  <a:lnTo>
                    <a:pt x="23" y="65"/>
                  </a:lnTo>
                  <a:lnTo>
                    <a:pt x="29" y="61"/>
                  </a:lnTo>
                  <a:lnTo>
                    <a:pt x="38" y="59"/>
                  </a:lnTo>
                  <a:lnTo>
                    <a:pt x="46" y="55"/>
                  </a:lnTo>
                  <a:lnTo>
                    <a:pt x="53" y="53"/>
                  </a:lnTo>
                  <a:lnTo>
                    <a:pt x="63" y="51"/>
                  </a:lnTo>
                  <a:lnTo>
                    <a:pt x="72" y="51"/>
                  </a:lnTo>
                  <a:lnTo>
                    <a:pt x="82" y="51"/>
                  </a:lnTo>
                  <a:lnTo>
                    <a:pt x="89" y="53"/>
                  </a:lnTo>
                  <a:lnTo>
                    <a:pt x="99" y="55"/>
                  </a:lnTo>
                  <a:lnTo>
                    <a:pt x="107" y="61"/>
                  </a:lnTo>
                  <a:lnTo>
                    <a:pt x="112" y="67"/>
                  </a:lnTo>
                  <a:lnTo>
                    <a:pt x="118" y="72"/>
                  </a:lnTo>
                  <a:lnTo>
                    <a:pt x="122" y="78"/>
                  </a:lnTo>
                  <a:lnTo>
                    <a:pt x="127" y="86"/>
                  </a:lnTo>
                  <a:lnTo>
                    <a:pt x="127" y="91"/>
                  </a:lnTo>
                  <a:lnTo>
                    <a:pt x="129" y="99"/>
                  </a:lnTo>
                  <a:lnTo>
                    <a:pt x="131" y="107"/>
                  </a:lnTo>
                  <a:lnTo>
                    <a:pt x="133" y="114"/>
                  </a:lnTo>
                  <a:lnTo>
                    <a:pt x="133" y="120"/>
                  </a:lnTo>
                  <a:lnTo>
                    <a:pt x="133" y="127"/>
                  </a:lnTo>
                  <a:lnTo>
                    <a:pt x="133" y="133"/>
                  </a:lnTo>
                  <a:lnTo>
                    <a:pt x="135" y="139"/>
                  </a:lnTo>
                  <a:lnTo>
                    <a:pt x="137" y="145"/>
                  </a:lnTo>
                  <a:lnTo>
                    <a:pt x="141" y="148"/>
                  </a:lnTo>
                  <a:lnTo>
                    <a:pt x="145" y="152"/>
                  </a:lnTo>
                  <a:lnTo>
                    <a:pt x="150" y="158"/>
                  </a:lnTo>
                  <a:lnTo>
                    <a:pt x="154" y="160"/>
                  </a:lnTo>
                  <a:lnTo>
                    <a:pt x="158" y="164"/>
                  </a:lnTo>
                  <a:lnTo>
                    <a:pt x="160" y="167"/>
                  </a:lnTo>
                  <a:lnTo>
                    <a:pt x="160" y="173"/>
                  </a:lnTo>
                  <a:lnTo>
                    <a:pt x="158" y="179"/>
                  </a:lnTo>
                  <a:lnTo>
                    <a:pt x="156" y="184"/>
                  </a:lnTo>
                  <a:lnTo>
                    <a:pt x="152" y="192"/>
                  </a:lnTo>
                  <a:lnTo>
                    <a:pt x="146" y="198"/>
                  </a:lnTo>
                  <a:lnTo>
                    <a:pt x="141" y="203"/>
                  </a:lnTo>
                  <a:lnTo>
                    <a:pt x="135" y="211"/>
                  </a:lnTo>
                  <a:lnTo>
                    <a:pt x="127" y="217"/>
                  </a:lnTo>
                  <a:lnTo>
                    <a:pt x="120" y="224"/>
                  </a:lnTo>
                  <a:lnTo>
                    <a:pt x="112" y="230"/>
                  </a:lnTo>
                  <a:lnTo>
                    <a:pt x="107" y="236"/>
                  </a:lnTo>
                  <a:lnTo>
                    <a:pt x="97" y="241"/>
                  </a:lnTo>
                  <a:lnTo>
                    <a:pt x="91" y="247"/>
                  </a:lnTo>
                  <a:lnTo>
                    <a:pt x="88" y="249"/>
                  </a:lnTo>
                  <a:lnTo>
                    <a:pt x="88" y="251"/>
                  </a:lnTo>
                  <a:lnTo>
                    <a:pt x="89" y="253"/>
                  </a:lnTo>
                  <a:lnTo>
                    <a:pt x="95" y="255"/>
                  </a:lnTo>
                  <a:lnTo>
                    <a:pt x="101" y="255"/>
                  </a:lnTo>
                  <a:lnTo>
                    <a:pt x="110" y="257"/>
                  </a:lnTo>
                  <a:lnTo>
                    <a:pt x="120" y="257"/>
                  </a:lnTo>
                  <a:lnTo>
                    <a:pt x="131" y="257"/>
                  </a:lnTo>
                  <a:lnTo>
                    <a:pt x="141" y="257"/>
                  </a:lnTo>
                  <a:lnTo>
                    <a:pt x="152" y="255"/>
                  </a:lnTo>
                  <a:lnTo>
                    <a:pt x="165" y="253"/>
                  </a:lnTo>
                  <a:lnTo>
                    <a:pt x="177" y="249"/>
                  </a:lnTo>
                  <a:lnTo>
                    <a:pt x="186" y="245"/>
                  </a:lnTo>
                  <a:lnTo>
                    <a:pt x="196" y="240"/>
                  </a:lnTo>
                  <a:lnTo>
                    <a:pt x="205" y="234"/>
                  </a:lnTo>
                  <a:lnTo>
                    <a:pt x="213" y="226"/>
                  </a:lnTo>
                  <a:lnTo>
                    <a:pt x="219" y="217"/>
                  </a:lnTo>
                  <a:lnTo>
                    <a:pt x="226" y="209"/>
                  </a:lnTo>
                  <a:lnTo>
                    <a:pt x="232" y="200"/>
                  </a:lnTo>
                  <a:lnTo>
                    <a:pt x="236" y="192"/>
                  </a:lnTo>
                  <a:lnTo>
                    <a:pt x="240" y="181"/>
                  </a:lnTo>
                  <a:lnTo>
                    <a:pt x="243" y="173"/>
                  </a:lnTo>
                  <a:lnTo>
                    <a:pt x="245" y="164"/>
                  </a:lnTo>
                  <a:lnTo>
                    <a:pt x="249" y="156"/>
                  </a:lnTo>
                  <a:lnTo>
                    <a:pt x="249" y="146"/>
                  </a:lnTo>
                  <a:lnTo>
                    <a:pt x="249" y="139"/>
                  </a:lnTo>
                  <a:lnTo>
                    <a:pt x="247" y="131"/>
                  </a:lnTo>
                  <a:lnTo>
                    <a:pt x="245" y="126"/>
                  </a:lnTo>
                  <a:lnTo>
                    <a:pt x="242" y="118"/>
                  </a:lnTo>
                  <a:lnTo>
                    <a:pt x="238" y="114"/>
                  </a:lnTo>
                  <a:lnTo>
                    <a:pt x="232" y="110"/>
                  </a:lnTo>
                  <a:lnTo>
                    <a:pt x="224" y="108"/>
                  </a:lnTo>
                  <a:lnTo>
                    <a:pt x="217" y="105"/>
                  </a:lnTo>
                  <a:lnTo>
                    <a:pt x="213" y="101"/>
                  </a:lnTo>
                  <a:lnTo>
                    <a:pt x="207" y="95"/>
                  </a:lnTo>
                  <a:lnTo>
                    <a:pt x="204" y="91"/>
                  </a:lnTo>
                  <a:lnTo>
                    <a:pt x="200" y="86"/>
                  </a:lnTo>
                  <a:lnTo>
                    <a:pt x="198" y="78"/>
                  </a:lnTo>
                  <a:lnTo>
                    <a:pt x="194" y="72"/>
                  </a:lnTo>
                  <a:lnTo>
                    <a:pt x="192" y="65"/>
                  </a:lnTo>
                  <a:lnTo>
                    <a:pt x="190" y="57"/>
                  </a:lnTo>
                  <a:lnTo>
                    <a:pt x="188" y="50"/>
                  </a:lnTo>
                  <a:lnTo>
                    <a:pt x="185" y="44"/>
                  </a:lnTo>
                  <a:lnTo>
                    <a:pt x="181" y="36"/>
                  </a:lnTo>
                  <a:lnTo>
                    <a:pt x="175" y="31"/>
                  </a:lnTo>
                  <a:lnTo>
                    <a:pt x="171" y="25"/>
                  </a:lnTo>
                  <a:lnTo>
                    <a:pt x="164" y="19"/>
                  </a:lnTo>
                  <a:lnTo>
                    <a:pt x="156" y="15"/>
                  </a:lnTo>
                  <a:lnTo>
                    <a:pt x="146" y="12"/>
                  </a:lnTo>
                  <a:lnTo>
                    <a:pt x="139" y="10"/>
                  </a:lnTo>
                  <a:lnTo>
                    <a:pt x="129" y="6"/>
                  </a:lnTo>
                  <a:lnTo>
                    <a:pt x="120" y="4"/>
                  </a:lnTo>
                  <a:lnTo>
                    <a:pt x="112" y="2"/>
                  </a:lnTo>
                  <a:lnTo>
                    <a:pt x="105" y="2"/>
                  </a:lnTo>
                  <a:lnTo>
                    <a:pt x="95" y="0"/>
                  </a:lnTo>
                  <a:lnTo>
                    <a:pt x="88" y="0"/>
                  </a:lnTo>
                  <a:lnTo>
                    <a:pt x="80" y="0"/>
                  </a:lnTo>
                  <a:lnTo>
                    <a:pt x="72" y="0"/>
                  </a:lnTo>
                  <a:lnTo>
                    <a:pt x="65" y="2"/>
                  </a:lnTo>
                  <a:lnTo>
                    <a:pt x="59" y="4"/>
                  </a:lnTo>
                  <a:lnTo>
                    <a:pt x="51" y="6"/>
                  </a:lnTo>
                  <a:lnTo>
                    <a:pt x="46" y="8"/>
                  </a:lnTo>
                  <a:lnTo>
                    <a:pt x="40" y="12"/>
                  </a:lnTo>
                  <a:lnTo>
                    <a:pt x="36" y="15"/>
                  </a:lnTo>
                  <a:lnTo>
                    <a:pt x="30" y="21"/>
                  </a:lnTo>
                  <a:lnTo>
                    <a:pt x="27" y="27"/>
                  </a:lnTo>
                  <a:lnTo>
                    <a:pt x="21" y="31"/>
                  </a:lnTo>
                  <a:lnTo>
                    <a:pt x="17" y="36"/>
                  </a:lnTo>
                  <a:lnTo>
                    <a:pt x="13" y="42"/>
                  </a:lnTo>
                  <a:lnTo>
                    <a:pt x="11" y="48"/>
                  </a:lnTo>
                  <a:lnTo>
                    <a:pt x="10" y="51"/>
                  </a:lnTo>
                  <a:lnTo>
                    <a:pt x="8" y="57"/>
                  </a:lnTo>
                  <a:lnTo>
                    <a:pt x="4" y="61"/>
                  </a:lnTo>
                  <a:lnTo>
                    <a:pt x="2" y="65"/>
                  </a:lnTo>
                  <a:lnTo>
                    <a:pt x="2" y="69"/>
                  </a:lnTo>
                  <a:lnTo>
                    <a:pt x="0" y="70"/>
                  </a:lnTo>
                  <a:lnTo>
                    <a:pt x="0" y="76"/>
                  </a:lnTo>
                  <a:lnTo>
                    <a:pt x="0" y="78"/>
                  </a:lnTo>
                  <a:lnTo>
                    <a:pt x="0" y="78"/>
                  </a:lnTo>
                  <a:close/>
                </a:path>
              </a:pathLst>
            </a:custGeom>
            <a:solidFill>
              <a:srgbClr val="CCB566"/>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0" name="Freeform 26"/>
            <p:cNvSpPr>
              <a:spLocks/>
            </p:cNvSpPr>
            <p:nvPr/>
          </p:nvSpPr>
          <p:spPr bwMode="auto">
            <a:xfrm>
              <a:off x="4629" y="2339"/>
              <a:ext cx="47" cy="32"/>
            </a:xfrm>
            <a:custGeom>
              <a:avLst/>
              <a:gdLst/>
              <a:ahLst/>
              <a:cxnLst>
                <a:cxn ang="0">
                  <a:pos x="0" y="47"/>
                </a:cxn>
                <a:cxn ang="0">
                  <a:pos x="1" y="49"/>
                </a:cxn>
                <a:cxn ang="0">
                  <a:pos x="5" y="49"/>
                </a:cxn>
                <a:cxn ang="0">
                  <a:pos x="9" y="51"/>
                </a:cxn>
                <a:cxn ang="0">
                  <a:pos x="13" y="51"/>
                </a:cxn>
                <a:cxn ang="0">
                  <a:pos x="19" y="55"/>
                </a:cxn>
                <a:cxn ang="0">
                  <a:pos x="24" y="55"/>
                </a:cxn>
                <a:cxn ang="0">
                  <a:pos x="30" y="57"/>
                </a:cxn>
                <a:cxn ang="0">
                  <a:pos x="36" y="59"/>
                </a:cxn>
                <a:cxn ang="0">
                  <a:pos x="43" y="61"/>
                </a:cxn>
                <a:cxn ang="0">
                  <a:pos x="49" y="61"/>
                </a:cxn>
                <a:cxn ang="0">
                  <a:pos x="55" y="62"/>
                </a:cxn>
                <a:cxn ang="0">
                  <a:pos x="60" y="61"/>
                </a:cxn>
                <a:cxn ang="0">
                  <a:pos x="66" y="61"/>
                </a:cxn>
                <a:cxn ang="0">
                  <a:pos x="72" y="61"/>
                </a:cxn>
                <a:cxn ang="0">
                  <a:pos x="76" y="59"/>
                </a:cxn>
                <a:cxn ang="0">
                  <a:pos x="79" y="55"/>
                </a:cxn>
                <a:cxn ang="0">
                  <a:pos x="83" y="53"/>
                </a:cxn>
                <a:cxn ang="0">
                  <a:pos x="85" y="49"/>
                </a:cxn>
                <a:cxn ang="0">
                  <a:pos x="89" y="47"/>
                </a:cxn>
                <a:cxn ang="0">
                  <a:pos x="91" y="42"/>
                </a:cxn>
                <a:cxn ang="0">
                  <a:pos x="93" y="36"/>
                </a:cxn>
                <a:cxn ang="0">
                  <a:pos x="91" y="28"/>
                </a:cxn>
                <a:cxn ang="0">
                  <a:pos x="89" y="23"/>
                </a:cxn>
                <a:cxn ang="0">
                  <a:pos x="85" y="19"/>
                </a:cxn>
                <a:cxn ang="0">
                  <a:pos x="81" y="17"/>
                </a:cxn>
                <a:cxn ang="0">
                  <a:pos x="78" y="13"/>
                </a:cxn>
                <a:cxn ang="0">
                  <a:pos x="74" y="11"/>
                </a:cxn>
                <a:cxn ang="0">
                  <a:pos x="68" y="9"/>
                </a:cxn>
                <a:cxn ang="0">
                  <a:pos x="64" y="7"/>
                </a:cxn>
                <a:cxn ang="0">
                  <a:pos x="60" y="5"/>
                </a:cxn>
                <a:cxn ang="0">
                  <a:pos x="57" y="4"/>
                </a:cxn>
                <a:cxn ang="0">
                  <a:pos x="51" y="2"/>
                </a:cxn>
                <a:cxn ang="0">
                  <a:pos x="45" y="0"/>
                </a:cxn>
                <a:cxn ang="0">
                  <a:pos x="41" y="0"/>
                </a:cxn>
                <a:cxn ang="0">
                  <a:pos x="36" y="2"/>
                </a:cxn>
                <a:cxn ang="0">
                  <a:pos x="32" y="5"/>
                </a:cxn>
                <a:cxn ang="0">
                  <a:pos x="24" y="11"/>
                </a:cxn>
                <a:cxn ang="0">
                  <a:pos x="20" y="15"/>
                </a:cxn>
                <a:cxn ang="0">
                  <a:pos x="19" y="17"/>
                </a:cxn>
                <a:cxn ang="0">
                  <a:pos x="15" y="21"/>
                </a:cxn>
                <a:cxn ang="0">
                  <a:pos x="13" y="23"/>
                </a:cxn>
                <a:cxn ang="0">
                  <a:pos x="7" y="28"/>
                </a:cxn>
                <a:cxn ang="0">
                  <a:pos x="5" y="36"/>
                </a:cxn>
                <a:cxn ang="0">
                  <a:pos x="3" y="40"/>
                </a:cxn>
                <a:cxn ang="0">
                  <a:pos x="1" y="43"/>
                </a:cxn>
                <a:cxn ang="0">
                  <a:pos x="0" y="47"/>
                </a:cxn>
                <a:cxn ang="0">
                  <a:pos x="0" y="47"/>
                </a:cxn>
                <a:cxn ang="0">
                  <a:pos x="0" y="47"/>
                </a:cxn>
              </a:cxnLst>
              <a:rect l="0" t="0" r="r" b="b"/>
              <a:pathLst>
                <a:path w="93" h="62">
                  <a:moveTo>
                    <a:pt x="0" y="47"/>
                  </a:moveTo>
                  <a:lnTo>
                    <a:pt x="1" y="49"/>
                  </a:lnTo>
                  <a:lnTo>
                    <a:pt x="5" y="49"/>
                  </a:lnTo>
                  <a:lnTo>
                    <a:pt x="9" y="51"/>
                  </a:lnTo>
                  <a:lnTo>
                    <a:pt x="13" y="51"/>
                  </a:lnTo>
                  <a:lnTo>
                    <a:pt x="19" y="55"/>
                  </a:lnTo>
                  <a:lnTo>
                    <a:pt x="24" y="55"/>
                  </a:lnTo>
                  <a:lnTo>
                    <a:pt x="30" y="57"/>
                  </a:lnTo>
                  <a:lnTo>
                    <a:pt x="36" y="59"/>
                  </a:lnTo>
                  <a:lnTo>
                    <a:pt x="43" y="61"/>
                  </a:lnTo>
                  <a:lnTo>
                    <a:pt x="49" y="61"/>
                  </a:lnTo>
                  <a:lnTo>
                    <a:pt x="55" y="62"/>
                  </a:lnTo>
                  <a:lnTo>
                    <a:pt x="60" y="61"/>
                  </a:lnTo>
                  <a:lnTo>
                    <a:pt x="66" y="61"/>
                  </a:lnTo>
                  <a:lnTo>
                    <a:pt x="72" y="61"/>
                  </a:lnTo>
                  <a:lnTo>
                    <a:pt x="76" y="59"/>
                  </a:lnTo>
                  <a:lnTo>
                    <a:pt x="79" y="55"/>
                  </a:lnTo>
                  <a:lnTo>
                    <a:pt x="83" y="53"/>
                  </a:lnTo>
                  <a:lnTo>
                    <a:pt x="85" y="49"/>
                  </a:lnTo>
                  <a:lnTo>
                    <a:pt x="89" y="47"/>
                  </a:lnTo>
                  <a:lnTo>
                    <a:pt x="91" y="42"/>
                  </a:lnTo>
                  <a:lnTo>
                    <a:pt x="93" y="36"/>
                  </a:lnTo>
                  <a:lnTo>
                    <a:pt x="91" y="28"/>
                  </a:lnTo>
                  <a:lnTo>
                    <a:pt x="89" y="23"/>
                  </a:lnTo>
                  <a:lnTo>
                    <a:pt x="85" y="19"/>
                  </a:lnTo>
                  <a:lnTo>
                    <a:pt x="81" y="17"/>
                  </a:lnTo>
                  <a:lnTo>
                    <a:pt x="78" y="13"/>
                  </a:lnTo>
                  <a:lnTo>
                    <a:pt x="74" y="11"/>
                  </a:lnTo>
                  <a:lnTo>
                    <a:pt x="68" y="9"/>
                  </a:lnTo>
                  <a:lnTo>
                    <a:pt x="64" y="7"/>
                  </a:lnTo>
                  <a:lnTo>
                    <a:pt x="60" y="5"/>
                  </a:lnTo>
                  <a:lnTo>
                    <a:pt x="57" y="4"/>
                  </a:lnTo>
                  <a:lnTo>
                    <a:pt x="51" y="2"/>
                  </a:lnTo>
                  <a:lnTo>
                    <a:pt x="45" y="0"/>
                  </a:lnTo>
                  <a:lnTo>
                    <a:pt x="41" y="0"/>
                  </a:lnTo>
                  <a:lnTo>
                    <a:pt x="36" y="2"/>
                  </a:lnTo>
                  <a:lnTo>
                    <a:pt x="32" y="5"/>
                  </a:lnTo>
                  <a:lnTo>
                    <a:pt x="24" y="11"/>
                  </a:lnTo>
                  <a:lnTo>
                    <a:pt x="20" y="15"/>
                  </a:lnTo>
                  <a:lnTo>
                    <a:pt x="19" y="17"/>
                  </a:lnTo>
                  <a:lnTo>
                    <a:pt x="15" y="21"/>
                  </a:lnTo>
                  <a:lnTo>
                    <a:pt x="13" y="23"/>
                  </a:lnTo>
                  <a:lnTo>
                    <a:pt x="7" y="28"/>
                  </a:lnTo>
                  <a:lnTo>
                    <a:pt x="5" y="36"/>
                  </a:lnTo>
                  <a:lnTo>
                    <a:pt x="3" y="40"/>
                  </a:lnTo>
                  <a:lnTo>
                    <a:pt x="1" y="43"/>
                  </a:lnTo>
                  <a:lnTo>
                    <a:pt x="0" y="47"/>
                  </a:lnTo>
                  <a:lnTo>
                    <a:pt x="0" y="47"/>
                  </a:lnTo>
                  <a:lnTo>
                    <a:pt x="0" y="47"/>
                  </a:lnTo>
                  <a:close/>
                </a:path>
              </a:pathLst>
            </a:custGeom>
            <a:solidFill>
              <a:srgbClr val="E3875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1" name="Freeform 27"/>
            <p:cNvSpPr>
              <a:spLocks/>
            </p:cNvSpPr>
            <p:nvPr/>
          </p:nvSpPr>
          <p:spPr bwMode="auto">
            <a:xfrm>
              <a:off x="4797" y="2739"/>
              <a:ext cx="94" cy="273"/>
            </a:xfrm>
            <a:custGeom>
              <a:avLst/>
              <a:gdLst/>
              <a:ahLst/>
              <a:cxnLst>
                <a:cxn ang="0">
                  <a:pos x="189" y="2"/>
                </a:cxn>
                <a:cxn ang="0">
                  <a:pos x="181" y="11"/>
                </a:cxn>
                <a:cxn ang="0">
                  <a:pos x="169" y="32"/>
                </a:cxn>
                <a:cxn ang="0">
                  <a:pos x="154" y="63"/>
                </a:cxn>
                <a:cxn ang="0">
                  <a:pos x="139" y="103"/>
                </a:cxn>
                <a:cxn ang="0">
                  <a:pos x="124" y="152"/>
                </a:cxn>
                <a:cxn ang="0">
                  <a:pos x="111" y="207"/>
                </a:cxn>
                <a:cxn ang="0">
                  <a:pos x="103" y="272"/>
                </a:cxn>
                <a:cxn ang="0">
                  <a:pos x="99" y="340"/>
                </a:cxn>
                <a:cxn ang="0">
                  <a:pos x="97" y="399"/>
                </a:cxn>
                <a:cxn ang="0">
                  <a:pos x="93" y="447"/>
                </a:cxn>
                <a:cxn ang="0">
                  <a:pos x="93" y="483"/>
                </a:cxn>
                <a:cxn ang="0">
                  <a:pos x="92" y="509"/>
                </a:cxn>
                <a:cxn ang="0">
                  <a:pos x="92" y="528"/>
                </a:cxn>
                <a:cxn ang="0">
                  <a:pos x="92" y="540"/>
                </a:cxn>
                <a:cxn ang="0">
                  <a:pos x="92" y="545"/>
                </a:cxn>
                <a:cxn ang="0">
                  <a:pos x="2" y="536"/>
                </a:cxn>
                <a:cxn ang="0">
                  <a:pos x="0" y="528"/>
                </a:cxn>
                <a:cxn ang="0">
                  <a:pos x="2" y="505"/>
                </a:cxn>
                <a:cxn ang="0">
                  <a:pos x="2" y="469"/>
                </a:cxn>
                <a:cxn ang="0">
                  <a:pos x="4" y="428"/>
                </a:cxn>
                <a:cxn ang="0">
                  <a:pos x="8" y="380"/>
                </a:cxn>
                <a:cxn ang="0">
                  <a:pos x="14" y="329"/>
                </a:cxn>
                <a:cxn ang="0">
                  <a:pos x="21" y="279"/>
                </a:cxn>
                <a:cxn ang="0">
                  <a:pos x="34" y="234"/>
                </a:cxn>
                <a:cxn ang="0">
                  <a:pos x="48" y="190"/>
                </a:cxn>
                <a:cxn ang="0">
                  <a:pos x="69" y="148"/>
                </a:cxn>
                <a:cxn ang="0">
                  <a:pos x="90" y="108"/>
                </a:cxn>
                <a:cxn ang="0">
                  <a:pos x="112" y="74"/>
                </a:cxn>
                <a:cxn ang="0">
                  <a:pos x="133" y="46"/>
                </a:cxn>
                <a:cxn ang="0">
                  <a:pos x="150" y="23"/>
                </a:cxn>
                <a:cxn ang="0">
                  <a:pos x="162" y="9"/>
                </a:cxn>
                <a:cxn ang="0">
                  <a:pos x="168" y="4"/>
                </a:cxn>
                <a:cxn ang="0">
                  <a:pos x="189" y="0"/>
                </a:cxn>
              </a:cxnLst>
              <a:rect l="0" t="0" r="r" b="b"/>
              <a:pathLst>
                <a:path w="189" h="545">
                  <a:moveTo>
                    <a:pt x="189" y="0"/>
                  </a:moveTo>
                  <a:lnTo>
                    <a:pt x="189" y="2"/>
                  </a:lnTo>
                  <a:lnTo>
                    <a:pt x="185" y="6"/>
                  </a:lnTo>
                  <a:lnTo>
                    <a:pt x="181" y="11"/>
                  </a:lnTo>
                  <a:lnTo>
                    <a:pt x="175" y="21"/>
                  </a:lnTo>
                  <a:lnTo>
                    <a:pt x="169" y="32"/>
                  </a:lnTo>
                  <a:lnTo>
                    <a:pt x="164" y="47"/>
                  </a:lnTo>
                  <a:lnTo>
                    <a:pt x="154" y="63"/>
                  </a:lnTo>
                  <a:lnTo>
                    <a:pt x="149" y="84"/>
                  </a:lnTo>
                  <a:lnTo>
                    <a:pt x="139" y="103"/>
                  </a:lnTo>
                  <a:lnTo>
                    <a:pt x="131" y="127"/>
                  </a:lnTo>
                  <a:lnTo>
                    <a:pt x="124" y="152"/>
                  </a:lnTo>
                  <a:lnTo>
                    <a:pt x="118" y="179"/>
                  </a:lnTo>
                  <a:lnTo>
                    <a:pt x="111" y="207"/>
                  </a:lnTo>
                  <a:lnTo>
                    <a:pt x="107" y="239"/>
                  </a:lnTo>
                  <a:lnTo>
                    <a:pt x="103" y="272"/>
                  </a:lnTo>
                  <a:lnTo>
                    <a:pt x="101" y="308"/>
                  </a:lnTo>
                  <a:lnTo>
                    <a:pt x="99" y="340"/>
                  </a:lnTo>
                  <a:lnTo>
                    <a:pt x="97" y="371"/>
                  </a:lnTo>
                  <a:lnTo>
                    <a:pt x="97" y="399"/>
                  </a:lnTo>
                  <a:lnTo>
                    <a:pt x="95" y="424"/>
                  </a:lnTo>
                  <a:lnTo>
                    <a:pt x="93" y="447"/>
                  </a:lnTo>
                  <a:lnTo>
                    <a:pt x="93" y="466"/>
                  </a:lnTo>
                  <a:lnTo>
                    <a:pt x="93" y="483"/>
                  </a:lnTo>
                  <a:lnTo>
                    <a:pt x="93" y="498"/>
                  </a:lnTo>
                  <a:lnTo>
                    <a:pt x="92" y="509"/>
                  </a:lnTo>
                  <a:lnTo>
                    <a:pt x="92" y="519"/>
                  </a:lnTo>
                  <a:lnTo>
                    <a:pt x="92" y="528"/>
                  </a:lnTo>
                  <a:lnTo>
                    <a:pt x="92" y="534"/>
                  </a:lnTo>
                  <a:lnTo>
                    <a:pt x="92" y="540"/>
                  </a:lnTo>
                  <a:lnTo>
                    <a:pt x="92" y="544"/>
                  </a:lnTo>
                  <a:lnTo>
                    <a:pt x="92" y="545"/>
                  </a:lnTo>
                  <a:lnTo>
                    <a:pt x="92" y="545"/>
                  </a:lnTo>
                  <a:lnTo>
                    <a:pt x="2" y="536"/>
                  </a:lnTo>
                  <a:lnTo>
                    <a:pt x="0" y="534"/>
                  </a:lnTo>
                  <a:lnTo>
                    <a:pt x="0" y="528"/>
                  </a:lnTo>
                  <a:lnTo>
                    <a:pt x="0" y="517"/>
                  </a:lnTo>
                  <a:lnTo>
                    <a:pt x="2" y="505"/>
                  </a:lnTo>
                  <a:lnTo>
                    <a:pt x="2" y="488"/>
                  </a:lnTo>
                  <a:lnTo>
                    <a:pt x="2" y="469"/>
                  </a:lnTo>
                  <a:lnTo>
                    <a:pt x="2" y="450"/>
                  </a:lnTo>
                  <a:lnTo>
                    <a:pt x="4" y="428"/>
                  </a:lnTo>
                  <a:lnTo>
                    <a:pt x="6" y="405"/>
                  </a:lnTo>
                  <a:lnTo>
                    <a:pt x="8" y="380"/>
                  </a:lnTo>
                  <a:lnTo>
                    <a:pt x="10" y="353"/>
                  </a:lnTo>
                  <a:lnTo>
                    <a:pt x="14" y="329"/>
                  </a:lnTo>
                  <a:lnTo>
                    <a:pt x="17" y="304"/>
                  </a:lnTo>
                  <a:lnTo>
                    <a:pt x="21" y="279"/>
                  </a:lnTo>
                  <a:lnTo>
                    <a:pt x="27" y="255"/>
                  </a:lnTo>
                  <a:lnTo>
                    <a:pt x="34" y="234"/>
                  </a:lnTo>
                  <a:lnTo>
                    <a:pt x="40" y="211"/>
                  </a:lnTo>
                  <a:lnTo>
                    <a:pt x="48" y="190"/>
                  </a:lnTo>
                  <a:lnTo>
                    <a:pt x="57" y="167"/>
                  </a:lnTo>
                  <a:lnTo>
                    <a:pt x="69" y="148"/>
                  </a:lnTo>
                  <a:lnTo>
                    <a:pt x="78" y="127"/>
                  </a:lnTo>
                  <a:lnTo>
                    <a:pt x="90" y="108"/>
                  </a:lnTo>
                  <a:lnTo>
                    <a:pt x="101" y="91"/>
                  </a:lnTo>
                  <a:lnTo>
                    <a:pt x="112" y="74"/>
                  </a:lnTo>
                  <a:lnTo>
                    <a:pt x="122" y="59"/>
                  </a:lnTo>
                  <a:lnTo>
                    <a:pt x="133" y="46"/>
                  </a:lnTo>
                  <a:lnTo>
                    <a:pt x="143" y="32"/>
                  </a:lnTo>
                  <a:lnTo>
                    <a:pt x="150" y="23"/>
                  </a:lnTo>
                  <a:lnTo>
                    <a:pt x="156" y="15"/>
                  </a:lnTo>
                  <a:lnTo>
                    <a:pt x="162" y="9"/>
                  </a:lnTo>
                  <a:lnTo>
                    <a:pt x="166" y="6"/>
                  </a:lnTo>
                  <a:lnTo>
                    <a:pt x="168" y="4"/>
                  </a:lnTo>
                  <a:lnTo>
                    <a:pt x="189" y="0"/>
                  </a:lnTo>
                  <a:lnTo>
                    <a:pt x="189" y="0"/>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2" name="Freeform 28"/>
            <p:cNvSpPr>
              <a:spLocks/>
            </p:cNvSpPr>
            <p:nvPr/>
          </p:nvSpPr>
          <p:spPr bwMode="auto">
            <a:xfrm>
              <a:off x="4962" y="2398"/>
              <a:ext cx="30" cy="224"/>
            </a:xfrm>
            <a:custGeom>
              <a:avLst/>
              <a:gdLst/>
              <a:ahLst/>
              <a:cxnLst>
                <a:cxn ang="0">
                  <a:pos x="19" y="0"/>
                </a:cxn>
                <a:cxn ang="0">
                  <a:pos x="19" y="2"/>
                </a:cxn>
                <a:cxn ang="0">
                  <a:pos x="21" y="5"/>
                </a:cxn>
                <a:cxn ang="0">
                  <a:pos x="21" y="11"/>
                </a:cxn>
                <a:cxn ang="0">
                  <a:pos x="21" y="21"/>
                </a:cxn>
                <a:cxn ang="0">
                  <a:pos x="23" y="34"/>
                </a:cxn>
                <a:cxn ang="0">
                  <a:pos x="23" y="49"/>
                </a:cxn>
                <a:cxn ang="0">
                  <a:pos x="23" y="70"/>
                </a:cxn>
                <a:cxn ang="0">
                  <a:pos x="21" y="95"/>
                </a:cxn>
                <a:cxn ang="0">
                  <a:pos x="21" y="125"/>
                </a:cxn>
                <a:cxn ang="0">
                  <a:pos x="19" y="161"/>
                </a:cxn>
                <a:cxn ang="0">
                  <a:pos x="17" y="203"/>
                </a:cxn>
                <a:cxn ang="0">
                  <a:pos x="13" y="252"/>
                </a:cxn>
                <a:cxn ang="0">
                  <a:pos x="10" y="308"/>
                </a:cxn>
                <a:cxn ang="0">
                  <a:pos x="6" y="372"/>
                </a:cxn>
                <a:cxn ang="0">
                  <a:pos x="0" y="444"/>
                </a:cxn>
                <a:cxn ang="0">
                  <a:pos x="0" y="446"/>
                </a:cxn>
                <a:cxn ang="0">
                  <a:pos x="0" y="444"/>
                </a:cxn>
                <a:cxn ang="0">
                  <a:pos x="2" y="441"/>
                </a:cxn>
                <a:cxn ang="0">
                  <a:pos x="6" y="433"/>
                </a:cxn>
                <a:cxn ang="0">
                  <a:pos x="10" y="423"/>
                </a:cxn>
                <a:cxn ang="0">
                  <a:pos x="13" y="408"/>
                </a:cxn>
                <a:cxn ang="0">
                  <a:pos x="17" y="391"/>
                </a:cxn>
                <a:cxn ang="0">
                  <a:pos x="23" y="370"/>
                </a:cxn>
                <a:cxn ang="0">
                  <a:pos x="27" y="344"/>
                </a:cxn>
                <a:cxn ang="0">
                  <a:pos x="32" y="313"/>
                </a:cxn>
                <a:cxn ang="0">
                  <a:pos x="38" y="277"/>
                </a:cxn>
                <a:cxn ang="0">
                  <a:pos x="42" y="239"/>
                </a:cxn>
                <a:cxn ang="0">
                  <a:pos x="48" y="193"/>
                </a:cxn>
                <a:cxn ang="0">
                  <a:pos x="51" y="142"/>
                </a:cxn>
                <a:cxn ang="0">
                  <a:pos x="55" y="87"/>
                </a:cxn>
                <a:cxn ang="0">
                  <a:pos x="61" y="26"/>
                </a:cxn>
                <a:cxn ang="0">
                  <a:pos x="61" y="24"/>
                </a:cxn>
                <a:cxn ang="0">
                  <a:pos x="59" y="21"/>
                </a:cxn>
                <a:cxn ang="0">
                  <a:pos x="57" y="17"/>
                </a:cxn>
                <a:cxn ang="0">
                  <a:pos x="55" y="15"/>
                </a:cxn>
                <a:cxn ang="0">
                  <a:pos x="51" y="11"/>
                </a:cxn>
                <a:cxn ang="0">
                  <a:pos x="46" y="7"/>
                </a:cxn>
                <a:cxn ang="0">
                  <a:pos x="40" y="5"/>
                </a:cxn>
                <a:cxn ang="0">
                  <a:pos x="34" y="3"/>
                </a:cxn>
                <a:cxn ang="0">
                  <a:pos x="31" y="2"/>
                </a:cxn>
                <a:cxn ang="0">
                  <a:pos x="27" y="0"/>
                </a:cxn>
                <a:cxn ang="0">
                  <a:pos x="21" y="0"/>
                </a:cxn>
                <a:cxn ang="0">
                  <a:pos x="19" y="0"/>
                </a:cxn>
                <a:cxn ang="0">
                  <a:pos x="19" y="0"/>
                </a:cxn>
              </a:cxnLst>
              <a:rect l="0" t="0" r="r" b="b"/>
              <a:pathLst>
                <a:path w="61" h="446">
                  <a:moveTo>
                    <a:pt x="19" y="0"/>
                  </a:moveTo>
                  <a:lnTo>
                    <a:pt x="19" y="2"/>
                  </a:lnTo>
                  <a:lnTo>
                    <a:pt x="21" y="5"/>
                  </a:lnTo>
                  <a:lnTo>
                    <a:pt x="21" y="11"/>
                  </a:lnTo>
                  <a:lnTo>
                    <a:pt x="21" y="21"/>
                  </a:lnTo>
                  <a:lnTo>
                    <a:pt x="23" y="34"/>
                  </a:lnTo>
                  <a:lnTo>
                    <a:pt x="23" y="49"/>
                  </a:lnTo>
                  <a:lnTo>
                    <a:pt x="23" y="70"/>
                  </a:lnTo>
                  <a:lnTo>
                    <a:pt x="21" y="95"/>
                  </a:lnTo>
                  <a:lnTo>
                    <a:pt x="21" y="125"/>
                  </a:lnTo>
                  <a:lnTo>
                    <a:pt x="19" y="161"/>
                  </a:lnTo>
                  <a:lnTo>
                    <a:pt x="17" y="203"/>
                  </a:lnTo>
                  <a:lnTo>
                    <a:pt x="13" y="252"/>
                  </a:lnTo>
                  <a:lnTo>
                    <a:pt x="10" y="308"/>
                  </a:lnTo>
                  <a:lnTo>
                    <a:pt x="6" y="372"/>
                  </a:lnTo>
                  <a:lnTo>
                    <a:pt x="0" y="444"/>
                  </a:lnTo>
                  <a:lnTo>
                    <a:pt x="0" y="446"/>
                  </a:lnTo>
                  <a:lnTo>
                    <a:pt x="0" y="444"/>
                  </a:lnTo>
                  <a:lnTo>
                    <a:pt x="2" y="441"/>
                  </a:lnTo>
                  <a:lnTo>
                    <a:pt x="6" y="433"/>
                  </a:lnTo>
                  <a:lnTo>
                    <a:pt x="10" y="423"/>
                  </a:lnTo>
                  <a:lnTo>
                    <a:pt x="13" y="408"/>
                  </a:lnTo>
                  <a:lnTo>
                    <a:pt x="17" y="391"/>
                  </a:lnTo>
                  <a:lnTo>
                    <a:pt x="23" y="370"/>
                  </a:lnTo>
                  <a:lnTo>
                    <a:pt x="27" y="344"/>
                  </a:lnTo>
                  <a:lnTo>
                    <a:pt x="32" y="313"/>
                  </a:lnTo>
                  <a:lnTo>
                    <a:pt x="38" y="277"/>
                  </a:lnTo>
                  <a:lnTo>
                    <a:pt x="42" y="239"/>
                  </a:lnTo>
                  <a:lnTo>
                    <a:pt x="48" y="193"/>
                  </a:lnTo>
                  <a:lnTo>
                    <a:pt x="51" y="142"/>
                  </a:lnTo>
                  <a:lnTo>
                    <a:pt x="55" y="87"/>
                  </a:lnTo>
                  <a:lnTo>
                    <a:pt x="61" y="26"/>
                  </a:lnTo>
                  <a:lnTo>
                    <a:pt x="61" y="24"/>
                  </a:lnTo>
                  <a:lnTo>
                    <a:pt x="59" y="21"/>
                  </a:lnTo>
                  <a:lnTo>
                    <a:pt x="57" y="17"/>
                  </a:lnTo>
                  <a:lnTo>
                    <a:pt x="55" y="15"/>
                  </a:lnTo>
                  <a:lnTo>
                    <a:pt x="51" y="11"/>
                  </a:lnTo>
                  <a:lnTo>
                    <a:pt x="46" y="7"/>
                  </a:lnTo>
                  <a:lnTo>
                    <a:pt x="40" y="5"/>
                  </a:lnTo>
                  <a:lnTo>
                    <a:pt x="34" y="3"/>
                  </a:lnTo>
                  <a:lnTo>
                    <a:pt x="31" y="2"/>
                  </a:lnTo>
                  <a:lnTo>
                    <a:pt x="27" y="0"/>
                  </a:lnTo>
                  <a:lnTo>
                    <a:pt x="21" y="0"/>
                  </a:lnTo>
                  <a:lnTo>
                    <a:pt x="19" y="0"/>
                  </a:lnTo>
                  <a:lnTo>
                    <a:pt x="19" y="0"/>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3" name="Freeform 29"/>
            <p:cNvSpPr>
              <a:spLocks/>
            </p:cNvSpPr>
            <p:nvPr/>
          </p:nvSpPr>
          <p:spPr bwMode="auto">
            <a:xfrm>
              <a:off x="4575" y="2567"/>
              <a:ext cx="78" cy="395"/>
            </a:xfrm>
            <a:custGeom>
              <a:avLst/>
              <a:gdLst/>
              <a:ahLst/>
              <a:cxnLst>
                <a:cxn ang="0">
                  <a:pos x="8" y="4"/>
                </a:cxn>
                <a:cxn ang="0">
                  <a:pos x="10" y="19"/>
                </a:cxn>
                <a:cxn ang="0">
                  <a:pos x="15" y="49"/>
                </a:cxn>
                <a:cxn ang="0">
                  <a:pos x="23" y="91"/>
                </a:cxn>
                <a:cxn ang="0">
                  <a:pos x="36" y="139"/>
                </a:cxn>
                <a:cxn ang="0">
                  <a:pos x="53" y="188"/>
                </a:cxn>
                <a:cxn ang="0">
                  <a:pos x="74" y="238"/>
                </a:cxn>
                <a:cxn ang="0">
                  <a:pos x="99" y="285"/>
                </a:cxn>
                <a:cxn ang="0">
                  <a:pos x="128" y="325"/>
                </a:cxn>
                <a:cxn ang="0">
                  <a:pos x="147" y="378"/>
                </a:cxn>
                <a:cxn ang="0">
                  <a:pos x="154" y="439"/>
                </a:cxn>
                <a:cxn ang="0">
                  <a:pos x="156" y="506"/>
                </a:cxn>
                <a:cxn ang="0">
                  <a:pos x="154" y="574"/>
                </a:cxn>
                <a:cxn ang="0">
                  <a:pos x="148" y="642"/>
                </a:cxn>
                <a:cxn ang="0">
                  <a:pos x="145" y="709"/>
                </a:cxn>
                <a:cxn ang="0">
                  <a:pos x="143" y="764"/>
                </a:cxn>
                <a:cxn ang="0">
                  <a:pos x="143" y="789"/>
                </a:cxn>
                <a:cxn ang="0">
                  <a:pos x="141" y="781"/>
                </a:cxn>
                <a:cxn ang="0">
                  <a:pos x="139" y="766"/>
                </a:cxn>
                <a:cxn ang="0">
                  <a:pos x="135" y="743"/>
                </a:cxn>
                <a:cxn ang="0">
                  <a:pos x="131" y="715"/>
                </a:cxn>
                <a:cxn ang="0">
                  <a:pos x="128" y="677"/>
                </a:cxn>
                <a:cxn ang="0">
                  <a:pos x="124" y="635"/>
                </a:cxn>
                <a:cxn ang="0">
                  <a:pos x="122" y="585"/>
                </a:cxn>
                <a:cxn ang="0">
                  <a:pos x="120" y="534"/>
                </a:cxn>
                <a:cxn ang="0">
                  <a:pos x="110" y="485"/>
                </a:cxn>
                <a:cxn ang="0">
                  <a:pos x="95" y="439"/>
                </a:cxn>
                <a:cxn ang="0">
                  <a:pos x="80" y="399"/>
                </a:cxn>
                <a:cxn ang="0">
                  <a:pos x="61" y="359"/>
                </a:cxn>
                <a:cxn ang="0">
                  <a:pos x="40" y="319"/>
                </a:cxn>
                <a:cxn ang="0">
                  <a:pos x="25" y="279"/>
                </a:cxn>
                <a:cxn ang="0">
                  <a:pos x="12" y="238"/>
                </a:cxn>
                <a:cxn ang="0">
                  <a:pos x="6" y="192"/>
                </a:cxn>
                <a:cxn ang="0">
                  <a:pos x="2" y="150"/>
                </a:cxn>
                <a:cxn ang="0">
                  <a:pos x="0" y="112"/>
                </a:cxn>
                <a:cxn ang="0">
                  <a:pos x="0" y="78"/>
                </a:cxn>
                <a:cxn ang="0">
                  <a:pos x="2" y="49"/>
                </a:cxn>
                <a:cxn ang="0">
                  <a:pos x="4" y="27"/>
                </a:cxn>
                <a:cxn ang="0">
                  <a:pos x="6" y="10"/>
                </a:cxn>
                <a:cxn ang="0">
                  <a:pos x="6" y="2"/>
                </a:cxn>
                <a:cxn ang="0">
                  <a:pos x="8" y="0"/>
                </a:cxn>
              </a:cxnLst>
              <a:rect l="0" t="0" r="r" b="b"/>
              <a:pathLst>
                <a:path w="156" h="791">
                  <a:moveTo>
                    <a:pt x="8" y="0"/>
                  </a:moveTo>
                  <a:lnTo>
                    <a:pt x="8" y="4"/>
                  </a:lnTo>
                  <a:lnTo>
                    <a:pt x="8" y="10"/>
                  </a:lnTo>
                  <a:lnTo>
                    <a:pt x="10" y="19"/>
                  </a:lnTo>
                  <a:lnTo>
                    <a:pt x="12" y="34"/>
                  </a:lnTo>
                  <a:lnTo>
                    <a:pt x="15" y="49"/>
                  </a:lnTo>
                  <a:lnTo>
                    <a:pt x="19" y="70"/>
                  </a:lnTo>
                  <a:lnTo>
                    <a:pt x="23" y="91"/>
                  </a:lnTo>
                  <a:lnTo>
                    <a:pt x="31" y="114"/>
                  </a:lnTo>
                  <a:lnTo>
                    <a:pt x="36" y="139"/>
                  </a:lnTo>
                  <a:lnTo>
                    <a:pt x="44" y="163"/>
                  </a:lnTo>
                  <a:lnTo>
                    <a:pt x="53" y="188"/>
                  </a:lnTo>
                  <a:lnTo>
                    <a:pt x="63" y="215"/>
                  </a:lnTo>
                  <a:lnTo>
                    <a:pt x="74" y="238"/>
                  </a:lnTo>
                  <a:lnTo>
                    <a:pt x="86" y="262"/>
                  </a:lnTo>
                  <a:lnTo>
                    <a:pt x="99" y="285"/>
                  </a:lnTo>
                  <a:lnTo>
                    <a:pt x="114" y="306"/>
                  </a:lnTo>
                  <a:lnTo>
                    <a:pt x="128" y="325"/>
                  </a:lnTo>
                  <a:lnTo>
                    <a:pt x="139" y="350"/>
                  </a:lnTo>
                  <a:lnTo>
                    <a:pt x="147" y="378"/>
                  </a:lnTo>
                  <a:lnTo>
                    <a:pt x="152" y="407"/>
                  </a:lnTo>
                  <a:lnTo>
                    <a:pt x="154" y="439"/>
                  </a:lnTo>
                  <a:lnTo>
                    <a:pt x="156" y="471"/>
                  </a:lnTo>
                  <a:lnTo>
                    <a:pt x="156" y="506"/>
                  </a:lnTo>
                  <a:lnTo>
                    <a:pt x="156" y="540"/>
                  </a:lnTo>
                  <a:lnTo>
                    <a:pt x="154" y="574"/>
                  </a:lnTo>
                  <a:lnTo>
                    <a:pt x="150" y="610"/>
                  </a:lnTo>
                  <a:lnTo>
                    <a:pt x="148" y="642"/>
                  </a:lnTo>
                  <a:lnTo>
                    <a:pt x="147" y="677"/>
                  </a:lnTo>
                  <a:lnTo>
                    <a:pt x="145" y="709"/>
                  </a:lnTo>
                  <a:lnTo>
                    <a:pt x="143" y="737"/>
                  </a:lnTo>
                  <a:lnTo>
                    <a:pt x="143" y="764"/>
                  </a:lnTo>
                  <a:lnTo>
                    <a:pt x="145" y="791"/>
                  </a:lnTo>
                  <a:lnTo>
                    <a:pt x="143" y="789"/>
                  </a:lnTo>
                  <a:lnTo>
                    <a:pt x="143" y="785"/>
                  </a:lnTo>
                  <a:lnTo>
                    <a:pt x="141" y="781"/>
                  </a:lnTo>
                  <a:lnTo>
                    <a:pt x="141" y="774"/>
                  </a:lnTo>
                  <a:lnTo>
                    <a:pt x="139" y="766"/>
                  </a:lnTo>
                  <a:lnTo>
                    <a:pt x="137" y="755"/>
                  </a:lnTo>
                  <a:lnTo>
                    <a:pt x="135" y="743"/>
                  </a:lnTo>
                  <a:lnTo>
                    <a:pt x="133" y="730"/>
                  </a:lnTo>
                  <a:lnTo>
                    <a:pt x="131" y="715"/>
                  </a:lnTo>
                  <a:lnTo>
                    <a:pt x="129" y="696"/>
                  </a:lnTo>
                  <a:lnTo>
                    <a:pt x="128" y="677"/>
                  </a:lnTo>
                  <a:lnTo>
                    <a:pt x="126" y="658"/>
                  </a:lnTo>
                  <a:lnTo>
                    <a:pt x="124" y="635"/>
                  </a:lnTo>
                  <a:lnTo>
                    <a:pt x="122" y="612"/>
                  </a:lnTo>
                  <a:lnTo>
                    <a:pt x="122" y="585"/>
                  </a:lnTo>
                  <a:lnTo>
                    <a:pt x="122" y="561"/>
                  </a:lnTo>
                  <a:lnTo>
                    <a:pt x="120" y="534"/>
                  </a:lnTo>
                  <a:lnTo>
                    <a:pt x="116" y="509"/>
                  </a:lnTo>
                  <a:lnTo>
                    <a:pt x="110" y="485"/>
                  </a:lnTo>
                  <a:lnTo>
                    <a:pt x="105" y="462"/>
                  </a:lnTo>
                  <a:lnTo>
                    <a:pt x="95" y="439"/>
                  </a:lnTo>
                  <a:lnTo>
                    <a:pt x="88" y="418"/>
                  </a:lnTo>
                  <a:lnTo>
                    <a:pt x="80" y="399"/>
                  </a:lnTo>
                  <a:lnTo>
                    <a:pt x="71" y="378"/>
                  </a:lnTo>
                  <a:lnTo>
                    <a:pt x="61" y="359"/>
                  </a:lnTo>
                  <a:lnTo>
                    <a:pt x="50" y="338"/>
                  </a:lnTo>
                  <a:lnTo>
                    <a:pt x="40" y="319"/>
                  </a:lnTo>
                  <a:lnTo>
                    <a:pt x="32" y="300"/>
                  </a:lnTo>
                  <a:lnTo>
                    <a:pt x="25" y="279"/>
                  </a:lnTo>
                  <a:lnTo>
                    <a:pt x="17" y="259"/>
                  </a:lnTo>
                  <a:lnTo>
                    <a:pt x="12" y="238"/>
                  </a:lnTo>
                  <a:lnTo>
                    <a:pt x="10" y="215"/>
                  </a:lnTo>
                  <a:lnTo>
                    <a:pt x="6" y="192"/>
                  </a:lnTo>
                  <a:lnTo>
                    <a:pt x="4" y="171"/>
                  </a:lnTo>
                  <a:lnTo>
                    <a:pt x="2" y="150"/>
                  </a:lnTo>
                  <a:lnTo>
                    <a:pt x="2" y="131"/>
                  </a:lnTo>
                  <a:lnTo>
                    <a:pt x="0" y="112"/>
                  </a:lnTo>
                  <a:lnTo>
                    <a:pt x="0" y="93"/>
                  </a:lnTo>
                  <a:lnTo>
                    <a:pt x="0" y="78"/>
                  </a:lnTo>
                  <a:lnTo>
                    <a:pt x="2" y="63"/>
                  </a:lnTo>
                  <a:lnTo>
                    <a:pt x="2" y="49"/>
                  </a:lnTo>
                  <a:lnTo>
                    <a:pt x="4" y="36"/>
                  </a:lnTo>
                  <a:lnTo>
                    <a:pt x="4" y="27"/>
                  </a:lnTo>
                  <a:lnTo>
                    <a:pt x="4" y="17"/>
                  </a:lnTo>
                  <a:lnTo>
                    <a:pt x="6" y="10"/>
                  </a:lnTo>
                  <a:lnTo>
                    <a:pt x="6" y="6"/>
                  </a:lnTo>
                  <a:lnTo>
                    <a:pt x="6" y="2"/>
                  </a:lnTo>
                  <a:lnTo>
                    <a:pt x="8" y="0"/>
                  </a:lnTo>
                  <a:lnTo>
                    <a:pt x="8" y="0"/>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4" name="Freeform 30"/>
            <p:cNvSpPr>
              <a:spLocks/>
            </p:cNvSpPr>
            <p:nvPr/>
          </p:nvSpPr>
          <p:spPr bwMode="auto">
            <a:xfrm>
              <a:off x="4711" y="3090"/>
              <a:ext cx="50" cy="441"/>
            </a:xfrm>
            <a:custGeom>
              <a:avLst/>
              <a:gdLst/>
              <a:ahLst/>
              <a:cxnLst>
                <a:cxn ang="0">
                  <a:pos x="99" y="867"/>
                </a:cxn>
                <a:cxn ang="0">
                  <a:pos x="95" y="848"/>
                </a:cxn>
                <a:cxn ang="0">
                  <a:pos x="88" y="812"/>
                </a:cxn>
                <a:cxn ang="0">
                  <a:pos x="78" y="760"/>
                </a:cxn>
                <a:cxn ang="0">
                  <a:pos x="67" y="700"/>
                </a:cxn>
                <a:cxn ang="0">
                  <a:pos x="57" y="631"/>
                </a:cxn>
                <a:cxn ang="0">
                  <a:pos x="48" y="555"/>
                </a:cxn>
                <a:cxn ang="0">
                  <a:pos x="44" y="479"/>
                </a:cxn>
                <a:cxn ang="0">
                  <a:pos x="40" y="405"/>
                </a:cxn>
                <a:cxn ang="0">
                  <a:pos x="40" y="339"/>
                </a:cxn>
                <a:cxn ang="0">
                  <a:pos x="42" y="282"/>
                </a:cxn>
                <a:cxn ang="0">
                  <a:pos x="46" y="232"/>
                </a:cxn>
                <a:cxn ang="0">
                  <a:pos x="50" y="194"/>
                </a:cxn>
                <a:cxn ang="0">
                  <a:pos x="53" y="164"/>
                </a:cxn>
                <a:cxn ang="0">
                  <a:pos x="55" y="143"/>
                </a:cxn>
                <a:cxn ang="0">
                  <a:pos x="57" y="133"/>
                </a:cxn>
                <a:cxn ang="0">
                  <a:pos x="31" y="0"/>
                </a:cxn>
                <a:cxn ang="0">
                  <a:pos x="31" y="4"/>
                </a:cxn>
                <a:cxn ang="0">
                  <a:pos x="27" y="17"/>
                </a:cxn>
                <a:cxn ang="0">
                  <a:pos x="23" y="40"/>
                </a:cxn>
                <a:cxn ang="0">
                  <a:pos x="19" y="72"/>
                </a:cxn>
                <a:cxn ang="0">
                  <a:pos x="13" y="116"/>
                </a:cxn>
                <a:cxn ang="0">
                  <a:pos x="8" y="171"/>
                </a:cxn>
                <a:cxn ang="0">
                  <a:pos x="4" y="238"/>
                </a:cxn>
                <a:cxn ang="0">
                  <a:pos x="0" y="318"/>
                </a:cxn>
                <a:cxn ang="0">
                  <a:pos x="0" y="407"/>
                </a:cxn>
                <a:cxn ang="0">
                  <a:pos x="8" y="502"/>
                </a:cxn>
                <a:cxn ang="0">
                  <a:pos x="17" y="595"/>
                </a:cxn>
                <a:cxn ang="0">
                  <a:pos x="31" y="684"/>
                </a:cxn>
                <a:cxn ang="0">
                  <a:pos x="44" y="762"/>
                </a:cxn>
                <a:cxn ang="0">
                  <a:pos x="57" y="825"/>
                </a:cxn>
                <a:cxn ang="0">
                  <a:pos x="65" y="865"/>
                </a:cxn>
                <a:cxn ang="0">
                  <a:pos x="69" y="882"/>
                </a:cxn>
                <a:cxn ang="0">
                  <a:pos x="101" y="871"/>
                </a:cxn>
              </a:cxnLst>
              <a:rect l="0" t="0" r="r" b="b"/>
              <a:pathLst>
                <a:path w="101" h="882">
                  <a:moveTo>
                    <a:pt x="101" y="871"/>
                  </a:moveTo>
                  <a:lnTo>
                    <a:pt x="99" y="867"/>
                  </a:lnTo>
                  <a:lnTo>
                    <a:pt x="97" y="861"/>
                  </a:lnTo>
                  <a:lnTo>
                    <a:pt x="95" y="848"/>
                  </a:lnTo>
                  <a:lnTo>
                    <a:pt x="91" y="833"/>
                  </a:lnTo>
                  <a:lnTo>
                    <a:pt x="88" y="812"/>
                  </a:lnTo>
                  <a:lnTo>
                    <a:pt x="84" y="789"/>
                  </a:lnTo>
                  <a:lnTo>
                    <a:pt x="78" y="760"/>
                  </a:lnTo>
                  <a:lnTo>
                    <a:pt x="72" y="732"/>
                  </a:lnTo>
                  <a:lnTo>
                    <a:pt x="67" y="700"/>
                  </a:lnTo>
                  <a:lnTo>
                    <a:pt x="63" y="665"/>
                  </a:lnTo>
                  <a:lnTo>
                    <a:pt x="57" y="631"/>
                  </a:lnTo>
                  <a:lnTo>
                    <a:pt x="53" y="593"/>
                  </a:lnTo>
                  <a:lnTo>
                    <a:pt x="48" y="555"/>
                  </a:lnTo>
                  <a:lnTo>
                    <a:pt x="46" y="517"/>
                  </a:lnTo>
                  <a:lnTo>
                    <a:pt x="44" y="479"/>
                  </a:lnTo>
                  <a:lnTo>
                    <a:pt x="42" y="441"/>
                  </a:lnTo>
                  <a:lnTo>
                    <a:pt x="40" y="405"/>
                  </a:lnTo>
                  <a:lnTo>
                    <a:pt x="40" y="371"/>
                  </a:lnTo>
                  <a:lnTo>
                    <a:pt x="40" y="339"/>
                  </a:lnTo>
                  <a:lnTo>
                    <a:pt x="42" y="310"/>
                  </a:lnTo>
                  <a:lnTo>
                    <a:pt x="42" y="282"/>
                  </a:lnTo>
                  <a:lnTo>
                    <a:pt x="44" y="255"/>
                  </a:lnTo>
                  <a:lnTo>
                    <a:pt x="46" y="232"/>
                  </a:lnTo>
                  <a:lnTo>
                    <a:pt x="48" y="213"/>
                  </a:lnTo>
                  <a:lnTo>
                    <a:pt x="50" y="194"/>
                  </a:lnTo>
                  <a:lnTo>
                    <a:pt x="51" y="177"/>
                  </a:lnTo>
                  <a:lnTo>
                    <a:pt x="53" y="164"/>
                  </a:lnTo>
                  <a:lnTo>
                    <a:pt x="55" y="152"/>
                  </a:lnTo>
                  <a:lnTo>
                    <a:pt x="55" y="143"/>
                  </a:lnTo>
                  <a:lnTo>
                    <a:pt x="57" y="137"/>
                  </a:lnTo>
                  <a:lnTo>
                    <a:pt x="57" y="133"/>
                  </a:lnTo>
                  <a:lnTo>
                    <a:pt x="59" y="133"/>
                  </a:lnTo>
                  <a:lnTo>
                    <a:pt x="31" y="0"/>
                  </a:lnTo>
                  <a:lnTo>
                    <a:pt x="31" y="0"/>
                  </a:lnTo>
                  <a:lnTo>
                    <a:pt x="31" y="4"/>
                  </a:lnTo>
                  <a:lnTo>
                    <a:pt x="29" y="10"/>
                  </a:lnTo>
                  <a:lnTo>
                    <a:pt x="27" y="17"/>
                  </a:lnTo>
                  <a:lnTo>
                    <a:pt x="25" y="27"/>
                  </a:lnTo>
                  <a:lnTo>
                    <a:pt x="23" y="40"/>
                  </a:lnTo>
                  <a:lnTo>
                    <a:pt x="21" y="55"/>
                  </a:lnTo>
                  <a:lnTo>
                    <a:pt x="19" y="72"/>
                  </a:lnTo>
                  <a:lnTo>
                    <a:pt x="15" y="93"/>
                  </a:lnTo>
                  <a:lnTo>
                    <a:pt x="13" y="116"/>
                  </a:lnTo>
                  <a:lnTo>
                    <a:pt x="10" y="141"/>
                  </a:lnTo>
                  <a:lnTo>
                    <a:pt x="8" y="171"/>
                  </a:lnTo>
                  <a:lnTo>
                    <a:pt x="6" y="202"/>
                  </a:lnTo>
                  <a:lnTo>
                    <a:pt x="4" y="238"/>
                  </a:lnTo>
                  <a:lnTo>
                    <a:pt x="2" y="276"/>
                  </a:lnTo>
                  <a:lnTo>
                    <a:pt x="0" y="318"/>
                  </a:lnTo>
                  <a:lnTo>
                    <a:pt x="0" y="359"/>
                  </a:lnTo>
                  <a:lnTo>
                    <a:pt x="0" y="407"/>
                  </a:lnTo>
                  <a:lnTo>
                    <a:pt x="2" y="453"/>
                  </a:lnTo>
                  <a:lnTo>
                    <a:pt x="8" y="502"/>
                  </a:lnTo>
                  <a:lnTo>
                    <a:pt x="12" y="548"/>
                  </a:lnTo>
                  <a:lnTo>
                    <a:pt x="17" y="595"/>
                  </a:lnTo>
                  <a:lnTo>
                    <a:pt x="25" y="641"/>
                  </a:lnTo>
                  <a:lnTo>
                    <a:pt x="31" y="684"/>
                  </a:lnTo>
                  <a:lnTo>
                    <a:pt x="38" y="724"/>
                  </a:lnTo>
                  <a:lnTo>
                    <a:pt x="44" y="762"/>
                  </a:lnTo>
                  <a:lnTo>
                    <a:pt x="50" y="797"/>
                  </a:lnTo>
                  <a:lnTo>
                    <a:pt x="57" y="825"/>
                  </a:lnTo>
                  <a:lnTo>
                    <a:pt x="61" y="848"/>
                  </a:lnTo>
                  <a:lnTo>
                    <a:pt x="65" y="865"/>
                  </a:lnTo>
                  <a:lnTo>
                    <a:pt x="67" y="876"/>
                  </a:lnTo>
                  <a:lnTo>
                    <a:pt x="69" y="882"/>
                  </a:lnTo>
                  <a:lnTo>
                    <a:pt x="101" y="871"/>
                  </a:lnTo>
                  <a:lnTo>
                    <a:pt x="101" y="871"/>
                  </a:lnTo>
                  <a:close/>
                </a:path>
              </a:pathLst>
            </a:custGeom>
            <a:solidFill>
              <a:srgbClr val="003842"/>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5" name="Freeform 31"/>
            <p:cNvSpPr>
              <a:spLocks/>
            </p:cNvSpPr>
            <p:nvPr/>
          </p:nvSpPr>
          <p:spPr bwMode="auto">
            <a:xfrm>
              <a:off x="4963" y="2347"/>
              <a:ext cx="32" cy="52"/>
            </a:xfrm>
            <a:custGeom>
              <a:avLst/>
              <a:gdLst/>
              <a:ahLst/>
              <a:cxnLst>
                <a:cxn ang="0">
                  <a:pos x="2" y="82"/>
                </a:cxn>
                <a:cxn ang="0">
                  <a:pos x="0" y="82"/>
                </a:cxn>
                <a:cxn ang="0">
                  <a:pos x="0" y="80"/>
                </a:cxn>
                <a:cxn ang="0">
                  <a:pos x="0" y="76"/>
                </a:cxn>
                <a:cxn ang="0">
                  <a:pos x="0" y="72"/>
                </a:cxn>
                <a:cxn ang="0">
                  <a:pos x="0" y="68"/>
                </a:cxn>
                <a:cxn ang="0">
                  <a:pos x="0" y="63"/>
                </a:cxn>
                <a:cxn ang="0">
                  <a:pos x="0" y="57"/>
                </a:cxn>
                <a:cxn ang="0">
                  <a:pos x="2" y="51"/>
                </a:cxn>
                <a:cxn ang="0">
                  <a:pos x="2" y="44"/>
                </a:cxn>
                <a:cxn ang="0">
                  <a:pos x="4" y="38"/>
                </a:cxn>
                <a:cxn ang="0">
                  <a:pos x="6" y="32"/>
                </a:cxn>
                <a:cxn ang="0">
                  <a:pos x="8" y="27"/>
                </a:cxn>
                <a:cxn ang="0">
                  <a:pos x="10" y="19"/>
                </a:cxn>
                <a:cxn ang="0">
                  <a:pos x="13" y="13"/>
                </a:cxn>
                <a:cxn ang="0">
                  <a:pos x="17" y="8"/>
                </a:cxn>
                <a:cxn ang="0">
                  <a:pos x="21" y="4"/>
                </a:cxn>
                <a:cxn ang="0">
                  <a:pos x="25" y="0"/>
                </a:cxn>
                <a:cxn ang="0">
                  <a:pos x="30" y="0"/>
                </a:cxn>
                <a:cxn ang="0">
                  <a:pos x="34" y="2"/>
                </a:cxn>
                <a:cxn ang="0">
                  <a:pos x="40" y="6"/>
                </a:cxn>
                <a:cxn ang="0">
                  <a:pos x="42" y="9"/>
                </a:cxn>
                <a:cxn ang="0">
                  <a:pos x="46" y="17"/>
                </a:cxn>
                <a:cxn ang="0">
                  <a:pos x="49" y="25"/>
                </a:cxn>
                <a:cxn ang="0">
                  <a:pos x="55" y="34"/>
                </a:cxn>
                <a:cxn ang="0">
                  <a:pos x="57" y="42"/>
                </a:cxn>
                <a:cxn ang="0">
                  <a:pos x="59" y="51"/>
                </a:cxn>
                <a:cxn ang="0">
                  <a:pos x="61" y="63"/>
                </a:cxn>
                <a:cxn ang="0">
                  <a:pos x="63" y="72"/>
                </a:cxn>
                <a:cxn ang="0">
                  <a:pos x="65" y="80"/>
                </a:cxn>
                <a:cxn ang="0">
                  <a:pos x="65" y="89"/>
                </a:cxn>
                <a:cxn ang="0">
                  <a:pos x="65" y="97"/>
                </a:cxn>
                <a:cxn ang="0">
                  <a:pos x="65" y="105"/>
                </a:cxn>
                <a:cxn ang="0">
                  <a:pos x="63" y="103"/>
                </a:cxn>
                <a:cxn ang="0">
                  <a:pos x="61" y="101"/>
                </a:cxn>
                <a:cxn ang="0">
                  <a:pos x="57" y="97"/>
                </a:cxn>
                <a:cxn ang="0">
                  <a:pos x="51" y="95"/>
                </a:cxn>
                <a:cxn ang="0">
                  <a:pos x="46" y="91"/>
                </a:cxn>
                <a:cxn ang="0">
                  <a:pos x="40" y="89"/>
                </a:cxn>
                <a:cxn ang="0">
                  <a:pos x="32" y="86"/>
                </a:cxn>
                <a:cxn ang="0">
                  <a:pos x="29" y="86"/>
                </a:cxn>
                <a:cxn ang="0">
                  <a:pos x="23" y="86"/>
                </a:cxn>
                <a:cxn ang="0">
                  <a:pos x="17" y="86"/>
                </a:cxn>
                <a:cxn ang="0">
                  <a:pos x="11" y="84"/>
                </a:cxn>
                <a:cxn ang="0">
                  <a:pos x="10" y="84"/>
                </a:cxn>
                <a:cxn ang="0">
                  <a:pos x="6" y="84"/>
                </a:cxn>
                <a:cxn ang="0">
                  <a:pos x="4" y="82"/>
                </a:cxn>
                <a:cxn ang="0">
                  <a:pos x="2" y="82"/>
                </a:cxn>
                <a:cxn ang="0">
                  <a:pos x="2" y="82"/>
                </a:cxn>
              </a:cxnLst>
              <a:rect l="0" t="0" r="r" b="b"/>
              <a:pathLst>
                <a:path w="65" h="105">
                  <a:moveTo>
                    <a:pt x="2" y="82"/>
                  </a:moveTo>
                  <a:lnTo>
                    <a:pt x="0" y="82"/>
                  </a:lnTo>
                  <a:lnTo>
                    <a:pt x="0" y="80"/>
                  </a:lnTo>
                  <a:lnTo>
                    <a:pt x="0" y="76"/>
                  </a:lnTo>
                  <a:lnTo>
                    <a:pt x="0" y="72"/>
                  </a:lnTo>
                  <a:lnTo>
                    <a:pt x="0" y="68"/>
                  </a:lnTo>
                  <a:lnTo>
                    <a:pt x="0" y="63"/>
                  </a:lnTo>
                  <a:lnTo>
                    <a:pt x="0" y="57"/>
                  </a:lnTo>
                  <a:lnTo>
                    <a:pt x="2" y="51"/>
                  </a:lnTo>
                  <a:lnTo>
                    <a:pt x="2" y="44"/>
                  </a:lnTo>
                  <a:lnTo>
                    <a:pt x="4" y="38"/>
                  </a:lnTo>
                  <a:lnTo>
                    <a:pt x="6" y="32"/>
                  </a:lnTo>
                  <a:lnTo>
                    <a:pt x="8" y="27"/>
                  </a:lnTo>
                  <a:lnTo>
                    <a:pt x="10" y="19"/>
                  </a:lnTo>
                  <a:lnTo>
                    <a:pt x="13" y="13"/>
                  </a:lnTo>
                  <a:lnTo>
                    <a:pt x="17" y="8"/>
                  </a:lnTo>
                  <a:lnTo>
                    <a:pt x="21" y="4"/>
                  </a:lnTo>
                  <a:lnTo>
                    <a:pt x="25" y="0"/>
                  </a:lnTo>
                  <a:lnTo>
                    <a:pt x="30" y="0"/>
                  </a:lnTo>
                  <a:lnTo>
                    <a:pt x="34" y="2"/>
                  </a:lnTo>
                  <a:lnTo>
                    <a:pt x="40" y="6"/>
                  </a:lnTo>
                  <a:lnTo>
                    <a:pt x="42" y="9"/>
                  </a:lnTo>
                  <a:lnTo>
                    <a:pt x="46" y="17"/>
                  </a:lnTo>
                  <a:lnTo>
                    <a:pt x="49" y="25"/>
                  </a:lnTo>
                  <a:lnTo>
                    <a:pt x="55" y="34"/>
                  </a:lnTo>
                  <a:lnTo>
                    <a:pt x="57" y="42"/>
                  </a:lnTo>
                  <a:lnTo>
                    <a:pt x="59" y="51"/>
                  </a:lnTo>
                  <a:lnTo>
                    <a:pt x="61" y="63"/>
                  </a:lnTo>
                  <a:lnTo>
                    <a:pt x="63" y="72"/>
                  </a:lnTo>
                  <a:lnTo>
                    <a:pt x="65" y="80"/>
                  </a:lnTo>
                  <a:lnTo>
                    <a:pt x="65" y="89"/>
                  </a:lnTo>
                  <a:lnTo>
                    <a:pt x="65" y="97"/>
                  </a:lnTo>
                  <a:lnTo>
                    <a:pt x="65" y="105"/>
                  </a:lnTo>
                  <a:lnTo>
                    <a:pt x="63" y="103"/>
                  </a:lnTo>
                  <a:lnTo>
                    <a:pt x="61" y="101"/>
                  </a:lnTo>
                  <a:lnTo>
                    <a:pt x="57" y="97"/>
                  </a:lnTo>
                  <a:lnTo>
                    <a:pt x="51" y="95"/>
                  </a:lnTo>
                  <a:lnTo>
                    <a:pt x="46" y="91"/>
                  </a:lnTo>
                  <a:lnTo>
                    <a:pt x="40" y="89"/>
                  </a:lnTo>
                  <a:lnTo>
                    <a:pt x="32" y="86"/>
                  </a:lnTo>
                  <a:lnTo>
                    <a:pt x="29" y="86"/>
                  </a:lnTo>
                  <a:lnTo>
                    <a:pt x="23" y="86"/>
                  </a:lnTo>
                  <a:lnTo>
                    <a:pt x="17" y="86"/>
                  </a:lnTo>
                  <a:lnTo>
                    <a:pt x="11" y="84"/>
                  </a:lnTo>
                  <a:lnTo>
                    <a:pt x="10" y="84"/>
                  </a:lnTo>
                  <a:lnTo>
                    <a:pt x="6" y="84"/>
                  </a:lnTo>
                  <a:lnTo>
                    <a:pt x="4" y="82"/>
                  </a:lnTo>
                  <a:lnTo>
                    <a:pt x="2" y="82"/>
                  </a:lnTo>
                  <a:lnTo>
                    <a:pt x="2" y="82"/>
                  </a:lnTo>
                  <a:close/>
                </a:path>
              </a:pathLst>
            </a:custGeom>
            <a:solidFill>
              <a:srgbClr val="E3875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6" name="Freeform 32"/>
            <p:cNvSpPr>
              <a:spLocks/>
            </p:cNvSpPr>
            <p:nvPr/>
          </p:nvSpPr>
          <p:spPr bwMode="auto">
            <a:xfrm>
              <a:off x="4725" y="2589"/>
              <a:ext cx="82" cy="87"/>
            </a:xfrm>
            <a:custGeom>
              <a:avLst/>
              <a:gdLst/>
              <a:ahLst/>
              <a:cxnLst>
                <a:cxn ang="0">
                  <a:pos x="19" y="9"/>
                </a:cxn>
                <a:cxn ang="0">
                  <a:pos x="17" y="21"/>
                </a:cxn>
                <a:cxn ang="0">
                  <a:pos x="11" y="41"/>
                </a:cxn>
                <a:cxn ang="0">
                  <a:pos x="5" y="66"/>
                </a:cxn>
                <a:cxn ang="0">
                  <a:pos x="2" y="95"/>
                </a:cxn>
                <a:cxn ang="0">
                  <a:pos x="0" y="123"/>
                </a:cxn>
                <a:cxn ang="0">
                  <a:pos x="5" y="148"/>
                </a:cxn>
                <a:cxn ang="0">
                  <a:pos x="15" y="165"/>
                </a:cxn>
                <a:cxn ang="0">
                  <a:pos x="32" y="171"/>
                </a:cxn>
                <a:cxn ang="0">
                  <a:pos x="53" y="171"/>
                </a:cxn>
                <a:cxn ang="0">
                  <a:pos x="78" y="167"/>
                </a:cxn>
                <a:cxn ang="0">
                  <a:pos x="100" y="157"/>
                </a:cxn>
                <a:cxn ang="0">
                  <a:pos x="123" y="146"/>
                </a:cxn>
                <a:cxn ang="0">
                  <a:pos x="144" y="133"/>
                </a:cxn>
                <a:cxn ang="0">
                  <a:pos x="157" y="121"/>
                </a:cxn>
                <a:cxn ang="0">
                  <a:pos x="163" y="108"/>
                </a:cxn>
                <a:cxn ang="0">
                  <a:pos x="161" y="97"/>
                </a:cxn>
                <a:cxn ang="0">
                  <a:pos x="156" y="85"/>
                </a:cxn>
                <a:cxn ang="0">
                  <a:pos x="150" y="74"/>
                </a:cxn>
                <a:cxn ang="0">
                  <a:pos x="144" y="66"/>
                </a:cxn>
                <a:cxn ang="0">
                  <a:pos x="138" y="57"/>
                </a:cxn>
                <a:cxn ang="0">
                  <a:pos x="133" y="45"/>
                </a:cxn>
                <a:cxn ang="0">
                  <a:pos x="129" y="36"/>
                </a:cxn>
                <a:cxn ang="0">
                  <a:pos x="129" y="24"/>
                </a:cxn>
                <a:cxn ang="0">
                  <a:pos x="127" y="11"/>
                </a:cxn>
                <a:cxn ang="0">
                  <a:pos x="119" y="3"/>
                </a:cxn>
                <a:cxn ang="0">
                  <a:pos x="104" y="0"/>
                </a:cxn>
                <a:cxn ang="0">
                  <a:pos x="85" y="0"/>
                </a:cxn>
                <a:cxn ang="0">
                  <a:pos x="64" y="0"/>
                </a:cxn>
                <a:cxn ang="0">
                  <a:pos x="45" y="3"/>
                </a:cxn>
                <a:cxn ang="0">
                  <a:pos x="30" y="5"/>
                </a:cxn>
                <a:cxn ang="0">
                  <a:pos x="21" y="7"/>
                </a:cxn>
                <a:cxn ang="0">
                  <a:pos x="21" y="7"/>
                </a:cxn>
              </a:cxnLst>
              <a:rect l="0" t="0" r="r" b="b"/>
              <a:pathLst>
                <a:path w="163" h="173">
                  <a:moveTo>
                    <a:pt x="21" y="7"/>
                  </a:moveTo>
                  <a:lnTo>
                    <a:pt x="19" y="9"/>
                  </a:lnTo>
                  <a:lnTo>
                    <a:pt x="19" y="13"/>
                  </a:lnTo>
                  <a:lnTo>
                    <a:pt x="17" y="21"/>
                  </a:lnTo>
                  <a:lnTo>
                    <a:pt x="15" y="30"/>
                  </a:lnTo>
                  <a:lnTo>
                    <a:pt x="11" y="41"/>
                  </a:lnTo>
                  <a:lnTo>
                    <a:pt x="9" y="55"/>
                  </a:lnTo>
                  <a:lnTo>
                    <a:pt x="5" y="66"/>
                  </a:lnTo>
                  <a:lnTo>
                    <a:pt x="3" y="81"/>
                  </a:lnTo>
                  <a:lnTo>
                    <a:pt x="2" y="95"/>
                  </a:lnTo>
                  <a:lnTo>
                    <a:pt x="2" y="110"/>
                  </a:lnTo>
                  <a:lnTo>
                    <a:pt x="0" y="123"/>
                  </a:lnTo>
                  <a:lnTo>
                    <a:pt x="2" y="136"/>
                  </a:lnTo>
                  <a:lnTo>
                    <a:pt x="5" y="148"/>
                  </a:lnTo>
                  <a:lnTo>
                    <a:pt x="9" y="157"/>
                  </a:lnTo>
                  <a:lnTo>
                    <a:pt x="15" y="165"/>
                  </a:lnTo>
                  <a:lnTo>
                    <a:pt x="22" y="169"/>
                  </a:lnTo>
                  <a:lnTo>
                    <a:pt x="32" y="171"/>
                  </a:lnTo>
                  <a:lnTo>
                    <a:pt x="41" y="173"/>
                  </a:lnTo>
                  <a:lnTo>
                    <a:pt x="53" y="171"/>
                  </a:lnTo>
                  <a:lnTo>
                    <a:pt x="64" y="169"/>
                  </a:lnTo>
                  <a:lnTo>
                    <a:pt x="78" y="167"/>
                  </a:lnTo>
                  <a:lnTo>
                    <a:pt x="89" y="163"/>
                  </a:lnTo>
                  <a:lnTo>
                    <a:pt x="100" y="157"/>
                  </a:lnTo>
                  <a:lnTo>
                    <a:pt x="114" y="154"/>
                  </a:lnTo>
                  <a:lnTo>
                    <a:pt x="123" y="146"/>
                  </a:lnTo>
                  <a:lnTo>
                    <a:pt x="135" y="140"/>
                  </a:lnTo>
                  <a:lnTo>
                    <a:pt x="144" y="133"/>
                  </a:lnTo>
                  <a:lnTo>
                    <a:pt x="152" y="127"/>
                  </a:lnTo>
                  <a:lnTo>
                    <a:pt x="157" y="121"/>
                  </a:lnTo>
                  <a:lnTo>
                    <a:pt x="161" y="114"/>
                  </a:lnTo>
                  <a:lnTo>
                    <a:pt x="163" y="108"/>
                  </a:lnTo>
                  <a:lnTo>
                    <a:pt x="163" y="102"/>
                  </a:lnTo>
                  <a:lnTo>
                    <a:pt x="161" y="97"/>
                  </a:lnTo>
                  <a:lnTo>
                    <a:pt x="159" y="91"/>
                  </a:lnTo>
                  <a:lnTo>
                    <a:pt x="156" y="85"/>
                  </a:lnTo>
                  <a:lnTo>
                    <a:pt x="154" y="81"/>
                  </a:lnTo>
                  <a:lnTo>
                    <a:pt x="150" y="74"/>
                  </a:lnTo>
                  <a:lnTo>
                    <a:pt x="148" y="70"/>
                  </a:lnTo>
                  <a:lnTo>
                    <a:pt x="144" y="66"/>
                  </a:lnTo>
                  <a:lnTo>
                    <a:pt x="142" y="60"/>
                  </a:lnTo>
                  <a:lnTo>
                    <a:pt x="138" y="57"/>
                  </a:lnTo>
                  <a:lnTo>
                    <a:pt x="137" y="51"/>
                  </a:lnTo>
                  <a:lnTo>
                    <a:pt x="133" y="45"/>
                  </a:lnTo>
                  <a:lnTo>
                    <a:pt x="131" y="41"/>
                  </a:lnTo>
                  <a:lnTo>
                    <a:pt x="129" y="36"/>
                  </a:lnTo>
                  <a:lnTo>
                    <a:pt x="129" y="30"/>
                  </a:lnTo>
                  <a:lnTo>
                    <a:pt x="129" y="24"/>
                  </a:lnTo>
                  <a:lnTo>
                    <a:pt x="129" y="19"/>
                  </a:lnTo>
                  <a:lnTo>
                    <a:pt x="127" y="11"/>
                  </a:lnTo>
                  <a:lnTo>
                    <a:pt x="125" y="7"/>
                  </a:lnTo>
                  <a:lnTo>
                    <a:pt x="119" y="3"/>
                  </a:lnTo>
                  <a:lnTo>
                    <a:pt x="114" y="2"/>
                  </a:lnTo>
                  <a:lnTo>
                    <a:pt x="104" y="0"/>
                  </a:lnTo>
                  <a:lnTo>
                    <a:pt x="95" y="0"/>
                  </a:lnTo>
                  <a:lnTo>
                    <a:pt x="85" y="0"/>
                  </a:lnTo>
                  <a:lnTo>
                    <a:pt x="76" y="0"/>
                  </a:lnTo>
                  <a:lnTo>
                    <a:pt x="64" y="0"/>
                  </a:lnTo>
                  <a:lnTo>
                    <a:pt x="55" y="2"/>
                  </a:lnTo>
                  <a:lnTo>
                    <a:pt x="45" y="3"/>
                  </a:lnTo>
                  <a:lnTo>
                    <a:pt x="38" y="3"/>
                  </a:lnTo>
                  <a:lnTo>
                    <a:pt x="30" y="5"/>
                  </a:lnTo>
                  <a:lnTo>
                    <a:pt x="26" y="7"/>
                  </a:lnTo>
                  <a:lnTo>
                    <a:pt x="21" y="7"/>
                  </a:lnTo>
                  <a:lnTo>
                    <a:pt x="21" y="7"/>
                  </a:lnTo>
                  <a:lnTo>
                    <a:pt x="21" y="7"/>
                  </a:lnTo>
                  <a:close/>
                </a:path>
              </a:pathLst>
            </a:custGeom>
            <a:solidFill>
              <a:srgbClr val="E3875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7" name="Freeform 33"/>
            <p:cNvSpPr>
              <a:spLocks/>
            </p:cNvSpPr>
            <p:nvPr/>
          </p:nvSpPr>
          <p:spPr bwMode="auto">
            <a:xfrm>
              <a:off x="4738" y="2624"/>
              <a:ext cx="71" cy="54"/>
            </a:xfrm>
            <a:custGeom>
              <a:avLst/>
              <a:gdLst/>
              <a:ahLst/>
              <a:cxnLst>
                <a:cxn ang="0">
                  <a:pos x="2" y="80"/>
                </a:cxn>
                <a:cxn ang="0">
                  <a:pos x="8" y="80"/>
                </a:cxn>
                <a:cxn ang="0">
                  <a:pos x="16" y="80"/>
                </a:cxn>
                <a:cxn ang="0">
                  <a:pos x="25" y="80"/>
                </a:cxn>
                <a:cxn ang="0">
                  <a:pos x="36" y="80"/>
                </a:cxn>
                <a:cxn ang="0">
                  <a:pos x="48" y="76"/>
                </a:cxn>
                <a:cxn ang="0">
                  <a:pos x="57" y="72"/>
                </a:cxn>
                <a:cxn ang="0">
                  <a:pos x="69" y="65"/>
                </a:cxn>
                <a:cxn ang="0">
                  <a:pos x="78" y="55"/>
                </a:cxn>
                <a:cxn ang="0">
                  <a:pos x="88" y="44"/>
                </a:cxn>
                <a:cxn ang="0">
                  <a:pos x="97" y="32"/>
                </a:cxn>
                <a:cxn ang="0">
                  <a:pos x="105" y="21"/>
                </a:cxn>
                <a:cxn ang="0">
                  <a:pos x="113" y="11"/>
                </a:cxn>
                <a:cxn ang="0">
                  <a:pos x="118" y="4"/>
                </a:cxn>
                <a:cxn ang="0">
                  <a:pos x="120" y="0"/>
                </a:cxn>
                <a:cxn ang="0">
                  <a:pos x="122" y="0"/>
                </a:cxn>
                <a:cxn ang="0">
                  <a:pos x="128" y="6"/>
                </a:cxn>
                <a:cxn ang="0">
                  <a:pos x="135" y="13"/>
                </a:cxn>
                <a:cxn ang="0">
                  <a:pos x="139" y="21"/>
                </a:cxn>
                <a:cxn ang="0">
                  <a:pos x="141" y="30"/>
                </a:cxn>
                <a:cxn ang="0">
                  <a:pos x="141" y="38"/>
                </a:cxn>
                <a:cxn ang="0">
                  <a:pos x="135" y="49"/>
                </a:cxn>
                <a:cxn ang="0">
                  <a:pos x="126" y="59"/>
                </a:cxn>
                <a:cxn ang="0">
                  <a:pos x="114" y="68"/>
                </a:cxn>
                <a:cxn ang="0">
                  <a:pos x="101" y="78"/>
                </a:cxn>
                <a:cxn ang="0">
                  <a:pos x="90" y="85"/>
                </a:cxn>
                <a:cxn ang="0">
                  <a:pos x="76" y="93"/>
                </a:cxn>
                <a:cxn ang="0">
                  <a:pos x="63" y="97"/>
                </a:cxn>
                <a:cxn ang="0">
                  <a:pos x="50" y="101"/>
                </a:cxn>
                <a:cxn ang="0">
                  <a:pos x="36" y="104"/>
                </a:cxn>
                <a:cxn ang="0">
                  <a:pos x="25" y="104"/>
                </a:cxn>
                <a:cxn ang="0">
                  <a:pos x="14" y="103"/>
                </a:cxn>
                <a:cxn ang="0">
                  <a:pos x="6" y="97"/>
                </a:cxn>
                <a:cxn ang="0">
                  <a:pos x="0" y="87"/>
                </a:cxn>
                <a:cxn ang="0">
                  <a:pos x="0" y="80"/>
                </a:cxn>
                <a:cxn ang="0">
                  <a:pos x="0" y="80"/>
                </a:cxn>
              </a:cxnLst>
              <a:rect l="0" t="0" r="r" b="b"/>
              <a:pathLst>
                <a:path w="143" h="106">
                  <a:moveTo>
                    <a:pt x="0" y="80"/>
                  </a:moveTo>
                  <a:lnTo>
                    <a:pt x="2" y="80"/>
                  </a:lnTo>
                  <a:lnTo>
                    <a:pt x="6" y="80"/>
                  </a:lnTo>
                  <a:lnTo>
                    <a:pt x="8" y="80"/>
                  </a:lnTo>
                  <a:lnTo>
                    <a:pt x="12" y="80"/>
                  </a:lnTo>
                  <a:lnTo>
                    <a:pt x="16" y="80"/>
                  </a:lnTo>
                  <a:lnTo>
                    <a:pt x="21" y="82"/>
                  </a:lnTo>
                  <a:lnTo>
                    <a:pt x="25" y="80"/>
                  </a:lnTo>
                  <a:lnTo>
                    <a:pt x="31" y="80"/>
                  </a:lnTo>
                  <a:lnTo>
                    <a:pt x="36" y="80"/>
                  </a:lnTo>
                  <a:lnTo>
                    <a:pt x="42" y="78"/>
                  </a:lnTo>
                  <a:lnTo>
                    <a:pt x="48" y="76"/>
                  </a:lnTo>
                  <a:lnTo>
                    <a:pt x="54" y="74"/>
                  </a:lnTo>
                  <a:lnTo>
                    <a:pt x="57" y="72"/>
                  </a:lnTo>
                  <a:lnTo>
                    <a:pt x="63" y="68"/>
                  </a:lnTo>
                  <a:lnTo>
                    <a:pt x="69" y="65"/>
                  </a:lnTo>
                  <a:lnTo>
                    <a:pt x="75" y="61"/>
                  </a:lnTo>
                  <a:lnTo>
                    <a:pt x="78" y="55"/>
                  </a:lnTo>
                  <a:lnTo>
                    <a:pt x="84" y="49"/>
                  </a:lnTo>
                  <a:lnTo>
                    <a:pt x="88" y="44"/>
                  </a:lnTo>
                  <a:lnTo>
                    <a:pt x="94" y="38"/>
                  </a:lnTo>
                  <a:lnTo>
                    <a:pt x="97" y="32"/>
                  </a:lnTo>
                  <a:lnTo>
                    <a:pt x="103" y="27"/>
                  </a:lnTo>
                  <a:lnTo>
                    <a:pt x="105" y="21"/>
                  </a:lnTo>
                  <a:lnTo>
                    <a:pt x="111" y="15"/>
                  </a:lnTo>
                  <a:lnTo>
                    <a:pt x="113" y="11"/>
                  </a:lnTo>
                  <a:lnTo>
                    <a:pt x="116" y="8"/>
                  </a:lnTo>
                  <a:lnTo>
                    <a:pt x="118" y="4"/>
                  </a:lnTo>
                  <a:lnTo>
                    <a:pt x="120" y="2"/>
                  </a:lnTo>
                  <a:lnTo>
                    <a:pt x="120" y="0"/>
                  </a:lnTo>
                  <a:lnTo>
                    <a:pt x="122" y="0"/>
                  </a:lnTo>
                  <a:lnTo>
                    <a:pt x="122" y="0"/>
                  </a:lnTo>
                  <a:lnTo>
                    <a:pt x="126" y="4"/>
                  </a:lnTo>
                  <a:lnTo>
                    <a:pt x="128" y="6"/>
                  </a:lnTo>
                  <a:lnTo>
                    <a:pt x="132" y="9"/>
                  </a:lnTo>
                  <a:lnTo>
                    <a:pt x="135" y="13"/>
                  </a:lnTo>
                  <a:lnTo>
                    <a:pt x="137" y="17"/>
                  </a:lnTo>
                  <a:lnTo>
                    <a:pt x="139" y="21"/>
                  </a:lnTo>
                  <a:lnTo>
                    <a:pt x="141" y="25"/>
                  </a:lnTo>
                  <a:lnTo>
                    <a:pt x="141" y="30"/>
                  </a:lnTo>
                  <a:lnTo>
                    <a:pt x="143" y="34"/>
                  </a:lnTo>
                  <a:lnTo>
                    <a:pt x="141" y="38"/>
                  </a:lnTo>
                  <a:lnTo>
                    <a:pt x="139" y="44"/>
                  </a:lnTo>
                  <a:lnTo>
                    <a:pt x="135" y="49"/>
                  </a:lnTo>
                  <a:lnTo>
                    <a:pt x="132" y="55"/>
                  </a:lnTo>
                  <a:lnTo>
                    <a:pt x="126" y="59"/>
                  </a:lnTo>
                  <a:lnTo>
                    <a:pt x="120" y="65"/>
                  </a:lnTo>
                  <a:lnTo>
                    <a:pt x="114" y="68"/>
                  </a:lnTo>
                  <a:lnTo>
                    <a:pt x="109" y="74"/>
                  </a:lnTo>
                  <a:lnTo>
                    <a:pt x="101" y="78"/>
                  </a:lnTo>
                  <a:lnTo>
                    <a:pt x="95" y="82"/>
                  </a:lnTo>
                  <a:lnTo>
                    <a:pt x="90" y="85"/>
                  </a:lnTo>
                  <a:lnTo>
                    <a:pt x="84" y="89"/>
                  </a:lnTo>
                  <a:lnTo>
                    <a:pt x="76" y="93"/>
                  </a:lnTo>
                  <a:lnTo>
                    <a:pt x="71" y="95"/>
                  </a:lnTo>
                  <a:lnTo>
                    <a:pt x="63" y="97"/>
                  </a:lnTo>
                  <a:lnTo>
                    <a:pt x="57" y="101"/>
                  </a:lnTo>
                  <a:lnTo>
                    <a:pt x="50" y="101"/>
                  </a:lnTo>
                  <a:lnTo>
                    <a:pt x="44" y="103"/>
                  </a:lnTo>
                  <a:lnTo>
                    <a:pt x="36" y="104"/>
                  </a:lnTo>
                  <a:lnTo>
                    <a:pt x="31" y="106"/>
                  </a:lnTo>
                  <a:lnTo>
                    <a:pt x="25" y="104"/>
                  </a:lnTo>
                  <a:lnTo>
                    <a:pt x="19" y="104"/>
                  </a:lnTo>
                  <a:lnTo>
                    <a:pt x="14" y="103"/>
                  </a:lnTo>
                  <a:lnTo>
                    <a:pt x="12" y="101"/>
                  </a:lnTo>
                  <a:lnTo>
                    <a:pt x="6" y="97"/>
                  </a:lnTo>
                  <a:lnTo>
                    <a:pt x="2" y="93"/>
                  </a:lnTo>
                  <a:lnTo>
                    <a:pt x="0" y="87"/>
                  </a:lnTo>
                  <a:lnTo>
                    <a:pt x="0" y="84"/>
                  </a:lnTo>
                  <a:lnTo>
                    <a:pt x="0" y="80"/>
                  </a:lnTo>
                  <a:lnTo>
                    <a:pt x="0" y="80"/>
                  </a:lnTo>
                  <a:lnTo>
                    <a:pt x="0" y="80"/>
                  </a:lnTo>
                  <a:close/>
                </a:path>
              </a:pathLst>
            </a:custGeom>
            <a:solidFill>
              <a:srgbClr val="CF7345"/>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8" name="Freeform 34"/>
            <p:cNvSpPr>
              <a:spLocks/>
            </p:cNvSpPr>
            <p:nvPr/>
          </p:nvSpPr>
          <p:spPr bwMode="auto">
            <a:xfrm>
              <a:off x="4635" y="3001"/>
              <a:ext cx="223" cy="52"/>
            </a:xfrm>
            <a:custGeom>
              <a:avLst/>
              <a:gdLst/>
              <a:ahLst/>
              <a:cxnLst>
                <a:cxn ang="0">
                  <a:pos x="0" y="40"/>
                </a:cxn>
                <a:cxn ang="0">
                  <a:pos x="2" y="38"/>
                </a:cxn>
                <a:cxn ang="0">
                  <a:pos x="9" y="36"/>
                </a:cxn>
                <a:cxn ang="0">
                  <a:pos x="23" y="32"/>
                </a:cxn>
                <a:cxn ang="0">
                  <a:pos x="42" y="28"/>
                </a:cxn>
                <a:cxn ang="0">
                  <a:pos x="63" y="22"/>
                </a:cxn>
                <a:cxn ang="0">
                  <a:pos x="87" y="17"/>
                </a:cxn>
                <a:cxn ang="0">
                  <a:pos x="116" y="13"/>
                </a:cxn>
                <a:cxn ang="0">
                  <a:pos x="148" y="9"/>
                </a:cxn>
                <a:cxn ang="0">
                  <a:pos x="183" y="3"/>
                </a:cxn>
                <a:cxn ang="0">
                  <a:pos x="217" y="1"/>
                </a:cxn>
                <a:cxn ang="0">
                  <a:pos x="255" y="0"/>
                </a:cxn>
                <a:cxn ang="0">
                  <a:pos x="293" y="3"/>
                </a:cxn>
                <a:cxn ang="0">
                  <a:pos x="331" y="5"/>
                </a:cxn>
                <a:cxn ang="0">
                  <a:pos x="371" y="11"/>
                </a:cxn>
                <a:cxn ang="0">
                  <a:pos x="409" y="21"/>
                </a:cxn>
                <a:cxn ang="0">
                  <a:pos x="447" y="34"/>
                </a:cxn>
                <a:cxn ang="0">
                  <a:pos x="443" y="32"/>
                </a:cxn>
                <a:cxn ang="0">
                  <a:pos x="432" y="32"/>
                </a:cxn>
                <a:cxn ang="0">
                  <a:pos x="415" y="30"/>
                </a:cxn>
                <a:cxn ang="0">
                  <a:pos x="392" y="30"/>
                </a:cxn>
                <a:cxn ang="0">
                  <a:pos x="365" y="28"/>
                </a:cxn>
                <a:cxn ang="0">
                  <a:pos x="333" y="28"/>
                </a:cxn>
                <a:cxn ang="0">
                  <a:pos x="299" y="28"/>
                </a:cxn>
                <a:cxn ang="0">
                  <a:pos x="264" y="30"/>
                </a:cxn>
                <a:cxn ang="0">
                  <a:pos x="226" y="32"/>
                </a:cxn>
                <a:cxn ang="0">
                  <a:pos x="188" y="36"/>
                </a:cxn>
                <a:cxn ang="0">
                  <a:pos x="152" y="41"/>
                </a:cxn>
                <a:cxn ang="0">
                  <a:pos x="116" y="49"/>
                </a:cxn>
                <a:cxn ang="0">
                  <a:pos x="82" y="57"/>
                </a:cxn>
                <a:cxn ang="0">
                  <a:pos x="51" y="70"/>
                </a:cxn>
                <a:cxn ang="0">
                  <a:pos x="23" y="83"/>
                </a:cxn>
                <a:cxn ang="0">
                  <a:pos x="2" y="100"/>
                </a:cxn>
                <a:cxn ang="0">
                  <a:pos x="0" y="104"/>
                </a:cxn>
                <a:cxn ang="0">
                  <a:pos x="0" y="104"/>
                </a:cxn>
                <a:cxn ang="0">
                  <a:pos x="0" y="102"/>
                </a:cxn>
                <a:cxn ang="0">
                  <a:pos x="0" y="100"/>
                </a:cxn>
                <a:cxn ang="0">
                  <a:pos x="0" y="95"/>
                </a:cxn>
                <a:cxn ang="0">
                  <a:pos x="0" y="91"/>
                </a:cxn>
                <a:cxn ang="0">
                  <a:pos x="0" y="83"/>
                </a:cxn>
                <a:cxn ang="0">
                  <a:pos x="0" y="78"/>
                </a:cxn>
                <a:cxn ang="0">
                  <a:pos x="0" y="70"/>
                </a:cxn>
                <a:cxn ang="0">
                  <a:pos x="0" y="64"/>
                </a:cxn>
                <a:cxn ang="0">
                  <a:pos x="0" y="57"/>
                </a:cxn>
                <a:cxn ang="0">
                  <a:pos x="0" y="51"/>
                </a:cxn>
                <a:cxn ang="0">
                  <a:pos x="0" y="45"/>
                </a:cxn>
                <a:cxn ang="0">
                  <a:pos x="0" y="43"/>
                </a:cxn>
                <a:cxn ang="0">
                  <a:pos x="0" y="40"/>
                </a:cxn>
                <a:cxn ang="0">
                  <a:pos x="0" y="40"/>
                </a:cxn>
                <a:cxn ang="0">
                  <a:pos x="0" y="40"/>
                </a:cxn>
              </a:cxnLst>
              <a:rect l="0" t="0" r="r" b="b"/>
              <a:pathLst>
                <a:path w="447" h="104">
                  <a:moveTo>
                    <a:pt x="0" y="40"/>
                  </a:moveTo>
                  <a:lnTo>
                    <a:pt x="2" y="38"/>
                  </a:lnTo>
                  <a:lnTo>
                    <a:pt x="9" y="36"/>
                  </a:lnTo>
                  <a:lnTo>
                    <a:pt x="23" y="32"/>
                  </a:lnTo>
                  <a:lnTo>
                    <a:pt x="42" y="28"/>
                  </a:lnTo>
                  <a:lnTo>
                    <a:pt x="63" y="22"/>
                  </a:lnTo>
                  <a:lnTo>
                    <a:pt x="87" y="17"/>
                  </a:lnTo>
                  <a:lnTo>
                    <a:pt x="116" y="13"/>
                  </a:lnTo>
                  <a:lnTo>
                    <a:pt x="148" y="9"/>
                  </a:lnTo>
                  <a:lnTo>
                    <a:pt x="183" y="3"/>
                  </a:lnTo>
                  <a:lnTo>
                    <a:pt x="217" y="1"/>
                  </a:lnTo>
                  <a:lnTo>
                    <a:pt x="255" y="0"/>
                  </a:lnTo>
                  <a:lnTo>
                    <a:pt x="293" y="3"/>
                  </a:lnTo>
                  <a:lnTo>
                    <a:pt x="331" y="5"/>
                  </a:lnTo>
                  <a:lnTo>
                    <a:pt x="371" y="11"/>
                  </a:lnTo>
                  <a:lnTo>
                    <a:pt x="409" y="21"/>
                  </a:lnTo>
                  <a:lnTo>
                    <a:pt x="447" y="34"/>
                  </a:lnTo>
                  <a:lnTo>
                    <a:pt x="443" y="32"/>
                  </a:lnTo>
                  <a:lnTo>
                    <a:pt x="432" y="32"/>
                  </a:lnTo>
                  <a:lnTo>
                    <a:pt x="415" y="30"/>
                  </a:lnTo>
                  <a:lnTo>
                    <a:pt x="392" y="30"/>
                  </a:lnTo>
                  <a:lnTo>
                    <a:pt x="365" y="28"/>
                  </a:lnTo>
                  <a:lnTo>
                    <a:pt x="333" y="28"/>
                  </a:lnTo>
                  <a:lnTo>
                    <a:pt x="299" y="28"/>
                  </a:lnTo>
                  <a:lnTo>
                    <a:pt x="264" y="30"/>
                  </a:lnTo>
                  <a:lnTo>
                    <a:pt x="226" y="32"/>
                  </a:lnTo>
                  <a:lnTo>
                    <a:pt x="188" y="36"/>
                  </a:lnTo>
                  <a:lnTo>
                    <a:pt x="152" y="41"/>
                  </a:lnTo>
                  <a:lnTo>
                    <a:pt x="116" y="49"/>
                  </a:lnTo>
                  <a:lnTo>
                    <a:pt x="82" y="57"/>
                  </a:lnTo>
                  <a:lnTo>
                    <a:pt x="51" y="70"/>
                  </a:lnTo>
                  <a:lnTo>
                    <a:pt x="23" y="83"/>
                  </a:lnTo>
                  <a:lnTo>
                    <a:pt x="2" y="100"/>
                  </a:lnTo>
                  <a:lnTo>
                    <a:pt x="0" y="104"/>
                  </a:lnTo>
                  <a:lnTo>
                    <a:pt x="0" y="104"/>
                  </a:lnTo>
                  <a:lnTo>
                    <a:pt x="0" y="102"/>
                  </a:lnTo>
                  <a:lnTo>
                    <a:pt x="0" y="100"/>
                  </a:lnTo>
                  <a:lnTo>
                    <a:pt x="0" y="95"/>
                  </a:lnTo>
                  <a:lnTo>
                    <a:pt x="0" y="91"/>
                  </a:lnTo>
                  <a:lnTo>
                    <a:pt x="0" y="83"/>
                  </a:lnTo>
                  <a:lnTo>
                    <a:pt x="0" y="78"/>
                  </a:lnTo>
                  <a:lnTo>
                    <a:pt x="0" y="70"/>
                  </a:lnTo>
                  <a:lnTo>
                    <a:pt x="0" y="64"/>
                  </a:lnTo>
                  <a:lnTo>
                    <a:pt x="0" y="57"/>
                  </a:lnTo>
                  <a:lnTo>
                    <a:pt x="0" y="51"/>
                  </a:lnTo>
                  <a:lnTo>
                    <a:pt x="0" y="45"/>
                  </a:lnTo>
                  <a:lnTo>
                    <a:pt x="0" y="43"/>
                  </a:lnTo>
                  <a:lnTo>
                    <a:pt x="0" y="40"/>
                  </a:lnTo>
                  <a:lnTo>
                    <a:pt x="0" y="40"/>
                  </a:lnTo>
                  <a:lnTo>
                    <a:pt x="0" y="4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9" name="Freeform 35"/>
            <p:cNvSpPr>
              <a:spLocks/>
            </p:cNvSpPr>
            <p:nvPr/>
          </p:nvSpPr>
          <p:spPr bwMode="auto">
            <a:xfrm>
              <a:off x="4712" y="3025"/>
              <a:ext cx="164" cy="39"/>
            </a:xfrm>
            <a:custGeom>
              <a:avLst/>
              <a:gdLst/>
              <a:ahLst/>
              <a:cxnLst>
                <a:cxn ang="0">
                  <a:pos x="40" y="19"/>
                </a:cxn>
                <a:cxn ang="0">
                  <a:pos x="61" y="13"/>
                </a:cxn>
                <a:cxn ang="0">
                  <a:pos x="91" y="10"/>
                </a:cxn>
                <a:cxn ang="0">
                  <a:pos x="127" y="6"/>
                </a:cxn>
                <a:cxn ang="0">
                  <a:pos x="167" y="2"/>
                </a:cxn>
                <a:cxn ang="0">
                  <a:pos x="209" y="0"/>
                </a:cxn>
                <a:cxn ang="0">
                  <a:pos x="247" y="2"/>
                </a:cxn>
                <a:cxn ang="0">
                  <a:pos x="280" y="10"/>
                </a:cxn>
                <a:cxn ang="0">
                  <a:pos x="300" y="19"/>
                </a:cxn>
                <a:cxn ang="0">
                  <a:pos x="306" y="27"/>
                </a:cxn>
                <a:cxn ang="0">
                  <a:pos x="297" y="32"/>
                </a:cxn>
                <a:cxn ang="0">
                  <a:pos x="278" y="36"/>
                </a:cxn>
                <a:cxn ang="0">
                  <a:pos x="253" y="40"/>
                </a:cxn>
                <a:cxn ang="0">
                  <a:pos x="230" y="42"/>
                </a:cxn>
                <a:cxn ang="0">
                  <a:pos x="213" y="44"/>
                </a:cxn>
                <a:cxn ang="0">
                  <a:pos x="205" y="48"/>
                </a:cxn>
                <a:cxn ang="0">
                  <a:pos x="211" y="55"/>
                </a:cxn>
                <a:cxn ang="0">
                  <a:pos x="224" y="59"/>
                </a:cxn>
                <a:cxn ang="0">
                  <a:pos x="242" y="61"/>
                </a:cxn>
                <a:cxn ang="0">
                  <a:pos x="262" y="63"/>
                </a:cxn>
                <a:cxn ang="0">
                  <a:pos x="283" y="65"/>
                </a:cxn>
                <a:cxn ang="0">
                  <a:pos x="302" y="65"/>
                </a:cxn>
                <a:cxn ang="0">
                  <a:pos x="318" y="65"/>
                </a:cxn>
                <a:cxn ang="0">
                  <a:pos x="325" y="65"/>
                </a:cxn>
                <a:cxn ang="0">
                  <a:pos x="325" y="65"/>
                </a:cxn>
                <a:cxn ang="0">
                  <a:pos x="312" y="67"/>
                </a:cxn>
                <a:cxn ang="0">
                  <a:pos x="291" y="70"/>
                </a:cxn>
                <a:cxn ang="0">
                  <a:pos x="262" y="74"/>
                </a:cxn>
                <a:cxn ang="0">
                  <a:pos x="232" y="78"/>
                </a:cxn>
                <a:cxn ang="0">
                  <a:pos x="203" y="78"/>
                </a:cxn>
                <a:cxn ang="0">
                  <a:pos x="177" y="78"/>
                </a:cxn>
                <a:cxn ang="0">
                  <a:pos x="162" y="72"/>
                </a:cxn>
                <a:cxn ang="0">
                  <a:pos x="154" y="63"/>
                </a:cxn>
                <a:cxn ang="0">
                  <a:pos x="156" y="53"/>
                </a:cxn>
                <a:cxn ang="0">
                  <a:pos x="167" y="44"/>
                </a:cxn>
                <a:cxn ang="0">
                  <a:pos x="183" y="36"/>
                </a:cxn>
                <a:cxn ang="0">
                  <a:pos x="200" y="31"/>
                </a:cxn>
                <a:cxn ang="0">
                  <a:pos x="217" y="25"/>
                </a:cxn>
                <a:cxn ang="0">
                  <a:pos x="230" y="23"/>
                </a:cxn>
                <a:cxn ang="0">
                  <a:pos x="238" y="21"/>
                </a:cxn>
                <a:cxn ang="0">
                  <a:pos x="238" y="21"/>
                </a:cxn>
                <a:cxn ang="0">
                  <a:pos x="228" y="21"/>
                </a:cxn>
                <a:cxn ang="0">
                  <a:pos x="209" y="21"/>
                </a:cxn>
                <a:cxn ang="0">
                  <a:pos x="183" y="21"/>
                </a:cxn>
                <a:cxn ang="0">
                  <a:pos x="150" y="23"/>
                </a:cxn>
                <a:cxn ang="0">
                  <a:pos x="110" y="27"/>
                </a:cxn>
                <a:cxn ang="0">
                  <a:pos x="68" y="32"/>
                </a:cxn>
                <a:cxn ang="0">
                  <a:pos x="25" y="40"/>
                </a:cxn>
                <a:cxn ang="0">
                  <a:pos x="0" y="46"/>
                </a:cxn>
                <a:cxn ang="0">
                  <a:pos x="2" y="40"/>
                </a:cxn>
                <a:cxn ang="0">
                  <a:pos x="8" y="34"/>
                </a:cxn>
                <a:cxn ang="0">
                  <a:pos x="15" y="29"/>
                </a:cxn>
                <a:cxn ang="0">
                  <a:pos x="23" y="25"/>
                </a:cxn>
                <a:cxn ang="0">
                  <a:pos x="30" y="21"/>
                </a:cxn>
                <a:cxn ang="0">
                  <a:pos x="36" y="21"/>
                </a:cxn>
              </a:cxnLst>
              <a:rect l="0" t="0" r="r" b="b"/>
              <a:pathLst>
                <a:path w="327" h="80">
                  <a:moveTo>
                    <a:pt x="36" y="21"/>
                  </a:moveTo>
                  <a:lnTo>
                    <a:pt x="40" y="19"/>
                  </a:lnTo>
                  <a:lnTo>
                    <a:pt x="49" y="17"/>
                  </a:lnTo>
                  <a:lnTo>
                    <a:pt x="61" y="13"/>
                  </a:lnTo>
                  <a:lnTo>
                    <a:pt x="74" y="12"/>
                  </a:lnTo>
                  <a:lnTo>
                    <a:pt x="91" y="10"/>
                  </a:lnTo>
                  <a:lnTo>
                    <a:pt x="108" y="8"/>
                  </a:lnTo>
                  <a:lnTo>
                    <a:pt x="127" y="6"/>
                  </a:lnTo>
                  <a:lnTo>
                    <a:pt x="148" y="4"/>
                  </a:lnTo>
                  <a:lnTo>
                    <a:pt x="167" y="2"/>
                  </a:lnTo>
                  <a:lnTo>
                    <a:pt x="188" y="0"/>
                  </a:lnTo>
                  <a:lnTo>
                    <a:pt x="209" y="0"/>
                  </a:lnTo>
                  <a:lnTo>
                    <a:pt x="230" y="2"/>
                  </a:lnTo>
                  <a:lnTo>
                    <a:pt x="247" y="2"/>
                  </a:lnTo>
                  <a:lnTo>
                    <a:pt x="264" y="6"/>
                  </a:lnTo>
                  <a:lnTo>
                    <a:pt x="280" y="10"/>
                  </a:lnTo>
                  <a:lnTo>
                    <a:pt x="293" y="15"/>
                  </a:lnTo>
                  <a:lnTo>
                    <a:pt x="300" y="19"/>
                  </a:lnTo>
                  <a:lnTo>
                    <a:pt x="306" y="25"/>
                  </a:lnTo>
                  <a:lnTo>
                    <a:pt x="306" y="27"/>
                  </a:lnTo>
                  <a:lnTo>
                    <a:pt x="302" y="31"/>
                  </a:lnTo>
                  <a:lnTo>
                    <a:pt x="297" y="32"/>
                  </a:lnTo>
                  <a:lnTo>
                    <a:pt x="287" y="36"/>
                  </a:lnTo>
                  <a:lnTo>
                    <a:pt x="278" y="36"/>
                  </a:lnTo>
                  <a:lnTo>
                    <a:pt x="266" y="38"/>
                  </a:lnTo>
                  <a:lnTo>
                    <a:pt x="253" y="40"/>
                  </a:lnTo>
                  <a:lnTo>
                    <a:pt x="242" y="40"/>
                  </a:lnTo>
                  <a:lnTo>
                    <a:pt x="230" y="42"/>
                  </a:lnTo>
                  <a:lnTo>
                    <a:pt x="221" y="44"/>
                  </a:lnTo>
                  <a:lnTo>
                    <a:pt x="213" y="44"/>
                  </a:lnTo>
                  <a:lnTo>
                    <a:pt x="207" y="46"/>
                  </a:lnTo>
                  <a:lnTo>
                    <a:pt x="205" y="48"/>
                  </a:lnTo>
                  <a:lnTo>
                    <a:pt x="207" y="51"/>
                  </a:lnTo>
                  <a:lnTo>
                    <a:pt x="211" y="55"/>
                  </a:lnTo>
                  <a:lnTo>
                    <a:pt x="217" y="57"/>
                  </a:lnTo>
                  <a:lnTo>
                    <a:pt x="224" y="59"/>
                  </a:lnTo>
                  <a:lnTo>
                    <a:pt x="234" y="61"/>
                  </a:lnTo>
                  <a:lnTo>
                    <a:pt x="242" y="61"/>
                  </a:lnTo>
                  <a:lnTo>
                    <a:pt x="253" y="63"/>
                  </a:lnTo>
                  <a:lnTo>
                    <a:pt x="262" y="63"/>
                  </a:lnTo>
                  <a:lnTo>
                    <a:pt x="274" y="65"/>
                  </a:lnTo>
                  <a:lnTo>
                    <a:pt x="283" y="65"/>
                  </a:lnTo>
                  <a:lnTo>
                    <a:pt x="293" y="65"/>
                  </a:lnTo>
                  <a:lnTo>
                    <a:pt x="302" y="65"/>
                  </a:lnTo>
                  <a:lnTo>
                    <a:pt x="312" y="65"/>
                  </a:lnTo>
                  <a:lnTo>
                    <a:pt x="318" y="65"/>
                  </a:lnTo>
                  <a:lnTo>
                    <a:pt x="323" y="65"/>
                  </a:lnTo>
                  <a:lnTo>
                    <a:pt x="325" y="65"/>
                  </a:lnTo>
                  <a:lnTo>
                    <a:pt x="327" y="65"/>
                  </a:lnTo>
                  <a:lnTo>
                    <a:pt x="325" y="65"/>
                  </a:lnTo>
                  <a:lnTo>
                    <a:pt x="319" y="65"/>
                  </a:lnTo>
                  <a:lnTo>
                    <a:pt x="312" y="67"/>
                  </a:lnTo>
                  <a:lnTo>
                    <a:pt x="302" y="69"/>
                  </a:lnTo>
                  <a:lnTo>
                    <a:pt x="291" y="70"/>
                  </a:lnTo>
                  <a:lnTo>
                    <a:pt x="278" y="72"/>
                  </a:lnTo>
                  <a:lnTo>
                    <a:pt x="262" y="74"/>
                  </a:lnTo>
                  <a:lnTo>
                    <a:pt x="249" y="76"/>
                  </a:lnTo>
                  <a:lnTo>
                    <a:pt x="232" y="78"/>
                  </a:lnTo>
                  <a:lnTo>
                    <a:pt x="217" y="78"/>
                  </a:lnTo>
                  <a:lnTo>
                    <a:pt x="203" y="78"/>
                  </a:lnTo>
                  <a:lnTo>
                    <a:pt x="190" y="80"/>
                  </a:lnTo>
                  <a:lnTo>
                    <a:pt x="177" y="78"/>
                  </a:lnTo>
                  <a:lnTo>
                    <a:pt x="167" y="76"/>
                  </a:lnTo>
                  <a:lnTo>
                    <a:pt x="162" y="72"/>
                  </a:lnTo>
                  <a:lnTo>
                    <a:pt x="156" y="69"/>
                  </a:lnTo>
                  <a:lnTo>
                    <a:pt x="154" y="63"/>
                  </a:lnTo>
                  <a:lnTo>
                    <a:pt x="154" y="57"/>
                  </a:lnTo>
                  <a:lnTo>
                    <a:pt x="156" y="53"/>
                  </a:lnTo>
                  <a:lnTo>
                    <a:pt x="162" y="48"/>
                  </a:lnTo>
                  <a:lnTo>
                    <a:pt x="167" y="44"/>
                  </a:lnTo>
                  <a:lnTo>
                    <a:pt x="175" y="40"/>
                  </a:lnTo>
                  <a:lnTo>
                    <a:pt x="183" y="36"/>
                  </a:lnTo>
                  <a:lnTo>
                    <a:pt x="192" y="34"/>
                  </a:lnTo>
                  <a:lnTo>
                    <a:pt x="200" y="31"/>
                  </a:lnTo>
                  <a:lnTo>
                    <a:pt x="209" y="27"/>
                  </a:lnTo>
                  <a:lnTo>
                    <a:pt x="217" y="25"/>
                  </a:lnTo>
                  <a:lnTo>
                    <a:pt x="224" y="25"/>
                  </a:lnTo>
                  <a:lnTo>
                    <a:pt x="230" y="23"/>
                  </a:lnTo>
                  <a:lnTo>
                    <a:pt x="236" y="21"/>
                  </a:lnTo>
                  <a:lnTo>
                    <a:pt x="238" y="21"/>
                  </a:lnTo>
                  <a:lnTo>
                    <a:pt x="240" y="21"/>
                  </a:lnTo>
                  <a:lnTo>
                    <a:pt x="238" y="21"/>
                  </a:lnTo>
                  <a:lnTo>
                    <a:pt x="234" y="21"/>
                  </a:lnTo>
                  <a:lnTo>
                    <a:pt x="228" y="21"/>
                  </a:lnTo>
                  <a:lnTo>
                    <a:pt x="221" y="21"/>
                  </a:lnTo>
                  <a:lnTo>
                    <a:pt x="209" y="21"/>
                  </a:lnTo>
                  <a:lnTo>
                    <a:pt x="196" y="21"/>
                  </a:lnTo>
                  <a:lnTo>
                    <a:pt x="183" y="21"/>
                  </a:lnTo>
                  <a:lnTo>
                    <a:pt x="167" y="23"/>
                  </a:lnTo>
                  <a:lnTo>
                    <a:pt x="150" y="23"/>
                  </a:lnTo>
                  <a:lnTo>
                    <a:pt x="131" y="25"/>
                  </a:lnTo>
                  <a:lnTo>
                    <a:pt x="110" y="27"/>
                  </a:lnTo>
                  <a:lnTo>
                    <a:pt x="91" y="31"/>
                  </a:lnTo>
                  <a:lnTo>
                    <a:pt x="68" y="32"/>
                  </a:lnTo>
                  <a:lnTo>
                    <a:pt x="48" y="36"/>
                  </a:lnTo>
                  <a:lnTo>
                    <a:pt x="25" y="40"/>
                  </a:lnTo>
                  <a:lnTo>
                    <a:pt x="2" y="46"/>
                  </a:lnTo>
                  <a:lnTo>
                    <a:pt x="0" y="46"/>
                  </a:lnTo>
                  <a:lnTo>
                    <a:pt x="0" y="44"/>
                  </a:lnTo>
                  <a:lnTo>
                    <a:pt x="2" y="40"/>
                  </a:lnTo>
                  <a:lnTo>
                    <a:pt x="6" y="36"/>
                  </a:lnTo>
                  <a:lnTo>
                    <a:pt x="8" y="34"/>
                  </a:lnTo>
                  <a:lnTo>
                    <a:pt x="11" y="31"/>
                  </a:lnTo>
                  <a:lnTo>
                    <a:pt x="15" y="29"/>
                  </a:lnTo>
                  <a:lnTo>
                    <a:pt x="19" y="27"/>
                  </a:lnTo>
                  <a:lnTo>
                    <a:pt x="23" y="25"/>
                  </a:lnTo>
                  <a:lnTo>
                    <a:pt x="27" y="23"/>
                  </a:lnTo>
                  <a:lnTo>
                    <a:pt x="30" y="21"/>
                  </a:lnTo>
                  <a:lnTo>
                    <a:pt x="36" y="21"/>
                  </a:lnTo>
                  <a:lnTo>
                    <a:pt x="36" y="2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0" name="Freeform 36"/>
            <p:cNvSpPr>
              <a:spLocks/>
            </p:cNvSpPr>
            <p:nvPr/>
          </p:nvSpPr>
          <p:spPr bwMode="auto">
            <a:xfrm>
              <a:off x="4848" y="2387"/>
              <a:ext cx="131" cy="355"/>
            </a:xfrm>
            <a:custGeom>
              <a:avLst/>
              <a:gdLst/>
              <a:ahLst/>
              <a:cxnLst>
                <a:cxn ang="0">
                  <a:pos x="232" y="15"/>
                </a:cxn>
                <a:cxn ang="0">
                  <a:pos x="226" y="42"/>
                </a:cxn>
                <a:cxn ang="0">
                  <a:pos x="217" y="89"/>
                </a:cxn>
                <a:cxn ang="0">
                  <a:pos x="202" y="152"/>
                </a:cxn>
                <a:cxn ang="0">
                  <a:pos x="181" y="226"/>
                </a:cxn>
                <a:cxn ang="0">
                  <a:pos x="154" y="306"/>
                </a:cxn>
                <a:cxn ang="0">
                  <a:pos x="122" y="386"/>
                </a:cxn>
                <a:cxn ang="0">
                  <a:pos x="84" y="460"/>
                </a:cxn>
                <a:cxn ang="0">
                  <a:pos x="40" y="526"/>
                </a:cxn>
                <a:cxn ang="0">
                  <a:pos x="13" y="581"/>
                </a:cxn>
                <a:cxn ang="0">
                  <a:pos x="0" y="627"/>
                </a:cxn>
                <a:cxn ang="0">
                  <a:pos x="0" y="663"/>
                </a:cxn>
                <a:cxn ang="0">
                  <a:pos x="11" y="688"/>
                </a:cxn>
                <a:cxn ang="0">
                  <a:pos x="30" y="705"/>
                </a:cxn>
                <a:cxn ang="0">
                  <a:pos x="53" y="711"/>
                </a:cxn>
                <a:cxn ang="0">
                  <a:pos x="82" y="705"/>
                </a:cxn>
                <a:cxn ang="0">
                  <a:pos x="89" y="699"/>
                </a:cxn>
                <a:cxn ang="0">
                  <a:pos x="74" y="699"/>
                </a:cxn>
                <a:cxn ang="0">
                  <a:pos x="55" y="695"/>
                </a:cxn>
                <a:cxn ang="0">
                  <a:pos x="38" y="684"/>
                </a:cxn>
                <a:cxn ang="0">
                  <a:pos x="23" y="667"/>
                </a:cxn>
                <a:cxn ang="0">
                  <a:pos x="19" y="640"/>
                </a:cxn>
                <a:cxn ang="0">
                  <a:pos x="25" y="606"/>
                </a:cxn>
                <a:cxn ang="0">
                  <a:pos x="49" y="560"/>
                </a:cxn>
                <a:cxn ang="0">
                  <a:pos x="91" y="503"/>
                </a:cxn>
                <a:cxn ang="0">
                  <a:pos x="133" y="433"/>
                </a:cxn>
                <a:cxn ang="0">
                  <a:pos x="169" y="357"/>
                </a:cxn>
                <a:cxn ang="0">
                  <a:pos x="202" y="279"/>
                </a:cxn>
                <a:cxn ang="0">
                  <a:pos x="228" y="203"/>
                </a:cxn>
                <a:cxn ang="0">
                  <a:pos x="247" y="133"/>
                </a:cxn>
                <a:cxn ang="0">
                  <a:pos x="259" y="76"/>
                </a:cxn>
                <a:cxn ang="0">
                  <a:pos x="262" y="36"/>
                </a:cxn>
                <a:cxn ang="0">
                  <a:pos x="259" y="15"/>
                </a:cxn>
                <a:cxn ang="0">
                  <a:pos x="255" y="6"/>
                </a:cxn>
                <a:cxn ang="0">
                  <a:pos x="247" y="0"/>
                </a:cxn>
                <a:cxn ang="0">
                  <a:pos x="240" y="4"/>
                </a:cxn>
                <a:cxn ang="0">
                  <a:pos x="234" y="11"/>
                </a:cxn>
                <a:cxn ang="0">
                  <a:pos x="234" y="13"/>
                </a:cxn>
              </a:cxnLst>
              <a:rect l="0" t="0" r="r" b="b"/>
              <a:pathLst>
                <a:path w="262" h="711">
                  <a:moveTo>
                    <a:pt x="234" y="13"/>
                  </a:moveTo>
                  <a:lnTo>
                    <a:pt x="232" y="15"/>
                  </a:lnTo>
                  <a:lnTo>
                    <a:pt x="230" y="26"/>
                  </a:lnTo>
                  <a:lnTo>
                    <a:pt x="226" y="42"/>
                  </a:lnTo>
                  <a:lnTo>
                    <a:pt x="222" y="63"/>
                  </a:lnTo>
                  <a:lnTo>
                    <a:pt x="217" y="89"/>
                  </a:lnTo>
                  <a:lnTo>
                    <a:pt x="211" y="120"/>
                  </a:lnTo>
                  <a:lnTo>
                    <a:pt x="202" y="152"/>
                  </a:lnTo>
                  <a:lnTo>
                    <a:pt x="192" y="188"/>
                  </a:lnTo>
                  <a:lnTo>
                    <a:pt x="181" y="226"/>
                  </a:lnTo>
                  <a:lnTo>
                    <a:pt x="169" y="264"/>
                  </a:lnTo>
                  <a:lnTo>
                    <a:pt x="154" y="306"/>
                  </a:lnTo>
                  <a:lnTo>
                    <a:pt x="139" y="346"/>
                  </a:lnTo>
                  <a:lnTo>
                    <a:pt x="122" y="386"/>
                  </a:lnTo>
                  <a:lnTo>
                    <a:pt x="103" y="424"/>
                  </a:lnTo>
                  <a:lnTo>
                    <a:pt x="84" y="460"/>
                  </a:lnTo>
                  <a:lnTo>
                    <a:pt x="63" y="494"/>
                  </a:lnTo>
                  <a:lnTo>
                    <a:pt x="40" y="526"/>
                  </a:lnTo>
                  <a:lnTo>
                    <a:pt x="25" y="555"/>
                  </a:lnTo>
                  <a:lnTo>
                    <a:pt x="13" y="581"/>
                  </a:lnTo>
                  <a:lnTo>
                    <a:pt x="6" y="606"/>
                  </a:lnTo>
                  <a:lnTo>
                    <a:pt x="0" y="627"/>
                  </a:lnTo>
                  <a:lnTo>
                    <a:pt x="0" y="646"/>
                  </a:lnTo>
                  <a:lnTo>
                    <a:pt x="0" y="663"/>
                  </a:lnTo>
                  <a:lnTo>
                    <a:pt x="6" y="676"/>
                  </a:lnTo>
                  <a:lnTo>
                    <a:pt x="11" y="688"/>
                  </a:lnTo>
                  <a:lnTo>
                    <a:pt x="21" y="697"/>
                  </a:lnTo>
                  <a:lnTo>
                    <a:pt x="30" y="705"/>
                  </a:lnTo>
                  <a:lnTo>
                    <a:pt x="42" y="709"/>
                  </a:lnTo>
                  <a:lnTo>
                    <a:pt x="53" y="711"/>
                  </a:lnTo>
                  <a:lnTo>
                    <a:pt x="66" y="709"/>
                  </a:lnTo>
                  <a:lnTo>
                    <a:pt x="82" y="705"/>
                  </a:lnTo>
                  <a:lnTo>
                    <a:pt x="95" y="699"/>
                  </a:lnTo>
                  <a:lnTo>
                    <a:pt x="89" y="699"/>
                  </a:lnTo>
                  <a:lnTo>
                    <a:pt x="84" y="701"/>
                  </a:lnTo>
                  <a:lnTo>
                    <a:pt x="74" y="699"/>
                  </a:lnTo>
                  <a:lnTo>
                    <a:pt x="65" y="699"/>
                  </a:lnTo>
                  <a:lnTo>
                    <a:pt x="55" y="695"/>
                  </a:lnTo>
                  <a:lnTo>
                    <a:pt x="46" y="692"/>
                  </a:lnTo>
                  <a:lnTo>
                    <a:pt x="38" y="684"/>
                  </a:lnTo>
                  <a:lnTo>
                    <a:pt x="30" y="676"/>
                  </a:lnTo>
                  <a:lnTo>
                    <a:pt x="23" y="667"/>
                  </a:lnTo>
                  <a:lnTo>
                    <a:pt x="19" y="656"/>
                  </a:lnTo>
                  <a:lnTo>
                    <a:pt x="19" y="640"/>
                  </a:lnTo>
                  <a:lnTo>
                    <a:pt x="21" y="625"/>
                  </a:lnTo>
                  <a:lnTo>
                    <a:pt x="25" y="606"/>
                  </a:lnTo>
                  <a:lnTo>
                    <a:pt x="36" y="585"/>
                  </a:lnTo>
                  <a:lnTo>
                    <a:pt x="49" y="560"/>
                  </a:lnTo>
                  <a:lnTo>
                    <a:pt x="70" y="534"/>
                  </a:lnTo>
                  <a:lnTo>
                    <a:pt x="91" y="503"/>
                  </a:lnTo>
                  <a:lnTo>
                    <a:pt x="112" y="469"/>
                  </a:lnTo>
                  <a:lnTo>
                    <a:pt x="133" y="433"/>
                  </a:lnTo>
                  <a:lnTo>
                    <a:pt x="152" y="397"/>
                  </a:lnTo>
                  <a:lnTo>
                    <a:pt x="169" y="357"/>
                  </a:lnTo>
                  <a:lnTo>
                    <a:pt x="186" y="319"/>
                  </a:lnTo>
                  <a:lnTo>
                    <a:pt x="202" y="279"/>
                  </a:lnTo>
                  <a:lnTo>
                    <a:pt x="215" y="241"/>
                  </a:lnTo>
                  <a:lnTo>
                    <a:pt x="228" y="203"/>
                  </a:lnTo>
                  <a:lnTo>
                    <a:pt x="238" y="167"/>
                  </a:lnTo>
                  <a:lnTo>
                    <a:pt x="247" y="133"/>
                  </a:lnTo>
                  <a:lnTo>
                    <a:pt x="253" y="104"/>
                  </a:lnTo>
                  <a:lnTo>
                    <a:pt x="259" y="76"/>
                  </a:lnTo>
                  <a:lnTo>
                    <a:pt x="260" y="53"/>
                  </a:lnTo>
                  <a:lnTo>
                    <a:pt x="262" y="36"/>
                  </a:lnTo>
                  <a:lnTo>
                    <a:pt x="262" y="25"/>
                  </a:lnTo>
                  <a:lnTo>
                    <a:pt x="259" y="15"/>
                  </a:lnTo>
                  <a:lnTo>
                    <a:pt x="257" y="9"/>
                  </a:lnTo>
                  <a:lnTo>
                    <a:pt x="255" y="6"/>
                  </a:lnTo>
                  <a:lnTo>
                    <a:pt x="253" y="2"/>
                  </a:lnTo>
                  <a:lnTo>
                    <a:pt x="247" y="0"/>
                  </a:lnTo>
                  <a:lnTo>
                    <a:pt x="243" y="2"/>
                  </a:lnTo>
                  <a:lnTo>
                    <a:pt x="240" y="4"/>
                  </a:lnTo>
                  <a:lnTo>
                    <a:pt x="236" y="7"/>
                  </a:lnTo>
                  <a:lnTo>
                    <a:pt x="234" y="11"/>
                  </a:lnTo>
                  <a:lnTo>
                    <a:pt x="234" y="13"/>
                  </a:lnTo>
                  <a:lnTo>
                    <a:pt x="234" y="1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1" name="Freeform 37"/>
            <p:cNvSpPr>
              <a:spLocks/>
            </p:cNvSpPr>
            <p:nvPr/>
          </p:nvSpPr>
          <p:spPr bwMode="auto">
            <a:xfrm>
              <a:off x="4915" y="2400"/>
              <a:ext cx="94" cy="334"/>
            </a:xfrm>
            <a:custGeom>
              <a:avLst/>
              <a:gdLst/>
              <a:ahLst/>
              <a:cxnLst>
                <a:cxn ang="0">
                  <a:pos x="0" y="666"/>
                </a:cxn>
                <a:cxn ang="0">
                  <a:pos x="6" y="656"/>
                </a:cxn>
                <a:cxn ang="0">
                  <a:pos x="13" y="643"/>
                </a:cxn>
                <a:cxn ang="0">
                  <a:pos x="25" y="620"/>
                </a:cxn>
                <a:cxn ang="0">
                  <a:pos x="38" y="593"/>
                </a:cxn>
                <a:cxn ang="0">
                  <a:pos x="53" y="563"/>
                </a:cxn>
                <a:cxn ang="0">
                  <a:pos x="68" y="527"/>
                </a:cxn>
                <a:cxn ang="0">
                  <a:pos x="84" y="489"/>
                </a:cxn>
                <a:cxn ang="0">
                  <a:pos x="99" y="445"/>
                </a:cxn>
                <a:cxn ang="0">
                  <a:pos x="114" y="396"/>
                </a:cxn>
                <a:cxn ang="0">
                  <a:pos x="127" y="344"/>
                </a:cxn>
                <a:cxn ang="0">
                  <a:pos x="139" y="291"/>
                </a:cxn>
                <a:cxn ang="0">
                  <a:pos x="148" y="234"/>
                </a:cxn>
                <a:cxn ang="0">
                  <a:pos x="156" y="173"/>
                </a:cxn>
                <a:cxn ang="0">
                  <a:pos x="163" y="109"/>
                </a:cxn>
                <a:cxn ang="0">
                  <a:pos x="169" y="42"/>
                </a:cxn>
                <a:cxn ang="0">
                  <a:pos x="173" y="0"/>
                </a:cxn>
                <a:cxn ang="0">
                  <a:pos x="177" y="8"/>
                </a:cxn>
                <a:cxn ang="0">
                  <a:pos x="181" y="37"/>
                </a:cxn>
                <a:cxn ang="0">
                  <a:pos x="184" y="84"/>
                </a:cxn>
                <a:cxn ang="0">
                  <a:pos x="186" y="147"/>
                </a:cxn>
                <a:cxn ang="0">
                  <a:pos x="183" y="219"/>
                </a:cxn>
                <a:cxn ang="0">
                  <a:pos x="173" y="299"/>
                </a:cxn>
                <a:cxn ang="0">
                  <a:pos x="156" y="382"/>
                </a:cxn>
                <a:cxn ang="0">
                  <a:pos x="127" y="470"/>
                </a:cxn>
                <a:cxn ang="0">
                  <a:pos x="99" y="546"/>
                </a:cxn>
                <a:cxn ang="0">
                  <a:pos x="72" y="599"/>
                </a:cxn>
                <a:cxn ang="0">
                  <a:pos x="49" y="633"/>
                </a:cxn>
                <a:cxn ang="0">
                  <a:pos x="30" y="652"/>
                </a:cxn>
                <a:cxn ang="0">
                  <a:pos x="15" y="664"/>
                </a:cxn>
                <a:cxn ang="0">
                  <a:pos x="6" y="666"/>
                </a:cxn>
                <a:cxn ang="0">
                  <a:pos x="0" y="668"/>
                </a:cxn>
              </a:cxnLst>
              <a:rect l="0" t="0" r="r" b="b"/>
              <a:pathLst>
                <a:path w="186" h="668">
                  <a:moveTo>
                    <a:pt x="0" y="668"/>
                  </a:moveTo>
                  <a:lnTo>
                    <a:pt x="0" y="666"/>
                  </a:lnTo>
                  <a:lnTo>
                    <a:pt x="2" y="662"/>
                  </a:lnTo>
                  <a:lnTo>
                    <a:pt x="6" y="656"/>
                  </a:lnTo>
                  <a:lnTo>
                    <a:pt x="9" y="650"/>
                  </a:lnTo>
                  <a:lnTo>
                    <a:pt x="13" y="643"/>
                  </a:lnTo>
                  <a:lnTo>
                    <a:pt x="19" y="631"/>
                  </a:lnTo>
                  <a:lnTo>
                    <a:pt x="25" y="620"/>
                  </a:lnTo>
                  <a:lnTo>
                    <a:pt x="32" y="609"/>
                  </a:lnTo>
                  <a:lnTo>
                    <a:pt x="38" y="593"/>
                  </a:lnTo>
                  <a:lnTo>
                    <a:pt x="46" y="578"/>
                  </a:lnTo>
                  <a:lnTo>
                    <a:pt x="53" y="563"/>
                  </a:lnTo>
                  <a:lnTo>
                    <a:pt x="61" y="546"/>
                  </a:lnTo>
                  <a:lnTo>
                    <a:pt x="68" y="527"/>
                  </a:lnTo>
                  <a:lnTo>
                    <a:pt x="76" y="508"/>
                  </a:lnTo>
                  <a:lnTo>
                    <a:pt x="84" y="489"/>
                  </a:lnTo>
                  <a:lnTo>
                    <a:pt x="93" y="470"/>
                  </a:lnTo>
                  <a:lnTo>
                    <a:pt x="99" y="445"/>
                  </a:lnTo>
                  <a:lnTo>
                    <a:pt x="106" y="422"/>
                  </a:lnTo>
                  <a:lnTo>
                    <a:pt x="114" y="396"/>
                  </a:lnTo>
                  <a:lnTo>
                    <a:pt x="122" y="371"/>
                  </a:lnTo>
                  <a:lnTo>
                    <a:pt x="127" y="344"/>
                  </a:lnTo>
                  <a:lnTo>
                    <a:pt x="133" y="318"/>
                  </a:lnTo>
                  <a:lnTo>
                    <a:pt x="139" y="291"/>
                  </a:lnTo>
                  <a:lnTo>
                    <a:pt x="144" y="263"/>
                  </a:lnTo>
                  <a:lnTo>
                    <a:pt x="148" y="234"/>
                  </a:lnTo>
                  <a:lnTo>
                    <a:pt x="152" y="204"/>
                  </a:lnTo>
                  <a:lnTo>
                    <a:pt x="156" y="173"/>
                  </a:lnTo>
                  <a:lnTo>
                    <a:pt x="162" y="143"/>
                  </a:lnTo>
                  <a:lnTo>
                    <a:pt x="163" y="109"/>
                  </a:lnTo>
                  <a:lnTo>
                    <a:pt x="167" y="76"/>
                  </a:lnTo>
                  <a:lnTo>
                    <a:pt x="169" y="42"/>
                  </a:lnTo>
                  <a:lnTo>
                    <a:pt x="173" y="6"/>
                  </a:lnTo>
                  <a:lnTo>
                    <a:pt x="173" y="0"/>
                  </a:lnTo>
                  <a:lnTo>
                    <a:pt x="175" y="0"/>
                  </a:lnTo>
                  <a:lnTo>
                    <a:pt x="177" y="8"/>
                  </a:lnTo>
                  <a:lnTo>
                    <a:pt x="179" y="19"/>
                  </a:lnTo>
                  <a:lnTo>
                    <a:pt x="181" y="37"/>
                  </a:lnTo>
                  <a:lnTo>
                    <a:pt x="184" y="59"/>
                  </a:lnTo>
                  <a:lnTo>
                    <a:pt x="184" y="84"/>
                  </a:lnTo>
                  <a:lnTo>
                    <a:pt x="186" y="114"/>
                  </a:lnTo>
                  <a:lnTo>
                    <a:pt x="186" y="147"/>
                  </a:lnTo>
                  <a:lnTo>
                    <a:pt x="184" y="183"/>
                  </a:lnTo>
                  <a:lnTo>
                    <a:pt x="183" y="219"/>
                  </a:lnTo>
                  <a:lnTo>
                    <a:pt x="179" y="259"/>
                  </a:lnTo>
                  <a:lnTo>
                    <a:pt x="173" y="299"/>
                  </a:lnTo>
                  <a:lnTo>
                    <a:pt x="165" y="341"/>
                  </a:lnTo>
                  <a:lnTo>
                    <a:pt x="156" y="382"/>
                  </a:lnTo>
                  <a:lnTo>
                    <a:pt x="144" y="424"/>
                  </a:lnTo>
                  <a:lnTo>
                    <a:pt x="127" y="470"/>
                  </a:lnTo>
                  <a:lnTo>
                    <a:pt x="114" y="510"/>
                  </a:lnTo>
                  <a:lnTo>
                    <a:pt x="99" y="546"/>
                  </a:lnTo>
                  <a:lnTo>
                    <a:pt x="86" y="574"/>
                  </a:lnTo>
                  <a:lnTo>
                    <a:pt x="72" y="599"/>
                  </a:lnTo>
                  <a:lnTo>
                    <a:pt x="61" y="618"/>
                  </a:lnTo>
                  <a:lnTo>
                    <a:pt x="49" y="633"/>
                  </a:lnTo>
                  <a:lnTo>
                    <a:pt x="40" y="645"/>
                  </a:lnTo>
                  <a:lnTo>
                    <a:pt x="30" y="652"/>
                  </a:lnTo>
                  <a:lnTo>
                    <a:pt x="23" y="660"/>
                  </a:lnTo>
                  <a:lnTo>
                    <a:pt x="15" y="664"/>
                  </a:lnTo>
                  <a:lnTo>
                    <a:pt x="9" y="666"/>
                  </a:lnTo>
                  <a:lnTo>
                    <a:pt x="6" y="666"/>
                  </a:lnTo>
                  <a:lnTo>
                    <a:pt x="2" y="668"/>
                  </a:lnTo>
                  <a:lnTo>
                    <a:pt x="0" y="668"/>
                  </a:lnTo>
                  <a:lnTo>
                    <a:pt x="0" y="66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2" name="Freeform 38"/>
            <p:cNvSpPr>
              <a:spLocks/>
            </p:cNvSpPr>
            <p:nvPr/>
          </p:nvSpPr>
          <p:spPr bwMode="auto">
            <a:xfrm>
              <a:off x="4734" y="2596"/>
              <a:ext cx="43" cy="83"/>
            </a:xfrm>
            <a:custGeom>
              <a:avLst/>
              <a:gdLst/>
              <a:ahLst/>
              <a:cxnLst>
                <a:cxn ang="0">
                  <a:pos x="19" y="6"/>
                </a:cxn>
                <a:cxn ang="0">
                  <a:pos x="17" y="6"/>
                </a:cxn>
                <a:cxn ang="0">
                  <a:pos x="17" y="9"/>
                </a:cxn>
                <a:cxn ang="0">
                  <a:pos x="15" y="15"/>
                </a:cxn>
                <a:cxn ang="0">
                  <a:pos x="15" y="23"/>
                </a:cxn>
                <a:cxn ang="0">
                  <a:pos x="13" y="30"/>
                </a:cxn>
                <a:cxn ang="0">
                  <a:pos x="11" y="42"/>
                </a:cxn>
                <a:cxn ang="0">
                  <a:pos x="9" y="51"/>
                </a:cxn>
                <a:cxn ang="0">
                  <a:pos x="7" y="65"/>
                </a:cxn>
                <a:cxn ang="0">
                  <a:pos x="5" y="76"/>
                </a:cxn>
                <a:cxn ang="0">
                  <a:pos x="4" y="89"/>
                </a:cxn>
                <a:cxn ang="0">
                  <a:pos x="2" y="103"/>
                </a:cxn>
                <a:cxn ang="0">
                  <a:pos x="2" y="116"/>
                </a:cxn>
                <a:cxn ang="0">
                  <a:pos x="0" y="129"/>
                </a:cxn>
                <a:cxn ang="0">
                  <a:pos x="2" y="141"/>
                </a:cxn>
                <a:cxn ang="0">
                  <a:pos x="2" y="152"/>
                </a:cxn>
                <a:cxn ang="0">
                  <a:pos x="4" y="165"/>
                </a:cxn>
                <a:cxn ang="0">
                  <a:pos x="4" y="163"/>
                </a:cxn>
                <a:cxn ang="0">
                  <a:pos x="4" y="160"/>
                </a:cxn>
                <a:cxn ang="0">
                  <a:pos x="5" y="154"/>
                </a:cxn>
                <a:cxn ang="0">
                  <a:pos x="9" y="146"/>
                </a:cxn>
                <a:cxn ang="0">
                  <a:pos x="11" y="137"/>
                </a:cxn>
                <a:cxn ang="0">
                  <a:pos x="15" y="129"/>
                </a:cxn>
                <a:cxn ang="0">
                  <a:pos x="19" y="118"/>
                </a:cxn>
                <a:cxn ang="0">
                  <a:pos x="24" y="106"/>
                </a:cxn>
                <a:cxn ang="0">
                  <a:pos x="28" y="95"/>
                </a:cxn>
                <a:cxn ang="0">
                  <a:pos x="34" y="82"/>
                </a:cxn>
                <a:cxn ang="0">
                  <a:pos x="40" y="70"/>
                </a:cxn>
                <a:cxn ang="0">
                  <a:pos x="45" y="59"/>
                </a:cxn>
                <a:cxn ang="0">
                  <a:pos x="51" y="49"/>
                </a:cxn>
                <a:cxn ang="0">
                  <a:pos x="59" y="40"/>
                </a:cxn>
                <a:cxn ang="0">
                  <a:pos x="66" y="30"/>
                </a:cxn>
                <a:cxn ang="0">
                  <a:pos x="76" y="25"/>
                </a:cxn>
                <a:cxn ang="0">
                  <a:pos x="82" y="17"/>
                </a:cxn>
                <a:cxn ang="0">
                  <a:pos x="83" y="11"/>
                </a:cxn>
                <a:cxn ang="0">
                  <a:pos x="85" y="8"/>
                </a:cxn>
                <a:cxn ang="0">
                  <a:pos x="83" y="6"/>
                </a:cxn>
                <a:cxn ang="0">
                  <a:pos x="80" y="2"/>
                </a:cxn>
                <a:cxn ang="0">
                  <a:pos x="76" y="2"/>
                </a:cxn>
                <a:cxn ang="0">
                  <a:pos x="68" y="0"/>
                </a:cxn>
                <a:cxn ang="0">
                  <a:pos x="62" y="0"/>
                </a:cxn>
                <a:cxn ang="0">
                  <a:pos x="55" y="0"/>
                </a:cxn>
                <a:cxn ang="0">
                  <a:pos x="47" y="0"/>
                </a:cxn>
                <a:cxn ang="0">
                  <a:pos x="40" y="2"/>
                </a:cxn>
                <a:cxn ang="0">
                  <a:pos x="32" y="2"/>
                </a:cxn>
                <a:cxn ang="0">
                  <a:pos x="26" y="4"/>
                </a:cxn>
                <a:cxn ang="0">
                  <a:pos x="23" y="4"/>
                </a:cxn>
                <a:cxn ang="0">
                  <a:pos x="19" y="6"/>
                </a:cxn>
                <a:cxn ang="0">
                  <a:pos x="19" y="6"/>
                </a:cxn>
                <a:cxn ang="0">
                  <a:pos x="19" y="6"/>
                </a:cxn>
              </a:cxnLst>
              <a:rect l="0" t="0" r="r" b="b"/>
              <a:pathLst>
                <a:path w="85" h="165">
                  <a:moveTo>
                    <a:pt x="19" y="6"/>
                  </a:moveTo>
                  <a:lnTo>
                    <a:pt x="17" y="6"/>
                  </a:lnTo>
                  <a:lnTo>
                    <a:pt x="17" y="9"/>
                  </a:lnTo>
                  <a:lnTo>
                    <a:pt x="15" y="15"/>
                  </a:lnTo>
                  <a:lnTo>
                    <a:pt x="15" y="23"/>
                  </a:lnTo>
                  <a:lnTo>
                    <a:pt x="13" y="30"/>
                  </a:lnTo>
                  <a:lnTo>
                    <a:pt x="11" y="42"/>
                  </a:lnTo>
                  <a:lnTo>
                    <a:pt x="9" y="51"/>
                  </a:lnTo>
                  <a:lnTo>
                    <a:pt x="7" y="65"/>
                  </a:lnTo>
                  <a:lnTo>
                    <a:pt x="5" y="76"/>
                  </a:lnTo>
                  <a:lnTo>
                    <a:pt x="4" y="89"/>
                  </a:lnTo>
                  <a:lnTo>
                    <a:pt x="2" y="103"/>
                  </a:lnTo>
                  <a:lnTo>
                    <a:pt x="2" y="116"/>
                  </a:lnTo>
                  <a:lnTo>
                    <a:pt x="0" y="129"/>
                  </a:lnTo>
                  <a:lnTo>
                    <a:pt x="2" y="141"/>
                  </a:lnTo>
                  <a:lnTo>
                    <a:pt x="2" y="152"/>
                  </a:lnTo>
                  <a:lnTo>
                    <a:pt x="4" y="165"/>
                  </a:lnTo>
                  <a:lnTo>
                    <a:pt x="4" y="163"/>
                  </a:lnTo>
                  <a:lnTo>
                    <a:pt x="4" y="160"/>
                  </a:lnTo>
                  <a:lnTo>
                    <a:pt x="5" y="154"/>
                  </a:lnTo>
                  <a:lnTo>
                    <a:pt x="9" y="146"/>
                  </a:lnTo>
                  <a:lnTo>
                    <a:pt x="11" y="137"/>
                  </a:lnTo>
                  <a:lnTo>
                    <a:pt x="15" y="129"/>
                  </a:lnTo>
                  <a:lnTo>
                    <a:pt x="19" y="118"/>
                  </a:lnTo>
                  <a:lnTo>
                    <a:pt x="24" y="106"/>
                  </a:lnTo>
                  <a:lnTo>
                    <a:pt x="28" y="95"/>
                  </a:lnTo>
                  <a:lnTo>
                    <a:pt x="34" y="82"/>
                  </a:lnTo>
                  <a:lnTo>
                    <a:pt x="40" y="70"/>
                  </a:lnTo>
                  <a:lnTo>
                    <a:pt x="45" y="59"/>
                  </a:lnTo>
                  <a:lnTo>
                    <a:pt x="51" y="49"/>
                  </a:lnTo>
                  <a:lnTo>
                    <a:pt x="59" y="40"/>
                  </a:lnTo>
                  <a:lnTo>
                    <a:pt x="66" y="30"/>
                  </a:lnTo>
                  <a:lnTo>
                    <a:pt x="76" y="25"/>
                  </a:lnTo>
                  <a:lnTo>
                    <a:pt x="82" y="17"/>
                  </a:lnTo>
                  <a:lnTo>
                    <a:pt x="83" y="11"/>
                  </a:lnTo>
                  <a:lnTo>
                    <a:pt x="85" y="8"/>
                  </a:lnTo>
                  <a:lnTo>
                    <a:pt x="83" y="6"/>
                  </a:lnTo>
                  <a:lnTo>
                    <a:pt x="80" y="2"/>
                  </a:lnTo>
                  <a:lnTo>
                    <a:pt x="76" y="2"/>
                  </a:lnTo>
                  <a:lnTo>
                    <a:pt x="68" y="0"/>
                  </a:lnTo>
                  <a:lnTo>
                    <a:pt x="62" y="0"/>
                  </a:lnTo>
                  <a:lnTo>
                    <a:pt x="55" y="0"/>
                  </a:lnTo>
                  <a:lnTo>
                    <a:pt x="47" y="0"/>
                  </a:lnTo>
                  <a:lnTo>
                    <a:pt x="40" y="2"/>
                  </a:lnTo>
                  <a:lnTo>
                    <a:pt x="32" y="2"/>
                  </a:lnTo>
                  <a:lnTo>
                    <a:pt x="26" y="4"/>
                  </a:lnTo>
                  <a:lnTo>
                    <a:pt x="23" y="4"/>
                  </a:lnTo>
                  <a:lnTo>
                    <a:pt x="19" y="6"/>
                  </a:lnTo>
                  <a:lnTo>
                    <a:pt x="19" y="6"/>
                  </a:lnTo>
                  <a:lnTo>
                    <a:pt x="19" y="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3" name="Freeform 39"/>
            <p:cNvSpPr>
              <a:spLocks/>
            </p:cNvSpPr>
            <p:nvPr/>
          </p:nvSpPr>
          <p:spPr bwMode="auto">
            <a:xfrm>
              <a:off x="4734" y="2664"/>
              <a:ext cx="51" cy="22"/>
            </a:xfrm>
            <a:custGeom>
              <a:avLst/>
              <a:gdLst/>
              <a:ahLst/>
              <a:cxnLst>
                <a:cxn ang="0">
                  <a:pos x="4" y="0"/>
                </a:cxn>
                <a:cxn ang="0">
                  <a:pos x="5" y="0"/>
                </a:cxn>
                <a:cxn ang="0">
                  <a:pos x="9" y="4"/>
                </a:cxn>
                <a:cxn ang="0">
                  <a:pos x="13" y="5"/>
                </a:cxn>
                <a:cxn ang="0">
                  <a:pos x="17" y="7"/>
                </a:cxn>
                <a:cxn ang="0">
                  <a:pos x="23" y="9"/>
                </a:cxn>
                <a:cxn ang="0">
                  <a:pos x="28" y="13"/>
                </a:cxn>
                <a:cxn ang="0">
                  <a:pos x="34" y="15"/>
                </a:cxn>
                <a:cxn ang="0">
                  <a:pos x="42" y="17"/>
                </a:cxn>
                <a:cxn ang="0">
                  <a:pos x="49" y="19"/>
                </a:cxn>
                <a:cxn ang="0">
                  <a:pos x="59" y="21"/>
                </a:cxn>
                <a:cxn ang="0">
                  <a:pos x="68" y="23"/>
                </a:cxn>
                <a:cxn ang="0">
                  <a:pos x="80" y="24"/>
                </a:cxn>
                <a:cxn ang="0">
                  <a:pos x="89" y="24"/>
                </a:cxn>
                <a:cxn ang="0">
                  <a:pos x="102" y="26"/>
                </a:cxn>
                <a:cxn ang="0">
                  <a:pos x="101" y="26"/>
                </a:cxn>
                <a:cxn ang="0">
                  <a:pos x="95" y="30"/>
                </a:cxn>
                <a:cxn ang="0">
                  <a:pos x="91" y="32"/>
                </a:cxn>
                <a:cxn ang="0">
                  <a:pos x="87" y="34"/>
                </a:cxn>
                <a:cxn ang="0">
                  <a:pos x="82" y="36"/>
                </a:cxn>
                <a:cxn ang="0">
                  <a:pos x="76" y="40"/>
                </a:cxn>
                <a:cxn ang="0">
                  <a:pos x="68" y="40"/>
                </a:cxn>
                <a:cxn ang="0">
                  <a:pos x="62" y="42"/>
                </a:cxn>
                <a:cxn ang="0">
                  <a:pos x="53" y="43"/>
                </a:cxn>
                <a:cxn ang="0">
                  <a:pos x="45" y="43"/>
                </a:cxn>
                <a:cxn ang="0">
                  <a:pos x="34" y="43"/>
                </a:cxn>
                <a:cxn ang="0">
                  <a:pos x="23" y="42"/>
                </a:cxn>
                <a:cxn ang="0">
                  <a:pos x="11" y="40"/>
                </a:cxn>
                <a:cxn ang="0">
                  <a:pos x="0" y="38"/>
                </a:cxn>
                <a:cxn ang="0">
                  <a:pos x="4" y="0"/>
                </a:cxn>
                <a:cxn ang="0">
                  <a:pos x="4" y="0"/>
                </a:cxn>
              </a:cxnLst>
              <a:rect l="0" t="0" r="r" b="b"/>
              <a:pathLst>
                <a:path w="102" h="43">
                  <a:moveTo>
                    <a:pt x="4" y="0"/>
                  </a:moveTo>
                  <a:lnTo>
                    <a:pt x="5" y="0"/>
                  </a:lnTo>
                  <a:lnTo>
                    <a:pt x="9" y="4"/>
                  </a:lnTo>
                  <a:lnTo>
                    <a:pt x="13" y="5"/>
                  </a:lnTo>
                  <a:lnTo>
                    <a:pt x="17" y="7"/>
                  </a:lnTo>
                  <a:lnTo>
                    <a:pt x="23" y="9"/>
                  </a:lnTo>
                  <a:lnTo>
                    <a:pt x="28" y="13"/>
                  </a:lnTo>
                  <a:lnTo>
                    <a:pt x="34" y="15"/>
                  </a:lnTo>
                  <a:lnTo>
                    <a:pt x="42" y="17"/>
                  </a:lnTo>
                  <a:lnTo>
                    <a:pt x="49" y="19"/>
                  </a:lnTo>
                  <a:lnTo>
                    <a:pt x="59" y="21"/>
                  </a:lnTo>
                  <a:lnTo>
                    <a:pt x="68" y="23"/>
                  </a:lnTo>
                  <a:lnTo>
                    <a:pt x="80" y="24"/>
                  </a:lnTo>
                  <a:lnTo>
                    <a:pt x="89" y="24"/>
                  </a:lnTo>
                  <a:lnTo>
                    <a:pt x="102" y="26"/>
                  </a:lnTo>
                  <a:lnTo>
                    <a:pt x="101" y="26"/>
                  </a:lnTo>
                  <a:lnTo>
                    <a:pt x="95" y="30"/>
                  </a:lnTo>
                  <a:lnTo>
                    <a:pt x="91" y="32"/>
                  </a:lnTo>
                  <a:lnTo>
                    <a:pt x="87" y="34"/>
                  </a:lnTo>
                  <a:lnTo>
                    <a:pt x="82" y="36"/>
                  </a:lnTo>
                  <a:lnTo>
                    <a:pt x="76" y="40"/>
                  </a:lnTo>
                  <a:lnTo>
                    <a:pt x="68" y="40"/>
                  </a:lnTo>
                  <a:lnTo>
                    <a:pt x="62" y="42"/>
                  </a:lnTo>
                  <a:lnTo>
                    <a:pt x="53" y="43"/>
                  </a:lnTo>
                  <a:lnTo>
                    <a:pt x="45" y="43"/>
                  </a:lnTo>
                  <a:lnTo>
                    <a:pt x="34" y="43"/>
                  </a:lnTo>
                  <a:lnTo>
                    <a:pt x="23" y="42"/>
                  </a:lnTo>
                  <a:lnTo>
                    <a:pt x="11" y="40"/>
                  </a:lnTo>
                  <a:lnTo>
                    <a:pt x="0" y="38"/>
                  </a:lnTo>
                  <a:lnTo>
                    <a:pt x="4" y="0"/>
                  </a:lnTo>
                  <a:lnTo>
                    <a:pt x="4"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4" name="Freeform 40"/>
            <p:cNvSpPr>
              <a:spLocks/>
            </p:cNvSpPr>
            <p:nvPr/>
          </p:nvSpPr>
          <p:spPr bwMode="auto">
            <a:xfrm>
              <a:off x="4755" y="2560"/>
              <a:ext cx="85" cy="121"/>
            </a:xfrm>
            <a:custGeom>
              <a:avLst/>
              <a:gdLst/>
              <a:ahLst/>
              <a:cxnLst>
                <a:cxn ang="0">
                  <a:pos x="1" y="51"/>
                </a:cxn>
                <a:cxn ang="0">
                  <a:pos x="9" y="47"/>
                </a:cxn>
                <a:cxn ang="0">
                  <a:pos x="19" y="45"/>
                </a:cxn>
                <a:cxn ang="0">
                  <a:pos x="30" y="42"/>
                </a:cxn>
                <a:cxn ang="0">
                  <a:pos x="41" y="42"/>
                </a:cxn>
                <a:cxn ang="0">
                  <a:pos x="57" y="42"/>
                </a:cxn>
                <a:cxn ang="0">
                  <a:pos x="70" y="43"/>
                </a:cxn>
                <a:cxn ang="0">
                  <a:pos x="83" y="49"/>
                </a:cxn>
                <a:cxn ang="0">
                  <a:pos x="93" y="57"/>
                </a:cxn>
                <a:cxn ang="0">
                  <a:pos x="97" y="68"/>
                </a:cxn>
                <a:cxn ang="0">
                  <a:pos x="98" y="80"/>
                </a:cxn>
                <a:cxn ang="0">
                  <a:pos x="98" y="93"/>
                </a:cxn>
                <a:cxn ang="0">
                  <a:pos x="98" y="106"/>
                </a:cxn>
                <a:cxn ang="0">
                  <a:pos x="102" y="119"/>
                </a:cxn>
                <a:cxn ang="0">
                  <a:pos x="110" y="131"/>
                </a:cxn>
                <a:cxn ang="0">
                  <a:pos x="121" y="144"/>
                </a:cxn>
                <a:cxn ang="0">
                  <a:pos x="125" y="157"/>
                </a:cxn>
                <a:cxn ang="0">
                  <a:pos x="119" y="175"/>
                </a:cxn>
                <a:cxn ang="0">
                  <a:pos x="108" y="192"/>
                </a:cxn>
                <a:cxn ang="0">
                  <a:pos x="95" y="209"/>
                </a:cxn>
                <a:cxn ang="0">
                  <a:pos x="81" y="224"/>
                </a:cxn>
                <a:cxn ang="0">
                  <a:pos x="68" y="235"/>
                </a:cxn>
                <a:cxn ang="0">
                  <a:pos x="62" y="241"/>
                </a:cxn>
                <a:cxn ang="0">
                  <a:pos x="62" y="241"/>
                </a:cxn>
                <a:cxn ang="0">
                  <a:pos x="72" y="237"/>
                </a:cxn>
                <a:cxn ang="0">
                  <a:pos x="87" y="228"/>
                </a:cxn>
                <a:cxn ang="0">
                  <a:pos x="108" y="214"/>
                </a:cxn>
                <a:cxn ang="0">
                  <a:pos x="129" y="199"/>
                </a:cxn>
                <a:cxn ang="0">
                  <a:pos x="148" y="182"/>
                </a:cxn>
                <a:cxn ang="0">
                  <a:pos x="163" y="163"/>
                </a:cxn>
                <a:cxn ang="0">
                  <a:pos x="169" y="144"/>
                </a:cxn>
                <a:cxn ang="0">
                  <a:pos x="167" y="127"/>
                </a:cxn>
                <a:cxn ang="0">
                  <a:pos x="163" y="118"/>
                </a:cxn>
                <a:cxn ang="0">
                  <a:pos x="156" y="110"/>
                </a:cxn>
                <a:cxn ang="0">
                  <a:pos x="144" y="110"/>
                </a:cxn>
                <a:cxn ang="0">
                  <a:pos x="136" y="106"/>
                </a:cxn>
                <a:cxn ang="0">
                  <a:pos x="133" y="100"/>
                </a:cxn>
                <a:cxn ang="0">
                  <a:pos x="129" y="89"/>
                </a:cxn>
                <a:cxn ang="0">
                  <a:pos x="127" y="74"/>
                </a:cxn>
                <a:cxn ang="0">
                  <a:pos x="123" y="59"/>
                </a:cxn>
                <a:cxn ang="0">
                  <a:pos x="121" y="43"/>
                </a:cxn>
                <a:cxn ang="0">
                  <a:pos x="116" y="30"/>
                </a:cxn>
                <a:cxn ang="0">
                  <a:pos x="108" y="19"/>
                </a:cxn>
                <a:cxn ang="0">
                  <a:pos x="98" y="9"/>
                </a:cxn>
                <a:cxn ang="0">
                  <a:pos x="83" y="4"/>
                </a:cxn>
                <a:cxn ang="0">
                  <a:pos x="66" y="0"/>
                </a:cxn>
                <a:cxn ang="0">
                  <a:pos x="49" y="4"/>
                </a:cxn>
                <a:cxn ang="0">
                  <a:pos x="36" y="9"/>
                </a:cxn>
                <a:cxn ang="0">
                  <a:pos x="22" y="19"/>
                </a:cxn>
                <a:cxn ang="0">
                  <a:pos x="13" y="28"/>
                </a:cxn>
                <a:cxn ang="0">
                  <a:pos x="5" y="40"/>
                </a:cxn>
                <a:cxn ang="0">
                  <a:pos x="1" y="47"/>
                </a:cxn>
                <a:cxn ang="0">
                  <a:pos x="0" y="51"/>
                </a:cxn>
                <a:cxn ang="0">
                  <a:pos x="0" y="53"/>
                </a:cxn>
              </a:cxnLst>
              <a:rect l="0" t="0" r="r" b="b"/>
              <a:pathLst>
                <a:path w="171" h="243">
                  <a:moveTo>
                    <a:pt x="0" y="53"/>
                  </a:moveTo>
                  <a:lnTo>
                    <a:pt x="1" y="51"/>
                  </a:lnTo>
                  <a:lnTo>
                    <a:pt x="7" y="49"/>
                  </a:lnTo>
                  <a:lnTo>
                    <a:pt x="9" y="47"/>
                  </a:lnTo>
                  <a:lnTo>
                    <a:pt x="15" y="45"/>
                  </a:lnTo>
                  <a:lnTo>
                    <a:pt x="19" y="45"/>
                  </a:lnTo>
                  <a:lnTo>
                    <a:pt x="24" y="43"/>
                  </a:lnTo>
                  <a:lnTo>
                    <a:pt x="30" y="42"/>
                  </a:lnTo>
                  <a:lnTo>
                    <a:pt x="36" y="42"/>
                  </a:lnTo>
                  <a:lnTo>
                    <a:pt x="41" y="42"/>
                  </a:lnTo>
                  <a:lnTo>
                    <a:pt x="49" y="42"/>
                  </a:lnTo>
                  <a:lnTo>
                    <a:pt x="57" y="42"/>
                  </a:lnTo>
                  <a:lnTo>
                    <a:pt x="62" y="42"/>
                  </a:lnTo>
                  <a:lnTo>
                    <a:pt x="70" y="43"/>
                  </a:lnTo>
                  <a:lnTo>
                    <a:pt x="78" y="47"/>
                  </a:lnTo>
                  <a:lnTo>
                    <a:pt x="83" y="49"/>
                  </a:lnTo>
                  <a:lnTo>
                    <a:pt x="89" y="53"/>
                  </a:lnTo>
                  <a:lnTo>
                    <a:pt x="93" y="57"/>
                  </a:lnTo>
                  <a:lnTo>
                    <a:pt x="97" y="62"/>
                  </a:lnTo>
                  <a:lnTo>
                    <a:pt x="97" y="68"/>
                  </a:lnTo>
                  <a:lnTo>
                    <a:pt x="98" y="74"/>
                  </a:lnTo>
                  <a:lnTo>
                    <a:pt x="98" y="80"/>
                  </a:lnTo>
                  <a:lnTo>
                    <a:pt x="98" y="87"/>
                  </a:lnTo>
                  <a:lnTo>
                    <a:pt x="98" y="93"/>
                  </a:lnTo>
                  <a:lnTo>
                    <a:pt x="98" y="100"/>
                  </a:lnTo>
                  <a:lnTo>
                    <a:pt x="98" y="106"/>
                  </a:lnTo>
                  <a:lnTo>
                    <a:pt x="100" y="114"/>
                  </a:lnTo>
                  <a:lnTo>
                    <a:pt x="102" y="119"/>
                  </a:lnTo>
                  <a:lnTo>
                    <a:pt x="106" y="125"/>
                  </a:lnTo>
                  <a:lnTo>
                    <a:pt x="110" y="131"/>
                  </a:lnTo>
                  <a:lnTo>
                    <a:pt x="117" y="138"/>
                  </a:lnTo>
                  <a:lnTo>
                    <a:pt x="121" y="144"/>
                  </a:lnTo>
                  <a:lnTo>
                    <a:pt x="125" y="150"/>
                  </a:lnTo>
                  <a:lnTo>
                    <a:pt x="125" y="157"/>
                  </a:lnTo>
                  <a:lnTo>
                    <a:pt x="123" y="167"/>
                  </a:lnTo>
                  <a:lnTo>
                    <a:pt x="119" y="175"/>
                  </a:lnTo>
                  <a:lnTo>
                    <a:pt x="114" y="184"/>
                  </a:lnTo>
                  <a:lnTo>
                    <a:pt x="108" y="192"/>
                  </a:lnTo>
                  <a:lnTo>
                    <a:pt x="102" y="201"/>
                  </a:lnTo>
                  <a:lnTo>
                    <a:pt x="95" y="209"/>
                  </a:lnTo>
                  <a:lnTo>
                    <a:pt x="87" y="216"/>
                  </a:lnTo>
                  <a:lnTo>
                    <a:pt x="81" y="224"/>
                  </a:lnTo>
                  <a:lnTo>
                    <a:pt x="76" y="230"/>
                  </a:lnTo>
                  <a:lnTo>
                    <a:pt x="68" y="235"/>
                  </a:lnTo>
                  <a:lnTo>
                    <a:pt x="64" y="239"/>
                  </a:lnTo>
                  <a:lnTo>
                    <a:pt x="62" y="241"/>
                  </a:lnTo>
                  <a:lnTo>
                    <a:pt x="62" y="243"/>
                  </a:lnTo>
                  <a:lnTo>
                    <a:pt x="62" y="241"/>
                  </a:lnTo>
                  <a:lnTo>
                    <a:pt x="66" y="239"/>
                  </a:lnTo>
                  <a:lnTo>
                    <a:pt x="72" y="237"/>
                  </a:lnTo>
                  <a:lnTo>
                    <a:pt x="79" y="233"/>
                  </a:lnTo>
                  <a:lnTo>
                    <a:pt x="87" y="228"/>
                  </a:lnTo>
                  <a:lnTo>
                    <a:pt x="97" y="222"/>
                  </a:lnTo>
                  <a:lnTo>
                    <a:pt x="108" y="214"/>
                  </a:lnTo>
                  <a:lnTo>
                    <a:pt x="119" y="207"/>
                  </a:lnTo>
                  <a:lnTo>
                    <a:pt x="129" y="199"/>
                  </a:lnTo>
                  <a:lnTo>
                    <a:pt x="138" y="190"/>
                  </a:lnTo>
                  <a:lnTo>
                    <a:pt x="148" y="182"/>
                  </a:lnTo>
                  <a:lnTo>
                    <a:pt x="156" y="173"/>
                  </a:lnTo>
                  <a:lnTo>
                    <a:pt x="163" y="163"/>
                  </a:lnTo>
                  <a:lnTo>
                    <a:pt x="167" y="154"/>
                  </a:lnTo>
                  <a:lnTo>
                    <a:pt x="169" y="144"/>
                  </a:lnTo>
                  <a:lnTo>
                    <a:pt x="171" y="137"/>
                  </a:lnTo>
                  <a:lnTo>
                    <a:pt x="167" y="127"/>
                  </a:lnTo>
                  <a:lnTo>
                    <a:pt x="165" y="121"/>
                  </a:lnTo>
                  <a:lnTo>
                    <a:pt x="163" y="118"/>
                  </a:lnTo>
                  <a:lnTo>
                    <a:pt x="161" y="114"/>
                  </a:lnTo>
                  <a:lnTo>
                    <a:pt x="156" y="110"/>
                  </a:lnTo>
                  <a:lnTo>
                    <a:pt x="150" y="110"/>
                  </a:lnTo>
                  <a:lnTo>
                    <a:pt x="144" y="110"/>
                  </a:lnTo>
                  <a:lnTo>
                    <a:pt x="138" y="110"/>
                  </a:lnTo>
                  <a:lnTo>
                    <a:pt x="136" y="106"/>
                  </a:lnTo>
                  <a:lnTo>
                    <a:pt x="135" y="104"/>
                  </a:lnTo>
                  <a:lnTo>
                    <a:pt x="133" y="100"/>
                  </a:lnTo>
                  <a:lnTo>
                    <a:pt x="131" y="97"/>
                  </a:lnTo>
                  <a:lnTo>
                    <a:pt x="129" y="89"/>
                  </a:lnTo>
                  <a:lnTo>
                    <a:pt x="127" y="81"/>
                  </a:lnTo>
                  <a:lnTo>
                    <a:pt x="127" y="74"/>
                  </a:lnTo>
                  <a:lnTo>
                    <a:pt x="125" y="66"/>
                  </a:lnTo>
                  <a:lnTo>
                    <a:pt x="123" y="59"/>
                  </a:lnTo>
                  <a:lnTo>
                    <a:pt x="123" y="51"/>
                  </a:lnTo>
                  <a:lnTo>
                    <a:pt x="121" y="43"/>
                  </a:lnTo>
                  <a:lnTo>
                    <a:pt x="119" y="38"/>
                  </a:lnTo>
                  <a:lnTo>
                    <a:pt x="116" y="30"/>
                  </a:lnTo>
                  <a:lnTo>
                    <a:pt x="112" y="24"/>
                  </a:lnTo>
                  <a:lnTo>
                    <a:pt x="108" y="19"/>
                  </a:lnTo>
                  <a:lnTo>
                    <a:pt x="104" y="13"/>
                  </a:lnTo>
                  <a:lnTo>
                    <a:pt x="98" y="9"/>
                  </a:lnTo>
                  <a:lnTo>
                    <a:pt x="91" y="5"/>
                  </a:lnTo>
                  <a:lnTo>
                    <a:pt x="83" y="4"/>
                  </a:lnTo>
                  <a:lnTo>
                    <a:pt x="76" y="2"/>
                  </a:lnTo>
                  <a:lnTo>
                    <a:pt x="66" y="0"/>
                  </a:lnTo>
                  <a:lnTo>
                    <a:pt x="59" y="2"/>
                  </a:lnTo>
                  <a:lnTo>
                    <a:pt x="49" y="4"/>
                  </a:lnTo>
                  <a:lnTo>
                    <a:pt x="41" y="7"/>
                  </a:lnTo>
                  <a:lnTo>
                    <a:pt x="36" y="9"/>
                  </a:lnTo>
                  <a:lnTo>
                    <a:pt x="28" y="15"/>
                  </a:lnTo>
                  <a:lnTo>
                    <a:pt x="22" y="19"/>
                  </a:lnTo>
                  <a:lnTo>
                    <a:pt x="19" y="24"/>
                  </a:lnTo>
                  <a:lnTo>
                    <a:pt x="13" y="28"/>
                  </a:lnTo>
                  <a:lnTo>
                    <a:pt x="9" y="34"/>
                  </a:lnTo>
                  <a:lnTo>
                    <a:pt x="5" y="40"/>
                  </a:lnTo>
                  <a:lnTo>
                    <a:pt x="3" y="43"/>
                  </a:lnTo>
                  <a:lnTo>
                    <a:pt x="1" y="47"/>
                  </a:lnTo>
                  <a:lnTo>
                    <a:pt x="1" y="49"/>
                  </a:lnTo>
                  <a:lnTo>
                    <a:pt x="0" y="51"/>
                  </a:lnTo>
                  <a:lnTo>
                    <a:pt x="0" y="53"/>
                  </a:lnTo>
                  <a:lnTo>
                    <a:pt x="0" y="5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5" name="Freeform 41"/>
            <p:cNvSpPr>
              <a:spLocks/>
            </p:cNvSpPr>
            <p:nvPr/>
          </p:nvSpPr>
          <p:spPr bwMode="auto">
            <a:xfrm>
              <a:off x="4751" y="2539"/>
              <a:ext cx="120" cy="83"/>
            </a:xfrm>
            <a:custGeom>
              <a:avLst/>
              <a:gdLst/>
              <a:ahLst/>
              <a:cxnLst>
                <a:cxn ang="0">
                  <a:pos x="0" y="112"/>
                </a:cxn>
                <a:cxn ang="0">
                  <a:pos x="0" y="106"/>
                </a:cxn>
                <a:cxn ang="0">
                  <a:pos x="0" y="99"/>
                </a:cxn>
                <a:cxn ang="0">
                  <a:pos x="4" y="87"/>
                </a:cxn>
                <a:cxn ang="0">
                  <a:pos x="8" y="76"/>
                </a:cxn>
                <a:cxn ang="0">
                  <a:pos x="15" y="63"/>
                </a:cxn>
                <a:cxn ang="0">
                  <a:pos x="28" y="51"/>
                </a:cxn>
                <a:cxn ang="0">
                  <a:pos x="48" y="42"/>
                </a:cxn>
                <a:cxn ang="0">
                  <a:pos x="70" y="32"/>
                </a:cxn>
                <a:cxn ang="0">
                  <a:pos x="91" y="30"/>
                </a:cxn>
                <a:cxn ang="0">
                  <a:pos x="110" y="32"/>
                </a:cxn>
                <a:cxn ang="0">
                  <a:pos x="125" y="40"/>
                </a:cxn>
                <a:cxn ang="0">
                  <a:pos x="137" y="49"/>
                </a:cxn>
                <a:cxn ang="0">
                  <a:pos x="148" y="63"/>
                </a:cxn>
                <a:cxn ang="0">
                  <a:pos x="156" y="80"/>
                </a:cxn>
                <a:cxn ang="0">
                  <a:pos x="162" y="101"/>
                </a:cxn>
                <a:cxn ang="0">
                  <a:pos x="165" y="120"/>
                </a:cxn>
                <a:cxn ang="0">
                  <a:pos x="171" y="133"/>
                </a:cxn>
                <a:cxn ang="0">
                  <a:pos x="181" y="139"/>
                </a:cxn>
                <a:cxn ang="0">
                  <a:pos x="192" y="142"/>
                </a:cxn>
                <a:cxn ang="0">
                  <a:pos x="203" y="144"/>
                </a:cxn>
                <a:cxn ang="0">
                  <a:pos x="213" y="146"/>
                </a:cxn>
                <a:cxn ang="0">
                  <a:pos x="221" y="150"/>
                </a:cxn>
                <a:cxn ang="0">
                  <a:pos x="222" y="158"/>
                </a:cxn>
                <a:cxn ang="0">
                  <a:pos x="224" y="165"/>
                </a:cxn>
                <a:cxn ang="0">
                  <a:pos x="230" y="158"/>
                </a:cxn>
                <a:cxn ang="0">
                  <a:pos x="236" y="148"/>
                </a:cxn>
                <a:cxn ang="0">
                  <a:pos x="240" y="137"/>
                </a:cxn>
                <a:cxn ang="0">
                  <a:pos x="240" y="123"/>
                </a:cxn>
                <a:cxn ang="0">
                  <a:pos x="234" y="114"/>
                </a:cxn>
                <a:cxn ang="0">
                  <a:pos x="221" y="106"/>
                </a:cxn>
                <a:cxn ang="0">
                  <a:pos x="207" y="104"/>
                </a:cxn>
                <a:cxn ang="0">
                  <a:pos x="198" y="103"/>
                </a:cxn>
                <a:cxn ang="0">
                  <a:pos x="190" y="101"/>
                </a:cxn>
                <a:cxn ang="0">
                  <a:pos x="183" y="97"/>
                </a:cxn>
                <a:cxn ang="0">
                  <a:pos x="177" y="89"/>
                </a:cxn>
                <a:cxn ang="0">
                  <a:pos x="171" y="80"/>
                </a:cxn>
                <a:cxn ang="0">
                  <a:pos x="169" y="70"/>
                </a:cxn>
                <a:cxn ang="0">
                  <a:pos x="167" y="57"/>
                </a:cxn>
                <a:cxn ang="0">
                  <a:pos x="162" y="44"/>
                </a:cxn>
                <a:cxn ang="0">
                  <a:pos x="154" y="30"/>
                </a:cxn>
                <a:cxn ang="0">
                  <a:pos x="146" y="21"/>
                </a:cxn>
                <a:cxn ang="0">
                  <a:pos x="133" y="11"/>
                </a:cxn>
                <a:cxn ang="0">
                  <a:pos x="120" y="6"/>
                </a:cxn>
                <a:cxn ang="0">
                  <a:pos x="106" y="2"/>
                </a:cxn>
                <a:cxn ang="0">
                  <a:pos x="91" y="0"/>
                </a:cxn>
                <a:cxn ang="0">
                  <a:pos x="67" y="2"/>
                </a:cxn>
                <a:cxn ang="0">
                  <a:pos x="42" y="13"/>
                </a:cxn>
                <a:cxn ang="0">
                  <a:pos x="23" y="28"/>
                </a:cxn>
                <a:cxn ang="0">
                  <a:pos x="11" y="49"/>
                </a:cxn>
                <a:cxn ang="0">
                  <a:pos x="4" y="68"/>
                </a:cxn>
                <a:cxn ang="0">
                  <a:pos x="0" y="87"/>
                </a:cxn>
                <a:cxn ang="0">
                  <a:pos x="0" y="103"/>
                </a:cxn>
                <a:cxn ang="0">
                  <a:pos x="0" y="112"/>
                </a:cxn>
                <a:cxn ang="0">
                  <a:pos x="0" y="112"/>
                </a:cxn>
              </a:cxnLst>
              <a:rect l="0" t="0" r="r" b="b"/>
              <a:pathLst>
                <a:path w="240" h="165">
                  <a:moveTo>
                    <a:pt x="0" y="112"/>
                  </a:moveTo>
                  <a:lnTo>
                    <a:pt x="0" y="112"/>
                  </a:lnTo>
                  <a:lnTo>
                    <a:pt x="0" y="110"/>
                  </a:lnTo>
                  <a:lnTo>
                    <a:pt x="0" y="106"/>
                  </a:lnTo>
                  <a:lnTo>
                    <a:pt x="0" y="104"/>
                  </a:lnTo>
                  <a:lnTo>
                    <a:pt x="0" y="99"/>
                  </a:lnTo>
                  <a:lnTo>
                    <a:pt x="2" y="93"/>
                  </a:lnTo>
                  <a:lnTo>
                    <a:pt x="4" y="87"/>
                  </a:lnTo>
                  <a:lnTo>
                    <a:pt x="6" y="84"/>
                  </a:lnTo>
                  <a:lnTo>
                    <a:pt x="8" y="76"/>
                  </a:lnTo>
                  <a:lnTo>
                    <a:pt x="11" y="70"/>
                  </a:lnTo>
                  <a:lnTo>
                    <a:pt x="15" y="63"/>
                  </a:lnTo>
                  <a:lnTo>
                    <a:pt x="23" y="57"/>
                  </a:lnTo>
                  <a:lnTo>
                    <a:pt x="28" y="51"/>
                  </a:lnTo>
                  <a:lnTo>
                    <a:pt x="38" y="46"/>
                  </a:lnTo>
                  <a:lnTo>
                    <a:pt x="48" y="42"/>
                  </a:lnTo>
                  <a:lnTo>
                    <a:pt x="61" y="38"/>
                  </a:lnTo>
                  <a:lnTo>
                    <a:pt x="70" y="32"/>
                  </a:lnTo>
                  <a:lnTo>
                    <a:pt x="82" y="30"/>
                  </a:lnTo>
                  <a:lnTo>
                    <a:pt x="91" y="30"/>
                  </a:lnTo>
                  <a:lnTo>
                    <a:pt x="101" y="30"/>
                  </a:lnTo>
                  <a:lnTo>
                    <a:pt x="110" y="32"/>
                  </a:lnTo>
                  <a:lnTo>
                    <a:pt x="118" y="34"/>
                  </a:lnTo>
                  <a:lnTo>
                    <a:pt x="125" y="40"/>
                  </a:lnTo>
                  <a:lnTo>
                    <a:pt x="133" y="44"/>
                  </a:lnTo>
                  <a:lnTo>
                    <a:pt x="137" y="49"/>
                  </a:lnTo>
                  <a:lnTo>
                    <a:pt x="143" y="55"/>
                  </a:lnTo>
                  <a:lnTo>
                    <a:pt x="148" y="63"/>
                  </a:lnTo>
                  <a:lnTo>
                    <a:pt x="152" y="72"/>
                  </a:lnTo>
                  <a:lnTo>
                    <a:pt x="156" y="80"/>
                  </a:lnTo>
                  <a:lnTo>
                    <a:pt x="158" y="89"/>
                  </a:lnTo>
                  <a:lnTo>
                    <a:pt x="162" y="101"/>
                  </a:lnTo>
                  <a:lnTo>
                    <a:pt x="164" y="110"/>
                  </a:lnTo>
                  <a:lnTo>
                    <a:pt x="165" y="120"/>
                  </a:lnTo>
                  <a:lnTo>
                    <a:pt x="169" y="127"/>
                  </a:lnTo>
                  <a:lnTo>
                    <a:pt x="171" y="133"/>
                  </a:lnTo>
                  <a:lnTo>
                    <a:pt x="177" y="137"/>
                  </a:lnTo>
                  <a:lnTo>
                    <a:pt x="181" y="139"/>
                  </a:lnTo>
                  <a:lnTo>
                    <a:pt x="188" y="142"/>
                  </a:lnTo>
                  <a:lnTo>
                    <a:pt x="192" y="142"/>
                  </a:lnTo>
                  <a:lnTo>
                    <a:pt x="198" y="144"/>
                  </a:lnTo>
                  <a:lnTo>
                    <a:pt x="203" y="144"/>
                  </a:lnTo>
                  <a:lnTo>
                    <a:pt x="209" y="144"/>
                  </a:lnTo>
                  <a:lnTo>
                    <a:pt x="213" y="146"/>
                  </a:lnTo>
                  <a:lnTo>
                    <a:pt x="217" y="148"/>
                  </a:lnTo>
                  <a:lnTo>
                    <a:pt x="221" y="150"/>
                  </a:lnTo>
                  <a:lnTo>
                    <a:pt x="222" y="152"/>
                  </a:lnTo>
                  <a:lnTo>
                    <a:pt x="222" y="158"/>
                  </a:lnTo>
                  <a:lnTo>
                    <a:pt x="222" y="163"/>
                  </a:lnTo>
                  <a:lnTo>
                    <a:pt x="224" y="165"/>
                  </a:lnTo>
                  <a:lnTo>
                    <a:pt x="228" y="161"/>
                  </a:lnTo>
                  <a:lnTo>
                    <a:pt x="230" y="158"/>
                  </a:lnTo>
                  <a:lnTo>
                    <a:pt x="234" y="152"/>
                  </a:lnTo>
                  <a:lnTo>
                    <a:pt x="236" y="148"/>
                  </a:lnTo>
                  <a:lnTo>
                    <a:pt x="238" y="142"/>
                  </a:lnTo>
                  <a:lnTo>
                    <a:pt x="240" y="137"/>
                  </a:lnTo>
                  <a:lnTo>
                    <a:pt x="240" y="129"/>
                  </a:lnTo>
                  <a:lnTo>
                    <a:pt x="240" y="123"/>
                  </a:lnTo>
                  <a:lnTo>
                    <a:pt x="238" y="120"/>
                  </a:lnTo>
                  <a:lnTo>
                    <a:pt x="234" y="114"/>
                  </a:lnTo>
                  <a:lnTo>
                    <a:pt x="230" y="110"/>
                  </a:lnTo>
                  <a:lnTo>
                    <a:pt x="221" y="106"/>
                  </a:lnTo>
                  <a:lnTo>
                    <a:pt x="213" y="104"/>
                  </a:lnTo>
                  <a:lnTo>
                    <a:pt x="207" y="104"/>
                  </a:lnTo>
                  <a:lnTo>
                    <a:pt x="202" y="103"/>
                  </a:lnTo>
                  <a:lnTo>
                    <a:pt x="198" y="103"/>
                  </a:lnTo>
                  <a:lnTo>
                    <a:pt x="194" y="101"/>
                  </a:lnTo>
                  <a:lnTo>
                    <a:pt x="190" y="101"/>
                  </a:lnTo>
                  <a:lnTo>
                    <a:pt x="186" y="99"/>
                  </a:lnTo>
                  <a:lnTo>
                    <a:pt x="183" y="97"/>
                  </a:lnTo>
                  <a:lnTo>
                    <a:pt x="181" y="95"/>
                  </a:lnTo>
                  <a:lnTo>
                    <a:pt x="177" y="89"/>
                  </a:lnTo>
                  <a:lnTo>
                    <a:pt x="173" y="84"/>
                  </a:lnTo>
                  <a:lnTo>
                    <a:pt x="171" y="80"/>
                  </a:lnTo>
                  <a:lnTo>
                    <a:pt x="171" y="76"/>
                  </a:lnTo>
                  <a:lnTo>
                    <a:pt x="169" y="70"/>
                  </a:lnTo>
                  <a:lnTo>
                    <a:pt x="169" y="66"/>
                  </a:lnTo>
                  <a:lnTo>
                    <a:pt x="167" y="57"/>
                  </a:lnTo>
                  <a:lnTo>
                    <a:pt x="165" y="49"/>
                  </a:lnTo>
                  <a:lnTo>
                    <a:pt x="162" y="44"/>
                  </a:lnTo>
                  <a:lnTo>
                    <a:pt x="160" y="38"/>
                  </a:lnTo>
                  <a:lnTo>
                    <a:pt x="154" y="30"/>
                  </a:lnTo>
                  <a:lnTo>
                    <a:pt x="150" y="25"/>
                  </a:lnTo>
                  <a:lnTo>
                    <a:pt x="146" y="21"/>
                  </a:lnTo>
                  <a:lnTo>
                    <a:pt x="141" y="17"/>
                  </a:lnTo>
                  <a:lnTo>
                    <a:pt x="133" y="11"/>
                  </a:lnTo>
                  <a:lnTo>
                    <a:pt x="127" y="8"/>
                  </a:lnTo>
                  <a:lnTo>
                    <a:pt x="120" y="6"/>
                  </a:lnTo>
                  <a:lnTo>
                    <a:pt x="114" y="4"/>
                  </a:lnTo>
                  <a:lnTo>
                    <a:pt x="106" y="2"/>
                  </a:lnTo>
                  <a:lnTo>
                    <a:pt x="99" y="0"/>
                  </a:lnTo>
                  <a:lnTo>
                    <a:pt x="91" y="0"/>
                  </a:lnTo>
                  <a:lnTo>
                    <a:pt x="84" y="0"/>
                  </a:lnTo>
                  <a:lnTo>
                    <a:pt x="67" y="2"/>
                  </a:lnTo>
                  <a:lnTo>
                    <a:pt x="53" y="8"/>
                  </a:lnTo>
                  <a:lnTo>
                    <a:pt x="42" y="13"/>
                  </a:lnTo>
                  <a:lnTo>
                    <a:pt x="32" y="21"/>
                  </a:lnTo>
                  <a:lnTo>
                    <a:pt x="23" y="28"/>
                  </a:lnTo>
                  <a:lnTo>
                    <a:pt x="17" y="40"/>
                  </a:lnTo>
                  <a:lnTo>
                    <a:pt x="11" y="49"/>
                  </a:lnTo>
                  <a:lnTo>
                    <a:pt x="8" y="59"/>
                  </a:lnTo>
                  <a:lnTo>
                    <a:pt x="4" y="68"/>
                  </a:lnTo>
                  <a:lnTo>
                    <a:pt x="2" y="80"/>
                  </a:lnTo>
                  <a:lnTo>
                    <a:pt x="0" y="87"/>
                  </a:lnTo>
                  <a:lnTo>
                    <a:pt x="0" y="97"/>
                  </a:lnTo>
                  <a:lnTo>
                    <a:pt x="0" y="103"/>
                  </a:lnTo>
                  <a:lnTo>
                    <a:pt x="0" y="108"/>
                  </a:lnTo>
                  <a:lnTo>
                    <a:pt x="0" y="112"/>
                  </a:lnTo>
                  <a:lnTo>
                    <a:pt x="0" y="112"/>
                  </a:lnTo>
                  <a:lnTo>
                    <a:pt x="0" y="11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6" name="Freeform 42"/>
            <p:cNvSpPr>
              <a:spLocks/>
            </p:cNvSpPr>
            <p:nvPr/>
          </p:nvSpPr>
          <p:spPr bwMode="auto">
            <a:xfrm>
              <a:off x="4643" y="3029"/>
              <a:ext cx="116" cy="507"/>
            </a:xfrm>
            <a:custGeom>
              <a:avLst/>
              <a:gdLst/>
              <a:ahLst/>
              <a:cxnLst>
                <a:cxn ang="0">
                  <a:pos x="171" y="1013"/>
                </a:cxn>
                <a:cxn ang="0">
                  <a:pos x="168" y="1005"/>
                </a:cxn>
                <a:cxn ang="0">
                  <a:pos x="162" y="984"/>
                </a:cxn>
                <a:cxn ang="0">
                  <a:pos x="150" y="950"/>
                </a:cxn>
                <a:cxn ang="0">
                  <a:pos x="139" y="906"/>
                </a:cxn>
                <a:cxn ang="0">
                  <a:pos x="124" y="853"/>
                </a:cxn>
                <a:cxn ang="0">
                  <a:pos x="110" y="790"/>
                </a:cxn>
                <a:cxn ang="0">
                  <a:pos x="93" y="722"/>
                </a:cxn>
                <a:cxn ang="0">
                  <a:pos x="76" y="648"/>
                </a:cxn>
                <a:cxn ang="0">
                  <a:pos x="57" y="568"/>
                </a:cxn>
                <a:cxn ang="0">
                  <a:pos x="42" y="484"/>
                </a:cxn>
                <a:cxn ang="0">
                  <a:pos x="29" y="401"/>
                </a:cxn>
                <a:cxn ang="0">
                  <a:pos x="17" y="317"/>
                </a:cxn>
                <a:cxn ang="0">
                  <a:pos x="8" y="233"/>
                </a:cxn>
                <a:cxn ang="0">
                  <a:pos x="2" y="152"/>
                </a:cxn>
                <a:cxn ang="0">
                  <a:pos x="0" y="74"/>
                </a:cxn>
                <a:cxn ang="0">
                  <a:pos x="6" y="0"/>
                </a:cxn>
                <a:cxn ang="0">
                  <a:pos x="6" y="7"/>
                </a:cxn>
                <a:cxn ang="0">
                  <a:pos x="8" y="24"/>
                </a:cxn>
                <a:cxn ang="0">
                  <a:pos x="12" y="53"/>
                </a:cxn>
                <a:cxn ang="0">
                  <a:pos x="15" y="91"/>
                </a:cxn>
                <a:cxn ang="0">
                  <a:pos x="21" y="138"/>
                </a:cxn>
                <a:cxn ang="0">
                  <a:pos x="31" y="193"/>
                </a:cxn>
                <a:cxn ang="0">
                  <a:pos x="40" y="256"/>
                </a:cxn>
                <a:cxn ang="0">
                  <a:pos x="53" y="327"/>
                </a:cxn>
                <a:cxn ang="0">
                  <a:pos x="67" y="401"/>
                </a:cxn>
                <a:cxn ang="0">
                  <a:pos x="84" y="480"/>
                </a:cxn>
                <a:cxn ang="0">
                  <a:pos x="101" y="564"/>
                </a:cxn>
                <a:cxn ang="0">
                  <a:pos x="124" y="650"/>
                </a:cxn>
                <a:cxn ang="0">
                  <a:pos x="147" y="737"/>
                </a:cxn>
                <a:cxn ang="0">
                  <a:pos x="173" y="826"/>
                </a:cxn>
                <a:cxn ang="0">
                  <a:pos x="200" y="916"/>
                </a:cxn>
                <a:cxn ang="0">
                  <a:pos x="232" y="1005"/>
                </a:cxn>
                <a:cxn ang="0">
                  <a:pos x="171" y="1013"/>
                </a:cxn>
                <a:cxn ang="0">
                  <a:pos x="171" y="1013"/>
                </a:cxn>
              </a:cxnLst>
              <a:rect l="0" t="0" r="r" b="b"/>
              <a:pathLst>
                <a:path w="232" h="1013">
                  <a:moveTo>
                    <a:pt x="171" y="1013"/>
                  </a:moveTo>
                  <a:lnTo>
                    <a:pt x="168" y="1005"/>
                  </a:lnTo>
                  <a:lnTo>
                    <a:pt x="162" y="984"/>
                  </a:lnTo>
                  <a:lnTo>
                    <a:pt x="150" y="950"/>
                  </a:lnTo>
                  <a:lnTo>
                    <a:pt x="139" y="906"/>
                  </a:lnTo>
                  <a:lnTo>
                    <a:pt x="124" y="853"/>
                  </a:lnTo>
                  <a:lnTo>
                    <a:pt x="110" y="790"/>
                  </a:lnTo>
                  <a:lnTo>
                    <a:pt x="93" y="722"/>
                  </a:lnTo>
                  <a:lnTo>
                    <a:pt x="76" y="648"/>
                  </a:lnTo>
                  <a:lnTo>
                    <a:pt x="57" y="568"/>
                  </a:lnTo>
                  <a:lnTo>
                    <a:pt x="42" y="484"/>
                  </a:lnTo>
                  <a:lnTo>
                    <a:pt x="29" y="401"/>
                  </a:lnTo>
                  <a:lnTo>
                    <a:pt x="17" y="317"/>
                  </a:lnTo>
                  <a:lnTo>
                    <a:pt x="8" y="233"/>
                  </a:lnTo>
                  <a:lnTo>
                    <a:pt x="2" y="152"/>
                  </a:lnTo>
                  <a:lnTo>
                    <a:pt x="0" y="74"/>
                  </a:lnTo>
                  <a:lnTo>
                    <a:pt x="6" y="0"/>
                  </a:lnTo>
                  <a:lnTo>
                    <a:pt x="6" y="7"/>
                  </a:lnTo>
                  <a:lnTo>
                    <a:pt x="8" y="24"/>
                  </a:lnTo>
                  <a:lnTo>
                    <a:pt x="12" y="53"/>
                  </a:lnTo>
                  <a:lnTo>
                    <a:pt x="15" y="91"/>
                  </a:lnTo>
                  <a:lnTo>
                    <a:pt x="21" y="138"/>
                  </a:lnTo>
                  <a:lnTo>
                    <a:pt x="31" y="193"/>
                  </a:lnTo>
                  <a:lnTo>
                    <a:pt x="40" y="256"/>
                  </a:lnTo>
                  <a:lnTo>
                    <a:pt x="53" y="327"/>
                  </a:lnTo>
                  <a:lnTo>
                    <a:pt x="67" y="401"/>
                  </a:lnTo>
                  <a:lnTo>
                    <a:pt x="84" y="480"/>
                  </a:lnTo>
                  <a:lnTo>
                    <a:pt x="101" y="564"/>
                  </a:lnTo>
                  <a:lnTo>
                    <a:pt x="124" y="650"/>
                  </a:lnTo>
                  <a:lnTo>
                    <a:pt x="147" y="737"/>
                  </a:lnTo>
                  <a:lnTo>
                    <a:pt x="173" y="826"/>
                  </a:lnTo>
                  <a:lnTo>
                    <a:pt x="200" y="916"/>
                  </a:lnTo>
                  <a:lnTo>
                    <a:pt x="232" y="1005"/>
                  </a:lnTo>
                  <a:lnTo>
                    <a:pt x="171" y="1013"/>
                  </a:lnTo>
                  <a:lnTo>
                    <a:pt x="171" y="101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7" name="Freeform 43"/>
            <p:cNvSpPr>
              <a:spLocks/>
            </p:cNvSpPr>
            <p:nvPr/>
          </p:nvSpPr>
          <p:spPr bwMode="auto">
            <a:xfrm>
              <a:off x="4721" y="3054"/>
              <a:ext cx="197" cy="485"/>
            </a:xfrm>
            <a:custGeom>
              <a:avLst/>
              <a:gdLst/>
              <a:ahLst/>
              <a:cxnLst>
                <a:cxn ang="0">
                  <a:pos x="0" y="0"/>
                </a:cxn>
                <a:cxn ang="0">
                  <a:pos x="0" y="4"/>
                </a:cxn>
                <a:cxn ang="0">
                  <a:pos x="0" y="15"/>
                </a:cxn>
                <a:cxn ang="0">
                  <a:pos x="2" y="36"/>
                </a:cxn>
                <a:cxn ang="0">
                  <a:pos x="6" y="63"/>
                </a:cxn>
                <a:cxn ang="0">
                  <a:pos x="10" y="97"/>
                </a:cxn>
                <a:cxn ang="0">
                  <a:pos x="17" y="139"/>
                </a:cxn>
                <a:cxn ang="0">
                  <a:pos x="29" y="188"/>
                </a:cxn>
                <a:cxn ang="0">
                  <a:pos x="44" y="247"/>
                </a:cxn>
                <a:cxn ang="0">
                  <a:pos x="61" y="312"/>
                </a:cxn>
                <a:cxn ang="0">
                  <a:pos x="84" y="384"/>
                </a:cxn>
                <a:cxn ang="0">
                  <a:pos x="112" y="464"/>
                </a:cxn>
                <a:cxn ang="0">
                  <a:pos x="147" y="551"/>
                </a:cxn>
                <a:cxn ang="0">
                  <a:pos x="186" y="644"/>
                </a:cxn>
                <a:cxn ang="0">
                  <a:pos x="234" y="745"/>
                </a:cxn>
                <a:cxn ang="0">
                  <a:pos x="287" y="853"/>
                </a:cxn>
                <a:cxn ang="0">
                  <a:pos x="350" y="969"/>
                </a:cxn>
                <a:cxn ang="0">
                  <a:pos x="396" y="967"/>
                </a:cxn>
                <a:cxn ang="0">
                  <a:pos x="394" y="964"/>
                </a:cxn>
                <a:cxn ang="0">
                  <a:pos x="388" y="956"/>
                </a:cxn>
                <a:cxn ang="0">
                  <a:pos x="380" y="941"/>
                </a:cxn>
                <a:cxn ang="0">
                  <a:pos x="369" y="924"/>
                </a:cxn>
                <a:cxn ang="0">
                  <a:pos x="354" y="901"/>
                </a:cxn>
                <a:cxn ang="0">
                  <a:pos x="339" y="874"/>
                </a:cxn>
                <a:cxn ang="0">
                  <a:pos x="321" y="844"/>
                </a:cxn>
                <a:cxn ang="0">
                  <a:pos x="302" y="810"/>
                </a:cxn>
                <a:cxn ang="0">
                  <a:pos x="282" y="772"/>
                </a:cxn>
                <a:cxn ang="0">
                  <a:pos x="261" y="734"/>
                </a:cxn>
                <a:cxn ang="0">
                  <a:pos x="240" y="692"/>
                </a:cxn>
                <a:cxn ang="0">
                  <a:pos x="219" y="648"/>
                </a:cxn>
                <a:cxn ang="0">
                  <a:pos x="198" y="604"/>
                </a:cxn>
                <a:cxn ang="0">
                  <a:pos x="179" y="559"/>
                </a:cxn>
                <a:cxn ang="0">
                  <a:pos x="160" y="513"/>
                </a:cxn>
                <a:cxn ang="0">
                  <a:pos x="143" y="468"/>
                </a:cxn>
                <a:cxn ang="0">
                  <a:pos x="128" y="420"/>
                </a:cxn>
                <a:cxn ang="0">
                  <a:pos x="110" y="374"/>
                </a:cxn>
                <a:cxn ang="0">
                  <a:pos x="97" y="331"/>
                </a:cxn>
                <a:cxn ang="0">
                  <a:pos x="84" y="289"/>
                </a:cxn>
                <a:cxn ang="0">
                  <a:pos x="70" y="249"/>
                </a:cxn>
                <a:cxn ang="0">
                  <a:pos x="59" y="209"/>
                </a:cxn>
                <a:cxn ang="0">
                  <a:pos x="48" y="173"/>
                </a:cxn>
                <a:cxn ang="0">
                  <a:pos x="38" y="141"/>
                </a:cxn>
                <a:cxn ang="0">
                  <a:pos x="29" y="108"/>
                </a:cxn>
                <a:cxn ang="0">
                  <a:pos x="21" y="82"/>
                </a:cxn>
                <a:cxn ang="0">
                  <a:pos x="15" y="59"/>
                </a:cxn>
                <a:cxn ang="0">
                  <a:pos x="10" y="38"/>
                </a:cxn>
                <a:cxn ang="0">
                  <a:pos x="6" y="21"/>
                </a:cxn>
                <a:cxn ang="0">
                  <a:pos x="2" y="10"/>
                </a:cxn>
                <a:cxn ang="0">
                  <a:pos x="0" y="2"/>
                </a:cxn>
                <a:cxn ang="0">
                  <a:pos x="0" y="0"/>
                </a:cxn>
                <a:cxn ang="0">
                  <a:pos x="0" y="0"/>
                </a:cxn>
              </a:cxnLst>
              <a:rect l="0" t="0" r="r" b="b"/>
              <a:pathLst>
                <a:path w="396" h="969">
                  <a:moveTo>
                    <a:pt x="0" y="0"/>
                  </a:moveTo>
                  <a:lnTo>
                    <a:pt x="0" y="4"/>
                  </a:lnTo>
                  <a:lnTo>
                    <a:pt x="0" y="15"/>
                  </a:lnTo>
                  <a:lnTo>
                    <a:pt x="2" y="36"/>
                  </a:lnTo>
                  <a:lnTo>
                    <a:pt x="6" y="63"/>
                  </a:lnTo>
                  <a:lnTo>
                    <a:pt x="10" y="97"/>
                  </a:lnTo>
                  <a:lnTo>
                    <a:pt x="17" y="139"/>
                  </a:lnTo>
                  <a:lnTo>
                    <a:pt x="29" y="188"/>
                  </a:lnTo>
                  <a:lnTo>
                    <a:pt x="44" y="247"/>
                  </a:lnTo>
                  <a:lnTo>
                    <a:pt x="61" y="312"/>
                  </a:lnTo>
                  <a:lnTo>
                    <a:pt x="84" y="384"/>
                  </a:lnTo>
                  <a:lnTo>
                    <a:pt x="112" y="464"/>
                  </a:lnTo>
                  <a:lnTo>
                    <a:pt x="147" y="551"/>
                  </a:lnTo>
                  <a:lnTo>
                    <a:pt x="186" y="644"/>
                  </a:lnTo>
                  <a:lnTo>
                    <a:pt x="234" y="745"/>
                  </a:lnTo>
                  <a:lnTo>
                    <a:pt x="287" y="853"/>
                  </a:lnTo>
                  <a:lnTo>
                    <a:pt x="350" y="969"/>
                  </a:lnTo>
                  <a:lnTo>
                    <a:pt x="396" y="967"/>
                  </a:lnTo>
                  <a:lnTo>
                    <a:pt x="394" y="964"/>
                  </a:lnTo>
                  <a:lnTo>
                    <a:pt x="388" y="956"/>
                  </a:lnTo>
                  <a:lnTo>
                    <a:pt x="380" y="941"/>
                  </a:lnTo>
                  <a:lnTo>
                    <a:pt x="369" y="924"/>
                  </a:lnTo>
                  <a:lnTo>
                    <a:pt x="354" y="901"/>
                  </a:lnTo>
                  <a:lnTo>
                    <a:pt x="339" y="874"/>
                  </a:lnTo>
                  <a:lnTo>
                    <a:pt x="321" y="844"/>
                  </a:lnTo>
                  <a:lnTo>
                    <a:pt x="302" y="810"/>
                  </a:lnTo>
                  <a:lnTo>
                    <a:pt x="282" y="772"/>
                  </a:lnTo>
                  <a:lnTo>
                    <a:pt x="261" y="734"/>
                  </a:lnTo>
                  <a:lnTo>
                    <a:pt x="240" y="692"/>
                  </a:lnTo>
                  <a:lnTo>
                    <a:pt x="219" y="648"/>
                  </a:lnTo>
                  <a:lnTo>
                    <a:pt x="198" y="604"/>
                  </a:lnTo>
                  <a:lnTo>
                    <a:pt x="179" y="559"/>
                  </a:lnTo>
                  <a:lnTo>
                    <a:pt x="160" y="513"/>
                  </a:lnTo>
                  <a:lnTo>
                    <a:pt x="143" y="468"/>
                  </a:lnTo>
                  <a:lnTo>
                    <a:pt x="128" y="420"/>
                  </a:lnTo>
                  <a:lnTo>
                    <a:pt x="110" y="374"/>
                  </a:lnTo>
                  <a:lnTo>
                    <a:pt x="97" y="331"/>
                  </a:lnTo>
                  <a:lnTo>
                    <a:pt x="84" y="289"/>
                  </a:lnTo>
                  <a:lnTo>
                    <a:pt x="70" y="249"/>
                  </a:lnTo>
                  <a:lnTo>
                    <a:pt x="59" y="209"/>
                  </a:lnTo>
                  <a:lnTo>
                    <a:pt x="48" y="173"/>
                  </a:lnTo>
                  <a:lnTo>
                    <a:pt x="38" y="141"/>
                  </a:lnTo>
                  <a:lnTo>
                    <a:pt x="29" y="108"/>
                  </a:lnTo>
                  <a:lnTo>
                    <a:pt x="21" y="82"/>
                  </a:lnTo>
                  <a:lnTo>
                    <a:pt x="15" y="59"/>
                  </a:lnTo>
                  <a:lnTo>
                    <a:pt x="10" y="38"/>
                  </a:lnTo>
                  <a:lnTo>
                    <a:pt x="6" y="21"/>
                  </a:lnTo>
                  <a:lnTo>
                    <a:pt x="2" y="10"/>
                  </a:lnTo>
                  <a:lnTo>
                    <a:pt x="0" y="2"/>
                  </a:lnTo>
                  <a:lnTo>
                    <a:pt x="0" y="0"/>
                  </a:lnTo>
                  <a:lnTo>
                    <a:pt x="0"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8" name="Freeform 44"/>
            <p:cNvSpPr>
              <a:spLocks/>
            </p:cNvSpPr>
            <p:nvPr/>
          </p:nvSpPr>
          <p:spPr bwMode="auto">
            <a:xfrm>
              <a:off x="4857" y="3022"/>
              <a:ext cx="87" cy="517"/>
            </a:xfrm>
            <a:custGeom>
              <a:avLst/>
              <a:gdLst/>
              <a:ahLst/>
              <a:cxnLst>
                <a:cxn ang="0">
                  <a:pos x="25" y="2"/>
                </a:cxn>
                <a:cxn ang="0">
                  <a:pos x="27" y="10"/>
                </a:cxn>
                <a:cxn ang="0">
                  <a:pos x="29" y="25"/>
                </a:cxn>
                <a:cxn ang="0">
                  <a:pos x="30" y="50"/>
                </a:cxn>
                <a:cxn ang="0">
                  <a:pos x="30" y="86"/>
                </a:cxn>
                <a:cxn ang="0">
                  <a:pos x="30" y="133"/>
                </a:cxn>
                <a:cxn ang="0">
                  <a:pos x="29" y="196"/>
                </a:cxn>
                <a:cxn ang="0">
                  <a:pos x="25" y="276"/>
                </a:cxn>
                <a:cxn ang="0">
                  <a:pos x="21" y="365"/>
                </a:cxn>
                <a:cxn ang="0">
                  <a:pos x="29" y="457"/>
                </a:cxn>
                <a:cxn ang="0">
                  <a:pos x="40" y="550"/>
                </a:cxn>
                <a:cxn ang="0">
                  <a:pos x="59" y="645"/>
                </a:cxn>
                <a:cxn ang="0">
                  <a:pos x="84" y="740"/>
                </a:cxn>
                <a:cxn ang="0">
                  <a:pos x="110" y="837"/>
                </a:cxn>
                <a:cxn ang="0">
                  <a:pos x="143" y="934"/>
                </a:cxn>
                <a:cxn ang="0">
                  <a:pos x="175" y="1031"/>
                </a:cxn>
                <a:cxn ang="0">
                  <a:pos x="135" y="1029"/>
                </a:cxn>
                <a:cxn ang="0">
                  <a:pos x="122" y="991"/>
                </a:cxn>
                <a:cxn ang="0">
                  <a:pos x="101" y="920"/>
                </a:cxn>
                <a:cxn ang="0">
                  <a:pos x="76" y="825"/>
                </a:cxn>
                <a:cxn ang="0">
                  <a:pos x="49" y="715"/>
                </a:cxn>
                <a:cxn ang="0">
                  <a:pos x="27" y="595"/>
                </a:cxn>
                <a:cxn ang="0">
                  <a:pos x="8" y="474"/>
                </a:cxn>
                <a:cxn ang="0">
                  <a:pos x="0" y="360"/>
                </a:cxn>
                <a:cxn ang="0">
                  <a:pos x="2" y="257"/>
                </a:cxn>
                <a:cxn ang="0">
                  <a:pos x="6" y="175"/>
                </a:cxn>
                <a:cxn ang="0">
                  <a:pos x="10" y="113"/>
                </a:cxn>
                <a:cxn ang="0">
                  <a:pos x="15" y="67"/>
                </a:cxn>
                <a:cxn ang="0">
                  <a:pos x="17" y="35"/>
                </a:cxn>
                <a:cxn ang="0">
                  <a:pos x="21" y="16"/>
                </a:cxn>
                <a:cxn ang="0">
                  <a:pos x="23" y="4"/>
                </a:cxn>
                <a:cxn ang="0">
                  <a:pos x="23" y="0"/>
                </a:cxn>
                <a:cxn ang="0">
                  <a:pos x="25" y="0"/>
                </a:cxn>
              </a:cxnLst>
              <a:rect l="0" t="0" r="r" b="b"/>
              <a:pathLst>
                <a:path w="175" h="1034">
                  <a:moveTo>
                    <a:pt x="25" y="0"/>
                  </a:moveTo>
                  <a:lnTo>
                    <a:pt x="25" y="2"/>
                  </a:lnTo>
                  <a:lnTo>
                    <a:pt x="25" y="4"/>
                  </a:lnTo>
                  <a:lnTo>
                    <a:pt x="27" y="10"/>
                  </a:lnTo>
                  <a:lnTo>
                    <a:pt x="27" y="16"/>
                  </a:lnTo>
                  <a:lnTo>
                    <a:pt x="29" y="25"/>
                  </a:lnTo>
                  <a:lnTo>
                    <a:pt x="29" y="37"/>
                  </a:lnTo>
                  <a:lnTo>
                    <a:pt x="30" y="50"/>
                  </a:lnTo>
                  <a:lnTo>
                    <a:pt x="30" y="67"/>
                  </a:lnTo>
                  <a:lnTo>
                    <a:pt x="30" y="86"/>
                  </a:lnTo>
                  <a:lnTo>
                    <a:pt x="30" y="109"/>
                  </a:lnTo>
                  <a:lnTo>
                    <a:pt x="30" y="133"/>
                  </a:lnTo>
                  <a:lnTo>
                    <a:pt x="29" y="164"/>
                  </a:lnTo>
                  <a:lnTo>
                    <a:pt x="29" y="196"/>
                  </a:lnTo>
                  <a:lnTo>
                    <a:pt x="27" y="234"/>
                  </a:lnTo>
                  <a:lnTo>
                    <a:pt x="25" y="276"/>
                  </a:lnTo>
                  <a:lnTo>
                    <a:pt x="21" y="320"/>
                  </a:lnTo>
                  <a:lnTo>
                    <a:pt x="21" y="365"/>
                  </a:lnTo>
                  <a:lnTo>
                    <a:pt x="23" y="411"/>
                  </a:lnTo>
                  <a:lnTo>
                    <a:pt x="29" y="457"/>
                  </a:lnTo>
                  <a:lnTo>
                    <a:pt x="32" y="502"/>
                  </a:lnTo>
                  <a:lnTo>
                    <a:pt x="40" y="550"/>
                  </a:lnTo>
                  <a:lnTo>
                    <a:pt x="49" y="597"/>
                  </a:lnTo>
                  <a:lnTo>
                    <a:pt x="59" y="645"/>
                  </a:lnTo>
                  <a:lnTo>
                    <a:pt x="70" y="692"/>
                  </a:lnTo>
                  <a:lnTo>
                    <a:pt x="84" y="740"/>
                  </a:lnTo>
                  <a:lnTo>
                    <a:pt x="95" y="789"/>
                  </a:lnTo>
                  <a:lnTo>
                    <a:pt x="110" y="837"/>
                  </a:lnTo>
                  <a:lnTo>
                    <a:pt x="126" y="884"/>
                  </a:lnTo>
                  <a:lnTo>
                    <a:pt x="143" y="934"/>
                  </a:lnTo>
                  <a:lnTo>
                    <a:pt x="158" y="981"/>
                  </a:lnTo>
                  <a:lnTo>
                    <a:pt x="175" y="1031"/>
                  </a:lnTo>
                  <a:lnTo>
                    <a:pt x="137" y="1034"/>
                  </a:lnTo>
                  <a:lnTo>
                    <a:pt x="135" y="1029"/>
                  </a:lnTo>
                  <a:lnTo>
                    <a:pt x="129" y="1015"/>
                  </a:lnTo>
                  <a:lnTo>
                    <a:pt x="122" y="991"/>
                  </a:lnTo>
                  <a:lnTo>
                    <a:pt x="112" y="958"/>
                  </a:lnTo>
                  <a:lnTo>
                    <a:pt x="101" y="920"/>
                  </a:lnTo>
                  <a:lnTo>
                    <a:pt x="89" y="875"/>
                  </a:lnTo>
                  <a:lnTo>
                    <a:pt x="76" y="825"/>
                  </a:lnTo>
                  <a:lnTo>
                    <a:pt x="65" y="772"/>
                  </a:lnTo>
                  <a:lnTo>
                    <a:pt x="49" y="715"/>
                  </a:lnTo>
                  <a:lnTo>
                    <a:pt x="38" y="656"/>
                  </a:lnTo>
                  <a:lnTo>
                    <a:pt x="27" y="595"/>
                  </a:lnTo>
                  <a:lnTo>
                    <a:pt x="17" y="534"/>
                  </a:lnTo>
                  <a:lnTo>
                    <a:pt x="8" y="474"/>
                  </a:lnTo>
                  <a:lnTo>
                    <a:pt x="2" y="417"/>
                  </a:lnTo>
                  <a:lnTo>
                    <a:pt x="0" y="360"/>
                  </a:lnTo>
                  <a:lnTo>
                    <a:pt x="0" y="306"/>
                  </a:lnTo>
                  <a:lnTo>
                    <a:pt x="2" y="257"/>
                  </a:lnTo>
                  <a:lnTo>
                    <a:pt x="4" y="215"/>
                  </a:lnTo>
                  <a:lnTo>
                    <a:pt x="6" y="175"/>
                  </a:lnTo>
                  <a:lnTo>
                    <a:pt x="8" y="143"/>
                  </a:lnTo>
                  <a:lnTo>
                    <a:pt x="10" y="113"/>
                  </a:lnTo>
                  <a:lnTo>
                    <a:pt x="11" y="88"/>
                  </a:lnTo>
                  <a:lnTo>
                    <a:pt x="15" y="67"/>
                  </a:lnTo>
                  <a:lnTo>
                    <a:pt x="17" y="50"/>
                  </a:lnTo>
                  <a:lnTo>
                    <a:pt x="17" y="35"/>
                  </a:lnTo>
                  <a:lnTo>
                    <a:pt x="19" y="25"/>
                  </a:lnTo>
                  <a:lnTo>
                    <a:pt x="21" y="16"/>
                  </a:lnTo>
                  <a:lnTo>
                    <a:pt x="21" y="10"/>
                  </a:lnTo>
                  <a:lnTo>
                    <a:pt x="23" y="4"/>
                  </a:lnTo>
                  <a:lnTo>
                    <a:pt x="23" y="2"/>
                  </a:lnTo>
                  <a:lnTo>
                    <a:pt x="23" y="0"/>
                  </a:lnTo>
                  <a:lnTo>
                    <a:pt x="25" y="0"/>
                  </a:lnTo>
                  <a:lnTo>
                    <a:pt x="25"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9" name="Freeform 45"/>
            <p:cNvSpPr>
              <a:spLocks/>
            </p:cNvSpPr>
            <p:nvPr/>
          </p:nvSpPr>
          <p:spPr bwMode="auto">
            <a:xfrm>
              <a:off x="4853" y="2723"/>
              <a:ext cx="77" cy="294"/>
            </a:xfrm>
            <a:custGeom>
              <a:avLst/>
              <a:gdLst/>
              <a:ahLst/>
              <a:cxnLst>
                <a:cxn ang="0">
                  <a:pos x="154" y="0"/>
                </a:cxn>
                <a:cxn ang="0">
                  <a:pos x="153" y="0"/>
                </a:cxn>
                <a:cxn ang="0">
                  <a:pos x="149" y="3"/>
                </a:cxn>
                <a:cxn ang="0">
                  <a:pos x="143" y="9"/>
                </a:cxn>
                <a:cxn ang="0">
                  <a:pos x="137" y="21"/>
                </a:cxn>
                <a:cxn ang="0">
                  <a:pos x="126" y="34"/>
                </a:cxn>
                <a:cxn ang="0">
                  <a:pos x="116" y="53"/>
                </a:cxn>
                <a:cxn ang="0">
                  <a:pos x="107" y="76"/>
                </a:cxn>
                <a:cxn ang="0">
                  <a:pos x="96" y="104"/>
                </a:cxn>
                <a:cxn ang="0">
                  <a:pos x="82" y="138"/>
                </a:cxn>
                <a:cxn ang="0">
                  <a:pos x="71" y="180"/>
                </a:cxn>
                <a:cxn ang="0">
                  <a:pos x="57" y="226"/>
                </a:cxn>
                <a:cxn ang="0">
                  <a:pos x="46" y="283"/>
                </a:cxn>
                <a:cxn ang="0">
                  <a:pos x="35" y="346"/>
                </a:cxn>
                <a:cxn ang="0">
                  <a:pos x="27" y="416"/>
                </a:cxn>
                <a:cxn ang="0">
                  <a:pos x="18" y="496"/>
                </a:cxn>
                <a:cxn ang="0">
                  <a:pos x="12" y="587"/>
                </a:cxn>
                <a:cxn ang="0">
                  <a:pos x="12" y="583"/>
                </a:cxn>
                <a:cxn ang="0">
                  <a:pos x="10" y="577"/>
                </a:cxn>
                <a:cxn ang="0">
                  <a:pos x="8" y="566"/>
                </a:cxn>
                <a:cxn ang="0">
                  <a:pos x="8" y="553"/>
                </a:cxn>
                <a:cxn ang="0">
                  <a:pos x="6" y="534"/>
                </a:cxn>
                <a:cxn ang="0">
                  <a:pos x="4" y="513"/>
                </a:cxn>
                <a:cxn ang="0">
                  <a:pos x="2" y="488"/>
                </a:cxn>
                <a:cxn ang="0">
                  <a:pos x="2" y="461"/>
                </a:cxn>
                <a:cxn ang="0">
                  <a:pos x="0" y="433"/>
                </a:cxn>
                <a:cxn ang="0">
                  <a:pos x="0" y="401"/>
                </a:cxn>
                <a:cxn ang="0">
                  <a:pos x="2" y="368"/>
                </a:cxn>
                <a:cxn ang="0">
                  <a:pos x="6" y="334"/>
                </a:cxn>
                <a:cxn ang="0">
                  <a:pos x="10" y="298"/>
                </a:cxn>
                <a:cxn ang="0">
                  <a:pos x="16" y="260"/>
                </a:cxn>
                <a:cxn ang="0">
                  <a:pos x="23" y="222"/>
                </a:cxn>
                <a:cxn ang="0">
                  <a:pos x="33" y="186"/>
                </a:cxn>
                <a:cxn ang="0">
                  <a:pos x="42" y="150"/>
                </a:cxn>
                <a:cxn ang="0">
                  <a:pos x="52" y="119"/>
                </a:cxn>
                <a:cxn ang="0">
                  <a:pos x="61" y="93"/>
                </a:cxn>
                <a:cxn ang="0">
                  <a:pos x="73" y="70"/>
                </a:cxn>
                <a:cxn ang="0">
                  <a:pos x="84" y="51"/>
                </a:cxn>
                <a:cxn ang="0">
                  <a:pos x="94" y="36"/>
                </a:cxn>
                <a:cxn ang="0">
                  <a:pos x="103" y="24"/>
                </a:cxn>
                <a:cxn ang="0">
                  <a:pos x="113" y="17"/>
                </a:cxn>
                <a:cxn ang="0">
                  <a:pos x="120" y="9"/>
                </a:cxn>
                <a:cxn ang="0">
                  <a:pos x="130" y="3"/>
                </a:cxn>
                <a:cxn ang="0">
                  <a:pos x="135" y="2"/>
                </a:cxn>
                <a:cxn ang="0">
                  <a:pos x="143" y="0"/>
                </a:cxn>
                <a:cxn ang="0">
                  <a:pos x="147" y="0"/>
                </a:cxn>
                <a:cxn ang="0">
                  <a:pos x="151" y="0"/>
                </a:cxn>
                <a:cxn ang="0">
                  <a:pos x="154" y="0"/>
                </a:cxn>
                <a:cxn ang="0">
                  <a:pos x="154" y="0"/>
                </a:cxn>
                <a:cxn ang="0">
                  <a:pos x="154" y="0"/>
                </a:cxn>
              </a:cxnLst>
              <a:rect l="0" t="0" r="r" b="b"/>
              <a:pathLst>
                <a:path w="154" h="587">
                  <a:moveTo>
                    <a:pt x="154" y="0"/>
                  </a:moveTo>
                  <a:lnTo>
                    <a:pt x="153" y="0"/>
                  </a:lnTo>
                  <a:lnTo>
                    <a:pt x="149" y="3"/>
                  </a:lnTo>
                  <a:lnTo>
                    <a:pt x="143" y="9"/>
                  </a:lnTo>
                  <a:lnTo>
                    <a:pt x="137" y="21"/>
                  </a:lnTo>
                  <a:lnTo>
                    <a:pt x="126" y="34"/>
                  </a:lnTo>
                  <a:lnTo>
                    <a:pt x="116" y="53"/>
                  </a:lnTo>
                  <a:lnTo>
                    <a:pt x="107" y="76"/>
                  </a:lnTo>
                  <a:lnTo>
                    <a:pt x="96" y="104"/>
                  </a:lnTo>
                  <a:lnTo>
                    <a:pt x="82" y="138"/>
                  </a:lnTo>
                  <a:lnTo>
                    <a:pt x="71" y="180"/>
                  </a:lnTo>
                  <a:lnTo>
                    <a:pt x="57" y="226"/>
                  </a:lnTo>
                  <a:lnTo>
                    <a:pt x="46" y="283"/>
                  </a:lnTo>
                  <a:lnTo>
                    <a:pt x="35" y="346"/>
                  </a:lnTo>
                  <a:lnTo>
                    <a:pt x="27" y="416"/>
                  </a:lnTo>
                  <a:lnTo>
                    <a:pt x="18" y="496"/>
                  </a:lnTo>
                  <a:lnTo>
                    <a:pt x="12" y="587"/>
                  </a:lnTo>
                  <a:lnTo>
                    <a:pt x="12" y="583"/>
                  </a:lnTo>
                  <a:lnTo>
                    <a:pt x="10" y="577"/>
                  </a:lnTo>
                  <a:lnTo>
                    <a:pt x="8" y="566"/>
                  </a:lnTo>
                  <a:lnTo>
                    <a:pt x="8" y="553"/>
                  </a:lnTo>
                  <a:lnTo>
                    <a:pt x="6" y="534"/>
                  </a:lnTo>
                  <a:lnTo>
                    <a:pt x="4" y="513"/>
                  </a:lnTo>
                  <a:lnTo>
                    <a:pt x="2" y="488"/>
                  </a:lnTo>
                  <a:lnTo>
                    <a:pt x="2" y="461"/>
                  </a:lnTo>
                  <a:lnTo>
                    <a:pt x="0" y="433"/>
                  </a:lnTo>
                  <a:lnTo>
                    <a:pt x="0" y="401"/>
                  </a:lnTo>
                  <a:lnTo>
                    <a:pt x="2" y="368"/>
                  </a:lnTo>
                  <a:lnTo>
                    <a:pt x="6" y="334"/>
                  </a:lnTo>
                  <a:lnTo>
                    <a:pt x="10" y="298"/>
                  </a:lnTo>
                  <a:lnTo>
                    <a:pt x="16" y="260"/>
                  </a:lnTo>
                  <a:lnTo>
                    <a:pt x="23" y="222"/>
                  </a:lnTo>
                  <a:lnTo>
                    <a:pt x="33" y="186"/>
                  </a:lnTo>
                  <a:lnTo>
                    <a:pt x="42" y="150"/>
                  </a:lnTo>
                  <a:lnTo>
                    <a:pt x="52" y="119"/>
                  </a:lnTo>
                  <a:lnTo>
                    <a:pt x="61" y="93"/>
                  </a:lnTo>
                  <a:lnTo>
                    <a:pt x="73" y="70"/>
                  </a:lnTo>
                  <a:lnTo>
                    <a:pt x="84" y="51"/>
                  </a:lnTo>
                  <a:lnTo>
                    <a:pt x="94" y="36"/>
                  </a:lnTo>
                  <a:lnTo>
                    <a:pt x="103" y="24"/>
                  </a:lnTo>
                  <a:lnTo>
                    <a:pt x="113" y="17"/>
                  </a:lnTo>
                  <a:lnTo>
                    <a:pt x="120" y="9"/>
                  </a:lnTo>
                  <a:lnTo>
                    <a:pt x="130" y="3"/>
                  </a:lnTo>
                  <a:lnTo>
                    <a:pt x="135" y="2"/>
                  </a:lnTo>
                  <a:lnTo>
                    <a:pt x="143" y="0"/>
                  </a:lnTo>
                  <a:lnTo>
                    <a:pt x="147" y="0"/>
                  </a:lnTo>
                  <a:lnTo>
                    <a:pt x="151" y="0"/>
                  </a:lnTo>
                  <a:lnTo>
                    <a:pt x="154" y="0"/>
                  </a:lnTo>
                  <a:lnTo>
                    <a:pt x="154" y="0"/>
                  </a:lnTo>
                  <a:lnTo>
                    <a:pt x="154"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0" name="Freeform 46"/>
            <p:cNvSpPr>
              <a:spLocks/>
            </p:cNvSpPr>
            <p:nvPr/>
          </p:nvSpPr>
          <p:spPr bwMode="auto">
            <a:xfrm>
              <a:off x="4702" y="2683"/>
              <a:ext cx="64" cy="332"/>
            </a:xfrm>
            <a:custGeom>
              <a:avLst/>
              <a:gdLst/>
              <a:ahLst/>
              <a:cxnLst>
                <a:cxn ang="0">
                  <a:pos x="9" y="2"/>
                </a:cxn>
                <a:cxn ang="0">
                  <a:pos x="8" y="13"/>
                </a:cxn>
                <a:cxn ang="0">
                  <a:pos x="6" y="34"/>
                </a:cxn>
                <a:cxn ang="0">
                  <a:pos x="4" y="66"/>
                </a:cxn>
                <a:cxn ang="0">
                  <a:pos x="2" y="106"/>
                </a:cxn>
                <a:cxn ang="0">
                  <a:pos x="0" y="154"/>
                </a:cxn>
                <a:cxn ang="0">
                  <a:pos x="0" y="209"/>
                </a:cxn>
                <a:cxn ang="0">
                  <a:pos x="2" y="272"/>
                </a:cxn>
                <a:cxn ang="0">
                  <a:pos x="6" y="336"/>
                </a:cxn>
                <a:cxn ang="0">
                  <a:pos x="9" y="395"/>
                </a:cxn>
                <a:cxn ang="0">
                  <a:pos x="15" y="445"/>
                </a:cxn>
                <a:cxn ang="0">
                  <a:pos x="21" y="486"/>
                </a:cxn>
                <a:cxn ang="0">
                  <a:pos x="27" y="524"/>
                </a:cxn>
                <a:cxn ang="0">
                  <a:pos x="32" y="557"/>
                </a:cxn>
                <a:cxn ang="0">
                  <a:pos x="40" y="583"/>
                </a:cxn>
                <a:cxn ang="0">
                  <a:pos x="48" y="608"/>
                </a:cxn>
                <a:cxn ang="0">
                  <a:pos x="51" y="587"/>
                </a:cxn>
                <a:cxn ang="0">
                  <a:pos x="49" y="522"/>
                </a:cxn>
                <a:cxn ang="0">
                  <a:pos x="49" y="460"/>
                </a:cxn>
                <a:cxn ang="0">
                  <a:pos x="53" y="397"/>
                </a:cxn>
                <a:cxn ang="0">
                  <a:pos x="57" y="338"/>
                </a:cxn>
                <a:cxn ang="0">
                  <a:pos x="65" y="283"/>
                </a:cxn>
                <a:cxn ang="0">
                  <a:pos x="74" y="234"/>
                </a:cxn>
                <a:cxn ang="0">
                  <a:pos x="86" y="192"/>
                </a:cxn>
                <a:cxn ang="0">
                  <a:pos x="86" y="213"/>
                </a:cxn>
                <a:cxn ang="0">
                  <a:pos x="74" y="291"/>
                </a:cxn>
                <a:cxn ang="0">
                  <a:pos x="68" y="365"/>
                </a:cxn>
                <a:cxn ang="0">
                  <a:pos x="67" y="435"/>
                </a:cxn>
                <a:cxn ang="0">
                  <a:pos x="70" y="500"/>
                </a:cxn>
                <a:cxn ang="0">
                  <a:pos x="74" y="557"/>
                </a:cxn>
                <a:cxn ang="0">
                  <a:pos x="80" y="604"/>
                </a:cxn>
                <a:cxn ang="0">
                  <a:pos x="84" y="642"/>
                </a:cxn>
                <a:cxn ang="0">
                  <a:pos x="103" y="663"/>
                </a:cxn>
                <a:cxn ang="0">
                  <a:pos x="103" y="650"/>
                </a:cxn>
                <a:cxn ang="0">
                  <a:pos x="99" y="614"/>
                </a:cxn>
                <a:cxn ang="0">
                  <a:pos x="97" y="560"/>
                </a:cxn>
                <a:cxn ang="0">
                  <a:pos x="93" y="496"/>
                </a:cxn>
                <a:cxn ang="0">
                  <a:pos x="93" y="422"/>
                </a:cxn>
                <a:cxn ang="0">
                  <a:pos x="97" y="344"/>
                </a:cxn>
                <a:cxn ang="0">
                  <a:pos x="103" y="266"/>
                </a:cxn>
                <a:cxn ang="0">
                  <a:pos x="116" y="196"/>
                </a:cxn>
                <a:cxn ang="0">
                  <a:pos x="125" y="137"/>
                </a:cxn>
                <a:cxn ang="0">
                  <a:pos x="125" y="102"/>
                </a:cxn>
                <a:cxn ang="0">
                  <a:pos x="118" y="95"/>
                </a:cxn>
                <a:cxn ang="0">
                  <a:pos x="103" y="110"/>
                </a:cxn>
                <a:cxn ang="0">
                  <a:pos x="86" y="144"/>
                </a:cxn>
                <a:cxn ang="0">
                  <a:pos x="67" y="196"/>
                </a:cxn>
                <a:cxn ang="0">
                  <a:pos x="49" y="262"/>
                </a:cxn>
                <a:cxn ang="0">
                  <a:pos x="36" y="342"/>
                </a:cxn>
                <a:cxn ang="0">
                  <a:pos x="29" y="321"/>
                </a:cxn>
                <a:cxn ang="0">
                  <a:pos x="25" y="279"/>
                </a:cxn>
                <a:cxn ang="0">
                  <a:pos x="19" y="224"/>
                </a:cxn>
                <a:cxn ang="0">
                  <a:pos x="17" y="163"/>
                </a:cxn>
                <a:cxn ang="0">
                  <a:pos x="13" y="102"/>
                </a:cxn>
                <a:cxn ang="0">
                  <a:pos x="11" y="51"/>
                </a:cxn>
                <a:cxn ang="0">
                  <a:pos x="9" y="13"/>
                </a:cxn>
                <a:cxn ang="0">
                  <a:pos x="9" y="0"/>
                </a:cxn>
              </a:cxnLst>
              <a:rect l="0" t="0" r="r" b="b"/>
              <a:pathLst>
                <a:path w="127" h="663">
                  <a:moveTo>
                    <a:pt x="9" y="0"/>
                  </a:moveTo>
                  <a:lnTo>
                    <a:pt x="9" y="2"/>
                  </a:lnTo>
                  <a:lnTo>
                    <a:pt x="8" y="5"/>
                  </a:lnTo>
                  <a:lnTo>
                    <a:pt x="8" y="13"/>
                  </a:lnTo>
                  <a:lnTo>
                    <a:pt x="8" y="23"/>
                  </a:lnTo>
                  <a:lnTo>
                    <a:pt x="6" y="34"/>
                  </a:lnTo>
                  <a:lnTo>
                    <a:pt x="4" y="49"/>
                  </a:lnTo>
                  <a:lnTo>
                    <a:pt x="4" y="66"/>
                  </a:lnTo>
                  <a:lnTo>
                    <a:pt x="2" y="85"/>
                  </a:lnTo>
                  <a:lnTo>
                    <a:pt x="2" y="106"/>
                  </a:lnTo>
                  <a:lnTo>
                    <a:pt x="0" y="129"/>
                  </a:lnTo>
                  <a:lnTo>
                    <a:pt x="0" y="154"/>
                  </a:lnTo>
                  <a:lnTo>
                    <a:pt x="0" y="182"/>
                  </a:lnTo>
                  <a:lnTo>
                    <a:pt x="0" y="209"/>
                  </a:lnTo>
                  <a:lnTo>
                    <a:pt x="0" y="239"/>
                  </a:lnTo>
                  <a:lnTo>
                    <a:pt x="2" y="272"/>
                  </a:lnTo>
                  <a:lnTo>
                    <a:pt x="4" y="304"/>
                  </a:lnTo>
                  <a:lnTo>
                    <a:pt x="6" y="336"/>
                  </a:lnTo>
                  <a:lnTo>
                    <a:pt x="8" y="367"/>
                  </a:lnTo>
                  <a:lnTo>
                    <a:pt x="9" y="395"/>
                  </a:lnTo>
                  <a:lnTo>
                    <a:pt x="13" y="420"/>
                  </a:lnTo>
                  <a:lnTo>
                    <a:pt x="15" y="445"/>
                  </a:lnTo>
                  <a:lnTo>
                    <a:pt x="17" y="465"/>
                  </a:lnTo>
                  <a:lnTo>
                    <a:pt x="21" y="486"/>
                  </a:lnTo>
                  <a:lnTo>
                    <a:pt x="23" y="507"/>
                  </a:lnTo>
                  <a:lnTo>
                    <a:pt x="27" y="524"/>
                  </a:lnTo>
                  <a:lnTo>
                    <a:pt x="29" y="540"/>
                  </a:lnTo>
                  <a:lnTo>
                    <a:pt x="32" y="557"/>
                  </a:lnTo>
                  <a:lnTo>
                    <a:pt x="36" y="570"/>
                  </a:lnTo>
                  <a:lnTo>
                    <a:pt x="40" y="583"/>
                  </a:lnTo>
                  <a:lnTo>
                    <a:pt x="44" y="597"/>
                  </a:lnTo>
                  <a:lnTo>
                    <a:pt x="48" y="608"/>
                  </a:lnTo>
                  <a:lnTo>
                    <a:pt x="53" y="619"/>
                  </a:lnTo>
                  <a:lnTo>
                    <a:pt x="51" y="587"/>
                  </a:lnTo>
                  <a:lnTo>
                    <a:pt x="49" y="555"/>
                  </a:lnTo>
                  <a:lnTo>
                    <a:pt x="49" y="522"/>
                  </a:lnTo>
                  <a:lnTo>
                    <a:pt x="49" y="490"/>
                  </a:lnTo>
                  <a:lnTo>
                    <a:pt x="49" y="460"/>
                  </a:lnTo>
                  <a:lnTo>
                    <a:pt x="51" y="427"/>
                  </a:lnTo>
                  <a:lnTo>
                    <a:pt x="53" y="397"/>
                  </a:lnTo>
                  <a:lnTo>
                    <a:pt x="55" y="369"/>
                  </a:lnTo>
                  <a:lnTo>
                    <a:pt x="57" y="338"/>
                  </a:lnTo>
                  <a:lnTo>
                    <a:pt x="61" y="310"/>
                  </a:lnTo>
                  <a:lnTo>
                    <a:pt x="65" y="283"/>
                  </a:lnTo>
                  <a:lnTo>
                    <a:pt x="68" y="258"/>
                  </a:lnTo>
                  <a:lnTo>
                    <a:pt x="74" y="234"/>
                  </a:lnTo>
                  <a:lnTo>
                    <a:pt x="80" y="213"/>
                  </a:lnTo>
                  <a:lnTo>
                    <a:pt x="86" y="192"/>
                  </a:lnTo>
                  <a:lnTo>
                    <a:pt x="93" y="175"/>
                  </a:lnTo>
                  <a:lnTo>
                    <a:pt x="86" y="213"/>
                  </a:lnTo>
                  <a:lnTo>
                    <a:pt x="78" y="253"/>
                  </a:lnTo>
                  <a:lnTo>
                    <a:pt x="74" y="291"/>
                  </a:lnTo>
                  <a:lnTo>
                    <a:pt x="70" y="329"/>
                  </a:lnTo>
                  <a:lnTo>
                    <a:pt x="68" y="365"/>
                  </a:lnTo>
                  <a:lnTo>
                    <a:pt x="67" y="401"/>
                  </a:lnTo>
                  <a:lnTo>
                    <a:pt x="67" y="435"/>
                  </a:lnTo>
                  <a:lnTo>
                    <a:pt x="68" y="469"/>
                  </a:lnTo>
                  <a:lnTo>
                    <a:pt x="70" y="500"/>
                  </a:lnTo>
                  <a:lnTo>
                    <a:pt x="72" y="528"/>
                  </a:lnTo>
                  <a:lnTo>
                    <a:pt x="74" y="557"/>
                  </a:lnTo>
                  <a:lnTo>
                    <a:pt x="78" y="581"/>
                  </a:lnTo>
                  <a:lnTo>
                    <a:pt x="80" y="604"/>
                  </a:lnTo>
                  <a:lnTo>
                    <a:pt x="82" y="625"/>
                  </a:lnTo>
                  <a:lnTo>
                    <a:pt x="84" y="642"/>
                  </a:lnTo>
                  <a:lnTo>
                    <a:pt x="86" y="657"/>
                  </a:lnTo>
                  <a:lnTo>
                    <a:pt x="103" y="663"/>
                  </a:lnTo>
                  <a:lnTo>
                    <a:pt x="103" y="659"/>
                  </a:lnTo>
                  <a:lnTo>
                    <a:pt x="103" y="650"/>
                  </a:lnTo>
                  <a:lnTo>
                    <a:pt x="101" y="633"/>
                  </a:lnTo>
                  <a:lnTo>
                    <a:pt x="99" y="614"/>
                  </a:lnTo>
                  <a:lnTo>
                    <a:pt x="97" y="589"/>
                  </a:lnTo>
                  <a:lnTo>
                    <a:pt x="97" y="560"/>
                  </a:lnTo>
                  <a:lnTo>
                    <a:pt x="93" y="528"/>
                  </a:lnTo>
                  <a:lnTo>
                    <a:pt x="93" y="496"/>
                  </a:lnTo>
                  <a:lnTo>
                    <a:pt x="93" y="460"/>
                  </a:lnTo>
                  <a:lnTo>
                    <a:pt x="93" y="422"/>
                  </a:lnTo>
                  <a:lnTo>
                    <a:pt x="93" y="382"/>
                  </a:lnTo>
                  <a:lnTo>
                    <a:pt x="97" y="344"/>
                  </a:lnTo>
                  <a:lnTo>
                    <a:pt x="99" y="304"/>
                  </a:lnTo>
                  <a:lnTo>
                    <a:pt x="103" y="266"/>
                  </a:lnTo>
                  <a:lnTo>
                    <a:pt x="108" y="230"/>
                  </a:lnTo>
                  <a:lnTo>
                    <a:pt x="116" y="196"/>
                  </a:lnTo>
                  <a:lnTo>
                    <a:pt x="122" y="161"/>
                  </a:lnTo>
                  <a:lnTo>
                    <a:pt x="125" y="137"/>
                  </a:lnTo>
                  <a:lnTo>
                    <a:pt x="127" y="116"/>
                  </a:lnTo>
                  <a:lnTo>
                    <a:pt x="125" y="102"/>
                  </a:lnTo>
                  <a:lnTo>
                    <a:pt x="122" y="97"/>
                  </a:lnTo>
                  <a:lnTo>
                    <a:pt x="118" y="95"/>
                  </a:lnTo>
                  <a:lnTo>
                    <a:pt x="110" y="101"/>
                  </a:lnTo>
                  <a:lnTo>
                    <a:pt x="103" y="110"/>
                  </a:lnTo>
                  <a:lnTo>
                    <a:pt x="93" y="125"/>
                  </a:lnTo>
                  <a:lnTo>
                    <a:pt x="86" y="144"/>
                  </a:lnTo>
                  <a:lnTo>
                    <a:pt x="76" y="167"/>
                  </a:lnTo>
                  <a:lnTo>
                    <a:pt x="67" y="196"/>
                  </a:lnTo>
                  <a:lnTo>
                    <a:pt x="57" y="226"/>
                  </a:lnTo>
                  <a:lnTo>
                    <a:pt x="49" y="262"/>
                  </a:lnTo>
                  <a:lnTo>
                    <a:pt x="42" y="300"/>
                  </a:lnTo>
                  <a:lnTo>
                    <a:pt x="36" y="342"/>
                  </a:lnTo>
                  <a:lnTo>
                    <a:pt x="32" y="334"/>
                  </a:lnTo>
                  <a:lnTo>
                    <a:pt x="29" y="321"/>
                  </a:lnTo>
                  <a:lnTo>
                    <a:pt x="27" y="302"/>
                  </a:lnTo>
                  <a:lnTo>
                    <a:pt x="25" y="279"/>
                  </a:lnTo>
                  <a:lnTo>
                    <a:pt x="21" y="253"/>
                  </a:lnTo>
                  <a:lnTo>
                    <a:pt x="19" y="224"/>
                  </a:lnTo>
                  <a:lnTo>
                    <a:pt x="17" y="194"/>
                  </a:lnTo>
                  <a:lnTo>
                    <a:pt x="17" y="163"/>
                  </a:lnTo>
                  <a:lnTo>
                    <a:pt x="15" y="133"/>
                  </a:lnTo>
                  <a:lnTo>
                    <a:pt x="13" y="102"/>
                  </a:lnTo>
                  <a:lnTo>
                    <a:pt x="11" y="74"/>
                  </a:lnTo>
                  <a:lnTo>
                    <a:pt x="11" y="51"/>
                  </a:lnTo>
                  <a:lnTo>
                    <a:pt x="9" y="28"/>
                  </a:lnTo>
                  <a:lnTo>
                    <a:pt x="9" y="13"/>
                  </a:lnTo>
                  <a:lnTo>
                    <a:pt x="9" y="4"/>
                  </a:lnTo>
                  <a:lnTo>
                    <a:pt x="9" y="0"/>
                  </a:lnTo>
                  <a:lnTo>
                    <a:pt x="9"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1" name="Freeform 47"/>
            <p:cNvSpPr>
              <a:spLocks/>
            </p:cNvSpPr>
            <p:nvPr/>
          </p:nvSpPr>
          <p:spPr bwMode="auto">
            <a:xfrm>
              <a:off x="4735" y="3135"/>
              <a:ext cx="38" cy="390"/>
            </a:xfrm>
            <a:custGeom>
              <a:avLst/>
              <a:gdLst/>
              <a:ahLst/>
              <a:cxnLst>
                <a:cxn ang="0">
                  <a:pos x="2" y="0"/>
                </a:cxn>
                <a:cxn ang="0">
                  <a:pos x="2" y="3"/>
                </a:cxn>
                <a:cxn ang="0">
                  <a:pos x="0" y="19"/>
                </a:cxn>
                <a:cxn ang="0">
                  <a:pos x="0" y="39"/>
                </a:cxn>
                <a:cxn ang="0">
                  <a:pos x="0" y="70"/>
                </a:cxn>
                <a:cxn ang="0">
                  <a:pos x="0" y="108"/>
                </a:cxn>
                <a:cxn ang="0">
                  <a:pos x="0" y="150"/>
                </a:cxn>
                <a:cxn ang="0">
                  <a:pos x="2" y="199"/>
                </a:cxn>
                <a:cxn ang="0">
                  <a:pos x="3" y="254"/>
                </a:cxn>
                <a:cxn ang="0">
                  <a:pos x="7" y="311"/>
                </a:cxn>
                <a:cxn ang="0">
                  <a:pos x="11" y="374"/>
                </a:cxn>
                <a:cxn ang="0">
                  <a:pos x="17" y="439"/>
                </a:cxn>
                <a:cxn ang="0">
                  <a:pos x="24" y="505"/>
                </a:cxn>
                <a:cxn ang="0">
                  <a:pos x="34" y="574"/>
                </a:cxn>
                <a:cxn ang="0">
                  <a:pos x="45" y="642"/>
                </a:cxn>
                <a:cxn ang="0">
                  <a:pos x="59" y="712"/>
                </a:cxn>
                <a:cxn ang="0">
                  <a:pos x="76" y="781"/>
                </a:cxn>
                <a:cxn ang="0">
                  <a:pos x="70" y="731"/>
                </a:cxn>
                <a:cxn ang="0">
                  <a:pos x="64" y="688"/>
                </a:cxn>
                <a:cxn ang="0">
                  <a:pos x="60" y="646"/>
                </a:cxn>
                <a:cxn ang="0">
                  <a:pos x="57" y="608"/>
                </a:cxn>
                <a:cxn ang="0">
                  <a:pos x="53" y="570"/>
                </a:cxn>
                <a:cxn ang="0">
                  <a:pos x="51" y="536"/>
                </a:cxn>
                <a:cxn ang="0">
                  <a:pos x="49" y="503"/>
                </a:cxn>
                <a:cxn ang="0">
                  <a:pos x="47" y="469"/>
                </a:cxn>
                <a:cxn ang="0">
                  <a:pos x="45" y="437"/>
                </a:cxn>
                <a:cxn ang="0">
                  <a:pos x="45" y="403"/>
                </a:cxn>
                <a:cxn ang="0">
                  <a:pos x="43" y="368"/>
                </a:cxn>
                <a:cxn ang="0">
                  <a:pos x="43" y="332"/>
                </a:cxn>
                <a:cxn ang="0">
                  <a:pos x="43" y="294"/>
                </a:cxn>
                <a:cxn ang="0">
                  <a:pos x="43" y="252"/>
                </a:cxn>
                <a:cxn ang="0">
                  <a:pos x="45" y="209"/>
                </a:cxn>
                <a:cxn ang="0">
                  <a:pos x="47" y="161"/>
                </a:cxn>
                <a:cxn ang="0">
                  <a:pos x="41" y="144"/>
                </a:cxn>
                <a:cxn ang="0">
                  <a:pos x="36" y="129"/>
                </a:cxn>
                <a:cxn ang="0">
                  <a:pos x="32" y="112"/>
                </a:cxn>
                <a:cxn ang="0">
                  <a:pos x="28" y="98"/>
                </a:cxn>
                <a:cxn ang="0">
                  <a:pos x="24" y="83"/>
                </a:cxn>
                <a:cxn ang="0">
                  <a:pos x="21" y="70"/>
                </a:cxn>
                <a:cxn ang="0">
                  <a:pos x="17" y="59"/>
                </a:cxn>
                <a:cxn ang="0">
                  <a:pos x="15" y="47"/>
                </a:cxn>
                <a:cxn ang="0">
                  <a:pos x="11" y="36"/>
                </a:cxn>
                <a:cxn ang="0">
                  <a:pos x="9" y="26"/>
                </a:cxn>
                <a:cxn ang="0">
                  <a:pos x="7" y="19"/>
                </a:cxn>
                <a:cxn ang="0">
                  <a:pos x="5" y="13"/>
                </a:cxn>
                <a:cxn ang="0">
                  <a:pos x="3" y="7"/>
                </a:cxn>
                <a:cxn ang="0">
                  <a:pos x="2" y="3"/>
                </a:cxn>
                <a:cxn ang="0">
                  <a:pos x="2" y="0"/>
                </a:cxn>
                <a:cxn ang="0">
                  <a:pos x="2" y="0"/>
                </a:cxn>
              </a:cxnLst>
              <a:rect l="0" t="0" r="r" b="b"/>
              <a:pathLst>
                <a:path w="76" h="781">
                  <a:moveTo>
                    <a:pt x="2" y="0"/>
                  </a:moveTo>
                  <a:lnTo>
                    <a:pt x="2" y="3"/>
                  </a:lnTo>
                  <a:lnTo>
                    <a:pt x="0" y="19"/>
                  </a:lnTo>
                  <a:lnTo>
                    <a:pt x="0" y="39"/>
                  </a:lnTo>
                  <a:lnTo>
                    <a:pt x="0" y="70"/>
                  </a:lnTo>
                  <a:lnTo>
                    <a:pt x="0" y="108"/>
                  </a:lnTo>
                  <a:lnTo>
                    <a:pt x="0" y="150"/>
                  </a:lnTo>
                  <a:lnTo>
                    <a:pt x="2" y="199"/>
                  </a:lnTo>
                  <a:lnTo>
                    <a:pt x="3" y="254"/>
                  </a:lnTo>
                  <a:lnTo>
                    <a:pt x="7" y="311"/>
                  </a:lnTo>
                  <a:lnTo>
                    <a:pt x="11" y="374"/>
                  </a:lnTo>
                  <a:lnTo>
                    <a:pt x="17" y="439"/>
                  </a:lnTo>
                  <a:lnTo>
                    <a:pt x="24" y="505"/>
                  </a:lnTo>
                  <a:lnTo>
                    <a:pt x="34" y="574"/>
                  </a:lnTo>
                  <a:lnTo>
                    <a:pt x="45" y="642"/>
                  </a:lnTo>
                  <a:lnTo>
                    <a:pt x="59" y="712"/>
                  </a:lnTo>
                  <a:lnTo>
                    <a:pt x="76" y="781"/>
                  </a:lnTo>
                  <a:lnTo>
                    <a:pt x="70" y="731"/>
                  </a:lnTo>
                  <a:lnTo>
                    <a:pt x="64" y="688"/>
                  </a:lnTo>
                  <a:lnTo>
                    <a:pt x="60" y="646"/>
                  </a:lnTo>
                  <a:lnTo>
                    <a:pt x="57" y="608"/>
                  </a:lnTo>
                  <a:lnTo>
                    <a:pt x="53" y="570"/>
                  </a:lnTo>
                  <a:lnTo>
                    <a:pt x="51" y="536"/>
                  </a:lnTo>
                  <a:lnTo>
                    <a:pt x="49" y="503"/>
                  </a:lnTo>
                  <a:lnTo>
                    <a:pt x="47" y="469"/>
                  </a:lnTo>
                  <a:lnTo>
                    <a:pt x="45" y="437"/>
                  </a:lnTo>
                  <a:lnTo>
                    <a:pt x="45" y="403"/>
                  </a:lnTo>
                  <a:lnTo>
                    <a:pt x="43" y="368"/>
                  </a:lnTo>
                  <a:lnTo>
                    <a:pt x="43" y="332"/>
                  </a:lnTo>
                  <a:lnTo>
                    <a:pt x="43" y="294"/>
                  </a:lnTo>
                  <a:lnTo>
                    <a:pt x="43" y="252"/>
                  </a:lnTo>
                  <a:lnTo>
                    <a:pt x="45" y="209"/>
                  </a:lnTo>
                  <a:lnTo>
                    <a:pt x="47" y="161"/>
                  </a:lnTo>
                  <a:lnTo>
                    <a:pt x="41" y="144"/>
                  </a:lnTo>
                  <a:lnTo>
                    <a:pt x="36" y="129"/>
                  </a:lnTo>
                  <a:lnTo>
                    <a:pt x="32" y="112"/>
                  </a:lnTo>
                  <a:lnTo>
                    <a:pt x="28" y="98"/>
                  </a:lnTo>
                  <a:lnTo>
                    <a:pt x="24" y="83"/>
                  </a:lnTo>
                  <a:lnTo>
                    <a:pt x="21" y="70"/>
                  </a:lnTo>
                  <a:lnTo>
                    <a:pt x="17" y="59"/>
                  </a:lnTo>
                  <a:lnTo>
                    <a:pt x="15" y="47"/>
                  </a:lnTo>
                  <a:lnTo>
                    <a:pt x="11" y="36"/>
                  </a:lnTo>
                  <a:lnTo>
                    <a:pt x="9" y="26"/>
                  </a:lnTo>
                  <a:lnTo>
                    <a:pt x="7" y="19"/>
                  </a:lnTo>
                  <a:lnTo>
                    <a:pt x="5" y="13"/>
                  </a:lnTo>
                  <a:lnTo>
                    <a:pt x="3" y="7"/>
                  </a:lnTo>
                  <a:lnTo>
                    <a:pt x="2" y="3"/>
                  </a:lnTo>
                  <a:lnTo>
                    <a:pt x="2" y="0"/>
                  </a:lnTo>
                  <a:lnTo>
                    <a:pt x="2"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2" name="Freeform 48"/>
            <p:cNvSpPr>
              <a:spLocks/>
            </p:cNvSpPr>
            <p:nvPr/>
          </p:nvSpPr>
          <p:spPr bwMode="auto">
            <a:xfrm>
              <a:off x="4567" y="2375"/>
              <a:ext cx="103" cy="652"/>
            </a:xfrm>
            <a:custGeom>
              <a:avLst/>
              <a:gdLst/>
              <a:ahLst/>
              <a:cxnLst>
                <a:cxn ang="0">
                  <a:pos x="203" y="4"/>
                </a:cxn>
                <a:cxn ang="0">
                  <a:pos x="183" y="31"/>
                </a:cxn>
                <a:cxn ang="0">
                  <a:pos x="150" y="78"/>
                </a:cxn>
                <a:cxn ang="0">
                  <a:pos x="110" y="145"/>
                </a:cxn>
                <a:cxn ang="0">
                  <a:pos x="68" y="222"/>
                </a:cxn>
                <a:cxn ang="0">
                  <a:pos x="32" y="310"/>
                </a:cxn>
                <a:cxn ang="0">
                  <a:pos x="8" y="401"/>
                </a:cxn>
                <a:cxn ang="0">
                  <a:pos x="0" y="490"/>
                </a:cxn>
                <a:cxn ang="0">
                  <a:pos x="13" y="574"/>
                </a:cxn>
                <a:cxn ang="0">
                  <a:pos x="28" y="639"/>
                </a:cxn>
                <a:cxn ang="0">
                  <a:pos x="46" y="688"/>
                </a:cxn>
                <a:cxn ang="0">
                  <a:pos x="61" y="730"/>
                </a:cxn>
                <a:cxn ang="0">
                  <a:pos x="76" y="768"/>
                </a:cxn>
                <a:cxn ang="0">
                  <a:pos x="89" y="808"/>
                </a:cxn>
                <a:cxn ang="0">
                  <a:pos x="101" y="853"/>
                </a:cxn>
                <a:cxn ang="0">
                  <a:pos x="108" y="914"/>
                </a:cxn>
                <a:cxn ang="0">
                  <a:pos x="116" y="988"/>
                </a:cxn>
                <a:cxn ang="0">
                  <a:pos x="124" y="1061"/>
                </a:cxn>
                <a:cxn ang="0">
                  <a:pos x="135" y="1123"/>
                </a:cxn>
                <a:cxn ang="0">
                  <a:pos x="144" y="1180"/>
                </a:cxn>
                <a:cxn ang="0">
                  <a:pos x="156" y="1228"/>
                </a:cxn>
                <a:cxn ang="0">
                  <a:pos x="163" y="1264"/>
                </a:cxn>
                <a:cxn ang="0">
                  <a:pos x="171" y="1291"/>
                </a:cxn>
                <a:cxn ang="0">
                  <a:pos x="177" y="1304"/>
                </a:cxn>
                <a:cxn ang="0">
                  <a:pos x="177" y="1304"/>
                </a:cxn>
                <a:cxn ang="0">
                  <a:pos x="175" y="1281"/>
                </a:cxn>
                <a:cxn ang="0">
                  <a:pos x="169" y="1243"/>
                </a:cxn>
                <a:cxn ang="0">
                  <a:pos x="165" y="1192"/>
                </a:cxn>
                <a:cxn ang="0">
                  <a:pos x="160" y="1133"/>
                </a:cxn>
                <a:cxn ang="0">
                  <a:pos x="154" y="1066"/>
                </a:cxn>
                <a:cxn ang="0">
                  <a:pos x="148" y="1000"/>
                </a:cxn>
                <a:cxn ang="0">
                  <a:pos x="144" y="937"/>
                </a:cxn>
                <a:cxn ang="0">
                  <a:pos x="143" y="880"/>
                </a:cxn>
                <a:cxn ang="0">
                  <a:pos x="133" y="829"/>
                </a:cxn>
                <a:cxn ang="0">
                  <a:pos x="118" y="781"/>
                </a:cxn>
                <a:cxn ang="0">
                  <a:pos x="101" y="736"/>
                </a:cxn>
                <a:cxn ang="0">
                  <a:pos x="82" y="688"/>
                </a:cxn>
                <a:cxn ang="0">
                  <a:pos x="61" y="641"/>
                </a:cxn>
                <a:cxn ang="0">
                  <a:pos x="46" y="589"/>
                </a:cxn>
                <a:cxn ang="0">
                  <a:pos x="34" y="532"/>
                </a:cxn>
                <a:cxn ang="0">
                  <a:pos x="32" y="468"/>
                </a:cxn>
                <a:cxn ang="0">
                  <a:pos x="42" y="392"/>
                </a:cxn>
                <a:cxn ang="0">
                  <a:pos x="65" y="308"/>
                </a:cxn>
                <a:cxn ang="0">
                  <a:pos x="97" y="226"/>
                </a:cxn>
                <a:cxn ang="0">
                  <a:pos x="129" y="148"/>
                </a:cxn>
                <a:cxn ang="0">
                  <a:pos x="162" y="82"/>
                </a:cxn>
                <a:cxn ang="0">
                  <a:pos x="188" y="31"/>
                </a:cxn>
                <a:cxn ang="0">
                  <a:pos x="203" y="4"/>
                </a:cxn>
                <a:cxn ang="0">
                  <a:pos x="205" y="0"/>
                </a:cxn>
              </a:cxnLst>
              <a:rect l="0" t="0" r="r" b="b"/>
              <a:pathLst>
                <a:path w="205" h="1306">
                  <a:moveTo>
                    <a:pt x="205" y="0"/>
                  </a:moveTo>
                  <a:lnTo>
                    <a:pt x="203" y="4"/>
                  </a:lnTo>
                  <a:lnTo>
                    <a:pt x="194" y="13"/>
                  </a:lnTo>
                  <a:lnTo>
                    <a:pt x="183" y="31"/>
                  </a:lnTo>
                  <a:lnTo>
                    <a:pt x="167" y="51"/>
                  </a:lnTo>
                  <a:lnTo>
                    <a:pt x="150" y="78"/>
                  </a:lnTo>
                  <a:lnTo>
                    <a:pt x="131" y="110"/>
                  </a:lnTo>
                  <a:lnTo>
                    <a:pt x="110" y="145"/>
                  </a:lnTo>
                  <a:lnTo>
                    <a:pt x="89" y="183"/>
                  </a:lnTo>
                  <a:lnTo>
                    <a:pt x="68" y="222"/>
                  </a:lnTo>
                  <a:lnTo>
                    <a:pt x="49" y="266"/>
                  </a:lnTo>
                  <a:lnTo>
                    <a:pt x="32" y="310"/>
                  </a:lnTo>
                  <a:lnTo>
                    <a:pt x="19" y="356"/>
                  </a:lnTo>
                  <a:lnTo>
                    <a:pt x="8" y="401"/>
                  </a:lnTo>
                  <a:lnTo>
                    <a:pt x="2" y="447"/>
                  </a:lnTo>
                  <a:lnTo>
                    <a:pt x="0" y="490"/>
                  </a:lnTo>
                  <a:lnTo>
                    <a:pt x="6" y="534"/>
                  </a:lnTo>
                  <a:lnTo>
                    <a:pt x="13" y="574"/>
                  </a:lnTo>
                  <a:lnTo>
                    <a:pt x="21" y="608"/>
                  </a:lnTo>
                  <a:lnTo>
                    <a:pt x="28" y="639"/>
                  </a:lnTo>
                  <a:lnTo>
                    <a:pt x="38" y="665"/>
                  </a:lnTo>
                  <a:lnTo>
                    <a:pt x="46" y="688"/>
                  </a:lnTo>
                  <a:lnTo>
                    <a:pt x="53" y="709"/>
                  </a:lnTo>
                  <a:lnTo>
                    <a:pt x="61" y="730"/>
                  </a:lnTo>
                  <a:lnTo>
                    <a:pt x="70" y="749"/>
                  </a:lnTo>
                  <a:lnTo>
                    <a:pt x="76" y="768"/>
                  </a:lnTo>
                  <a:lnTo>
                    <a:pt x="84" y="787"/>
                  </a:lnTo>
                  <a:lnTo>
                    <a:pt x="89" y="808"/>
                  </a:lnTo>
                  <a:lnTo>
                    <a:pt x="95" y="829"/>
                  </a:lnTo>
                  <a:lnTo>
                    <a:pt x="101" y="853"/>
                  </a:lnTo>
                  <a:lnTo>
                    <a:pt x="105" y="882"/>
                  </a:lnTo>
                  <a:lnTo>
                    <a:pt x="108" y="914"/>
                  </a:lnTo>
                  <a:lnTo>
                    <a:pt x="114" y="950"/>
                  </a:lnTo>
                  <a:lnTo>
                    <a:pt x="116" y="988"/>
                  </a:lnTo>
                  <a:lnTo>
                    <a:pt x="120" y="1025"/>
                  </a:lnTo>
                  <a:lnTo>
                    <a:pt x="124" y="1061"/>
                  </a:lnTo>
                  <a:lnTo>
                    <a:pt x="129" y="1093"/>
                  </a:lnTo>
                  <a:lnTo>
                    <a:pt x="135" y="1123"/>
                  </a:lnTo>
                  <a:lnTo>
                    <a:pt x="139" y="1154"/>
                  </a:lnTo>
                  <a:lnTo>
                    <a:pt x="144" y="1180"/>
                  </a:lnTo>
                  <a:lnTo>
                    <a:pt x="150" y="1205"/>
                  </a:lnTo>
                  <a:lnTo>
                    <a:pt x="156" y="1228"/>
                  </a:lnTo>
                  <a:lnTo>
                    <a:pt x="160" y="1247"/>
                  </a:lnTo>
                  <a:lnTo>
                    <a:pt x="163" y="1264"/>
                  </a:lnTo>
                  <a:lnTo>
                    <a:pt x="169" y="1279"/>
                  </a:lnTo>
                  <a:lnTo>
                    <a:pt x="171" y="1291"/>
                  </a:lnTo>
                  <a:lnTo>
                    <a:pt x="175" y="1300"/>
                  </a:lnTo>
                  <a:lnTo>
                    <a:pt x="177" y="1304"/>
                  </a:lnTo>
                  <a:lnTo>
                    <a:pt x="177" y="1306"/>
                  </a:lnTo>
                  <a:lnTo>
                    <a:pt x="177" y="1304"/>
                  </a:lnTo>
                  <a:lnTo>
                    <a:pt x="177" y="1296"/>
                  </a:lnTo>
                  <a:lnTo>
                    <a:pt x="175" y="1281"/>
                  </a:lnTo>
                  <a:lnTo>
                    <a:pt x="173" y="1264"/>
                  </a:lnTo>
                  <a:lnTo>
                    <a:pt x="169" y="1243"/>
                  </a:lnTo>
                  <a:lnTo>
                    <a:pt x="167" y="1218"/>
                  </a:lnTo>
                  <a:lnTo>
                    <a:pt x="165" y="1192"/>
                  </a:lnTo>
                  <a:lnTo>
                    <a:pt x="163" y="1163"/>
                  </a:lnTo>
                  <a:lnTo>
                    <a:pt x="160" y="1133"/>
                  </a:lnTo>
                  <a:lnTo>
                    <a:pt x="158" y="1099"/>
                  </a:lnTo>
                  <a:lnTo>
                    <a:pt x="154" y="1066"/>
                  </a:lnTo>
                  <a:lnTo>
                    <a:pt x="152" y="1034"/>
                  </a:lnTo>
                  <a:lnTo>
                    <a:pt x="148" y="1000"/>
                  </a:lnTo>
                  <a:lnTo>
                    <a:pt x="146" y="968"/>
                  </a:lnTo>
                  <a:lnTo>
                    <a:pt x="144" y="937"/>
                  </a:lnTo>
                  <a:lnTo>
                    <a:pt x="144" y="909"/>
                  </a:lnTo>
                  <a:lnTo>
                    <a:pt x="143" y="880"/>
                  </a:lnTo>
                  <a:lnTo>
                    <a:pt x="139" y="855"/>
                  </a:lnTo>
                  <a:lnTo>
                    <a:pt x="133" y="829"/>
                  </a:lnTo>
                  <a:lnTo>
                    <a:pt x="125" y="804"/>
                  </a:lnTo>
                  <a:lnTo>
                    <a:pt x="118" y="781"/>
                  </a:lnTo>
                  <a:lnTo>
                    <a:pt x="108" y="758"/>
                  </a:lnTo>
                  <a:lnTo>
                    <a:pt x="101" y="736"/>
                  </a:lnTo>
                  <a:lnTo>
                    <a:pt x="91" y="713"/>
                  </a:lnTo>
                  <a:lnTo>
                    <a:pt x="82" y="688"/>
                  </a:lnTo>
                  <a:lnTo>
                    <a:pt x="72" y="663"/>
                  </a:lnTo>
                  <a:lnTo>
                    <a:pt x="61" y="641"/>
                  </a:lnTo>
                  <a:lnTo>
                    <a:pt x="53" y="616"/>
                  </a:lnTo>
                  <a:lnTo>
                    <a:pt x="46" y="589"/>
                  </a:lnTo>
                  <a:lnTo>
                    <a:pt x="40" y="561"/>
                  </a:lnTo>
                  <a:lnTo>
                    <a:pt x="34" y="532"/>
                  </a:lnTo>
                  <a:lnTo>
                    <a:pt x="32" y="502"/>
                  </a:lnTo>
                  <a:lnTo>
                    <a:pt x="32" y="468"/>
                  </a:lnTo>
                  <a:lnTo>
                    <a:pt x="34" y="430"/>
                  </a:lnTo>
                  <a:lnTo>
                    <a:pt x="42" y="392"/>
                  </a:lnTo>
                  <a:lnTo>
                    <a:pt x="53" y="350"/>
                  </a:lnTo>
                  <a:lnTo>
                    <a:pt x="65" y="308"/>
                  </a:lnTo>
                  <a:lnTo>
                    <a:pt x="80" y="266"/>
                  </a:lnTo>
                  <a:lnTo>
                    <a:pt x="97" y="226"/>
                  </a:lnTo>
                  <a:lnTo>
                    <a:pt x="114" y="186"/>
                  </a:lnTo>
                  <a:lnTo>
                    <a:pt x="129" y="148"/>
                  </a:lnTo>
                  <a:lnTo>
                    <a:pt x="146" y="112"/>
                  </a:lnTo>
                  <a:lnTo>
                    <a:pt x="162" y="82"/>
                  </a:lnTo>
                  <a:lnTo>
                    <a:pt x="177" y="53"/>
                  </a:lnTo>
                  <a:lnTo>
                    <a:pt x="188" y="31"/>
                  </a:lnTo>
                  <a:lnTo>
                    <a:pt x="198" y="13"/>
                  </a:lnTo>
                  <a:lnTo>
                    <a:pt x="203" y="4"/>
                  </a:lnTo>
                  <a:lnTo>
                    <a:pt x="205" y="0"/>
                  </a:lnTo>
                  <a:lnTo>
                    <a:pt x="205"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3" name="Freeform 49"/>
            <p:cNvSpPr>
              <a:spLocks/>
            </p:cNvSpPr>
            <p:nvPr/>
          </p:nvSpPr>
          <p:spPr bwMode="auto">
            <a:xfrm>
              <a:off x="4636" y="2393"/>
              <a:ext cx="75" cy="283"/>
            </a:xfrm>
            <a:custGeom>
              <a:avLst/>
              <a:gdLst/>
              <a:ahLst/>
              <a:cxnLst>
                <a:cxn ang="0">
                  <a:pos x="91" y="0"/>
                </a:cxn>
                <a:cxn ang="0">
                  <a:pos x="82" y="21"/>
                </a:cxn>
                <a:cxn ang="0">
                  <a:pos x="65" y="65"/>
                </a:cxn>
                <a:cxn ang="0">
                  <a:pos x="46" y="129"/>
                </a:cxn>
                <a:cxn ang="0">
                  <a:pos x="26" y="202"/>
                </a:cxn>
                <a:cxn ang="0">
                  <a:pos x="9" y="280"/>
                </a:cxn>
                <a:cxn ang="0">
                  <a:pos x="2" y="352"/>
                </a:cxn>
                <a:cxn ang="0">
                  <a:pos x="2" y="413"/>
                </a:cxn>
                <a:cxn ang="0">
                  <a:pos x="13" y="456"/>
                </a:cxn>
                <a:cxn ang="0">
                  <a:pos x="30" y="489"/>
                </a:cxn>
                <a:cxn ang="0">
                  <a:pos x="47" y="517"/>
                </a:cxn>
                <a:cxn ang="0">
                  <a:pos x="66" y="538"/>
                </a:cxn>
                <a:cxn ang="0">
                  <a:pos x="85" y="551"/>
                </a:cxn>
                <a:cxn ang="0">
                  <a:pos x="104" y="561"/>
                </a:cxn>
                <a:cxn ang="0">
                  <a:pos x="123" y="567"/>
                </a:cxn>
                <a:cxn ang="0">
                  <a:pos x="141" y="567"/>
                </a:cxn>
                <a:cxn ang="0">
                  <a:pos x="141" y="561"/>
                </a:cxn>
                <a:cxn ang="0">
                  <a:pos x="122" y="553"/>
                </a:cxn>
                <a:cxn ang="0">
                  <a:pos x="103" y="540"/>
                </a:cxn>
                <a:cxn ang="0">
                  <a:pos x="82" y="523"/>
                </a:cxn>
                <a:cxn ang="0">
                  <a:pos x="65" y="500"/>
                </a:cxn>
                <a:cxn ang="0">
                  <a:pos x="49" y="472"/>
                </a:cxn>
                <a:cxn ang="0">
                  <a:pos x="40" y="435"/>
                </a:cxn>
                <a:cxn ang="0">
                  <a:pos x="38" y="394"/>
                </a:cxn>
                <a:cxn ang="0">
                  <a:pos x="40" y="344"/>
                </a:cxn>
                <a:cxn ang="0">
                  <a:pos x="44" y="299"/>
                </a:cxn>
                <a:cxn ang="0">
                  <a:pos x="46" y="261"/>
                </a:cxn>
                <a:cxn ang="0">
                  <a:pos x="49" y="223"/>
                </a:cxn>
                <a:cxn ang="0">
                  <a:pos x="53" y="183"/>
                </a:cxn>
                <a:cxn ang="0">
                  <a:pos x="61" y="141"/>
                </a:cxn>
                <a:cxn ang="0">
                  <a:pos x="70" y="93"/>
                </a:cxn>
                <a:cxn ang="0">
                  <a:pos x="85" y="36"/>
                </a:cxn>
                <a:cxn ang="0">
                  <a:pos x="93" y="4"/>
                </a:cxn>
              </a:cxnLst>
              <a:rect l="0" t="0" r="r" b="b"/>
              <a:pathLst>
                <a:path w="150" h="567">
                  <a:moveTo>
                    <a:pt x="93" y="4"/>
                  </a:moveTo>
                  <a:lnTo>
                    <a:pt x="91" y="0"/>
                  </a:lnTo>
                  <a:lnTo>
                    <a:pt x="87" y="8"/>
                  </a:lnTo>
                  <a:lnTo>
                    <a:pt x="82" y="21"/>
                  </a:lnTo>
                  <a:lnTo>
                    <a:pt x="74" y="40"/>
                  </a:lnTo>
                  <a:lnTo>
                    <a:pt x="65" y="65"/>
                  </a:lnTo>
                  <a:lnTo>
                    <a:pt x="55" y="95"/>
                  </a:lnTo>
                  <a:lnTo>
                    <a:pt x="46" y="129"/>
                  </a:lnTo>
                  <a:lnTo>
                    <a:pt x="36" y="166"/>
                  </a:lnTo>
                  <a:lnTo>
                    <a:pt x="26" y="202"/>
                  </a:lnTo>
                  <a:lnTo>
                    <a:pt x="17" y="240"/>
                  </a:lnTo>
                  <a:lnTo>
                    <a:pt x="9" y="280"/>
                  </a:lnTo>
                  <a:lnTo>
                    <a:pt x="6" y="316"/>
                  </a:lnTo>
                  <a:lnTo>
                    <a:pt x="2" y="352"/>
                  </a:lnTo>
                  <a:lnTo>
                    <a:pt x="0" y="384"/>
                  </a:lnTo>
                  <a:lnTo>
                    <a:pt x="2" y="413"/>
                  </a:lnTo>
                  <a:lnTo>
                    <a:pt x="7" y="437"/>
                  </a:lnTo>
                  <a:lnTo>
                    <a:pt x="13" y="456"/>
                  </a:lnTo>
                  <a:lnTo>
                    <a:pt x="23" y="473"/>
                  </a:lnTo>
                  <a:lnTo>
                    <a:pt x="30" y="489"/>
                  </a:lnTo>
                  <a:lnTo>
                    <a:pt x="40" y="504"/>
                  </a:lnTo>
                  <a:lnTo>
                    <a:pt x="47" y="517"/>
                  </a:lnTo>
                  <a:lnTo>
                    <a:pt x="57" y="527"/>
                  </a:lnTo>
                  <a:lnTo>
                    <a:pt x="66" y="538"/>
                  </a:lnTo>
                  <a:lnTo>
                    <a:pt x="76" y="546"/>
                  </a:lnTo>
                  <a:lnTo>
                    <a:pt x="85" y="551"/>
                  </a:lnTo>
                  <a:lnTo>
                    <a:pt x="95" y="557"/>
                  </a:lnTo>
                  <a:lnTo>
                    <a:pt x="104" y="561"/>
                  </a:lnTo>
                  <a:lnTo>
                    <a:pt x="114" y="565"/>
                  </a:lnTo>
                  <a:lnTo>
                    <a:pt x="123" y="567"/>
                  </a:lnTo>
                  <a:lnTo>
                    <a:pt x="133" y="567"/>
                  </a:lnTo>
                  <a:lnTo>
                    <a:pt x="141" y="567"/>
                  </a:lnTo>
                  <a:lnTo>
                    <a:pt x="150" y="565"/>
                  </a:lnTo>
                  <a:lnTo>
                    <a:pt x="141" y="561"/>
                  </a:lnTo>
                  <a:lnTo>
                    <a:pt x="131" y="559"/>
                  </a:lnTo>
                  <a:lnTo>
                    <a:pt x="122" y="553"/>
                  </a:lnTo>
                  <a:lnTo>
                    <a:pt x="112" y="548"/>
                  </a:lnTo>
                  <a:lnTo>
                    <a:pt x="103" y="540"/>
                  </a:lnTo>
                  <a:lnTo>
                    <a:pt x="91" y="532"/>
                  </a:lnTo>
                  <a:lnTo>
                    <a:pt x="82" y="523"/>
                  </a:lnTo>
                  <a:lnTo>
                    <a:pt x="74" y="513"/>
                  </a:lnTo>
                  <a:lnTo>
                    <a:pt x="65" y="500"/>
                  </a:lnTo>
                  <a:lnTo>
                    <a:pt x="57" y="487"/>
                  </a:lnTo>
                  <a:lnTo>
                    <a:pt x="49" y="472"/>
                  </a:lnTo>
                  <a:lnTo>
                    <a:pt x="46" y="454"/>
                  </a:lnTo>
                  <a:lnTo>
                    <a:pt x="40" y="435"/>
                  </a:lnTo>
                  <a:lnTo>
                    <a:pt x="38" y="416"/>
                  </a:lnTo>
                  <a:lnTo>
                    <a:pt x="38" y="394"/>
                  </a:lnTo>
                  <a:lnTo>
                    <a:pt x="38" y="369"/>
                  </a:lnTo>
                  <a:lnTo>
                    <a:pt x="40" y="344"/>
                  </a:lnTo>
                  <a:lnTo>
                    <a:pt x="42" y="321"/>
                  </a:lnTo>
                  <a:lnTo>
                    <a:pt x="44" y="299"/>
                  </a:lnTo>
                  <a:lnTo>
                    <a:pt x="46" y="280"/>
                  </a:lnTo>
                  <a:lnTo>
                    <a:pt x="46" y="261"/>
                  </a:lnTo>
                  <a:lnTo>
                    <a:pt x="47" y="242"/>
                  </a:lnTo>
                  <a:lnTo>
                    <a:pt x="49" y="223"/>
                  </a:lnTo>
                  <a:lnTo>
                    <a:pt x="51" y="204"/>
                  </a:lnTo>
                  <a:lnTo>
                    <a:pt x="53" y="183"/>
                  </a:lnTo>
                  <a:lnTo>
                    <a:pt x="57" y="164"/>
                  </a:lnTo>
                  <a:lnTo>
                    <a:pt x="61" y="141"/>
                  </a:lnTo>
                  <a:lnTo>
                    <a:pt x="66" y="118"/>
                  </a:lnTo>
                  <a:lnTo>
                    <a:pt x="70" y="93"/>
                  </a:lnTo>
                  <a:lnTo>
                    <a:pt x="78" y="65"/>
                  </a:lnTo>
                  <a:lnTo>
                    <a:pt x="85" y="36"/>
                  </a:lnTo>
                  <a:lnTo>
                    <a:pt x="93" y="4"/>
                  </a:lnTo>
                  <a:lnTo>
                    <a:pt x="93" y="4"/>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4" name="Freeform 50"/>
            <p:cNvSpPr>
              <a:spLocks/>
            </p:cNvSpPr>
            <p:nvPr/>
          </p:nvSpPr>
          <p:spPr bwMode="auto">
            <a:xfrm>
              <a:off x="4780" y="2650"/>
              <a:ext cx="94" cy="36"/>
            </a:xfrm>
            <a:custGeom>
              <a:avLst/>
              <a:gdLst/>
              <a:ahLst/>
              <a:cxnLst>
                <a:cxn ang="0">
                  <a:pos x="32" y="42"/>
                </a:cxn>
                <a:cxn ang="0">
                  <a:pos x="34" y="42"/>
                </a:cxn>
                <a:cxn ang="0">
                  <a:pos x="38" y="42"/>
                </a:cxn>
                <a:cxn ang="0">
                  <a:pos x="42" y="42"/>
                </a:cxn>
                <a:cxn ang="0">
                  <a:pos x="51" y="42"/>
                </a:cxn>
                <a:cxn ang="0">
                  <a:pos x="59" y="40"/>
                </a:cxn>
                <a:cxn ang="0">
                  <a:pos x="70" y="40"/>
                </a:cxn>
                <a:cxn ang="0">
                  <a:pos x="80" y="38"/>
                </a:cxn>
                <a:cxn ang="0">
                  <a:pos x="93" y="36"/>
                </a:cxn>
                <a:cxn ang="0">
                  <a:pos x="105" y="34"/>
                </a:cxn>
                <a:cxn ang="0">
                  <a:pos x="120" y="31"/>
                </a:cxn>
                <a:cxn ang="0">
                  <a:pos x="131" y="27"/>
                </a:cxn>
                <a:cxn ang="0">
                  <a:pos x="145" y="23"/>
                </a:cxn>
                <a:cxn ang="0">
                  <a:pos x="156" y="19"/>
                </a:cxn>
                <a:cxn ang="0">
                  <a:pos x="169" y="14"/>
                </a:cxn>
                <a:cxn ang="0">
                  <a:pos x="179" y="6"/>
                </a:cxn>
                <a:cxn ang="0">
                  <a:pos x="188" y="0"/>
                </a:cxn>
                <a:cxn ang="0">
                  <a:pos x="186" y="0"/>
                </a:cxn>
                <a:cxn ang="0">
                  <a:pos x="184" y="6"/>
                </a:cxn>
                <a:cxn ang="0">
                  <a:pos x="181" y="10"/>
                </a:cxn>
                <a:cxn ang="0">
                  <a:pos x="177" y="15"/>
                </a:cxn>
                <a:cxn ang="0">
                  <a:pos x="173" y="21"/>
                </a:cxn>
                <a:cxn ang="0">
                  <a:pos x="169" y="27"/>
                </a:cxn>
                <a:cxn ang="0">
                  <a:pos x="164" y="31"/>
                </a:cxn>
                <a:cxn ang="0">
                  <a:pos x="158" y="38"/>
                </a:cxn>
                <a:cxn ang="0">
                  <a:pos x="150" y="42"/>
                </a:cxn>
                <a:cxn ang="0">
                  <a:pos x="143" y="48"/>
                </a:cxn>
                <a:cxn ang="0">
                  <a:pos x="135" y="53"/>
                </a:cxn>
                <a:cxn ang="0">
                  <a:pos x="126" y="59"/>
                </a:cxn>
                <a:cxn ang="0">
                  <a:pos x="116" y="63"/>
                </a:cxn>
                <a:cxn ang="0">
                  <a:pos x="105" y="67"/>
                </a:cxn>
                <a:cxn ang="0">
                  <a:pos x="93" y="69"/>
                </a:cxn>
                <a:cxn ang="0">
                  <a:pos x="82" y="71"/>
                </a:cxn>
                <a:cxn ang="0">
                  <a:pos x="72" y="72"/>
                </a:cxn>
                <a:cxn ang="0">
                  <a:pos x="63" y="72"/>
                </a:cxn>
                <a:cxn ang="0">
                  <a:pos x="53" y="72"/>
                </a:cxn>
                <a:cxn ang="0">
                  <a:pos x="44" y="72"/>
                </a:cxn>
                <a:cxn ang="0">
                  <a:pos x="36" y="71"/>
                </a:cxn>
                <a:cxn ang="0">
                  <a:pos x="29" y="71"/>
                </a:cxn>
                <a:cxn ang="0">
                  <a:pos x="21" y="69"/>
                </a:cxn>
                <a:cxn ang="0">
                  <a:pos x="17" y="67"/>
                </a:cxn>
                <a:cxn ang="0">
                  <a:pos x="11" y="65"/>
                </a:cxn>
                <a:cxn ang="0">
                  <a:pos x="8" y="65"/>
                </a:cxn>
                <a:cxn ang="0">
                  <a:pos x="2" y="61"/>
                </a:cxn>
                <a:cxn ang="0">
                  <a:pos x="0" y="61"/>
                </a:cxn>
                <a:cxn ang="0">
                  <a:pos x="32" y="42"/>
                </a:cxn>
                <a:cxn ang="0">
                  <a:pos x="32" y="42"/>
                </a:cxn>
              </a:cxnLst>
              <a:rect l="0" t="0" r="r" b="b"/>
              <a:pathLst>
                <a:path w="188" h="72">
                  <a:moveTo>
                    <a:pt x="32" y="42"/>
                  </a:moveTo>
                  <a:lnTo>
                    <a:pt x="34" y="42"/>
                  </a:lnTo>
                  <a:lnTo>
                    <a:pt x="38" y="42"/>
                  </a:lnTo>
                  <a:lnTo>
                    <a:pt x="42" y="42"/>
                  </a:lnTo>
                  <a:lnTo>
                    <a:pt x="51" y="42"/>
                  </a:lnTo>
                  <a:lnTo>
                    <a:pt x="59" y="40"/>
                  </a:lnTo>
                  <a:lnTo>
                    <a:pt x="70" y="40"/>
                  </a:lnTo>
                  <a:lnTo>
                    <a:pt x="80" y="38"/>
                  </a:lnTo>
                  <a:lnTo>
                    <a:pt x="93" y="36"/>
                  </a:lnTo>
                  <a:lnTo>
                    <a:pt x="105" y="34"/>
                  </a:lnTo>
                  <a:lnTo>
                    <a:pt x="120" y="31"/>
                  </a:lnTo>
                  <a:lnTo>
                    <a:pt x="131" y="27"/>
                  </a:lnTo>
                  <a:lnTo>
                    <a:pt x="145" y="23"/>
                  </a:lnTo>
                  <a:lnTo>
                    <a:pt x="156" y="19"/>
                  </a:lnTo>
                  <a:lnTo>
                    <a:pt x="169" y="14"/>
                  </a:lnTo>
                  <a:lnTo>
                    <a:pt x="179" y="6"/>
                  </a:lnTo>
                  <a:lnTo>
                    <a:pt x="188" y="0"/>
                  </a:lnTo>
                  <a:lnTo>
                    <a:pt x="186" y="0"/>
                  </a:lnTo>
                  <a:lnTo>
                    <a:pt x="184" y="6"/>
                  </a:lnTo>
                  <a:lnTo>
                    <a:pt x="181" y="10"/>
                  </a:lnTo>
                  <a:lnTo>
                    <a:pt x="177" y="15"/>
                  </a:lnTo>
                  <a:lnTo>
                    <a:pt x="173" y="21"/>
                  </a:lnTo>
                  <a:lnTo>
                    <a:pt x="169" y="27"/>
                  </a:lnTo>
                  <a:lnTo>
                    <a:pt x="164" y="31"/>
                  </a:lnTo>
                  <a:lnTo>
                    <a:pt x="158" y="38"/>
                  </a:lnTo>
                  <a:lnTo>
                    <a:pt x="150" y="42"/>
                  </a:lnTo>
                  <a:lnTo>
                    <a:pt x="143" y="48"/>
                  </a:lnTo>
                  <a:lnTo>
                    <a:pt x="135" y="53"/>
                  </a:lnTo>
                  <a:lnTo>
                    <a:pt x="126" y="59"/>
                  </a:lnTo>
                  <a:lnTo>
                    <a:pt x="116" y="63"/>
                  </a:lnTo>
                  <a:lnTo>
                    <a:pt x="105" y="67"/>
                  </a:lnTo>
                  <a:lnTo>
                    <a:pt x="93" y="69"/>
                  </a:lnTo>
                  <a:lnTo>
                    <a:pt x="82" y="71"/>
                  </a:lnTo>
                  <a:lnTo>
                    <a:pt x="72" y="72"/>
                  </a:lnTo>
                  <a:lnTo>
                    <a:pt x="63" y="72"/>
                  </a:lnTo>
                  <a:lnTo>
                    <a:pt x="53" y="72"/>
                  </a:lnTo>
                  <a:lnTo>
                    <a:pt x="44" y="72"/>
                  </a:lnTo>
                  <a:lnTo>
                    <a:pt x="36" y="71"/>
                  </a:lnTo>
                  <a:lnTo>
                    <a:pt x="29" y="71"/>
                  </a:lnTo>
                  <a:lnTo>
                    <a:pt x="21" y="69"/>
                  </a:lnTo>
                  <a:lnTo>
                    <a:pt x="17" y="67"/>
                  </a:lnTo>
                  <a:lnTo>
                    <a:pt x="11" y="65"/>
                  </a:lnTo>
                  <a:lnTo>
                    <a:pt x="8" y="65"/>
                  </a:lnTo>
                  <a:lnTo>
                    <a:pt x="2" y="61"/>
                  </a:lnTo>
                  <a:lnTo>
                    <a:pt x="0" y="61"/>
                  </a:lnTo>
                  <a:lnTo>
                    <a:pt x="32" y="42"/>
                  </a:lnTo>
                  <a:lnTo>
                    <a:pt x="32" y="4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5" name="Freeform 51"/>
            <p:cNvSpPr>
              <a:spLocks/>
            </p:cNvSpPr>
            <p:nvPr/>
          </p:nvSpPr>
          <p:spPr bwMode="auto">
            <a:xfrm>
              <a:off x="4679" y="3525"/>
              <a:ext cx="88" cy="52"/>
            </a:xfrm>
            <a:custGeom>
              <a:avLst/>
              <a:gdLst/>
              <a:ahLst/>
              <a:cxnLst>
                <a:cxn ang="0">
                  <a:pos x="0" y="97"/>
                </a:cxn>
                <a:cxn ang="0">
                  <a:pos x="0" y="95"/>
                </a:cxn>
                <a:cxn ang="0">
                  <a:pos x="0" y="93"/>
                </a:cxn>
                <a:cxn ang="0">
                  <a:pos x="0" y="91"/>
                </a:cxn>
                <a:cxn ang="0">
                  <a:pos x="4" y="87"/>
                </a:cxn>
                <a:cxn ang="0">
                  <a:pos x="6" y="81"/>
                </a:cxn>
                <a:cxn ang="0">
                  <a:pos x="10" y="78"/>
                </a:cxn>
                <a:cxn ang="0">
                  <a:pos x="18" y="70"/>
                </a:cxn>
                <a:cxn ang="0">
                  <a:pos x="25" y="64"/>
                </a:cxn>
                <a:cxn ang="0">
                  <a:pos x="33" y="57"/>
                </a:cxn>
                <a:cxn ang="0">
                  <a:pos x="46" y="49"/>
                </a:cxn>
                <a:cxn ang="0">
                  <a:pos x="59" y="42"/>
                </a:cxn>
                <a:cxn ang="0">
                  <a:pos x="77" y="34"/>
                </a:cxn>
                <a:cxn ang="0">
                  <a:pos x="97" y="24"/>
                </a:cxn>
                <a:cxn ang="0">
                  <a:pos x="120" y="17"/>
                </a:cxn>
                <a:cxn ang="0">
                  <a:pos x="147" y="7"/>
                </a:cxn>
                <a:cxn ang="0">
                  <a:pos x="177" y="0"/>
                </a:cxn>
                <a:cxn ang="0">
                  <a:pos x="168" y="5"/>
                </a:cxn>
                <a:cxn ang="0">
                  <a:pos x="162" y="9"/>
                </a:cxn>
                <a:cxn ang="0">
                  <a:pos x="153" y="13"/>
                </a:cxn>
                <a:cxn ang="0">
                  <a:pos x="145" y="21"/>
                </a:cxn>
                <a:cxn ang="0">
                  <a:pos x="135" y="26"/>
                </a:cxn>
                <a:cxn ang="0">
                  <a:pos x="126" y="34"/>
                </a:cxn>
                <a:cxn ang="0">
                  <a:pos x="115" y="42"/>
                </a:cxn>
                <a:cxn ang="0">
                  <a:pos x="103" y="51"/>
                </a:cxn>
                <a:cxn ang="0">
                  <a:pos x="92" y="59"/>
                </a:cxn>
                <a:cxn ang="0">
                  <a:pos x="82" y="68"/>
                </a:cxn>
                <a:cxn ang="0">
                  <a:pos x="71" y="76"/>
                </a:cxn>
                <a:cxn ang="0">
                  <a:pos x="63" y="85"/>
                </a:cxn>
                <a:cxn ang="0">
                  <a:pos x="56" y="93"/>
                </a:cxn>
                <a:cxn ang="0">
                  <a:pos x="50" y="102"/>
                </a:cxn>
                <a:cxn ang="0">
                  <a:pos x="0" y="97"/>
                </a:cxn>
                <a:cxn ang="0">
                  <a:pos x="0" y="97"/>
                </a:cxn>
              </a:cxnLst>
              <a:rect l="0" t="0" r="r" b="b"/>
              <a:pathLst>
                <a:path w="177" h="102">
                  <a:moveTo>
                    <a:pt x="0" y="97"/>
                  </a:moveTo>
                  <a:lnTo>
                    <a:pt x="0" y="95"/>
                  </a:lnTo>
                  <a:lnTo>
                    <a:pt x="0" y="93"/>
                  </a:lnTo>
                  <a:lnTo>
                    <a:pt x="0" y="91"/>
                  </a:lnTo>
                  <a:lnTo>
                    <a:pt x="4" y="87"/>
                  </a:lnTo>
                  <a:lnTo>
                    <a:pt x="6" y="81"/>
                  </a:lnTo>
                  <a:lnTo>
                    <a:pt x="10" y="78"/>
                  </a:lnTo>
                  <a:lnTo>
                    <a:pt x="18" y="70"/>
                  </a:lnTo>
                  <a:lnTo>
                    <a:pt x="25" y="64"/>
                  </a:lnTo>
                  <a:lnTo>
                    <a:pt x="33" y="57"/>
                  </a:lnTo>
                  <a:lnTo>
                    <a:pt x="46" y="49"/>
                  </a:lnTo>
                  <a:lnTo>
                    <a:pt x="59" y="42"/>
                  </a:lnTo>
                  <a:lnTo>
                    <a:pt x="77" y="34"/>
                  </a:lnTo>
                  <a:lnTo>
                    <a:pt x="97" y="24"/>
                  </a:lnTo>
                  <a:lnTo>
                    <a:pt x="120" y="17"/>
                  </a:lnTo>
                  <a:lnTo>
                    <a:pt x="147" y="7"/>
                  </a:lnTo>
                  <a:lnTo>
                    <a:pt x="177" y="0"/>
                  </a:lnTo>
                  <a:lnTo>
                    <a:pt x="168" y="5"/>
                  </a:lnTo>
                  <a:lnTo>
                    <a:pt x="162" y="9"/>
                  </a:lnTo>
                  <a:lnTo>
                    <a:pt x="153" y="13"/>
                  </a:lnTo>
                  <a:lnTo>
                    <a:pt x="145" y="21"/>
                  </a:lnTo>
                  <a:lnTo>
                    <a:pt x="135" y="26"/>
                  </a:lnTo>
                  <a:lnTo>
                    <a:pt x="126" y="34"/>
                  </a:lnTo>
                  <a:lnTo>
                    <a:pt x="115" y="42"/>
                  </a:lnTo>
                  <a:lnTo>
                    <a:pt x="103" y="51"/>
                  </a:lnTo>
                  <a:lnTo>
                    <a:pt x="92" y="59"/>
                  </a:lnTo>
                  <a:lnTo>
                    <a:pt x="82" y="68"/>
                  </a:lnTo>
                  <a:lnTo>
                    <a:pt x="71" y="76"/>
                  </a:lnTo>
                  <a:lnTo>
                    <a:pt x="63" y="85"/>
                  </a:lnTo>
                  <a:lnTo>
                    <a:pt x="56" y="93"/>
                  </a:lnTo>
                  <a:lnTo>
                    <a:pt x="50" y="102"/>
                  </a:lnTo>
                  <a:lnTo>
                    <a:pt x="0" y="97"/>
                  </a:lnTo>
                  <a:lnTo>
                    <a:pt x="0" y="9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6" name="Freeform 52"/>
            <p:cNvSpPr>
              <a:spLocks/>
            </p:cNvSpPr>
            <p:nvPr/>
          </p:nvSpPr>
          <p:spPr bwMode="auto">
            <a:xfrm>
              <a:off x="4687" y="3547"/>
              <a:ext cx="118" cy="30"/>
            </a:xfrm>
            <a:custGeom>
              <a:avLst/>
              <a:gdLst/>
              <a:ahLst/>
              <a:cxnLst>
                <a:cxn ang="0">
                  <a:pos x="226" y="0"/>
                </a:cxn>
                <a:cxn ang="0">
                  <a:pos x="224" y="0"/>
                </a:cxn>
                <a:cxn ang="0">
                  <a:pos x="218" y="2"/>
                </a:cxn>
                <a:cxn ang="0">
                  <a:pos x="211" y="2"/>
                </a:cxn>
                <a:cxn ang="0">
                  <a:pos x="201" y="6"/>
                </a:cxn>
                <a:cxn ang="0">
                  <a:pos x="188" y="8"/>
                </a:cxn>
                <a:cxn ang="0">
                  <a:pos x="175" y="12"/>
                </a:cxn>
                <a:cxn ang="0">
                  <a:pos x="157" y="16"/>
                </a:cxn>
                <a:cxn ang="0">
                  <a:pos x="142" y="21"/>
                </a:cxn>
                <a:cxn ang="0">
                  <a:pos x="123" y="23"/>
                </a:cxn>
                <a:cxn ang="0">
                  <a:pos x="104" y="27"/>
                </a:cxn>
                <a:cxn ang="0">
                  <a:pos x="85" y="31"/>
                </a:cxn>
                <a:cxn ang="0">
                  <a:pos x="68" y="35"/>
                </a:cxn>
                <a:cxn ang="0">
                  <a:pos x="49" y="38"/>
                </a:cxn>
                <a:cxn ang="0">
                  <a:pos x="30" y="42"/>
                </a:cxn>
                <a:cxn ang="0">
                  <a:pos x="13" y="44"/>
                </a:cxn>
                <a:cxn ang="0">
                  <a:pos x="0" y="48"/>
                </a:cxn>
                <a:cxn ang="0">
                  <a:pos x="0" y="48"/>
                </a:cxn>
                <a:cxn ang="0">
                  <a:pos x="5" y="50"/>
                </a:cxn>
                <a:cxn ang="0">
                  <a:pos x="9" y="50"/>
                </a:cxn>
                <a:cxn ang="0">
                  <a:pos x="13" y="52"/>
                </a:cxn>
                <a:cxn ang="0">
                  <a:pos x="20" y="52"/>
                </a:cxn>
                <a:cxn ang="0">
                  <a:pos x="26" y="54"/>
                </a:cxn>
                <a:cxn ang="0">
                  <a:pos x="34" y="54"/>
                </a:cxn>
                <a:cxn ang="0">
                  <a:pos x="43" y="56"/>
                </a:cxn>
                <a:cxn ang="0">
                  <a:pos x="51" y="56"/>
                </a:cxn>
                <a:cxn ang="0">
                  <a:pos x="62" y="57"/>
                </a:cxn>
                <a:cxn ang="0">
                  <a:pos x="74" y="57"/>
                </a:cxn>
                <a:cxn ang="0">
                  <a:pos x="87" y="59"/>
                </a:cxn>
                <a:cxn ang="0">
                  <a:pos x="100" y="59"/>
                </a:cxn>
                <a:cxn ang="0">
                  <a:pos x="116" y="59"/>
                </a:cxn>
                <a:cxn ang="0">
                  <a:pos x="129" y="57"/>
                </a:cxn>
                <a:cxn ang="0">
                  <a:pos x="142" y="56"/>
                </a:cxn>
                <a:cxn ang="0">
                  <a:pos x="155" y="56"/>
                </a:cxn>
                <a:cxn ang="0">
                  <a:pos x="167" y="54"/>
                </a:cxn>
                <a:cxn ang="0">
                  <a:pos x="178" y="52"/>
                </a:cxn>
                <a:cxn ang="0">
                  <a:pos x="188" y="50"/>
                </a:cxn>
                <a:cxn ang="0">
                  <a:pos x="197" y="48"/>
                </a:cxn>
                <a:cxn ang="0">
                  <a:pos x="205" y="48"/>
                </a:cxn>
                <a:cxn ang="0">
                  <a:pos x="213" y="46"/>
                </a:cxn>
                <a:cxn ang="0">
                  <a:pos x="218" y="44"/>
                </a:cxn>
                <a:cxn ang="0">
                  <a:pos x="224" y="42"/>
                </a:cxn>
                <a:cxn ang="0">
                  <a:pos x="228" y="40"/>
                </a:cxn>
                <a:cxn ang="0">
                  <a:pos x="232" y="38"/>
                </a:cxn>
                <a:cxn ang="0">
                  <a:pos x="233" y="38"/>
                </a:cxn>
                <a:cxn ang="0">
                  <a:pos x="235" y="38"/>
                </a:cxn>
                <a:cxn ang="0">
                  <a:pos x="235" y="38"/>
                </a:cxn>
                <a:cxn ang="0">
                  <a:pos x="226" y="0"/>
                </a:cxn>
                <a:cxn ang="0">
                  <a:pos x="226" y="0"/>
                </a:cxn>
              </a:cxnLst>
              <a:rect l="0" t="0" r="r" b="b"/>
              <a:pathLst>
                <a:path w="235" h="59">
                  <a:moveTo>
                    <a:pt x="226" y="0"/>
                  </a:moveTo>
                  <a:lnTo>
                    <a:pt x="224" y="0"/>
                  </a:lnTo>
                  <a:lnTo>
                    <a:pt x="218" y="2"/>
                  </a:lnTo>
                  <a:lnTo>
                    <a:pt x="211" y="2"/>
                  </a:lnTo>
                  <a:lnTo>
                    <a:pt x="201" y="6"/>
                  </a:lnTo>
                  <a:lnTo>
                    <a:pt x="188" y="8"/>
                  </a:lnTo>
                  <a:lnTo>
                    <a:pt x="175" y="12"/>
                  </a:lnTo>
                  <a:lnTo>
                    <a:pt x="157" y="16"/>
                  </a:lnTo>
                  <a:lnTo>
                    <a:pt x="142" y="21"/>
                  </a:lnTo>
                  <a:lnTo>
                    <a:pt x="123" y="23"/>
                  </a:lnTo>
                  <a:lnTo>
                    <a:pt x="104" y="27"/>
                  </a:lnTo>
                  <a:lnTo>
                    <a:pt x="85" y="31"/>
                  </a:lnTo>
                  <a:lnTo>
                    <a:pt x="68" y="35"/>
                  </a:lnTo>
                  <a:lnTo>
                    <a:pt x="49" y="38"/>
                  </a:lnTo>
                  <a:lnTo>
                    <a:pt x="30" y="42"/>
                  </a:lnTo>
                  <a:lnTo>
                    <a:pt x="13" y="44"/>
                  </a:lnTo>
                  <a:lnTo>
                    <a:pt x="0" y="48"/>
                  </a:lnTo>
                  <a:lnTo>
                    <a:pt x="0" y="48"/>
                  </a:lnTo>
                  <a:lnTo>
                    <a:pt x="5" y="50"/>
                  </a:lnTo>
                  <a:lnTo>
                    <a:pt x="9" y="50"/>
                  </a:lnTo>
                  <a:lnTo>
                    <a:pt x="13" y="52"/>
                  </a:lnTo>
                  <a:lnTo>
                    <a:pt x="20" y="52"/>
                  </a:lnTo>
                  <a:lnTo>
                    <a:pt x="26" y="54"/>
                  </a:lnTo>
                  <a:lnTo>
                    <a:pt x="34" y="54"/>
                  </a:lnTo>
                  <a:lnTo>
                    <a:pt x="43" y="56"/>
                  </a:lnTo>
                  <a:lnTo>
                    <a:pt x="51" y="56"/>
                  </a:lnTo>
                  <a:lnTo>
                    <a:pt x="62" y="57"/>
                  </a:lnTo>
                  <a:lnTo>
                    <a:pt x="74" y="57"/>
                  </a:lnTo>
                  <a:lnTo>
                    <a:pt x="87" y="59"/>
                  </a:lnTo>
                  <a:lnTo>
                    <a:pt x="100" y="59"/>
                  </a:lnTo>
                  <a:lnTo>
                    <a:pt x="116" y="59"/>
                  </a:lnTo>
                  <a:lnTo>
                    <a:pt x="129" y="57"/>
                  </a:lnTo>
                  <a:lnTo>
                    <a:pt x="142" y="56"/>
                  </a:lnTo>
                  <a:lnTo>
                    <a:pt x="155" y="56"/>
                  </a:lnTo>
                  <a:lnTo>
                    <a:pt x="167" y="54"/>
                  </a:lnTo>
                  <a:lnTo>
                    <a:pt x="178" y="52"/>
                  </a:lnTo>
                  <a:lnTo>
                    <a:pt x="188" y="50"/>
                  </a:lnTo>
                  <a:lnTo>
                    <a:pt x="197" y="48"/>
                  </a:lnTo>
                  <a:lnTo>
                    <a:pt x="205" y="48"/>
                  </a:lnTo>
                  <a:lnTo>
                    <a:pt x="213" y="46"/>
                  </a:lnTo>
                  <a:lnTo>
                    <a:pt x="218" y="44"/>
                  </a:lnTo>
                  <a:lnTo>
                    <a:pt x="224" y="42"/>
                  </a:lnTo>
                  <a:lnTo>
                    <a:pt x="228" y="40"/>
                  </a:lnTo>
                  <a:lnTo>
                    <a:pt x="232" y="38"/>
                  </a:lnTo>
                  <a:lnTo>
                    <a:pt x="233" y="38"/>
                  </a:lnTo>
                  <a:lnTo>
                    <a:pt x="235" y="38"/>
                  </a:lnTo>
                  <a:lnTo>
                    <a:pt x="235" y="38"/>
                  </a:lnTo>
                  <a:lnTo>
                    <a:pt x="226" y="0"/>
                  </a:lnTo>
                  <a:lnTo>
                    <a:pt x="226"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7" name="Freeform 53"/>
            <p:cNvSpPr>
              <a:spLocks/>
            </p:cNvSpPr>
            <p:nvPr/>
          </p:nvSpPr>
          <p:spPr bwMode="auto">
            <a:xfrm>
              <a:off x="4894" y="3543"/>
              <a:ext cx="91" cy="52"/>
            </a:xfrm>
            <a:custGeom>
              <a:avLst/>
              <a:gdLst/>
              <a:ahLst/>
              <a:cxnLst>
                <a:cxn ang="0">
                  <a:pos x="183" y="102"/>
                </a:cxn>
                <a:cxn ang="0">
                  <a:pos x="181" y="102"/>
                </a:cxn>
                <a:cxn ang="0">
                  <a:pos x="179" y="102"/>
                </a:cxn>
                <a:cxn ang="0">
                  <a:pos x="171" y="102"/>
                </a:cxn>
                <a:cxn ang="0">
                  <a:pos x="166" y="101"/>
                </a:cxn>
                <a:cxn ang="0">
                  <a:pos x="156" y="101"/>
                </a:cxn>
                <a:cxn ang="0">
                  <a:pos x="145" y="99"/>
                </a:cxn>
                <a:cxn ang="0">
                  <a:pos x="133" y="97"/>
                </a:cxn>
                <a:cxn ang="0">
                  <a:pos x="120" y="95"/>
                </a:cxn>
                <a:cxn ang="0">
                  <a:pos x="105" y="91"/>
                </a:cxn>
                <a:cxn ang="0">
                  <a:pos x="91" y="87"/>
                </a:cxn>
                <a:cxn ang="0">
                  <a:pos x="74" y="82"/>
                </a:cxn>
                <a:cxn ang="0">
                  <a:pos x="59" y="76"/>
                </a:cxn>
                <a:cxn ang="0">
                  <a:pos x="44" y="70"/>
                </a:cxn>
                <a:cxn ang="0">
                  <a:pos x="29" y="63"/>
                </a:cxn>
                <a:cxn ang="0">
                  <a:pos x="15" y="55"/>
                </a:cxn>
                <a:cxn ang="0">
                  <a:pos x="0" y="45"/>
                </a:cxn>
                <a:cxn ang="0">
                  <a:pos x="0" y="0"/>
                </a:cxn>
                <a:cxn ang="0">
                  <a:pos x="2" y="2"/>
                </a:cxn>
                <a:cxn ang="0">
                  <a:pos x="6" y="6"/>
                </a:cxn>
                <a:cxn ang="0">
                  <a:pos x="8" y="7"/>
                </a:cxn>
                <a:cxn ang="0">
                  <a:pos x="12" y="9"/>
                </a:cxn>
                <a:cxn ang="0">
                  <a:pos x="15" y="13"/>
                </a:cxn>
                <a:cxn ang="0">
                  <a:pos x="19" y="17"/>
                </a:cxn>
                <a:cxn ang="0">
                  <a:pos x="25" y="21"/>
                </a:cxn>
                <a:cxn ang="0">
                  <a:pos x="33" y="25"/>
                </a:cxn>
                <a:cxn ang="0">
                  <a:pos x="38" y="30"/>
                </a:cxn>
                <a:cxn ang="0">
                  <a:pos x="48" y="34"/>
                </a:cxn>
                <a:cxn ang="0">
                  <a:pos x="57" y="38"/>
                </a:cxn>
                <a:cxn ang="0">
                  <a:pos x="67" y="44"/>
                </a:cxn>
                <a:cxn ang="0">
                  <a:pos x="78" y="49"/>
                </a:cxn>
                <a:cxn ang="0">
                  <a:pos x="91" y="55"/>
                </a:cxn>
                <a:cxn ang="0">
                  <a:pos x="103" y="59"/>
                </a:cxn>
                <a:cxn ang="0">
                  <a:pos x="114" y="63"/>
                </a:cxn>
                <a:cxn ang="0">
                  <a:pos x="124" y="68"/>
                </a:cxn>
                <a:cxn ang="0">
                  <a:pos x="135" y="72"/>
                </a:cxn>
                <a:cxn ang="0">
                  <a:pos x="143" y="76"/>
                </a:cxn>
                <a:cxn ang="0">
                  <a:pos x="150" y="80"/>
                </a:cxn>
                <a:cxn ang="0">
                  <a:pos x="156" y="85"/>
                </a:cxn>
                <a:cxn ang="0">
                  <a:pos x="164" y="89"/>
                </a:cxn>
                <a:cxn ang="0">
                  <a:pos x="168" y="91"/>
                </a:cxn>
                <a:cxn ang="0">
                  <a:pos x="171" y="95"/>
                </a:cxn>
                <a:cxn ang="0">
                  <a:pos x="175" y="97"/>
                </a:cxn>
                <a:cxn ang="0">
                  <a:pos x="179" y="99"/>
                </a:cxn>
                <a:cxn ang="0">
                  <a:pos x="181" y="102"/>
                </a:cxn>
                <a:cxn ang="0">
                  <a:pos x="183" y="102"/>
                </a:cxn>
                <a:cxn ang="0">
                  <a:pos x="183" y="102"/>
                </a:cxn>
              </a:cxnLst>
              <a:rect l="0" t="0" r="r" b="b"/>
              <a:pathLst>
                <a:path w="183" h="102">
                  <a:moveTo>
                    <a:pt x="183" y="102"/>
                  </a:moveTo>
                  <a:lnTo>
                    <a:pt x="181" y="102"/>
                  </a:lnTo>
                  <a:lnTo>
                    <a:pt x="179" y="102"/>
                  </a:lnTo>
                  <a:lnTo>
                    <a:pt x="171" y="102"/>
                  </a:lnTo>
                  <a:lnTo>
                    <a:pt x="166" y="101"/>
                  </a:lnTo>
                  <a:lnTo>
                    <a:pt x="156" y="101"/>
                  </a:lnTo>
                  <a:lnTo>
                    <a:pt x="145" y="99"/>
                  </a:lnTo>
                  <a:lnTo>
                    <a:pt x="133" y="97"/>
                  </a:lnTo>
                  <a:lnTo>
                    <a:pt x="120" y="95"/>
                  </a:lnTo>
                  <a:lnTo>
                    <a:pt x="105" y="91"/>
                  </a:lnTo>
                  <a:lnTo>
                    <a:pt x="91" y="87"/>
                  </a:lnTo>
                  <a:lnTo>
                    <a:pt x="74" y="82"/>
                  </a:lnTo>
                  <a:lnTo>
                    <a:pt x="59" y="76"/>
                  </a:lnTo>
                  <a:lnTo>
                    <a:pt x="44" y="70"/>
                  </a:lnTo>
                  <a:lnTo>
                    <a:pt x="29" y="63"/>
                  </a:lnTo>
                  <a:lnTo>
                    <a:pt x="15" y="55"/>
                  </a:lnTo>
                  <a:lnTo>
                    <a:pt x="0" y="45"/>
                  </a:lnTo>
                  <a:lnTo>
                    <a:pt x="0" y="0"/>
                  </a:lnTo>
                  <a:lnTo>
                    <a:pt x="2" y="2"/>
                  </a:lnTo>
                  <a:lnTo>
                    <a:pt x="6" y="6"/>
                  </a:lnTo>
                  <a:lnTo>
                    <a:pt x="8" y="7"/>
                  </a:lnTo>
                  <a:lnTo>
                    <a:pt x="12" y="9"/>
                  </a:lnTo>
                  <a:lnTo>
                    <a:pt x="15" y="13"/>
                  </a:lnTo>
                  <a:lnTo>
                    <a:pt x="19" y="17"/>
                  </a:lnTo>
                  <a:lnTo>
                    <a:pt x="25" y="21"/>
                  </a:lnTo>
                  <a:lnTo>
                    <a:pt x="33" y="25"/>
                  </a:lnTo>
                  <a:lnTo>
                    <a:pt x="38" y="30"/>
                  </a:lnTo>
                  <a:lnTo>
                    <a:pt x="48" y="34"/>
                  </a:lnTo>
                  <a:lnTo>
                    <a:pt x="57" y="38"/>
                  </a:lnTo>
                  <a:lnTo>
                    <a:pt x="67" y="44"/>
                  </a:lnTo>
                  <a:lnTo>
                    <a:pt x="78" y="49"/>
                  </a:lnTo>
                  <a:lnTo>
                    <a:pt x="91" y="55"/>
                  </a:lnTo>
                  <a:lnTo>
                    <a:pt x="103" y="59"/>
                  </a:lnTo>
                  <a:lnTo>
                    <a:pt x="114" y="63"/>
                  </a:lnTo>
                  <a:lnTo>
                    <a:pt x="124" y="68"/>
                  </a:lnTo>
                  <a:lnTo>
                    <a:pt x="135" y="72"/>
                  </a:lnTo>
                  <a:lnTo>
                    <a:pt x="143" y="76"/>
                  </a:lnTo>
                  <a:lnTo>
                    <a:pt x="150" y="80"/>
                  </a:lnTo>
                  <a:lnTo>
                    <a:pt x="156" y="85"/>
                  </a:lnTo>
                  <a:lnTo>
                    <a:pt x="164" y="89"/>
                  </a:lnTo>
                  <a:lnTo>
                    <a:pt x="168" y="91"/>
                  </a:lnTo>
                  <a:lnTo>
                    <a:pt x="171" y="95"/>
                  </a:lnTo>
                  <a:lnTo>
                    <a:pt x="175" y="97"/>
                  </a:lnTo>
                  <a:lnTo>
                    <a:pt x="179" y="99"/>
                  </a:lnTo>
                  <a:lnTo>
                    <a:pt x="181" y="102"/>
                  </a:lnTo>
                  <a:lnTo>
                    <a:pt x="183" y="102"/>
                  </a:lnTo>
                  <a:lnTo>
                    <a:pt x="183" y="10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8" name="Freeform 54"/>
            <p:cNvSpPr>
              <a:spLocks/>
            </p:cNvSpPr>
            <p:nvPr/>
          </p:nvSpPr>
          <p:spPr bwMode="auto">
            <a:xfrm>
              <a:off x="4934" y="3538"/>
              <a:ext cx="64" cy="57"/>
            </a:xfrm>
            <a:custGeom>
              <a:avLst/>
              <a:gdLst/>
              <a:ahLst/>
              <a:cxnLst>
                <a:cxn ang="0">
                  <a:pos x="103" y="111"/>
                </a:cxn>
                <a:cxn ang="0">
                  <a:pos x="103" y="109"/>
                </a:cxn>
                <a:cxn ang="0">
                  <a:pos x="101" y="107"/>
                </a:cxn>
                <a:cxn ang="0">
                  <a:pos x="97" y="101"/>
                </a:cxn>
                <a:cxn ang="0">
                  <a:pos x="93" y="95"/>
                </a:cxn>
                <a:cxn ang="0">
                  <a:pos x="88" y="88"/>
                </a:cxn>
                <a:cxn ang="0">
                  <a:pos x="82" y="80"/>
                </a:cxn>
                <a:cxn ang="0">
                  <a:pos x="76" y="71"/>
                </a:cxn>
                <a:cxn ang="0">
                  <a:pos x="69" y="61"/>
                </a:cxn>
                <a:cxn ang="0">
                  <a:pos x="61" y="52"/>
                </a:cxn>
                <a:cxn ang="0">
                  <a:pos x="53" y="42"/>
                </a:cxn>
                <a:cxn ang="0">
                  <a:pos x="44" y="33"/>
                </a:cxn>
                <a:cxn ang="0">
                  <a:pos x="36" y="25"/>
                </a:cxn>
                <a:cxn ang="0">
                  <a:pos x="27" y="16"/>
                </a:cxn>
                <a:cxn ang="0">
                  <a:pos x="19" y="10"/>
                </a:cxn>
                <a:cxn ang="0">
                  <a:pos x="10" y="4"/>
                </a:cxn>
                <a:cxn ang="0">
                  <a:pos x="0" y="0"/>
                </a:cxn>
                <a:cxn ang="0">
                  <a:pos x="0" y="0"/>
                </a:cxn>
                <a:cxn ang="0">
                  <a:pos x="2" y="0"/>
                </a:cxn>
                <a:cxn ang="0">
                  <a:pos x="4" y="0"/>
                </a:cxn>
                <a:cxn ang="0">
                  <a:pos x="10" y="0"/>
                </a:cxn>
                <a:cxn ang="0">
                  <a:pos x="13" y="0"/>
                </a:cxn>
                <a:cxn ang="0">
                  <a:pos x="17" y="2"/>
                </a:cxn>
                <a:cxn ang="0">
                  <a:pos x="23" y="4"/>
                </a:cxn>
                <a:cxn ang="0">
                  <a:pos x="31" y="6"/>
                </a:cxn>
                <a:cxn ang="0">
                  <a:pos x="36" y="8"/>
                </a:cxn>
                <a:cxn ang="0">
                  <a:pos x="44" y="12"/>
                </a:cxn>
                <a:cxn ang="0">
                  <a:pos x="51" y="16"/>
                </a:cxn>
                <a:cxn ang="0">
                  <a:pos x="59" y="21"/>
                </a:cxn>
                <a:cxn ang="0">
                  <a:pos x="67" y="27"/>
                </a:cxn>
                <a:cxn ang="0">
                  <a:pos x="76" y="33"/>
                </a:cxn>
                <a:cxn ang="0">
                  <a:pos x="84" y="42"/>
                </a:cxn>
                <a:cxn ang="0">
                  <a:pos x="93" y="52"/>
                </a:cxn>
                <a:cxn ang="0">
                  <a:pos x="101" y="61"/>
                </a:cxn>
                <a:cxn ang="0">
                  <a:pos x="107" y="69"/>
                </a:cxn>
                <a:cxn ang="0">
                  <a:pos x="112" y="76"/>
                </a:cxn>
                <a:cxn ang="0">
                  <a:pos x="118" y="82"/>
                </a:cxn>
                <a:cxn ang="0">
                  <a:pos x="120" y="88"/>
                </a:cxn>
                <a:cxn ang="0">
                  <a:pos x="124" y="94"/>
                </a:cxn>
                <a:cxn ang="0">
                  <a:pos x="126" y="97"/>
                </a:cxn>
                <a:cxn ang="0">
                  <a:pos x="127" y="103"/>
                </a:cxn>
                <a:cxn ang="0">
                  <a:pos x="129" y="109"/>
                </a:cxn>
                <a:cxn ang="0">
                  <a:pos x="129" y="113"/>
                </a:cxn>
                <a:cxn ang="0">
                  <a:pos x="129" y="114"/>
                </a:cxn>
                <a:cxn ang="0">
                  <a:pos x="129" y="114"/>
                </a:cxn>
                <a:cxn ang="0">
                  <a:pos x="103" y="111"/>
                </a:cxn>
                <a:cxn ang="0">
                  <a:pos x="103" y="111"/>
                </a:cxn>
              </a:cxnLst>
              <a:rect l="0" t="0" r="r" b="b"/>
              <a:pathLst>
                <a:path w="129" h="114">
                  <a:moveTo>
                    <a:pt x="103" y="111"/>
                  </a:moveTo>
                  <a:lnTo>
                    <a:pt x="103" y="109"/>
                  </a:lnTo>
                  <a:lnTo>
                    <a:pt x="101" y="107"/>
                  </a:lnTo>
                  <a:lnTo>
                    <a:pt x="97" y="101"/>
                  </a:lnTo>
                  <a:lnTo>
                    <a:pt x="93" y="95"/>
                  </a:lnTo>
                  <a:lnTo>
                    <a:pt x="88" y="88"/>
                  </a:lnTo>
                  <a:lnTo>
                    <a:pt x="82" y="80"/>
                  </a:lnTo>
                  <a:lnTo>
                    <a:pt x="76" y="71"/>
                  </a:lnTo>
                  <a:lnTo>
                    <a:pt x="69" y="61"/>
                  </a:lnTo>
                  <a:lnTo>
                    <a:pt x="61" y="52"/>
                  </a:lnTo>
                  <a:lnTo>
                    <a:pt x="53" y="42"/>
                  </a:lnTo>
                  <a:lnTo>
                    <a:pt x="44" y="33"/>
                  </a:lnTo>
                  <a:lnTo>
                    <a:pt x="36" y="25"/>
                  </a:lnTo>
                  <a:lnTo>
                    <a:pt x="27" y="16"/>
                  </a:lnTo>
                  <a:lnTo>
                    <a:pt x="19" y="10"/>
                  </a:lnTo>
                  <a:lnTo>
                    <a:pt x="10" y="4"/>
                  </a:lnTo>
                  <a:lnTo>
                    <a:pt x="0" y="0"/>
                  </a:lnTo>
                  <a:lnTo>
                    <a:pt x="0" y="0"/>
                  </a:lnTo>
                  <a:lnTo>
                    <a:pt x="2" y="0"/>
                  </a:lnTo>
                  <a:lnTo>
                    <a:pt x="4" y="0"/>
                  </a:lnTo>
                  <a:lnTo>
                    <a:pt x="10" y="0"/>
                  </a:lnTo>
                  <a:lnTo>
                    <a:pt x="13" y="0"/>
                  </a:lnTo>
                  <a:lnTo>
                    <a:pt x="17" y="2"/>
                  </a:lnTo>
                  <a:lnTo>
                    <a:pt x="23" y="4"/>
                  </a:lnTo>
                  <a:lnTo>
                    <a:pt x="31" y="6"/>
                  </a:lnTo>
                  <a:lnTo>
                    <a:pt x="36" y="8"/>
                  </a:lnTo>
                  <a:lnTo>
                    <a:pt x="44" y="12"/>
                  </a:lnTo>
                  <a:lnTo>
                    <a:pt x="51" y="16"/>
                  </a:lnTo>
                  <a:lnTo>
                    <a:pt x="59" y="21"/>
                  </a:lnTo>
                  <a:lnTo>
                    <a:pt x="67" y="27"/>
                  </a:lnTo>
                  <a:lnTo>
                    <a:pt x="76" y="33"/>
                  </a:lnTo>
                  <a:lnTo>
                    <a:pt x="84" y="42"/>
                  </a:lnTo>
                  <a:lnTo>
                    <a:pt x="93" y="52"/>
                  </a:lnTo>
                  <a:lnTo>
                    <a:pt x="101" y="61"/>
                  </a:lnTo>
                  <a:lnTo>
                    <a:pt x="107" y="69"/>
                  </a:lnTo>
                  <a:lnTo>
                    <a:pt x="112" y="76"/>
                  </a:lnTo>
                  <a:lnTo>
                    <a:pt x="118" y="82"/>
                  </a:lnTo>
                  <a:lnTo>
                    <a:pt x="120" y="88"/>
                  </a:lnTo>
                  <a:lnTo>
                    <a:pt x="124" y="94"/>
                  </a:lnTo>
                  <a:lnTo>
                    <a:pt x="126" y="97"/>
                  </a:lnTo>
                  <a:lnTo>
                    <a:pt x="127" y="103"/>
                  </a:lnTo>
                  <a:lnTo>
                    <a:pt x="129" y="109"/>
                  </a:lnTo>
                  <a:lnTo>
                    <a:pt x="129" y="113"/>
                  </a:lnTo>
                  <a:lnTo>
                    <a:pt x="129" y="114"/>
                  </a:lnTo>
                  <a:lnTo>
                    <a:pt x="129" y="114"/>
                  </a:lnTo>
                  <a:lnTo>
                    <a:pt x="103" y="111"/>
                  </a:lnTo>
                  <a:lnTo>
                    <a:pt x="103" y="11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9" name="Freeform 55"/>
            <p:cNvSpPr>
              <a:spLocks/>
            </p:cNvSpPr>
            <p:nvPr/>
          </p:nvSpPr>
          <p:spPr bwMode="auto">
            <a:xfrm>
              <a:off x="4961" y="2338"/>
              <a:ext cx="26" cy="71"/>
            </a:xfrm>
            <a:custGeom>
              <a:avLst/>
              <a:gdLst/>
              <a:ahLst/>
              <a:cxnLst>
                <a:cxn ang="0">
                  <a:pos x="27" y="2"/>
                </a:cxn>
                <a:cxn ang="0">
                  <a:pos x="27" y="2"/>
                </a:cxn>
                <a:cxn ang="0">
                  <a:pos x="25" y="4"/>
                </a:cxn>
                <a:cxn ang="0">
                  <a:pos x="23" y="6"/>
                </a:cxn>
                <a:cxn ang="0">
                  <a:pos x="19" y="9"/>
                </a:cxn>
                <a:cxn ang="0">
                  <a:pos x="15" y="13"/>
                </a:cxn>
                <a:cxn ang="0">
                  <a:pos x="12" y="19"/>
                </a:cxn>
                <a:cxn ang="0">
                  <a:pos x="8" y="26"/>
                </a:cxn>
                <a:cxn ang="0">
                  <a:pos x="6" y="36"/>
                </a:cxn>
                <a:cxn ang="0">
                  <a:pos x="2" y="44"/>
                </a:cxn>
                <a:cxn ang="0">
                  <a:pos x="2" y="53"/>
                </a:cxn>
                <a:cxn ang="0">
                  <a:pos x="0" y="64"/>
                </a:cxn>
                <a:cxn ang="0">
                  <a:pos x="2" y="78"/>
                </a:cxn>
                <a:cxn ang="0">
                  <a:pos x="4" y="91"/>
                </a:cxn>
                <a:cxn ang="0">
                  <a:pos x="8" y="106"/>
                </a:cxn>
                <a:cxn ang="0">
                  <a:pos x="14" y="122"/>
                </a:cxn>
                <a:cxn ang="0">
                  <a:pos x="21" y="141"/>
                </a:cxn>
                <a:cxn ang="0">
                  <a:pos x="21" y="133"/>
                </a:cxn>
                <a:cxn ang="0">
                  <a:pos x="21" y="125"/>
                </a:cxn>
                <a:cxn ang="0">
                  <a:pos x="21" y="118"/>
                </a:cxn>
                <a:cxn ang="0">
                  <a:pos x="21" y="110"/>
                </a:cxn>
                <a:cxn ang="0">
                  <a:pos x="21" y="101"/>
                </a:cxn>
                <a:cxn ang="0">
                  <a:pos x="23" y="91"/>
                </a:cxn>
                <a:cxn ang="0">
                  <a:pos x="23" y="84"/>
                </a:cxn>
                <a:cxn ang="0">
                  <a:pos x="25" y="74"/>
                </a:cxn>
                <a:cxn ang="0">
                  <a:pos x="25" y="64"/>
                </a:cxn>
                <a:cxn ang="0">
                  <a:pos x="27" y="57"/>
                </a:cxn>
                <a:cxn ang="0">
                  <a:pos x="27" y="47"/>
                </a:cxn>
                <a:cxn ang="0">
                  <a:pos x="31" y="42"/>
                </a:cxn>
                <a:cxn ang="0">
                  <a:pos x="33" y="32"/>
                </a:cxn>
                <a:cxn ang="0">
                  <a:pos x="34" y="26"/>
                </a:cxn>
                <a:cxn ang="0">
                  <a:pos x="38" y="21"/>
                </a:cxn>
                <a:cxn ang="0">
                  <a:pos x="44" y="17"/>
                </a:cxn>
                <a:cxn ang="0">
                  <a:pos x="48" y="13"/>
                </a:cxn>
                <a:cxn ang="0">
                  <a:pos x="50" y="9"/>
                </a:cxn>
                <a:cxn ang="0">
                  <a:pos x="52" y="7"/>
                </a:cxn>
                <a:cxn ang="0">
                  <a:pos x="52" y="6"/>
                </a:cxn>
                <a:cxn ang="0">
                  <a:pos x="50" y="2"/>
                </a:cxn>
                <a:cxn ang="0">
                  <a:pos x="46" y="0"/>
                </a:cxn>
                <a:cxn ang="0">
                  <a:pos x="38" y="0"/>
                </a:cxn>
                <a:cxn ang="0">
                  <a:pos x="33" y="0"/>
                </a:cxn>
                <a:cxn ang="0">
                  <a:pos x="29" y="0"/>
                </a:cxn>
                <a:cxn ang="0">
                  <a:pos x="27" y="2"/>
                </a:cxn>
                <a:cxn ang="0">
                  <a:pos x="27" y="2"/>
                </a:cxn>
              </a:cxnLst>
              <a:rect l="0" t="0" r="r" b="b"/>
              <a:pathLst>
                <a:path w="52" h="141">
                  <a:moveTo>
                    <a:pt x="27" y="2"/>
                  </a:moveTo>
                  <a:lnTo>
                    <a:pt x="27" y="2"/>
                  </a:lnTo>
                  <a:lnTo>
                    <a:pt x="25" y="4"/>
                  </a:lnTo>
                  <a:lnTo>
                    <a:pt x="23" y="6"/>
                  </a:lnTo>
                  <a:lnTo>
                    <a:pt x="19" y="9"/>
                  </a:lnTo>
                  <a:lnTo>
                    <a:pt x="15" y="13"/>
                  </a:lnTo>
                  <a:lnTo>
                    <a:pt x="12" y="19"/>
                  </a:lnTo>
                  <a:lnTo>
                    <a:pt x="8" y="26"/>
                  </a:lnTo>
                  <a:lnTo>
                    <a:pt x="6" y="36"/>
                  </a:lnTo>
                  <a:lnTo>
                    <a:pt x="2" y="44"/>
                  </a:lnTo>
                  <a:lnTo>
                    <a:pt x="2" y="53"/>
                  </a:lnTo>
                  <a:lnTo>
                    <a:pt x="0" y="64"/>
                  </a:lnTo>
                  <a:lnTo>
                    <a:pt x="2" y="78"/>
                  </a:lnTo>
                  <a:lnTo>
                    <a:pt x="4" y="91"/>
                  </a:lnTo>
                  <a:lnTo>
                    <a:pt x="8" y="106"/>
                  </a:lnTo>
                  <a:lnTo>
                    <a:pt x="14" y="122"/>
                  </a:lnTo>
                  <a:lnTo>
                    <a:pt x="21" y="141"/>
                  </a:lnTo>
                  <a:lnTo>
                    <a:pt x="21" y="133"/>
                  </a:lnTo>
                  <a:lnTo>
                    <a:pt x="21" y="125"/>
                  </a:lnTo>
                  <a:lnTo>
                    <a:pt x="21" y="118"/>
                  </a:lnTo>
                  <a:lnTo>
                    <a:pt x="21" y="110"/>
                  </a:lnTo>
                  <a:lnTo>
                    <a:pt x="21" y="101"/>
                  </a:lnTo>
                  <a:lnTo>
                    <a:pt x="23" y="91"/>
                  </a:lnTo>
                  <a:lnTo>
                    <a:pt x="23" y="84"/>
                  </a:lnTo>
                  <a:lnTo>
                    <a:pt x="25" y="74"/>
                  </a:lnTo>
                  <a:lnTo>
                    <a:pt x="25" y="64"/>
                  </a:lnTo>
                  <a:lnTo>
                    <a:pt x="27" y="57"/>
                  </a:lnTo>
                  <a:lnTo>
                    <a:pt x="27" y="47"/>
                  </a:lnTo>
                  <a:lnTo>
                    <a:pt x="31" y="42"/>
                  </a:lnTo>
                  <a:lnTo>
                    <a:pt x="33" y="32"/>
                  </a:lnTo>
                  <a:lnTo>
                    <a:pt x="34" y="26"/>
                  </a:lnTo>
                  <a:lnTo>
                    <a:pt x="38" y="21"/>
                  </a:lnTo>
                  <a:lnTo>
                    <a:pt x="44" y="17"/>
                  </a:lnTo>
                  <a:lnTo>
                    <a:pt x="48" y="13"/>
                  </a:lnTo>
                  <a:lnTo>
                    <a:pt x="50" y="9"/>
                  </a:lnTo>
                  <a:lnTo>
                    <a:pt x="52" y="7"/>
                  </a:lnTo>
                  <a:lnTo>
                    <a:pt x="52" y="6"/>
                  </a:lnTo>
                  <a:lnTo>
                    <a:pt x="50" y="2"/>
                  </a:lnTo>
                  <a:lnTo>
                    <a:pt x="46" y="0"/>
                  </a:lnTo>
                  <a:lnTo>
                    <a:pt x="38" y="0"/>
                  </a:lnTo>
                  <a:lnTo>
                    <a:pt x="33" y="0"/>
                  </a:lnTo>
                  <a:lnTo>
                    <a:pt x="29" y="0"/>
                  </a:lnTo>
                  <a:lnTo>
                    <a:pt x="27" y="2"/>
                  </a:lnTo>
                  <a:lnTo>
                    <a:pt x="27" y="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0" name="Freeform 56"/>
            <p:cNvSpPr>
              <a:spLocks/>
            </p:cNvSpPr>
            <p:nvPr/>
          </p:nvSpPr>
          <p:spPr bwMode="auto">
            <a:xfrm>
              <a:off x="4991" y="2362"/>
              <a:ext cx="16" cy="45"/>
            </a:xfrm>
            <a:custGeom>
              <a:avLst/>
              <a:gdLst/>
              <a:ahLst/>
              <a:cxnLst>
                <a:cxn ang="0">
                  <a:pos x="0" y="12"/>
                </a:cxn>
                <a:cxn ang="0">
                  <a:pos x="0" y="12"/>
                </a:cxn>
                <a:cxn ang="0">
                  <a:pos x="4" y="16"/>
                </a:cxn>
                <a:cxn ang="0">
                  <a:pos x="4" y="17"/>
                </a:cxn>
                <a:cxn ang="0">
                  <a:pos x="6" y="19"/>
                </a:cxn>
                <a:cxn ang="0">
                  <a:pos x="8" y="23"/>
                </a:cxn>
                <a:cxn ang="0">
                  <a:pos x="12" y="29"/>
                </a:cxn>
                <a:cxn ang="0">
                  <a:pos x="12" y="33"/>
                </a:cxn>
                <a:cxn ang="0">
                  <a:pos x="13" y="38"/>
                </a:cxn>
                <a:cxn ang="0">
                  <a:pos x="15" y="44"/>
                </a:cxn>
                <a:cxn ang="0">
                  <a:pos x="17" y="52"/>
                </a:cxn>
                <a:cxn ang="0">
                  <a:pos x="17" y="59"/>
                </a:cxn>
                <a:cxn ang="0">
                  <a:pos x="17" y="69"/>
                </a:cxn>
                <a:cxn ang="0">
                  <a:pos x="17" y="78"/>
                </a:cxn>
                <a:cxn ang="0">
                  <a:pos x="17" y="90"/>
                </a:cxn>
                <a:cxn ang="0">
                  <a:pos x="17" y="88"/>
                </a:cxn>
                <a:cxn ang="0">
                  <a:pos x="21" y="82"/>
                </a:cxn>
                <a:cxn ang="0">
                  <a:pos x="23" y="76"/>
                </a:cxn>
                <a:cxn ang="0">
                  <a:pos x="25" y="73"/>
                </a:cxn>
                <a:cxn ang="0">
                  <a:pos x="27" y="69"/>
                </a:cxn>
                <a:cxn ang="0">
                  <a:pos x="29" y="63"/>
                </a:cxn>
                <a:cxn ang="0">
                  <a:pos x="31" y="57"/>
                </a:cxn>
                <a:cxn ang="0">
                  <a:pos x="31" y="50"/>
                </a:cxn>
                <a:cxn ang="0">
                  <a:pos x="31" y="42"/>
                </a:cxn>
                <a:cxn ang="0">
                  <a:pos x="33" y="35"/>
                </a:cxn>
                <a:cxn ang="0">
                  <a:pos x="31" y="27"/>
                </a:cxn>
                <a:cxn ang="0">
                  <a:pos x="31" y="17"/>
                </a:cxn>
                <a:cxn ang="0">
                  <a:pos x="27" y="10"/>
                </a:cxn>
                <a:cxn ang="0">
                  <a:pos x="25" y="0"/>
                </a:cxn>
                <a:cxn ang="0">
                  <a:pos x="0" y="12"/>
                </a:cxn>
                <a:cxn ang="0">
                  <a:pos x="0" y="12"/>
                </a:cxn>
              </a:cxnLst>
              <a:rect l="0" t="0" r="r" b="b"/>
              <a:pathLst>
                <a:path w="33" h="90">
                  <a:moveTo>
                    <a:pt x="0" y="12"/>
                  </a:moveTo>
                  <a:lnTo>
                    <a:pt x="0" y="12"/>
                  </a:lnTo>
                  <a:lnTo>
                    <a:pt x="4" y="16"/>
                  </a:lnTo>
                  <a:lnTo>
                    <a:pt x="4" y="17"/>
                  </a:lnTo>
                  <a:lnTo>
                    <a:pt x="6" y="19"/>
                  </a:lnTo>
                  <a:lnTo>
                    <a:pt x="8" y="23"/>
                  </a:lnTo>
                  <a:lnTo>
                    <a:pt x="12" y="29"/>
                  </a:lnTo>
                  <a:lnTo>
                    <a:pt x="12" y="33"/>
                  </a:lnTo>
                  <a:lnTo>
                    <a:pt x="13" y="38"/>
                  </a:lnTo>
                  <a:lnTo>
                    <a:pt x="15" y="44"/>
                  </a:lnTo>
                  <a:lnTo>
                    <a:pt x="17" y="52"/>
                  </a:lnTo>
                  <a:lnTo>
                    <a:pt x="17" y="59"/>
                  </a:lnTo>
                  <a:lnTo>
                    <a:pt x="17" y="69"/>
                  </a:lnTo>
                  <a:lnTo>
                    <a:pt x="17" y="78"/>
                  </a:lnTo>
                  <a:lnTo>
                    <a:pt x="17" y="90"/>
                  </a:lnTo>
                  <a:lnTo>
                    <a:pt x="17" y="88"/>
                  </a:lnTo>
                  <a:lnTo>
                    <a:pt x="21" y="82"/>
                  </a:lnTo>
                  <a:lnTo>
                    <a:pt x="23" y="76"/>
                  </a:lnTo>
                  <a:lnTo>
                    <a:pt x="25" y="73"/>
                  </a:lnTo>
                  <a:lnTo>
                    <a:pt x="27" y="69"/>
                  </a:lnTo>
                  <a:lnTo>
                    <a:pt x="29" y="63"/>
                  </a:lnTo>
                  <a:lnTo>
                    <a:pt x="31" y="57"/>
                  </a:lnTo>
                  <a:lnTo>
                    <a:pt x="31" y="50"/>
                  </a:lnTo>
                  <a:lnTo>
                    <a:pt x="31" y="42"/>
                  </a:lnTo>
                  <a:lnTo>
                    <a:pt x="33" y="35"/>
                  </a:lnTo>
                  <a:lnTo>
                    <a:pt x="31" y="27"/>
                  </a:lnTo>
                  <a:lnTo>
                    <a:pt x="31" y="17"/>
                  </a:lnTo>
                  <a:lnTo>
                    <a:pt x="27" y="10"/>
                  </a:lnTo>
                  <a:lnTo>
                    <a:pt x="25" y="0"/>
                  </a:lnTo>
                  <a:lnTo>
                    <a:pt x="0" y="12"/>
                  </a:lnTo>
                  <a:lnTo>
                    <a:pt x="0" y="1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1" name="Freeform 57"/>
            <p:cNvSpPr>
              <a:spLocks/>
            </p:cNvSpPr>
            <p:nvPr/>
          </p:nvSpPr>
          <p:spPr bwMode="auto">
            <a:xfrm>
              <a:off x="4982" y="2385"/>
              <a:ext cx="16" cy="28"/>
            </a:xfrm>
            <a:custGeom>
              <a:avLst/>
              <a:gdLst/>
              <a:ahLst/>
              <a:cxnLst>
                <a:cxn ang="0">
                  <a:pos x="0" y="19"/>
                </a:cxn>
                <a:cxn ang="0">
                  <a:pos x="0" y="19"/>
                </a:cxn>
                <a:cxn ang="0">
                  <a:pos x="4" y="21"/>
                </a:cxn>
                <a:cxn ang="0">
                  <a:pos x="8" y="25"/>
                </a:cxn>
                <a:cxn ang="0">
                  <a:pos x="13" y="30"/>
                </a:cxn>
                <a:cxn ang="0">
                  <a:pos x="19" y="36"/>
                </a:cxn>
                <a:cxn ang="0">
                  <a:pos x="25" y="42"/>
                </a:cxn>
                <a:cxn ang="0">
                  <a:pos x="29" y="48"/>
                </a:cxn>
                <a:cxn ang="0">
                  <a:pos x="32" y="55"/>
                </a:cxn>
                <a:cxn ang="0">
                  <a:pos x="32" y="53"/>
                </a:cxn>
                <a:cxn ang="0">
                  <a:pos x="32" y="49"/>
                </a:cxn>
                <a:cxn ang="0">
                  <a:pos x="32" y="46"/>
                </a:cxn>
                <a:cxn ang="0">
                  <a:pos x="32" y="42"/>
                </a:cxn>
                <a:cxn ang="0">
                  <a:pos x="32" y="38"/>
                </a:cxn>
                <a:cxn ang="0">
                  <a:pos x="32" y="34"/>
                </a:cxn>
                <a:cxn ang="0">
                  <a:pos x="30" y="29"/>
                </a:cxn>
                <a:cxn ang="0">
                  <a:pos x="29" y="25"/>
                </a:cxn>
                <a:cxn ang="0">
                  <a:pos x="25" y="19"/>
                </a:cxn>
                <a:cxn ang="0">
                  <a:pos x="23" y="15"/>
                </a:cxn>
                <a:cxn ang="0">
                  <a:pos x="19" y="11"/>
                </a:cxn>
                <a:cxn ang="0">
                  <a:pos x="13" y="8"/>
                </a:cxn>
                <a:cxn ang="0">
                  <a:pos x="8" y="4"/>
                </a:cxn>
                <a:cxn ang="0">
                  <a:pos x="2" y="0"/>
                </a:cxn>
                <a:cxn ang="0">
                  <a:pos x="0" y="19"/>
                </a:cxn>
                <a:cxn ang="0">
                  <a:pos x="0" y="19"/>
                </a:cxn>
              </a:cxnLst>
              <a:rect l="0" t="0" r="r" b="b"/>
              <a:pathLst>
                <a:path w="32" h="55">
                  <a:moveTo>
                    <a:pt x="0" y="19"/>
                  </a:moveTo>
                  <a:lnTo>
                    <a:pt x="0" y="19"/>
                  </a:lnTo>
                  <a:lnTo>
                    <a:pt x="4" y="21"/>
                  </a:lnTo>
                  <a:lnTo>
                    <a:pt x="8" y="25"/>
                  </a:lnTo>
                  <a:lnTo>
                    <a:pt x="13" y="30"/>
                  </a:lnTo>
                  <a:lnTo>
                    <a:pt x="19" y="36"/>
                  </a:lnTo>
                  <a:lnTo>
                    <a:pt x="25" y="42"/>
                  </a:lnTo>
                  <a:lnTo>
                    <a:pt x="29" y="48"/>
                  </a:lnTo>
                  <a:lnTo>
                    <a:pt x="32" y="55"/>
                  </a:lnTo>
                  <a:lnTo>
                    <a:pt x="32" y="53"/>
                  </a:lnTo>
                  <a:lnTo>
                    <a:pt x="32" y="49"/>
                  </a:lnTo>
                  <a:lnTo>
                    <a:pt x="32" y="46"/>
                  </a:lnTo>
                  <a:lnTo>
                    <a:pt x="32" y="42"/>
                  </a:lnTo>
                  <a:lnTo>
                    <a:pt x="32" y="38"/>
                  </a:lnTo>
                  <a:lnTo>
                    <a:pt x="32" y="34"/>
                  </a:lnTo>
                  <a:lnTo>
                    <a:pt x="30" y="29"/>
                  </a:lnTo>
                  <a:lnTo>
                    <a:pt x="29" y="25"/>
                  </a:lnTo>
                  <a:lnTo>
                    <a:pt x="25" y="19"/>
                  </a:lnTo>
                  <a:lnTo>
                    <a:pt x="23" y="15"/>
                  </a:lnTo>
                  <a:lnTo>
                    <a:pt x="19" y="11"/>
                  </a:lnTo>
                  <a:lnTo>
                    <a:pt x="13" y="8"/>
                  </a:lnTo>
                  <a:lnTo>
                    <a:pt x="8" y="4"/>
                  </a:lnTo>
                  <a:lnTo>
                    <a:pt x="2" y="0"/>
                  </a:lnTo>
                  <a:lnTo>
                    <a:pt x="0" y="19"/>
                  </a:lnTo>
                  <a:lnTo>
                    <a:pt x="0" y="1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2" name="Freeform 58"/>
            <p:cNvSpPr>
              <a:spLocks/>
            </p:cNvSpPr>
            <p:nvPr/>
          </p:nvSpPr>
          <p:spPr bwMode="auto">
            <a:xfrm>
              <a:off x="4809" y="2249"/>
              <a:ext cx="148" cy="130"/>
            </a:xfrm>
            <a:custGeom>
              <a:avLst/>
              <a:gdLst/>
              <a:ahLst/>
              <a:cxnLst>
                <a:cxn ang="0">
                  <a:pos x="139" y="29"/>
                </a:cxn>
                <a:cxn ang="0">
                  <a:pos x="158" y="34"/>
                </a:cxn>
                <a:cxn ang="0">
                  <a:pos x="184" y="44"/>
                </a:cxn>
                <a:cxn ang="0">
                  <a:pos x="211" y="57"/>
                </a:cxn>
                <a:cxn ang="0">
                  <a:pos x="236" y="76"/>
                </a:cxn>
                <a:cxn ang="0">
                  <a:pos x="247" y="101"/>
                </a:cxn>
                <a:cxn ang="0">
                  <a:pos x="247" y="126"/>
                </a:cxn>
                <a:cxn ang="0">
                  <a:pos x="238" y="148"/>
                </a:cxn>
                <a:cxn ang="0">
                  <a:pos x="219" y="169"/>
                </a:cxn>
                <a:cxn ang="0">
                  <a:pos x="192" y="183"/>
                </a:cxn>
                <a:cxn ang="0">
                  <a:pos x="156" y="188"/>
                </a:cxn>
                <a:cxn ang="0">
                  <a:pos x="116" y="185"/>
                </a:cxn>
                <a:cxn ang="0">
                  <a:pos x="80" y="179"/>
                </a:cxn>
                <a:cxn ang="0">
                  <a:pos x="51" y="173"/>
                </a:cxn>
                <a:cxn ang="0">
                  <a:pos x="27" y="175"/>
                </a:cxn>
                <a:cxn ang="0">
                  <a:pos x="9" y="188"/>
                </a:cxn>
                <a:cxn ang="0">
                  <a:pos x="0" y="211"/>
                </a:cxn>
                <a:cxn ang="0">
                  <a:pos x="9" y="230"/>
                </a:cxn>
                <a:cxn ang="0">
                  <a:pos x="28" y="245"/>
                </a:cxn>
                <a:cxn ang="0">
                  <a:pos x="46" y="253"/>
                </a:cxn>
                <a:cxn ang="0">
                  <a:pos x="63" y="259"/>
                </a:cxn>
                <a:cxn ang="0">
                  <a:pos x="63" y="259"/>
                </a:cxn>
                <a:cxn ang="0">
                  <a:pos x="53" y="249"/>
                </a:cxn>
                <a:cxn ang="0">
                  <a:pos x="42" y="238"/>
                </a:cxn>
                <a:cxn ang="0">
                  <a:pos x="38" y="224"/>
                </a:cxn>
                <a:cxn ang="0">
                  <a:pos x="38" y="211"/>
                </a:cxn>
                <a:cxn ang="0">
                  <a:pos x="49" y="202"/>
                </a:cxn>
                <a:cxn ang="0">
                  <a:pos x="70" y="200"/>
                </a:cxn>
                <a:cxn ang="0">
                  <a:pos x="97" y="205"/>
                </a:cxn>
                <a:cxn ang="0">
                  <a:pos x="127" y="211"/>
                </a:cxn>
                <a:cxn ang="0">
                  <a:pos x="160" y="215"/>
                </a:cxn>
                <a:cxn ang="0">
                  <a:pos x="190" y="211"/>
                </a:cxn>
                <a:cxn ang="0">
                  <a:pos x="221" y="202"/>
                </a:cxn>
                <a:cxn ang="0">
                  <a:pos x="249" y="185"/>
                </a:cxn>
                <a:cxn ang="0">
                  <a:pos x="274" y="160"/>
                </a:cxn>
                <a:cxn ang="0">
                  <a:pos x="291" y="128"/>
                </a:cxn>
                <a:cxn ang="0">
                  <a:pos x="297" y="91"/>
                </a:cxn>
                <a:cxn ang="0">
                  <a:pos x="289" y="57"/>
                </a:cxn>
                <a:cxn ang="0">
                  <a:pos x="272" y="33"/>
                </a:cxn>
                <a:cxn ang="0">
                  <a:pos x="249" y="15"/>
                </a:cxn>
                <a:cxn ang="0">
                  <a:pos x="224" y="6"/>
                </a:cxn>
                <a:cxn ang="0">
                  <a:pos x="202" y="0"/>
                </a:cxn>
                <a:cxn ang="0">
                  <a:pos x="183" y="0"/>
                </a:cxn>
                <a:cxn ang="0">
                  <a:pos x="165" y="6"/>
                </a:cxn>
                <a:cxn ang="0">
                  <a:pos x="152" y="14"/>
                </a:cxn>
                <a:cxn ang="0">
                  <a:pos x="143" y="21"/>
                </a:cxn>
                <a:cxn ang="0">
                  <a:pos x="135" y="29"/>
                </a:cxn>
              </a:cxnLst>
              <a:rect l="0" t="0" r="r" b="b"/>
              <a:pathLst>
                <a:path w="297" h="261">
                  <a:moveTo>
                    <a:pt x="135" y="29"/>
                  </a:moveTo>
                  <a:lnTo>
                    <a:pt x="137" y="29"/>
                  </a:lnTo>
                  <a:lnTo>
                    <a:pt x="139" y="29"/>
                  </a:lnTo>
                  <a:lnTo>
                    <a:pt x="143" y="31"/>
                  </a:lnTo>
                  <a:lnTo>
                    <a:pt x="150" y="33"/>
                  </a:lnTo>
                  <a:lnTo>
                    <a:pt x="158" y="34"/>
                  </a:lnTo>
                  <a:lnTo>
                    <a:pt x="165" y="36"/>
                  </a:lnTo>
                  <a:lnTo>
                    <a:pt x="175" y="40"/>
                  </a:lnTo>
                  <a:lnTo>
                    <a:pt x="184" y="44"/>
                  </a:lnTo>
                  <a:lnTo>
                    <a:pt x="194" y="48"/>
                  </a:lnTo>
                  <a:lnTo>
                    <a:pt x="203" y="52"/>
                  </a:lnTo>
                  <a:lnTo>
                    <a:pt x="211" y="57"/>
                  </a:lnTo>
                  <a:lnTo>
                    <a:pt x="221" y="63"/>
                  </a:lnTo>
                  <a:lnTo>
                    <a:pt x="228" y="69"/>
                  </a:lnTo>
                  <a:lnTo>
                    <a:pt x="236" y="76"/>
                  </a:lnTo>
                  <a:lnTo>
                    <a:pt x="241" y="84"/>
                  </a:lnTo>
                  <a:lnTo>
                    <a:pt x="245" y="91"/>
                  </a:lnTo>
                  <a:lnTo>
                    <a:pt x="247" y="101"/>
                  </a:lnTo>
                  <a:lnTo>
                    <a:pt x="249" y="109"/>
                  </a:lnTo>
                  <a:lnTo>
                    <a:pt x="249" y="118"/>
                  </a:lnTo>
                  <a:lnTo>
                    <a:pt x="247" y="126"/>
                  </a:lnTo>
                  <a:lnTo>
                    <a:pt x="245" y="135"/>
                  </a:lnTo>
                  <a:lnTo>
                    <a:pt x="241" y="143"/>
                  </a:lnTo>
                  <a:lnTo>
                    <a:pt x="238" y="148"/>
                  </a:lnTo>
                  <a:lnTo>
                    <a:pt x="232" y="158"/>
                  </a:lnTo>
                  <a:lnTo>
                    <a:pt x="226" y="164"/>
                  </a:lnTo>
                  <a:lnTo>
                    <a:pt x="219" y="169"/>
                  </a:lnTo>
                  <a:lnTo>
                    <a:pt x="211" y="175"/>
                  </a:lnTo>
                  <a:lnTo>
                    <a:pt x="202" y="179"/>
                  </a:lnTo>
                  <a:lnTo>
                    <a:pt x="192" y="183"/>
                  </a:lnTo>
                  <a:lnTo>
                    <a:pt x="181" y="185"/>
                  </a:lnTo>
                  <a:lnTo>
                    <a:pt x="169" y="186"/>
                  </a:lnTo>
                  <a:lnTo>
                    <a:pt x="156" y="188"/>
                  </a:lnTo>
                  <a:lnTo>
                    <a:pt x="143" y="186"/>
                  </a:lnTo>
                  <a:lnTo>
                    <a:pt x="129" y="186"/>
                  </a:lnTo>
                  <a:lnTo>
                    <a:pt x="116" y="185"/>
                  </a:lnTo>
                  <a:lnTo>
                    <a:pt x="105" y="183"/>
                  </a:lnTo>
                  <a:lnTo>
                    <a:pt x="91" y="181"/>
                  </a:lnTo>
                  <a:lnTo>
                    <a:pt x="80" y="179"/>
                  </a:lnTo>
                  <a:lnTo>
                    <a:pt x="70" y="177"/>
                  </a:lnTo>
                  <a:lnTo>
                    <a:pt x="61" y="175"/>
                  </a:lnTo>
                  <a:lnTo>
                    <a:pt x="51" y="173"/>
                  </a:lnTo>
                  <a:lnTo>
                    <a:pt x="42" y="173"/>
                  </a:lnTo>
                  <a:lnTo>
                    <a:pt x="34" y="173"/>
                  </a:lnTo>
                  <a:lnTo>
                    <a:pt x="27" y="175"/>
                  </a:lnTo>
                  <a:lnTo>
                    <a:pt x="19" y="177"/>
                  </a:lnTo>
                  <a:lnTo>
                    <a:pt x="13" y="183"/>
                  </a:lnTo>
                  <a:lnTo>
                    <a:pt x="9" y="188"/>
                  </a:lnTo>
                  <a:lnTo>
                    <a:pt x="4" y="196"/>
                  </a:lnTo>
                  <a:lnTo>
                    <a:pt x="2" y="204"/>
                  </a:lnTo>
                  <a:lnTo>
                    <a:pt x="0" y="211"/>
                  </a:lnTo>
                  <a:lnTo>
                    <a:pt x="2" y="219"/>
                  </a:lnTo>
                  <a:lnTo>
                    <a:pt x="6" y="226"/>
                  </a:lnTo>
                  <a:lnTo>
                    <a:pt x="9" y="230"/>
                  </a:lnTo>
                  <a:lnTo>
                    <a:pt x="15" y="236"/>
                  </a:lnTo>
                  <a:lnTo>
                    <a:pt x="21" y="242"/>
                  </a:lnTo>
                  <a:lnTo>
                    <a:pt x="28" y="245"/>
                  </a:lnTo>
                  <a:lnTo>
                    <a:pt x="34" y="247"/>
                  </a:lnTo>
                  <a:lnTo>
                    <a:pt x="40" y="251"/>
                  </a:lnTo>
                  <a:lnTo>
                    <a:pt x="46" y="253"/>
                  </a:lnTo>
                  <a:lnTo>
                    <a:pt x="53" y="257"/>
                  </a:lnTo>
                  <a:lnTo>
                    <a:pt x="59" y="257"/>
                  </a:lnTo>
                  <a:lnTo>
                    <a:pt x="63" y="259"/>
                  </a:lnTo>
                  <a:lnTo>
                    <a:pt x="65" y="259"/>
                  </a:lnTo>
                  <a:lnTo>
                    <a:pt x="67" y="261"/>
                  </a:lnTo>
                  <a:lnTo>
                    <a:pt x="63" y="259"/>
                  </a:lnTo>
                  <a:lnTo>
                    <a:pt x="59" y="255"/>
                  </a:lnTo>
                  <a:lnTo>
                    <a:pt x="55" y="251"/>
                  </a:lnTo>
                  <a:lnTo>
                    <a:pt x="53" y="249"/>
                  </a:lnTo>
                  <a:lnTo>
                    <a:pt x="49" y="245"/>
                  </a:lnTo>
                  <a:lnTo>
                    <a:pt x="46" y="242"/>
                  </a:lnTo>
                  <a:lnTo>
                    <a:pt x="42" y="238"/>
                  </a:lnTo>
                  <a:lnTo>
                    <a:pt x="40" y="232"/>
                  </a:lnTo>
                  <a:lnTo>
                    <a:pt x="38" y="228"/>
                  </a:lnTo>
                  <a:lnTo>
                    <a:pt x="38" y="224"/>
                  </a:lnTo>
                  <a:lnTo>
                    <a:pt x="36" y="219"/>
                  </a:lnTo>
                  <a:lnTo>
                    <a:pt x="36" y="215"/>
                  </a:lnTo>
                  <a:lnTo>
                    <a:pt x="38" y="211"/>
                  </a:lnTo>
                  <a:lnTo>
                    <a:pt x="42" y="207"/>
                  </a:lnTo>
                  <a:lnTo>
                    <a:pt x="46" y="204"/>
                  </a:lnTo>
                  <a:lnTo>
                    <a:pt x="49" y="202"/>
                  </a:lnTo>
                  <a:lnTo>
                    <a:pt x="55" y="200"/>
                  </a:lnTo>
                  <a:lnTo>
                    <a:pt x="63" y="200"/>
                  </a:lnTo>
                  <a:lnTo>
                    <a:pt x="70" y="200"/>
                  </a:lnTo>
                  <a:lnTo>
                    <a:pt x="78" y="202"/>
                  </a:lnTo>
                  <a:lnTo>
                    <a:pt x="87" y="204"/>
                  </a:lnTo>
                  <a:lnTo>
                    <a:pt x="97" y="205"/>
                  </a:lnTo>
                  <a:lnTo>
                    <a:pt x="106" y="207"/>
                  </a:lnTo>
                  <a:lnTo>
                    <a:pt x="118" y="209"/>
                  </a:lnTo>
                  <a:lnTo>
                    <a:pt x="127" y="211"/>
                  </a:lnTo>
                  <a:lnTo>
                    <a:pt x="139" y="213"/>
                  </a:lnTo>
                  <a:lnTo>
                    <a:pt x="148" y="213"/>
                  </a:lnTo>
                  <a:lnTo>
                    <a:pt x="160" y="215"/>
                  </a:lnTo>
                  <a:lnTo>
                    <a:pt x="169" y="215"/>
                  </a:lnTo>
                  <a:lnTo>
                    <a:pt x="181" y="215"/>
                  </a:lnTo>
                  <a:lnTo>
                    <a:pt x="190" y="211"/>
                  </a:lnTo>
                  <a:lnTo>
                    <a:pt x="200" y="209"/>
                  </a:lnTo>
                  <a:lnTo>
                    <a:pt x="209" y="205"/>
                  </a:lnTo>
                  <a:lnTo>
                    <a:pt x="221" y="202"/>
                  </a:lnTo>
                  <a:lnTo>
                    <a:pt x="230" y="196"/>
                  </a:lnTo>
                  <a:lnTo>
                    <a:pt x="240" y="190"/>
                  </a:lnTo>
                  <a:lnTo>
                    <a:pt x="249" y="185"/>
                  </a:lnTo>
                  <a:lnTo>
                    <a:pt x="259" y="177"/>
                  </a:lnTo>
                  <a:lnTo>
                    <a:pt x="266" y="167"/>
                  </a:lnTo>
                  <a:lnTo>
                    <a:pt x="274" y="160"/>
                  </a:lnTo>
                  <a:lnTo>
                    <a:pt x="280" y="148"/>
                  </a:lnTo>
                  <a:lnTo>
                    <a:pt x="287" y="139"/>
                  </a:lnTo>
                  <a:lnTo>
                    <a:pt x="291" y="128"/>
                  </a:lnTo>
                  <a:lnTo>
                    <a:pt x="293" y="116"/>
                  </a:lnTo>
                  <a:lnTo>
                    <a:pt x="295" y="105"/>
                  </a:lnTo>
                  <a:lnTo>
                    <a:pt x="297" y="91"/>
                  </a:lnTo>
                  <a:lnTo>
                    <a:pt x="295" y="80"/>
                  </a:lnTo>
                  <a:lnTo>
                    <a:pt x="293" y="69"/>
                  </a:lnTo>
                  <a:lnTo>
                    <a:pt x="289" y="57"/>
                  </a:lnTo>
                  <a:lnTo>
                    <a:pt x="285" y="48"/>
                  </a:lnTo>
                  <a:lnTo>
                    <a:pt x="278" y="40"/>
                  </a:lnTo>
                  <a:lnTo>
                    <a:pt x="272" y="33"/>
                  </a:lnTo>
                  <a:lnTo>
                    <a:pt x="264" y="25"/>
                  </a:lnTo>
                  <a:lnTo>
                    <a:pt x="257" y="21"/>
                  </a:lnTo>
                  <a:lnTo>
                    <a:pt x="249" y="15"/>
                  </a:lnTo>
                  <a:lnTo>
                    <a:pt x="240" y="12"/>
                  </a:lnTo>
                  <a:lnTo>
                    <a:pt x="232" y="8"/>
                  </a:lnTo>
                  <a:lnTo>
                    <a:pt x="224" y="6"/>
                  </a:lnTo>
                  <a:lnTo>
                    <a:pt x="215" y="2"/>
                  </a:lnTo>
                  <a:lnTo>
                    <a:pt x="207" y="2"/>
                  </a:lnTo>
                  <a:lnTo>
                    <a:pt x="202" y="0"/>
                  </a:lnTo>
                  <a:lnTo>
                    <a:pt x="196" y="0"/>
                  </a:lnTo>
                  <a:lnTo>
                    <a:pt x="188" y="0"/>
                  </a:lnTo>
                  <a:lnTo>
                    <a:pt x="183" y="0"/>
                  </a:lnTo>
                  <a:lnTo>
                    <a:pt x="177" y="2"/>
                  </a:lnTo>
                  <a:lnTo>
                    <a:pt x="171" y="4"/>
                  </a:lnTo>
                  <a:lnTo>
                    <a:pt x="165" y="6"/>
                  </a:lnTo>
                  <a:lnTo>
                    <a:pt x="162" y="8"/>
                  </a:lnTo>
                  <a:lnTo>
                    <a:pt x="156" y="10"/>
                  </a:lnTo>
                  <a:lnTo>
                    <a:pt x="152" y="14"/>
                  </a:lnTo>
                  <a:lnTo>
                    <a:pt x="148" y="15"/>
                  </a:lnTo>
                  <a:lnTo>
                    <a:pt x="144" y="19"/>
                  </a:lnTo>
                  <a:lnTo>
                    <a:pt x="143" y="21"/>
                  </a:lnTo>
                  <a:lnTo>
                    <a:pt x="141" y="23"/>
                  </a:lnTo>
                  <a:lnTo>
                    <a:pt x="137" y="27"/>
                  </a:lnTo>
                  <a:lnTo>
                    <a:pt x="135" y="29"/>
                  </a:lnTo>
                  <a:lnTo>
                    <a:pt x="135" y="29"/>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3" name="Freeform 59"/>
            <p:cNvSpPr>
              <a:spLocks/>
            </p:cNvSpPr>
            <p:nvPr/>
          </p:nvSpPr>
          <p:spPr bwMode="auto">
            <a:xfrm>
              <a:off x="4645" y="2096"/>
              <a:ext cx="138" cy="134"/>
            </a:xfrm>
            <a:custGeom>
              <a:avLst/>
              <a:gdLst/>
              <a:ahLst/>
              <a:cxnLst>
                <a:cxn ang="0">
                  <a:pos x="249" y="128"/>
                </a:cxn>
                <a:cxn ang="0">
                  <a:pos x="243" y="112"/>
                </a:cxn>
                <a:cxn ang="0">
                  <a:pos x="234" y="93"/>
                </a:cxn>
                <a:cxn ang="0">
                  <a:pos x="217" y="72"/>
                </a:cxn>
                <a:cxn ang="0">
                  <a:pos x="192" y="65"/>
                </a:cxn>
                <a:cxn ang="0">
                  <a:pos x="162" y="71"/>
                </a:cxn>
                <a:cxn ang="0">
                  <a:pos x="139" y="90"/>
                </a:cxn>
                <a:cxn ang="0">
                  <a:pos x="129" y="116"/>
                </a:cxn>
                <a:cxn ang="0">
                  <a:pos x="123" y="145"/>
                </a:cxn>
                <a:cxn ang="0">
                  <a:pos x="120" y="177"/>
                </a:cxn>
                <a:cxn ang="0">
                  <a:pos x="114" y="205"/>
                </a:cxn>
                <a:cxn ang="0">
                  <a:pos x="103" y="230"/>
                </a:cxn>
                <a:cxn ang="0">
                  <a:pos x="89" y="251"/>
                </a:cxn>
                <a:cxn ang="0">
                  <a:pos x="74" y="264"/>
                </a:cxn>
                <a:cxn ang="0">
                  <a:pos x="55" y="268"/>
                </a:cxn>
                <a:cxn ang="0">
                  <a:pos x="30" y="261"/>
                </a:cxn>
                <a:cxn ang="0">
                  <a:pos x="7" y="242"/>
                </a:cxn>
                <a:cxn ang="0">
                  <a:pos x="0" y="223"/>
                </a:cxn>
                <a:cxn ang="0">
                  <a:pos x="2" y="209"/>
                </a:cxn>
                <a:cxn ang="0">
                  <a:pos x="7" y="196"/>
                </a:cxn>
                <a:cxn ang="0">
                  <a:pos x="17" y="190"/>
                </a:cxn>
                <a:cxn ang="0">
                  <a:pos x="17" y="200"/>
                </a:cxn>
                <a:cxn ang="0">
                  <a:pos x="21" y="213"/>
                </a:cxn>
                <a:cxn ang="0">
                  <a:pos x="27" y="228"/>
                </a:cxn>
                <a:cxn ang="0">
                  <a:pos x="38" y="240"/>
                </a:cxn>
                <a:cxn ang="0">
                  <a:pos x="59" y="243"/>
                </a:cxn>
                <a:cxn ang="0">
                  <a:pos x="76" y="232"/>
                </a:cxn>
                <a:cxn ang="0">
                  <a:pos x="87" y="217"/>
                </a:cxn>
                <a:cxn ang="0">
                  <a:pos x="93" y="194"/>
                </a:cxn>
                <a:cxn ang="0">
                  <a:pos x="97" y="173"/>
                </a:cxn>
                <a:cxn ang="0">
                  <a:pos x="97" y="152"/>
                </a:cxn>
                <a:cxn ang="0">
                  <a:pos x="99" y="131"/>
                </a:cxn>
                <a:cxn ang="0">
                  <a:pos x="97" y="109"/>
                </a:cxn>
                <a:cxn ang="0">
                  <a:pos x="99" y="82"/>
                </a:cxn>
                <a:cxn ang="0">
                  <a:pos x="106" y="55"/>
                </a:cxn>
                <a:cxn ang="0">
                  <a:pos x="123" y="31"/>
                </a:cxn>
                <a:cxn ang="0">
                  <a:pos x="156" y="8"/>
                </a:cxn>
                <a:cxn ang="0">
                  <a:pos x="190" y="0"/>
                </a:cxn>
                <a:cxn ang="0">
                  <a:pos x="220" y="6"/>
                </a:cxn>
                <a:cxn ang="0">
                  <a:pos x="249" y="21"/>
                </a:cxn>
                <a:cxn ang="0">
                  <a:pos x="266" y="42"/>
                </a:cxn>
                <a:cxn ang="0">
                  <a:pos x="276" y="65"/>
                </a:cxn>
                <a:cxn ang="0">
                  <a:pos x="274" y="86"/>
                </a:cxn>
                <a:cxn ang="0">
                  <a:pos x="268" y="105"/>
                </a:cxn>
                <a:cxn ang="0">
                  <a:pos x="260" y="118"/>
                </a:cxn>
                <a:cxn ang="0">
                  <a:pos x="255" y="128"/>
                </a:cxn>
                <a:cxn ang="0">
                  <a:pos x="251" y="131"/>
                </a:cxn>
              </a:cxnLst>
              <a:rect l="0" t="0" r="r" b="b"/>
              <a:pathLst>
                <a:path w="276" h="268">
                  <a:moveTo>
                    <a:pt x="251" y="131"/>
                  </a:moveTo>
                  <a:lnTo>
                    <a:pt x="249" y="131"/>
                  </a:lnTo>
                  <a:lnTo>
                    <a:pt x="249" y="128"/>
                  </a:lnTo>
                  <a:lnTo>
                    <a:pt x="247" y="124"/>
                  </a:lnTo>
                  <a:lnTo>
                    <a:pt x="245" y="120"/>
                  </a:lnTo>
                  <a:lnTo>
                    <a:pt x="243" y="112"/>
                  </a:lnTo>
                  <a:lnTo>
                    <a:pt x="239" y="107"/>
                  </a:lnTo>
                  <a:lnTo>
                    <a:pt x="236" y="99"/>
                  </a:lnTo>
                  <a:lnTo>
                    <a:pt x="234" y="93"/>
                  </a:lnTo>
                  <a:lnTo>
                    <a:pt x="228" y="86"/>
                  </a:lnTo>
                  <a:lnTo>
                    <a:pt x="222" y="80"/>
                  </a:lnTo>
                  <a:lnTo>
                    <a:pt x="217" y="72"/>
                  </a:lnTo>
                  <a:lnTo>
                    <a:pt x="209" y="69"/>
                  </a:lnTo>
                  <a:lnTo>
                    <a:pt x="201" y="65"/>
                  </a:lnTo>
                  <a:lnTo>
                    <a:pt x="192" y="65"/>
                  </a:lnTo>
                  <a:lnTo>
                    <a:pt x="182" y="65"/>
                  </a:lnTo>
                  <a:lnTo>
                    <a:pt x="173" y="67"/>
                  </a:lnTo>
                  <a:lnTo>
                    <a:pt x="162" y="71"/>
                  </a:lnTo>
                  <a:lnTo>
                    <a:pt x="152" y="76"/>
                  </a:lnTo>
                  <a:lnTo>
                    <a:pt x="144" y="82"/>
                  </a:lnTo>
                  <a:lnTo>
                    <a:pt x="139" y="90"/>
                  </a:lnTo>
                  <a:lnTo>
                    <a:pt x="135" y="97"/>
                  </a:lnTo>
                  <a:lnTo>
                    <a:pt x="131" y="107"/>
                  </a:lnTo>
                  <a:lnTo>
                    <a:pt x="129" y="116"/>
                  </a:lnTo>
                  <a:lnTo>
                    <a:pt x="127" y="126"/>
                  </a:lnTo>
                  <a:lnTo>
                    <a:pt x="123" y="135"/>
                  </a:lnTo>
                  <a:lnTo>
                    <a:pt x="123" y="145"/>
                  </a:lnTo>
                  <a:lnTo>
                    <a:pt x="122" y="156"/>
                  </a:lnTo>
                  <a:lnTo>
                    <a:pt x="122" y="167"/>
                  </a:lnTo>
                  <a:lnTo>
                    <a:pt x="120" y="177"/>
                  </a:lnTo>
                  <a:lnTo>
                    <a:pt x="118" y="186"/>
                  </a:lnTo>
                  <a:lnTo>
                    <a:pt x="116" y="196"/>
                  </a:lnTo>
                  <a:lnTo>
                    <a:pt x="114" y="205"/>
                  </a:lnTo>
                  <a:lnTo>
                    <a:pt x="110" y="215"/>
                  </a:lnTo>
                  <a:lnTo>
                    <a:pt x="106" y="223"/>
                  </a:lnTo>
                  <a:lnTo>
                    <a:pt x="103" y="230"/>
                  </a:lnTo>
                  <a:lnTo>
                    <a:pt x="99" y="238"/>
                  </a:lnTo>
                  <a:lnTo>
                    <a:pt x="93" y="245"/>
                  </a:lnTo>
                  <a:lnTo>
                    <a:pt x="89" y="251"/>
                  </a:lnTo>
                  <a:lnTo>
                    <a:pt x="84" y="257"/>
                  </a:lnTo>
                  <a:lnTo>
                    <a:pt x="80" y="263"/>
                  </a:lnTo>
                  <a:lnTo>
                    <a:pt x="74" y="264"/>
                  </a:lnTo>
                  <a:lnTo>
                    <a:pt x="68" y="268"/>
                  </a:lnTo>
                  <a:lnTo>
                    <a:pt x="61" y="268"/>
                  </a:lnTo>
                  <a:lnTo>
                    <a:pt x="55" y="268"/>
                  </a:lnTo>
                  <a:lnTo>
                    <a:pt x="47" y="266"/>
                  </a:lnTo>
                  <a:lnTo>
                    <a:pt x="40" y="264"/>
                  </a:lnTo>
                  <a:lnTo>
                    <a:pt x="30" y="261"/>
                  </a:lnTo>
                  <a:lnTo>
                    <a:pt x="23" y="255"/>
                  </a:lnTo>
                  <a:lnTo>
                    <a:pt x="15" y="247"/>
                  </a:lnTo>
                  <a:lnTo>
                    <a:pt x="7" y="242"/>
                  </a:lnTo>
                  <a:lnTo>
                    <a:pt x="4" y="236"/>
                  </a:lnTo>
                  <a:lnTo>
                    <a:pt x="2" y="228"/>
                  </a:lnTo>
                  <a:lnTo>
                    <a:pt x="0" y="223"/>
                  </a:lnTo>
                  <a:lnTo>
                    <a:pt x="0" y="219"/>
                  </a:lnTo>
                  <a:lnTo>
                    <a:pt x="0" y="213"/>
                  </a:lnTo>
                  <a:lnTo>
                    <a:pt x="2" y="209"/>
                  </a:lnTo>
                  <a:lnTo>
                    <a:pt x="4" y="204"/>
                  </a:lnTo>
                  <a:lnTo>
                    <a:pt x="6" y="200"/>
                  </a:lnTo>
                  <a:lnTo>
                    <a:pt x="7" y="196"/>
                  </a:lnTo>
                  <a:lnTo>
                    <a:pt x="11" y="194"/>
                  </a:lnTo>
                  <a:lnTo>
                    <a:pt x="15" y="190"/>
                  </a:lnTo>
                  <a:lnTo>
                    <a:pt x="17" y="190"/>
                  </a:lnTo>
                  <a:lnTo>
                    <a:pt x="17" y="192"/>
                  </a:lnTo>
                  <a:lnTo>
                    <a:pt x="17" y="194"/>
                  </a:lnTo>
                  <a:lnTo>
                    <a:pt x="17" y="200"/>
                  </a:lnTo>
                  <a:lnTo>
                    <a:pt x="17" y="204"/>
                  </a:lnTo>
                  <a:lnTo>
                    <a:pt x="19" y="207"/>
                  </a:lnTo>
                  <a:lnTo>
                    <a:pt x="21" y="213"/>
                  </a:lnTo>
                  <a:lnTo>
                    <a:pt x="23" y="219"/>
                  </a:lnTo>
                  <a:lnTo>
                    <a:pt x="25" y="224"/>
                  </a:lnTo>
                  <a:lnTo>
                    <a:pt x="27" y="228"/>
                  </a:lnTo>
                  <a:lnTo>
                    <a:pt x="30" y="234"/>
                  </a:lnTo>
                  <a:lnTo>
                    <a:pt x="34" y="238"/>
                  </a:lnTo>
                  <a:lnTo>
                    <a:pt x="38" y="240"/>
                  </a:lnTo>
                  <a:lnTo>
                    <a:pt x="44" y="242"/>
                  </a:lnTo>
                  <a:lnTo>
                    <a:pt x="51" y="243"/>
                  </a:lnTo>
                  <a:lnTo>
                    <a:pt x="59" y="243"/>
                  </a:lnTo>
                  <a:lnTo>
                    <a:pt x="65" y="240"/>
                  </a:lnTo>
                  <a:lnTo>
                    <a:pt x="72" y="236"/>
                  </a:lnTo>
                  <a:lnTo>
                    <a:pt x="76" y="232"/>
                  </a:lnTo>
                  <a:lnTo>
                    <a:pt x="82" y="228"/>
                  </a:lnTo>
                  <a:lnTo>
                    <a:pt x="85" y="223"/>
                  </a:lnTo>
                  <a:lnTo>
                    <a:pt x="87" y="217"/>
                  </a:lnTo>
                  <a:lnTo>
                    <a:pt x="91" y="209"/>
                  </a:lnTo>
                  <a:lnTo>
                    <a:pt x="93" y="204"/>
                  </a:lnTo>
                  <a:lnTo>
                    <a:pt x="93" y="194"/>
                  </a:lnTo>
                  <a:lnTo>
                    <a:pt x="95" y="188"/>
                  </a:lnTo>
                  <a:lnTo>
                    <a:pt x="95" y="181"/>
                  </a:lnTo>
                  <a:lnTo>
                    <a:pt x="97" y="173"/>
                  </a:lnTo>
                  <a:lnTo>
                    <a:pt x="97" y="166"/>
                  </a:lnTo>
                  <a:lnTo>
                    <a:pt x="97" y="160"/>
                  </a:lnTo>
                  <a:lnTo>
                    <a:pt x="97" y="152"/>
                  </a:lnTo>
                  <a:lnTo>
                    <a:pt x="99" y="147"/>
                  </a:lnTo>
                  <a:lnTo>
                    <a:pt x="99" y="139"/>
                  </a:lnTo>
                  <a:lnTo>
                    <a:pt x="99" y="131"/>
                  </a:lnTo>
                  <a:lnTo>
                    <a:pt x="99" y="124"/>
                  </a:lnTo>
                  <a:lnTo>
                    <a:pt x="99" y="116"/>
                  </a:lnTo>
                  <a:lnTo>
                    <a:pt x="97" y="109"/>
                  </a:lnTo>
                  <a:lnTo>
                    <a:pt x="97" y="99"/>
                  </a:lnTo>
                  <a:lnTo>
                    <a:pt x="97" y="91"/>
                  </a:lnTo>
                  <a:lnTo>
                    <a:pt x="99" y="82"/>
                  </a:lnTo>
                  <a:lnTo>
                    <a:pt x="99" y="72"/>
                  </a:lnTo>
                  <a:lnTo>
                    <a:pt x="103" y="65"/>
                  </a:lnTo>
                  <a:lnTo>
                    <a:pt x="106" y="55"/>
                  </a:lnTo>
                  <a:lnTo>
                    <a:pt x="110" y="48"/>
                  </a:lnTo>
                  <a:lnTo>
                    <a:pt x="116" y="38"/>
                  </a:lnTo>
                  <a:lnTo>
                    <a:pt x="123" y="31"/>
                  </a:lnTo>
                  <a:lnTo>
                    <a:pt x="133" y="23"/>
                  </a:lnTo>
                  <a:lnTo>
                    <a:pt x="144" y="15"/>
                  </a:lnTo>
                  <a:lnTo>
                    <a:pt x="156" y="8"/>
                  </a:lnTo>
                  <a:lnTo>
                    <a:pt x="167" y="4"/>
                  </a:lnTo>
                  <a:lnTo>
                    <a:pt x="179" y="0"/>
                  </a:lnTo>
                  <a:lnTo>
                    <a:pt x="190" y="0"/>
                  </a:lnTo>
                  <a:lnTo>
                    <a:pt x="200" y="0"/>
                  </a:lnTo>
                  <a:lnTo>
                    <a:pt x="211" y="2"/>
                  </a:lnTo>
                  <a:lnTo>
                    <a:pt x="220" y="6"/>
                  </a:lnTo>
                  <a:lnTo>
                    <a:pt x="232" y="10"/>
                  </a:lnTo>
                  <a:lnTo>
                    <a:pt x="239" y="15"/>
                  </a:lnTo>
                  <a:lnTo>
                    <a:pt x="249" y="21"/>
                  </a:lnTo>
                  <a:lnTo>
                    <a:pt x="255" y="27"/>
                  </a:lnTo>
                  <a:lnTo>
                    <a:pt x="262" y="34"/>
                  </a:lnTo>
                  <a:lnTo>
                    <a:pt x="266" y="42"/>
                  </a:lnTo>
                  <a:lnTo>
                    <a:pt x="272" y="50"/>
                  </a:lnTo>
                  <a:lnTo>
                    <a:pt x="274" y="57"/>
                  </a:lnTo>
                  <a:lnTo>
                    <a:pt x="276" y="65"/>
                  </a:lnTo>
                  <a:lnTo>
                    <a:pt x="274" y="71"/>
                  </a:lnTo>
                  <a:lnTo>
                    <a:pt x="274" y="78"/>
                  </a:lnTo>
                  <a:lnTo>
                    <a:pt x="274" y="86"/>
                  </a:lnTo>
                  <a:lnTo>
                    <a:pt x="272" y="93"/>
                  </a:lnTo>
                  <a:lnTo>
                    <a:pt x="270" y="99"/>
                  </a:lnTo>
                  <a:lnTo>
                    <a:pt x="268" y="105"/>
                  </a:lnTo>
                  <a:lnTo>
                    <a:pt x="266" y="109"/>
                  </a:lnTo>
                  <a:lnTo>
                    <a:pt x="264" y="114"/>
                  </a:lnTo>
                  <a:lnTo>
                    <a:pt x="260" y="118"/>
                  </a:lnTo>
                  <a:lnTo>
                    <a:pt x="259" y="122"/>
                  </a:lnTo>
                  <a:lnTo>
                    <a:pt x="257" y="124"/>
                  </a:lnTo>
                  <a:lnTo>
                    <a:pt x="255" y="128"/>
                  </a:lnTo>
                  <a:lnTo>
                    <a:pt x="251" y="129"/>
                  </a:lnTo>
                  <a:lnTo>
                    <a:pt x="251" y="131"/>
                  </a:lnTo>
                  <a:lnTo>
                    <a:pt x="251" y="131"/>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4" name="Freeform 60"/>
            <p:cNvSpPr>
              <a:spLocks/>
            </p:cNvSpPr>
            <p:nvPr/>
          </p:nvSpPr>
          <p:spPr bwMode="auto">
            <a:xfrm>
              <a:off x="4530" y="2380"/>
              <a:ext cx="134" cy="124"/>
            </a:xfrm>
            <a:custGeom>
              <a:avLst/>
              <a:gdLst/>
              <a:ahLst/>
              <a:cxnLst>
                <a:cxn ang="0">
                  <a:pos x="121" y="76"/>
                </a:cxn>
                <a:cxn ang="0">
                  <a:pos x="268" y="15"/>
                </a:cxn>
                <a:cxn ang="0">
                  <a:pos x="262" y="19"/>
                </a:cxn>
                <a:cxn ang="0">
                  <a:pos x="253" y="30"/>
                </a:cxn>
                <a:cxn ang="0">
                  <a:pos x="236" y="45"/>
                </a:cxn>
                <a:cxn ang="0">
                  <a:pos x="218" y="64"/>
                </a:cxn>
                <a:cxn ang="0">
                  <a:pos x="199" y="83"/>
                </a:cxn>
                <a:cxn ang="0">
                  <a:pos x="182" y="100"/>
                </a:cxn>
                <a:cxn ang="0">
                  <a:pos x="171" y="112"/>
                </a:cxn>
                <a:cxn ang="0">
                  <a:pos x="167" y="119"/>
                </a:cxn>
                <a:cxn ang="0">
                  <a:pos x="169" y="125"/>
                </a:cxn>
                <a:cxn ang="0">
                  <a:pos x="171" y="136"/>
                </a:cxn>
                <a:cxn ang="0">
                  <a:pos x="175" y="150"/>
                </a:cxn>
                <a:cxn ang="0">
                  <a:pos x="179" y="165"/>
                </a:cxn>
                <a:cxn ang="0">
                  <a:pos x="180" y="180"/>
                </a:cxn>
                <a:cxn ang="0">
                  <a:pos x="184" y="193"/>
                </a:cxn>
                <a:cxn ang="0">
                  <a:pos x="184" y="205"/>
                </a:cxn>
                <a:cxn ang="0">
                  <a:pos x="182" y="216"/>
                </a:cxn>
                <a:cxn ang="0">
                  <a:pos x="177" y="228"/>
                </a:cxn>
                <a:cxn ang="0">
                  <a:pos x="169" y="239"/>
                </a:cxn>
                <a:cxn ang="0">
                  <a:pos x="163" y="245"/>
                </a:cxn>
                <a:cxn ang="0">
                  <a:pos x="161" y="245"/>
                </a:cxn>
                <a:cxn ang="0">
                  <a:pos x="152" y="237"/>
                </a:cxn>
                <a:cxn ang="0">
                  <a:pos x="135" y="224"/>
                </a:cxn>
                <a:cxn ang="0">
                  <a:pos x="112" y="207"/>
                </a:cxn>
                <a:cxn ang="0">
                  <a:pos x="87" y="188"/>
                </a:cxn>
                <a:cxn ang="0">
                  <a:pos x="63" y="167"/>
                </a:cxn>
                <a:cxn ang="0">
                  <a:pos x="40" y="148"/>
                </a:cxn>
                <a:cxn ang="0">
                  <a:pos x="25" y="131"/>
                </a:cxn>
                <a:cxn ang="0">
                  <a:pos x="13" y="117"/>
                </a:cxn>
                <a:cxn ang="0">
                  <a:pos x="7" y="104"/>
                </a:cxn>
                <a:cxn ang="0">
                  <a:pos x="4" y="95"/>
                </a:cxn>
                <a:cxn ang="0">
                  <a:pos x="2" y="85"/>
                </a:cxn>
                <a:cxn ang="0">
                  <a:pos x="0" y="79"/>
                </a:cxn>
                <a:cxn ang="0">
                  <a:pos x="0" y="74"/>
                </a:cxn>
                <a:cxn ang="0">
                  <a:pos x="2" y="70"/>
                </a:cxn>
                <a:cxn ang="0">
                  <a:pos x="2" y="68"/>
                </a:cxn>
              </a:cxnLst>
              <a:rect l="0" t="0" r="r" b="b"/>
              <a:pathLst>
                <a:path w="268" h="247">
                  <a:moveTo>
                    <a:pt x="2" y="68"/>
                  </a:moveTo>
                  <a:lnTo>
                    <a:pt x="121" y="76"/>
                  </a:lnTo>
                  <a:lnTo>
                    <a:pt x="217" y="0"/>
                  </a:lnTo>
                  <a:lnTo>
                    <a:pt x="268" y="15"/>
                  </a:lnTo>
                  <a:lnTo>
                    <a:pt x="266" y="17"/>
                  </a:lnTo>
                  <a:lnTo>
                    <a:pt x="262" y="19"/>
                  </a:lnTo>
                  <a:lnTo>
                    <a:pt x="258" y="24"/>
                  </a:lnTo>
                  <a:lnTo>
                    <a:pt x="253" y="30"/>
                  </a:lnTo>
                  <a:lnTo>
                    <a:pt x="243" y="38"/>
                  </a:lnTo>
                  <a:lnTo>
                    <a:pt x="236" y="45"/>
                  </a:lnTo>
                  <a:lnTo>
                    <a:pt x="226" y="55"/>
                  </a:lnTo>
                  <a:lnTo>
                    <a:pt x="218" y="64"/>
                  </a:lnTo>
                  <a:lnTo>
                    <a:pt x="209" y="74"/>
                  </a:lnTo>
                  <a:lnTo>
                    <a:pt x="199" y="83"/>
                  </a:lnTo>
                  <a:lnTo>
                    <a:pt x="190" y="91"/>
                  </a:lnTo>
                  <a:lnTo>
                    <a:pt x="182" y="100"/>
                  </a:lnTo>
                  <a:lnTo>
                    <a:pt x="177" y="106"/>
                  </a:lnTo>
                  <a:lnTo>
                    <a:pt x="171" y="112"/>
                  </a:lnTo>
                  <a:lnTo>
                    <a:pt x="169" y="117"/>
                  </a:lnTo>
                  <a:lnTo>
                    <a:pt x="167" y="119"/>
                  </a:lnTo>
                  <a:lnTo>
                    <a:pt x="167" y="121"/>
                  </a:lnTo>
                  <a:lnTo>
                    <a:pt x="169" y="125"/>
                  </a:lnTo>
                  <a:lnTo>
                    <a:pt x="171" y="131"/>
                  </a:lnTo>
                  <a:lnTo>
                    <a:pt x="171" y="136"/>
                  </a:lnTo>
                  <a:lnTo>
                    <a:pt x="173" y="142"/>
                  </a:lnTo>
                  <a:lnTo>
                    <a:pt x="175" y="150"/>
                  </a:lnTo>
                  <a:lnTo>
                    <a:pt x="177" y="157"/>
                  </a:lnTo>
                  <a:lnTo>
                    <a:pt x="179" y="165"/>
                  </a:lnTo>
                  <a:lnTo>
                    <a:pt x="180" y="172"/>
                  </a:lnTo>
                  <a:lnTo>
                    <a:pt x="180" y="180"/>
                  </a:lnTo>
                  <a:lnTo>
                    <a:pt x="182" y="188"/>
                  </a:lnTo>
                  <a:lnTo>
                    <a:pt x="184" y="193"/>
                  </a:lnTo>
                  <a:lnTo>
                    <a:pt x="184" y="199"/>
                  </a:lnTo>
                  <a:lnTo>
                    <a:pt x="184" y="205"/>
                  </a:lnTo>
                  <a:lnTo>
                    <a:pt x="186" y="209"/>
                  </a:lnTo>
                  <a:lnTo>
                    <a:pt x="182" y="216"/>
                  </a:lnTo>
                  <a:lnTo>
                    <a:pt x="180" y="222"/>
                  </a:lnTo>
                  <a:lnTo>
                    <a:pt x="177" y="228"/>
                  </a:lnTo>
                  <a:lnTo>
                    <a:pt x="173" y="235"/>
                  </a:lnTo>
                  <a:lnTo>
                    <a:pt x="169" y="239"/>
                  </a:lnTo>
                  <a:lnTo>
                    <a:pt x="167" y="243"/>
                  </a:lnTo>
                  <a:lnTo>
                    <a:pt x="163" y="245"/>
                  </a:lnTo>
                  <a:lnTo>
                    <a:pt x="163" y="247"/>
                  </a:lnTo>
                  <a:lnTo>
                    <a:pt x="161" y="245"/>
                  </a:lnTo>
                  <a:lnTo>
                    <a:pt x="158" y="241"/>
                  </a:lnTo>
                  <a:lnTo>
                    <a:pt x="152" y="237"/>
                  </a:lnTo>
                  <a:lnTo>
                    <a:pt x="144" y="231"/>
                  </a:lnTo>
                  <a:lnTo>
                    <a:pt x="135" y="224"/>
                  </a:lnTo>
                  <a:lnTo>
                    <a:pt x="123" y="216"/>
                  </a:lnTo>
                  <a:lnTo>
                    <a:pt x="112" y="207"/>
                  </a:lnTo>
                  <a:lnTo>
                    <a:pt x="101" y="197"/>
                  </a:lnTo>
                  <a:lnTo>
                    <a:pt x="87" y="188"/>
                  </a:lnTo>
                  <a:lnTo>
                    <a:pt x="74" y="178"/>
                  </a:lnTo>
                  <a:lnTo>
                    <a:pt x="63" y="167"/>
                  </a:lnTo>
                  <a:lnTo>
                    <a:pt x="51" y="157"/>
                  </a:lnTo>
                  <a:lnTo>
                    <a:pt x="40" y="148"/>
                  </a:lnTo>
                  <a:lnTo>
                    <a:pt x="32" y="138"/>
                  </a:lnTo>
                  <a:lnTo>
                    <a:pt x="25" y="131"/>
                  </a:lnTo>
                  <a:lnTo>
                    <a:pt x="19" y="123"/>
                  </a:lnTo>
                  <a:lnTo>
                    <a:pt x="13" y="117"/>
                  </a:lnTo>
                  <a:lnTo>
                    <a:pt x="9" y="110"/>
                  </a:lnTo>
                  <a:lnTo>
                    <a:pt x="7" y="104"/>
                  </a:lnTo>
                  <a:lnTo>
                    <a:pt x="5" y="100"/>
                  </a:lnTo>
                  <a:lnTo>
                    <a:pt x="4" y="95"/>
                  </a:lnTo>
                  <a:lnTo>
                    <a:pt x="2" y="89"/>
                  </a:lnTo>
                  <a:lnTo>
                    <a:pt x="2" y="85"/>
                  </a:lnTo>
                  <a:lnTo>
                    <a:pt x="2" y="83"/>
                  </a:lnTo>
                  <a:lnTo>
                    <a:pt x="0" y="79"/>
                  </a:lnTo>
                  <a:lnTo>
                    <a:pt x="0" y="76"/>
                  </a:lnTo>
                  <a:lnTo>
                    <a:pt x="0" y="74"/>
                  </a:lnTo>
                  <a:lnTo>
                    <a:pt x="2" y="72"/>
                  </a:lnTo>
                  <a:lnTo>
                    <a:pt x="2" y="70"/>
                  </a:lnTo>
                  <a:lnTo>
                    <a:pt x="2" y="68"/>
                  </a:lnTo>
                  <a:lnTo>
                    <a:pt x="2" y="68"/>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5" name="Freeform 61"/>
            <p:cNvSpPr>
              <a:spLocks/>
            </p:cNvSpPr>
            <p:nvPr/>
          </p:nvSpPr>
          <p:spPr bwMode="auto">
            <a:xfrm>
              <a:off x="4677" y="2315"/>
              <a:ext cx="49" cy="57"/>
            </a:xfrm>
            <a:custGeom>
              <a:avLst/>
              <a:gdLst/>
              <a:ahLst/>
              <a:cxnLst>
                <a:cxn ang="0">
                  <a:pos x="32" y="0"/>
                </a:cxn>
                <a:cxn ang="0">
                  <a:pos x="32" y="2"/>
                </a:cxn>
                <a:cxn ang="0">
                  <a:pos x="34" y="4"/>
                </a:cxn>
                <a:cxn ang="0">
                  <a:pos x="36" y="8"/>
                </a:cxn>
                <a:cxn ang="0">
                  <a:pos x="38" y="12"/>
                </a:cxn>
                <a:cxn ang="0">
                  <a:pos x="40" y="17"/>
                </a:cxn>
                <a:cxn ang="0">
                  <a:pos x="43" y="21"/>
                </a:cxn>
                <a:cxn ang="0">
                  <a:pos x="47" y="29"/>
                </a:cxn>
                <a:cxn ang="0">
                  <a:pos x="51" y="35"/>
                </a:cxn>
                <a:cxn ang="0">
                  <a:pos x="57" y="42"/>
                </a:cxn>
                <a:cxn ang="0">
                  <a:pos x="62" y="48"/>
                </a:cxn>
                <a:cxn ang="0">
                  <a:pos x="68" y="55"/>
                </a:cxn>
                <a:cxn ang="0">
                  <a:pos x="74" y="61"/>
                </a:cxn>
                <a:cxn ang="0">
                  <a:pos x="81" y="67"/>
                </a:cxn>
                <a:cxn ang="0">
                  <a:pos x="91" y="73"/>
                </a:cxn>
                <a:cxn ang="0">
                  <a:pos x="99" y="80"/>
                </a:cxn>
                <a:cxn ang="0">
                  <a:pos x="22" y="114"/>
                </a:cxn>
                <a:cxn ang="0">
                  <a:pos x="0" y="50"/>
                </a:cxn>
                <a:cxn ang="0">
                  <a:pos x="32" y="0"/>
                </a:cxn>
                <a:cxn ang="0">
                  <a:pos x="32" y="0"/>
                </a:cxn>
              </a:cxnLst>
              <a:rect l="0" t="0" r="r" b="b"/>
              <a:pathLst>
                <a:path w="99" h="114">
                  <a:moveTo>
                    <a:pt x="32" y="0"/>
                  </a:moveTo>
                  <a:lnTo>
                    <a:pt x="32" y="2"/>
                  </a:lnTo>
                  <a:lnTo>
                    <a:pt x="34" y="4"/>
                  </a:lnTo>
                  <a:lnTo>
                    <a:pt x="36" y="8"/>
                  </a:lnTo>
                  <a:lnTo>
                    <a:pt x="38" y="12"/>
                  </a:lnTo>
                  <a:lnTo>
                    <a:pt x="40" y="17"/>
                  </a:lnTo>
                  <a:lnTo>
                    <a:pt x="43" y="21"/>
                  </a:lnTo>
                  <a:lnTo>
                    <a:pt x="47" y="29"/>
                  </a:lnTo>
                  <a:lnTo>
                    <a:pt x="51" y="35"/>
                  </a:lnTo>
                  <a:lnTo>
                    <a:pt x="57" y="42"/>
                  </a:lnTo>
                  <a:lnTo>
                    <a:pt x="62" y="48"/>
                  </a:lnTo>
                  <a:lnTo>
                    <a:pt x="68" y="55"/>
                  </a:lnTo>
                  <a:lnTo>
                    <a:pt x="74" y="61"/>
                  </a:lnTo>
                  <a:lnTo>
                    <a:pt x="81" y="67"/>
                  </a:lnTo>
                  <a:lnTo>
                    <a:pt x="91" y="73"/>
                  </a:lnTo>
                  <a:lnTo>
                    <a:pt x="99" y="80"/>
                  </a:lnTo>
                  <a:lnTo>
                    <a:pt x="22" y="114"/>
                  </a:lnTo>
                  <a:lnTo>
                    <a:pt x="0" y="50"/>
                  </a:lnTo>
                  <a:lnTo>
                    <a:pt x="32" y="0"/>
                  </a:lnTo>
                  <a:lnTo>
                    <a:pt x="32" y="0"/>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6" name="Freeform 62"/>
            <p:cNvSpPr>
              <a:spLocks/>
            </p:cNvSpPr>
            <p:nvPr/>
          </p:nvSpPr>
          <p:spPr bwMode="auto">
            <a:xfrm>
              <a:off x="4691" y="2129"/>
              <a:ext cx="217" cy="227"/>
            </a:xfrm>
            <a:custGeom>
              <a:avLst/>
              <a:gdLst/>
              <a:ahLst/>
              <a:cxnLst>
                <a:cxn ang="0">
                  <a:pos x="270" y="17"/>
                </a:cxn>
                <a:cxn ang="0">
                  <a:pos x="270" y="26"/>
                </a:cxn>
                <a:cxn ang="0">
                  <a:pos x="268" y="42"/>
                </a:cxn>
                <a:cxn ang="0">
                  <a:pos x="264" y="59"/>
                </a:cxn>
                <a:cxn ang="0">
                  <a:pos x="257" y="78"/>
                </a:cxn>
                <a:cxn ang="0">
                  <a:pos x="245" y="93"/>
                </a:cxn>
                <a:cxn ang="0">
                  <a:pos x="225" y="102"/>
                </a:cxn>
                <a:cxn ang="0">
                  <a:pos x="194" y="108"/>
                </a:cxn>
                <a:cxn ang="0">
                  <a:pos x="166" y="112"/>
                </a:cxn>
                <a:cxn ang="0">
                  <a:pos x="143" y="114"/>
                </a:cxn>
                <a:cxn ang="0">
                  <a:pos x="135" y="114"/>
                </a:cxn>
                <a:cxn ang="0">
                  <a:pos x="122" y="112"/>
                </a:cxn>
                <a:cxn ang="0">
                  <a:pos x="109" y="112"/>
                </a:cxn>
                <a:cxn ang="0">
                  <a:pos x="90" y="118"/>
                </a:cxn>
                <a:cxn ang="0">
                  <a:pos x="71" y="131"/>
                </a:cxn>
                <a:cxn ang="0">
                  <a:pos x="50" y="156"/>
                </a:cxn>
                <a:cxn ang="0">
                  <a:pos x="25" y="194"/>
                </a:cxn>
                <a:cxn ang="0">
                  <a:pos x="6" y="239"/>
                </a:cxn>
                <a:cxn ang="0">
                  <a:pos x="0" y="292"/>
                </a:cxn>
                <a:cxn ang="0">
                  <a:pos x="21" y="351"/>
                </a:cxn>
                <a:cxn ang="0">
                  <a:pos x="76" y="414"/>
                </a:cxn>
                <a:cxn ang="0">
                  <a:pos x="150" y="450"/>
                </a:cxn>
                <a:cxn ang="0">
                  <a:pos x="221" y="450"/>
                </a:cxn>
                <a:cxn ang="0">
                  <a:pos x="280" y="427"/>
                </a:cxn>
                <a:cxn ang="0">
                  <a:pos x="325" y="399"/>
                </a:cxn>
                <a:cxn ang="0">
                  <a:pos x="348" y="380"/>
                </a:cxn>
                <a:cxn ang="0">
                  <a:pos x="348" y="374"/>
                </a:cxn>
                <a:cxn ang="0">
                  <a:pos x="344" y="355"/>
                </a:cxn>
                <a:cxn ang="0">
                  <a:pos x="341" y="329"/>
                </a:cxn>
                <a:cxn ang="0">
                  <a:pos x="335" y="298"/>
                </a:cxn>
                <a:cxn ang="0">
                  <a:pos x="333" y="273"/>
                </a:cxn>
                <a:cxn ang="0">
                  <a:pos x="333" y="258"/>
                </a:cxn>
                <a:cxn ang="0">
                  <a:pos x="348" y="241"/>
                </a:cxn>
                <a:cxn ang="0">
                  <a:pos x="369" y="218"/>
                </a:cxn>
                <a:cxn ang="0">
                  <a:pos x="394" y="199"/>
                </a:cxn>
                <a:cxn ang="0">
                  <a:pos x="413" y="182"/>
                </a:cxn>
                <a:cxn ang="0">
                  <a:pos x="422" y="178"/>
                </a:cxn>
                <a:cxn ang="0">
                  <a:pos x="419" y="167"/>
                </a:cxn>
                <a:cxn ang="0">
                  <a:pos x="415" y="156"/>
                </a:cxn>
                <a:cxn ang="0">
                  <a:pos x="409" y="138"/>
                </a:cxn>
                <a:cxn ang="0">
                  <a:pos x="403" y="123"/>
                </a:cxn>
                <a:cxn ang="0">
                  <a:pos x="400" y="114"/>
                </a:cxn>
                <a:cxn ang="0">
                  <a:pos x="411" y="102"/>
                </a:cxn>
                <a:cxn ang="0">
                  <a:pos x="422" y="83"/>
                </a:cxn>
                <a:cxn ang="0">
                  <a:pos x="434" y="61"/>
                </a:cxn>
                <a:cxn ang="0">
                  <a:pos x="430" y="34"/>
                </a:cxn>
                <a:cxn ang="0">
                  <a:pos x="409" y="13"/>
                </a:cxn>
                <a:cxn ang="0">
                  <a:pos x="379" y="0"/>
                </a:cxn>
                <a:cxn ang="0">
                  <a:pos x="358" y="5"/>
                </a:cxn>
                <a:cxn ang="0">
                  <a:pos x="342" y="21"/>
                </a:cxn>
                <a:cxn ang="0">
                  <a:pos x="335" y="38"/>
                </a:cxn>
                <a:cxn ang="0">
                  <a:pos x="333" y="47"/>
                </a:cxn>
                <a:cxn ang="0">
                  <a:pos x="272" y="15"/>
                </a:cxn>
              </a:cxnLst>
              <a:rect l="0" t="0" r="r" b="b"/>
              <a:pathLst>
                <a:path w="434" h="454">
                  <a:moveTo>
                    <a:pt x="272" y="15"/>
                  </a:moveTo>
                  <a:lnTo>
                    <a:pt x="270" y="15"/>
                  </a:lnTo>
                  <a:lnTo>
                    <a:pt x="270" y="17"/>
                  </a:lnTo>
                  <a:lnTo>
                    <a:pt x="270" y="19"/>
                  </a:lnTo>
                  <a:lnTo>
                    <a:pt x="270" y="23"/>
                  </a:lnTo>
                  <a:lnTo>
                    <a:pt x="270" y="26"/>
                  </a:lnTo>
                  <a:lnTo>
                    <a:pt x="270" y="30"/>
                  </a:lnTo>
                  <a:lnTo>
                    <a:pt x="270" y="36"/>
                  </a:lnTo>
                  <a:lnTo>
                    <a:pt x="268" y="42"/>
                  </a:lnTo>
                  <a:lnTo>
                    <a:pt x="268" y="47"/>
                  </a:lnTo>
                  <a:lnTo>
                    <a:pt x="266" y="53"/>
                  </a:lnTo>
                  <a:lnTo>
                    <a:pt x="264" y="59"/>
                  </a:lnTo>
                  <a:lnTo>
                    <a:pt x="263" y="66"/>
                  </a:lnTo>
                  <a:lnTo>
                    <a:pt x="259" y="72"/>
                  </a:lnTo>
                  <a:lnTo>
                    <a:pt x="257" y="78"/>
                  </a:lnTo>
                  <a:lnTo>
                    <a:pt x="253" y="81"/>
                  </a:lnTo>
                  <a:lnTo>
                    <a:pt x="251" y="89"/>
                  </a:lnTo>
                  <a:lnTo>
                    <a:pt x="245" y="93"/>
                  </a:lnTo>
                  <a:lnTo>
                    <a:pt x="240" y="97"/>
                  </a:lnTo>
                  <a:lnTo>
                    <a:pt x="232" y="99"/>
                  </a:lnTo>
                  <a:lnTo>
                    <a:pt x="225" y="102"/>
                  </a:lnTo>
                  <a:lnTo>
                    <a:pt x="213" y="104"/>
                  </a:lnTo>
                  <a:lnTo>
                    <a:pt x="206" y="106"/>
                  </a:lnTo>
                  <a:lnTo>
                    <a:pt x="194" y="108"/>
                  </a:lnTo>
                  <a:lnTo>
                    <a:pt x="185" y="110"/>
                  </a:lnTo>
                  <a:lnTo>
                    <a:pt x="175" y="110"/>
                  </a:lnTo>
                  <a:lnTo>
                    <a:pt x="166" y="112"/>
                  </a:lnTo>
                  <a:lnTo>
                    <a:pt x="156" y="112"/>
                  </a:lnTo>
                  <a:lnTo>
                    <a:pt x="150" y="114"/>
                  </a:lnTo>
                  <a:lnTo>
                    <a:pt x="143" y="114"/>
                  </a:lnTo>
                  <a:lnTo>
                    <a:pt x="139" y="114"/>
                  </a:lnTo>
                  <a:lnTo>
                    <a:pt x="135" y="114"/>
                  </a:lnTo>
                  <a:lnTo>
                    <a:pt x="135" y="114"/>
                  </a:lnTo>
                  <a:lnTo>
                    <a:pt x="131" y="114"/>
                  </a:lnTo>
                  <a:lnTo>
                    <a:pt x="128" y="112"/>
                  </a:lnTo>
                  <a:lnTo>
                    <a:pt x="122" y="112"/>
                  </a:lnTo>
                  <a:lnTo>
                    <a:pt x="118" y="110"/>
                  </a:lnTo>
                  <a:lnTo>
                    <a:pt x="112" y="110"/>
                  </a:lnTo>
                  <a:lnTo>
                    <a:pt x="109" y="112"/>
                  </a:lnTo>
                  <a:lnTo>
                    <a:pt x="103" y="112"/>
                  </a:lnTo>
                  <a:lnTo>
                    <a:pt x="97" y="114"/>
                  </a:lnTo>
                  <a:lnTo>
                    <a:pt x="90" y="118"/>
                  </a:lnTo>
                  <a:lnTo>
                    <a:pt x="84" y="121"/>
                  </a:lnTo>
                  <a:lnTo>
                    <a:pt x="76" y="125"/>
                  </a:lnTo>
                  <a:lnTo>
                    <a:pt x="71" y="131"/>
                  </a:lnTo>
                  <a:lnTo>
                    <a:pt x="63" y="138"/>
                  </a:lnTo>
                  <a:lnTo>
                    <a:pt x="57" y="146"/>
                  </a:lnTo>
                  <a:lnTo>
                    <a:pt x="50" y="156"/>
                  </a:lnTo>
                  <a:lnTo>
                    <a:pt x="42" y="167"/>
                  </a:lnTo>
                  <a:lnTo>
                    <a:pt x="32" y="178"/>
                  </a:lnTo>
                  <a:lnTo>
                    <a:pt x="25" y="194"/>
                  </a:lnTo>
                  <a:lnTo>
                    <a:pt x="17" y="207"/>
                  </a:lnTo>
                  <a:lnTo>
                    <a:pt x="12" y="222"/>
                  </a:lnTo>
                  <a:lnTo>
                    <a:pt x="6" y="239"/>
                  </a:lnTo>
                  <a:lnTo>
                    <a:pt x="2" y="256"/>
                  </a:lnTo>
                  <a:lnTo>
                    <a:pt x="0" y="273"/>
                  </a:lnTo>
                  <a:lnTo>
                    <a:pt x="0" y="292"/>
                  </a:lnTo>
                  <a:lnTo>
                    <a:pt x="4" y="311"/>
                  </a:lnTo>
                  <a:lnTo>
                    <a:pt x="12" y="330"/>
                  </a:lnTo>
                  <a:lnTo>
                    <a:pt x="21" y="351"/>
                  </a:lnTo>
                  <a:lnTo>
                    <a:pt x="34" y="372"/>
                  </a:lnTo>
                  <a:lnTo>
                    <a:pt x="52" y="391"/>
                  </a:lnTo>
                  <a:lnTo>
                    <a:pt x="76" y="414"/>
                  </a:lnTo>
                  <a:lnTo>
                    <a:pt x="101" y="431"/>
                  </a:lnTo>
                  <a:lnTo>
                    <a:pt x="126" y="443"/>
                  </a:lnTo>
                  <a:lnTo>
                    <a:pt x="150" y="450"/>
                  </a:lnTo>
                  <a:lnTo>
                    <a:pt x="175" y="454"/>
                  </a:lnTo>
                  <a:lnTo>
                    <a:pt x="198" y="454"/>
                  </a:lnTo>
                  <a:lnTo>
                    <a:pt x="221" y="450"/>
                  </a:lnTo>
                  <a:lnTo>
                    <a:pt x="242" y="444"/>
                  </a:lnTo>
                  <a:lnTo>
                    <a:pt x="263" y="437"/>
                  </a:lnTo>
                  <a:lnTo>
                    <a:pt x="280" y="427"/>
                  </a:lnTo>
                  <a:lnTo>
                    <a:pt x="297" y="418"/>
                  </a:lnTo>
                  <a:lnTo>
                    <a:pt x="312" y="406"/>
                  </a:lnTo>
                  <a:lnTo>
                    <a:pt x="325" y="399"/>
                  </a:lnTo>
                  <a:lnTo>
                    <a:pt x="335" y="389"/>
                  </a:lnTo>
                  <a:lnTo>
                    <a:pt x="342" y="384"/>
                  </a:lnTo>
                  <a:lnTo>
                    <a:pt x="348" y="380"/>
                  </a:lnTo>
                  <a:lnTo>
                    <a:pt x="350" y="378"/>
                  </a:lnTo>
                  <a:lnTo>
                    <a:pt x="348" y="376"/>
                  </a:lnTo>
                  <a:lnTo>
                    <a:pt x="348" y="374"/>
                  </a:lnTo>
                  <a:lnTo>
                    <a:pt x="346" y="368"/>
                  </a:lnTo>
                  <a:lnTo>
                    <a:pt x="346" y="363"/>
                  </a:lnTo>
                  <a:lnTo>
                    <a:pt x="344" y="355"/>
                  </a:lnTo>
                  <a:lnTo>
                    <a:pt x="342" y="346"/>
                  </a:lnTo>
                  <a:lnTo>
                    <a:pt x="341" y="338"/>
                  </a:lnTo>
                  <a:lnTo>
                    <a:pt x="341" y="329"/>
                  </a:lnTo>
                  <a:lnTo>
                    <a:pt x="339" y="317"/>
                  </a:lnTo>
                  <a:lnTo>
                    <a:pt x="337" y="308"/>
                  </a:lnTo>
                  <a:lnTo>
                    <a:pt x="335" y="298"/>
                  </a:lnTo>
                  <a:lnTo>
                    <a:pt x="335" y="291"/>
                  </a:lnTo>
                  <a:lnTo>
                    <a:pt x="333" y="281"/>
                  </a:lnTo>
                  <a:lnTo>
                    <a:pt x="333" y="273"/>
                  </a:lnTo>
                  <a:lnTo>
                    <a:pt x="333" y="268"/>
                  </a:lnTo>
                  <a:lnTo>
                    <a:pt x="333" y="264"/>
                  </a:lnTo>
                  <a:lnTo>
                    <a:pt x="333" y="258"/>
                  </a:lnTo>
                  <a:lnTo>
                    <a:pt x="337" y="253"/>
                  </a:lnTo>
                  <a:lnTo>
                    <a:pt x="341" y="247"/>
                  </a:lnTo>
                  <a:lnTo>
                    <a:pt x="348" y="241"/>
                  </a:lnTo>
                  <a:lnTo>
                    <a:pt x="354" y="234"/>
                  </a:lnTo>
                  <a:lnTo>
                    <a:pt x="361" y="226"/>
                  </a:lnTo>
                  <a:lnTo>
                    <a:pt x="369" y="218"/>
                  </a:lnTo>
                  <a:lnTo>
                    <a:pt x="379" y="213"/>
                  </a:lnTo>
                  <a:lnTo>
                    <a:pt x="386" y="205"/>
                  </a:lnTo>
                  <a:lnTo>
                    <a:pt x="394" y="199"/>
                  </a:lnTo>
                  <a:lnTo>
                    <a:pt x="401" y="192"/>
                  </a:lnTo>
                  <a:lnTo>
                    <a:pt x="407" y="188"/>
                  </a:lnTo>
                  <a:lnTo>
                    <a:pt x="413" y="182"/>
                  </a:lnTo>
                  <a:lnTo>
                    <a:pt x="419" y="180"/>
                  </a:lnTo>
                  <a:lnTo>
                    <a:pt x="420" y="178"/>
                  </a:lnTo>
                  <a:lnTo>
                    <a:pt x="422" y="178"/>
                  </a:lnTo>
                  <a:lnTo>
                    <a:pt x="420" y="176"/>
                  </a:lnTo>
                  <a:lnTo>
                    <a:pt x="420" y="171"/>
                  </a:lnTo>
                  <a:lnTo>
                    <a:pt x="419" y="167"/>
                  </a:lnTo>
                  <a:lnTo>
                    <a:pt x="417" y="163"/>
                  </a:lnTo>
                  <a:lnTo>
                    <a:pt x="417" y="159"/>
                  </a:lnTo>
                  <a:lnTo>
                    <a:pt x="415" y="156"/>
                  </a:lnTo>
                  <a:lnTo>
                    <a:pt x="413" y="150"/>
                  </a:lnTo>
                  <a:lnTo>
                    <a:pt x="411" y="144"/>
                  </a:lnTo>
                  <a:lnTo>
                    <a:pt x="409" y="138"/>
                  </a:lnTo>
                  <a:lnTo>
                    <a:pt x="407" y="135"/>
                  </a:lnTo>
                  <a:lnTo>
                    <a:pt x="405" y="129"/>
                  </a:lnTo>
                  <a:lnTo>
                    <a:pt x="403" y="123"/>
                  </a:lnTo>
                  <a:lnTo>
                    <a:pt x="401" y="118"/>
                  </a:lnTo>
                  <a:lnTo>
                    <a:pt x="400" y="114"/>
                  </a:lnTo>
                  <a:lnTo>
                    <a:pt x="400" y="114"/>
                  </a:lnTo>
                  <a:lnTo>
                    <a:pt x="403" y="112"/>
                  </a:lnTo>
                  <a:lnTo>
                    <a:pt x="405" y="108"/>
                  </a:lnTo>
                  <a:lnTo>
                    <a:pt x="411" y="102"/>
                  </a:lnTo>
                  <a:lnTo>
                    <a:pt x="415" y="97"/>
                  </a:lnTo>
                  <a:lnTo>
                    <a:pt x="419" y="91"/>
                  </a:lnTo>
                  <a:lnTo>
                    <a:pt x="422" y="83"/>
                  </a:lnTo>
                  <a:lnTo>
                    <a:pt x="428" y="78"/>
                  </a:lnTo>
                  <a:lnTo>
                    <a:pt x="430" y="68"/>
                  </a:lnTo>
                  <a:lnTo>
                    <a:pt x="434" y="61"/>
                  </a:lnTo>
                  <a:lnTo>
                    <a:pt x="434" y="51"/>
                  </a:lnTo>
                  <a:lnTo>
                    <a:pt x="434" y="43"/>
                  </a:lnTo>
                  <a:lnTo>
                    <a:pt x="430" y="34"/>
                  </a:lnTo>
                  <a:lnTo>
                    <a:pt x="426" y="26"/>
                  </a:lnTo>
                  <a:lnTo>
                    <a:pt x="419" y="19"/>
                  </a:lnTo>
                  <a:lnTo>
                    <a:pt x="409" y="13"/>
                  </a:lnTo>
                  <a:lnTo>
                    <a:pt x="398" y="5"/>
                  </a:lnTo>
                  <a:lnTo>
                    <a:pt x="386" y="2"/>
                  </a:lnTo>
                  <a:lnTo>
                    <a:pt x="379" y="0"/>
                  </a:lnTo>
                  <a:lnTo>
                    <a:pt x="371" y="2"/>
                  </a:lnTo>
                  <a:lnTo>
                    <a:pt x="363" y="2"/>
                  </a:lnTo>
                  <a:lnTo>
                    <a:pt x="358" y="5"/>
                  </a:lnTo>
                  <a:lnTo>
                    <a:pt x="352" y="9"/>
                  </a:lnTo>
                  <a:lnTo>
                    <a:pt x="348" y="15"/>
                  </a:lnTo>
                  <a:lnTo>
                    <a:pt x="342" y="21"/>
                  </a:lnTo>
                  <a:lnTo>
                    <a:pt x="341" y="26"/>
                  </a:lnTo>
                  <a:lnTo>
                    <a:pt x="337" y="32"/>
                  </a:lnTo>
                  <a:lnTo>
                    <a:pt x="335" y="38"/>
                  </a:lnTo>
                  <a:lnTo>
                    <a:pt x="333" y="42"/>
                  </a:lnTo>
                  <a:lnTo>
                    <a:pt x="333" y="45"/>
                  </a:lnTo>
                  <a:lnTo>
                    <a:pt x="333" y="47"/>
                  </a:lnTo>
                  <a:lnTo>
                    <a:pt x="333" y="49"/>
                  </a:lnTo>
                  <a:lnTo>
                    <a:pt x="272" y="15"/>
                  </a:lnTo>
                  <a:lnTo>
                    <a:pt x="272" y="15"/>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7" name="Freeform 63"/>
            <p:cNvSpPr>
              <a:spLocks/>
            </p:cNvSpPr>
            <p:nvPr/>
          </p:nvSpPr>
          <p:spPr bwMode="auto">
            <a:xfrm>
              <a:off x="4526" y="2416"/>
              <a:ext cx="96" cy="78"/>
            </a:xfrm>
            <a:custGeom>
              <a:avLst/>
              <a:gdLst/>
              <a:ahLst/>
              <a:cxnLst>
                <a:cxn ang="0">
                  <a:pos x="73" y="4"/>
                </a:cxn>
                <a:cxn ang="0">
                  <a:pos x="71" y="4"/>
                </a:cxn>
                <a:cxn ang="0">
                  <a:pos x="71" y="9"/>
                </a:cxn>
                <a:cxn ang="0">
                  <a:pos x="71" y="13"/>
                </a:cxn>
                <a:cxn ang="0">
                  <a:pos x="73" y="19"/>
                </a:cxn>
                <a:cxn ang="0">
                  <a:pos x="73" y="24"/>
                </a:cxn>
                <a:cxn ang="0">
                  <a:pos x="74" y="30"/>
                </a:cxn>
                <a:cxn ang="0">
                  <a:pos x="76" y="36"/>
                </a:cxn>
                <a:cxn ang="0">
                  <a:pos x="78" y="43"/>
                </a:cxn>
                <a:cxn ang="0">
                  <a:pos x="82" y="49"/>
                </a:cxn>
                <a:cxn ang="0">
                  <a:pos x="86" y="57"/>
                </a:cxn>
                <a:cxn ang="0">
                  <a:pos x="90" y="62"/>
                </a:cxn>
                <a:cxn ang="0">
                  <a:pos x="95" y="70"/>
                </a:cxn>
                <a:cxn ang="0">
                  <a:pos x="101" y="78"/>
                </a:cxn>
                <a:cxn ang="0">
                  <a:pos x="111" y="85"/>
                </a:cxn>
                <a:cxn ang="0">
                  <a:pos x="118" y="89"/>
                </a:cxn>
                <a:cxn ang="0">
                  <a:pos x="126" y="95"/>
                </a:cxn>
                <a:cxn ang="0">
                  <a:pos x="131" y="100"/>
                </a:cxn>
                <a:cxn ang="0">
                  <a:pos x="141" y="106"/>
                </a:cxn>
                <a:cxn ang="0">
                  <a:pos x="147" y="108"/>
                </a:cxn>
                <a:cxn ang="0">
                  <a:pos x="154" y="112"/>
                </a:cxn>
                <a:cxn ang="0">
                  <a:pos x="160" y="116"/>
                </a:cxn>
                <a:cxn ang="0">
                  <a:pos x="166" y="119"/>
                </a:cxn>
                <a:cxn ang="0">
                  <a:pos x="170" y="121"/>
                </a:cxn>
                <a:cxn ang="0">
                  <a:pos x="175" y="123"/>
                </a:cxn>
                <a:cxn ang="0">
                  <a:pos x="179" y="123"/>
                </a:cxn>
                <a:cxn ang="0">
                  <a:pos x="183" y="125"/>
                </a:cxn>
                <a:cxn ang="0">
                  <a:pos x="189" y="127"/>
                </a:cxn>
                <a:cxn ang="0">
                  <a:pos x="190" y="127"/>
                </a:cxn>
                <a:cxn ang="0">
                  <a:pos x="192" y="156"/>
                </a:cxn>
                <a:cxn ang="0">
                  <a:pos x="190" y="156"/>
                </a:cxn>
                <a:cxn ang="0">
                  <a:pos x="187" y="154"/>
                </a:cxn>
                <a:cxn ang="0">
                  <a:pos x="183" y="154"/>
                </a:cxn>
                <a:cxn ang="0">
                  <a:pos x="177" y="152"/>
                </a:cxn>
                <a:cxn ang="0">
                  <a:pos x="168" y="150"/>
                </a:cxn>
                <a:cxn ang="0">
                  <a:pos x="160" y="148"/>
                </a:cxn>
                <a:cxn ang="0">
                  <a:pos x="149" y="144"/>
                </a:cxn>
                <a:cxn ang="0">
                  <a:pos x="139" y="140"/>
                </a:cxn>
                <a:cxn ang="0">
                  <a:pos x="128" y="137"/>
                </a:cxn>
                <a:cxn ang="0">
                  <a:pos x="116" y="131"/>
                </a:cxn>
                <a:cxn ang="0">
                  <a:pos x="105" y="125"/>
                </a:cxn>
                <a:cxn ang="0">
                  <a:pos x="93" y="121"/>
                </a:cxn>
                <a:cxn ang="0">
                  <a:pos x="82" y="114"/>
                </a:cxn>
                <a:cxn ang="0">
                  <a:pos x="74" y="106"/>
                </a:cxn>
                <a:cxn ang="0">
                  <a:pos x="65" y="99"/>
                </a:cxn>
                <a:cxn ang="0">
                  <a:pos x="57" y="91"/>
                </a:cxn>
                <a:cxn ang="0">
                  <a:pos x="50" y="81"/>
                </a:cxn>
                <a:cxn ang="0">
                  <a:pos x="42" y="72"/>
                </a:cxn>
                <a:cxn ang="0">
                  <a:pos x="36" y="64"/>
                </a:cxn>
                <a:cxn ang="0">
                  <a:pos x="31" y="57"/>
                </a:cxn>
                <a:cxn ang="0">
                  <a:pos x="25" y="49"/>
                </a:cxn>
                <a:cxn ang="0">
                  <a:pos x="21" y="42"/>
                </a:cxn>
                <a:cxn ang="0">
                  <a:pos x="17" y="34"/>
                </a:cxn>
                <a:cxn ang="0">
                  <a:pos x="14" y="28"/>
                </a:cxn>
                <a:cxn ang="0">
                  <a:pos x="10" y="23"/>
                </a:cxn>
                <a:cxn ang="0">
                  <a:pos x="8" y="17"/>
                </a:cxn>
                <a:cxn ang="0">
                  <a:pos x="4" y="11"/>
                </a:cxn>
                <a:cxn ang="0">
                  <a:pos x="2" y="7"/>
                </a:cxn>
                <a:cxn ang="0">
                  <a:pos x="0" y="2"/>
                </a:cxn>
                <a:cxn ang="0">
                  <a:pos x="0" y="0"/>
                </a:cxn>
                <a:cxn ang="0">
                  <a:pos x="73" y="4"/>
                </a:cxn>
                <a:cxn ang="0">
                  <a:pos x="73" y="4"/>
                </a:cxn>
              </a:cxnLst>
              <a:rect l="0" t="0" r="r" b="b"/>
              <a:pathLst>
                <a:path w="192" h="156">
                  <a:moveTo>
                    <a:pt x="73" y="4"/>
                  </a:moveTo>
                  <a:lnTo>
                    <a:pt x="71" y="4"/>
                  </a:lnTo>
                  <a:lnTo>
                    <a:pt x="71" y="9"/>
                  </a:lnTo>
                  <a:lnTo>
                    <a:pt x="71" y="13"/>
                  </a:lnTo>
                  <a:lnTo>
                    <a:pt x="73" y="19"/>
                  </a:lnTo>
                  <a:lnTo>
                    <a:pt x="73" y="24"/>
                  </a:lnTo>
                  <a:lnTo>
                    <a:pt x="74" y="30"/>
                  </a:lnTo>
                  <a:lnTo>
                    <a:pt x="76" y="36"/>
                  </a:lnTo>
                  <a:lnTo>
                    <a:pt x="78" y="43"/>
                  </a:lnTo>
                  <a:lnTo>
                    <a:pt x="82" y="49"/>
                  </a:lnTo>
                  <a:lnTo>
                    <a:pt x="86" y="57"/>
                  </a:lnTo>
                  <a:lnTo>
                    <a:pt x="90" y="62"/>
                  </a:lnTo>
                  <a:lnTo>
                    <a:pt x="95" y="70"/>
                  </a:lnTo>
                  <a:lnTo>
                    <a:pt x="101" y="78"/>
                  </a:lnTo>
                  <a:lnTo>
                    <a:pt x="111" y="85"/>
                  </a:lnTo>
                  <a:lnTo>
                    <a:pt x="118" y="89"/>
                  </a:lnTo>
                  <a:lnTo>
                    <a:pt x="126" y="95"/>
                  </a:lnTo>
                  <a:lnTo>
                    <a:pt x="131" y="100"/>
                  </a:lnTo>
                  <a:lnTo>
                    <a:pt x="141" y="106"/>
                  </a:lnTo>
                  <a:lnTo>
                    <a:pt x="147" y="108"/>
                  </a:lnTo>
                  <a:lnTo>
                    <a:pt x="154" y="112"/>
                  </a:lnTo>
                  <a:lnTo>
                    <a:pt x="160" y="116"/>
                  </a:lnTo>
                  <a:lnTo>
                    <a:pt x="166" y="119"/>
                  </a:lnTo>
                  <a:lnTo>
                    <a:pt x="170" y="121"/>
                  </a:lnTo>
                  <a:lnTo>
                    <a:pt x="175" y="123"/>
                  </a:lnTo>
                  <a:lnTo>
                    <a:pt x="179" y="123"/>
                  </a:lnTo>
                  <a:lnTo>
                    <a:pt x="183" y="125"/>
                  </a:lnTo>
                  <a:lnTo>
                    <a:pt x="189" y="127"/>
                  </a:lnTo>
                  <a:lnTo>
                    <a:pt x="190" y="127"/>
                  </a:lnTo>
                  <a:lnTo>
                    <a:pt x="192" y="156"/>
                  </a:lnTo>
                  <a:lnTo>
                    <a:pt x="190" y="156"/>
                  </a:lnTo>
                  <a:lnTo>
                    <a:pt x="187" y="154"/>
                  </a:lnTo>
                  <a:lnTo>
                    <a:pt x="183" y="154"/>
                  </a:lnTo>
                  <a:lnTo>
                    <a:pt x="177" y="152"/>
                  </a:lnTo>
                  <a:lnTo>
                    <a:pt x="168" y="150"/>
                  </a:lnTo>
                  <a:lnTo>
                    <a:pt x="160" y="148"/>
                  </a:lnTo>
                  <a:lnTo>
                    <a:pt x="149" y="144"/>
                  </a:lnTo>
                  <a:lnTo>
                    <a:pt x="139" y="140"/>
                  </a:lnTo>
                  <a:lnTo>
                    <a:pt x="128" y="137"/>
                  </a:lnTo>
                  <a:lnTo>
                    <a:pt x="116" y="131"/>
                  </a:lnTo>
                  <a:lnTo>
                    <a:pt x="105" y="125"/>
                  </a:lnTo>
                  <a:lnTo>
                    <a:pt x="93" y="121"/>
                  </a:lnTo>
                  <a:lnTo>
                    <a:pt x="82" y="114"/>
                  </a:lnTo>
                  <a:lnTo>
                    <a:pt x="74" y="106"/>
                  </a:lnTo>
                  <a:lnTo>
                    <a:pt x="65" y="99"/>
                  </a:lnTo>
                  <a:lnTo>
                    <a:pt x="57" y="91"/>
                  </a:lnTo>
                  <a:lnTo>
                    <a:pt x="50" y="81"/>
                  </a:lnTo>
                  <a:lnTo>
                    <a:pt x="42" y="72"/>
                  </a:lnTo>
                  <a:lnTo>
                    <a:pt x="36" y="64"/>
                  </a:lnTo>
                  <a:lnTo>
                    <a:pt x="31" y="57"/>
                  </a:lnTo>
                  <a:lnTo>
                    <a:pt x="25" y="49"/>
                  </a:lnTo>
                  <a:lnTo>
                    <a:pt x="21" y="42"/>
                  </a:lnTo>
                  <a:lnTo>
                    <a:pt x="17" y="34"/>
                  </a:lnTo>
                  <a:lnTo>
                    <a:pt x="14" y="28"/>
                  </a:lnTo>
                  <a:lnTo>
                    <a:pt x="10" y="23"/>
                  </a:lnTo>
                  <a:lnTo>
                    <a:pt x="8" y="17"/>
                  </a:lnTo>
                  <a:lnTo>
                    <a:pt x="4" y="11"/>
                  </a:lnTo>
                  <a:lnTo>
                    <a:pt x="2" y="7"/>
                  </a:lnTo>
                  <a:lnTo>
                    <a:pt x="0" y="2"/>
                  </a:lnTo>
                  <a:lnTo>
                    <a:pt x="0" y="0"/>
                  </a:lnTo>
                  <a:lnTo>
                    <a:pt x="73" y="4"/>
                  </a:lnTo>
                  <a:lnTo>
                    <a:pt x="73" y="4"/>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8" name="Freeform 64"/>
            <p:cNvSpPr>
              <a:spLocks/>
            </p:cNvSpPr>
            <p:nvPr/>
          </p:nvSpPr>
          <p:spPr bwMode="auto">
            <a:xfrm>
              <a:off x="4756" y="2241"/>
              <a:ext cx="96" cy="82"/>
            </a:xfrm>
            <a:custGeom>
              <a:avLst/>
              <a:gdLst/>
              <a:ahLst/>
              <a:cxnLst>
                <a:cxn ang="0">
                  <a:pos x="193" y="118"/>
                </a:cxn>
                <a:cxn ang="0">
                  <a:pos x="191" y="112"/>
                </a:cxn>
                <a:cxn ang="0">
                  <a:pos x="189" y="103"/>
                </a:cxn>
                <a:cxn ang="0">
                  <a:pos x="185" y="89"/>
                </a:cxn>
                <a:cxn ang="0">
                  <a:pos x="175" y="72"/>
                </a:cxn>
                <a:cxn ang="0">
                  <a:pos x="164" y="53"/>
                </a:cxn>
                <a:cxn ang="0">
                  <a:pos x="147" y="32"/>
                </a:cxn>
                <a:cxn ang="0">
                  <a:pos x="126" y="12"/>
                </a:cxn>
                <a:cxn ang="0">
                  <a:pos x="115" y="2"/>
                </a:cxn>
                <a:cxn ang="0">
                  <a:pos x="118" y="10"/>
                </a:cxn>
                <a:cxn ang="0">
                  <a:pos x="120" y="19"/>
                </a:cxn>
                <a:cxn ang="0">
                  <a:pos x="126" y="31"/>
                </a:cxn>
                <a:cxn ang="0">
                  <a:pos x="128" y="42"/>
                </a:cxn>
                <a:cxn ang="0">
                  <a:pos x="132" y="53"/>
                </a:cxn>
                <a:cxn ang="0">
                  <a:pos x="132" y="65"/>
                </a:cxn>
                <a:cxn ang="0">
                  <a:pos x="130" y="74"/>
                </a:cxn>
                <a:cxn ang="0">
                  <a:pos x="122" y="82"/>
                </a:cxn>
                <a:cxn ang="0">
                  <a:pos x="111" y="86"/>
                </a:cxn>
                <a:cxn ang="0">
                  <a:pos x="94" y="89"/>
                </a:cxn>
                <a:cxn ang="0">
                  <a:pos x="77" y="91"/>
                </a:cxn>
                <a:cxn ang="0">
                  <a:pos x="58" y="86"/>
                </a:cxn>
                <a:cxn ang="0">
                  <a:pos x="39" y="80"/>
                </a:cxn>
                <a:cxn ang="0">
                  <a:pos x="21" y="70"/>
                </a:cxn>
                <a:cxn ang="0">
                  <a:pos x="10" y="55"/>
                </a:cxn>
                <a:cxn ang="0">
                  <a:pos x="2" y="46"/>
                </a:cxn>
                <a:cxn ang="0">
                  <a:pos x="0" y="51"/>
                </a:cxn>
                <a:cxn ang="0">
                  <a:pos x="2" y="65"/>
                </a:cxn>
                <a:cxn ang="0">
                  <a:pos x="14" y="86"/>
                </a:cxn>
                <a:cxn ang="0">
                  <a:pos x="27" y="108"/>
                </a:cxn>
                <a:cxn ang="0">
                  <a:pos x="46" y="131"/>
                </a:cxn>
                <a:cxn ang="0">
                  <a:pos x="71" y="150"/>
                </a:cxn>
                <a:cxn ang="0">
                  <a:pos x="101" y="162"/>
                </a:cxn>
                <a:cxn ang="0">
                  <a:pos x="130" y="165"/>
                </a:cxn>
                <a:cxn ang="0">
                  <a:pos x="151" y="162"/>
                </a:cxn>
                <a:cxn ang="0">
                  <a:pos x="168" y="156"/>
                </a:cxn>
                <a:cxn ang="0">
                  <a:pos x="179" y="146"/>
                </a:cxn>
                <a:cxn ang="0">
                  <a:pos x="187" y="137"/>
                </a:cxn>
                <a:cxn ang="0">
                  <a:pos x="191" y="127"/>
                </a:cxn>
                <a:cxn ang="0">
                  <a:pos x="193" y="122"/>
                </a:cxn>
                <a:cxn ang="0">
                  <a:pos x="193" y="120"/>
                </a:cxn>
              </a:cxnLst>
              <a:rect l="0" t="0" r="r" b="b"/>
              <a:pathLst>
                <a:path w="193" h="165">
                  <a:moveTo>
                    <a:pt x="193" y="120"/>
                  </a:moveTo>
                  <a:lnTo>
                    <a:pt x="193" y="118"/>
                  </a:lnTo>
                  <a:lnTo>
                    <a:pt x="193" y="116"/>
                  </a:lnTo>
                  <a:lnTo>
                    <a:pt x="191" y="112"/>
                  </a:lnTo>
                  <a:lnTo>
                    <a:pt x="191" y="108"/>
                  </a:lnTo>
                  <a:lnTo>
                    <a:pt x="189" y="103"/>
                  </a:lnTo>
                  <a:lnTo>
                    <a:pt x="187" y="97"/>
                  </a:lnTo>
                  <a:lnTo>
                    <a:pt x="185" y="89"/>
                  </a:lnTo>
                  <a:lnTo>
                    <a:pt x="181" y="82"/>
                  </a:lnTo>
                  <a:lnTo>
                    <a:pt x="175" y="72"/>
                  </a:lnTo>
                  <a:lnTo>
                    <a:pt x="170" y="63"/>
                  </a:lnTo>
                  <a:lnTo>
                    <a:pt x="164" y="53"/>
                  </a:lnTo>
                  <a:lnTo>
                    <a:pt x="156" y="44"/>
                  </a:lnTo>
                  <a:lnTo>
                    <a:pt x="147" y="32"/>
                  </a:lnTo>
                  <a:lnTo>
                    <a:pt x="137" y="23"/>
                  </a:lnTo>
                  <a:lnTo>
                    <a:pt x="126" y="12"/>
                  </a:lnTo>
                  <a:lnTo>
                    <a:pt x="115" y="0"/>
                  </a:lnTo>
                  <a:lnTo>
                    <a:pt x="115" y="2"/>
                  </a:lnTo>
                  <a:lnTo>
                    <a:pt x="116" y="6"/>
                  </a:lnTo>
                  <a:lnTo>
                    <a:pt x="118" y="10"/>
                  </a:lnTo>
                  <a:lnTo>
                    <a:pt x="118" y="13"/>
                  </a:lnTo>
                  <a:lnTo>
                    <a:pt x="120" y="19"/>
                  </a:lnTo>
                  <a:lnTo>
                    <a:pt x="122" y="23"/>
                  </a:lnTo>
                  <a:lnTo>
                    <a:pt x="126" y="31"/>
                  </a:lnTo>
                  <a:lnTo>
                    <a:pt x="126" y="36"/>
                  </a:lnTo>
                  <a:lnTo>
                    <a:pt x="128" y="42"/>
                  </a:lnTo>
                  <a:lnTo>
                    <a:pt x="130" y="48"/>
                  </a:lnTo>
                  <a:lnTo>
                    <a:pt x="132" y="53"/>
                  </a:lnTo>
                  <a:lnTo>
                    <a:pt x="132" y="59"/>
                  </a:lnTo>
                  <a:lnTo>
                    <a:pt x="132" y="65"/>
                  </a:lnTo>
                  <a:lnTo>
                    <a:pt x="132" y="70"/>
                  </a:lnTo>
                  <a:lnTo>
                    <a:pt x="130" y="74"/>
                  </a:lnTo>
                  <a:lnTo>
                    <a:pt x="126" y="78"/>
                  </a:lnTo>
                  <a:lnTo>
                    <a:pt x="122" y="82"/>
                  </a:lnTo>
                  <a:lnTo>
                    <a:pt x="116" y="84"/>
                  </a:lnTo>
                  <a:lnTo>
                    <a:pt x="111" y="86"/>
                  </a:lnTo>
                  <a:lnTo>
                    <a:pt x="103" y="88"/>
                  </a:lnTo>
                  <a:lnTo>
                    <a:pt x="94" y="89"/>
                  </a:lnTo>
                  <a:lnTo>
                    <a:pt x="84" y="89"/>
                  </a:lnTo>
                  <a:lnTo>
                    <a:pt x="77" y="91"/>
                  </a:lnTo>
                  <a:lnTo>
                    <a:pt x="67" y="89"/>
                  </a:lnTo>
                  <a:lnTo>
                    <a:pt x="58" y="86"/>
                  </a:lnTo>
                  <a:lnTo>
                    <a:pt x="48" y="84"/>
                  </a:lnTo>
                  <a:lnTo>
                    <a:pt x="39" y="80"/>
                  </a:lnTo>
                  <a:lnTo>
                    <a:pt x="31" y="76"/>
                  </a:lnTo>
                  <a:lnTo>
                    <a:pt x="21" y="70"/>
                  </a:lnTo>
                  <a:lnTo>
                    <a:pt x="16" y="63"/>
                  </a:lnTo>
                  <a:lnTo>
                    <a:pt x="10" y="55"/>
                  </a:lnTo>
                  <a:lnTo>
                    <a:pt x="4" y="50"/>
                  </a:lnTo>
                  <a:lnTo>
                    <a:pt x="2" y="46"/>
                  </a:lnTo>
                  <a:lnTo>
                    <a:pt x="0" y="48"/>
                  </a:lnTo>
                  <a:lnTo>
                    <a:pt x="0" y="51"/>
                  </a:lnTo>
                  <a:lnTo>
                    <a:pt x="0" y="57"/>
                  </a:lnTo>
                  <a:lnTo>
                    <a:pt x="2" y="65"/>
                  </a:lnTo>
                  <a:lnTo>
                    <a:pt x="6" y="74"/>
                  </a:lnTo>
                  <a:lnTo>
                    <a:pt x="14" y="86"/>
                  </a:lnTo>
                  <a:lnTo>
                    <a:pt x="19" y="97"/>
                  </a:lnTo>
                  <a:lnTo>
                    <a:pt x="27" y="108"/>
                  </a:lnTo>
                  <a:lnTo>
                    <a:pt x="37" y="120"/>
                  </a:lnTo>
                  <a:lnTo>
                    <a:pt x="46" y="131"/>
                  </a:lnTo>
                  <a:lnTo>
                    <a:pt x="58" y="141"/>
                  </a:lnTo>
                  <a:lnTo>
                    <a:pt x="71" y="150"/>
                  </a:lnTo>
                  <a:lnTo>
                    <a:pt x="86" y="158"/>
                  </a:lnTo>
                  <a:lnTo>
                    <a:pt x="101" y="162"/>
                  </a:lnTo>
                  <a:lnTo>
                    <a:pt x="116" y="164"/>
                  </a:lnTo>
                  <a:lnTo>
                    <a:pt x="130" y="165"/>
                  </a:lnTo>
                  <a:lnTo>
                    <a:pt x="141" y="164"/>
                  </a:lnTo>
                  <a:lnTo>
                    <a:pt x="151" y="162"/>
                  </a:lnTo>
                  <a:lnTo>
                    <a:pt x="160" y="160"/>
                  </a:lnTo>
                  <a:lnTo>
                    <a:pt x="168" y="156"/>
                  </a:lnTo>
                  <a:lnTo>
                    <a:pt x="174" y="150"/>
                  </a:lnTo>
                  <a:lnTo>
                    <a:pt x="179" y="146"/>
                  </a:lnTo>
                  <a:lnTo>
                    <a:pt x="183" y="141"/>
                  </a:lnTo>
                  <a:lnTo>
                    <a:pt x="187" y="137"/>
                  </a:lnTo>
                  <a:lnTo>
                    <a:pt x="189" y="131"/>
                  </a:lnTo>
                  <a:lnTo>
                    <a:pt x="191" y="127"/>
                  </a:lnTo>
                  <a:lnTo>
                    <a:pt x="191" y="124"/>
                  </a:lnTo>
                  <a:lnTo>
                    <a:pt x="193" y="122"/>
                  </a:lnTo>
                  <a:lnTo>
                    <a:pt x="193" y="120"/>
                  </a:lnTo>
                  <a:lnTo>
                    <a:pt x="193" y="120"/>
                  </a:lnTo>
                  <a:lnTo>
                    <a:pt x="193" y="120"/>
                  </a:lnTo>
                  <a:close/>
                </a:path>
              </a:pathLst>
            </a:custGeom>
            <a:solidFill>
              <a:srgbClr val="FFE68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9" name="Freeform 65"/>
            <p:cNvSpPr>
              <a:spLocks/>
            </p:cNvSpPr>
            <p:nvPr/>
          </p:nvSpPr>
          <p:spPr bwMode="auto">
            <a:xfrm>
              <a:off x="4891" y="2145"/>
              <a:ext cx="16" cy="18"/>
            </a:xfrm>
            <a:custGeom>
              <a:avLst/>
              <a:gdLst/>
              <a:ahLst/>
              <a:cxnLst>
                <a:cxn ang="0">
                  <a:pos x="15" y="0"/>
                </a:cxn>
                <a:cxn ang="0">
                  <a:pos x="11" y="0"/>
                </a:cxn>
                <a:cxn ang="0">
                  <a:pos x="7" y="0"/>
                </a:cxn>
                <a:cxn ang="0">
                  <a:pos x="3" y="0"/>
                </a:cxn>
                <a:cxn ang="0">
                  <a:pos x="1" y="2"/>
                </a:cxn>
                <a:cxn ang="0">
                  <a:pos x="0" y="4"/>
                </a:cxn>
                <a:cxn ang="0">
                  <a:pos x="0" y="8"/>
                </a:cxn>
                <a:cxn ang="0">
                  <a:pos x="0" y="12"/>
                </a:cxn>
                <a:cxn ang="0">
                  <a:pos x="1" y="19"/>
                </a:cxn>
                <a:cxn ang="0">
                  <a:pos x="5" y="25"/>
                </a:cxn>
                <a:cxn ang="0">
                  <a:pos x="11" y="31"/>
                </a:cxn>
                <a:cxn ang="0">
                  <a:pos x="15" y="34"/>
                </a:cxn>
                <a:cxn ang="0">
                  <a:pos x="19" y="36"/>
                </a:cxn>
                <a:cxn ang="0">
                  <a:pos x="22" y="36"/>
                </a:cxn>
                <a:cxn ang="0">
                  <a:pos x="26" y="36"/>
                </a:cxn>
                <a:cxn ang="0">
                  <a:pos x="30" y="34"/>
                </a:cxn>
                <a:cxn ang="0">
                  <a:pos x="32" y="29"/>
                </a:cxn>
                <a:cxn ang="0">
                  <a:pos x="30" y="23"/>
                </a:cxn>
                <a:cxn ang="0">
                  <a:pos x="30" y="19"/>
                </a:cxn>
                <a:cxn ang="0">
                  <a:pos x="26" y="13"/>
                </a:cxn>
                <a:cxn ang="0">
                  <a:pos x="26" y="10"/>
                </a:cxn>
                <a:cxn ang="0">
                  <a:pos x="20" y="4"/>
                </a:cxn>
                <a:cxn ang="0">
                  <a:pos x="15" y="0"/>
                </a:cxn>
                <a:cxn ang="0">
                  <a:pos x="15" y="0"/>
                </a:cxn>
              </a:cxnLst>
              <a:rect l="0" t="0" r="r" b="b"/>
              <a:pathLst>
                <a:path w="32" h="36">
                  <a:moveTo>
                    <a:pt x="15" y="0"/>
                  </a:moveTo>
                  <a:lnTo>
                    <a:pt x="11" y="0"/>
                  </a:lnTo>
                  <a:lnTo>
                    <a:pt x="7" y="0"/>
                  </a:lnTo>
                  <a:lnTo>
                    <a:pt x="3" y="0"/>
                  </a:lnTo>
                  <a:lnTo>
                    <a:pt x="1" y="2"/>
                  </a:lnTo>
                  <a:lnTo>
                    <a:pt x="0" y="4"/>
                  </a:lnTo>
                  <a:lnTo>
                    <a:pt x="0" y="8"/>
                  </a:lnTo>
                  <a:lnTo>
                    <a:pt x="0" y="12"/>
                  </a:lnTo>
                  <a:lnTo>
                    <a:pt x="1" y="19"/>
                  </a:lnTo>
                  <a:lnTo>
                    <a:pt x="5" y="25"/>
                  </a:lnTo>
                  <a:lnTo>
                    <a:pt x="11" y="31"/>
                  </a:lnTo>
                  <a:lnTo>
                    <a:pt x="15" y="34"/>
                  </a:lnTo>
                  <a:lnTo>
                    <a:pt x="19" y="36"/>
                  </a:lnTo>
                  <a:lnTo>
                    <a:pt x="22" y="36"/>
                  </a:lnTo>
                  <a:lnTo>
                    <a:pt x="26" y="36"/>
                  </a:lnTo>
                  <a:lnTo>
                    <a:pt x="30" y="34"/>
                  </a:lnTo>
                  <a:lnTo>
                    <a:pt x="32" y="29"/>
                  </a:lnTo>
                  <a:lnTo>
                    <a:pt x="30" y="23"/>
                  </a:lnTo>
                  <a:lnTo>
                    <a:pt x="30" y="19"/>
                  </a:lnTo>
                  <a:lnTo>
                    <a:pt x="26" y="13"/>
                  </a:lnTo>
                  <a:lnTo>
                    <a:pt x="26" y="10"/>
                  </a:lnTo>
                  <a:lnTo>
                    <a:pt x="20" y="4"/>
                  </a:lnTo>
                  <a:lnTo>
                    <a:pt x="15" y="0"/>
                  </a:lnTo>
                  <a:lnTo>
                    <a:pt x="15" y="0"/>
                  </a:lnTo>
                  <a:close/>
                </a:path>
              </a:pathLst>
            </a:custGeom>
            <a:solidFill>
              <a:srgbClr val="FFF0B3"/>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0" name="Freeform 66"/>
            <p:cNvSpPr>
              <a:spLocks/>
            </p:cNvSpPr>
            <p:nvPr/>
          </p:nvSpPr>
          <p:spPr bwMode="auto">
            <a:xfrm>
              <a:off x="4606" y="2337"/>
              <a:ext cx="120" cy="103"/>
            </a:xfrm>
            <a:custGeom>
              <a:avLst/>
              <a:gdLst/>
              <a:ahLst/>
              <a:cxnLst>
                <a:cxn ang="0">
                  <a:pos x="198" y="0"/>
                </a:cxn>
                <a:cxn ang="0">
                  <a:pos x="196" y="0"/>
                </a:cxn>
                <a:cxn ang="0">
                  <a:pos x="194" y="2"/>
                </a:cxn>
                <a:cxn ang="0">
                  <a:pos x="190" y="6"/>
                </a:cxn>
                <a:cxn ang="0">
                  <a:pos x="186" y="9"/>
                </a:cxn>
                <a:cxn ang="0">
                  <a:pos x="182" y="15"/>
                </a:cxn>
                <a:cxn ang="0">
                  <a:pos x="177" y="21"/>
                </a:cxn>
                <a:cxn ang="0">
                  <a:pos x="171" y="27"/>
                </a:cxn>
                <a:cxn ang="0">
                  <a:pos x="165" y="34"/>
                </a:cxn>
                <a:cxn ang="0">
                  <a:pos x="158" y="42"/>
                </a:cxn>
                <a:cxn ang="0">
                  <a:pos x="152" y="47"/>
                </a:cxn>
                <a:cxn ang="0">
                  <a:pos x="146" y="55"/>
                </a:cxn>
                <a:cxn ang="0">
                  <a:pos x="141" y="63"/>
                </a:cxn>
                <a:cxn ang="0">
                  <a:pos x="135" y="66"/>
                </a:cxn>
                <a:cxn ang="0">
                  <a:pos x="131" y="72"/>
                </a:cxn>
                <a:cxn ang="0">
                  <a:pos x="129" y="76"/>
                </a:cxn>
                <a:cxn ang="0">
                  <a:pos x="127" y="80"/>
                </a:cxn>
                <a:cxn ang="0">
                  <a:pos x="124" y="82"/>
                </a:cxn>
                <a:cxn ang="0">
                  <a:pos x="120" y="86"/>
                </a:cxn>
                <a:cxn ang="0">
                  <a:pos x="114" y="87"/>
                </a:cxn>
                <a:cxn ang="0">
                  <a:pos x="108" y="89"/>
                </a:cxn>
                <a:cxn ang="0">
                  <a:pos x="103" y="89"/>
                </a:cxn>
                <a:cxn ang="0">
                  <a:pos x="99" y="91"/>
                </a:cxn>
                <a:cxn ang="0">
                  <a:pos x="93" y="91"/>
                </a:cxn>
                <a:cxn ang="0">
                  <a:pos x="93" y="93"/>
                </a:cxn>
                <a:cxn ang="0">
                  <a:pos x="0" y="184"/>
                </a:cxn>
                <a:cxn ang="0">
                  <a:pos x="15" y="205"/>
                </a:cxn>
                <a:cxn ang="0">
                  <a:pos x="17" y="203"/>
                </a:cxn>
                <a:cxn ang="0">
                  <a:pos x="23" y="198"/>
                </a:cxn>
                <a:cxn ang="0">
                  <a:pos x="30" y="190"/>
                </a:cxn>
                <a:cxn ang="0">
                  <a:pos x="42" y="179"/>
                </a:cxn>
                <a:cxn ang="0">
                  <a:pos x="55" y="165"/>
                </a:cxn>
                <a:cxn ang="0">
                  <a:pos x="70" y="152"/>
                </a:cxn>
                <a:cxn ang="0">
                  <a:pos x="87" y="137"/>
                </a:cxn>
                <a:cxn ang="0">
                  <a:pos x="106" y="122"/>
                </a:cxn>
                <a:cxn ang="0">
                  <a:pos x="124" y="106"/>
                </a:cxn>
                <a:cxn ang="0">
                  <a:pos x="144" y="91"/>
                </a:cxn>
                <a:cxn ang="0">
                  <a:pos x="162" y="76"/>
                </a:cxn>
                <a:cxn ang="0">
                  <a:pos x="181" y="63"/>
                </a:cxn>
                <a:cxn ang="0">
                  <a:pos x="198" y="51"/>
                </a:cxn>
                <a:cxn ang="0">
                  <a:pos x="213" y="44"/>
                </a:cxn>
                <a:cxn ang="0">
                  <a:pos x="228" y="36"/>
                </a:cxn>
                <a:cxn ang="0">
                  <a:pos x="240" y="34"/>
                </a:cxn>
                <a:cxn ang="0">
                  <a:pos x="198" y="0"/>
                </a:cxn>
                <a:cxn ang="0">
                  <a:pos x="198" y="0"/>
                </a:cxn>
              </a:cxnLst>
              <a:rect l="0" t="0" r="r" b="b"/>
              <a:pathLst>
                <a:path w="240" h="205">
                  <a:moveTo>
                    <a:pt x="198" y="0"/>
                  </a:moveTo>
                  <a:lnTo>
                    <a:pt x="196" y="0"/>
                  </a:lnTo>
                  <a:lnTo>
                    <a:pt x="194" y="2"/>
                  </a:lnTo>
                  <a:lnTo>
                    <a:pt x="190" y="6"/>
                  </a:lnTo>
                  <a:lnTo>
                    <a:pt x="186" y="9"/>
                  </a:lnTo>
                  <a:lnTo>
                    <a:pt x="182" y="15"/>
                  </a:lnTo>
                  <a:lnTo>
                    <a:pt x="177" y="21"/>
                  </a:lnTo>
                  <a:lnTo>
                    <a:pt x="171" y="27"/>
                  </a:lnTo>
                  <a:lnTo>
                    <a:pt x="165" y="34"/>
                  </a:lnTo>
                  <a:lnTo>
                    <a:pt x="158" y="42"/>
                  </a:lnTo>
                  <a:lnTo>
                    <a:pt x="152" y="47"/>
                  </a:lnTo>
                  <a:lnTo>
                    <a:pt x="146" y="55"/>
                  </a:lnTo>
                  <a:lnTo>
                    <a:pt x="141" y="63"/>
                  </a:lnTo>
                  <a:lnTo>
                    <a:pt x="135" y="66"/>
                  </a:lnTo>
                  <a:lnTo>
                    <a:pt x="131" y="72"/>
                  </a:lnTo>
                  <a:lnTo>
                    <a:pt x="129" y="76"/>
                  </a:lnTo>
                  <a:lnTo>
                    <a:pt x="127" y="80"/>
                  </a:lnTo>
                  <a:lnTo>
                    <a:pt x="124" y="82"/>
                  </a:lnTo>
                  <a:lnTo>
                    <a:pt x="120" y="86"/>
                  </a:lnTo>
                  <a:lnTo>
                    <a:pt x="114" y="87"/>
                  </a:lnTo>
                  <a:lnTo>
                    <a:pt x="108" y="89"/>
                  </a:lnTo>
                  <a:lnTo>
                    <a:pt x="103" y="89"/>
                  </a:lnTo>
                  <a:lnTo>
                    <a:pt x="99" y="91"/>
                  </a:lnTo>
                  <a:lnTo>
                    <a:pt x="93" y="91"/>
                  </a:lnTo>
                  <a:lnTo>
                    <a:pt x="93" y="93"/>
                  </a:lnTo>
                  <a:lnTo>
                    <a:pt x="0" y="184"/>
                  </a:lnTo>
                  <a:lnTo>
                    <a:pt x="15" y="205"/>
                  </a:lnTo>
                  <a:lnTo>
                    <a:pt x="17" y="203"/>
                  </a:lnTo>
                  <a:lnTo>
                    <a:pt x="23" y="198"/>
                  </a:lnTo>
                  <a:lnTo>
                    <a:pt x="30" y="190"/>
                  </a:lnTo>
                  <a:lnTo>
                    <a:pt x="42" y="179"/>
                  </a:lnTo>
                  <a:lnTo>
                    <a:pt x="55" y="165"/>
                  </a:lnTo>
                  <a:lnTo>
                    <a:pt x="70" y="152"/>
                  </a:lnTo>
                  <a:lnTo>
                    <a:pt x="87" y="137"/>
                  </a:lnTo>
                  <a:lnTo>
                    <a:pt x="106" y="122"/>
                  </a:lnTo>
                  <a:lnTo>
                    <a:pt x="124" y="106"/>
                  </a:lnTo>
                  <a:lnTo>
                    <a:pt x="144" y="91"/>
                  </a:lnTo>
                  <a:lnTo>
                    <a:pt x="162" y="76"/>
                  </a:lnTo>
                  <a:lnTo>
                    <a:pt x="181" y="63"/>
                  </a:lnTo>
                  <a:lnTo>
                    <a:pt x="198" y="51"/>
                  </a:lnTo>
                  <a:lnTo>
                    <a:pt x="213" y="44"/>
                  </a:lnTo>
                  <a:lnTo>
                    <a:pt x="228" y="36"/>
                  </a:lnTo>
                  <a:lnTo>
                    <a:pt x="240" y="34"/>
                  </a:lnTo>
                  <a:lnTo>
                    <a:pt x="198" y="0"/>
                  </a:lnTo>
                  <a:lnTo>
                    <a:pt x="198" y="0"/>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1" name="Freeform 67"/>
            <p:cNvSpPr>
              <a:spLocks/>
            </p:cNvSpPr>
            <p:nvPr/>
          </p:nvSpPr>
          <p:spPr bwMode="auto">
            <a:xfrm>
              <a:off x="4693" y="2215"/>
              <a:ext cx="133" cy="137"/>
            </a:xfrm>
            <a:custGeom>
              <a:avLst/>
              <a:gdLst/>
              <a:ahLst/>
              <a:cxnLst>
                <a:cxn ang="0">
                  <a:pos x="264" y="245"/>
                </a:cxn>
                <a:cxn ang="0">
                  <a:pos x="255" y="243"/>
                </a:cxn>
                <a:cxn ang="0">
                  <a:pos x="240" y="239"/>
                </a:cxn>
                <a:cxn ang="0">
                  <a:pos x="219" y="232"/>
                </a:cxn>
                <a:cxn ang="0">
                  <a:pos x="194" y="224"/>
                </a:cxn>
                <a:cxn ang="0">
                  <a:pos x="169" y="211"/>
                </a:cxn>
                <a:cxn ang="0">
                  <a:pos x="144" y="194"/>
                </a:cxn>
                <a:cxn ang="0">
                  <a:pos x="122" y="173"/>
                </a:cxn>
                <a:cxn ang="0">
                  <a:pos x="105" y="150"/>
                </a:cxn>
                <a:cxn ang="0">
                  <a:pos x="93" y="123"/>
                </a:cxn>
                <a:cxn ang="0">
                  <a:pos x="91" y="99"/>
                </a:cxn>
                <a:cxn ang="0">
                  <a:pos x="93" y="76"/>
                </a:cxn>
                <a:cxn ang="0">
                  <a:pos x="101" y="57"/>
                </a:cxn>
                <a:cxn ang="0">
                  <a:pos x="110" y="40"/>
                </a:cxn>
                <a:cxn ang="0">
                  <a:pos x="125" y="30"/>
                </a:cxn>
                <a:cxn ang="0">
                  <a:pos x="143" y="26"/>
                </a:cxn>
                <a:cxn ang="0">
                  <a:pos x="152" y="26"/>
                </a:cxn>
                <a:cxn ang="0">
                  <a:pos x="148" y="23"/>
                </a:cxn>
                <a:cxn ang="0">
                  <a:pos x="137" y="13"/>
                </a:cxn>
                <a:cxn ang="0">
                  <a:pos x="118" y="5"/>
                </a:cxn>
                <a:cxn ang="0">
                  <a:pos x="97" y="2"/>
                </a:cxn>
                <a:cxn ang="0">
                  <a:pos x="72" y="0"/>
                </a:cxn>
                <a:cxn ang="0">
                  <a:pos x="49" y="7"/>
                </a:cxn>
                <a:cxn ang="0">
                  <a:pos x="27" y="25"/>
                </a:cxn>
                <a:cxn ang="0">
                  <a:pos x="11" y="51"/>
                </a:cxn>
                <a:cxn ang="0">
                  <a:pos x="2" y="83"/>
                </a:cxn>
                <a:cxn ang="0">
                  <a:pos x="2" y="116"/>
                </a:cxn>
                <a:cxn ang="0">
                  <a:pos x="8" y="148"/>
                </a:cxn>
                <a:cxn ang="0">
                  <a:pos x="21" y="180"/>
                </a:cxn>
                <a:cxn ang="0">
                  <a:pos x="40" y="209"/>
                </a:cxn>
                <a:cxn ang="0">
                  <a:pos x="65" y="234"/>
                </a:cxn>
                <a:cxn ang="0">
                  <a:pos x="93" y="254"/>
                </a:cxn>
                <a:cxn ang="0">
                  <a:pos x="122" y="268"/>
                </a:cxn>
                <a:cxn ang="0">
                  <a:pos x="152" y="273"/>
                </a:cxn>
                <a:cxn ang="0">
                  <a:pos x="179" y="273"/>
                </a:cxn>
                <a:cxn ang="0">
                  <a:pos x="205" y="270"/>
                </a:cxn>
                <a:cxn ang="0">
                  <a:pos x="226" y="264"/>
                </a:cxn>
                <a:cxn ang="0">
                  <a:pos x="245" y="256"/>
                </a:cxn>
                <a:cxn ang="0">
                  <a:pos x="257" y="249"/>
                </a:cxn>
                <a:cxn ang="0">
                  <a:pos x="264" y="247"/>
                </a:cxn>
                <a:cxn ang="0">
                  <a:pos x="266" y="247"/>
                </a:cxn>
              </a:cxnLst>
              <a:rect l="0" t="0" r="r" b="b"/>
              <a:pathLst>
                <a:path w="266" h="273">
                  <a:moveTo>
                    <a:pt x="266" y="247"/>
                  </a:moveTo>
                  <a:lnTo>
                    <a:pt x="264" y="245"/>
                  </a:lnTo>
                  <a:lnTo>
                    <a:pt x="260" y="245"/>
                  </a:lnTo>
                  <a:lnTo>
                    <a:pt x="255" y="243"/>
                  </a:lnTo>
                  <a:lnTo>
                    <a:pt x="247" y="243"/>
                  </a:lnTo>
                  <a:lnTo>
                    <a:pt x="240" y="239"/>
                  </a:lnTo>
                  <a:lnTo>
                    <a:pt x="230" y="235"/>
                  </a:lnTo>
                  <a:lnTo>
                    <a:pt x="219" y="232"/>
                  </a:lnTo>
                  <a:lnTo>
                    <a:pt x="207" y="230"/>
                  </a:lnTo>
                  <a:lnTo>
                    <a:pt x="194" y="224"/>
                  </a:lnTo>
                  <a:lnTo>
                    <a:pt x="183" y="216"/>
                  </a:lnTo>
                  <a:lnTo>
                    <a:pt x="169" y="211"/>
                  </a:lnTo>
                  <a:lnTo>
                    <a:pt x="158" y="203"/>
                  </a:lnTo>
                  <a:lnTo>
                    <a:pt x="144" y="194"/>
                  </a:lnTo>
                  <a:lnTo>
                    <a:pt x="133" y="184"/>
                  </a:lnTo>
                  <a:lnTo>
                    <a:pt x="122" y="173"/>
                  </a:lnTo>
                  <a:lnTo>
                    <a:pt x="112" y="163"/>
                  </a:lnTo>
                  <a:lnTo>
                    <a:pt x="105" y="150"/>
                  </a:lnTo>
                  <a:lnTo>
                    <a:pt x="99" y="137"/>
                  </a:lnTo>
                  <a:lnTo>
                    <a:pt x="93" y="123"/>
                  </a:lnTo>
                  <a:lnTo>
                    <a:pt x="91" y="112"/>
                  </a:lnTo>
                  <a:lnTo>
                    <a:pt x="91" y="99"/>
                  </a:lnTo>
                  <a:lnTo>
                    <a:pt x="91" y="87"/>
                  </a:lnTo>
                  <a:lnTo>
                    <a:pt x="93" y="76"/>
                  </a:lnTo>
                  <a:lnTo>
                    <a:pt x="97" y="66"/>
                  </a:lnTo>
                  <a:lnTo>
                    <a:pt x="101" y="57"/>
                  </a:lnTo>
                  <a:lnTo>
                    <a:pt x="106" y="47"/>
                  </a:lnTo>
                  <a:lnTo>
                    <a:pt x="110" y="40"/>
                  </a:lnTo>
                  <a:lnTo>
                    <a:pt x="120" y="34"/>
                  </a:lnTo>
                  <a:lnTo>
                    <a:pt x="125" y="30"/>
                  </a:lnTo>
                  <a:lnTo>
                    <a:pt x="133" y="28"/>
                  </a:lnTo>
                  <a:lnTo>
                    <a:pt x="143" y="26"/>
                  </a:lnTo>
                  <a:lnTo>
                    <a:pt x="150" y="26"/>
                  </a:lnTo>
                  <a:lnTo>
                    <a:pt x="152" y="26"/>
                  </a:lnTo>
                  <a:lnTo>
                    <a:pt x="150" y="25"/>
                  </a:lnTo>
                  <a:lnTo>
                    <a:pt x="148" y="23"/>
                  </a:lnTo>
                  <a:lnTo>
                    <a:pt x="143" y="19"/>
                  </a:lnTo>
                  <a:lnTo>
                    <a:pt x="137" y="13"/>
                  </a:lnTo>
                  <a:lnTo>
                    <a:pt x="127" y="9"/>
                  </a:lnTo>
                  <a:lnTo>
                    <a:pt x="118" y="5"/>
                  </a:lnTo>
                  <a:lnTo>
                    <a:pt x="108" y="4"/>
                  </a:lnTo>
                  <a:lnTo>
                    <a:pt x="97" y="2"/>
                  </a:lnTo>
                  <a:lnTo>
                    <a:pt x="84" y="0"/>
                  </a:lnTo>
                  <a:lnTo>
                    <a:pt x="72" y="0"/>
                  </a:lnTo>
                  <a:lnTo>
                    <a:pt x="61" y="4"/>
                  </a:lnTo>
                  <a:lnTo>
                    <a:pt x="49" y="7"/>
                  </a:lnTo>
                  <a:lnTo>
                    <a:pt x="38" y="13"/>
                  </a:lnTo>
                  <a:lnTo>
                    <a:pt x="27" y="25"/>
                  </a:lnTo>
                  <a:lnTo>
                    <a:pt x="19" y="38"/>
                  </a:lnTo>
                  <a:lnTo>
                    <a:pt x="11" y="51"/>
                  </a:lnTo>
                  <a:lnTo>
                    <a:pt x="4" y="66"/>
                  </a:lnTo>
                  <a:lnTo>
                    <a:pt x="2" y="83"/>
                  </a:lnTo>
                  <a:lnTo>
                    <a:pt x="0" y="99"/>
                  </a:lnTo>
                  <a:lnTo>
                    <a:pt x="2" y="116"/>
                  </a:lnTo>
                  <a:lnTo>
                    <a:pt x="4" y="131"/>
                  </a:lnTo>
                  <a:lnTo>
                    <a:pt x="8" y="148"/>
                  </a:lnTo>
                  <a:lnTo>
                    <a:pt x="15" y="165"/>
                  </a:lnTo>
                  <a:lnTo>
                    <a:pt x="21" y="180"/>
                  </a:lnTo>
                  <a:lnTo>
                    <a:pt x="30" y="196"/>
                  </a:lnTo>
                  <a:lnTo>
                    <a:pt x="40" y="209"/>
                  </a:lnTo>
                  <a:lnTo>
                    <a:pt x="53" y="222"/>
                  </a:lnTo>
                  <a:lnTo>
                    <a:pt x="65" y="234"/>
                  </a:lnTo>
                  <a:lnTo>
                    <a:pt x="78" y="245"/>
                  </a:lnTo>
                  <a:lnTo>
                    <a:pt x="93" y="254"/>
                  </a:lnTo>
                  <a:lnTo>
                    <a:pt x="108" y="262"/>
                  </a:lnTo>
                  <a:lnTo>
                    <a:pt x="122" y="268"/>
                  </a:lnTo>
                  <a:lnTo>
                    <a:pt x="137" y="272"/>
                  </a:lnTo>
                  <a:lnTo>
                    <a:pt x="152" y="273"/>
                  </a:lnTo>
                  <a:lnTo>
                    <a:pt x="165" y="273"/>
                  </a:lnTo>
                  <a:lnTo>
                    <a:pt x="179" y="273"/>
                  </a:lnTo>
                  <a:lnTo>
                    <a:pt x="192" y="272"/>
                  </a:lnTo>
                  <a:lnTo>
                    <a:pt x="205" y="270"/>
                  </a:lnTo>
                  <a:lnTo>
                    <a:pt x="217" y="268"/>
                  </a:lnTo>
                  <a:lnTo>
                    <a:pt x="226" y="264"/>
                  </a:lnTo>
                  <a:lnTo>
                    <a:pt x="236" y="260"/>
                  </a:lnTo>
                  <a:lnTo>
                    <a:pt x="245" y="256"/>
                  </a:lnTo>
                  <a:lnTo>
                    <a:pt x="251" y="253"/>
                  </a:lnTo>
                  <a:lnTo>
                    <a:pt x="257" y="249"/>
                  </a:lnTo>
                  <a:lnTo>
                    <a:pt x="262" y="247"/>
                  </a:lnTo>
                  <a:lnTo>
                    <a:pt x="264" y="247"/>
                  </a:lnTo>
                  <a:lnTo>
                    <a:pt x="266" y="247"/>
                  </a:lnTo>
                  <a:lnTo>
                    <a:pt x="266" y="247"/>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2" name="Freeform 68"/>
            <p:cNvSpPr>
              <a:spLocks/>
            </p:cNvSpPr>
            <p:nvPr/>
          </p:nvSpPr>
          <p:spPr bwMode="auto">
            <a:xfrm>
              <a:off x="4773" y="2149"/>
              <a:ext cx="130" cy="116"/>
            </a:xfrm>
            <a:custGeom>
              <a:avLst/>
              <a:gdLst/>
              <a:ahLst/>
              <a:cxnLst>
                <a:cxn ang="0">
                  <a:pos x="32" y="70"/>
                </a:cxn>
                <a:cxn ang="0">
                  <a:pos x="40" y="72"/>
                </a:cxn>
                <a:cxn ang="0">
                  <a:pos x="53" y="74"/>
                </a:cxn>
                <a:cxn ang="0">
                  <a:pos x="70" y="78"/>
                </a:cxn>
                <a:cxn ang="0">
                  <a:pos x="89" y="83"/>
                </a:cxn>
                <a:cxn ang="0">
                  <a:pos x="110" y="91"/>
                </a:cxn>
                <a:cxn ang="0">
                  <a:pos x="129" y="98"/>
                </a:cxn>
                <a:cxn ang="0">
                  <a:pos x="144" y="108"/>
                </a:cxn>
                <a:cxn ang="0">
                  <a:pos x="158" y="117"/>
                </a:cxn>
                <a:cxn ang="0">
                  <a:pos x="169" y="117"/>
                </a:cxn>
                <a:cxn ang="0">
                  <a:pos x="177" y="114"/>
                </a:cxn>
                <a:cxn ang="0">
                  <a:pos x="184" y="102"/>
                </a:cxn>
                <a:cxn ang="0">
                  <a:pos x="186" y="89"/>
                </a:cxn>
                <a:cxn ang="0">
                  <a:pos x="184" y="70"/>
                </a:cxn>
                <a:cxn ang="0">
                  <a:pos x="175" y="49"/>
                </a:cxn>
                <a:cxn ang="0">
                  <a:pos x="161" y="26"/>
                </a:cxn>
                <a:cxn ang="0">
                  <a:pos x="144" y="5"/>
                </a:cxn>
                <a:cxn ang="0">
                  <a:pos x="144" y="0"/>
                </a:cxn>
                <a:cxn ang="0">
                  <a:pos x="161" y="9"/>
                </a:cxn>
                <a:cxn ang="0">
                  <a:pos x="186" y="28"/>
                </a:cxn>
                <a:cxn ang="0">
                  <a:pos x="215" y="55"/>
                </a:cxn>
                <a:cxn ang="0">
                  <a:pos x="239" y="83"/>
                </a:cxn>
                <a:cxn ang="0">
                  <a:pos x="256" y="114"/>
                </a:cxn>
                <a:cxn ang="0">
                  <a:pos x="258" y="138"/>
                </a:cxn>
                <a:cxn ang="0">
                  <a:pos x="243" y="156"/>
                </a:cxn>
                <a:cxn ang="0">
                  <a:pos x="224" y="165"/>
                </a:cxn>
                <a:cxn ang="0">
                  <a:pos x="211" y="171"/>
                </a:cxn>
                <a:cxn ang="0">
                  <a:pos x="196" y="175"/>
                </a:cxn>
                <a:cxn ang="0">
                  <a:pos x="186" y="178"/>
                </a:cxn>
                <a:cxn ang="0">
                  <a:pos x="177" y="184"/>
                </a:cxn>
                <a:cxn ang="0">
                  <a:pos x="171" y="197"/>
                </a:cxn>
                <a:cxn ang="0">
                  <a:pos x="167" y="218"/>
                </a:cxn>
                <a:cxn ang="0">
                  <a:pos x="0" y="79"/>
                </a:cxn>
                <a:cxn ang="0">
                  <a:pos x="32" y="70"/>
                </a:cxn>
              </a:cxnLst>
              <a:rect l="0" t="0" r="r" b="b"/>
              <a:pathLst>
                <a:path w="260" h="232">
                  <a:moveTo>
                    <a:pt x="32" y="70"/>
                  </a:moveTo>
                  <a:lnTo>
                    <a:pt x="32" y="70"/>
                  </a:lnTo>
                  <a:lnTo>
                    <a:pt x="36" y="70"/>
                  </a:lnTo>
                  <a:lnTo>
                    <a:pt x="40" y="72"/>
                  </a:lnTo>
                  <a:lnTo>
                    <a:pt x="45" y="74"/>
                  </a:lnTo>
                  <a:lnTo>
                    <a:pt x="53" y="74"/>
                  </a:lnTo>
                  <a:lnTo>
                    <a:pt x="61" y="76"/>
                  </a:lnTo>
                  <a:lnTo>
                    <a:pt x="70" y="78"/>
                  </a:lnTo>
                  <a:lnTo>
                    <a:pt x="80" y="81"/>
                  </a:lnTo>
                  <a:lnTo>
                    <a:pt x="89" y="83"/>
                  </a:lnTo>
                  <a:lnTo>
                    <a:pt x="100" y="87"/>
                  </a:lnTo>
                  <a:lnTo>
                    <a:pt x="110" y="91"/>
                  </a:lnTo>
                  <a:lnTo>
                    <a:pt x="120" y="95"/>
                  </a:lnTo>
                  <a:lnTo>
                    <a:pt x="129" y="98"/>
                  </a:lnTo>
                  <a:lnTo>
                    <a:pt x="137" y="102"/>
                  </a:lnTo>
                  <a:lnTo>
                    <a:pt x="144" y="108"/>
                  </a:lnTo>
                  <a:lnTo>
                    <a:pt x="152" y="114"/>
                  </a:lnTo>
                  <a:lnTo>
                    <a:pt x="158" y="117"/>
                  </a:lnTo>
                  <a:lnTo>
                    <a:pt x="163" y="117"/>
                  </a:lnTo>
                  <a:lnTo>
                    <a:pt x="169" y="117"/>
                  </a:lnTo>
                  <a:lnTo>
                    <a:pt x="175" y="117"/>
                  </a:lnTo>
                  <a:lnTo>
                    <a:pt x="177" y="114"/>
                  </a:lnTo>
                  <a:lnTo>
                    <a:pt x="182" y="110"/>
                  </a:lnTo>
                  <a:lnTo>
                    <a:pt x="184" y="102"/>
                  </a:lnTo>
                  <a:lnTo>
                    <a:pt x="186" y="97"/>
                  </a:lnTo>
                  <a:lnTo>
                    <a:pt x="186" y="89"/>
                  </a:lnTo>
                  <a:lnTo>
                    <a:pt x="186" y="79"/>
                  </a:lnTo>
                  <a:lnTo>
                    <a:pt x="184" y="70"/>
                  </a:lnTo>
                  <a:lnTo>
                    <a:pt x="180" y="60"/>
                  </a:lnTo>
                  <a:lnTo>
                    <a:pt x="175" y="49"/>
                  </a:lnTo>
                  <a:lnTo>
                    <a:pt x="169" y="38"/>
                  </a:lnTo>
                  <a:lnTo>
                    <a:pt x="161" y="26"/>
                  </a:lnTo>
                  <a:lnTo>
                    <a:pt x="152" y="15"/>
                  </a:lnTo>
                  <a:lnTo>
                    <a:pt x="144" y="5"/>
                  </a:lnTo>
                  <a:lnTo>
                    <a:pt x="142" y="2"/>
                  </a:lnTo>
                  <a:lnTo>
                    <a:pt x="144" y="0"/>
                  </a:lnTo>
                  <a:lnTo>
                    <a:pt x="152" y="3"/>
                  </a:lnTo>
                  <a:lnTo>
                    <a:pt x="161" y="9"/>
                  </a:lnTo>
                  <a:lnTo>
                    <a:pt x="173" y="19"/>
                  </a:lnTo>
                  <a:lnTo>
                    <a:pt x="186" y="28"/>
                  </a:lnTo>
                  <a:lnTo>
                    <a:pt x="201" y="41"/>
                  </a:lnTo>
                  <a:lnTo>
                    <a:pt x="215" y="55"/>
                  </a:lnTo>
                  <a:lnTo>
                    <a:pt x="228" y="70"/>
                  </a:lnTo>
                  <a:lnTo>
                    <a:pt x="239" y="83"/>
                  </a:lnTo>
                  <a:lnTo>
                    <a:pt x="251" y="98"/>
                  </a:lnTo>
                  <a:lnTo>
                    <a:pt x="256" y="114"/>
                  </a:lnTo>
                  <a:lnTo>
                    <a:pt x="260" y="127"/>
                  </a:lnTo>
                  <a:lnTo>
                    <a:pt x="258" y="138"/>
                  </a:lnTo>
                  <a:lnTo>
                    <a:pt x="253" y="148"/>
                  </a:lnTo>
                  <a:lnTo>
                    <a:pt x="243" y="156"/>
                  </a:lnTo>
                  <a:lnTo>
                    <a:pt x="234" y="161"/>
                  </a:lnTo>
                  <a:lnTo>
                    <a:pt x="224" y="165"/>
                  </a:lnTo>
                  <a:lnTo>
                    <a:pt x="218" y="169"/>
                  </a:lnTo>
                  <a:lnTo>
                    <a:pt x="211" y="171"/>
                  </a:lnTo>
                  <a:lnTo>
                    <a:pt x="203" y="173"/>
                  </a:lnTo>
                  <a:lnTo>
                    <a:pt x="196" y="175"/>
                  </a:lnTo>
                  <a:lnTo>
                    <a:pt x="192" y="176"/>
                  </a:lnTo>
                  <a:lnTo>
                    <a:pt x="186" y="178"/>
                  </a:lnTo>
                  <a:lnTo>
                    <a:pt x="180" y="180"/>
                  </a:lnTo>
                  <a:lnTo>
                    <a:pt x="177" y="184"/>
                  </a:lnTo>
                  <a:lnTo>
                    <a:pt x="173" y="190"/>
                  </a:lnTo>
                  <a:lnTo>
                    <a:pt x="171" y="197"/>
                  </a:lnTo>
                  <a:lnTo>
                    <a:pt x="169" y="205"/>
                  </a:lnTo>
                  <a:lnTo>
                    <a:pt x="167" y="218"/>
                  </a:lnTo>
                  <a:lnTo>
                    <a:pt x="167" y="232"/>
                  </a:lnTo>
                  <a:lnTo>
                    <a:pt x="0" y="79"/>
                  </a:lnTo>
                  <a:lnTo>
                    <a:pt x="32" y="70"/>
                  </a:lnTo>
                  <a:lnTo>
                    <a:pt x="32" y="70"/>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3" name="Freeform 69"/>
            <p:cNvSpPr>
              <a:spLocks/>
            </p:cNvSpPr>
            <p:nvPr/>
          </p:nvSpPr>
          <p:spPr bwMode="auto">
            <a:xfrm>
              <a:off x="4619" y="2354"/>
              <a:ext cx="107" cy="80"/>
            </a:xfrm>
            <a:custGeom>
              <a:avLst/>
              <a:gdLst/>
              <a:ahLst/>
              <a:cxnLst>
                <a:cxn ang="0">
                  <a:pos x="215" y="2"/>
                </a:cxn>
                <a:cxn ang="0">
                  <a:pos x="213" y="2"/>
                </a:cxn>
                <a:cxn ang="0">
                  <a:pos x="209" y="6"/>
                </a:cxn>
                <a:cxn ang="0">
                  <a:pos x="205" y="6"/>
                </a:cxn>
                <a:cxn ang="0">
                  <a:pos x="201" y="8"/>
                </a:cxn>
                <a:cxn ang="0">
                  <a:pos x="196" y="12"/>
                </a:cxn>
                <a:cxn ang="0">
                  <a:pos x="192" y="14"/>
                </a:cxn>
                <a:cxn ang="0">
                  <a:pos x="186" y="17"/>
                </a:cxn>
                <a:cxn ang="0">
                  <a:pos x="180" y="19"/>
                </a:cxn>
                <a:cxn ang="0">
                  <a:pos x="175" y="23"/>
                </a:cxn>
                <a:cxn ang="0">
                  <a:pos x="169" y="29"/>
                </a:cxn>
                <a:cxn ang="0">
                  <a:pos x="163" y="33"/>
                </a:cxn>
                <a:cxn ang="0">
                  <a:pos x="156" y="36"/>
                </a:cxn>
                <a:cxn ang="0">
                  <a:pos x="150" y="40"/>
                </a:cxn>
                <a:cxn ang="0">
                  <a:pos x="144" y="44"/>
                </a:cxn>
                <a:cxn ang="0">
                  <a:pos x="137" y="50"/>
                </a:cxn>
                <a:cxn ang="0">
                  <a:pos x="127" y="55"/>
                </a:cxn>
                <a:cxn ang="0">
                  <a:pos x="119" y="61"/>
                </a:cxn>
                <a:cxn ang="0">
                  <a:pos x="112" y="67"/>
                </a:cxn>
                <a:cxn ang="0">
                  <a:pos x="102" y="73"/>
                </a:cxn>
                <a:cxn ang="0">
                  <a:pos x="95" y="80"/>
                </a:cxn>
                <a:cxn ang="0">
                  <a:pos x="85" y="86"/>
                </a:cxn>
                <a:cxn ang="0">
                  <a:pos x="78" y="93"/>
                </a:cxn>
                <a:cxn ang="0">
                  <a:pos x="68" y="101"/>
                </a:cxn>
                <a:cxn ang="0">
                  <a:pos x="59" y="109"/>
                </a:cxn>
                <a:cxn ang="0">
                  <a:pos x="51" y="116"/>
                </a:cxn>
                <a:cxn ang="0">
                  <a:pos x="41" y="126"/>
                </a:cxn>
                <a:cxn ang="0">
                  <a:pos x="32" y="133"/>
                </a:cxn>
                <a:cxn ang="0">
                  <a:pos x="22" y="141"/>
                </a:cxn>
                <a:cxn ang="0">
                  <a:pos x="13" y="152"/>
                </a:cxn>
                <a:cxn ang="0">
                  <a:pos x="3" y="162"/>
                </a:cxn>
                <a:cxn ang="0">
                  <a:pos x="0" y="162"/>
                </a:cxn>
                <a:cxn ang="0">
                  <a:pos x="0" y="160"/>
                </a:cxn>
                <a:cxn ang="0">
                  <a:pos x="3" y="156"/>
                </a:cxn>
                <a:cxn ang="0">
                  <a:pos x="5" y="152"/>
                </a:cxn>
                <a:cxn ang="0">
                  <a:pos x="9" y="147"/>
                </a:cxn>
                <a:cxn ang="0">
                  <a:pos x="15" y="139"/>
                </a:cxn>
                <a:cxn ang="0">
                  <a:pos x="21" y="131"/>
                </a:cxn>
                <a:cxn ang="0">
                  <a:pos x="28" y="124"/>
                </a:cxn>
                <a:cxn ang="0">
                  <a:pos x="36" y="112"/>
                </a:cxn>
                <a:cxn ang="0">
                  <a:pos x="45" y="103"/>
                </a:cxn>
                <a:cxn ang="0">
                  <a:pos x="55" y="93"/>
                </a:cxn>
                <a:cxn ang="0">
                  <a:pos x="64" y="80"/>
                </a:cxn>
                <a:cxn ang="0">
                  <a:pos x="78" y="71"/>
                </a:cxn>
                <a:cxn ang="0">
                  <a:pos x="89" y="57"/>
                </a:cxn>
                <a:cxn ang="0">
                  <a:pos x="102" y="48"/>
                </a:cxn>
                <a:cxn ang="0">
                  <a:pos x="114" y="36"/>
                </a:cxn>
                <a:cxn ang="0">
                  <a:pos x="125" y="29"/>
                </a:cxn>
                <a:cxn ang="0">
                  <a:pos x="135" y="23"/>
                </a:cxn>
                <a:cxn ang="0">
                  <a:pos x="144" y="17"/>
                </a:cxn>
                <a:cxn ang="0">
                  <a:pos x="152" y="12"/>
                </a:cxn>
                <a:cxn ang="0">
                  <a:pos x="161" y="8"/>
                </a:cxn>
                <a:cxn ang="0">
                  <a:pos x="167" y="6"/>
                </a:cxn>
                <a:cxn ang="0">
                  <a:pos x="175" y="4"/>
                </a:cxn>
                <a:cxn ang="0">
                  <a:pos x="182" y="2"/>
                </a:cxn>
                <a:cxn ang="0">
                  <a:pos x="188" y="0"/>
                </a:cxn>
                <a:cxn ang="0">
                  <a:pos x="194" y="0"/>
                </a:cxn>
                <a:cxn ang="0">
                  <a:pos x="197" y="0"/>
                </a:cxn>
                <a:cxn ang="0">
                  <a:pos x="203" y="0"/>
                </a:cxn>
                <a:cxn ang="0">
                  <a:pos x="207" y="0"/>
                </a:cxn>
                <a:cxn ang="0">
                  <a:pos x="211" y="0"/>
                </a:cxn>
                <a:cxn ang="0">
                  <a:pos x="215" y="2"/>
                </a:cxn>
                <a:cxn ang="0">
                  <a:pos x="215" y="2"/>
                </a:cxn>
              </a:cxnLst>
              <a:rect l="0" t="0" r="r" b="b"/>
              <a:pathLst>
                <a:path w="215" h="162">
                  <a:moveTo>
                    <a:pt x="215" y="2"/>
                  </a:moveTo>
                  <a:lnTo>
                    <a:pt x="213" y="2"/>
                  </a:lnTo>
                  <a:lnTo>
                    <a:pt x="209" y="6"/>
                  </a:lnTo>
                  <a:lnTo>
                    <a:pt x="205" y="6"/>
                  </a:lnTo>
                  <a:lnTo>
                    <a:pt x="201" y="8"/>
                  </a:lnTo>
                  <a:lnTo>
                    <a:pt x="196" y="12"/>
                  </a:lnTo>
                  <a:lnTo>
                    <a:pt x="192" y="14"/>
                  </a:lnTo>
                  <a:lnTo>
                    <a:pt x="186" y="17"/>
                  </a:lnTo>
                  <a:lnTo>
                    <a:pt x="180" y="19"/>
                  </a:lnTo>
                  <a:lnTo>
                    <a:pt x="175" y="23"/>
                  </a:lnTo>
                  <a:lnTo>
                    <a:pt x="169" y="29"/>
                  </a:lnTo>
                  <a:lnTo>
                    <a:pt x="163" y="33"/>
                  </a:lnTo>
                  <a:lnTo>
                    <a:pt x="156" y="36"/>
                  </a:lnTo>
                  <a:lnTo>
                    <a:pt x="150" y="40"/>
                  </a:lnTo>
                  <a:lnTo>
                    <a:pt x="144" y="44"/>
                  </a:lnTo>
                  <a:lnTo>
                    <a:pt x="137" y="50"/>
                  </a:lnTo>
                  <a:lnTo>
                    <a:pt x="127" y="55"/>
                  </a:lnTo>
                  <a:lnTo>
                    <a:pt x="119" y="61"/>
                  </a:lnTo>
                  <a:lnTo>
                    <a:pt x="112" y="67"/>
                  </a:lnTo>
                  <a:lnTo>
                    <a:pt x="102" y="73"/>
                  </a:lnTo>
                  <a:lnTo>
                    <a:pt x="95" y="80"/>
                  </a:lnTo>
                  <a:lnTo>
                    <a:pt x="85" y="86"/>
                  </a:lnTo>
                  <a:lnTo>
                    <a:pt x="78" y="93"/>
                  </a:lnTo>
                  <a:lnTo>
                    <a:pt x="68" y="101"/>
                  </a:lnTo>
                  <a:lnTo>
                    <a:pt x="59" y="109"/>
                  </a:lnTo>
                  <a:lnTo>
                    <a:pt x="51" y="116"/>
                  </a:lnTo>
                  <a:lnTo>
                    <a:pt x="41" y="126"/>
                  </a:lnTo>
                  <a:lnTo>
                    <a:pt x="32" y="133"/>
                  </a:lnTo>
                  <a:lnTo>
                    <a:pt x="22" y="141"/>
                  </a:lnTo>
                  <a:lnTo>
                    <a:pt x="13" y="152"/>
                  </a:lnTo>
                  <a:lnTo>
                    <a:pt x="3" y="162"/>
                  </a:lnTo>
                  <a:lnTo>
                    <a:pt x="0" y="162"/>
                  </a:lnTo>
                  <a:lnTo>
                    <a:pt x="0" y="160"/>
                  </a:lnTo>
                  <a:lnTo>
                    <a:pt x="3" y="156"/>
                  </a:lnTo>
                  <a:lnTo>
                    <a:pt x="5" y="152"/>
                  </a:lnTo>
                  <a:lnTo>
                    <a:pt x="9" y="147"/>
                  </a:lnTo>
                  <a:lnTo>
                    <a:pt x="15" y="139"/>
                  </a:lnTo>
                  <a:lnTo>
                    <a:pt x="21" y="131"/>
                  </a:lnTo>
                  <a:lnTo>
                    <a:pt x="28" y="124"/>
                  </a:lnTo>
                  <a:lnTo>
                    <a:pt x="36" y="112"/>
                  </a:lnTo>
                  <a:lnTo>
                    <a:pt x="45" y="103"/>
                  </a:lnTo>
                  <a:lnTo>
                    <a:pt x="55" y="93"/>
                  </a:lnTo>
                  <a:lnTo>
                    <a:pt x="64" y="80"/>
                  </a:lnTo>
                  <a:lnTo>
                    <a:pt x="78" y="71"/>
                  </a:lnTo>
                  <a:lnTo>
                    <a:pt x="89" y="57"/>
                  </a:lnTo>
                  <a:lnTo>
                    <a:pt x="102" y="48"/>
                  </a:lnTo>
                  <a:lnTo>
                    <a:pt x="114" y="36"/>
                  </a:lnTo>
                  <a:lnTo>
                    <a:pt x="125" y="29"/>
                  </a:lnTo>
                  <a:lnTo>
                    <a:pt x="135" y="23"/>
                  </a:lnTo>
                  <a:lnTo>
                    <a:pt x="144" y="17"/>
                  </a:lnTo>
                  <a:lnTo>
                    <a:pt x="152" y="12"/>
                  </a:lnTo>
                  <a:lnTo>
                    <a:pt x="161" y="8"/>
                  </a:lnTo>
                  <a:lnTo>
                    <a:pt x="167" y="6"/>
                  </a:lnTo>
                  <a:lnTo>
                    <a:pt x="175" y="4"/>
                  </a:lnTo>
                  <a:lnTo>
                    <a:pt x="182" y="2"/>
                  </a:lnTo>
                  <a:lnTo>
                    <a:pt x="188" y="0"/>
                  </a:lnTo>
                  <a:lnTo>
                    <a:pt x="194" y="0"/>
                  </a:lnTo>
                  <a:lnTo>
                    <a:pt x="197" y="0"/>
                  </a:lnTo>
                  <a:lnTo>
                    <a:pt x="203" y="0"/>
                  </a:lnTo>
                  <a:lnTo>
                    <a:pt x="207" y="0"/>
                  </a:lnTo>
                  <a:lnTo>
                    <a:pt x="211" y="0"/>
                  </a:lnTo>
                  <a:lnTo>
                    <a:pt x="215" y="2"/>
                  </a:lnTo>
                  <a:lnTo>
                    <a:pt x="215" y="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4" name="Freeform 70"/>
            <p:cNvSpPr>
              <a:spLocks/>
            </p:cNvSpPr>
            <p:nvPr/>
          </p:nvSpPr>
          <p:spPr bwMode="auto">
            <a:xfrm>
              <a:off x="4669" y="2312"/>
              <a:ext cx="25" cy="37"/>
            </a:xfrm>
            <a:custGeom>
              <a:avLst/>
              <a:gdLst/>
              <a:ahLst/>
              <a:cxnLst>
                <a:cxn ang="0">
                  <a:pos x="42" y="0"/>
                </a:cxn>
                <a:cxn ang="0">
                  <a:pos x="40" y="0"/>
                </a:cxn>
                <a:cxn ang="0">
                  <a:pos x="40" y="3"/>
                </a:cxn>
                <a:cxn ang="0">
                  <a:pos x="38" y="5"/>
                </a:cxn>
                <a:cxn ang="0">
                  <a:pos x="37" y="9"/>
                </a:cxn>
                <a:cxn ang="0">
                  <a:pos x="35" y="13"/>
                </a:cxn>
                <a:cxn ang="0">
                  <a:pos x="33" y="17"/>
                </a:cxn>
                <a:cxn ang="0">
                  <a:pos x="29" y="21"/>
                </a:cxn>
                <a:cxn ang="0">
                  <a:pos x="27" y="24"/>
                </a:cxn>
                <a:cxn ang="0">
                  <a:pos x="23" y="30"/>
                </a:cxn>
                <a:cxn ang="0">
                  <a:pos x="21" y="34"/>
                </a:cxn>
                <a:cxn ang="0">
                  <a:pos x="16" y="40"/>
                </a:cxn>
                <a:cxn ang="0">
                  <a:pos x="12" y="43"/>
                </a:cxn>
                <a:cxn ang="0">
                  <a:pos x="6" y="49"/>
                </a:cxn>
                <a:cxn ang="0">
                  <a:pos x="0" y="55"/>
                </a:cxn>
                <a:cxn ang="0">
                  <a:pos x="23" y="74"/>
                </a:cxn>
                <a:cxn ang="0">
                  <a:pos x="23" y="74"/>
                </a:cxn>
                <a:cxn ang="0">
                  <a:pos x="25" y="72"/>
                </a:cxn>
                <a:cxn ang="0">
                  <a:pos x="27" y="70"/>
                </a:cxn>
                <a:cxn ang="0">
                  <a:pos x="31" y="66"/>
                </a:cxn>
                <a:cxn ang="0">
                  <a:pos x="35" y="60"/>
                </a:cxn>
                <a:cxn ang="0">
                  <a:pos x="40" y="55"/>
                </a:cxn>
                <a:cxn ang="0">
                  <a:pos x="42" y="51"/>
                </a:cxn>
                <a:cxn ang="0">
                  <a:pos x="44" y="47"/>
                </a:cxn>
                <a:cxn ang="0">
                  <a:pos x="46" y="41"/>
                </a:cxn>
                <a:cxn ang="0">
                  <a:pos x="48" y="38"/>
                </a:cxn>
                <a:cxn ang="0">
                  <a:pos x="48" y="32"/>
                </a:cxn>
                <a:cxn ang="0">
                  <a:pos x="50" y="28"/>
                </a:cxn>
                <a:cxn ang="0">
                  <a:pos x="50" y="22"/>
                </a:cxn>
                <a:cxn ang="0">
                  <a:pos x="50" y="21"/>
                </a:cxn>
                <a:cxn ang="0">
                  <a:pos x="50" y="17"/>
                </a:cxn>
                <a:cxn ang="0">
                  <a:pos x="48" y="13"/>
                </a:cxn>
                <a:cxn ang="0">
                  <a:pos x="48" y="11"/>
                </a:cxn>
                <a:cxn ang="0">
                  <a:pos x="48" y="9"/>
                </a:cxn>
                <a:cxn ang="0">
                  <a:pos x="44" y="3"/>
                </a:cxn>
                <a:cxn ang="0">
                  <a:pos x="44" y="2"/>
                </a:cxn>
                <a:cxn ang="0">
                  <a:pos x="42" y="0"/>
                </a:cxn>
                <a:cxn ang="0">
                  <a:pos x="42" y="0"/>
                </a:cxn>
              </a:cxnLst>
              <a:rect l="0" t="0" r="r" b="b"/>
              <a:pathLst>
                <a:path w="50" h="74">
                  <a:moveTo>
                    <a:pt x="42" y="0"/>
                  </a:moveTo>
                  <a:lnTo>
                    <a:pt x="40" y="0"/>
                  </a:lnTo>
                  <a:lnTo>
                    <a:pt x="40" y="3"/>
                  </a:lnTo>
                  <a:lnTo>
                    <a:pt x="38" y="5"/>
                  </a:lnTo>
                  <a:lnTo>
                    <a:pt x="37" y="9"/>
                  </a:lnTo>
                  <a:lnTo>
                    <a:pt x="35" y="13"/>
                  </a:lnTo>
                  <a:lnTo>
                    <a:pt x="33" y="17"/>
                  </a:lnTo>
                  <a:lnTo>
                    <a:pt x="29" y="21"/>
                  </a:lnTo>
                  <a:lnTo>
                    <a:pt x="27" y="24"/>
                  </a:lnTo>
                  <a:lnTo>
                    <a:pt x="23" y="30"/>
                  </a:lnTo>
                  <a:lnTo>
                    <a:pt x="21" y="34"/>
                  </a:lnTo>
                  <a:lnTo>
                    <a:pt x="16" y="40"/>
                  </a:lnTo>
                  <a:lnTo>
                    <a:pt x="12" y="43"/>
                  </a:lnTo>
                  <a:lnTo>
                    <a:pt x="6" y="49"/>
                  </a:lnTo>
                  <a:lnTo>
                    <a:pt x="0" y="55"/>
                  </a:lnTo>
                  <a:lnTo>
                    <a:pt x="23" y="74"/>
                  </a:lnTo>
                  <a:lnTo>
                    <a:pt x="23" y="74"/>
                  </a:lnTo>
                  <a:lnTo>
                    <a:pt x="25" y="72"/>
                  </a:lnTo>
                  <a:lnTo>
                    <a:pt x="27" y="70"/>
                  </a:lnTo>
                  <a:lnTo>
                    <a:pt x="31" y="66"/>
                  </a:lnTo>
                  <a:lnTo>
                    <a:pt x="35" y="60"/>
                  </a:lnTo>
                  <a:lnTo>
                    <a:pt x="40" y="55"/>
                  </a:lnTo>
                  <a:lnTo>
                    <a:pt x="42" y="51"/>
                  </a:lnTo>
                  <a:lnTo>
                    <a:pt x="44" y="47"/>
                  </a:lnTo>
                  <a:lnTo>
                    <a:pt x="46" y="41"/>
                  </a:lnTo>
                  <a:lnTo>
                    <a:pt x="48" y="38"/>
                  </a:lnTo>
                  <a:lnTo>
                    <a:pt x="48" y="32"/>
                  </a:lnTo>
                  <a:lnTo>
                    <a:pt x="50" y="28"/>
                  </a:lnTo>
                  <a:lnTo>
                    <a:pt x="50" y="22"/>
                  </a:lnTo>
                  <a:lnTo>
                    <a:pt x="50" y="21"/>
                  </a:lnTo>
                  <a:lnTo>
                    <a:pt x="50" y="17"/>
                  </a:lnTo>
                  <a:lnTo>
                    <a:pt x="48" y="13"/>
                  </a:lnTo>
                  <a:lnTo>
                    <a:pt x="48" y="11"/>
                  </a:lnTo>
                  <a:lnTo>
                    <a:pt x="48" y="9"/>
                  </a:lnTo>
                  <a:lnTo>
                    <a:pt x="44" y="3"/>
                  </a:lnTo>
                  <a:lnTo>
                    <a:pt x="44" y="2"/>
                  </a:lnTo>
                  <a:lnTo>
                    <a:pt x="42" y="0"/>
                  </a:lnTo>
                  <a:lnTo>
                    <a:pt x="42"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5" name="Freeform 71"/>
            <p:cNvSpPr>
              <a:spLocks/>
            </p:cNvSpPr>
            <p:nvPr/>
          </p:nvSpPr>
          <p:spPr bwMode="auto">
            <a:xfrm>
              <a:off x="4582" y="2375"/>
              <a:ext cx="72" cy="49"/>
            </a:xfrm>
            <a:custGeom>
              <a:avLst/>
              <a:gdLst/>
              <a:ahLst/>
              <a:cxnLst>
                <a:cxn ang="0">
                  <a:pos x="118" y="0"/>
                </a:cxn>
                <a:cxn ang="0">
                  <a:pos x="116" y="0"/>
                </a:cxn>
                <a:cxn ang="0">
                  <a:pos x="115" y="2"/>
                </a:cxn>
                <a:cxn ang="0">
                  <a:pos x="113" y="6"/>
                </a:cxn>
                <a:cxn ang="0">
                  <a:pos x="109" y="10"/>
                </a:cxn>
                <a:cxn ang="0">
                  <a:pos x="103" y="13"/>
                </a:cxn>
                <a:cxn ang="0">
                  <a:pos x="97" y="19"/>
                </a:cxn>
                <a:cxn ang="0">
                  <a:pos x="92" y="25"/>
                </a:cxn>
                <a:cxn ang="0">
                  <a:pos x="84" y="32"/>
                </a:cxn>
                <a:cxn ang="0">
                  <a:pos x="75" y="40"/>
                </a:cxn>
                <a:cxn ang="0">
                  <a:pos x="65" y="48"/>
                </a:cxn>
                <a:cxn ang="0">
                  <a:pos x="56" y="55"/>
                </a:cxn>
                <a:cxn ang="0">
                  <a:pos x="46" y="65"/>
                </a:cxn>
                <a:cxn ang="0">
                  <a:pos x="35" y="72"/>
                </a:cxn>
                <a:cxn ang="0">
                  <a:pos x="23" y="82"/>
                </a:cxn>
                <a:cxn ang="0">
                  <a:pos x="12" y="91"/>
                </a:cxn>
                <a:cxn ang="0">
                  <a:pos x="0" y="99"/>
                </a:cxn>
                <a:cxn ang="0">
                  <a:pos x="16" y="95"/>
                </a:cxn>
                <a:cxn ang="0">
                  <a:pos x="23" y="91"/>
                </a:cxn>
                <a:cxn ang="0">
                  <a:pos x="33" y="88"/>
                </a:cxn>
                <a:cxn ang="0">
                  <a:pos x="44" y="84"/>
                </a:cxn>
                <a:cxn ang="0">
                  <a:pos x="56" y="78"/>
                </a:cxn>
                <a:cxn ang="0">
                  <a:pos x="67" y="72"/>
                </a:cxn>
                <a:cxn ang="0">
                  <a:pos x="78" y="65"/>
                </a:cxn>
                <a:cxn ang="0">
                  <a:pos x="90" y="57"/>
                </a:cxn>
                <a:cxn ang="0">
                  <a:pos x="101" y="48"/>
                </a:cxn>
                <a:cxn ang="0">
                  <a:pos x="113" y="36"/>
                </a:cxn>
                <a:cxn ang="0">
                  <a:pos x="126" y="27"/>
                </a:cxn>
                <a:cxn ang="0">
                  <a:pos x="135" y="13"/>
                </a:cxn>
                <a:cxn ang="0">
                  <a:pos x="145" y="0"/>
                </a:cxn>
                <a:cxn ang="0">
                  <a:pos x="118" y="0"/>
                </a:cxn>
                <a:cxn ang="0">
                  <a:pos x="118" y="0"/>
                </a:cxn>
              </a:cxnLst>
              <a:rect l="0" t="0" r="r" b="b"/>
              <a:pathLst>
                <a:path w="145" h="99">
                  <a:moveTo>
                    <a:pt x="118" y="0"/>
                  </a:moveTo>
                  <a:lnTo>
                    <a:pt x="116" y="0"/>
                  </a:lnTo>
                  <a:lnTo>
                    <a:pt x="115" y="2"/>
                  </a:lnTo>
                  <a:lnTo>
                    <a:pt x="113" y="6"/>
                  </a:lnTo>
                  <a:lnTo>
                    <a:pt x="109" y="10"/>
                  </a:lnTo>
                  <a:lnTo>
                    <a:pt x="103" y="13"/>
                  </a:lnTo>
                  <a:lnTo>
                    <a:pt x="97" y="19"/>
                  </a:lnTo>
                  <a:lnTo>
                    <a:pt x="92" y="25"/>
                  </a:lnTo>
                  <a:lnTo>
                    <a:pt x="84" y="32"/>
                  </a:lnTo>
                  <a:lnTo>
                    <a:pt x="75" y="40"/>
                  </a:lnTo>
                  <a:lnTo>
                    <a:pt x="65" y="48"/>
                  </a:lnTo>
                  <a:lnTo>
                    <a:pt x="56" y="55"/>
                  </a:lnTo>
                  <a:lnTo>
                    <a:pt x="46" y="65"/>
                  </a:lnTo>
                  <a:lnTo>
                    <a:pt x="35" y="72"/>
                  </a:lnTo>
                  <a:lnTo>
                    <a:pt x="23" y="82"/>
                  </a:lnTo>
                  <a:lnTo>
                    <a:pt x="12" y="91"/>
                  </a:lnTo>
                  <a:lnTo>
                    <a:pt x="0" y="99"/>
                  </a:lnTo>
                  <a:lnTo>
                    <a:pt x="16" y="95"/>
                  </a:lnTo>
                  <a:lnTo>
                    <a:pt x="23" y="91"/>
                  </a:lnTo>
                  <a:lnTo>
                    <a:pt x="33" y="88"/>
                  </a:lnTo>
                  <a:lnTo>
                    <a:pt x="44" y="84"/>
                  </a:lnTo>
                  <a:lnTo>
                    <a:pt x="56" y="78"/>
                  </a:lnTo>
                  <a:lnTo>
                    <a:pt x="67" y="72"/>
                  </a:lnTo>
                  <a:lnTo>
                    <a:pt x="78" y="65"/>
                  </a:lnTo>
                  <a:lnTo>
                    <a:pt x="90" y="57"/>
                  </a:lnTo>
                  <a:lnTo>
                    <a:pt x="101" y="48"/>
                  </a:lnTo>
                  <a:lnTo>
                    <a:pt x="113" y="36"/>
                  </a:lnTo>
                  <a:lnTo>
                    <a:pt x="126" y="27"/>
                  </a:lnTo>
                  <a:lnTo>
                    <a:pt x="135" y="13"/>
                  </a:lnTo>
                  <a:lnTo>
                    <a:pt x="145" y="0"/>
                  </a:lnTo>
                  <a:lnTo>
                    <a:pt x="118" y="0"/>
                  </a:lnTo>
                  <a:lnTo>
                    <a:pt x="118"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6" name="Freeform 72"/>
            <p:cNvSpPr>
              <a:spLocks/>
            </p:cNvSpPr>
            <p:nvPr/>
          </p:nvSpPr>
          <p:spPr bwMode="auto">
            <a:xfrm>
              <a:off x="4524" y="2405"/>
              <a:ext cx="103" cy="93"/>
            </a:xfrm>
            <a:custGeom>
              <a:avLst/>
              <a:gdLst/>
              <a:ahLst/>
              <a:cxnLst>
                <a:cxn ang="0">
                  <a:pos x="2" y="11"/>
                </a:cxn>
                <a:cxn ang="0">
                  <a:pos x="8" y="9"/>
                </a:cxn>
                <a:cxn ang="0">
                  <a:pos x="19" y="6"/>
                </a:cxn>
                <a:cxn ang="0">
                  <a:pos x="37" y="2"/>
                </a:cxn>
                <a:cxn ang="0">
                  <a:pos x="56" y="0"/>
                </a:cxn>
                <a:cxn ang="0">
                  <a:pos x="78" y="2"/>
                </a:cxn>
                <a:cxn ang="0">
                  <a:pos x="101" y="6"/>
                </a:cxn>
                <a:cxn ang="0">
                  <a:pos x="128" y="13"/>
                </a:cxn>
                <a:cxn ang="0">
                  <a:pos x="153" y="28"/>
                </a:cxn>
                <a:cxn ang="0">
                  <a:pos x="174" y="46"/>
                </a:cxn>
                <a:cxn ang="0">
                  <a:pos x="189" y="63"/>
                </a:cxn>
                <a:cxn ang="0">
                  <a:pos x="198" y="84"/>
                </a:cxn>
                <a:cxn ang="0">
                  <a:pos x="206" y="104"/>
                </a:cxn>
                <a:cxn ang="0">
                  <a:pos x="208" y="125"/>
                </a:cxn>
                <a:cxn ang="0">
                  <a:pos x="206" y="148"/>
                </a:cxn>
                <a:cxn ang="0">
                  <a:pos x="198" y="173"/>
                </a:cxn>
                <a:cxn ang="0">
                  <a:pos x="194" y="186"/>
                </a:cxn>
                <a:cxn ang="0">
                  <a:pos x="193" y="182"/>
                </a:cxn>
                <a:cxn ang="0">
                  <a:pos x="193" y="171"/>
                </a:cxn>
                <a:cxn ang="0">
                  <a:pos x="191" y="154"/>
                </a:cxn>
                <a:cxn ang="0">
                  <a:pos x="187" y="133"/>
                </a:cxn>
                <a:cxn ang="0">
                  <a:pos x="179" y="110"/>
                </a:cxn>
                <a:cxn ang="0">
                  <a:pos x="168" y="87"/>
                </a:cxn>
                <a:cxn ang="0">
                  <a:pos x="151" y="68"/>
                </a:cxn>
                <a:cxn ang="0">
                  <a:pos x="130" y="51"/>
                </a:cxn>
                <a:cxn ang="0">
                  <a:pos x="109" y="42"/>
                </a:cxn>
                <a:cxn ang="0">
                  <a:pos x="88" y="34"/>
                </a:cxn>
                <a:cxn ang="0">
                  <a:pos x="71" y="32"/>
                </a:cxn>
                <a:cxn ang="0">
                  <a:pos x="58" y="30"/>
                </a:cxn>
                <a:cxn ang="0">
                  <a:pos x="44" y="32"/>
                </a:cxn>
                <a:cxn ang="0">
                  <a:pos x="31" y="34"/>
                </a:cxn>
                <a:cxn ang="0">
                  <a:pos x="21" y="34"/>
                </a:cxn>
                <a:cxn ang="0">
                  <a:pos x="14" y="34"/>
                </a:cxn>
                <a:cxn ang="0">
                  <a:pos x="6" y="32"/>
                </a:cxn>
                <a:cxn ang="0">
                  <a:pos x="2" y="27"/>
                </a:cxn>
                <a:cxn ang="0">
                  <a:pos x="0" y="17"/>
                </a:cxn>
                <a:cxn ang="0">
                  <a:pos x="0" y="11"/>
                </a:cxn>
                <a:cxn ang="0">
                  <a:pos x="2" y="11"/>
                </a:cxn>
              </a:cxnLst>
              <a:rect l="0" t="0" r="r" b="b"/>
              <a:pathLst>
                <a:path w="208" h="186">
                  <a:moveTo>
                    <a:pt x="2" y="11"/>
                  </a:moveTo>
                  <a:lnTo>
                    <a:pt x="2" y="11"/>
                  </a:lnTo>
                  <a:lnTo>
                    <a:pt x="4" y="9"/>
                  </a:lnTo>
                  <a:lnTo>
                    <a:pt x="8" y="9"/>
                  </a:lnTo>
                  <a:lnTo>
                    <a:pt x="14" y="8"/>
                  </a:lnTo>
                  <a:lnTo>
                    <a:pt x="19" y="6"/>
                  </a:lnTo>
                  <a:lnTo>
                    <a:pt x="27" y="4"/>
                  </a:lnTo>
                  <a:lnTo>
                    <a:pt x="37" y="2"/>
                  </a:lnTo>
                  <a:lnTo>
                    <a:pt x="46" y="2"/>
                  </a:lnTo>
                  <a:lnTo>
                    <a:pt x="56" y="0"/>
                  </a:lnTo>
                  <a:lnTo>
                    <a:pt x="67" y="0"/>
                  </a:lnTo>
                  <a:lnTo>
                    <a:pt x="78" y="2"/>
                  </a:lnTo>
                  <a:lnTo>
                    <a:pt x="90" y="4"/>
                  </a:lnTo>
                  <a:lnTo>
                    <a:pt x="101" y="6"/>
                  </a:lnTo>
                  <a:lnTo>
                    <a:pt x="115" y="9"/>
                  </a:lnTo>
                  <a:lnTo>
                    <a:pt x="128" y="13"/>
                  </a:lnTo>
                  <a:lnTo>
                    <a:pt x="141" y="21"/>
                  </a:lnTo>
                  <a:lnTo>
                    <a:pt x="153" y="28"/>
                  </a:lnTo>
                  <a:lnTo>
                    <a:pt x="164" y="36"/>
                  </a:lnTo>
                  <a:lnTo>
                    <a:pt x="174" y="46"/>
                  </a:lnTo>
                  <a:lnTo>
                    <a:pt x="183" y="53"/>
                  </a:lnTo>
                  <a:lnTo>
                    <a:pt x="189" y="63"/>
                  </a:lnTo>
                  <a:lnTo>
                    <a:pt x="194" y="72"/>
                  </a:lnTo>
                  <a:lnTo>
                    <a:pt x="198" y="84"/>
                  </a:lnTo>
                  <a:lnTo>
                    <a:pt x="204" y="93"/>
                  </a:lnTo>
                  <a:lnTo>
                    <a:pt x="206" y="104"/>
                  </a:lnTo>
                  <a:lnTo>
                    <a:pt x="208" y="114"/>
                  </a:lnTo>
                  <a:lnTo>
                    <a:pt x="208" y="125"/>
                  </a:lnTo>
                  <a:lnTo>
                    <a:pt x="208" y="137"/>
                  </a:lnTo>
                  <a:lnTo>
                    <a:pt x="206" y="148"/>
                  </a:lnTo>
                  <a:lnTo>
                    <a:pt x="204" y="160"/>
                  </a:lnTo>
                  <a:lnTo>
                    <a:pt x="198" y="173"/>
                  </a:lnTo>
                  <a:lnTo>
                    <a:pt x="196" y="184"/>
                  </a:lnTo>
                  <a:lnTo>
                    <a:pt x="194" y="186"/>
                  </a:lnTo>
                  <a:lnTo>
                    <a:pt x="193" y="186"/>
                  </a:lnTo>
                  <a:lnTo>
                    <a:pt x="193" y="182"/>
                  </a:lnTo>
                  <a:lnTo>
                    <a:pt x="193" y="179"/>
                  </a:lnTo>
                  <a:lnTo>
                    <a:pt x="193" y="171"/>
                  </a:lnTo>
                  <a:lnTo>
                    <a:pt x="191" y="163"/>
                  </a:lnTo>
                  <a:lnTo>
                    <a:pt x="191" y="154"/>
                  </a:lnTo>
                  <a:lnTo>
                    <a:pt x="189" y="144"/>
                  </a:lnTo>
                  <a:lnTo>
                    <a:pt x="187" y="133"/>
                  </a:lnTo>
                  <a:lnTo>
                    <a:pt x="183" y="122"/>
                  </a:lnTo>
                  <a:lnTo>
                    <a:pt x="179" y="110"/>
                  </a:lnTo>
                  <a:lnTo>
                    <a:pt x="174" y="99"/>
                  </a:lnTo>
                  <a:lnTo>
                    <a:pt x="168" y="87"/>
                  </a:lnTo>
                  <a:lnTo>
                    <a:pt x="160" y="78"/>
                  </a:lnTo>
                  <a:lnTo>
                    <a:pt x="151" y="68"/>
                  </a:lnTo>
                  <a:lnTo>
                    <a:pt x="141" y="61"/>
                  </a:lnTo>
                  <a:lnTo>
                    <a:pt x="130" y="51"/>
                  </a:lnTo>
                  <a:lnTo>
                    <a:pt x="118" y="46"/>
                  </a:lnTo>
                  <a:lnTo>
                    <a:pt x="109" y="42"/>
                  </a:lnTo>
                  <a:lnTo>
                    <a:pt x="99" y="38"/>
                  </a:lnTo>
                  <a:lnTo>
                    <a:pt x="88" y="34"/>
                  </a:lnTo>
                  <a:lnTo>
                    <a:pt x="80" y="32"/>
                  </a:lnTo>
                  <a:lnTo>
                    <a:pt x="71" y="32"/>
                  </a:lnTo>
                  <a:lnTo>
                    <a:pt x="65" y="32"/>
                  </a:lnTo>
                  <a:lnTo>
                    <a:pt x="58" y="30"/>
                  </a:lnTo>
                  <a:lnTo>
                    <a:pt x="50" y="32"/>
                  </a:lnTo>
                  <a:lnTo>
                    <a:pt x="44" y="32"/>
                  </a:lnTo>
                  <a:lnTo>
                    <a:pt x="39" y="32"/>
                  </a:lnTo>
                  <a:lnTo>
                    <a:pt x="31" y="34"/>
                  </a:lnTo>
                  <a:lnTo>
                    <a:pt x="27" y="34"/>
                  </a:lnTo>
                  <a:lnTo>
                    <a:pt x="21" y="34"/>
                  </a:lnTo>
                  <a:lnTo>
                    <a:pt x="18" y="36"/>
                  </a:lnTo>
                  <a:lnTo>
                    <a:pt x="14" y="34"/>
                  </a:lnTo>
                  <a:lnTo>
                    <a:pt x="10" y="34"/>
                  </a:lnTo>
                  <a:lnTo>
                    <a:pt x="6" y="32"/>
                  </a:lnTo>
                  <a:lnTo>
                    <a:pt x="4" y="30"/>
                  </a:lnTo>
                  <a:lnTo>
                    <a:pt x="2" y="27"/>
                  </a:lnTo>
                  <a:lnTo>
                    <a:pt x="0" y="23"/>
                  </a:lnTo>
                  <a:lnTo>
                    <a:pt x="0" y="17"/>
                  </a:lnTo>
                  <a:lnTo>
                    <a:pt x="0" y="15"/>
                  </a:lnTo>
                  <a:lnTo>
                    <a:pt x="0" y="11"/>
                  </a:lnTo>
                  <a:lnTo>
                    <a:pt x="2" y="11"/>
                  </a:lnTo>
                  <a:lnTo>
                    <a:pt x="2" y="1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7" name="Freeform 73"/>
            <p:cNvSpPr>
              <a:spLocks/>
            </p:cNvSpPr>
            <p:nvPr/>
          </p:nvSpPr>
          <p:spPr bwMode="auto">
            <a:xfrm>
              <a:off x="4526" y="2416"/>
              <a:ext cx="96" cy="88"/>
            </a:xfrm>
            <a:custGeom>
              <a:avLst/>
              <a:gdLst/>
              <a:ahLst/>
              <a:cxnLst>
                <a:cxn ang="0">
                  <a:pos x="190" y="156"/>
                </a:cxn>
                <a:cxn ang="0">
                  <a:pos x="187" y="154"/>
                </a:cxn>
                <a:cxn ang="0">
                  <a:pos x="177" y="152"/>
                </a:cxn>
                <a:cxn ang="0">
                  <a:pos x="166" y="146"/>
                </a:cxn>
                <a:cxn ang="0">
                  <a:pos x="151" y="138"/>
                </a:cxn>
                <a:cxn ang="0">
                  <a:pos x="133" y="129"/>
                </a:cxn>
                <a:cxn ang="0">
                  <a:pos x="114" y="116"/>
                </a:cxn>
                <a:cxn ang="0">
                  <a:pos x="93" y="99"/>
                </a:cxn>
                <a:cxn ang="0">
                  <a:pos x="73" y="80"/>
                </a:cxn>
                <a:cxn ang="0">
                  <a:pos x="55" y="61"/>
                </a:cxn>
                <a:cxn ang="0">
                  <a:pos x="38" y="43"/>
                </a:cxn>
                <a:cxn ang="0">
                  <a:pos x="25" y="30"/>
                </a:cxn>
                <a:cxn ang="0">
                  <a:pos x="15" y="19"/>
                </a:cxn>
                <a:cxn ang="0">
                  <a:pos x="8" y="9"/>
                </a:cxn>
                <a:cxn ang="0">
                  <a:pos x="0" y="2"/>
                </a:cxn>
                <a:cxn ang="0">
                  <a:pos x="0" y="2"/>
                </a:cxn>
                <a:cxn ang="0">
                  <a:pos x="0" y="7"/>
                </a:cxn>
                <a:cxn ang="0">
                  <a:pos x="2" y="17"/>
                </a:cxn>
                <a:cxn ang="0">
                  <a:pos x="8" y="32"/>
                </a:cxn>
                <a:cxn ang="0">
                  <a:pos x="15" y="47"/>
                </a:cxn>
                <a:cxn ang="0">
                  <a:pos x="29" y="66"/>
                </a:cxn>
                <a:cxn ang="0">
                  <a:pos x="46" y="87"/>
                </a:cxn>
                <a:cxn ang="0">
                  <a:pos x="71" y="110"/>
                </a:cxn>
                <a:cxn ang="0">
                  <a:pos x="93" y="131"/>
                </a:cxn>
                <a:cxn ang="0">
                  <a:pos x="114" y="146"/>
                </a:cxn>
                <a:cxn ang="0">
                  <a:pos x="130" y="157"/>
                </a:cxn>
                <a:cxn ang="0">
                  <a:pos x="145" y="167"/>
                </a:cxn>
                <a:cxn ang="0">
                  <a:pos x="156" y="171"/>
                </a:cxn>
                <a:cxn ang="0">
                  <a:pos x="164" y="175"/>
                </a:cxn>
                <a:cxn ang="0">
                  <a:pos x="170" y="175"/>
                </a:cxn>
                <a:cxn ang="0">
                  <a:pos x="173" y="175"/>
                </a:cxn>
                <a:cxn ang="0">
                  <a:pos x="185" y="163"/>
                </a:cxn>
                <a:cxn ang="0">
                  <a:pos x="192" y="156"/>
                </a:cxn>
              </a:cxnLst>
              <a:rect l="0" t="0" r="r" b="b"/>
              <a:pathLst>
                <a:path w="192" h="175">
                  <a:moveTo>
                    <a:pt x="192" y="156"/>
                  </a:moveTo>
                  <a:lnTo>
                    <a:pt x="190" y="156"/>
                  </a:lnTo>
                  <a:lnTo>
                    <a:pt x="189" y="156"/>
                  </a:lnTo>
                  <a:lnTo>
                    <a:pt x="187" y="154"/>
                  </a:lnTo>
                  <a:lnTo>
                    <a:pt x="183" y="154"/>
                  </a:lnTo>
                  <a:lnTo>
                    <a:pt x="177" y="152"/>
                  </a:lnTo>
                  <a:lnTo>
                    <a:pt x="171" y="150"/>
                  </a:lnTo>
                  <a:lnTo>
                    <a:pt x="166" y="146"/>
                  </a:lnTo>
                  <a:lnTo>
                    <a:pt x="160" y="144"/>
                  </a:lnTo>
                  <a:lnTo>
                    <a:pt x="151" y="138"/>
                  </a:lnTo>
                  <a:lnTo>
                    <a:pt x="143" y="135"/>
                  </a:lnTo>
                  <a:lnTo>
                    <a:pt x="133" y="129"/>
                  </a:lnTo>
                  <a:lnTo>
                    <a:pt x="124" y="123"/>
                  </a:lnTo>
                  <a:lnTo>
                    <a:pt x="114" y="116"/>
                  </a:lnTo>
                  <a:lnTo>
                    <a:pt x="105" y="108"/>
                  </a:lnTo>
                  <a:lnTo>
                    <a:pt x="93" y="99"/>
                  </a:lnTo>
                  <a:lnTo>
                    <a:pt x="84" y="91"/>
                  </a:lnTo>
                  <a:lnTo>
                    <a:pt x="73" y="80"/>
                  </a:lnTo>
                  <a:lnTo>
                    <a:pt x="63" y="70"/>
                  </a:lnTo>
                  <a:lnTo>
                    <a:pt x="55" y="61"/>
                  </a:lnTo>
                  <a:lnTo>
                    <a:pt x="46" y="53"/>
                  </a:lnTo>
                  <a:lnTo>
                    <a:pt x="38" y="43"/>
                  </a:lnTo>
                  <a:lnTo>
                    <a:pt x="33" y="36"/>
                  </a:lnTo>
                  <a:lnTo>
                    <a:pt x="25" y="30"/>
                  </a:lnTo>
                  <a:lnTo>
                    <a:pt x="21" y="24"/>
                  </a:lnTo>
                  <a:lnTo>
                    <a:pt x="15" y="19"/>
                  </a:lnTo>
                  <a:lnTo>
                    <a:pt x="12" y="13"/>
                  </a:lnTo>
                  <a:lnTo>
                    <a:pt x="8" y="9"/>
                  </a:lnTo>
                  <a:lnTo>
                    <a:pt x="4" y="5"/>
                  </a:lnTo>
                  <a:lnTo>
                    <a:pt x="0" y="2"/>
                  </a:lnTo>
                  <a:lnTo>
                    <a:pt x="0" y="0"/>
                  </a:lnTo>
                  <a:lnTo>
                    <a:pt x="0" y="2"/>
                  </a:lnTo>
                  <a:lnTo>
                    <a:pt x="0" y="4"/>
                  </a:lnTo>
                  <a:lnTo>
                    <a:pt x="0" y="7"/>
                  </a:lnTo>
                  <a:lnTo>
                    <a:pt x="0" y="11"/>
                  </a:lnTo>
                  <a:lnTo>
                    <a:pt x="2" y="17"/>
                  </a:lnTo>
                  <a:lnTo>
                    <a:pt x="4" y="24"/>
                  </a:lnTo>
                  <a:lnTo>
                    <a:pt x="8" y="32"/>
                  </a:lnTo>
                  <a:lnTo>
                    <a:pt x="12" y="40"/>
                  </a:lnTo>
                  <a:lnTo>
                    <a:pt x="15" y="47"/>
                  </a:lnTo>
                  <a:lnTo>
                    <a:pt x="21" y="57"/>
                  </a:lnTo>
                  <a:lnTo>
                    <a:pt x="29" y="66"/>
                  </a:lnTo>
                  <a:lnTo>
                    <a:pt x="36" y="76"/>
                  </a:lnTo>
                  <a:lnTo>
                    <a:pt x="46" y="87"/>
                  </a:lnTo>
                  <a:lnTo>
                    <a:pt x="57" y="99"/>
                  </a:lnTo>
                  <a:lnTo>
                    <a:pt x="71" y="110"/>
                  </a:lnTo>
                  <a:lnTo>
                    <a:pt x="82" y="121"/>
                  </a:lnTo>
                  <a:lnTo>
                    <a:pt x="93" y="131"/>
                  </a:lnTo>
                  <a:lnTo>
                    <a:pt x="103" y="138"/>
                  </a:lnTo>
                  <a:lnTo>
                    <a:pt x="114" y="146"/>
                  </a:lnTo>
                  <a:lnTo>
                    <a:pt x="122" y="152"/>
                  </a:lnTo>
                  <a:lnTo>
                    <a:pt x="130" y="157"/>
                  </a:lnTo>
                  <a:lnTo>
                    <a:pt x="137" y="163"/>
                  </a:lnTo>
                  <a:lnTo>
                    <a:pt x="145" y="167"/>
                  </a:lnTo>
                  <a:lnTo>
                    <a:pt x="151" y="169"/>
                  </a:lnTo>
                  <a:lnTo>
                    <a:pt x="156" y="171"/>
                  </a:lnTo>
                  <a:lnTo>
                    <a:pt x="160" y="173"/>
                  </a:lnTo>
                  <a:lnTo>
                    <a:pt x="164" y="175"/>
                  </a:lnTo>
                  <a:lnTo>
                    <a:pt x="168" y="175"/>
                  </a:lnTo>
                  <a:lnTo>
                    <a:pt x="170" y="175"/>
                  </a:lnTo>
                  <a:lnTo>
                    <a:pt x="171" y="175"/>
                  </a:lnTo>
                  <a:lnTo>
                    <a:pt x="173" y="175"/>
                  </a:lnTo>
                  <a:lnTo>
                    <a:pt x="179" y="169"/>
                  </a:lnTo>
                  <a:lnTo>
                    <a:pt x="185" y="163"/>
                  </a:lnTo>
                  <a:lnTo>
                    <a:pt x="189" y="157"/>
                  </a:lnTo>
                  <a:lnTo>
                    <a:pt x="192" y="156"/>
                  </a:lnTo>
                  <a:lnTo>
                    <a:pt x="192" y="15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8" name="Freeform 74"/>
            <p:cNvSpPr>
              <a:spLocks/>
            </p:cNvSpPr>
            <p:nvPr/>
          </p:nvSpPr>
          <p:spPr bwMode="auto">
            <a:xfrm>
              <a:off x="4739" y="2182"/>
              <a:ext cx="129" cy="136"/>
            </a:xfrm>
            <a:custGeom>
              <a:avLst/>
              <a:gdLst/>
              <a:ahLst/>
              <a:cxnLst>
                <a:cxn ang="0">
                  <a:pos x="253" y="272"/>
                </a:cxn>
                <a:cxn ang="0">
                  <a:pos x="251" y="263"/>
                </a:cxn>
                <a:cxn ang="0">
                  <a:pos x="247" y="245"/>
                </a:cxn>
                <a:cxn ang="0">
                  <a:pos x="240" y="221"/>
                </a:cxn>
                <a:cxn ang="0">
                  <a:pos x="228" y="194"/>
                </a:cxn>
                <a:cxn ang="0">
                  <a:pos x="213" y="164"/>
                </a:cxn>
                <a:cxn ang="0">
                  <a:pos x="194" y="133"/>
                </a:cxn>
                <a:cxn ang="0">
                  <a:pos x="169" y="107"/>
                </a:cxn>
                <a:cxn ang="0">
                  <a:pos x="141" y="82"/>
                </a:cxn>
                <a:cxn ang="0">
                  <a:pos x="111" y="63"/>
                </a:cxn>
                <a:cxn ang="0">
                  <a:pos x="82" y="46"/>
                </a:cxn>
                <a:cxn ang="0">
                  <a:pos x="57" y="33"/>
                </a:cxn>
                <a:cxn ang="0">
                  <a:pos x="36" y="21"/>
                </a:cxn>
                <a:cxn ang="0">
                  <a:pos x="19" y="14"/>
                </a:cxn>
                <a:cxn ang="0">
                  <a:pos x="8" y="10"/>
                </a:cxn>
                <a:cxn ang="0">
                  <a:pos x="0" y="8"/>
                </a:cxn>
                <a:cxn ang="0">
                  <a:pos x="2" y="6"/>
                </a:cxn>
                <a:cxn ang="0">
                  <a:pos x="12" y="4"/>
                </a:cxn>
                <a:cxn ang="0">
                  <a:pos x="25" y="0"/>
                </a:cxn>
                <a:cxn ang="0">
                  <a:pos x="42" y="0"/>
                </a:cxn>
                <a:cxn ang="0">
                  <a:pos x="67" y="6"/>
                </a:cxn>
                <a:cxn ang="0">
                  <a:pos x="97" y="15"/>
                </a:cxn>
                <a:cxn ang="0">
                  <a:pos x="133" y="34"/>
                </a:cxn>
                <a:cxn ang="0">
                  <a:pos x="175" y="65"/>
                </a:cxn>
                <a:cxn ang="0">
                  <a:pos x="209" y="97"/>
                </a:cxn>
                <a:cxn ang="0">
                  <a:pos x="236" y="133"/>
                </a:cxn>
                <a:cxn ang="0">
                  <a:pos x="251" y="169"/>
                </a:cxn>
                <a:cxn ang="0">
                  <a:pos x="257" y="202"/>
                </a:cxn>
                <a:cxn ang="0">
                  <a:pos x="259" y="230"/>
                </a:cxn>
                <a:cxn ang="0">
                  <a:pos x="257" y="253"/>
                </a:cxn>
                <a:cxn ang="0">
                  <a:pos x="255" y="268"/>
                </a:cxn>
                <a:cxn ang="0">
                  <a:pos x="255" y="274"/>
                </a:cxn>
              </a:cxnLst>
              <a:rect l="0" t="0" r="r" b="b"/>
              <a:pathLst>
                <a:path w="259" h="274">
                  <a:moveTo>
                    <a:pt x="255" y="274"/>
                  </a:moveTo>
                  <a:lnTo>
                    <a:pt x="253" y="272"/>
                  </a:lnTo>
                  <a:lnTo>
                    <a:pt x="253" y="268"/>
                  </a:lnTo>
                  <a:lnTo>
                    <a:pt x="251" y="263"/>
                  </a:lnTo>
                  <a:lnTo>
                    <a:pt x="249" y="255"/>
                  </a:lnTo>
                  <a:lnTo>
                    <a:pt x="247" y="245"/>
                  </a:lnTo>
                  <a:lnTo>
                    <a:pt x="244" y="234"/>
                  </a:lnTo>
                  <a:lnTo>
                    <a:pt x="240" y="221"/>
                  </a:lnTo>
                  <a:lnTo>
                    <a:pt x="236" y="209"/>
                  </a:lnTo>
                  <a:lnTo>
                    <a:pt x="228" y="194"/>
                  </a:lnTo>
                  <a:lnTo>
                    <a:pt x="223" y="179"/>
                  </a:lnTo>
                  <a:lnTo>
                    <a:pt x="213" y="164"/>
                  </a:lnTo>
                  <a:lnTo>
                    <a:pt x="206" y="149"/>
                  </a:lnTo>
                  <a:lnTo>
                    <a:pt x="194" y="133"/>
                  </a:lnTo>
                  <a:lnTo>
                    <a:pt x="183" y="120"/>
                  </a:lnTo>
                  <a:lnTo>
                    <a:pt x="169" y="107"/>
                  </a:lnTo>
                  <a:lnTo>
                    <a:pt x="156" y="93"/>
                  </a:lnTo>
                  <a:lnTo>
                    <a:pt x="141" y="82"/>
                  </a:lnTo>
                  <a:lnTo>
                    <a:pt x="124" y="72"/>
                  </a:lnTo>
                  <a:lnTo>
                    <a:pt x="111" y="63"/>
                  </a:lnTo>
                  <a:lnTo>
                    <a:pt x="95" y="53"/>
                  </a:lnTo>
                  <a:lnTo>
                    <a:pt x="82" y="46"/>
                  </a:lnTo>
                  <a:lnTo>
                    <a:pt x="69" y="38"/>
                  </a:lnTo>
                  <a:lnTo>
                    <a:pt x="57" y="33"/>
                  </a:lnTo>
                  <a:lnTo>
                    <a:pt x="48" y="27"/>
                  </a:lnTo>
                  <a:lnTo>
                    <a:pt x="36" y="21"/>
                  </a:lnTo>
                  <a:lnTo>
                    <a:pt x="27" y="17"/>
                  </a:lnTo>
                  <a:lnTo>
                    <a:pt x="19" y="14"/>
                  </a:lnTo>
                  <a:lnTo>
                    <a:pt x="14" y="12"/>
                  </a:lnTo>
                  <a:lnTo>
                    <a:pt x="8" y="10"/>
                  </a:lnTo>
                  <a:lnTo>
                    <a:pt x="4" y="10"/>
                  </a:lnTo>
                  <a:lnTo>
                    <a:pt x="0" y="8"/>
                  </a:lnTo>
                  <a:lnTo>
                    <a:pt x="0" y="8"/>
                  </a:lnTo>
                  <a:lnTo>
                    <a:pt x="2" y="6"/>
                  </a:lnTo>
                  <a:lnTo>
                    <a:pt x="6" y="6"/>
                  </a:lnTo>
                  <a:lnTo>
                    <a:pt x="12" y="4"/>
                  </a:lnTo>
                  <a:lnTo>
                    <a:pt x="15" y="2"/>
                  </a:lnTo>
                  <a:lnTo>
                    <a:pt x="25" y="0"/>
                  </a:lnTo>
                  <a:lnTo>
                    <a:pt x="33" y="0"/>
                  </a:lnTo>
                  <a:lnTo>
                    <a:pt x="42" y="0"/>
                  </a:lnTo>
                  <a:lnTo>
                    <a:pt x="53" y="2"/>
                  </a:lnTo>
                  <a:lnTo>
                    <a:pt x="67" y="6"/>
                  </a:lnTo>
                  <a:lnTo>
                    <a:pt x="80" y="10"/>
                  </a:lnTo>
                  <a:lnTo>
                    <a:pt x="97" y="15"/>
                  </a:lnTo>
                  <a:lnTo>
                    <a:pt x="114" y="23"/>
                  </a:lnTo>
                  <a:lnTo>
                    <a:pt x="133" y="34"/>
                  </a:lnTo>
                  <a:lnTo>
                    <a:pt x="152" y="48"/>
                  </a:lnTo>
                  <a:lnTo>
                    <a:pt x="175" y="65"/>
                  </a:lnTo>
                  <a:lnTo>
                    <a:pt x="194" y="80"/>
                  </a:lnTo>
                  <a:lnTo>
                    <a:pt x="209" y="97"/>
                  </a:lnTo>
                  <a:lnTo>
                    <a:pt x="225" y="116"/>
                  </a:lnTo>
                  <a:lnTo>
                    <a:pt x="236" y="133"/>
                  </a:lnTo>
                  <a:lnTo>
                    <a:pt x="244" y="150"/>
                  </a:lnTo>
                  <a:lnTo>
                    <a:pt x="251" y="169"/>
                  </a:lnTo>
                  <a:lnTo>
                    <a:pt x="255" y="187"/>
                  </a:lnTo>
                  <a:lnTo>
                    <a:pt x="257" y="202"/>
                  </a:lnTo>
                  <a:lnTo>
                    <a:pt x="259" y="217"/>
                  </a:lnTo>
                  <a:lnTo>
                    <a:pt x="259" y="230"/>
                  </a:lnTo>
                  <a:lnTo>
                    <a:pt x="259" y="242"/>
                  </a:lnTo>
                  <a:lnTo>
                    <a:pt x="257" y="253"/>
                  </a:lnTo>
                  <a:lnTo>
                    <a:pt x="257" y="261"/>
                  </a:lnTo>
                  <a:lnTo>
                    <a:pt x="255" y="268"/>
                  </a:lnTo>
                  <a:lnTo>
                    <a:pt x="255" y="272"/>
                  </a:lnTo>
                  <a:lnTo>
                    <a:pt x="255" y="274"/>
                  </a:lnTo>
                  <a:lnTo>
                    <a:pt x="255" y="274"/>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9" name="Freeform 75"/>
            <p:cNvSpPr>
              <a:spLocks/>
            </p:cNvSpPr>
            <p:nvPr/>
          </p:nvSpPr>
          <p:spPr bwMode="auto">
            <a:xfrm>
              <a:off x="4768" y="2127"/>
              <a:ext cx="66" cy="63"/>
            </a:xfrm>
            <a:custGeom>
              <a:avLst/>
              <a:gdLst/>
              <a:ahLst/>
              <a:cxnLst>
                <a:cxn ang="0">
                  <a:pos x="109" y="0"/>
                </a:cxn>
                <a:cxn ang="0">
                  <a:pos x="109" y="0"/>
                </a:cxn>
                <a:cxn ang="0">
                  <a:pos x="109" y="4"/>
                </a:cxn>
                <a:cxn ang="0">
                  <a:pos x="109" y="10"/>
                </a:cxn>
                <a:cxn ang="0">
                  <a:pos x="109" y="19"/>
                </a:cxn>
                <a:cxn ang="0">
                  <a:pos x="107" y="27"/>
                </a:cxn>
                <a:cxn ang="0">
                  <a:pos x="105" y="38"/>
                </a:cxn>
                <a:cxn ang="0">
                  <a:pos x="103" y="48"/>
                </a:cxn>
                <a:cxn ang="0">
                  <a:pos x="101" y="59"/>
                </a:cxn>
                <a:cxn ang="0">
                  <a:pos x="95" y="68"/>
                </a:cxn>
                <a:cxn ang="0">
                  <a:pos x="88" y="80"/>
                </a:cxn>
                <a:cxn ang="0">
                  <a:pos x="80" y="87"/>
                </a:cxn>
                <a:cxn ang="0">
                  <a:pos x="69" y="97"/>
                </a:cxn>
                <a:cxn ang="0">
                  <a:pos x="55" y="103"/>
                </a:cxn>
                <a:cxn ang="0">
                  <a:pos x="40" y="108"/>
                </a:cxn>
                <a:cxn ang="0">
                  <a:pos x="21" y="110"/>
                </a:cxn>
                <a:cxn ang="0">
                  <a:pos x="0" y="110"/>
                </a:cxn>
                <a:cxn ang="0">
                  <a:pos x="2" y="112"/>
                </a:cxn>
                <a:cxn ang="0">
                  <a:pos x="6" y="114"/>
                </a:cxn>
                <a:cxn ang="0">
                  <a:pos x="12" y="116"/>
                </a:cxn>
                <a:cxn ang="0">
                  <a:pos x="15" y="118"/>
                </a:cxn>
                <a:cxn ang="0">
                  <a:pos x="21" y="120"/>
                </a:cxn>
                <a:cxn ang="0">
                  <a:pos x="29" y="124"/>
                </a:cxn>
                <a:cxn ang="0">
                  <a:pos x="36" y="125"/>
                </a:cxn>
                <a:cxn ang="0">
                  <a:pos x="44" y="125"/>
                </a:cxn>
                <a:cxn ang="0">
                  <a:pos x="53" y="127"/>
                </a:cxn>
                <a:cxn ang="0">
                  <a:pos x="63" y="127"/>
                </a:cxn>
                <a:cxn ang="0">
                  <a:pos x="72" y="125"/>
                </a:cxn>
                <a:cxn ang="0">
                  <a:pos x="82" y="124"/>
                </a:cxn>
                <a:cxn ang="0">
                  <a:pos x="91" y="120"/>
                </a:cxn>
                <a:cxn ang="0">
                  <a:pos x="101" y="114"/>
                </a:cxn>
                <a:cxn ang="0">
                  <a:pos x="112" y="106"/>
                </a:cxn>
                <a:cxn ang="0">
                  <a:pos x="120" y="97"/>
                </a:cxn>
                <a:cxn ang="0">
                  <a:pos x="126" y="87"/>
                </a:cxn>
                <a:cxn ang="0">
                  <a:pos x="130" y="80"/>
                </a:cxn>
                <a:cxn ang="0">
                  <a:pos x="131" y="70"/>
                </a:cxn>
                <a:cxn ang="0">
                  <a:pos x="131" y="61"/>
                </a:cxn>
                <a:cxn ang="0">
                  <a:pos x="131" y="51"/>
                </a:cxn>
                <a:cxn ang="0">
                  <a:pos x="130" y="44"/>
                </a:cxn>
                <a:cxn ang="0">
                  <a:pos x="128" y="36"/>
                </a:cxn>
                <a:cxn ang="0">
                  <a:pos x="124" y="29"/>
                </a:cxn>
                <a:cxn ang="0">
                  <a:pos x="122" y="21"/>
                </a:cxn>
                <a:cxn ang="0">
                  <a:pos x="118" y="15"/>
                </a:cxn>
                <a:cxn ang="0">
                  <a:pos x="114" y="10"/>
                </a:cxn>
                <a:cxn ang="0">
                  <a:pos x="112" y="6"/>
                </a:cxn>
                <a:cxn ang="0">
                  <a:pos x="110" y="2"/>
                </a:cxn>
                <a:cxn ang="0">
                  <a:pos x="109" y="0"/>
                </a:cxn>
                <a:cxn ang="0">
                  <a:pos x="109" y="0"/>
                </a:cxn>
              </a:cxnLst>
              <a:rect l="0" t="0" r="r" b="b"/>
              <a:pathLst>
                <a:path w="131" h="127">
                  <a:moveTo>
                    <a:pt x="109" y="0"/>
                  </a:moveTo>
                  <a:lnTo>
                    <a:pt x="109" y="0"/>
                  </a:lnTo>
                  <a:lnTo>
                    <a:pt x="109" y="4"/>
                  </a:lnTo>
                  <a:lnTo>
                    <a:pt x="109" y="10"/>
                  </a:lnTo>
                  <a:lnTo>
                    <a:pt x="109" y="19"/>
                  </a:lnTo>
                  <a:lnTo>
                    <a:pt x="107" y="27"/>
                  </a:lnTo>
                  <a:lnTo>
                    <a:pt x="105" y="38"/>
                  </a:lnTo>
                  <a:lnTo>
                    <a:pt x="103" y="48"/>
                  </a:lnTo>
                  <a:lnTo>
                    <a:pt x="101" y="59"/>
                  </a:lnTo>
                  <a:lnTo>
                    <a:pt x="95" y="68"/>
                  </a:lnTo>
                  <a:lnTo>
                    <a:pt x="88" y="80"/>
                  </a:lnTo>
                  <a:lnTo>
                    <a:pt x="80" y="87"/>
                  </a:lnTo>
                  <a:lnTo>
                    <a:pt x="69" y="97"/>
                  </a:lnTo>
                  <a:lnTo>
                    <a:pt x="55" y="103"/>
                  </a:lnTo>
                  <a:lnTo>
                    <a:pt x="40" y="108"/>
                  </a:lnTo>
                  <a:lnTo>
                    <a:pt x="21" y="110"/>
                  </a:lnTo>
                  <a:lnTo>
                    <a:pt x="0" y="110"/>
                  </a:lnTo>
                  <a:lnTo>
                    <a:pt x="2" y="112"/>
                  </a:lnTo>
                  <a:lnTo>
                    <a:pt x="6" y="114"/>
                  </a:lnTo>
                  <a:lnTo>
                    <a:pt x="12" y="116"/>
                  </a:lnTo>
                  <a:lnTo>
                    <a:pt x="15" y="118"/>
                  </a:lnTo>
                  <a:lnTo>
                    <a:pt x="21" y="120"/>
                  </a:lnTo>
                  <a:lnTo>
                    <a:pt x="29" y="124"/>
                  </a:lnTo>
                  <a:lnTo>
                    <a:pt x="36" y="125"/>
                  </a:lnTo>
                  <a:lnTo>
                    <a:pt x="44" y="125"/>
                  </a:lnTo>
                  <a:lnTo>
                    <a:pt x="53" y="127"/>
                  </a:lnTo>
                  <a:lnTo>
                    <a:pt x="63" y="127"/>
                  </a:lnTo>
                  <a:lnTo>
                    <a:pt x="72" y="125"/>
                  </a:lnTo>
                  <a:lnTo>
                    <a:pt x="82" y="124"/>
                  </a:lnTo>
                  <a:lnTo>
                    <a:pt x="91" y="120"/>
                  </a:lnTo>
                  <a:lnTo>
                    <a:pt x="101" y="114"/>
                  </a:lnTo>
                  <a:lnTo>
                    <a:pt x="112" y="106"/>
                  </a:lnTo>
                  <a:lnTo>
                    <a:pt x="120" y="97"/>
                  </a:lnTo>
                  <a:lnTo>
                    <a:pt x="126" y="87"/>
                  </a:lnTo>
                  <a:lnTo>
                    <a:pt x="130" y="80"/>
                  </a:lnTo>
                  <a:lnTo>
                    <a:pt x="131" y="70"/>
                  </a:lnTo>
                  <a:lnTo>
                    <a:pt x="131" y="61"/>
                  </a:lnTo>
                  <a:lnTo>
                    <a:pt x="131" y="51"/>
                  </a:lnTo>
                  <a:lnTo>
                    <a:pt x="130" y="44"/>
                  </a:lnTo>
                  <a:lnTo>
                    <a:pt x="128" y="36"/>
                  </a:lnTo>
                  <a:lnTo>
                    <a:pt x="124" y="29"/>
                  </a:lnTo>
                  <a:lnTo>
                    <a:pt x="122" y="21"/>
                  </a:lnTo>
                  <a:lnTo>
                    <a:pt x="118" y="15"/>
                  </a:lnTo>
                  <a:lnTo>
                    <a:pt x="114" y="10"/>
                  </a:lnTo>
                  <a:lnTo>
                    <a:pt x="112" y="6"/>
                  </a:lnTo>
                  <a:lnTo>
                    <a:pt x="110" y="2"/>
                  </a:lnTo>
                  <a:lnTo>
                    <a:pt x="109" y="0"/>
                  </a:lnTo>
                  <a:lnTo>
                    <a:pt x="109"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0" name="Freeform 76"/>
            <p:cNvSpPr>
              <a:spLocks/>
            </p:cNvSpPr>
            <p:nvPr/>
          </p:nvSpPr>
          <p:spPr bwMode="auto">
            <a:xfrm>
              <a:off x="4854" y="2214"/>
              <a:ext cx="54" cy="74"/>
            </a:xfrm>
            <a:custGeom>
              <a:avLst/>
              <a:gdLst/>
              <a:ahLst/>
              <a:cxnLst>
                <a:cxn ang="0">
                  <a:pos x="107" y="25"/>
                </a:cxn>
                <a:cxn ang="0">
                  <a:pos x="101" y="27"/>
                </a:cxn>
                <a:cxn ang="0">
                  <a:pos x="92" y="30"/>
                </a:cxn>
                <a:cxn ang="0">
                  <a:pos x="80" y="34"/>
                </a:cxn>
                <a:cxn ang="0">
                  <a:pos x="69" y="40"/>
                </a:cxn>
                <a:cxn ang="0">
                  <a:pos x="55" y="47"/>
                </a:cxn>
                <a:cxn ang="0">
                  <a:pos x="46" y="57"/>
                </a:cxn>
                <a:cxn ang="0">
                  <a:pos x="36" y="66"/>
                </a:cxn>
                <a:cxn ang="0">
                  <a:pos x="33" y="76"/>
                </a:cxn>
                <a:cxn ang="0">
                  <a:pos x="29" y="89"/>
                </a:cxn>
                <a:cxn ang="0">
                  <a:pos x="27" y="101"/>
                </a:cxn>
                <a:cxn ang="0">
                  <a:pos x="25" y="114"/>
                </a:cxn>
                <a:cxn ang="0">
                  <a:pos x="25" y="125"/>
                </a:cxn>
                <a:cxn ang="0">
                  <a:pos x="25" y="135"/>
                </a:cxn>
                <a:cxn ang="0">
                  <a:pos x="25" y="142"/>
                </a:cxn>
                <a:cxn ang="0">
                  <a:pos x="25" y="146"/>
                </a:cxn>
                <a:cxn ang="0">
                  <a:pos x="25" y="146"/>
                </a:cxn>
                <a:cxn ang="0">
                  <a:pos x="21" y="142"/>
                </a:cxn>
                <a:cxn ang="0">
                  <a:pos x="14" y="135"/>
                </a:cxn>
                <a:cxn ang="0">
                  <a:pos x="8" y="123"/>
                </a:cxn>
                <a:cxn ang="0">
                  <a:pos x="2" y="106"/>
                </a:cxn>
                <a:cxn ang="0">
                  <a:pos x="0" y="87"/>
                </a:cxn>
                <a:cxn ang="0">
                  <a:pos x="4" y="66"/>
                </a:cxn>
                <a:cxn ang="0">
                  <a:pos x="14" y="44"/>
                </a:cxn>
                <a:cxn ang="0">
                  <a:pos x="33" y="19"/>
                </a:cxn>
                <a:cxn ang="0">
                  <a:pos x="50" y="6"/>
                </a:cxn>
                <a:cxn ang="0">
                  <a:pos x="67" y="0"/>
                </a:cxn>
                <a:cxn ang="0">
                  <a:pos x="78" y="0"/>
                </a:cxn>
                <a:cxn ang="0">
                  <a:pos x="90" y="6"/>
                </a:cxn>
                <a:cxn ang="0">
                  <a:pos x="97" y="11"/>
                </a:cxn>
                <a:cxn ang="0">
                  <a:pos x="105" y="19"/>
                </a:cxn>
                <a:cxn ang="0">
                  <a:pos x="107" y="25"/>
                </a:cxn>
                <a:cxn ang="0">
                  <a:pos x="109" y="25"/>
                </a:cxn>
              </a:cxnLst>
              <a:rect l="0" t="0" r="r" b="b"/>
              <a:pathLst>
                <a:path w="109" h="148">
                  <a:moveTo>
                    <a:pt x="109" y="25"/>
                  </a:moveTo>
                  <a:lnTo>
                    <a:pt x="107" y="25"/>
                  </a:lnTo>
                  <a:lnTo>
                    <a:pt x="105" y="27"/>
                  </a:lnTo>
                  <a:lnTo>
                    <a:pt x="101" y="27"/>
                  </a:lnTo>
                  <a:lnTo>
                    <a:pt x="97" y="28"/>
                  </a:lnTo>
                  <a:lnTo>
                    <a:pt x="92" y="30"/>
                  </a:lnTo>
                  <a:lnTo>
                    <a:pt x="88" y="32"/>
                  </a:lnTo>
                  <a:lnTo>
                    <a:pt x="80" y="34"/>
                  </a:lnTo>
                  <a:lnTo>
                    <a:pt x="75" y="38"/>
                  </a:lnTo>
                  <a:lnTo>
                    <a:pt x="69" y="40"/>
                  </a:lnTo>
                  <a:lnTo>
                    <a:pt x="61" y="44"/>
                  </a:lnTo>
                  <a:lnTo>
                    <a:pt x="55" y="47"/>
                  </a:lnTo>
                  <a:lnTo>
                    <a:pt x="52" y="53"/>
                  </a:lnTo>
                  <a:lnTo>
                    <a:pt x="46" y="57"/>
                  </a:lnTo>
                  <a:lnTo>
                    <a:pt x="40" y="63"/>
                  </a:lnTo>
                  <a:lnTo>
                    <a:pt x="36" y="66"/>
                  </a:lnTo>
                  <a:lnTo>
                    <a:pt x="35" y="72"/>
                  </a:lnTo>
                  <a:lnTo>
                    <a:pt x="33" y="76"/>
                  </a:lnTo>
                  <a:lnTo>
                    <a:pt x="31" y="84"/>
                  </a:lnTo>
                  <a:lnTo>
                    <a:pt x="29" y="89"/>
                  </a:lnTo>
                  <a:lnTo>
                    <a:pt x="27" y="95"/>
                  </a:lnTo>
                  <a:lnTo>
                    <a:pt x="27" y="101"/>
                  </a:lnTo>
                  <a:lnTo>
                    <a:pt x="25" y="108"/>
                  </a:lnTo>
                  <a:lnTo>
                    <a:pt x="25" y="114"/>
                  </a:lnTo>
                  <a:lnTo>
                    <a:pt x="25" y="120"/>
                  </a:lnTo>
                  <a:lnTo>
                    <a:pt x="25" y="125"/>
                  </a:lnTo>
                  <a:lnTo>
                    <a:pt x="25" y="131"/>
                  </a:lnTo>
                  <a:lnTo>
                    <a:pt x="25" y="135"/>
                  </a:lnTo>
                  <a:lnTo>
                    <a:pt x="25" y="139"/>
                  </a:lnTo>
                  <a:lnTo>
                    <a:pt x="25" y="142"/>
                  </a:lnTo>
                  <a:lnTo>
                    <a:pt x="25" y="146"/>
                  </a:lnTo>
                  <a:lnTo>
                    <a:pt x="25" y="146"/>
                  </a:lnTo>
                  <a:lnTo>
                    <a:pt x="27" y="148"/>
                  </a:lnTo>
                  <a:lnTo>
                    <a:pt x="25" y="146"/>
                  </a:lnTo>
                  <a:lnTo>
                    <a:pt x="23" y="146"/>
                  </a:lnTo>
                  <a:lnTo>
                    <a:pt x="21" y="142"/>
                  </a:lnTo>
                  <a:lnTo>
                    <a:pt x="17" y="139"/>
                  </a:lnTo>
                  <a:lnTo>
                    <a:pt x="14" y="135"/>
                  </a:lnTo>
                  <a:lnTo>
                    <a:pt x="12" y="129"/>
                  </a:lnTo>
                  <a:lnTo>
                    <a:pt x="8" y="123"/>
                  </a:lnTo>
                  <a:lnTo>
                    <a:pt x="6" y="116"/>
                  </a:lnTo>
                  <a:lnTo>
                    <a:pt x="2" y="106"/>
                  </a:lnTo>
                  <a:lnTo>
                    <a:pt x="0" y="97"/>
                  </a:lnTo>
                  <a:lnTo>
                    <a:pt x="0" y="87"/>
                  </a:lnTo>
                  <a:lnTo>
                    <a:pt x="2" y="78"/>
                  </a:lnTo>
                  <a:lnTo>
                    <a:pt x="4" y="66"/>
                  </a:lnTo>
                  <a:lnTo>
                    <a:pt x="8" y="55"/>
                  </a:lnTo>
                  <a:lnTo>
                    <a:pt x="14" y="44"/>
                  </a:lnTo>
                  <a:lnTo>
                    <a:pt x="25" y="32"/>
                  </a:lnTo>
                  <a:lnTo>
                    <a:pt x="33" y="19"/>
                  </a:lnTo>
                  <a:lnTo>
                    <a:pt x="42" y="11"/>
                  </a:lnTo>
                  <a:lnTo>
                    <a:pt x="50" y="6"/>
                  </a:lnTo>
                  <a:lnTo>
                    <a:pt x="59" y="2"/>
                  </a:lnTo>
                  <a:lnTo>
                    <a:pt x="67" y="0"/>
                  </a:lnTo>
                  <a:lnTo>
                    <a:pt x="73" y="0"/>
                  </a:lnTo>
                  <a:lnTo>
                    <a:pt x="78" y="0"/>
                  </a:lnTo>
                  <a:lnTo>
                    <a:pt x="86" y="4"/>
                  </a:lnTo>
                  <a:lnTo>
                    <a:pt x="90" y="6"/>
                  </a:lnTo>
                  <a:lnTo>
                    <a:pt x="95" y="9"/>
                  </a:lnTo>
                  <a:lnTo>
                    <a:pt x="97" y="11"/>
                  </a:lnTo>
                  <a:lnTo>
                    <a:pt x="101" y="15"/>
                  </a:lnTo>
                  <a:lnTo>
                    <a:pt x="105" y="19"/>
                  </a:lnTo>
                  <a:lnTo>
                    <a:pt x="107" y="23"/>
                  </a:lnTo>
                  <a:lnTo>
                    <a:pt x="107" y="25"/>
                  </a:lnTo>
                  <a:lnTo>
                    <a:pt x="109" y="25"/>
                  </a:lnTo>
                  <a:lnTo>
                    <a:pt x="109" y="25"/>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1" name="Freeform 77"/>
            <p:cNvSpPr>
              <a:spLocks/>
            </p:cNvSpPr>
            <p:nvPr/>
          </p:nvSpPr>
          <p:spPr bwMode="auto">
            <a:xfrm>
              <a:off x="4805" y="2135"/>
              <a:ext cx="105" cy="84"/>
            </a:xfrm>
            <a:custGeom>
              <a:avLst/>
              <a:gdLst/>
              <a:ahLst/>
              <a:cxnLst>
                <a:cxn ang="0">
                  <a:pos x="0" y="2"/>
                </a:cxn>
                <a:cxn ang="0">
                  <a:pos x="2" y="2"/>
                </a:cxn>
                <a:cxn ang="0">
                  <a:pos x="8" y="4"/>
                </a:cxn>
                <a:cxn ang="0">
                  <a:pos x="16" y="8"/>
                </a:cxn>
                <a:cxn ang="0">
                  <a:pos x="27" y="12"/>
                </a:cxn>
                <a:cxn ang="0">
                  <a:pos x="40" y="19"/>
                </a:cxn>
                <a:cxn ang="0">
                  <a:pos x="54" y="27"/>
                </a:cxn>
                <a:cxn ang="0">
                  <a:pos x="71" y="34"/>
                </a:cxn>
                <a:cxn ang="0">
                  <a:pos x="88" y="46"/>
                </a:cxn>
                <a:cxn ang="0">
                  <a:pos x="105" y="55"/>
                </a:cxn>
                <a:cxn ang="0">
                  <a:pos x="122" y="69"/>
                </a:cxn>
                <a:cxn ang="0">
                  <a:pos x="137" y="82"/>
                </a:cxn>
                <a:cxn ang="0">
                  <a:pos x="152" y="97"/>
                </a:cxn>
                <a:cxn ang="0">
                  <a:pos x="166" y="112"/>
                </a:cxn>
                <a:cxn ang="0">
                  <a:pos x="177" y="129"/>
                </a:cxn>
                <a:cxn ang="0">
                  <a:pos x="187" y="146"/>
                </a:cxn>
                <a:cxn ang="0">
                  <a:pos x="194" y="167"/>
                </a:cxn>
                <a:cxn ang="0">
                  <a:pos x="196" y="165"/>
                </a:cxn>
                <a:cxn ang="0">
                  <a:pos x="200" y="162"/>
                </a:cxn>
                <a:cxn ang="0">
                  <a:pos x="202" y="160"/>
                </a:cxn>
                <a:cxn ang="0">
                  <a:pos x="206" y="156"/>
                </a:cxn>
                <a:cxn ang="0">
                  <a:pos x="208" y="150"/>
                </a:cxn>
                <a:cxn ang="0">
                  <a:pos x="210" y="146"/>
                </a:cxn>
                <a:cxn ang="0">
                  <a:pos x="210" y="139"/>
                </a:cxn>
                <a:cxn ang="0">
                  <a:pos x="210" y="131"/>
                </a:cxn>
                <a:cxn ang="0">
                  <a:pos x="208" y="124"/>
                </a:cxn>
                <a:cxn ang="0">
                  <a:pos x="204" y="114"/>
                </a:cxn>
                <a:cxn ang="0">
                  <a:pos x="198" y="103"/>
                </a:cxn>
                <a:cxn ang="0">
                  <a:pos x="191" y="91"/>
                </a:cxn>
                <a:cxn ang="0">
                  <a:pos x="179" y="78"/>
                </a:cxn>
                <a:cxn ang="0">
                  <a:pos x="168" y="65"/>
                </a:cxn>
                <a:cxn ang="0">
                  <a:pos x="152" y="50"/>
                </a:cxn>
                <a:cxn ang="0">
                  <a:pos x="139" y="38"/>
                </a:cxn>
                <a:cxn ang="0">
                  <a:pos x="124" y="29"/>
                </a:cxn>
                <a:cxn ang="0">
                  <a:pos x="111" y="21"/>
                </a:cxn>
                <a:cxn ang="0">
                  <a:pos x="95" y="13"/>
                </a:cxn>
                <a:cxn ang="0">
                  <a:pos x="82" y="8"/>
                </a:cxn>
                <a:cxn ang="0">
                  <a:pos x="67" y="4"/>
                </a:cxn>
                <a:cxn ang="0">
                  <a:pos x="56" y="2"/>
                </a:cxn>
                <a:cxn ang="0">
                  <a:pos x="44" y="0"/>
                </a:cxn>
                <a:cxn ang="0">
                  <a:pos x="33" y="0"/>
                </a:cxn>
                <a:cxn ang="0">
                  <a:pos x="23" y="0"/>
                </a:cxn>
                <a:cxn ang="0">
                  <a:pos x="16" y="0"/>
                </a:cxn>
                <a:cxn ang="0">
                  <a:pos x="8" y="0"/>
                </a:cxn>
                <a:cxn ang="0">
                  <a:pos x="4" y="0"/>
                </a:cxn>
                <a:cxn ang="0">
                  <a:pos x="2" y="0"/>
                </a:cxn>
                <a:cxn ang="0">
                  <a:pos x="0" y="2"/>
                </a:cxn>
                <a:cxn ang="0">
                  <a:pos x="0" y="2"/>
                </a:cxn>
              </a:cxnLst>
              <a:rect l="0" t="0" r="r" b="b"/>
              <a:pathLst>
                <a:path w="210" h="167">
                  <a:moveTo>
                    <a:pt x="0" y="2"/>
                  </a:moveTo>
                  <a:lnTo>
                    <a:pt x="2" y="2"/>
                  </a:lnTo>
                  <a:lnTo>
                    <a:pt x="8" y="4"/>
                  </a:lnTo>
                  <a:lnTo>
                    <a:pt x="16" y="8"/>
                  </a:lnTo>
                  <a:lnTo>
                    <a:pt x="27" y="12"/>
                  </a:lnTo>
                  <a:lnTo>
                    <a:pt x="40" y="19"/>
                  </a:lnTo>
                  <a:lnTo>
                    <a:pt x="54" y="27"/>
                  </a:lnTo>
                  <a:lnTo>
                    <a:pt x="71" y="34"/>
                  </a:lnTo>
                  <a:lnTo>
                    <a:pt x="88" y="46"/>
                  </a:lnTo>
                  <a:lnTo>
                    <a:pt x="105" y="55"/>
                  </a:lnTo>
                  <a:lnTo>
                    <a:pt x="122" y="69"/>
                  </a:lnTo>
                  <a:lnTo>
                    <a:pt x="137" y="82"/>
                  </a:lnTo>
                  <a:lnTo>
                    <a:pt x="152" y="97"/>
                  </a:lnTo>
                  <a:lnTo>
                    <a:pt x="166" y="112"/>
                  </a:lnTo>
                  <a:lnTo>
                    <a:pt x="177" y="129"/>
                  </a:lnTo>
                  <a:lnTo>
                    <a:pt x="187" y="146"/>
                  </a:lnTo>
                  <a:lnTo>
                    <a:pt x="194" y="167"/>
                  </a:lnTo>
                  <a:lnTo>
                    <a:pt x="196" y="165"/>
                  </a:lnTo>
                  <a:lnTo>
                    <a:pt x="200" y="162"/>
                  </a:lnTo>
                  <a:lnTo>
                    <a:pt x="202" y="160"/>
                  </a:lnTo>
                  <a:lnTo>
                    <a:pt x="206" y="156"/>
                  </a:lnTo>
                  <a:lnTo>
                    <a:pt x="208" y="150"/>
                  </a:lnTo>
                  <a:lnTo>
                    <a:pt x="210" y="146"/>
                  </a:lnTo>
                  <a:lnTo>
                    <a:pt x="210" y="139"/>
                  </a:lnTo>
                  <a:lnTo>
                    <a:pt x="210" y="131"/>
                  </a:lnTo>
                  <a:lnTo>
                    <a:pt x="208" y="124"/>
                  </a:lnTo>
                  <a:lnTo>
                    <a:pt x="204" y="114"/>
                  </a:lnTo>
                  <a:lnTo>
                    <a:pt x="198" y="103"/>
                  </a:lnTo>
                  <a:lnTo>
                    <a:pt x="191" y="91"/>
                  </a:lnTo>
                  <a:lnTo>
                    <a:pt x="179" y="78"/>
                  </a:lnTo>
                  <a:lnTo>
                    <a:pt x="168" y="65"/>
                  </a:lnTo>
                  <a:lnTo>
                    <a:pt x="152" y="50"/>
                  </a:lnTo>
                  <a:lnTo>
                    <a:pt x="139" y="38"/>
                  </a:lnTo>
                  <a:lnTo>
                    <a:pt x="124" y="29"/>
                  </a:lnTo>
                  <a:lnTo>
                    <a:pt x="111" y="21"/>
                  </a:lnTo>
                  <a:lnTo>
                    <a:pt x="95" y="13"/>
                  </a:lnTo>
                  <a:lnTo>
                    <a:pt x="82" y="8"/>
                  </a:lnTo>
                  <a:lnTo>
                    <a:pt x="67" y="4"/>
                  </a:lnTo>
                  <a:lnTo>
                    <a:pt x="56" y="2"/>
                  </a:lnTo>
                  <a:lnTo>
                    <a:pt x="44" y="0"/>
                  </a:lnTo>
                  <a:lnTo>
                    <a:pt x="33" y="0"/>
                  </a:lnTo>
                  <a:lnTo>
                    <a:pt x="23" y="0"/>
                  </a:lnTo>
                  <a:lnTo>
                    <a:pt x="16" y="0"/>
                  </a:lnTo>
                  <a:lnTo>
                    <a:pt x="8" y="0"/>
                  </a:lnTo>
                  <a:lnTo>
                    <a:pt x="4" y="0"/>
                  </a:lnTo>
                  <a:lnTo>
                    <a:pt x="2" y="0"/>
                  </a:lnTo>
                  <a:lnTo>
                    <a:pt x="0" y="2"/>
                  </a:lnTo>
                  <a:lnTo>
                    <a:pt x="0" y="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2" name="Freeform 78"/>
            <p:cNvSpPr>
              <a:spLocks/>
            </p:cNvSpPr>
            <p:nvPr/>
          </p:nvSpPr>
          <p:spPr bwMode="auto">
            <a:xfrm>
              <a:off x="4857" y="2123"/>
              <a:ext cx="60" cy="63"/>
            </a:xfrm>
            <a:custGeom>
              <a:avLst/>
              <a:gdLst/>
              <a:ahLst/>
              <a:cxnLst>
                <a:cxn ang="0">
                  <a:pos x="0" y="44"/>
                </a:cxn>
                <a:cxn ang="0">
                  <a:pos x="0" y="37"/>
                </a:cxn>
                <a:cxn ang="0">
                  <a:pos x="4" y="29"/>
                </a:cxn>
                <a:cxn ang="0">
                  <a:pos x="8" y="18"/>
                </a:cxn>
                <a:cxn ang="0">
                  <a:pos x="17" y="8"/>
                </a:cxn>
                <a:cxn ang="0">
                  <a:pos x="29" y="0"/>
                </a:cxn>
                <a:cxn ang="0">
                  <a:pos x="46" y="0"/>
                </a:cxn>
                <a:cxn ang="0">
                  <a:pos x="67" y="6"/>
                </a:cxn>
                <a:cxn ang="0">
                  <a:pos x="91" y="21"/>
                </a:cxn>
                <a:cxn ang="0">
                  <a:pos x="110" y="38"/>
                </a:cxn>
                <a:cxn ang="0">
                  <a:pos x="120" y="57"/>
                </a:cxn>
                <a:cxn ang="0">
                  <a:pos x="122" y="76"/>
                </a:cxn>
                <a:cxn ang="0">
                  <a:pos x="118" y="94"/>
                </a:cxn>
                <a:cxn ang="0">
                  <a:pos x="108" y="109"/>
                </a:cxn>
                <a:cxn ang="0">
                  <a:pos x="95" y="120"/>
                </a:cxn>
                <a:cxn ang="0">
                  <a:pos x="78" y="128"/>
                </a:cxn>
                <a:cxn ang="0">
                  <a:pos x="69" y="128"/>
                </a:cxn>
                <a:cxn ang="0">
                  <a:pos x="72" y="122"/>
                </a:cxn>
                <a:cxn ang="0">
                  <a:pos x="78" y="111"/>
                </a:cxn>
                <a:cxn ang="0">
                  <a:pos x="84" y="97"/>
                </a:cxn>
                <a:cxn ang="0">
                  <a:pos x="89" y="82"/>
                </a:cxn>
                <a:cxn ang="0">
                  <a:pos x="91" y="67"/>
                </a:cxn>
                <a:cxn ang="0">
                  <a:pos x="89" y="54"/>
                </a:cxn>
                <a:cxn ang="0">
                  <a:pos x="82" y="42"/>
                </a:cxn>
                <a:cxn ang="0">
                  <a:pos x="67" y="35"/>
                </a:cxn>
                <a:cxn ang="0">
                  <a:pos x="55" y="33"/>
                </a:cxn>
                <a:cxn ang="0">
                  <a:pos x="46" y="35"/>
                </a:cxn>
                <a:cxn ang="0">
                  <a:pos x="40" y="40"/>
                </a:cxn>
                <a:cxn ang="0">
                  <a:pos x="34" y="46"/>
                </a:cxn>
                <a:cxn ang="0">
                  <a:pos x="30" y="54"/>
                </a:cxn>
                <a:cxn ang="0">
                  <a:pos x="27" y="63"/>
                </a:cxn>
                <a:cxn ang="0">
                  <a:pos x="23" y="69"/>
                </a:cxn>
                <a:cxn ang="0">
                  <a:pos x="17" y="76"/>
                </a:cxn>
                <a:cxn ang="0">
                  <a:pos x="10" y="71"/>
                </a:cxn>
                <a:cxn ang="0">
                  <a:pos x="4" y="59"/>
                </a:cxn>
                <a:cxn ang="0">
                  <a:pos x="2" y="54"/>
                </a:cxn>
                <a:cxn ang="0">
                  <a:pos x="0" y="46"/>
                </a:cxn>
                <a:cxn ang="0">
                  <a:pos x="0" y="44"/>
                </a:cxn>
              </a:cxnLst>
              <a:rect l="0" t="0" r="r" b="b"/>
              <a:pathLst>
                <a:path w="122" h="128">
                  <a:moveTo>
                    <a:pt x="0" y="44"/>
                  </a:moveTo>
                  <a:lnTo>
                    <a:pt x="0" y="44"/>
                  </a:lnTo>
                  <a:lnTo>
                    <a:pt x="0" y="42"/>
                  </a:lnTo>
                  <a:lnTo>
                    <a:pt x="0" y="37"/>
                  </a:lnTo>
                  <a:lnTo>
                    <a:pt x="2" y="33"/>
                  </a:lnTo>
                  <a:lnTo>
                    <a:pt x="4" y="29"/>
                  </a:lnTo>
                  <a:lnTo>
                    <a:pt x="6" y="23"/>
                  </a:lnTo>
                  <a:lnTo>
                    <a:pt x="8" y="18"/>
                  </a:lnTo>
                  <a:lnTo>
                    <a:pt x="11" y="14"/>
                  </a:lnTo>
                  <a:lnTo>
                    <a:pt x="17" y="8"/>
                  </a:lnTo>
                  <a:lnTo>
                    <a:pt x="23" y="4"/>
                  </a:lnTo>
                  <a:lnTo>
                    <a:pt x="29" y="0"/>
                  </a:lnTo>
                  <a:lnTo>
                    <a:pt x="36" y="0"/>
                  </a:lnTo>
                  <a:lnTo>
                    <a:pt x="46" y="0"/>
                  </a:lnTo>
                  <a:lnTo>
                    <a:pt x="55" y="2"/>
                  </a:lnTo>
                  <a:lnTo>
                    <a:pt x="67" y="6"/>
                  </a:lnTo>
                  <a:lnTo>
                    <a:pt x="80" y="14"/>
                  </a:lnTo>
                  <a:lnTo>
                    <a:pt x="91" y="21"/>
                  </a:lnTo>
                  <a:lnTo>
                    <a:pt x="103" y="31"/>
                  </a:lnTo>
                  <a:lnTo>
                    <a:pt x="110" y="38"/>
                  </a:lnTo>
                  <a:lnTo>
                    <a:pt x="116" y="48"/>
                  </a:lnTo>
                  <a:lnTo>
                    <a:pt x="120" y="57"/>
                  </a:lnTo>
                  <a:lnTo>
                    <a:pt x="122" y="67"/>
                  </a:lnTo>
                  <a:lnTo>
                    <a:pt x="122" y="76"/>
                  </a:lnTo>
                  <a:lnTo>
                    <a:pt x="120" y="86"/>
                  </a:lnTo>
                  <a:lnTo>
                    <a:pt x="118" y="94"/>
                  </a:lnTo>
                  <a:lnTo>
                    <a:pt x="114" y="103"/>
                  </a:lnTo>
                  <a:lnTo>
                    <a:pt x="108" y="109"/>
                  </a:lnTo>
                  <a:lnTo>
                    <a:pt x="103" y="116"/>
                  </a:lnTo>
                  <a:lnTo>
                    <a:pt x="95" y="120"/>
                  </a:lnTo>
                  <a:lnTo>
                    <a:pt x="88" y="126"/>
                  </a:lnTo>
                  <a:lnTo>
                    <a:pt x="78" y="128"/>
                  </a:lnTo>
                  <a:lnTo>
                    <a:pt x="69" y="128"/>
                  </a:lnTo>
                  <a:lnTo>
                    <a:pt x="69" y="128"/>
                  </a:lnTo>
                  <a:lnTo>
                    <a:pt x="70" y="126"/>
                  </a:lnTo>
                  <a:lnTo>
                    <a:pt x="72" y="122"/>
                  </a:lnTo>
                  <a:lnTo>
                    <a:pt x="76" y="116"/>
                  </a:lnTo>
                  <a:lnTo>
                    <a:pt x="78" y="111"/>
                  </a:lnTo>
                  <a:lnTo>
                    <a:pt x="82" y="105"/>
                  </a:lnTo>
                  <a:lnTo>
                    <a:pt x="84" y="97"/>
                  </a:lnTo>
                  <a:lnTo>
                    <a:pt x="88" y="92"/>
                  </a:lnTo>
                  <a:lnTo>
                    <a:pt x="89" y="82"/>
                  </a:lnTo>
                  <a:lnTo>
                    <a:pt x="91" y="75"/>
                  </a:lnTo>
                  <a:lnTo>
                    <a:pt x="91" y="67"/>
                  </a:lnTo>
                  <a:lnTo>
                    <a:pt x="91" y="61"/>
                  </a:lnTo>
                  <a:lnTo>
                    <a:pt x="89" y="54"/>
                  </a:lnTo>
                  <a:lnTo>
                    <a:pt x="86" y="48"/>
                  </a:lnTo>
                  <a:lnTo>
                    <a:pt x="82" y="42"/>
                  </a:lnTo>
                  <a:lnTo>
                    <a:pt x="74" y="38"/>
                  </a:lnTo>
                  <a:lnTo>
                    <a:pt x="67" y="35"/>
                  </a:lnTo>
                  <a:lnTo>
                    <a:pt x="61" y="35"/>
                  </a:lnTo>
                  <a:lnTo>
                    <a:pt x="55" y="33"/>
                  </a:lnTo>
                  <a:lnTo>
                    <a:pt x="51" y="35"/>
                  </a:lnTo>
                  <a:lnTo>
                    <a:pt x="46" y="35"/>
                  </a:lnTo>
                  <a:lnTo>
                    <a:pt x="42" y="37"/>
                  </a:lnTo>
                  <a:lnTo>
                    <a:pt x="40" y="40"/>
                  </a:lnTo>
                  <a:lnTo>
                    <a:pt x="36" y="44"/>
                  </a:lnTo>
                  <a:lnTo>
                    <a:pt x="34" y="46"/>
                  </a:lnTo>
                  <a:lnTo>
                    <a:pt x="32" y="50"/>
                  </a:lnTo>
                  <a:lnTo>
                    <a:pt x="30" y="54"/>
                  </a:lnTo>
                  <a:lnTo>
                    <a:pt x="29" y="59"/>
                  </a:lnTo>
                  <a:lnTo>
                    <a:pt x="27" y="63"/>
                  </a:lnTo>
                  <a:lnTo>
                    <a:pt x="25" y="67"/>
                  </a:lnTo>
                  <a:lnTo>
                    <a:pt x="23" y="69"/>
                  </a:lnTo>
                  <a:lnTo>
                    <a:pt x="23" y="73"/>
                  </a:lnTo>
                  <a:lnTo>
                    <a:pt x="17" y="76"/>
                  </a:lnTo>
                  <a:lnTo>
                    <a:pt x="13" y="75"/>
                  </a:lnTo>
                  <a:lnTo>
                    <a:pt x="10" y="71"/>
                  </a:lnTo>
                  <a:lnTo>
                    <a:pt x="6" y="65"/>
                  </a:lnTo>
                  <a:lnTo>
                    <a:pt x="4" y="59"/>
                  </a:lnTo>
                  <a:lnTo>
                    <a:pt x="2" y="57"/>
                  </a:lnTo>
                  <a:lnTo>
                    <a:pt x="2" y="54"/>
                  </a:lnTo>
                  <a:lnTo>
                    <a:pt x="2" y="50"/>
                  </a:lnTo>
                  <a:lnTo>
                    <a:pt x="0" y="46"/>
                  </a:lnTo>
                  <a:lnTo>
                    <a:pt x="0" y="44"/>
                  </a:lnTo>
                  <a:lnTo>
                    <a:pt x="0" y="44"/>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3" name="Freeform 79"/>
            <p:cNvSpPr>
              <a:spLocks/>
            </p:cNvSpPr>
            <p:nvPr/>
          </p:nvSpPr>
          <p:spPr bwMode="auto">
            <a:xfrm>
              <a:off x="4813" y="2257"/>
              <a:ext cx="148" cy="130"/>
            </a:xfrm>
            <a:custGeom>
              <a:avLst/>
              <a:gdLst/>
              <a:ahLst/>
              <a:cxnLst>
                <a:cxn ang="0">
                  <a:pos x="165" y="19"/>
                </a:cxn>
                <a:cxn ang="0">
                  <a:pos x="180" y="23"/>
                </a:cxn>
                <a:cxn ang="0">
                  <a:pos x="203" y="31"/>
                </a:cxn>
                <a:cxn ang="0">
                  <a:pos x="228" y="42"/>
                </a:cxn>
                <a:cxn ang="0">
                  <a:pos x="249" y="59"/>
                </a:cxn>
                <a:cxn ang="0">
                  <a:pos x="260" y="82"/>
                </a:cxn>
                <a:cxn ang="0">
                  <a:pos x="258" y="111"/>
                </a:cxn>
                <a:cxn ang="0">
                  <a:pos x="243" y="139"/>
                </a:cxn>
                <a:cxn ang="0">
                  <a:pos x="220" y="164"/>
                </a:cxn>
                <a:cxn ang="0">
                  <a:pos x="190" y="183"/>
                </a:cxn>
                <a:cxn ang="0">
                  <a:pos x="152" y="189"/>
                </a:cxn>
                <a:cxn ang="0">
                  <a:pos x="114" y="187"/>
                </a:cxn>
                <a:cxn ang="0">
                  <a:pos x="78" y="181"/>
                </a:cxn>
                <a:cxn ang="0">
                  <a:pos x="49" y="175"/>
                </a:cxn>
                <a:cxn ang="0">
                  <a:pos x="24" y="177"/>
                </a:cxn>
                <a:cxn ang="0">
                  <a:pos x="7" y="189"/>
                </a:cxn>
                <a:cxn ang="0">
                  <a:pos x="0" y="213"/>
                </a:cxn>
                <a:cxn ang="0">
                  <a:pos x="7" y="232"/>
                </a:cxn>
                <a:cxn ang="0">
                  <a:pos x="26" y="248"/>
                </a:cxn>
                <a:cxn ang="0">
                  <a:pos x="45" y="255"/>
                </a:cxn>
                <a:cxn ang="0">
                  <a:pos x="60" y="261"/>
                </a:cxn>
                <a:cxn ang="0">
                  <a:pos x="60" y="259"/>
                </a:cxn>
                <a:cxn ang="0">
                  <a:pos x="51" y="249"/>
                </a:cxn>
                <a:cxn ang="0">
                  <a:pos x="40" y="238"/>
                </a:cxn>
                <a:cxn ang="0">
                  <a:pos x="34" y="225"/>
                </a:cxn>
                <a:cxn ang="0">
                  <a:pos x="34" y="211"/>
                </a:cxn>
                <a:cxn ang="0">
                  <a:pos x="45" y="202"/>
                </a:cxn>
                <a:cxn ang="0">
                  <a:pos x="66" y="202"/>
                </a:cxn>
                <a:cxn ang="0">
                  <a:pos x="95" y="206"/>
                </a:cxn>
                <a:cxn ang="0">
                  <a:pos x="123" y="211"/>
                </a:cxn>
                <a:cxn ang="0">
                  <a:pos x="156" y="215"/>
                </a:cxn>
                <a:cxn ang="0">
                  <a:pos x="186" y="213"/>
                </a:cxn>
                <a:cxn ang="0">
                  <a:pos x="218" y="204"/>
                </a:cxn>
                <a:cxn ang="0">
                  <a:pos x="247" y="185"/>
                </a:cxn>
                <a:cxn ang="0">
                  <a:pos x="272" y="160"/>
                </a:cxn>
                <a:cxn ang="0">
                  <a:pos x="289" y="130"/>
                </a:cxn>
                <a:cxn ang="0">
                  <a:pos x="296" y="94"/>
                </a:cxn>
                <a:cxn ang="0">
                  <a:pos x="287" y="59"/>
                </a:cxn>
                <a:cxn ang="0">
                  <a:pos x="270" y="33"/>
                </a:cxn>
                <a:cxn ang="0">
                  <a:pos x="247" y="16"/>
                </a:cxn>
                <a:cxn ang="0">
                  <a:pos x="222" y="6"/>
                </a:cxn>
                <a:cxn ang="0">
                  <a:pos x="199" y="2"/>
                </a:cxn>
                <a:cxn ang="0">
                  <a:pos x="182" y="0"/>
                </a:cxn>
                <a:cxn ang="0">
                  <a:pos x="169" y="6"/>
                </a:cxn>
                <a:cxn ang="0">
                  <a:pos x="161" y="16"/>
                </a:cxn>
                <a:cxn ang="0">
                  <a:pos x="161" y="19"/>
                </a:cxn>
              </a:cxnLst>
              <a:rect l="0" t="0" r="r" b="b"/>
              <a:pathLst>
                <a:path w="296" h="261">
                  <a:moveTo>
                    <a:pt x="161" y="19"/>
                  </a:moveTo>
                  <a:lnTo>
                    <a:pt x="163" y="19"/>
                  </a:lnTo>
                  <a:lnTo>
                    <a:pt x="165" y="19"/>
                  </a:lnTo>
                  <a:lnTo>
                    <a:pt x="169" y="21"/>
                  </a:lnTo>
                  <a:lnTo>
                    <a:pt x="175" y="21"/>
                  </a:lnTo>
                  <a:lnTo>
                    <a:pt x="180" y="23"/>
                  </a:lnTo>
                  <a:lnTo>
                    <a:pt x="188" y="25"/>
                  </a:lnTo>
                  <a:lnTo>
                    <a:pt x="195" y="27"/>
                  </a:lnTo>
                  <a:lnTo>
                    <a:pt x="203" y="31"/>
                  </a:lnTo>
                  <a:lnTo>
                    <a:pt x="213" y="33"/>
                  </a:lnTo>
                  <a:lnTo>
                    <a:pt x="220" y="38"/>
                  </a:lnTo>
                  <a:lnTo>
                    <a:pt x="228" y="42"/>
                  </a:lnTo>
                  <a:lnTo>
                    <a:pt x="235" y="48"/>
                  </a:lnTo>
                  <a:lnTo>
                    <a:pt x="243" y="52"/>
                  </a:lnTo>
                  <a:lnTo>
                    <a:pt x="249" y="59"/>
                  </a:lnTo>
                  <a:lnTo>
                    <a:pt x="254" y="67"/>
                  </a:lnTo>
                  <a:lnTo>
                    <a:pt x="258" y="75"/>
                  </a:lnTo>
                  <a:lnTo>
                    <a:pt x="260" y="82"/>
                  </a:lnTo>
                  <a:lnTo>
                    <a:pt x="260" y="92"/>
                  </a:lnTo>
                  <a:lnTo>
                    <a:pt x="260" y="101"/>
                  </a:lnTo>
                  <a:lnTo>
                    <a:pt x="258" y="111"/>
                  </a:lnTo>
                  <a:lnTo>
                    <a:pt x="254" y="120"/>
                  </a:lnTo>
                  <a:lnTo>
                    <a:pt x="251" y="130"/>
                  </a:lnTo>
                  <a:lnTo>
                    <a:pt x="243" y="139"/>
                  </a:lnTo>
                  <a:lnTo>
                    <a:pt x="237" y="149"/>
                  </a:lnTo>
                  <a:lnTo>
                    <a:pt x="230" y="156"/>
                  </a:lnTo>
                  <a:lnTo>
                    <a:pt x="220" y="164"/>
                  </a:lnTo>
                  <a:lnTo>
                    <a:pt x="211" y="171"/>
                  </a:lnTo>
                  <a:lnTo>
                    <a:pt x="201" y="177"/>
                  </a:lnTo>
                  <a:lnTo>
                    <a:pt x="190" y="183"/>
                  </a:lnTo>
                  <a:lnTo>
                    <a:pt x="178" y="187"/>
                  </a:lnTo>
                  <a:lnTo>
                    <a:pt x="165" y="189"/>
                  </a:lnTo>
                  <a:lnTo>
                    <a:pt x="152" y="189"/>
                  </a:lnTo>
                  <a:lnTo>
                    <a:pt x="138" y="189"/>
                  </a:lnTo>
                  <a:lnTo>
                    <a:pt x="125" y="189"/>
                  </a:lnTo>
                  <a:lnTo>
                    <a:pt x="114" y="187"/>
                  </a:lnTo>
                  <a:lnTo>
                    <a:pt x="102" y="185"/>
                  </a:lnTo>
                  <a:lnTo>
                    <a:pt x="89" y="183"/>
                  </a:lnTo>
                  <a:lnTo>
                    <a:pt x="78" y="181"/>
                  </a:lnTo>
                  <a:lnTo>
                    <a:pt x="68" y="179"/>
                  </a:lnTo>
                  <a:lnTo>
                    <a:pt x="59" y="177"/>
                  </a:lnTo>
                  <a:lnTo>
                    <a:pt x="49" y="175"/>
                  </a:lnTo>
                  <a:lnTo>
                    <a:pt x="40" y="173"/>
                  </a:lnTo>
                  <a:lnTo>
                    <a:pt x="32" y="173"/>
                  </a:lnTo>
                  <a:lnTo>
                    <a:pt x="24" y="177"/>
                  </a:lnTo>
                  <a:lnTo>
                    <a:pt x="19" y="179"/>
                  </a:lnTo>
                  <a:lnTo>
                    <a:pt x="11" y="183"/>
                  </a:lnTo>
                  <a:lnTo>
                    <a:pt x="7" y="189"/>
                  </a:lnTo>
                  <a:lnTo>
                    <a:pt x="3" y="198"/>
                  </a:lnTo>
                  <a:lnTo>
                    <a:pt x="0" y="206"/>
                  </a:lnTo>
                  <a:lnTo>
                    <a:pt x="0" y="213"/>
                  </a:lnTo>
                  <a:lnTo>
                    <a:pt x="0" y="221"/>
                  </a:lnTo>
                  <a:lnTo>
                    <a:pt x="3" y="227"/>
                  </a:lnTo>
                  <a:lnTo>
                    <a:pt x="7" y="232"/>
                  </a:lnTo>
                  <a:lnTo>
                    <a:pt x="13" y="238"/>
                  </a:lnTo>
                  <a:lnTo>
                    <a:pt x="19" y="242"/>
                  </a:lnTo>
                  <a:lnTo>
                    <a:pt x="26" y="248"/>
                  </a:lnTo>
                  <a:lnTo>
                    <a:pt x="32" y="249"/>
                  </a:lnTo>
                  <a:lnTo>
                    <a:pt x="38" y="253"/>
                  </a:lnTo>
                  <a:lnTo>
                    <a:pt x="45" y="255"/>
                  </a:lnTo>
                  <a:lnTo>
                    <a:pt x="51" y="257"/>
                  </a:lnTo>
                  <a:lnTo>
                    <a:pt x="57" y="259"/>
                  </a:lnTo>
                  <a:lnTo>
                    <a:pt x="60" y="261"/>
                  </a:lnTo>
                  <a:lnTo>
                    <a:pt x="62" y="261"/>
                  </a:lnTo>
                  <a:lnTo>
                    <a:pt x="64" y="261"/>
                  </a:lnTo>
                  <a:lnTo>
                    <a:pt x="60" y="259"/>
                  </a:lnTo>
                  <a:lnTo>
                    <a:pt x="57" y="255"/>
                  </a:lnTo>
                  <a:lnTo>
                    <a:pt x="53" y="253"/>
                  </a:lnTo>
                  <a:lnTo>
                    <a:pt x="51" y="249"/>
                  </a:lnTo>
                  <a:lnTo>
                    <a:pt x="47" y="246"/>
                  </a:lnTo>
                  <a:lnTo>
                    <a:pt x="45" y="244"/>
                  </a:lnTo>
                  <a:lnTo>
                    <a:pt x="40" y="238"/>
                  </a:lnTo>
                  <a:lnTo>
                    <a:pt x="38" y="234"/>
                  </a:lnTo>
                  <a:lnTo>
                    <a:pt x="36" y="230"/>
                  </a:lnTo>
                  <a:lnTo>
                    <a:pt x="34" y="225"/>
                  </a:lnTo>
                  <a:lnTo>
                    <a:pt x="34" y="221"/>
                  </a:lnTo>
                  <a:lnTo>
                    <a:pt x="34" y="215"/>
                  </a:lnTo>
                  <a:lnTo>
                    <a:pt x="34" y="211"/>
                  </a:lnTo>
                  <a:lnTo>
                    <a:pt x="38" y="208"/>
                  </a:lnTo>
                  <a:lnTo>
                    <a:pt x="41" y="204"/>
                  </a:lnTo>
                  <a:lnTo>
                    <a:pt x="45" y="202"/>
                  </a:lnTo>
                  <a:lnTo>
                    <a:pt x="51" y="202"/>
                  </a:lnTo>
                  <a:lnTo>
                    <a:pt x="59" y="202"/>
                  </a:lnTo>
                  <a:lnTo>
                    <a:pt x="66" y="202"/>
                  </a:lnTo>
                  <a:lnTo>
                    <a:pt x="76" y="202"/>
                  </a:lnTo>
                  <a:lnTo>
                    <a:pt x="85" y="204"/>
                  </a:lnTo>
                  <a:lnTo>
                    <a:pt x="95" y="206"/>
                  </a:lnTo>
                  <a:lnTo>
                    <a:pt x="104" y="208"/>
                  </a:lnTo>
                  <a:lnTo>
                    <a:pt x="114" y="209"/>
                  </a:lnTo>
                  <a:lnTo>
                    <a:pt x="123" y="211"/>
                  </a:lnTo>
                  <a:lnTo>
                    <a:pt x="135" y="213"/>
                  </a:lnTo>
                  <a:lnTo>
                    <a:pt x="146" y="215"/>
                  </a:lnTo>
                  <a:lnTo>
                    <a:pt x="156" y="215"/>
                  </a:lnTo>
                  <a:lnTo>
                    <a:pt x="167" y="215"/>
                  </a:lnTo>
                  <a:lnTo>
                    <a:pt x="176" y="215"/>
                  </a:lnTo>
                  <a:lnTo>
                    <a:pt x="186" y="213"/>
                  </a:lnTo>
                  <a:lnTo>
                    <a:pt x="197" y="211"/>
                  </a:lnTo>
                  <a:lnTo>
                    <a:pt x="207" y="208"/>
                  </a:lnTo>
                  <a:lnTo>
                    <a:pt x="218" y="204"/>
                  </a:lnTo>
                  <a:lnTo>
                    <a:pt x="228" y="198"/>
                  </a:lnTo>
                  <a:lnTo>
                    <a:pt x="237" y="192"/>
                  </a:lnTo>
                  <a:lnTo>
                    <a:pt x="247" y="185"/>
                  </a:lnTo>
                  <a:lnTo>
                    <a:pt x="256" y="179"/>
                  </a:lnTo>
                  <a:lnTo>
                    <a:pt x="264" y="170"/>
                  </a:lnTo>
                  <a:lnTo>
                    <a:pt x="272" y="160"/>
                  </a:lnTo>
                  <a:lnTo>
                    <a:pt x="279" y="151"/>
                  </a:lnTo>
                  <a:lnTo>
                    <a:pt x="285" y="141"/>
                  </a:lnTo>
                  <a:lnTo>
                    <a:pt x="289" y="130"/>
                  </a:lnTo>
                  <a:lnTo>
                    <a:pt x="292" y="118"/>
                  </a:lnTo>
                  <a:lnTo>
                    <a:pt x="294" y="105"/>
                  </a:lnTo>
                  <a:lnTo>
                    <a:pt x="296" y="94"/>
                  </a:lnTo>
                  <a:lnTo>
                    <a:pt x="294" y="80"/>
                  </a:lnTo>
                  <a:lnTo>
                    <a:pt x="291" y="69"/>
                  </a:lnTo>
                  <a:lnTo>
                    <a:pt x="287" y="59"/>
                  </a:lnTo>
                  <a:lnTo>
                    <a:pt x="283" y="50"/>
                  </a:lnTo>
                  <a:lnTo>
                    <a:pt x="275" y="42"/>
                  </a:lnTo>
                  <a:lnTo>
                    <a:pt x="270" y="33"/>
                  </a:lnTo>
                  <a:lnTo>
                    <a:pt x="262" y="27"/>
                  </a:lnTo>
                  <a:lnTo>
                    <a:pt x="254" y="21"/>
                  </a:lnTo>
                  <a:lnTo>
                    <a:pt x="247" y="16"/>
                  </a:lnTo>
                  <a:lnTo>
                    <a:pt x="237" y="12"/>
                  </a:lnTo>
                  <a:lnTo>
                    <a:pt x="230" y="8"/>
                  </a:lnTo>
                  <a:lnTo>
                    <a:pt x="222" y="6"/>
                  </a:lnTo>
                  <a:lnTo>
                    <a:pt x="214" y="4"/>
                  </a:lnTo>
                  <a:lnTo>
                    <a:pt x="205" y="2"/>
                  </a:lnTo>
                  <a:lnTo>
                    <a:pt x="199" y="2"/>
                  </a:lnTo>
                  <a:lnTo>
                    <a:pt x="194" y="2"/>
                  </a:lnTo>
                  <a:lnTo>
                    <a:pt x="186" y="0"/>
                  </a:lnTo>
                  <a:lnTo>
                    <a:pt x="182" y="0"/>
                  </a:lnTo>
                  <a:lnTo>
                    <a:pt x="176" y="2"/>
                  </a:lnTo>
                  <a:lnTo>
                    <a:pt x="175" y="2"/>
                  </a:lnTo>
                  <a:lnTo>
                    <a:pt x="169" y="6"/>
                  </a:lnTo>
                  <a:lnTo>
                    <a:pt x="165" y="10"/>
                  </a:lnTo>
                  <a:lnTo>
                    <a:pt x="161" y="12"/>
                  </a:lnTo>
                  <a:lnTo>
                    <a:pt x="161" y="16"/>
                  </a:lnTo>
                  <a:lnTo>
                    <a:pt x="161" y="19"/>
                  </a:lnTo>
                  <a:lnTo>
                    <a:pt x="161" y="19"/>
                  </a:lnTo>
                  <a:lnTo>
                    <a:pt x="161" y="1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4" name="Freeform 80"/>
            <p:cNvSpPr>
              <a:spLocks/>
            </p:cNvSpPr>
            <p:nvPr/>
          </p:nvSpPr>
          <p:spPr bwMode="auto">
            <a:xfrm>
              <a:off x="4648" y="2105"/>
              <a:ext cx="138" cy="134"/>
            </a:xfrm>
            <a:custGeom>
              <a:avLst/>
              <a:gdLst/>
              <a:ahLst/>
              <a:cxnLst>
                <a:cxn ang="0">
                  <a:pos x="264" y="116"/>
                </a:cxn>
                <a:cxn ang="0">
                  <a:pos x="256" y="99"/>
                </a:cxn>
                <a:cxn ang="0">
                  <a:pos x="243" y="74"/>
                </a:cxn>
                <a:cxn ang="0">
                  <a:pos x="222" y="52"/>
                </a:cxn>
                <a:cxn ang="0">
                  <a:pos x="195" y="40"/>
                </a:cxn>
                <a:cxn ang="0">
                  <a:pos x="163" y="46"/>
                </a:cxn>
                <a:cxn ang="0">
                  <a:pos x="142" y="67"/>
                </a:cxn>
                <a:cxn ang="0">
                  <a:pos x="129" y="99"/>
                </a:cxn>
                <a:cxn ang="0">
                  <a:pos x="123" y="137"/>
                </a:cxn>
                <a:cxn ang="0">
                  <a:pos x="119" y="173"/>
                </a:cxn>
                <a:cxn ang="0">
                  <a:pos x="114" y="206"/>
                </a:cxn>
                <a:cxn ang="0">
                  <a:pos x="102" y="230"/>
                </a:cxn>
                <a:cxn ang="0">
                  <a:pos x="89" y="251"/>
                </a:cxn>
                <a:cxn ang="0">
                  <a:pos x="72" y="265"/>
                </a:cxn>
                <a:cxn ang="0">
                  <a:pos x="53" y="268"/>
                </a:cxn>
                <a:cxn ang="0">
                  <a:pos x="30" y="261"/>
                </a:cxn>
                <a:cxn ang="0">
                  <a:pos x="7" y="242"/>
                </a:cxn>
                <a:cxn ang="0">
                  <a:pos x="0" y="223"/>
                </a:cxn>
                <a:cxn ang="0">
                  <a:pos x="1" y="207"/>
                </a:cxn>
                <a:cxn ang="0">
                  <a:pos x="7" y="196"/>
                </a:cxn>
                <a:cxn ang="0">
                  <a:pos x="17" y="188"/>
                </a:cxn>
                <a:cxn ang="0">
                  <a:pos x="17" y="198"/>
                </a:cxn>
                <a:cxn ang="0">
                  <a:pos x="21" y="213"/>
                </a:cxn>
                <a:cxn ang="0">
                  <a:pos x="26" y="228"/>
                </a:cxn>
                <a:cxn ang="0">
                  <a:pos x="38" y="240"/>
                </a:cxn>
                <a:cxn ang="0">
                  <a:pos x="59" y="242"/>
                </a:cxn>
                <a:cxn ang="0">
                  <a:pos x="76" y="230"/>
                </a:cxn>
                <a:cxn ang="0">
                  <a:pos x="87" y="215"/>
                </a:cxn>
                <a:cxn ang="0">
                  <a:pos x="91" y="194"/>
                </a:cxn>
                <a:cxn ang="0">
                  <a:pos x="95" y="173"/>
                </a:cxn>
                <a:cxn ang="0">
                  <a:pos x="97" y="152"/>
                </a:cxn>
                <a:cxn ang="0">
                  <a:pos x="98" y="131"/>
                </a:cxn>
                <a:cxn ang="0">
                  <a:pos x="98" y="107"/>
                </a:cxn>
                <a:cxn ang="0">
                  <a:pos x="98" y="82"/>
                </a:cxn>
                <a:cxn ang="0">
                  <a:pos x="104" y="55"/>
                </a:cxn>
                <a:cxn ang="0">
                  <a:pos x="123" y="31"/>
                </a:cxn>
                <a:cxn ang="0">
                  <a:pos x="154" y="8"/>
                </a:cxn>
                <a:cxn ang="0">
                  <a:pos x="188" y="0"/>
                </a:cxn>
                <a:cxn ang="0">
                  <a:pos x="220" y="4"/>
                </a:cxn>
                <a:cxn ang="0">
                  <a:pos x="247" y="19"/>
                </a:cxn>
                <a:cxn ang="0">
                  <a:pos x="266" y="40"/>
                </a:cxn>
                <a:cxn ang="0">
                  <a:pos x="275" y="65"/>
                </a:cxn>
                <a:cxn ang="0">
                  <a:pos x="273" y="84"/>
                </a:cxn>
                <a:cxn ang="0">
                  <a:pos x="272" y="99"/>
                </a:cxn>
                <a:cxn ang="0">
                  <a:pos x="268" y="114"/>
                </a:cxn>
                <a:cxn ang="0">
                  <a:pos x="266" y="122"/>
                </a:cxn>
              </a:cxnLst>
              <a:rect l="0" t="0" r="r" b="b"/>
              <a:pathLst>
                <a:path w="275" h="268">
                  <a:moveTo>
                    <a:pt x="266" y="122"/>
                  </a:moveTo>
                  <a:lnTo>
                    <a:pt x="264" y="120"/>
                  </a:lnTo>
                  <a:lnTo>
                    <a:pt x="264" y="116"/>
                  </a:lnTo>
                  <a:lnTo>
                    <a:pt x="260" y="112"/>
                  </a:lnTo>
                  <a:lnTo>
                    <a:pt x="258" y="107"/>
                  </a:lnTo>
                  <a:lnTo>
                    <a:pt x="256" y="99"/>
                  </a:lnTo>
                  <a:lnTo>
                    <a:pt x="253" y="92"/>
                  </a:lnTo>
                  <a:lnTo>
                    <a:pt x="247" y="82"/>
                  </a:lnTo>
                  <a:lnTo>
                    <a:pt x="243" y="74"/>
                  </a:lnTo>
                  <a:lnTo>
                    <a:pt x="235" y="67"/>
                  </a:lnTo>
                  <a:lnTo>
                    <a:pt x="230" y="59"/>
                  </a:lnTo>
                  <a:lnTo>
                    <a:pt x="222" y="52"/>
                  </a:lnTo>
                  <a:lnTo>
                    <a:pt x="214" y="46"/>
                  </a:lnTo>
                  <a:lnTo>
                    <a:pt x="205" y="42"/>
                  </a:lnTo>
                  <a:lnTo>
                    <a:pt x="195" y="40"/>
                  </a:lnTo>
                  <a:lnTo>
                    <a:pt x="186" y="40"/>
                  </a:lnTo>
                  <a:lnTo>
                    <a:pt x="175" y="42"/>
                  </a:lnTo>
                  <a:lnTo>
                    <a:pt x="163" y="46"/>
                  </a:lnTo>
                  <a:lnTo>
                    <a:pt x="156" y="52"/>
                  </a:lnTo>
                  <a:lnTo>
                    <a:pt x="148" y="59"/>
                  </a:lnTo>
                  <a:lnTo>
                    <a:pt x="142" y="67"/>
                  </a:lnTo>
                  <a:lnTo>
                    <a:pt x="137" y="76"/>
                  </a:lnTo>
                  <a:lnTo>
                    <a:pt x="133" y="88"/>
                  </a:lnTo>
                  <a:lnTo>
                    <a:pt x="129" y="99"/>
                  </a:lnTo>
                  <a:lnTo>
                    <a:pt x="127" y="112"/>
                  </a:lnTo>
                  <a:lnTo>
                    <a:pt x="125" y="124"/>
                  </a:lnTo>
                  <a:lnTo>
                    <a:pt x="123" y="137"/>
                  </a:lnTo>
                  <a:lnTo>
                    <a:pt x="121" y="149"/>
                  </a:lnTo>
                  <a:lnTo>
                    <a:pt x="121" y="162"/>
                  </a:lnTo>
                  <a:lnTo>
                    <a:pt x="119" y="173"/>
                  </a:lnTo>
                  <a:lnTo>
                    <a:pt x="117" y="185"/>
                  </a:lnTo>
                  <a:lnTo>
                    <a:pt x="116" y="196"/>
                  </a:lnTo>
                  <a:lnTo>
                    <a:pt x="114" y="206"/>
                  </a:lnTo>
                  <a:lnTo>
                    <a:pt x="110" y="213"/>
                  </a:lnTo>
                  <a:lnTo>
                    <a:pt x="106" y="223"/>
                  </a:lnTo>
                  <a:lnTo>
                    <a:pt x="102" y="230"/>
                  </a:lnTo>
                  <a:lnTo>
                    <a:pt x="98" y="238"/>
                  </a:lnTo>
                  <a:lnTo>
                    <a:pt x="93" y="244"/>
                  </a:lnTo>
                  <a:lnTo>
                    <a:pt x="89" y="251"/>
                  </a:lnTo>
                  <a:lnTo>
                    <a:pt x="83" y="255"/>
                  </a:lnTo>
                  <a:lnTo>
                    <a:pt x="79" y="261"/>
                  </a:lnTo>
                  <a:lnTo>
                    <a:pt x="72" y="265"/>
                  </a:lnTo>
                  <a:lnTo>
                    <a:pt x="66" y="266"/>
                  </a:lnTo>
                  <a:lnTo>
                    <a:pt x="60" y="268"/>
                  </a:lnTo>
                  <a:lnTo>
                    <a:pt x="53" y="268"/>
                  </a:lnTo>
                  <a:lnTo>
                    <a:pt x="45" y="266"/>
                  </a:lnTo>
                  <a:lnTo>
                    <a:pt x="38" y="265"/>
                  </a:lnTo>
                  <a:lnTo>
                    <a:pt x="30" y="261"/>
                  </a:lnTo>
                  <a:lnTo>
                    <a:pt x="22" y="255"/>
                  </a:lnTo>
                  <a:lnTo>
                    <a:pt x="13" y="247"/>
                  </a:lnTo>
                  <a:lnTo>
                    <a:pt x="7" y="242"/>
                  </a:lnTo>
                  <a:lnTo>
                    <a:pt x="3" y="234"/>
                  </a:lnTo>
                  <a:lnTo>
                    <a:pt x="1" y="228"/>
                  </a:lnTo>
                  <a:lnTo>
                    <a:pt x="0" y="223"/>
                  </a:lnTo>
                  <a:lnTo>
                    <a:pt x="0" y="217"/>
                  </a:lnTo>
                  <a:lnTo>
                    <a:pt x="0" y="211"/>
                  </a:lnTo>
                  <a:lnTo>
                    <a:pt x="1" y="207"/>
                  </a:lnTo>
                  <a:lnTo>
                    <a:pt x="3" y="204"/>
                  </a:lnTo>
                  <a:lnTo>
                    <a:pt x="5" y="200"/>
                  </a:lnTo>
                  <a:lnTo>
                    <a:pt x="7" y="196"/>
                  </a:lnTo>
                  <a:lnTo>
                    <a:pt x="11" y="194"/>
                  </a:lnTo>
                  <a:lnTo>
                    <a:pt x="15" y="190"/>
                  </a:lnTo>
                  <a:lnTo>
                    <a:pt x="17" y="188"/>
                  </a:lnTo>
                  <a:lnTo>
                    <a:pt x="17" y="190"/>
                  </a:lnTo>
                  <a:lnTo>
                    <a:pt x="17" y="194"/>
                  </a:lnTo>
                  <a:lnTo>
                    <a:pt x="17" y="198"/>
                  </a:lnTo>
                  <a:lnTo>
                    <a:pt x="17" y="202"/>
                  </a:lnTo>
                  <a:lnTo>
                    <a:pt x="19" y="207"/>
                  </a:lnTo>
                  <a:lnTo>
                    <a:pt x="21" y="213"/>
                  </a:lnTo>
                  <a:lnTo>
                    <a:pt x="22" y="219"/>
                  </a:lnTo>
                  <a:lnTo>
                    <a:pt x="24" y="223"/>
                  </a:lnTo>
                  <a:lnTo>
                    <a:pt x="26" y="228"/>
                  </a:lnTo>
                  <a:lnTo>
                    <a:pt x="30" y="232"/>
                  </a:lnTo>
                  <a:lnTo>
                    <a:pt x="34" y="236"/>
                  </a:lnTo>
                  <a:lnTo>
                    <a:pt x="38" y="240"/>
                  </a:lnTo>
                  <a:lnTo>
                    <a:pt x="43" y="242"/>
                  </a:lnTo>
                  <a:lnTo>
                    <a:pt x="51" y="242"/>
                  </a:lnTo>
                  <a:lnTo>
                    <a:pt x="59" y="242"/>
                  </a:lnTo>
                  <a:lnTo>
                    <a:pt x="64" y="238"/>
                  </a:lnTo>
                  <a:lnTo>
                    <a:pt x="70" y="236"/>
                  </a:lnTo>
                  <a:lnTo>
                    <a:pt x="76" y="230"/>
                  </a:lnTo>
                  <a:lnTo>
                    <a:pt x="81" y="226"/>
                  </a:lnTo>
                  <a:lnTo>
                    <a:pt x="83" y="221"/>
                  </a:lnTo>
                  <a:lnTo>
                    <a:pt x="87" y="215"/>
                  </a:lnTo>
                  <a:lnTo>
                    <a:pt x="89" y="209"/>
                  </a:lnTo>
                  <a:lnTo>
                    <a:pt x="91" y="202"/>
                  </a:lnTo>
                  <a:lnTo>
                    <a:pt x="91" y="194"/>
                  </a:lnTo>
                  <a:lnTo>
                    <a:pt x="93" y="187"/>
                  </a:lnTo>
                  <a:lnTo>
                    <a:pt x="93" y="179"/>
                  </a:lnTo>
                  <a:lnTo>
                    <a:pt x="95" y="173"/>
                  </a:lnTo>
                  <a:lnTo>
                    <a:pt x="97" y="166"/>
                  </a:lnTo>
                  <a:lnTo>
                    <a:pt x="97" y="158"/>
                  </a:lnTo>
                  <a:lnTo>
                    <a:pt x="97" y="152"/>
                  </a:lnTo>
                  <a:lnTo>
                    <a:pt x="98" y="147"/>
                  </a:lnTo>
                  <a:lnTo>
                    <a:pt x="98" y="139"/>
                  </a:lnTo>
                  <a:lnTo>
                    <a:pt x="98" y="131"/>
                  </a:lnTo>
                  <a:lnTo>
                    <a:pt x="98" y="124"/>
                  </a:lnTo>
                  <a:lnTo>
                    <a:pt x="98" y="116"/>
                  </a:lnTo>
                  <a:lnTo>
                    <a:pt x="98" y="107"/>
                  </a:lnTo>
                  <a:lnTo>
                    <a:pt x="98" y="99"/>
                  </a:lnTo>
                  <a:lnTo>
                    <a:pt x="98" y="90"/>
                  </a:lnTo>
                  <a:lnTo>
                    <a:pt x="98" y="82"/>
                  </a:lnTo>
                  <a:lnTo>
                    <a:pt x="100" y="73"/>
                  </a:lnTo>
                  <a:lnTo>
                    <a:pt x="102" y="65"/>
                  </a:lnTo>
                  <a:lnTo>
                    <a:pt x="104" y="55"/>
                  </a:lnTo>
                  <a:lnTo>
                    <a:pt x="110" y="46"/>
                  </a:lnTo>
                  <a:lnTo>
                    <a:pt x="114" y="38"/>
                  </a:lnTo>
                  <a:lnTo>
                    <a:pt x="123" y="31"/>
                  </a:lnTo>
                  <a:lnTo>
                    <a:pt x="131" y="23"/>
                  </a:lnTo>
                  <a:lnTo>
                    <a:pt x="142" y="16"/>
                  </a:lnTo>
                  <a:lnTo>
                    <a:pt x="154" y="8"/>
                  </a:lnTo>
                  <a:lnTo>
                    <a:pt x="165" y="4"/>
                  </a:lnTo>
                  <a:lnTo>
                    <a:pt x="176" y="0"/>
                  </a:lnTo>
                  <a:lnTo>
                    <a:pt x="188" y="0"/>
                  </a:lnTo>
                  <a:lnTo>
                    <a:pt x="199" y="0"/>
                  </a:lnTo>
                  <a:lnTo>
                    <a:pt x="211" y="2"/>
                  </a:lnTo>
                  <a:lnTo>
                    <a:pt x="220" y="4"/>
                  </a:lnTo>
                  <a:lnTo>
                    <a:pt x="230" y="10"/>
                  </a:lnTo>
                  <a:lnTo>
                    <a:pt x="239" y="14"/>
                  </a:lnTo>
                  <a:lnTo>
                    <a:pt x="247" y="19"/>
                  </a:lnTo>
                  <a:lnTo>
                    <a:pt x="254" y="25"/>
                  </a:lnTo>
                  <a:lnTo>
                    <a:pt x="260" y="33"/>
                  </a:lnTo>
                  <a:lnTo>
                    <a:pt x="266" y="40"/>
                  </a:lnTo>
                  <a:lnTo>
                    <a:pt x="270" y="48"/>
                  </a:lnTo>
                  <a:lnTo>
                    <a:pt x="273" y="55"/>
                  </a:lnTo>
                  <a:lnTo>
                    <a:pt x="275" y="65"/>
                  </a:lnTo>
                  <a:lnTo>
                    <a:pt x="273" y="71"/>
                  </a:lnTo>
                  <a:lnTo>
                    <a:pt x="273" y="78"/>
                  </a:lnTo>
                  <a:lnTo>
                    <a:pt x="273" y="84"/>
                  </a:lnTo>
                  <a:lnTo>
                    <a:pt x="273" y="90"/>
                  </a:lnTo>
                  <a:lnTo>
                    <a:pt x="272" y="95"/>
                  </a:lnTo>
                  <a:lnTo>
                    <a:pt x="272" y="99"/>
                  </a:lnTo>
                  <a:lnTo>
                    <a:pt x="272" y="103"/>
                  </a:lnTo>
                  <a:lnTo>
                    <a:pt x="270" y="109"/>
                  </a:lnTo>
                  <a:lnTo>
                    <a:pt x="268" y="114"/>
                  </a:lnTo>
                  <a:lnTo>
                    <a:pt x="266" y="118"/>
                  </a:lnTo>
                  <a:lnTo>
                    <a:pt x="266" y="120"/>
                  </a:lnTo>
                  <a:lnTo>
                    <a:pt x="266" y="122"/>
                  </a:lnTo>
                  <a:lnTo>
                    <a:pt x="266" y="12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5" name="Freeform 81"/>
            <p:cNvSpPr>
              <a:spLocks/>
            </p:cNvSpPr>
            <p:nvPr/>
          </p:nvSpPr>
          <p:spPr bwMode="auto">
            <a:xfrm>
              <a:off x="4684" y="2193"/>
              <a:ext cx="183" cy="169"/>
            </a:xfrm>
            <a:custGeom>
              <a:avLst/>
              <a:gdLst/>
              <a:ahLst/>
              <a:cxnLst>
                <a:cxn ang="0">
                  <a:pos x="51" y="11"/>
                </a:cxn>
                <a:cxn ang="0">
                  <a:pos x="42" y="23"/>
                </a:cxn>
                <a:cxn ang="0">
                  <a:pos x="28" y="44"/>
                </a:cxn>
                <a:cxn ang="0">
                  <a:pos x="13" y="74"/>
                </a:cxn>
                <a:cxn ang="0">
                  <a:pos x="4" y="112"/>
                </a:cxn>
                <a:cxn ang="0">
                  <a:pos x="0" y="156"/>
                </a:cxn>
                <a:cxn ang="0">
                  <a:pos x="9" y="203"/>
                </a:cxn>
                <a:cxn ang="0">
                  <a:pos x="36" y="257"/>
                </a:cxn>
                <a:cxn ang="0">
                  <a:pos x="82" y="306"/>
                </a:cxn>
                <a:cxn ang="0">
                  <a:pos x="133" y="333"/>
                </a:cxn>
                <a:cxn ang="0">
                  <a:pos x="184" y="338"/>
                </a:cxn>
                <a:cxn ang="0">
                  <a:pos x="234" y="329"/>
                </a:cxn>
                <a:cxn ang="0">
                  <a:pos x="281" y="310"/>
                </a:cxn>
                <a:cxn ang="0">
                  <a:pos x="317" y="287"/>
                </a:cxn>
                <a:cxn ang="0">
                  <a:pos x="346" y="264"/>
                </a:cxn>
                <a:cxn ang="0">
                  <a:pos x="361" y="253"/>
                </a:cxn>
                <a:cxn ang="0">
                  <a:pos x="361" y="253"/>
                </a:cxn>
                <a:cxn ang="0">
                  <a:pos x="346" y="260"/>
                </a:cxn>
                <a:cxn ang="0">
                  <a:pos x="317" y="276"/>
                </a:cxn>
                <a:cxn ang="0">
                  <a:pos x="281" y="291"/>
                </a:cxn>
                <a:cxn ang="0">
                  <a:pos x="238" y="304"/>
                </a:cxn>
                <a:cxn ang="0">
                  <a:pos x="190" y="308"/>
                </a:cxn>
                <a:cxn ang="0">
                  <a:pos x="142" y="298"/>
                </a:cxn>
                <a:cxn ang="0">
                  <a:pos x="99" y="274"/>
                </a:cxn>
                <a:cxn ang="0">
                  <a:pos x="61" y="230"/>
                </a:cxn>
                <a:cxn ang="0">
                  <a:pos x="38" y="186"/>
                </a:cxn>
                <a:cxn ang="0">
                  <a:pos x="30" y="148"/>
                </a:cxn>
                <a:cxn ang="0">
                  <a:pos x="30" y="114"/>
                </a:cxn>
                <a:cxn ang="0">
                  <a:pos x="40" y="86"/>
                </a:cxn>
                <a:cxn ang="0">
                  <a:pos x="53" y="59"/>
                </a:cxn>
                <a:cxn ang="0">
                  <a:pos x="66" y="40"/>
                </a:cxn>
                <a:cxn ang="0">
                  <a:pos x="80" y="23"/>
                </a:cxn>
                <a:cxn ang="0">
                  <a:pos x="89" y="11"/>
                </a:cxn>
                <a:cxn ang="0">
                  <a:pos x="91" y="4"/>
                </a:cxn>
                <a:cxn ang="0">
                  <a:pos x="89" y="0"/>
                </a:cxn>
                <a:cxn ang="0">
                  <a:pos x="82" y="0"/>
                </a:cxn>
                <a:cxn ang="0">
                  <a:pos x="74" y="2"/>
                </a:cxn>
                <a:cxn ang="0">
                  <a:pos x="65" y="4"/>
                </a:cxn>
                <a:cxn ang="0">
                  <a:pos x="59" y="8"/>
                </a:cxn>
                <a:cxn ang="0">
                  <a:pos x="53" y="10"/>
                </a:cxn>
                <a:cxn ang="0">
                  <a:pos x="53" y="10"/>
                </a:cxn>
              </a:cxnLst>
              <a:rect l="0" t="0" r="r" b="b"/>
              <a:pathLst>
                <a:path w="365" h="338">
                  <a:moveTo>
                    <a:pt x="53" y="10"/>
                  </a:moveTo>
                  <a:lnTo>
                    <a:pt x="51" y="11"/>
                  </a:lnTo>
                  <a:lnTo>
                    <a:pt x="49" y="15"/>
                  </a:lnTo>
                  <a:lnTo>
                    <a:pt x="42" y="23"/>
                  </a:lnTo>
                  <a:lnTo>
                    <a:pt x="36" y="32"/>
                  </a:lnTo>
                  <a:lnTo>
                    <a:pt x="28" y="44"/>
                  </a:lnTo>
                  <a:lnTo>
                    <a:pt x="21" y="59"/>
                  </a:lnTo>
                  <a:lnTo>
                    <a:pt x="13" y="74"/>
                  </a:lnTo>
                  <a:lnTo>
                    <a:pt x="7" y="93"/>
                  </a:lnTo>
                  <a:lnTo>
                    <a:pt x="4" y="112"/>
                  </a:lnTo>
                  <a:lnTo>
                    <a:pt x="0" y="133"/>
                  </a:lnTo>
                  <a:lnTo>
                    <a:pt x="0" y="156"/>
                  </a:lnTo>
                  <a:lnTo>
                    <a:pt x="4" y="181"/>
                  </a:lnTo>
                  <a:lnTo>
                    <a:pt x="9" y="203"/>
                  </a:lnTo>
                  <a:lnTo>
                    <a:pt x="21" y="230"/>
                  </a:lnTo>
                  <a:lnTo>
                    <a:pt x="36" y="257"/>
                  </a:lnTo>
                  <a:lnTo>
                    <a:pt x="57" y="283"/>
                  </a:lnTo>
                  <a:lnTo>
                    <a:pt x="82" y="306"/>
                  </a:lnTo>
                  <a:lnTo>
                    <a:pt x="108" y="323"/>
                  </a:lnTo>
                  <a:lnTo>
                    <a:pt x="133" y="333"/>
                  </a:lnTo>
                  <a:lnTo>
                    <a:pt x="160" y="338"/>
                  </a:lnTo>
                  <a:lnTo>
                    <a:pt x="184" y="338"/>
                  </a:lnTo>
                  <a:lnTo>
                    <a:pt x="211" y="336"/>
                  </a:lnTo>
                  <a:lnTo>
                    <a:pt x="234" y="329"/>
                  </a:lnTo>
                  <a:lnTo>
                    <a:pt x="258" y="321"/>
                  </a:lnTo>
                  <a:lnTo>
                    <a:pt x="281" y="310"/>
                  </a:lnTo>
                  <a:lnTo>
                    <a:pt x="300" y="298"/>
                  </a:lnTo>
                  <a:lnTo>
                    <a:pt x="317" y="287"/>
                  </a:lnTo>
                  <a:lnTo>
                    <a:pt x="335" y="276"/>
                  </a:lnTo>
                  <a:lnTo>
                    <a:pt x="346" y="264"/>
                  </a:lnTo>
                  <a:lnTo>
                    <a:pt x="355" y="257"/>
                  </a:lnTo>
                  <a:lnTo>
                    <a:pt x="361" y="253"/>
                  </a:lnTo>
                  <a:lnTo>
                    <a:pt x="365" y="251"/>
                  </a:lnTo>
                  <a:lnTo>
                    <a:pt x="361" y="253"/>
                  </a:lnTo>
                  <a:lnTo>
                    <a:pt x="355" y="255"/>
                  </a:lnTo>
                  <a:lnTo>
                    <a:pt x="346" y="260"/>
                  </a:lnTo>
                  <a:lnTo>
                    <a:pt x="333" y="268"/>
                  </a:lnTo>
                  <a:lnTo>
                    <a:pt x="317" y="276"/>
                  </a:lnTo>
                  <a:lnTo>
                    <a:pt x="300" y="285"/>
                  </a:lnTo>
                  <a:lnTo>
                    <a:pt x="281" y="291"/>
                  </a:lnTo>
                  <a:lnTo>
                    <a:pt x="260" y="298"/>
                  </a:lnTo>
                  <a:lnTo>
                    <a:pt x="238" y="304"/>
                  </a:lnTo>
                  <a:lnTo>
                    <a:pt x="213" y="308"/>
                  </a:lnTo>
                  <a:lnTo>
                    <a:pt x="190" y="308"/>
                  </a:lnTo>
                  <a:lnTo>
                    <a:pt x="165" y="306"/>
                  </a:lnTo>
                  <a:lnTo>
                    <a:pt x="142" y="298"/>
                  </a:lnTo>
                  <a:lnTo>
                    <a:pt x="120" y="289"/>
                  </a:lnTo>
                  <a:lnTo>
                    <a:pt x="99" y="274"/>
                  </a:lnTo>
                  <a:lnTo>
                    <a:pt x="78" y="253"/>
                  </a:lnTo>
                  <a:lnTo>
                    <a:pt x="61" y="230"/>
                  </a:lnTo>
                  <a:lnTo>
                    <a:pt x="47" y="207"/>
                  </a:lnTo>
                  <a:lnTo>
                    <a:pt x="38" y="186"/>
                  </a:lnTo>
                  <a:lnTo>
                    <a:pt x="32" y="167"/>
                  </a:lnTo>
                  <a:lnTo>
                    <a:pt x="30" y="148"/>
                  </a:lnTo>
                  <a:lnTo>
                    <a:pt x="28" y="131"/>
                  </a:lnTo>
                  <a:lnTo>
                    <a:pt x="30" y="114"/>
                  </a:lnTo>
                  <a:lnTo>
                    <a:pt x="34" y="99"/>
                  </a:lnTo>
                  <a:lnTo>
                    <a:pt x="40" y="86"/>
                  </a:lnTo>
                  <a:lnTo>
                    <a:pt x="45" y="72"/>
                  </a:lnTo>
                  <a:lnTo>
                    <a:pt x="53" y="59"/>
                  </a:lnTo>
                  <a:lnTo>
                    <a:pt x="61" y="49"/>
                  </a:lnTo>
                  <a:lnTo>
                    <a:pt x="66" y="40"/>
                  </a:lnTo>
                  <a:lnTo>
                    <a:pt x="74" y="30"/>
                  </a:lnTo>
                  <a:lnTo>
                    <a:pt x="80" y="23"/>
                  </a:lnTo>
                  <a:lnTo>
                    <a:pt x="87" y="17"/>
                  </a:lnTo>
                  <a:lnTo>
                    <a:pt x="89" y="11"/>
                  </a:lnTo>
                  <a:lnTo>
                    <a:pt x="91" y="8"/>
                  </a:lnTo>
                  <a:lnTo>
                    <a:pt x="91" y="4"/>
                  </a:lnTo>
                  <a:lnTo>
                    <a:pt x="91" y="2"/>
                  </a:lnTo>
                  <a:lnTo>
                    <a:pt x="89" y="0"/>
                  </a:lnTo>
                  <a:lnTo>
                    <a:pt x="87" y="0"/>
                  </a:lnTo>
                  <a:lnTo>
                    <a:pt x="82" y="0"/>
                  </a:lnTo>
                  <a:lnTo>
                    <a:pt x="80" y="2"/>
                  </a:lnTo>
                  <a:lnTo>
                    <a:pt x="74" y="2"/>
                  </a:lnTo>
                  <a:lnTo>
                    <a:pt x="70" y="2"/>
                  </a:lnTo>
                  <a:lnTo>
                    <a:pt x="65" y="4"/>
                  </a:lnTo>
                  <a:lnTo>
                    <a:pt x="63" y="6"/>
                  </a:lnTo>
                  <a:lnTo>
                    <a:pt x="59" y="8"/>
                  </a:lnTo>
                  <a:lnTo>
                    <a:pt x="55" y="10"/>
                  </a:lnTo>
                  <a:lnTo>
                    <a:pt x="53" y="10"/>
                  </a:lnTo>
                  <a:lnTo>
                    <a:pt x="53" y="10"/>
                  </a:lnTo>
                  <a:lnTo>
                    <a:pt x="53" y="1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6" name="Freeform 82"/>
            <p:cNvSpPr>
              <a:spLocks/>
            </p:cNvSpPr>
            <p:nvPr/>
          </p:nvSpPr>
          <p:spPr bwMode="auto">
            <a:xfrm>
              <a:off x="4630" y="2361"/>
              <a:ext cx="38" cy="17"/>
            </a:xfrm>
            <a:custGeom>
              <a:avLst/>
              <a:gdLst/>
              <a:ahLst/>
              <a:cxnLst>
                <a:cxn ang="0">
                  <a:pos x="2" y="0"/>
                </a:cxn>
                <a:cxn ang="0">
                  <a:pos x="0" y="4"/>
                </a:cxn>
                <a:cxn ang="0">
                  <a:pos x="2" y="10"/>
                </a:cxn>
                <a:cxn ang="0">
                  <a:pos x="4" y="12"/>
                </a:cxn>
                <a:cxn ang="0">
                  <a:pos x="6" y="16"/>
                </a:cxn>
                <a:cxn ang="0">
                  <a:pos x="12" y="18"/>
                </a:cxn>
                <a:cxn ang="0">
                  <a:pos x="16" y="21"/>
                </a:cxn>
                <a:cxn ang="0">
                  <a:pos x="21" y="23"/>
                </a:cxn>
                <a:cxn ang="0">
                  <a:pos x="25" y="25"/>
                </a:cxn>
                <a:cxn ang="0">
                  <a:pos x="33" y="29"/>
                </a:cxn>
                <a:cxn ang="0">
                  <a:pos x="38" y="31"/>
                </a:cxn>
                <a:cxn ang="0">
                  <a:pos x="42" y="31"/>
                </a:cxn>
                <a:cxn ang="0">
                  <a:pos x="50" y="33"/>
                </a:cxn>
                <a:cxn ang="0">
                  <a:pos x="56" y="33"/>
                </a:cxn>
                <a:cxn ang="0">
                  <a:pos x="61" y="35"/>
                </a:cxn>
                <a:cxn ang="0">
                  <a:pos x="77" y="14"/>
                </a:cxn>
                <a:cxn ang="0">
                  <a:pos x="73" y="12"/>
                </a:cxn>
                <a:cxn ang="0">
                  <a:pos x="67" y="12"/>
                </a:cxn>
                <a:cxn ang="0">
                  <a:pos x="63" y="12"/>
                </a:cxn>
                <a:cxn ang="0">
                  <a:pos x="59" y="12"/>
                </a:cxn>
                <a:cxn ang="0">
                  <a:pos x="56" y="12"/>
                </a:cxn>
                <a:cxn ang="0">
                  <a:pos x="50" y="12"/>
                </a:cxn>
                <a:cxn ang="0">
                  <a:pos x="46" y="12"/>
                </a:cxn>
                <a:cxn ang="0">
                  <a:pos x="42" y="12"/>
                </a:cxn>
                <a:cxn ang="0">
                  <a:pos x="37" y="10"/>
                </a:cxn>
                <a:cxn ang="0">
                  <a:pos x="33" y="8"/>
                </a:cxn>
                <a:cxn ang="0">
                  <a:pos x="27" y="8"/>
                </a:cxn>
                <a:cxn ang="0">
                  <a:pos x="23" y="8"/>
                </a:cxn>
                <a:cxn ang="0">
                  <a:pos x="18" y="6"/>
                </a:cxn>
                <a:cxn ang="0">
                  <a:pos x="14" y="4"/>
                </a:cxn>
                <a:cxn ang="0">
                  <a:pos x="8" y="2"/>
                </a:cxn>
                <a:cxn ang="0">
                  <a:pos x="2" y="0"/>
                </a:cxn>
                <a:cxn ang="0">
                  <a:pos x="2" y="0"/>
                </a:cxn>
              </a:cxnLst>
              <a:rect l="0" t="0" r="r" b="b"/>
              <a:pathLst>
                <a:path w="77" h="35">
                  <a:moveTo>
                    <a:pt x="2" y="0"/>
                  </a:moveTo>
                  <a:lnTo>
                    <a:pt x="0" y="4"/>
                  </a:lnTo>
                  <a:lnTo>
                    <a:pt x="2" y="10"/>
                  </a:lnTo>
                  <a:lnTo>
                    <a:pt x="4" y="12"/>
                  </a:lnTo>
                  <a:lnTo>
                    <a:pt x="6" y="16"/>
                  </a:lnTo>
                  <a:lnTo>
                    <a:pt x="12" y="18"/>
                  </a:lnTo>
                  <a:lnTo>
                    <a:pt x="16" y="21"/>
                  </a:lnTo>
                  <a:lnTo>
                    <a:pt x="21" y="23"/>
                  </a:lnTo>
                  <a:lnTo>
                    <a:pt x="25" y="25"/>
                  </a:lnTo>
                  <a:lnTo>
                    <a:pt x="33" y="29"/>
                  </a:lnTo>
                  <a:lnTo>
                    <a:pt x="38" y="31"/>
                  </a:lnTo>
                  <a:lnTo>
                    <a:pt x="42" y="31"/>
                  </a:lnTo>
                  <a:lnTo>
                    <a:pt x="50" y="33"/>
                  </a:lnTo>
                  <a:lnTo>
                    <a:pt x="56" y="33"/>
                  </a:lnTo>
                  <a:lnTo>
                    <a:pt x="61" y="35"/>
                  </a:lnTo>
                  <a:lnTo>
                    <a:pt x="77" y="14"/>
                  </a:lnTo>
                  <a:lnTo>
                    <a:pt x="73" y="12"/>
                  </a:lnTo>
                  <a:lnTo>
                    <a:pt x="67" y="12"/>
                  </a:lnTo>
                  <a:lnTo>
                    <a:pt x="63" y="12"/>
                  </a:lnTo>
                  <a:lnTo>
                    <a:pt x="59" y="12"/>
                  </a:lnTo>
                  <a:lnTo>
                    <a:pt x="56" y="12"/>
                  </a:lnTo>
                  <a:lnTo>
                    <a:pt x="50" y="12"/>
                  </a:lnTo>
                  <a:lnTo>
                    <a:pt x="46" y="12"/>
                  </a:lnTo>
                  <a:lnTo>
                    <a:pt x="42" y="12"/>
                  </a:lnTo>
                  <a:lnTo>
                    <a:pt x="37" y="10"/>
                  </a:lnTo>
                  <a:lnTo>
                    <a:pt x="33" y="8"/>
                  </a:lnTo>
                  <a:lnTo>
                    <a:pt x="27" y="8"/>
                  </a:lnTo>
                  <a:lnTo>
                    <a:pt x="23" y="8"/>
                  </a:lnTo>
                  <a:lnTo>
                    <a:pt x="18" y="6"/>
                  </a:lnTo>
                  <a:lnTo>
                    <a:pt x="14" y="4"/>
                  </a:lnTo>
                  <a:lnTo>
                    <a:pt x="8" y="2"/>
                  </a:lnTo>
                  <a:lnTo>
                    <a:pt x="2" y="0"/>
                  </a:lnTo>
                  <a:lnTo>
                    <a:pt x="2"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7" name="Freeform 83"/>
            <p:cNvSpPr>
              <a:spLocks/>
            </p:cNvSpPr>
            <p:nvPr/>
          </p:nvSpPr>
          <p:spPr bwMode="auto">
            <a:xfrm>
              <a:off x="4645" y="2337"/>
              <a:ext cx="32" cy="22"/>
            </a:xfrm>
            <a:custGeom>
              <a:avLst/>
              <a:gdLst/>
              <a:ahLst/>
              <a:cxnLst>
                <a:cxn ang="0">
                  <a:pos x="0" y="21"/>
                </a:cxn>
                <a:cxn ang="0">
                  <a:pos x="0" y="21"/>
                </a:cxn>
                <a:cxn ang="0">
                  <a:pos x="6" y="21"/>
                </a:cxn>
                <a:cxn ang="0">
                  <a:pos x="9" y="19"/>
                </a:cxn>
                <a:cxn ang="0">
                  <a:pos x="15" y="19"/>
                </a:cxn>
                <a:cxn ang="0">
                  <a:pos x="19" y="19"/>
                </a:cxn>
                <a:cxn ang="0">
                  <a:pos x="25" y="21"/>
                </a:cxn>
                <a:cxn ang="0">
                  <a:pos x="30" y="21"/>
                </a:cxn>
                <a:cxn ang="0">
                  <a:pos x="36" y="23"/>
                </a:cxn>
                <a:cxn ang="0">
                  <a:pos x="40" y="25"/>
                </a:cxn>
                <a:cxn ang="0">
                  <a:pos x="46" y="27"/>
                </a:cxn>
                <a:cxn ang="0">
                  <a:pos x="51" y="30"/>
                </a:cxn>
                <a:cxn ang="0">
                  <a:pos x="55" y="34"/>
                </a:cxn>
                <a:cxn ang="0">
                  <a:pos x="59" y="40"/>
                </a:cxn>
                <a:cxn ang="0">
                  <a:pos x="63" y="46"/>
                </a:cxn>
                <a:cxn ang="0">
                  <a:pos x="63" y="44"/>
                </a:cxn>
                <a:cxn ang="0">
                  <a:pos x="63" y="40"/>
                </a:cxn>
                <a:cxn ang="0">
                  <a:pos x="61" y="36"/>
                </a:cxn>
                <a:cxn ang="0">
                  <a:pos x="59" y="32"/>
                </a:cxn>
                <a:cxn ang="0">
                  <a:pos x="59" y="29"/>
                </a:cxn>
                <a:cxn ang="0">
                  <a:pos x="57" y="27"/>
                </a:cxn>
                <a:cxn ang="0">
                  <a:pos x="55" y="21"/>
                </a:cxn>
                <a:cxn ang="0">
                  <a:pos x="51" y="17"/>
                </a:cxn>
                <a:cxn ang="0">
                  <a:pos x="47" y="13"/>
                </a:cxn>
                <a:cxn ang="0">
                  <a:pos x="44" y="10"/>
                </a:cxn>
                <a:cxn ang="0">
                  <a:pos x="38" y="6"/>
                </a:cxn>
                <a:cxn ang="0">
                  <a:pos x="32" y="4"/>
                </a:cxn>
                <a:cxn ang="0">
                  <a:pos x="25" y="0"/>
                </a:cxn>
                <a:cxn ang="0">
                  <a:pos x="17" y="0"/>
                </a:cxn>
                <a:cxn ang="0">
                  <a:pos x="0" y="21"/>
                </a:cxn>
                <a:cxn ang="0">
                  <a:pos x="0" y="21"/>
                </a:cxn>
              </a:cxnLst>
              <a:rect l="0" t="0" r="r" b="b"/>
              <a:pathLst>
                <a:path w="63" h="46">
                  <a:moveTo>
                    <a:pt x="0" y="21"/>
                  </a:moveTo>
                  <a:lnTo>
                    <a:pt x="0" y="21"/>
                  </a:lnTo>
                  <a:lnTo>
                    <a:pt x="6" y="21"/>
                  </a:lnTo>
                  <a:lnTo>
                    <a:pt x="9" y="19"/>
                  </a:lnTo>
                  <a:lnTo>
                    <a:pt x="15" y="19"/>
                  </a:lnTo>
                  <a:lnTo>
                    <a:pt x="19" y="19"/>
                  </a:lnTo>
                  <a:lnTo>
                    <a:pt x="25" y="21"/>
                  </a:lnTo>
                  <a:lnTo>
                    <a:pt x="30" y="21"/>
                  </a:lnTo>
                  <a:lnTo>
                    <a:pt x="36" y="23"/>
                  </a:lnTo>
                  <a:lnTo>
                    <a:pt x="40" y="25"/>
                  </a:lnTo>
                  <a:lnTo>
                    <a:pt x="46" y="27"/>
                  </a:lnTo>
                  <a:lnTo>
                    <a:pt x="51" y="30"/>
                  </a:lnTo>
                  <a:lnTo>
                    <a:pt x="55" y="34"/>
                  </a:lnTo>
                  <a:lnTo>
                    <a:pt x="59" y="40"/>
                  </a:lnTo>
                  <a:lnTo>
                    <a:pt x="63" y="46"/>
                  </a:lnTo>
                  <a:lnTo>
                    <a:pt x="63" y="44"/>
                  </a:lnTo>
                  <a:lnTo>
                    <a:pt x="63" y="40"/>
                  </a:lnTo>
                  <a:lnTo>
                    <a:pt x="61" y="36"/>
                  </a:lnTo>
                  <a:lnTo>
                    <a:pt x="59" y="32"/>
                  </a:lnTo>
                  <a:lnTo>
                    <a:pt x="59" y="29"/>
                  </a:lnTo>
                  <a:lnTo>
                    <a:pt x="57" y="27"/>
                  </a:lnTo>
                  <a:lnTo>
                    <a:pt x="55" y="21"/>
                  </a:lnTo>
                  <a:lnTo>
                    <a:pt x="51" y="17"/>
                  </a:lnTo>
                  <a:lnTo>
                    <a:pt x="47" y="13"/>
                  </a:lnTo>
                  <a:lnTo>
                    <a:pt x="44" y="10"/>
                  </a:lnTo>
                  <a:lnTo>
                    <a:pt x="38" y="6"/>
                  </a:lnTo>
                  <a:lnTo>
                    <a:pt x="32" y="4"/>
                  </a:lnTo>
                  <a:lnTo>
                    <a:pt x="25" y="0"/>
                  </a:lnTo>
                  <a:lnTo>
                    <a:pt x="17" y="0"/>
                  </a:lnTo>
                  <a:lnTo>
                    <a:pt x="0" y="21"/>
                  </a:lnTo>
                  <a:lnTo>
                    <a:pt x="0" y="2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8" name="Freeform 84"/>
            <p:cNvSpPr>
              <a:spLocks/>
            </p:cNvSpPr>
            <p:nvPr/>
          </p:nvSpPr>
          <p:spPr bwMode="auto">
            <a:xfrm>
              <a:off x="4523" y="2127"/>
              <a:ext cx="120" cy="28"/>
            </a:xfrm>
            <a:custGeom>
              <a:avLst/>
              <a:gdLst/>
              <a:ahLst/>
              <a:cxnLst>
                <a:cxn ang="0">
                  <a:pos x="0" y="8"/>
                </a:cxn>
                <a:cxn ang="0">
                  <a:pos x="1" y="8"/>
                </a:cxn>
                <a:cxn ang="0">
                  <a:pos x="7" y="10"/>
                </a:cxn>
                <a:cxn ang="0">
                  <a:pos x="19" y="10"/>
                </a:cxn>
                <a:cxn ang="0">
                  <a:pos x="32" y="13"/>
                </a:cxn>
                <a:cxn ang="0">
                  <a:pos x="49" y="17"/>
                </a:cxn>
                <a:cxn ang="0">
                  <a:pos x="68" y="21"/>
                </a:cxn>
                <a:cxn ang="0">
                  <a:pos x="87" y="25"/>
                </a:cxn>
                <a:cxn ang="0">
                  <a:pos x="110" y="29"/>
                </a:cxn>
                <a:cxn ang="0">
                  <a:pos x="131" y="34"/>
                </a:cxn>
                <a:cxn ang="0">
                  <a:pos x="152" y="38"/>
                </a:cxn>
                <a:cxn ang="0">
                  <a:pos x="171" y="42"/>
                </a:cxn>
                <a:cxn ang="0">
                  <a:pos x="190" y="46"/>
                </a:cxn>
                <a:cxn ang="0">
                  <a:pos x="205" y="49"/>
                </a:cxn>
                <a:cxn ang="0">
                  <a:pos x="218" y="51"/>
                </a:cxn>
                <a:cxn ang="0">
                  <a:pos x="230" y="55"/>
                </a:cxn>
                <a:cxn ang="0">
                  <a:pos x="235" y="57"/>
                </a:cxn>
                <a:cxn ang="0">
                  <a:pos x="237" y="57"/>
                </a:cxn>
                <a:cxn ang="0">
                  <a:pos x="239" y="57"/>
                </a:cxn>
                <a:cxn ang="0">
                  <a:pos x="239" y="57"/>
                </a:cxn>
                <a:cxn ang="0">
                  <a:pos x="239" y="55"/>
                </a:cxn>
                <a:cxn ang="0">
                  <a:pos x="235" y="51"/>
                </a:cxn>
                <a:cxn ang="0">
                  <a:pos x="232" y="49"/>
                </a:cxn>
                <a:cxn ang="0">
                  <a:pos x="226" y="46"/>
                </a:cxn>
                <a:cxn ang="0">
                  <a:pos x="220" y="42"/>
                </a:cxn>
                <a:cxn ang="0">
                  <a:pos x="213" y="38"/>
                </a:cxn>
                <a:cxn ang="0">
                  <a:pos x="203" y="34"/>
                </a:cxn>
                <a:cxn ang="0">
                  <a:pos x="194" y="29"/>
                </a:cxn>
                <a:cxn ang="0">
                  <a:pos x="184" y="25"/>
                </a:cxn>
                <a:cxn ang="0">
                  <a:pos x="171" y="19"/>
                </a:cxn>
                <a:cxn ang="0">
                  <a:pos x="159" y="15"/>
                </a:cxn>
                <a:cxn ang="0">
                  <a:pos x="144" y="11"/>
                </a:cxn>
                <a:cxn ang="0">
                  <a:pos x="131" y="8"/>
                </a:cxn>
                <a:cxn ang="0">
                  <a:pos x="116" y="4"/>
                </a:cxn>
                <a:cxn ang="0">
                  <a:pos x="102" y="2"/>
                </a:cxn>
                <a:cxn ang="0">
                  <a:pos x="89" y="0"/>
                </a:cxn>
                <a:cxn ang="0">
                  <a:pos x="78" y="0"/>
                </a:cxn>
                <a:cxn ang="0">
                  <a:pos x="64" y="0"/>
                </a:cxn>
                <a:cxn ang="0">
                  <a:pos x="55" y="0"/>
                </a:cxn>
                <a:cxn ang="0">
                  <a:pos x="43" y="0"/>
                </a:cxn>
                <a:cxn ang="0">
                  <a:pos x="36" y="2"/>
                </a:cxn>
                <a:cxn ang="0">
                  <a:pos x="26" y="2"/>
                </a:cxn>
                <a:cxn ang="0">
                  <a:pos x="20" y="2"/>
                </a:cxn>
                <a:cxn ang="0">
                  <a:pos x="13" y="4"/>
                </a:cxn>
                <a:cxn ang="0">
                  <a:pos x="7" y="6"/>
                </a:cxn>
                <a:cxn ang="0">
                  <a:pos x="3" y="6"/>
                </a:cxn>
                <a:cxn ang="0">
                  <a:pos x="1" y="6"/>
                </a:cxn>
                <a:cxn ang="0">
                  <a:pos x="0" y="8"/>
                </a:cxn>
                <a:cxn ang="0">
                  <a:pos x="0" y="8"/>
                </a:cxn>
                <a:cxn ang="0">
                  <a:pos x="0" y="8"/>
                </a:cxn>
              </a:cxnLst>
              <a:rect l="0" t="0" r="r" b="b"/>
              <a:pathLst>
                <a:path w="239" h="57">
                  <a:moveTo>
                    <a:pt x="0" y="8"/>
                  </a:moveTo>
                  <a:lnTo>
                    <a:pt x="1" y="8"/>
                  </a:lnTo>
                  <a:lnTo>
                    <a:pt x="7" y="10"/>
                  </a:lnTo>
                  <a:lnTo>
                    <a:pt x="19" y="10"/>
                  </a:lnTo>
                  <a:lnTo>
                    <a:pt x="32" y="13"/>
                  </a:lnTo>
                  <a:lnTo>
                    <a:pt x="49" y="17"/>
                  </a:lnTo>
                  <a:lnTo>
                    <a:pt x="68" y="21"/>
                  </a:lnTo>
                  <a:lnTo>
                    <a:pt x="87" y="25"/>
                  </a:lnTo>
                  <a:lnTo>
                    <a:pt x="110" y="29"/>
                  </a:lnTo>
                  <a:lnTo>
                    <a:pt x="131" y="34"/>
                  </a:lnTo>
                  <a:lnTo>
                    <a:pt x="152" y="38"/>
                  </a:lnTo>
                  <a:lnTo>
                    <a:pt x="171" y="42"/>
                  </a:lnTo>
                  <a:lnTo>
                    <a:pt x="190" y="46"/>
                  </a:lnTo>
                  <a:lnTo>
                    <a:pt x="205" y="49"/>
                  </a:lnTo>
                  <a:lnTo>
                    <a:pt x="218" y="51"/>
                  </a:lnTo>
                  <a:lnTo>
                    <a:pt x="230" y="55"/>
                  </a:lnTo>
                  <a:lnTo>
                    <a:pt x="235" y="57"/>
                  </a:lnTo>
                  <a:lnTo>
                    <a:pt x="237" y="57"/>
                  </a:lnTo>
                  <a:lnTo>
                    <a:pt x="239" y="57"/>
                  </a:lnTo>
                  <a:lnTo>
                    <a:pt x="239" y="57"/>
                  </a:lnTo>
                  <a:lnTo>
                    <a:pt x="239" y="55"/>
                  </a:lnTo>
                  <a:lnTo>
                    <a:pt x="235" y="51"/>
                  </a:lnTo>
                  <a:lnTo>
                    <a:pt x="232" y="49"/>
                  </a:lnTo>
                  <a:lnTo>
                    <a:pt x="226" y="46"/>
                  </a:lnTo>
                  <a:lnTo>
                    <a:pt x="220" y="42"/>
                  </a:lnTo>
                  <a:lnTo>
                    <a:pt x="213" y="38"/>
                  </a:lnTo>
                  <a:lnTo>
                    <a:pt x="203" y="34"/>
                  </a:lnTo>
                  <a:lnTo>
                    <a:pt x="194" y="29"/>
                  </a:lnTo>
                  <a:lnTo>
                    <a:pt x="184" y="25"/>
                  </a:lnTo>
                  <a:lnTo>
                    <a:pt x="171" y="19"/>
                  </a:lnTo>
                  <a:lnTo>
                    <a:pt x="159" y="15"/>
                  </a:lnTo>
                  <a:lnTo>
                    <a:pt x="144" y="11"/>
                  </a:lnTo>
                  <a:lnTo>
                    <a:pt x="131" y="8"/>
                  </a:lnTo>
                  <a:lnTo>
                    <a:pt x="116" y="4"/>
                  </a:lnTo>
                  <a:lnTo>
                    <a:pt x="102" y="2"/>
                  </a:lnTo>
                  <a:lnTo>
                    <a:pt x="89" y="0"/>
                  </a:lnTo>
                  <a:lnTo>
                    <a:pt x="78" y="0"/>
                  </a:lnTo>
                  <a:lnTo>
                    <a:pt x="64" y="0"/>
                  </a:lnTo>
                  <a:lnTo>
                    <a:pt x="55" y="0"/>
                  </a:lnTo>
                  <a:lnTo>
                    <a:pt x="43" y="0"/>
                  </a:lnTo>
                  <a:lnTo>
                    <a:pt x="36" y="2"/>
                  </a:lnTo>
                  <a:lnTo>
                    <a:pt x="26" y="2"/>
                  </a:lnTo>
                  <a:lnTo>
                    <a:pt x="20" y="2"/>
                  </a:lnTo>
                  <a:lnTo>
                    <a:pt x="13" y="4"/>
                  </a:lnTo>
                  <a:lnTo>
                    <a:pt x="7" y="6"/>
                  </a:lnTo>
                  <a:lnTo>
                    <a:pt x="3" y="6"/>
                  </a:lnTo>
                  <a:lnTo>
                    <a:pt x="1" y="6"/>
                  </a:lnTo>
                  <a:lnTo>
                    <a:pt x="0" y="8"/>
                  </a:lnTo>
                  <a:lnTo>
                    <a:pt x="0" y="8"/>
                  </a:lnTo>
                  <a:lnTo>
                    <a:pt x="0" y="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9" name="Freeform 85"/>
            <p:cNvSpPr>
              <a:spLocks/>
            </p:cNvSpPr>
            <p:nvPr/>
          </p:nvSpPr>
          <p:spPr bwMode="auto">
            <a:xfrm>
              <a:off x="4691" y="1926"/>
              <a:ext cx="28" cy="135"/>
            </a:xfrm>
            <a:custGeom>
              <a:avLst/>
              <a:gdLst/>
              <a:ahLst/>
              <a:cxnLst>
                <a:cxn ang="0">
                  <a:pos x="50" y="270"/>
                </a:cxn>
                <a:cxn ang="0">
                  <a:pos x="48" y="268"/>
                </a:cxn>
                <a:cxn ang="0">
                  <a:pos x="46" y="260"/>
                </a:cxn>
                <a:cxn ang="0">
                  <a:pos x="44" y="249"/>
                </a:cxn>
                <a:cxn ang="0">
                  <a:pos x="40" y="238"/>
                </a:cxn>
                <a:cxn ang="0">
                  <a:pos x="36" y="220"/>
                </a:cxn>
                <a:cxn ang="0">
                  <a:pos x="31" y="201"/>
                </a:cxn>
                <a:cxn ang="0">
                  <a:pos x="27" y="182"/>
                </a:cxn>
                <a:cxn ang="0">
                  <a:pos x="23" y="162"/>
                </a:cxn>
                <a:cxn ang="0">
                  <a:pos x="17" y="139"/>
                </a:cxn>
                <a:cxn ang="0">
                  <a:pos x="13" y="116"/>
                </a:cxn>
                <a:cxn ang="0">
                  <a:pos x="8" y="95"/>
                </a:cxn>
                <a:cxn ang="0">
                  <a:pos x="6" y="74"/>
                </a:cxn>
                <a:cxn ang="0">
                  <a:pos x="2" y="55"/>
                </a:cxn>
                <a:cxn ang="0">
                  <a:pos x="0" y="38"/>
                </a:cxn>
                <a:cxn ang="0">
                  <a:pos x="0" y="23"/>
                </a:cxn>
                <a:cxn ang="0">
                  <a:pos x="0" y="13"/>
                </a:cxn>
                <a:cxn ang="0">
                  <a:pos x="0" y="4"/>
                </a:cxn>
                <a:cxn ang="0">
                  <a:pos x="2" y="0"/>
                </a:cxn>
                <a:cxn ang="0">
                  <a:pos x="4" y="0"/>
                </a:cxn>
                <a:cxn ang="0">
                  <a:pos x="8" y="2"/>
                </a:cxn>
                <a:cxn ang="0">
                  <a:pos x="12" y="8"/>
                </a:cxn>
                <a:cxn ang="0">
                  <a:pos x="15" y="17"/>
                </a:cxn>
                <a:cxn ang="0">
                  <a:pos x="19" y="27"/>
                </a:cxn>
                <a:cxn ang="0">
                  <a:pos x="25" y="40"/>
                </a:cxn>
                <a:cxn ang="0">
                  <a:pos x="29" y="53"/>
                </a:cxn>
                <a:cxn ang="0">
                  <a:pos x="32" y="68"/>
                </a:cxn>
                <a:cxn ang="0">
                  <a:pos x="36" y="86"/>
                </a:cxn>
                <a:cxn ang="0">
                  <a:pos x="42" y="105"/>
                </a:cxn>
                <a:cxn ang="0">
                  <a:pos x="44" y="122"/>
                </a:cxn>
                <a:cxn ang="0">
                  <a:pos x="48" y="141"/>
                </a:cxn>
                <a:cxn ang="0">
                  <a:pos x="50" y="160"/>
                </a:cxn>
                <a:cxn ang="0">
                  <a:pos x="53" y="179"/>
                </a:cxn>
                <a:cxn ang="0">
                  <a:pos x="53" y="194"/>
                </a:cxn>
                <a:cxn ang="0">
                  <a:pos x="55" y="209"/>
                </a:cxn>
                <a:cxn ang="0">
                  <a:pos x="55" y="220"/>
                </a:cxn>
                <a:cxn ang="0">
                  <a:pos x="55" y="232"/>
                </a:cxn>
                <a:cxn ang="0">
                  <a:pos x="53" y="241"/>
                </a:cxn>
                <a:cxn ang="0">
                  <a:pos x="53" y="249"/>
                </a:cxn>
                <a:cxn ang="0">
                  <a:pos x="53" y="255"/>
                </a:cxn>
                <a:cxn ang="0">
                  <a:pos x="53" y="260"/>
                </a:cxn>
                <a:cxn ang="0">
                  <a:pos x="52" y="262"/>
                </a:cxn>
                <a:cxn ang="0">
                  <a:pos x="52" y="266"/>
                </a:cxn>
                <a:cxn ang="0">
                  <a:pos x="50" y="266"/>
                </a:cxn>
                <a:cxn ang="0">
                  <a:pos x="50" y="268"/>
                </a:cxn>
                <a:cxn ang="0">
                  <a:pos x="50" y="270"/>
                </a:cxn>
                <a:cxn ang="0">
                  <a:pos x="50" y="270"/>
                </a:cxn>
                <a:cxn ang="0">
                  <a:pos x="50" y="270"/>
                </a:cxn>
              </a:cxnLst>
              <a:rect l="0" t="0" r="r" b="b"/>
              <a:pathLst>
                <a:path w="55" h="270">
                  <a:moveTo>
                    <a:pt x="50" y="270"/>
                  </a:moveTo>
                  <a:lnTo>
                    <a:pt x="48" y="268"/>
                  </a:lnTo>
                  <a:lnTo>
                    <a:pt x="46" y="260"/>
                  </a:lnTo>
                  <a:lnTo>
                    <a:pt x="44" y="249"/>
                  </a:lnTo>
                  <a:lnTo>
                    <a:pt x="40" y="238"/>
                  </a:lnTo>
                  <a:lnTo>
                    <a:pt x="36" y="220"/>
                  </a:lnTo>
                  <a:lnTo>
                    <a:pt x="31" y="201"/>
                  </a:lnTo>
                  <a:lnTo>
                    <a:pt x="27" y="182"/>
                  </a:lnTo>
                  <a:lnTo>
                    <a:pt x="23" y="162"/>
                  </a:lnTo>
                  <a:lnTo>
                    <a:pt x="17" y="139"/>
                  </a:lnTo>
                  <a:lnTo>
                    <a:pt x="13" y="116"/>
                  </a:lnTo>
                  <a:lnTo>
                    <a:pt x="8" y="95"/>
                  </a:lnTo>
                  <a:lnTo>
                    <a:pt x="6" y="74"/>
                  </a:lnTo>
                  <a:lnTo>
                    <a:pt x="2" y="55"/>
                  </a:lnTo>
                  <a:lnTo>
                    <a:pt x="0" y="38"/>
                  </a:lnTo>
                  <a:lnTo>
                    <a:pt x="0" y="23"/>
                  </a:lnTo>
                  <a:lnTo>
                    <a:pt x="0" y="13"/>
                  </a:lnTo>
                  <a:lnTo>
                    <a:pt x="0" y="4"/>
                  </a:lnTo>
                  <a:lnTo>
                    <a:pt x="2" y="0"/>
                  </a:lnTo>
                  <a:lnTo>
                    <a:pt x="4" y="0"/>
                  </a:lnTo>
                  <a:lnTo>
                    <a:pt x="8" y="2"/>
                  </a:lnTo>
                  <a:lnTo>
                    <a:pt x="12" y="8"/>
                  </a:lnTo>
                  <a:lnTo>
                    <a:pt x="15" y="17"/>
                  </a:lnTo>
                  <a:lnTo>
                    <a:pt x="19" y="27"/>
                  </a:lnTo>
                  <a:lnTo>
                    <a:pt x="25" y="40"/>
                  </a:lnTo>
                  <a:lnTo>
                    <a:pt x="29" y="53"/>
                  </a:lnTo>
                  <a:lnTo>
                    <a:pt x="32" y="68"/>
                  </a:lnTo>
                  <a:lnTo>
                    <a:pt x="36" y="86"/>
                  </a:lnTo>
                  <a:lnTo>
                    <a:pt x="42" y="105"/>
                  </a:lnTo>
                  <a:lnTo>
                    <a:pt x="44" y="122"/>
                  </a:lnTo>
                  <a:lnTo>
                    <a:pt x="48" y="141"/>
                  </a:lnTo>
                  <a:lnTo>
                    <a:pt x="50" y="160"/>
                  </a:lnTo>
                  <a:lnTo>
                    <a:pt x="53" y="179"/>
                  </a:lnTo>
                  <a:lnTo>
                    <a:pt x="53" y="194"/>
                  </a:lnTo>
                  <a:lnTo>
                    <a:pt x="55" y="209"/>
                  </a:lnTo>
                  <a:lnTo>
                    <a:pt x="55" y="220"/>
                  </a:lnTo>
                  <a:lnTo>
                    <a:pt x="55" y="232"/>
                  </a:lnTo>
                  <a:lnTo>
                    <a:pt x="53" y="241"/>
                  </a:lnTo>
                  <a:lnTo>
                    <a:pt x="53" y="249"/>
                  </a:lnTo>
                  <a:lnTo>
                    <a:pt x="53" y="255"/>
                  </a:lnTo>
                  <a:lnTo>
                    <a:pt x="53" y="260"/>
                  </a:lnTo>
                  <a:lnTo>
                    <a:pt x="52" y="262"/>
                  </a:lnTo>
                  <a:lnTo>
                    <a:pt x="52" y="266"/>
                  </a:lnTo>
                  <a:lnTo>
                    <a:pt x="50" y="266"/>
                  </a:lnTo>
                  <a:lnTo>
                    <a:pt x="50" y="268"/>
                  </a:lnTo>
                  <a:lnTo>
                    <a:pt x="50" y="270"/>
                  </a:lnTo>
                  <a:lnTo>
                    <a:pt x="50" y="270"/>
                  </a:lnTo>
                  <a:lnTo>
                    <a:pt x="50" y="27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10" name="Freeform 86"/>
            <p:cNvSpPr>
              <a:spLocks/>
            </p:cNvSpPr>
            <p:nvPr/>
          </p:nvSpPr>
          <p:spPr bwMode="auto">
            <a:xfrm>
              <a:off x="4866" y="1938"/>
              <a:ext cx="37" cy="127"/>
            </a:xfrm>
            <a:custGeom>
              <a:avLst/>
              <a:gdLst/>
              <a:ahLst/>
              <a:cxnLst>
                <a:cxn ang="0">
                  <a:pos x="0" y="253"/>
                </a:cxn>
                <a:cxn ang="0">
                  <a:pos x="0" y="251"/>
                </a:cxn>
                <a:cxn ang="0">
                  <a:pos x="0" y="243"/>
                </a:cxn>
                <a:cxn ang="0">
                  <a:pos x="2" y="232"/>
                </a:cxn>
                <a:cxn ang="0">
                  <a:pos x="6" y="218"/>
                </a:cxn>
                <a:cxn ang="0">
                  <a:pos x="10" y="199"/>
                </a:cxn>
                <a:cxn ang="0">
                  <a:pos x="13" y="180"/>
                </a:cxn>
                <a:cxn ang="0">
                  <a:pos x="17" y="159"/>
                </a:cxn>
                <a:cxn ang="0">
                  <a:pos x="23" y="138"/>
                </a:cxn>
                <a:cxn ang="0">
                  <a:pos x="29" y="116"/>
                </a:cxn>
                <a:cxn ang="0">
                  <a:pos x="34" y="95"/>
                </a:cxn>
                <a:cxn ang="0">
                  <a:pos x="38" y="74"/>
                </a:cxn>
                <a:cxn ang="0">
                  <a:pos x="46" y="55"/>
                </a:cxn>
                <a:cxn ang="0">
                  <a:pos x="50" y="38"/>
                </a:cxn>
                <a:cxn ang="0">
                  <a:pos x="55" y="23"/>
                </a:cxn>
                <a:cxn ang="0">
                  <a:pos x="61" y="11"/>
                </a:cxn>
                <a:cxn ang="0">
                  <a:pos x="67" y="4"/>
                </a:cxn>
                <a:cxn ang="0">
                  <a:pos x="70" y="0"/>
                </a:cxn>
                <a:cxn ang="0">
                  <a:pos x="72" y="2"/>
                </a:cxn>
                <a:cxn ang="0">
                  <a:pos x="72" y="5"/>
                </a:cxn>
                <a:cxn ang="0">
                  <a:pos x="74" y="15"/>
                </a:cxn>
                <a:cxn ang="0">
                  <a:pos x="72" y="24"/>
                </a:cxn>
                <a:cxn ang="0">
                  <a:pos x="70" y="38"/>
                </a:cxn>
                <a:cxn ang="0">
                  <a:pos x="69" y="53"/>
                </a:cxn>
                <a:cxn ang="0">
                  <a:pos x="67" y="70"/>
                </a:cxn>
                <a:cxn ang="0">
                  <a:pos x="63" y="87"/>
                </a:cxn>
                <a:cxn ang="0">
                  <a:pos x="57" y="104"/>
                </a:cxn>
                <a:cxn ang="0">
                  <a:pos x="53" y="121"/>
                </a:cxn>
                <a:cxn ang="0">
                  <a:pos x="50" y="140"/>
                </a:cxn>
                <a:cxn ang="0">
                  <a:pos x="46" y="156"/>
                </a:cxn>
                <a:cxn ang="0">
                  <a:pos x="42" y="171"/>
                </a:cxn>
                <a:cxn ang="0">
                  <a:pos x="38" y="182"/>
                </a:cxn>
                <a:cxn ang="0">
                  <a:pos x="36" y="192"/>
                </a:cxn>
                <a:cxn ang="0">
                  <a:pos x="32" y="199"/>
                </a:cxn>
                <a:cxn ang="0">
                  <a:pos x="29" y="207"/>
                </a:cxn>
                <a:cxn ang="0">
                  <a:pos x="25" y="214"/>
                </a:cxn>
                <a:cxn ang="0">
                  <a:pos x="23" y="220"/>
                </a:cxn>
                <a:cxn ang="0">
                  <a:pos x="19" y="226"/>
                </a:cxn>
                <a:cxn ang="0">
                  <a:pos x="15" y="232"/>
                </a:cxn>
                <a:cxn ang="0">
                  <a:pos x="13" y="235"/>
                </a:cxn>
                <a:cxn ang="0">
                  <a:pos x="11" y="239"/>
                </a:cxn>
                <a:cxn ang="0">
                  <a:pos x="6" y="245"/>
                </a:cxn>
                <a:cxn ang="0">
                  <a:pos x="2" y="249"/>
                </a:cxn>
                <a:cxn ang="0">
                  <a:pos x="0" y="253"/>
                </a:cxn>
                <a:cxn ang="0">
                  <a:pos x="0" y="253"/>
                </a:cxn>
                <a:cxn ang="0">
                  <a:pos x="0" y="253"/>
                </a:cxn>
              </a:cxnLst>
              <a:rect l="0" t="0" r="r" b="b"/>
              <a:pathLst>
                <a:path w="74" h="253">
                  <a:moveTo>
                    <a:pt x="0" y="253"/>
                  </a:moveTo>
                  <a:lnTo>
                    <a:pt x="0" y="251"/>
                  </a:lnTo>
                  <a:lnTo>
                    <a:pt x="0" y="243"/>
                  </a:lnTo>
                  <a:lnTo>
                    <a:pt x="2" y="232"/>
                  </a:lnTo>
                  <a:lnTo>
                    <a:pt x="6" y="218"/>
                  </a:lnTo>
                  <a:lnTo>
                    <a:pt x="10" y="199"/>
                  </a:lnTo>
                  <a:lnTo>
                    <a:pt x="13" y="180"/>
                  </a:lnTo>
                  <a:lnTo>
                    <a:pt x="17" y="159"/>
                  </a:lnTo>
                  <a:lnTo>
                    <a:pt x="23" y="138"/>
                  </a:lnTo>
                  <a:lnTo>
                    <a:pt x="29" y="116"/>
                  </a:lnTo>
                  <a:lnTo>
                    <a:pt x="34" y="95"/>
                  </a:lnTo>
                  <a:lnTo>
                    <a:pt x="38" y="74"/>
                  </a:lnTo>
                  <a:lnTo>
                    <a:pt x="46" y="55"/>
                  </a:lnTo>
                  <a:lnTo>
                    <a:pt x="50" y="38"/>
                  </a:lnTo>
                  <a:lnTo>
                    <a:pt x="55" y="23"/>
                  </a:lnTo>
                  <a:lnTo>
                    <a:pt x="61" y="11"/>
                  </a:lnTo>
                  <a:lnTo>
                    <a:pt x="67" y="4"/>
                  </a:lnTo>
                  <a:lnTo>
                    <a:pt x="70" y="0"/>
                  </a:lnTo>
                  <a:lnTo>
                    <a:pt x="72" y="2"/>
                  </a:lnTo>
                  <a:lnTo>
                    <a:pt x="72" y="5"/>
                  </a:lnTo>
                  <a:lnTo>
                    <a:pt x="74" y="15"/>
                  </a:lnTo>
                  <a:lnTo>
                    <a:pt x="72" y="24"/>
                  </a:lnTo>
                  <a:lnTo>
                    <a:pt x="70" y="38"/>
                  </a:lnTo>
                  <a:lnTo>
                    <a:pt x="69" y="53"/>
                  </a:lnTo>
                  <a:lnTo>
                    <a:pt x="67" y="70"/>
                  </a:lnTo>
                  <a:lnTo>
                    <a:pt x="63" y="87"/>
                  </a:lnTo>
                  <a:lnTo>
                    <a:pt x="57" y="104"/>
                  </a:lnTo>
                  <a:lnTo>
                    <a:pt x="53" y="121"/>
                  </a:lnTo>
                  <a:lnTo>
                    <a:pt x="50" y="140"/>
                  </a:lnTo>
                  <a:lnTo>
                    <a:pt x="46" y="156"/>
                  </a:lnTo>
                  <a:lnTo>
                    <a:pt x="42" y="171"/>
                  </a:lnTo>
                  <a:lnTo>
                    <a:pt x="38" y="182"/>
                  </a:lnTo>
                  <a:lnTo>
                    <a:pt x="36" y="192"/>
                  </a:lnTo>
                  <a:lnTo>
                    <a:pt x="32" y="199"/>
                  </a:lnTo>
                  <a:lnTo>
                    <a:pt x="29" y="207"/>
                  </a:lnTo>
                  <a:lnTo>
                    <a:pt x="25" y="214"/>
                  </a:lnTo>
                  <a:lnTo>
                    <a:pt x="23" y="220"/>
                  </a:lnTo>
                  <a:lnTo>
                    <a:pt x="19" y="226"/>
                  </a:lnTo>
                  <a:lnTo>
                    <a:pt x="15" y="232"/>
                  </a:lnTo>
                  <a:lnTo>
                    <a:pt x="13" y="235"/>
                  </a:lnTo>
                  <a:lnTo>
                    <a:pt x="11" y="239"/>
                  </a:lnTo>
                  <a:lnTo>
                    <a:pt x="6" y="245"/>
                  </a:lnTo>
                  <a:lnTo>
                    <a:pt x="2" y="249"/>
                  </a:lnTo>
                  <a:lnTo>
                    <a:pt x="0" y="253"/>
                  </a:lnTo>
                  <a:lnTo>
                    <a:pt x="0" y="253"/>
                  </a:lnTo>
                  <a:lnTo>
                    <a:pt x="0" y="25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11" name="Freeform 87"/>
            <p:cNvSpPr>
              <a:spLocks/>
            </p:cNvSpPr>
            <p:nvPr/>
          </p:nvSpPr>
          <p:spPr bwMode="auto">
            <a:xfrm>
              <a:off x="5028" y="2264"/>
              <a:ext cx="109" cy="59"/>
            </a:xfrm>
            <a:custGeom>
              <a:avLst/>
              <a:gdLst/>
              <a:ahLst/>
              <a:cxnLst>
                <a:cxn ang="0">
                  <a:pos x="23" y="0"/>
                </a:cxn>
                <a:cxn ang="0">
                  <a:pos x="25" y="0"/>
                </a:cxn>
                <a:cxn ang="0">
                  <a:pos x="29" y="0"/>
                </a:cxn>
                <a:cxn ang="0">
                  <a:pos x="36" y="3"/>
                </a:cxn>
                <a:cxn ang="0">
                  <a:pos x="46" y="5"/>
                </a:cxn>
                <a:cxn ang="0">
                  <a:pos x="59" y="9"/>
                </a:cxn>
                <a:cxn ang="0">
                  <a:pos x="73" y="13"/>
                </a:cxn>
                <a:cxn ang="0">
                  <a:pos x="88" y="19"/>
                </a:cxn>
                <a:cxn ang="0">
                  <a:pos x="103" y="26"/>
                </a:cxn>
                <a:cxn ang="0">
                  <a:pos x="120" y="32"/>
                </a:cxn>
                <a:cxn ang="0">
                  <a:pos x="135" y="41"/>
                </a:cxn>
                <a:cxn ang="0">
                  <a:pos x="152" y="51"/>
                </a:cxn>
                <a:cxn ang="0">
                  <a:pos x="168" y="60"/>
                </a:cxn>
                <a:cxn ang="0">
                  <a:pos x="183" y="74"/>
                </a:cxn>
                <a:cxn ang="0">
                  <a:pos x="196" y="87"/>
                </a:cxn>
                <a:cxn ang="0">
                  <a:pos x="210" y="102"/>
                </a:cxn>
                <a:cxn ang="0">
                  <a:pos x="219" y="117"/>
                </a:cxn>
                <a:cxn ang="0">
                  <a:pos x="217" y="117"/>
                </a:cxn>
                <a:cxn ang="0">
                  <a:pos x="215" y="116"/>
                </a:cxn>
                <a:cxn ang="0">
                  <a:pos x="211" y="112"/>
                </a:cxn>
                <a:cxn ang="0">
                  <a:pos x="206" y="110"/>
                </a:cxn>
                <a:cxn ang="0">
                  <a:pos x="198" y="104"/>
                </a:cxn>
                <a:cxn ang="0">
                  <a:pos x="191" y="100"/>
                </a:cxn>
                <a:cxn ang="0">
                  <a:pos x="181" y="93"/>
                </a:cxn>
                <a:cxn ang="0">
                  <a:pos x="171" y="89"/>
                </a:cxn>
                <a:cxn ang="0">
                  <a:pos x="162" y="81"/>
                </a:cxn>
                <a:cxn ang="0">
                  <a:pos x="152" y="76"/>
                </a:cxn>
                <a:cxn ang="0">
                  <a:pos x="141" y="70"/>
                </a:cxn>
                <a:cxn ang="0">
                  <a:pos x="132" y="64"/>
                </a:cxn>
                <a:cxn ang="0">
                  <a:pos x="122" y="59"/>
                </a:cxn>
                <a:cxn ang="0">
                  <a:pos x="113" y="53"/>
                </a:cxn>
                <a:cxn ang="0">
                  <a:pos x="105" y="49"/>
                </a:cxn>
                <a:cxn ang="0">
                  <a:pos x="97" y="45"/>
                </a:cxn>
                <a:cxn ang="0">
                  <a:pos x="90" y="41"/>
                </a:cxn>
                <a:cxn ang="0">
                  <a:pos x="82" y="38"/>
                </a:cxn>
                <a:cxn ang="0">
                  <a:pos x="73" y="34"/>
                </a:cxn>
                <a:cxn ang="0">
                  <a:pos x="65" y="32"/>
                </a:cxn>
                <a:cxn ang="0">
                  <a:pos x="57" y="30"/>
                </a:cxn>
                <a:cxn ang="0">
                  <a:pos x="48" y="26"/>
                </a:cxn>
                <a:cxn ang="0">
                  <a:pos x="40" y="24"/>
                </a:cxn>
                <a:cxn ang="0">
                  <a:pos x="35" y="24"/>
                </a:cxn>
                <a:cxn ang="0">
                  <a:pos x="27" y="22"/>
                </a:cxn>
                <a:cxn ang="0">
                  <a:pos x="21" y="21"/>
                </a:cxn>
                <a:cxn ang="0">
                  <a:pos x="16" y="19"/>
                </a:cxn>
                <a:cxn ang="0">
                  <a:pos x="10" y="17"/>
                </a:cxn>
                <a:cxn ang="0">
                  <a:pos x="6" y="17"/>
                </a:cxn>
                <a:cxn ang="0">
                  <a:pos x="2" y="17"/>
                </a:cxn>
                <a:cxn ang="0">
                  <a:pos x="0" y="17"/>
                </a:cxn>
                <a:cxn ang="0">
                  <a:pos x="23" y="0"/>
                </a:cxn>
                <a:cxn ang="0">
                  <a:pos x="23" y="0"/>
                </a:cxn>
              </a:cxnLst>
              <a:rect l="0" t="0" r="r" b="b"/>
              <a:pathLst>
                <a:path w="219" h="117">
                  <a:moveTo>
                    <a:pt x="23" y="0"/>
                  </a:moveTo>
                  <a:lnTo>
                    <a:pt x="25" y="0"/>
                  </a:lnTo>
                  <a:lnTo>
                    <a:pt x="29" y="0"/>
                  </a:lnTo>
                  <a:lnTo>
                    <a:pt x="36" y="3"/>
                  </a:lnTo>
                  <a:lnTo>
                    <a:pt x="46" y="5"/>
                  </a:lnTo>
                  <a:lnTo>
                    <a:pt x="59" y="9"/>
                  </a:lnTo>
                  <a:lnTo>
                    <a:pt x="73" y="13"/>
                  </a:lnTo>
                  <a:lnTo>
                    <a:pt x="88" y="19"/>
                  </a:lnTo>
                  <a:lnTo>
                    <a:pt x="103" y="26"/>
                  </a:lnTo>
                  <a:lnTo>
                    <a:pt x="120" y="32"/>
                  </a:lnTo>
                  <a:lnTo>
                    <a:pt x="135" y="41"/>
                  </a:lnTo>
                  <a:lnTo>
                    <a:pt x="152" y="51"/>
                  </a:lnTo>
                  <a:lnTo>
                    <a:pt x="168" y="60"/>
                  </a:lnTo>
                  <a:lnTo>
                    <a:pt x="183" y="74"/>
                  </a:lnTo>
                  <a:lnTo>
                    <a:pt x="196" y="87"/>
                  </a:lnTo>
                  <a:lnTo>
                    <a:pt x="210" y="102"/>
                  </a:lnTo>
                  <a:lnTo>
                    <a:pt x="219" y="117"/>
                  </a:lnTo>
                  <a:lnTo>
                    <a:pt x="217" y="117"/>
                  </a:lnTo>
                  <a:lnTo>
                    <a:pt x="215" y="116"/>
                  </a:lnTo>
                  <a:lnTo>
                    <a:pt x="211" y="112"/>
                  </a:lnTo>
                  <a:lnTo>
                    <a:pt x="206" y="110"/>
                  </a:lnTo>
                  <a:lnTo>
                    <a:pt x="198" y="104"/>
                  </a:lnTo>
                  <a:lnTo>
                    <a:pt x="191" y="100"/>
                  </a:lnTo>
                  <a:lnTo>
                    <a:pt x="181" y="93"/>
                  </a:lnTo>
                  <a:lnTo>
                    <a:pt x="171" y="89"/>
                  </a:lnTo>
                  <a:lnTo>
                    <a:pt x="162" y="81"/>
                  </a:lnTo>
                  <a:lnTo>
                    <a:pt x="152" y="76"/>
                  </a:lnTo>
                  <a:lnTo>
                    <a:pt x="141" y="70"/>
                  </a:lnTo>
                  <a:lnTo>
                    <a:pt x="132" y="64"/>
                  </a:lnTo>
                  <a:lnTo>
                    <a:pt x="122" y="59"/>
                  </a:lnTo>
                  <a:lnTo>
                    <a:pt x="113" y="53"/>
                  </a:lnTo>
                  <a:lnTo>
                    <a:pt x="105" y="49"/>
                  </a:lnTo>
                  <a:lnTo>
                    <a:pt x="97" y="45"/>
                  </a:lnTo>
                  <a:lnTo>
                    <a:pt x="90" y="41"/>
                  </a:lnTo>
                  <a:lnTo>
                    <a:pt x="82" y="38"/>
                  </a:lnTo>
                  <a:lnTo>
                    <a:pt x="73" y="34"/>
                  </a:lnTo>
                  <a:lnTo>
                    <a:pt x="65" y="32"/>
                  </a:lnTo>
                  <a:lnTo>
                    <a:pt x="57" y="30"/>
                  </a:lnTo>
                  <a:lnTo>
                    <a:pt x="48" y="26"/>
                  </a:lnTo>
                  <a:lnTo>
                    <a:pt x="40" y="24"/>
                  </a:lnTo>
                  <a:lnTo>
                    <a:pt x="35" y="24"/>
                  </a:lnTo>
                  <a:lnTo>
                    <a:pt x="27" y="22"/>
                  </a:lnTo>
                  <a:lnTo>
                    <a:pt x="21" y="21"/>
                  </a:lnTo>
                  <a:lnTo>
                    <a:pt x="16" y="19"/>
                  </a:lnTo>
                  <a:lnTo>
                    <a:pt x="10" y="17"/>
                  </a:lnTo>
                  <a:lnTo>
                    <a:pt x="6" y="17"/>
                  </a:lnTo>
                  <a:lnTo>
                    <a:pt x="2" y="17"/>
                  </a:lnTo>
                  <a:lnTo>
                    <a:pt x="0" y="17"/>
                  </a:lnTo>
                  <a:lnTo>
                    <a:pt x="23" y="0"/>
                  </a:lnTo>
                  <a:lnTo>
                    <a:pt x="23"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grpSp>
      <p:pic>
        <p:nvPicPr>
          <p:cNvPr id="5122" name="Picture 2" descr="http://2firkl1qsbue2ashgy21ze4i.wpengine.netdna-cdn.com/wp-content/uploads/2015/11/6-Essential-Traits-Your-Future-Leaders-Must-Have-to-Be-Successful-640x302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166" y="3557021"/>
            <a:ext cx="6096000" cy="28765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a:t>
            </a:r>
            <a:r>
              <a:rPr lang="en-GB" b="1" dirty="0" smtClean="0"/>
              <a:t>Leadership</a:t>
            </a:r>
            <a:r>
              <a:rPr lang="en-GB" dirty="0" smtClean="0"/>
              <a:t>? Research and document a definition.</a:t>
            </a:r>
          </a:p>
        </p:txBody>
      </p:sp>
      <p:pic>
        <p:nvPicPr>
          <p:cNvPr id="1026" name="Picture 2" descr="http://d25medu75j19j3.cloudfront.net/wp-content/uploads/2016/06/14_Leadership-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098" y="2534873"/>
            <a:ext cx="762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5410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3600" dirty="0" smtClean="0"/>
              <a:t>What do </a:t>
            </a:r>
            <a:r>
              <a:rPr lang="en-GB" sz="3600" b="1" dirty="0" smtClean="0"/>
              <a:t>Leaders </a:t>
            </a:r>
            <a:r>
              <a:rPr lang="en-GB" sz="3600" dirty="0" smtClean="0"/>
              <a:t>do?</a:t>
            </a:r>
          </a:p>
        </p:txBody>
      </p:sp>
    </p:spTree>
    <p:extLst>
      <p:ext uri="{BB962C8B-B14F-4D97-AF65-F5344CB8AC3E}">
        <p14:creationId xmlns:p14="http://schemas.microsoft.com/office/powerpoint/2010/main" val="21321068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cenarios2strategy.com/assets/pyramid.png"/>
          <p:cNvPicPr>
            <a:picLocks noChangeAspect="1" noChangeArrowheads="1"/>
          </p:cNvPicPr>
          <p:nvPr/>
        </p:nvPicPr>
        <p:blipFill rotWithShape="1">
          <a:blip r:embed="rId2">
            <a:extLst>
              <a:ext uri="{28A0092B-C50C-407E-A947-70E740481C1C}">
                <a14:useLocalDpi xmlns:a14="http://schemas.microsoft.com/office/drawing/2010/main" val="0"/>
              </a:ext>
            </a:extLst>
          </a:blip>
          <a:srcRect l="12873" t="14055" r="12656"/>
          <a:stretch/>
        </p:blipFill>
        <p:spPr bwMode="auto">
          <a:xfrm>
            <a:off x="79158" y="1191931"/>
            <a:ext cx="4694616" cy="40324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07504" y="6597932"/>
            <a:ext cx="2520280" cy="215444"/>
          </a:xfrm>
          <a:prstGeom prst="rect">
            <a:avLst/>
          </a:prstGeom>
          <a:noFill/>
        </p:spPr>
        <p:txBody>
          <a:bodyPr wrap="square" rtlCol="0">
            <a:spAutoFit/>
          </a:bodyPr>
          <a:lstStyle/>
          <a:p>
            <a:r>
              <a:rPr lang="en-GB" sz="800" dirty="0" smtClean="0">
                <a:hlinkClick r:id="rId3"/>
              </a:rPr>
              <a:t>Ref image 2</a:t>
            </a:r>
            <a:r>
              <a:rPr lang="en-GB" sz="800" dirty="0" smtClean="0"/>
              <a:t>.</a:t>
            </a:r>
            <a:endParaRPr lang="en-GB" sz="800" dirty="0"/>
          </a:p>
        </p:txBody>
      </p:sp>
      <p:sp>
        <p:nvSpPr>
          <p:cNvPr id="2" name="TextBox 1"/>
          <p:cNvSpPr txBox="1"/>
          <p:nvPr/>
        </p:nvSpPr>
        <p:spPr>
          <a:xfrm>
            <a:off x="42172" y="179522"/>
            <a:ext cx="6474044" cy="769441"/>
          </a:xfrm>
          <a:prstGeom prst="rect">
            <a:avLst/>
          </a:prstGeom>
          <a:noFill/>
        </p:spPr>
        <p:txBody>
          <a:bodyPr wrap="square" rtlCol="0">
            <a:spAutoFit/>
          </a:bodyPr>
          <a:lstStyle/>
          <a:p>
            <a:r>
              <a:rPr lang="en-GB" sz="4400" u="sng" dirty="0" smtClean="0"/>
              <a:t>Bg: Overview</a:t>
            </a:r>
            <a:r>
              <a:rPr lang="en-GB" sz="4400" u="sng" dirty="0"/>
              <a:t> </a:t>
            </a:r>
            <a:r>
              <a:rPr lang="en-GB" sz="4400" u="sng" dirty="0" smtClean="0"/>
              <a:t>of Leadership</a:t>
            </a:r>
            <a:endParaRPr lang="en-GB" sz="4400" u="sng" dirty="0"/>
          </a:p>
        </p:txBody>
      </p:sp>
      <p:pic>
        <p:nvPicPr>
          <p:cNvPr id="6" name="Picture 2" descr="http://myventurepad.com/wp-content/uploads/2016/10/leadership.jpg"/>
          <p:cNvPicPr>
            <a:picLocks noChangeAspect="1" noChangeArrowheads="1"/>
          </p:cNvPicPr>
          <p:nvPr/>
        </p:nvPicPr>
        <p:blipFill rotWithShape="1">
          <a:blip r:embed="rId4">
            <a:extLst>
              <a:ext uri="{28A0092B-C50C-407E-A947-70E740481C1C}">
                <a14:useLocalDpi xmlns:a14="http://schemas.microsoft.com/office/drawing/2010/main" val="0"/>
              </a:ext>
            </a:extLst>
          </a:blip>
          <a:srcRect l="37093"/>
          <a:stretch/>
        </p:blipFill>
        <p:spPr bwMode="auto">
          <a:xfrm>
            <a:off x="4932040" y="2989035"/>
            <a:ext cx="3707904" cy="3716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66948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3600" dirty="0" smtClean="0"/>
              <a:t>What are the </a:t>
            </a:r>
            <a:r>
              <a:rPr lang="en-GB" sz="3600" b="1" dirty="0" smtClean="0"/>
              <a:t>qualities</a:t>
            </a:r>
            <a:r>
              <a:rPr lang="en-GB" sz="3600" dirty="0" smtClean="0"/>
              <a:t> of a leader? Research and document the qualities.</a:t>
            </a:r>
          </a:p>
        </p:txBody>
      </p:sp>
    </p:spTree>
    <p:extLst>
      <p:ext uri="{BB962C8B-B14F-4D97-AF65-F5344CB8AC3E}">
        <p14:creationId xmlns:p14="http://schemas.microsoft.com/office/powerpoint/2010/main" val="12529992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a:t>
            </a:r>
            <a:endParaRPr lang="en-GB" dirty="0"/>
          </a:p>
        </p:txBody>
      </p:sp>
      <p:sp>
        <p:nvSpPr>
          <p:cNvPr id="3" name="Content Placeholder 2"/>
          <p:cNvSpPr>
            <a:spLocks noGrp="1"/>
          </p:cNvSpPr>
          <p:nvPr>
            <p:ph idx="1"/>
          </p:nvPr>
        </p:nvSpPr>
        <p:spPr/>
        <p:txBody>
          <a:bodyPr/>
          <a:lstStyle/>
          <a:p>
            <a:pPr marL="0" indent="0">
              <a:buNone/>
            </a:pPr>
            <a:r>
              <a:rPr lang="en-GB" sz="3600" dirty="0" smtClean="0"/>
              <a:t>1. Reflect and document your </a:t>
            </a:r>
            <a:r>
              <a:rPr lang="en-GB" sz="3600" b="1" dirty="0" smtClean="0"/>
              <a:t>favourite Leader</a:t>
            </a:r>
            <a:r>
              <a:rPr lang="en-GB" sz="3600" dirty="0" smtClean="0"/>
              <a:t>? </a:t>
            </a:r>
          </a:p>
          <a:p>
            <a:pPr marL="0" indent="0">
              <a:buNone/>
            </a:pPr>
            <a:endParaRPr lang="en-GB" sz="3600" dirty="0" smtClean="0"/>
          </a:p>
          <a:p>
            <a:pPr marL="0" indent="0">
              <a:buNone/>
            </a:pPr>
            <a:r>
              <a:rPr lang="en-GB" sz="3600" dirty="0" smtClean="0"/>
              <a:t>2. Reflect and document what </a:t>
            </a:r>
            <a:r>
              <a:rPr lang="en-GB" sz="3600" b="1" dirty="0" smtClean="0"/>
              <a:t>Qualities</a:t>
            </a:r>
            <a:r>
              <a:rPr lang="en-GB" sz="3600" dirty="0" smtClean="0"/>
              <a:t> the person has?</a:t>
            </a:r>
          </a:p>
          <a:p>
            <a:pPr marL="0" indent="0">
              <a:buNone/>
            </a:pPr>
            <a:endParaRPr lang="en-GB" dirty="0"/>
          </a:p>
        </p:txBody>
      </p:sp>
    </p:spTree>
    <p:extLst>
      <p:ext uri="{BB962C8B-B14F-4D97-AF65-F5344CB8AC3E}">
        <p14:creationId xmlns:p14="http://schemas.microsoft.com/office/powerpoint/2010/main" val="11858042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7886700" cy="1325563"/>
          </a:xfrm>
        </p:spPr>
        <p:txBody>
          <a:bodyPr/>
          <a:lstStyle/>
          <a:p>
            <a:r>
              <a:rPr lang="en-GB" dirty="0" smtClean="0"/>
              <a:t>Bg: </a:t>
            </a:r>
            <a:r>
              <a:rPr lang="en-GB" u="sng" dirty="0" smtClean="0"/>
              <a:t>Leadership can be defined as:</a:t>
            </a:r>
            <a:endParaRPr lang="en-GB" u="sng" dirty="0"/>
          </a:p>
        </p:txBody>
      </p:sp>
      <p:sp>
        <p:nvSpPr>
          <p:cNvPr id="3" name="Content Placeholder 2"/>
          <p:cNvSpPr>
            <a:spLocks noGrp="1"/>
          </p:cNvSpPr>
          <p:nvPr>
            <p:ph idx="1"/>
          </p:nvPr>
        </p:nvSpPr>
        <p:spPr>
          <a:xfrm>
            <a:off x="35340" y="1268760"/>
            <a:ext cx="9001156" cy="5589240"/>
          </a:xfrm>
        </p:spPr>
        <p:txBody>
          <a:bodyPr>
            <a:normAutofit fontScale="77500" lnSpcReduction="20000"/>
          </a:bodyPr>
          <a:lstStyle/>
          <a:p>
            <a:r>
              <a:rPr lang="en-GB" sz="2600" b="1" dirty="0" smtClean="0"/>
              <a:t>Leadership</a:t>
            </a:r>
            <a:r>
              <a:rPr lang="en-GB" sz="2600" dirty="0" smtClean="0"/>
              <a:t> has been described as "a process of social influence in which one person can enlist the aid and support of others in the accomplishment of a common task“ (1)</a:t>
            </a:r>
            <a:br>
              <a:rPr lang="en-GB" sz="2600" dirty="0" smtClean="0"/>
            </a:br>
            <a:endParaRPr lang="en-GB" sz="2600" dirty="0" smtClean="0"/>
          </a:p>
          <a:p>
            <a:r>
              <a:rPr lang="en-GB" sz="2600" b="1" dirty="0" smtClean="0"/>
              <a:t>Peter Drucker </a:t>
            </a:r>
            <a:r>
              <a:rPr lang="en-GB" sz="2600" dirty="0" smtClean="0"/>
              <a:t>famously stated that "management is doing things right; </a:t>
            </a:r>
            <a:r>
              <a:rPr lang="en-GB" sz="2600" b="1" dirty="0" smtClean="0"/>
              <a:t>leadership is doing the right things</a:t>
            </a:r>
            <a:r>
              <a:rPr lang="en-GB" sz="2600" dirty="0" smtClean="0"/>
              <a:t>.</a:t>
            </a:r>
          </a:p>
          <a:p>
            <a:pPr marL="0" indent="0" algn="ctr">
              <a:buNone/>
            </a:pPr>
            <a:r>
              <a:rPr lang="en-GB" sz="2600" dirty="0" smtClean="0"/>
              <a:t>" Great leaders possess social intelligence, a zest for change, and above all, vision that allows them to set their sights on the "things" that truly merit attention. (2)</a:t>
            </a:r>
            <a:br>
              <a:rPr lang="en-GB" sz="2600" dirty="0" smtClean="0"/>
            </a:br>
            <a:endParaRPr lang="en-GB" sz="2600" b="1" dirty="0" smtClean="0"/>
          </a:p>
          <a:p>
            <a:r>
              <a:rPr lang="en-GB" sz="2600" dirty="0" smtClean="0"/>
              <a:t>Leadership </a:t>
            </a:r>
            <a:r>
              <a:rPr lang="en-GB" sz="2600" dirty="0"/>
              <a:t>in an organizational role involves </a:t>
            </a:r>
            <a:r>
              <a:rPr lang="en-GB" sz="2600" dirty="0" smtClean="0"/>
              <a:t> </a:t>
            </a:r>
            <a:r>
              <a:rPr lang="en-GB" sz="2600" dirty="0"/>
              <a:t>establishing a clear vision</a:t>
            </a:r>
            <a:r>
              <a:rPr lang="en-GB" sz="2600" dirty="0" smtClean="0"/>
              <a:t>, sharing </a:t>
            </a:r>
            <a:r>
              <a:rPr lang="en-GB" sz="2600" dirty="0"/>
              <a:t>that vision with others so that they will </a:t>
            </a:r>
            <a:r>
              <a:rPr lang="en-GB" sz="2600" dirty="0" smtClean="0"/>
              <a:t>willingly support and</a:t>
            </a:r>
            <a:r>
              <a:rPr lang="en-GB" sz="2600" dirty="0"/>
              <a:t> realize that </a:t>
            </a:r>
            <a:r>
              <a:rPr lang="en-GB" sz="2600" dirty="0" smtClean="0"/>
              <a:t>vision, while coordinating </a:t>
            </a:r>
            <a:r>
              <a:rPr lang="en-GB" sz="2600" dirty="0"/>
              <a:t>and balancing </a:t>
            </a:r>
            <a:r>
              <a:rPr lang="en-GB" sz="2600" dirty="0" smtClean="0"/>
              <a:t>the</a:t>
            </a:r>
            <a:r>
              <a:rPr lang="en-GB" sz="2600" dirty="0"/>
              <a:t> interests of all members or stakeholders. </a:t>
            </a:r>
            <a:r>
              <a:rPr lang="en-GB" sz="2600" dirty="0" smtClean="0"/>
              <a:t/>
            </a:r>
            <a:br>
              <a:rPr lang="en-GB" sz="2600" dirty="0" smtClean="0"/>
            </a:br>
            <a:endParaRPr lang="en-GB" sz="2600" dirty="0" smtClean="0"/>
          </a:p>
          <a:p>
            <a:r>
              <a:rPr lang="en-GB" sz="2600" dirty="0" smtClean="0"/>
              <a:t>Unlike</a:t>
            </a:r>
            <a:r>
              <a:rPr lang="en-GB" sz="2600" dirty="0"/>
              <a:t> management, leadership flows from the core of a </a:t>
            </a:r>
            <a:r>
              <a:rPr lang="en-GB" sz="2600" dirty="0" smtClean="0"/>
              <a:t>person, it </a:t>
            </a:r>
            <a:r>
              <a:rPr lang="en-GB" sz="2600" dirty="0"/>
              <a:t>may be learnt and </a:t>
            </a:r>
            <a:r>
              <a:rPr lang="en-GB" sz="2600" dirty="0" smtClean="0"/>
              <a:t>enhanced </a:t>
            </a:r>
            <a:r>
              <a:rPr lang="en-GB" sz="2600" dirty="0"/>
              <a:t>through coaching or </a:t>
            </a:r>
            <a:r>
              <a:rPr lang="en-GB" sz="2600" dirty="0" smtClean="0"/>
              <a:t>mentoring. (3)</a:t>
            </a:r>
            <a:r>
              <a:rPr lang="en-GB" sz="2600" dirty="0"/>
              <a:t/>
            </a:r>
            <a:br>
              <a:rPr lang="en-GB" sz="2600" dirty="0"/>
            </a:br>
            <a:r>
              <a:rPr lang="en-GB" dirty="0"/>
              <a:t/>
            </a:r>
            <a:br>
              <a:rPr lang="en-GB" dirty="0"/>
            </a:br>
            <a:endParaRPr lang="en-GB" dirty="0" smtClean="0"/>
          </a:p>
          <a:p>
            <a:pPr marL="0" indent="0">
              <a:buNone/>
            </a:pPr>
            <a:endParaRPr lang="en-GB" dirty="0" smtClean="0"/>
          </a:p>
          <a:p>
            <a:endParaRPr lang="en-GB" dirty="0" smtClean="0"/>
          </a:p>
          <a:p>
            <a:pPr marL="0" indent="0">
              <a:buNone/>
            </a:pPr>
            <a:endParaRPr lang="en-GB" dirty="0" smtClean="0"/>
          </a:p>
          <a:p>
            <a:pPr marL="0" indent="0">
              <a:buNone/>
            </a:pPr>
            <a:r>
              <a:rPr lang="en-GB" sz="1400" dirty="0" smtClean="0"/>
              <a:t>(1) </a:t>
            </a:r>
            <a:r>
              <a:rPr lang="en-GB" sz="1400" dirty="0" err="1" smtClean="0"/>
              <a:t>Chemers</a:t>
            </a:r>
            <a:r>
              <a:rPr lang="en-GB" sz="1400" dirty="0" smtClean="0"/>
              <a:t> M. (1997) </a:t>
            </a:r>
            <a:r>
              <a:rPr lang="en-GB" sz="1400" i="1" dirty="0" smtClean="0"/>
              <a:t>An integrative theory of leadership</a:t>
            </a:r>
            <a:r>
              <a:rPr lang="en-GB" sz="1400" dirty="0" smtClean="0"/>
              <a:t>.</a:t>
            </a:r>
          </a:p>
          <a:p>
            <a:pPr marL="0" indent="0">
              <a:buNone/>
            </a:pPr>
            <a:r>
              <a:rPr lang="en-GB" sz="1400" dirty="0" smtClean="0"/>
              <a:t>(2) </a:t>
            </a:r>
            <a:r>
              <a:rPr lang="en-GB" sz="1400" dirty="0" smtClean="0">
                <a:hlinkClick r:id="rId2"/>
              </a:rPr>
              <a:t>http://www.psychologytoday.com/basics/leadership</a:t>
            </a:r>
            <a:r>
              <a:rPr lang="en-GB" sz="1400" dirty="0" smtClean="0"/>
              <a:t> </a:t>
            </a:r>
          </a:p>
          <a:p>
            <a:pPr marL="0" indent="0">
              <a:buNone/>
            </a:pPr>
            <a:r>
              <a:rPr lang="en-GB" sz="1400" dirty="0" smtClean="0"/>
              <a:t>(3) </a:t>
            </a:r>
            <a:r>
              <a:rPr lang="en-GB" sz="1400" dirty="0"/>
              <a:t> </a:t>
            </a:r>
            <a:r>
              <a:rPr lang="en-GB" sz="1400" dirty="0">
                <a:hlinkClick r:id="rId3"/>
              </a:rPr>
              <a:t>http://www.businessdictionary.com/definition/leadership.html#ixzz13xWIBfOA</a:t>
            </a:r>
            <a:endParaRPr lang="en-GB"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 Trait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Trait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40042150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 Transactional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Transactional</a:t>
            </a:r>
            <a:r>
              <a:rPr lang="en-GB" sz="3600" dirty="0"/>
              <a:t>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39070221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 </a:t>
            </a:r>
            <a:r>
              <a:rPr lang="en-GB" b="1" dirty="0"/>
              <a:t>Participative </a:t>
            </a:r>
            <a:r>
              <a:rPr lang="en-GB" dirty="0" smtClean="0"/>
              <a:t>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Participative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22599200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a:normAutofit/>
          </a:bodyPr>
          <a:lstStyle/>
          <a:p>
            <a:pPr algn="l"/>
            <a:r>
              <a:rPr lang="en-GB" dirty="0" smtClean="0"/>
              <a:t>Q. Leadership: </a:t>
            </a:r>
            <a:r>
              <a:rPr lang="en-GB" b="1" dirty="0" smtClean="0"/>
              <a:t>Transformational</a:t>
            </a:r>
            <a:r>
              <a:rPr lang="en-GB" dirty="0" smtClean="0"/>
              <a:t>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Transformational</a:t>
            </a:r>
            <a:r>
              <a:rPr lang="en-GB" sz="3600" dirty="0"/>
              <a:t>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35260016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 </a:t>
            </a:r>
            <a:r>
              <a:rPr lang="en-GB" b="1" dirty="0" smtClean="0"/>
              <a:t>Situational</a:t>
            </a:r>
            <a:r>
              <a:rPr lang="en-GB" dirty="0" smtClean="0"/>
              <a:t>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Situational</a:t>
            </a:r>
            <a:r>
              <a:rPr lang="en-GB" sz="3600" dirty="0"/>
              <a:t>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28850018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a:t>
            </a:r>
            <a:r>
              <a:rPr lang="en-GB" dirty="0" smtClean="0"/>
              <a:t>Emotional Leadership</a:t>
            </a:r>
            <a:r>
              <a:rPr lang="en-GB" dirty="0"/>
              <a:t>: Daniel </a:t>
            </a:r>
            <a:r>
              <a:rPr lang="en-GB" dirty="0" smtClean="0"/>
              <a:t>Goleman?</a:t>
            </a:r>
            <a:endParaRPr lang="en-GB" dirty="0"/>
          </a:p>
        </p:txBody>
      </p:sp>
      <p:sp>
        <p:nvSpPr>
          <p:cNvPr id="3" name="Content Placeholder 2"/>
          <p:cNvSpPr>
            <a:spLocks noGrp="1"/>
          </p:cNvSpPr>
          <p:nvPr>
            <p:ph idx="1"/>
          </p:nvPr>
        </p:nvSpPr>
        <p:spPr/>
        <p:txBody>
          <a:bodyPr>
            <a:normAutofit/>
          </a:bodyPr>
          <a:lstStyle/>
          <a:p>
            <a:r>
              <a:rPr lang="en-GB" sz="3600" dirty="0"/>
              <a:t>What </a:t>
            </a:r>
            <a:r>
              <a:rPr lang="en-GB" sz="3600" dirty="0" smtClean="0"/>
              <a:t>are Daniel </a:t>
            </a:r>
            <a:r>
              <a:rPr lang="en-GB" sz="3600" b="1" dirty="0" smtClean="0"/>
              <a:t>Goleman’s 6 </a:t>
            </a:r>
            <a:r>
              <a:rPr lang="en-GB" sz="3600" b="1" dirty="0" smtClean="0"/>
              <a:t>Emotional Leadership </a:t>
            </a:r>
            <a:r>
              <a:rPr lang="en-GB" sz="3600" b="1" dirty="0" smtClean="0"/>
              <a:t>styles?</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19030358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 EI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Emotional Intelligence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16845417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a:t>
            </a:r>
            <a:r>
              <a:rPr lang="en-GB" dirty="0"/>
              <a:t>: Daniel </a:t>
            </a:r>
            <a:r>
              <a:rPr lang="en-GB" dirty="0" err="1" smtClean="0"/>
              <a:t>Goleman</a:t>
            </a:r>
            <a:r>
              <a:rPr lang="en-GB" dirty="0" smtClean="0"/>
              <a:t>?</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dirty="0" smtClean="0"/>
              <a:t>Daniel </a:t>
            </a:r>
            <a:r>
              <a:rPr lang="en-GB" sz="3600" dirty="0" err="1" smtClean="0"/>
              <a:t>Goleman’s</a:t>
            </a:r>
            <a:r>
              <a:rPr lang="en-GB" sz="3600" dirty="0" smtClean="0"/>
              <a:t> definition of </a:t>
            </a:r>
            <a:r>
              <a:rPr lang="en-GB" sz="3600" b="1" dirty="0" smtClean="0"/>
              <a:t>Emotional Intelligence</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42852083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a:t>
            </a:r>
            <a:r>
              <a:rPr lang="en-GB" dirty="0"/>
              <a:t>: Daniel </a:t>
            </a:r>
            <a:r>
              <a:rPr lang="en-GB" dirty="0" err="1" smtClean="0"/>
              <a:t>Goleman</a:t>
            </a:r>
            <a:r>
              <a:rPr lang="en-GB" dirty="0" smtClean="0"/>
              <a:t>?</a:t>
            </a:r>
            <a:endParaRPr lang="en-GB" dirty="0"/>
          </a:p>
        </p:txBody>
      </p:sp>
      <p:sp>
        <p:nvSpPr>
          <p:cNvPr id="3" name="Content Placeholder 2"/>
          <p:cNvSpPr>
            <a:spLocks noGrp="1"/>
          </p:cNvSpPr>
          <p:nvPr>
            <p:ph idx="1"/>
          </p:nvPr>
        </p:nvSpPr>
        <p:spPr>
          <a:xfrm>
            <a:off x="628650" y="1825625"/>
            <a:ext cx="8407846" cy="4351338"/>
          </a:xfrm>
        </p:spPr>
        <p:txBody>
          <a:bodyPr>
            <a:normAutofit/>
          </a:bodyPr>
          <a:lstStyle/>
          <a:p>
            <a:r>
              <a:rPr lang="en-GB" sz="3600" dirty="0"/>
              <a:t>What </a:t>
            </a:r>
            <a:r>
              <a:rPr lang="en-GB" sz="3600" dirty="0" smtClean="0"/>
              <a:t>are Daniel Goleman’s 5 characteristics of </a:t>
            </a:r>
            <a:r>
              <a:rPr lang="en-GB" sz="3600" b="1" dirty="0" smtClean="0"/>
              <a:t>Emotional Intelligence</a:t>
            </a:r>
            <a:r>
              <a:rPr lang="en-GB" sz="3600" dirty="0" smtClean="0"/>
              <a:t>? Research document and cite a definition.</a:t>
            </a:r>
          </a:p>
        </p:txBody>
      </p:sp>
    </p:spTree>
    <p:extLst>
      <p:ext uri="{BB962C8B-B14F-4D97-AF65-F5344CB8AC3E}">
        <p14:creationId xmlns:p14="http://schemas.microsoft.com/office/powerpoint/2010/main" val="3048484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 </a:t>
            </a:r>
            <a:r>
              <a:rPr lang="en-GB" dirty="0" smtClean="0"/>
              <a:t>Compassionate Leadership</a:t>
            </a:r>
            <a:endParaRPr lang="en-GB" dirty="0"/>
          </a:p>
        </p:txBody>
      </p:sp>
      <p:sp>
        <p:nvSpPr>
          <p:cNvPr id="3" name="Content Placeholder 2"/>
          <p:cNvSpPr>
            <a:spLocks noGrp="1"/>
          </p:cNvSpPr>
          <p:nvPr>
            <p:ph idx="1"/>
          </p:nvPr>
        </p:nvSpPr>
        <p:spPr/>
        <p:txBody>
          <a:bodyPr/>
          <a:lstStyle/>
          <a:p>
            <a:r>
              <a:rPr lang="en-GB" sz="2400" dirty="0" smtClean="0"/>
              <a:t>What is Compassionate Leadership? </a:t>
            </a:r>
            <a:r>
              <a:rPr lang="en-GB" sz="2400" dirty="0"/>
              <a:t>Research document and cite a definition.</a:t>
            </a:r>
          </a:p>
          <a:p>
            <a:pPr marL="0" indent="0">
              <a:buNone/>
            </a:pPr>
            <a:endParaRPr lang="en-GB" dirty="0"/>
          </a:p>
        </p:txBody>
      </p:sp>
    </p:spTree>
    <p:extLst>
      <p:ext uri="{BB962C8B-B14F-4D97-AF65-F5344CB8AC3E}">
        <p14:creationId xmlns:p14="http://schemas.microsoft.com/office/powerpoint/2010/main" val="3517738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 </a:t>
            </a:r>
            <a:r>
              <a:rPr lang="en-GB" dirty="0" smtClean="0"/>
              <a:t>Mindful Leadership</a:t>
            </a:r>
            <a:endParaRPr lang="en-GB" dirty="0"/>
          </a:p>
        </p:txBody>
      </p:sp>
      <p:sp>
        <p:nvSpPr>
          <p:cNvPr id="3" name="Content Placeholder 2"/>
          <p:cNvSpPr>
            <a:spLocks noGrp="1"/>
          </p:cNvSpPr>
          <p:nvPr>
            <p:ph idx="1"/>
          </p:nvPr>
        </p:nvSpPr>
        <p:spPr/>
        <p:txBody>
          <a:bodyPr/>
          <a:lstStyle/>
          <a:p>
            <a:r>
              <a:rPr lang="en-GB" sz="2400" dirty="0" smtClean="0"/>
              <a:t>What is Mindful Leadership? </a:t>
            </a:r>
            <a:r>
              <a:rPr lang="en-GB" sz="2400" dirty="0"/>
              <a:t>Research document and cite a definition.</a:t>
            </a:r>
          </a:p>
          <a:p>
            <a:pPr marL="0" indent="0">
              <a:buNone/>
            </a:pPr>
            <a:endParaRPr lang="en-GB" dirty="0"/>
          </a:p>
        </p:txBody>
      </p:sp>
    </p:spTree>
    <p:extLst>
      <p:ext uri="{BB962C8B-B14F-4D97-AF65-F5344CB8AC3E}">
        <p14:creationId xmlns:p14="http://schemas.microsoft.com/office/powerpoint/2010/main" val="2025574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Favourite Leader?</a:t>
            </a:r>
            <a:endParaRPr lang="en-GB" dirty="0"/>
          </a:p>
        </p:txBody>
      </p:sp>
      <p:sp>
        <p:nvSpPr>
          <p:cNvPr id="3" name="Content Placeholder 2"/>
          <p:cNvSpPr>
            <a:spLocks noGrp="1"/>
          </p:cNvSpPr>
          <p:nvPr>
            <p:ph idx="1"/>
          </p:nvPr>
        </p:nvSpPr>
        <p:spPr/>
        <p:txBody>
          <a:bodyPr>
            <a:normAutofit/>
          </a:bodyPr>
          <a:lstStyle/>
          <a:p>
            <a:r>
              <a:rPr lang="en-GB" sz="3600" dirty="0" smtClean="0"/>
              <a:t>Q. Which Leadership style/s can you relate to your favourite Leader?</a:t>
            </a:r>
            <a:endParaRPr lang="en-GB" sz="3600" dirty="0" smtClean="0"/>
          </a:p>
        </p:txBody>
      </p:sp>
    </p:spTree>
    <p:extLst>
      <p:ext uri="{BB962C8B-B14F-4D97-AF65-F5344CB8AC3E}">
        <p14:creationId xmlns:p14="http://schemas.microsoft.com/office/powerpoint/2010/main" val="25471478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Conclusion</a:t>
            </a:r>
            <a:endParaRPr lang="en-GB" u="sng" dirty="0"/>
          </a:p>
        </p:txBody>
      </p:sp>
      <p:sp>
        <p:nvSpPr>
          <p:cNvPr id="3" name="Content Placeholder 2"/>
          <p:cNvSpPr>
            <a:spLocks noGrp="1"/>
          </p:cNvSpPr>
          <p:nvPr>
            <p:ph idx="1"/>
          </p:nvPr>
        </p:nvSpPr>
        <p:spPr>
          <a:xfrm>
            <a:off x="628650" y="1825625"/>
            <a:ext cx="8119814" cy="4351338"/>
          </a:xfrm>
        </p:spPr>
        <p:txBody>
          <a:bodyPr>
            <a:normAutofit/>
          </a:bodyPr>
          <a:lstStyle/>
          <a:p>
            <a:r>
              <a:rPr lang="en-GB" dirty="0" smtClean="0"/>
              <a:t>Transactional Leadership style satisfies Maslow’s lower Needs and Herzberg’s Hygiene factors. </a:t>
            </a:r>
          </a:p>
          <a:p>
            <a:r>
              <a:rPr lang="en-GB" dirty="0" smtClean="0"/>
              <a:t>Leadership styles that involve Emotional intelligence and understanding of people’s higher-order needs e.g. Participative Leadership </a:t>
            </a:r>
            <a:r>
              <a:rPr lang="en-GB" dirty="0"/>
              <a:t>(</a:t>
            </a:r>
            <a:r>
              <a:rPr lang="en-GB" dirty="0" smtClean="0"/>
              <a:t>aka democratic Management) and Transformational Leadership - help to satisfy employee Higher needs and produce more motivated and successful Organisations i.e. self-actualised people/employees.</a:t>
            </a:r>
          </a:p>
          <a:p>
            <a:r>
              <a:rPr lang="en-GB" dirty="0" smtClean="0"/>
              <a:t>It is clear that an understanding of Motivation and Leadership practice is very important for the appropriate Leadership/Management style and culture to be adopted to enhance and create a more motivated and Self-Actualised work-force.</a:t>
            </a:r>
          </a:p>
          <a:p>
            <a:endParaRPr lang="en-GB" dirty="0"/>
          </a:p>
        </p:txBody>
      </p:sp>
    </p:spTree>
    <p:extLst>
      <p:ext uri="{BB962C8B-B14F-4D97-AF65-F5344CB8AC3E}">
        <p14:creationId xmlns:p14="http://schemas.microsoft.com/office/powerpoint/2010/main" val="16116956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Tip</a:t>
            </a:r>
            <a:endParaRPr lang="en-GB" dirty="0"/>
          </a:p>
        </p:txBody>
      </p:sp>
      <p:sp>
        <p:nvSpPr>
          <p:cNvPr id="3" name="Content Placeholder 2"/>
          <p:cNvSpPr>
            <a:spLocks noGrp="1"/>
          </p:cNvSpPr>
          <p:nvPr>
            <p:ph idx="1"/>
          </p:nvPr>
        </p:nvSpPr>
        <p:spPr/>
        <p:txBody>
          <a:bodyPr/>
          <a:lstStyle/>
          <a:p>
            <a:r>
              <a:rPr lang="en-GB" dirty="0" smtClean="0"/>
              <a:t>Look at a Pro and Con for each style.</a:t>
            </a:r>
          </a:p>
          <a:p>
            <a:r>
              <a:rPr lang="en-GB" dirty="0" smtClean="0"/>
              <a:t>Synthesis: relate Leadership styles.</a:t>
            </a:r>
            <a:endParaRPr lang="en-GB" dirty="0"/>
          </a:p>
        </p:txBody>
      </p:sp>
    </p:spTree>
    <p:extLst>
      <p:ext uri="{BB962C8B-B14F-4D97-AF65-F5344CB8AC3E}">
        <p14:creationId xmlns:p14="http://schemas.microsoft.com/office/powerpoint/2010/main" val="14770087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Pamela\AppData\Local\Microsoft\Windows\Temporary Internet Files\Content.IE5\QOZ7H96L\MC900116362[3].wmf"/>
          <p:cNvPicPr>
            <a:picLocks noChangeAspect="1" noChangeArrowheads="1"/>
          </p:cNvPicPr>
          <p:nvPr/>
        </p:nvPicPr>
        <p:blipFill>
          <a:blip r:embed="rId2" cstate="print"/>
          <a:srcRect/>
          <a:stretch>
            <a:fillRect/>
          </a:stretch>
        </p:blipFill>
        <p:spPr bwMode="auto">
          <a:xfrm>
            <a:off x="3684575" y="3029864"/>
            <a:ext cx="1774850" cy="798271"/>
          </a:xfrm>
          <a:prstGeom prst="rect">
            <a:avLst/>
          </a:prstGeom>
          <a:noFill/>
        </p:spPr>
      </p:pic>
    </p:spTree>
    <p:extLst>
      <p:ext uri="{BB962C8B-B14F-4D97-AF65-F5344CB8AC3E}">
        <p14:creationId xmlns:p14="http://schemas.microsoft.com/office/powerpoint/2010/main" val="42052219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24"/>
            <a:ext cx="9144000" cy="1143000"/>
          </a:xfrm>
        </p:spPr>
        <p:txBody>
          <a:bodyPr>
            <a:normAutofit/>
          </a:bodyPr>
          <a:lstStyle/>
          <a:p>
            <a:r>
              <a:rPr lang="en-GB" sz="3800" dirty="0" smtClean="0"/>
              <a:t>Bg: </a:t>
            </a:r>
            <a:r>
              <a:rPr lang="en-GB" sz="3800" b="1" u="sng" dirty="0" smtClean="0"/>
              <a:t>Leadership Theories </a:t>
            </a:r>
            <a:endParaRPr lang="en-GB" sz="3800" b="1" u="sng" baseline="30000" dirty="0"/>
          </a:p>
        </p:txBody>
      </p:sp>
      <p:sp>
        <p:nvSpPr>
          <p:cNvPr id="3" name="Content Placeholder 2"/>
          <p:cNvSpPr>
            <a:spLocks noGrp="1"/>
          </p:cNvSpPr>
          <p:nvPr>
            <p:ph idx="1"/>
          </p:nvPr>
        </p:nvSpPr>
        <p:spPr>
          <a:xfrm>
            <a:off x="0" y="928670"/>
            <a:ext cx="9144000" cy="4929222"/>
          </a:xfrm>
        </p:spPr>
        <p:txBody>
          <a:bodyPr>
            <a:normAutofit fontScale="92500" lnSpcReduction="10000"/>
          </a:bodyPr>
          <a:lstStyle/>
          <a:p>
            <a:pPr>
              <a:buNone/>
            </a:pPr>
            <a:r>
              <a:rPr lang="en-GB" sz="2800" dirty="0" smtClean="0"/>
              <a:t>There are many leadership theories key among these are:</a:t>
            </a:r>
          </a:p>
          <a:p>
            <a:r>
              <a:rPr lang="en-GB" sz="2800" b="1" dirty="0" smtClean="0"/>
              <a:t>Trait Theories</a:t>
            </a:r>
            <a:endParaRPr lang="en-GB" sz="2800" dirty="0"/>
          </a:p>
          <a:p>
            <a:r>
              <a:rPr lang="en-GB" sz="2800" b="1" dirty="0" smtClean="0"/>
              <a:t>Transactional Leadership </a:t>
            </a:r>
            <a:r>
              <a:rPr lang="en-GB" sz="2800" dirty="0" smtClean="0"/>
              <a:t>(reward / punishment style)</a:t>
            </a:r>
          </a:p>
          <a:p>
            <a:pPr lvl="1"/>
            <a:r>
              <a:rPr lang="en-GB" sz="2400" dirty="0" smtClean="0"/>
              <a:t>Related to Autocratic Management style.</a:t>
            </a:r>
            <a:endParaRPr lang="en-GB" sz="2400" dirty="0"/>
          </a:p>
          <a:p>
            <a:r>
              <a:rPr lang="en-GB" sz="2800" b="1" dirty="0"/>
              <a:t>Participative </a:t>
            </a:r>
            <a:r>
              <a:rPr lang="en-GB" sz="2800" b="1" dirty="0" smtClean="0"/>
              <a:t>Leadership</a:t>
            </a:r>
          </a:p>
          <a:p>
            <a:pPr lvl="1"/>
            <a:r>
              <a:rPr lang="en-GB" sz="2400" dirty="0" smtClean="0"/>
              <a:t>Related </a:t>
            </a:r>
            <a:r>
              <a:rPr lang="en-GB" sz="2400" dirty="0"/>
              <a:t>to Democratic Management style</a:t>
            </a:r>
            <a:r>
              <a:rPr lang="en-GB" sz="2400" dirty="0" smtClean="0"/>
              <a:t>.</a:t>
            </a:r>
          </a:p>
          <a:p>
            <a:r>
              <a:rPr lang="en-GB" sz="2800" b="1" dirty="0"/>
              <a:t>Emotional Intelligence &amp; Leadership</a:t>
            </a:r>
          </a:p>
          <a:p>
            <a:pPr lvl="1"/>
            <a:r>
              <a:rPr lang="en-GB" sz="2400" dirty="0"/>
              <a:t>Related to Democratic and Paternalistic Management</a:t>
            </a:r>
            <a:r>
              <a:rPr lang="en-GB" sz="2400" dirty="0" smtClean="0"/>
              <a:t>.</a:t>
            </a:r>
            <a:endParaRPr lang="en-GB" sz="2400" b="1" dirty="0" smtClean="0"/>
          </a:p>
          <a:p>
            <a:r>
              <a:rPr lang="en-GB" sz="2800" b="1" dirty="0" smtClean="0"/>
              <a:t>Transformational Leadership </a:t>
            </a:r>
            <a:r>
              <a:rPr lang="en-GB" sz="2800" dirty="0" smtClean="0"/>
              <a:t>(inspire, follow, change)</a:t>
            </a:r>
          </a:p>
          <a:p>
            <a:pPr lvl="1"/>
            <a:r>
              <a:rPr lang="en-GB" sz="2400" dirty="0" smtClean="0"/>
              <a:t>Related </a:t>
            </a:r>
            <a:r>
              <a:rPr lang="en-GB" sz="2400" dirty="0"/>
              <a:t>to </a:t>
            </a:r>
            <a:r>
              <a:rPr lang="en-GB" sz="2400" dirty="0" smtClean="0"/>
              <a:t>Paternalistic Management </a:t>
            </a:r>
            <a:r>
              <a:rPr lang="en-GB" sz="2400" dirty="0"/>
              <a:t>style.</a:t>
            </a:r>
          </a:p>
          <a:p>
            <a:r>
              <a:rPr lang="en-GB" sz="2800" b="1" dirty="0" smtClean="0"/>
              <a:t>Situational </a:t>
            </a:r>
            <a:r>
              <a:rPr lang="en-GB" sz="2800" b="1" dirty="0"/>
              <a:t>Leadership</a:t>
            </a:r>
          </a:p>
          <a:p>
            <a:pPr lvl="1"/>
            <a:r>
              <a:rPr lang="en-GB" sz="2400" dirty="0" smtClean="0"/>
              <a:t>Related to using all Management styles.</a:t>
            </a:r>
          </a:p>
        </p:txBody>
      </p:sp>
      <p:sp>
        <p:nvSpPr>
          <p:cNvPr id="4" name="TextBox 3"/>
          <p:cNvSpPr txBox="1"/>
          <p:nvPr/>
        </p:nvSpPr>
        <p:spPr>
          <a:xfrm>
            <a:off x="0" y="6500834"/>
            <a:ext cx="9144000" cy="246221"/>
          </a:xfrm>
          <a:prstGeom prst="rect">
            <a:avLst/>
          </a:prstGeom>
          <a:noFill/>
        </p:spPr>
        <p:txBody>
          <a:bodyPr wrap="square" rtlCol="0">
            <a:spAutoFit/>
          </a:bodyPr>
          <a:lstStyle/>
          <a:p>
            <a:r>
              <a:rPr lang="en-GB" sz="1000" dirty="0" smtClean="0"/>
              <a:t>(1) </a:t>
            </a:r>
            <a:r>
              <a:rPr lang="en-GB" sz="1000" dirty="0" smtClean="0">
                <a:hlinkClick r:id="rId2"/>
              </a:rPr>
              <a:t>http://changingminds.org/disciplines/leadership/theories/leadership_theories.htm</a:t>
            </a:r>
            <a:r>
              <a:rPr lang="en-GB" sz="1000" dirty="0" smtClean="0"/>
              <a:t>,</a:t>
            </a:r>
            <a:endParaRPr lang="en-GB" sz="10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200" dirty="0"/>
              <a:t>Bg: </a:t>
            </a:r>
            <a:r>
              <a:rPr lang="en-GB" u="sng" dirty="0" smtClean="0"/>
              <a:t>Nurture</a:t>
            </a:r>
            <a:r>
              <a:rPr lang="en-GB" u="sng" dirty="0"/>
              <a:t>, Nature and Leadership </a:t>
            </a:r>
            <a:r>
              <a:rPr lang="en-GB" u="sng" dirty="0" smtClean="0"/>
              <a:t>Traits</a:t>
            </a:r>
            <a:endParaRPr lang="en-GB" u="sng" dirty="0"/>
          </a:p>
        </p:txBody>
      </p:sp>
      <p:sp>
        <p:nvSpPr>
          <p:cNvPr id="3" name="Content Placeholder 2"/>
          <p:cNvSpPr>
            <a:spLocks noGrp="1"/>
          </p:cNvSpPr>
          <p:nvPr>
            <p:ph idx="1"/>
          </p:nvPr>
        </p:nvSpPr>
        <p:spPr/>
        <p:txBody>
          <a:bodyPr>
            <a:normAutofit/>
          </a:bodyPr>
          <a:lstStyle/>
          <a:p>
            <a:r>
              <a:rPr lang="en-GB" dirty="0"/>
              <a:t>The Nature or Nurture argument in </a:t>
            </a:r>
            <a:r>
              <a:rPr lang="en-GB" dirty="0" smtClean="0"/>
              <a:t>leadership originates from the Psychology Nature / Nurture debate and basically </a:t>
            </a:r>
            <a:r>
              <a:rPr lang="en-GB" b="1" dirty="0" smtClean="0"/>
              <a:t>means is a </a:t>
            </a:r>
            <a:r>
              <a:rPr lang="en-GB" b="1" dirty="0"/>
              <a:t>person born </a:t>
            </a:r>
            <a:r>
              <a:rPr lang="en-GB" b="1" dirty="0" smtClean="0"/>
              <a:t>with Leadership qualities/traits  </a:t>
            </a:r>
            <a:r>
              <a:rPr lang="en-GB" dirty="0"/>
              <a:t>(nature), </a:t>
            </a:r>
            <a:r>
              <a:rPr lang="en-GB" b="1" dirty="0"/>
              <a:t>or did they learn </a:t>
            </a:r>
            <a:r>
              <a:rPr lang="en-GB" b="1" dirty="0" smtClean="0"/>
              <a:t>and acquire  leadership qualities </a:t>
            </a:r>
            <a:r>
              <a:rPr lang="en-GB" b="1" dirty="0"/>
              <a:t>from </a:t>
            </a:r>
            <a:r>
              <a:rPr lang="en-GB" b="1" dirty="0" smtClean="0"/>
              <a:t>life experience </a:t>
            </a:r>
            <a:r>
              <a:rPr lang="en-GB" dirty="0" smtClean="0"/>
              <a:t>(nurture); </a:t>
            </a:r>
          </a:p>
          <a:p>
            <a:r>
              <a:rPr lang="en-GB" b="1" dirty="0" smtClean="0"/>
              <a:t>Consider this as we review Leadership Theories</a:t>
            </a:r>
            <a:r>
              <a:rPr lang="en-GB" dirty="0" smtClean="0"/>
              <a:t>.</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dirty="0"/>
              <a:t>Bg: </a:t>
            </a:r>
            <a:r>
              <a:rPr lang="en-GB" b="1" u="sng" dirty="0" smtClean="0"/>
              <a:t>Trait Theory</a:t>
            </a:r>
            <a:endParaRPr lang="en-GB" b="1" u="sng" dirty="0"/>
          </a:p>
        </p:txBody>
      </p:sp>
      <p:sp>
        <p:nvSpPr>
          <p:cNvPr id="3" name="Content Placeholder 2"/>
          <p:cNvSpPr>
            <a:spLocks noGrp="1"/>
          </p:cNvSpPr>
          <p:nvPr>
            <p:ph idx="1"/>
          </p:nvPr>
        </p:nvSpPr>
        <p:spPr>
          <a:xfrm>
            <a:off x="214282" y="1071546"/>
            <a:ext cx="8715436" cy="4525963"/>
          </a:xfrm>
        </p:spPr>
        <p:txBody>
          <a:bodyPr>
            <a:normAutofit/>
          </a:bodyPr>
          <a:lstStyle/>
          <a:p>
            <a:pPr>
              <a:buNone/>
            </a:pPr>
            <a:r>
              <a:rPr lang="en-GB" b="1" dirty="0" smtClean="0"/>
              <a:t>Assumptions</a:t>
            </a:r>
            <a:endParaRPr lang="en-GB" dirty="0"/>
          </a:p>
          <a:p>
            <a:r>
              <a:rPr lang="en-GB" dirty="0"/>
              <a:t>People are born with inherited </a:t>
            </a:r>
            <a:r>
              <a:rPr lang="en-GB" dirty="0" smtClean="0"/>
              <a:t>Leadership traits</a:t>
            </a:r>
            <a:r>
              <a:rPr lang="en-GB" dirty="0"/>
              <a:t>.</a:t>
            </a:r>
          </a:p>
          <a:p>
            <a:r>
              <a:rPr lang="en-GB" dirty="0" smtClean="0"/>
              <a:t>People </a:t>
            </a:r>
            <a:r>
              <a:rPr lang="en-GB" dirty="0"/>
              <a:t>who make good leaders have the right </a:t>
            </a:r>
            <a:r>
              <a:rPr lang="en-GB" dirty="0" smtClean="0"/>
              <a:t>combination </a:t>
            </a:r>
            <a:r>
              <a:rPr lang="en-GB" dirty="0"/>
              <a:t>of traits</a:t>
            </a:r>
            <a:r>
              <a:rPr lang="en-GB" dirty="0" smtClean="0"/>
              <a:t>.</a:t>
            </a:r>
          </a:p>
          <a:p>
            <a:pPr>
              <a:buNone/>
            </a:pPr>
            <a:endParaRPr lang="en-GB" dirty="0"/>
          </a:p>
          <a:p>
            <a:pPr>
              <a:buNone/>
            </a:pPr>
            <a:r>
              <a:rPr lang="en-GB" b="1" dirty="0"/>
              <a:t>Description</a:t>
            </a:r>
            <a:endParaRPr lang="en-GB" dirty="0"/>
          </a:p>
          <a:p>
            <a:r>
              <a:rPr lang="en-GB" b="1" dirty="0"/>
              <a:t>Early research on leadership </a:t>
            </a:r>
            <a:r>
              <a:rPr lang="en-GB" dirty="0"/>
              <a:t>was based on the psychological focus </a:t>
            </a:r>
            <a:r>
              <a:rPr lang="en-GB" dirty="0" smtClean="0"/>
              <a:t>of the day, which </a:t>
            </a:r>
            <a:r>
              <a:rPr lang="en-GB" dirty="0"/>
              <a:t>was of people having inherited characteristics or traits. Attention was thus put on discovering these traits, often by studying successful leaders, but with the underlying assumption that if other people could also be found with these traits, then </a:t>
            </a:r>
            <a:r>
              <a:rPr lang="en-GB" dirty="0" smtClean="0"/>
              <a:t>they </a:t>
            </a:r>
            <a:r>
              <a:rPr lang="en-GB" dirty="0"/>
              <a:t>too, could also become great leaders.</a:t>
            </a:r>
          </a:p>
          <a:p>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sz="2000" dirty="0"/>
              <a:t>Bg: </a:t>
            </a:r>
            <a:r>
              <a:rPr lang="en-GB" b="1" u="sng" dirty="0" err="1" smtClean="0"/>
              <a:t>Behavioral</a:t>
            </a:r>
            <a:r>
              <a:rPr lang="en-GB" b="1" u="sng" dirty="0" smtClean="0"/>
              <a:t> Theory</a:t>
            </a:r>
            <a:endParaRPr lang="en-GB" b="1" u="sng" dirty="0"/>
          </a:p>
        </p:txBody>
      </p:sp>
      <p:sp>
        <p:nvSpPr>
          <p:cNvPr id="3" name="Content Placeholder 2"/>
          <p:cNvSpPr>
            <a:spLocks noGrp="1"/>
          </p:cNvSpPr>
          <p:nvPr>
            <p:ph idx="1"/>
          </p:nvPr>
        </p:nvSpPr>
        <p:spPr>
          <a:xfrm>
            <a:off x="0" y="1428736"/>
            <a:ext cx="9144000" cy="4525963"/>
          </a:xfrm>
        </p:spPr>
        <p:txBody>
          <a:bodyPr>
            <a:normAutofit/>
          </a:bodyPr>
          <a:lstStyle/>
          <a:p>
            <a:pPr>
              <a:buNone/>
            </a:pPr>
            <a:r>
              <a:rPr lang="en-GB" b="1" dirty="0"/>
              <a:t>Assumptions</a:t>
            </a:r>
          </a:p>
          <a:p>
            <a:r>
              <a:rPr lang="en-GB" dirty="0"/>
              <a:t>Leaders can be made, rather than are born.</a:t>
            </a:r>
          </a:p>
          <a:p>
            <a:r>
              <a:rPr lang="en-GB" dirty="0"/>
              <a:t>Successful leadership is based in definable, learnable </a:t>
            </a:r>
            <a:r>
              <a:rPr lang="en-GB" dirty="0" smtClean="0"/>
              <a:t>behaviour.</a:t>
            </a:r>
            <a:endParaRPr lang="en-GB" dirty="0"/>
          </a:p>
          <a:p>
            <a:pPr>
              <a:buNone/>
            </a:pPr>
            <a:endParaRPr lang="en-GB" b="1" dirty="0" smtClean="0"/>
          </a:p>
          <a:p>
            <a:pPr>
              <a:buNone/>
            </a:pPr>
            <a:r>
              <a:rPr lang="en-GB" b="1" dirty="0" smtClean="0"/>
              <a:t>Description</a:t>
            </a:r>
            <a:endParaRPr lang="en-GB" b="1" dirty="0"/>
          </a:p>
          <a:p>
            <a:r>
              <a:rPr lang="en-GB" dirty="0"/>
              <a:t>Behavioral is a big leap from Trait Theory, in that it assumes that leadership capability can be learned, rather than being inherent. This opens the floodgates to leadership development, as opposed to simple psychometric assessment that sorts those with leadership potential </a:t>
            </a:r>
            <a:r>
              <a:rPr lang="en-GB" dirty="0" smtClean="0"/>
              <a:t>from others.</a:t>
            </a:r>
            <a:endParaRPr lang="en-GB" dirty="0"/>
          </a:p>
          <a:p>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Autofit/>
          </a:bodyPr>
          <a:lstStyle/>
          <a:p>
            <a:r>
              <a:rPr lang="en-GB" sz="4000" dirty="0"/>
              <a:t>Bg: </a:t>
            </a:r>
            <a:r>
              <a:rPr lang="en-GB" sz="3800" b="1" u="sng" dirty="0" smtClean="0"/>
              <a:t>James </a:t>
            </a:r>
            <a:r>
              <a:rPr lang="en-GB" sz="3800" b="1" u="sng" dirty="0" err="1"/>
              <a:t>Kouzes</a:t>
            </a:r>
            <a:r>
              <a:rPr lang="en-GB" sz="3800" b="1" u="sng" dirty="0"/>
              <a:t> and Barry </a:t>
            </a:r>
            <a:r>
              <a:rPr lang="en-GB" sz="3800" b="1" u="sng" dirty="0" smtClean="0"/>
              <a:t>Posner </a:t>
            </a:r>
            <a:endParaRPr lang="en-GB" sz="3800" b="1" u="sng" dirty="0"/>
          </a:p>
        </p:txBody>
      </p:sp>
      <p:sp>
        <p:nvSpPr>
          <p:cNvPr id="3" name="Content Placeholder 2"/>
          <p:cNvSpPr>
            <a:spLocks noGrp="1"/>
          </p:cNvSpPr>
          <p:nvPr>
            <p:ph idx="1"/>
          </p:nvPr>
        </p:nvSpPr>
        <p:spPr>
          <a:xfrm>
            <a:off x="214282" y="1071546"/>
            <a:ext cx="8715436" cy="4929222"/>
          </a:xfrm>
        </p:spPr>
        <p:txBody>
          <a:bodyPr>
            <a:noAutofit/>
          </a:bodyPr>
          <a:lstStyle/>
          <a:p>
            <a:r>
              <a:rPr lang="en-GB" sz="1800" dirty="0" smtClean="0"/>
              <a:t>More recently James </a:t>
            </a:r>
            <a:r>
              <a:rPr lang="en-GB" sz="1800" dirty="0" err="1"/>
              <a:t>Kouzes</a:t>
            </a:r>
            <a:r>
              <a:rPr lang="en-GB" sz="1800" dirty="0"/>
              <a:t> and Barry Posner developed a survey (The Leadership Practices Inventory) that asked people which, of a list of common characteristics of leaders, were, </a:t>
            </a:r>
            <a:r>
              <a:rPr lang="en-GB" sz="1800" dirty="0" smtClean="0"/>
              <a:t>admire </a:t>
            </a:r>
            <a:r>
              <a:rPr lang="en-GB" sz="1800" dirty="0"/>
              <a:t>and would </a:t>
            </a:r>
            <a:r>
              <a:rPr lang="en-GB" sz="1800" i="1" dirty="0"/>
              <a:t>willingly </a:t>
            </a:r>
            <a:r>
              <a:rPr lang="en-GB" sz="1800" dirty="0"/>
              <a:t>follow. And over twenty years, they managed ask this of seventy five thousand </a:t>
            </a:r>
            <a:r>
              <a:rPr lang="en-GB" sz="1800" dirty="0" smtClean="0"/>
              <a:t>people. </a:t>
            </a:r>
          </a:p>
          <a:p>
            <a:pPr>
              <a:buNone/>
            </a:pPr>
            <a:endParaRPr lang="en-GB" sz="1800" dirty="0"/>
          </a:p>
        </p:txBody>
      </p:sp>
      <p:sp>
        <p:nvSpPr>
          <p:cNvPr id="4" name="TextBox 3"/>
          <p:cNvSpPr txBox="1"/>
          <p:nvPr/>
        </p:nvSpPr>
        <p:spPr>
          <a:xfrm>
            <a:off x="0" y="6118231"/>
            <a:ext cx="8929718" cy="954107"/>
          </a:xfrm>
          <a:prstGeom prst="rect">
            <a:avLst/>
          </a:prstGeom>
          <a:noFill/>
        </p:spPr>
        <p:txBody>
          <a:bodyPr wrap="square" rtlCol="0">
            <a:spAutoFit/>
          </a:bodyPr>
          <a:lstStyle/>
          <a:p>
            <a:r>
              <a:rPr lang="en-GB" sz="1400" b="1" dirty="0" smtClean="0"/>
              <a:t>BOOK: </a:t>
            </a:r>
            <a:r>
              <a:rPr lang="en-GB" sz="1400" b="1" dirty="0" err="1" smtClean="0"/>
              <a:t>Kouzes</a:t>
            </a:r>
            <a:r>
              <a:rPr lang="en-GB" sz="1400" b="1" dirty="0" smtClean="0"/>
              <a:t> </a:t>
            </a:r>
            <a:r>
              <a:rPr lang="en-GB" sz="1400" b="1" dirty="0"/>
              <a:t>and Posner, </a:t>
            </a:r>
            <a:r>
              <a:rPr lang="en-GB" sz="1400" b="1" i="1" dirty="0"/>
              <a:t>The Leadership Challenge</a:t>
            </a:r>
            <a:r>
              <a:rPr lang="en-GB" sz="1400" b="1" dirty="0"/>
              <a:t>, </a:t>
            </a:r>
            <a:r>
              <a:rPr lang="en-GB" sz="1400" b="1" dirty="0" err="1"/>
              <a:t>Jossey</a:t>
            </a:r>
            <a:r>
              <a:rPr lang="en-GB" sz="1400" b="1" dirty="0"/>
              <a:t> Bass, 2002</a:t>
            </a:r>
            <a:endParaRPr lang="en-GB" sz="1400" dirty="0"/>
          </a:p>
          <a:p>
            <a:r>
              <a:rPr lang="en-GB" sz="1400" dirty="0"/>
              <a:t> The results of a long study of leadership involving more than a million people who were asked to 'describe the best leader you had'.</a:t>
            </a:r>
          </a:p>
          <a:p>
            <a:endParaRPr lang="en-GB" sz="1400" dirty="0"/>
          </a:p>
        </p:txBody>
      </p:sp>
      <p:graphicFrame>
        <p:nvGraphicFramePr>
          <p:cNvPr id="5" name="Table 4"/>
          <p:cNvGraphicFramePr>
            <a:graphicFrameLocks noGrp="1"/>
          </p:cNvGraphicFramePr>
          <p:nvPr/>
        </p:nvGraphicFramePr>
        <p:xfrm>
          <a:off x="1500166" y="2463180"/>
          <a:ext cx="5643602" cy="3108960"/>
        </p:xfrm>
        <a:graphic>
          <a:graphicData uri="http://schemas.openxmlformats.org/drawingml/2006/table">
            <a:tbl>
              <a:tblPr firstRow="1" bandRow="1">
                <a:tableStyleId>{5C22544A-7EE6-4342-B048-85BDC9FD1C3A}</a:tableStyleId>
              </a:tblPr>
              <a:tblGrid>
                <a:gridCol w="2821801"/>
                <a:gridCol w="2821801"/>
              </a:tblGrid>
              <a:tr h="370840">
                <a:tc>
                  <a:txBody>
                    <a:bodyPr/>
                    <a:lstStyle/>
                    <a:p>
                      <a:pPr marL="342900" indent="-342900">
                        <a:buFont typeface="+mj-lt"/>
                        <a:buAutoNum type="arabicPeriod"/>
                      </a:pPr>
                      <a:r>
                        <a:rPr lang="en-GB" sz="1800" dirty="0" smtClean="0">
                          <a:solidFill>
                            <a:sysClr val="windowText" lastClr="000000"/>
                          </a:solidFill>
                        </a:rPr>
                        <a:t>Honest </a:t>
                      </a:r>
                    </a:p>
                    <a:p>
                      <a:pPr marL="342900" indent="-342900">
                        <a:buFont typeface="+mj-lt"/>
                        <a:buAutoNum type="arabicPeriod"/>
                      </a:pPr>
                      <a:r>
                        <a:rPr lang="en-GB" sz="1800" dirty="0" smtClean="0">
                          <a:solidFill>
                            <a:sysClr val="windowText" lastClr="000000"/>
                          </a:solidFill>
                        </a:rPr>
                        <a:t>Forward-looking</a:t>
                      </a:r>
                    </a:p>
                    <a:p>
                      <a:pPr marL="342900" indent="-342900">
                        <a:buFont typeface="+mj-lt"/>
                        <a:buAutoNum type="arabicPeriod"/>
                      </a:pPr>
                      <a:r>
                        <a:rPr lang="en-GB" sz="1800" dirty="0" smtClean="0">
                          <a:solidFill>
                            <a:sysClr val="windowText" lastClr="000000"/>
                          </a:solidFill>
                        </a:rPr>
                        <a:t>Competent</a:t>
                      </a:r>
                    </a:p>
                    <a:p>
                      <a:pPr marL="342900" indent="-342900">
                        <a:buFont typeface="+mj-lt"/>
                        <a:buAutoNum type="arabicPeriod"/>
                      </a:pPr>
                      <a:r>
                        <a:rPr lang="en-GB" sz="1800" dirty="0" smtClean="0">
                          <a:solidFill>
                            <a:sysClr val="windowText" lastClr="000000"/>
                          </a:solidFill>
                        </a:rPr>
                        <a:t>Inspiring</a:t>
                      </a:r>
                    </a:p>
                    <a:p>
                      <a:pPr marL="342900" indent="-342900">
                        <a:buFont typeface="+mj-lt"/>
                        <a:buAutoNum type="arabicPeriod"/>
                      </a:pPr>
                      <a:r>
                        <a:rPr lang="en-GB" sz="1800" dirty="0" smtClean="0">
                          <a:solidFill>
                            <a:sysClr val="windowText" lastClr="000000"/>
                          </a:solidFill>
                        </a:rPr>
                        <a:t>Intelligent</a:t>
                      </a:r>
                    </a:p>
                    <a:p>
                      <a:pPr marL="342900" indent="-342900">
                        <a:buFont typeface="+mj-lt"/>
                        <a:buAutoNum type="arabicPeriod"/>
                      </a:pPr>
                      <a:r>
                        <a:rPr lang="en-GB" sz="1800" dirty="0" smtClean="0">
                          <a:solidFill>
                            <a:sysClr val="windowText" lastClr="000000"/>
                          </a:solidFill>
                        </a:rPr>
                        <a:t>Fair-minded</a:t>
                      </a:r>
                    </a:p>
                    <a:p>
                      <a:pPr marL="342900" indent="-342900">
                        <a:buFont typeface="+mj-lt"/>
                        <a:buAutoNum type="arabicPeriod"/>
                      </a:pPr>
                      <a:r>
                        <a:rPr lang="en-GB" sz="1800" dirty="0" smtClean="0">
                          <a:solidFill>
                            <a:sysClr val="windowText" lastClr="000000"/>
                          </a:solidFill>
                        </a:rPr>
                        <a:t>Broad-minded</a:t>
                      </a:r>
                    </a:p>
                    <a:p>
                      <a:pPr marL="342900" indent="-342900">
                        <a:buFont typeface="+mj-lt"/>
                        <a:buAutoNum type="arabicPeriod"/>
                      </a:pPr>
                      <a:r>
                        <a:rPr lang="en-GB" sz="1800" dirty="0" smtClean="0">
                          <a:solidFill>
                            <a:sysClr val="windowText" lastClr="000000"/>
                          </a:solidFill>
                        </a:rPr>
                        <a:t>Supportive</a:t>
                      </a:r>
                    </a:p>
                    <a:p>
                      <a:pPr marL="342900" indent="-342900">
                        <a:buFont typeface="+mj-lt"/>
                        <a:buAutoNum type="arabicPeriod"/>
                      </a:pPr>
                      <a:r>
                        <a:rPr lang="en-GB" sz="1800" dirty="0" smtClean="0">
                          <a:solidFill>
                            <a:sysClr val="windowText" lastClr="000000"/>
                          </a:solidFill>
                        </a:rPr>
                        <a:t>Straightforward</a:t>
                      </a:r>
                    </a:p>
                    <a:p>
                      <a:pPr marL="342900" indent="-342900">
                        <a:buFont typeface="+mj-lt"/>
                        <a:buAutoNum type="arabicPeriod"/>
                      </a:pPr>
                      <a:r>
                        <a:rPr lang="en-GB" sz="1800" dirty="0" smtClean="0">
                          <a:solidFill>
                            <a:sysClr val="windowText" lastClr="000000"/>
                          </a:solidFill>
                        </a:rPr>
                        <a:t>Dependable</a:t>
                      </a:r>
                    </a:p>
                    <a:p>
                      <a:pPr marL="342900" indent="-342900">
                        <a:buFont typeface="+mj-lt"/>
                        <a:buAutoNum type="arabicPeriod"/>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342900" indent="-342900">
                        <a:buFont typeface="+mj-lt"/>
                        <a:buAutoNum type="arabicPeriod" startAt="11"/>
                      </a:pPr>
                      <a:r>
                        <a:rPr lang="en-GB" sz="1800" dirty="0" smtClean="0">
                          <a:solidFill>
                            <a:sysClr val="windowText" lastClr="000000"/>
                          </a:solidFill>
                        </a:rPr>
                        <a:t>Cooperative</a:t>
                      </a:r>
                    </a:p>
                    <a:p>
                      <a:pPr marL="342900" indent="-342900">
                        <a:buFont typeface="+mj-lt"/>
                        <a:buAutoNum type="arabicPeriod" startAt="11"/>
                      </a:pPr>
                      <a:r>
                        <a:rPr lang="en-GB" sz="1800" dirty="0" smtClean="0">
                          <a:solidFill>
                            <a:sysClr val="windowText" lastClr="000000"/>
                          </a:solidFill>
                        </a:rPr>
                        <a:t>Determined</a:t>
                      </a:r>
                    </a:p>
                    <a:p>
                      <a:pPr marL="342900" indent="-342900">
                        <a:buFont typeface="+mj-lt"/>
                        <a:buAutoNum type="arabicPeriod" startAt="11"/>
                      </a:pPr>
                      <a:r>
                        <a:rPr lang="en-GB" sz="1800" dirty="0" smtClean="0">
                          <a:solidFill>
                            <a:sysClr val="windowText" lastClr="000000"/>
                          </a:solidFill>
                        </a:rPr>
                        <a:t>Imaginative</a:t>
                      </a:r>
                    </a:p>
                    <a:p>
                      <a:pPr marL="342900" indent="-342900">
                        <a:buFont typeface="+mj-lt"/>
                        <a:buAutoNum type="arabicPeriod" startAt="11"/>
                      </a:pPr>
                      <a:r>
                        <a:rPr lang="en-GB" sz="1800" dirty="0" smtClean="0">
                          <a:solidFill>
                            <a:sysClr val="windowText" lastClr="000000"/>
                          </a:solidFill>
                        </a:rPr>
                        <a:t>Ambitious</a:t>
                      </a:r>
                    </a:p>
                    <a:p>
                      <a:pPr marL="342900" indent="-342900">
                        <a:buFont typeface="+mj-lt"/>
                        <a:buAutoNum type="arabicPeriod" startAt="11"/>
                      </a:pPr>
                      <a:r>
                        <a:rPr lang="en-GB" sz="1800" dirty="0" smtClean="0">
                          <a:solidFill>
                            <a:sysClr val="windowText" lastClr="000000"/>
                          </a:solidFill>
                        </a:rPr>
                        <a:t>Courageous</a:t>
                      </a:r>
                    </a:p>
                    <a:p>
                      <a:pPr marL="342900" indent="-342900">
                        <a:buFont typeface="+mj-lt"/>
                        <a:buAutoNum type="arabicPeriod" startAt="11"/>
                      </a:pPr>
                      <a:r>
                        <a:rPr lang="en-GB" sz="1800" dirty="0" smtClean="0">
                          <a:solidFill>
                            <a:sysClr val="windowText" lastClr="000000"/>
                          </a:solidFill>
                        </a:rPr>
                        <a:t>Caring</a:t>
                      </a:r>
                    </a:p>
                    <a:p>
                      <a:pPr marL="342900" indent="-342900">
                        <a:buFont typeface="+mj-lt"/>
                        <a:buAutoNum type="arabicPeriod" startAt="11"/>
                      </a:pPr>
                      <a:r>
                        <a:rPr lang="en-GB" sz="1800" dirty="0" smtClean="0">
                          <a:solidFill>
                            <a:sysClr val="windowText" lastClr="000000"/>
                          </a:solidFill>
                        </a:rPr>
                        <a:t>Mature</a:t>
                      </a:r>
                    </a:p>
                    <a:p>
                      <a:pPr marL="342900" indent="-342900">
                        <a:buFont typeface="+mj-lt"/>
                        <a:buAutoNum type="arabicPeriod" startAt="11"/>
                      </a:pPr>
                      <a:r>
                        <a:rPr lang="en-GB" sz="1800" dirty="0" smtClean="0">
                          <a:solidFill>
                            <a:sysClr val="windowText" lastClr="000000"/>
                          </a:solidFill>
                        </a:rPr>
                        <a:t>Loyal</a:t>
                      </a:r>
                    </a:p>
                    <a:p>
                      <a:pPr marL="342900" indent="-342900">
                        <a:buFont typeface="+mj-lt"/>
                        <a:buAutoNum type="arabicPeriod" startAt="11"/>
                      </a:pPr>
                      <a:r>
                        <a:rPr lang="en-GB" sz="1800" dirty="0" smtClean="0">
                          <a:solidFill>
                            <a:sysClr val="windowText" lastClr="000000"/>
                          </a:solidFill>
                        </a:rPr>
                        <a:t>Self-controlled</a:t>
                      </a:r>
                    </a:p>
                    <a:p>
                      <a:pPr marL="342900" indent="-342900">
                        <a:buFont typeface="+mj-lt"/>
                        <a:buAutoNum type="arabicPeriod" startAt="11"/>
                      </a:pPr>
                      <a:r>
                        <a:rPr lang="en-GB" sz="1800" dirty="0" smtClean="0">
                          <a:solidFill>
                            <a:sysClr val="windowText" lastClr="000000"/>
                          </a:solidFill>
                        </a:rPr>
                        <a:t>Independent</a:t>
                      </a:r>
                    </a:p>
                    <a:p>
                      <a:pPr marL="342900" indent="-342900">
                        <a:buFont typeface="+mj-lt"/>
                        <a:buAutoNum type="arabicPeriod" startAt="11"/>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dirty="0"/>
              <a:t>Bg: </a:t>
            </a:r>
            <a:r>
              <a:rPr lang="en-GB" b="1" u="sng" dirty="0" smtClean="0"/>
              <a:t>James </a:t>
            </a:r>
            <a:r>
              <a:rPr lang="en-GB" b="1" u="sng" dirty="0" err="1" smtClean="0"/>
              <a:t>Kouzes</a:t>
            </a:r>
            <a:r>
              <a:rPr lang="en-GB" b="1" u="sng" dirty="0" smtClean="0"/>
              <a:t> and Barry Posner cont..</a:t>
            </a:r>
            <a:endParaRPr lang="en-GB" b="1" dirty="0"/>
          </a:p>
        </p:txBody>
      </p:sp>
      <p:sp>
        <p:nvSpPr>
          <p:cNvPr id="3" name="Content Placeholder 2"/>
          <p:cNvSpPr>
            <a:spLocks noGrp="1"/>
          </p:cNvSpPr>
          <p:nvPr>
            <p:ph idx="1"/>
          </p:nvPr>
        </p:nvSpPr>
        <p:spPr>
          <a:xfrm>
            <a:off x="428596" y="1357298"/>
            <a:ext cx="8229600" cy="4525963"/>
          </a:xfrm>
        </p:spPr>
        <p:txBody>
          <a:bodyPr>
            <a:normAutofit/>
          </a:bodyPr>
          <a:lstStyle/>
          <a:p>
            <a:pPr>
              <a:buNone/>
            </a:pPr>
            <a:r>
              <a:rPr lang="en-GB" sz="2000" dirty="0" smtClean="0"/>
              <a:t>The results of the study showed that:</a:t>
            </a:r>
            <a:endParaRPr lang="en-GB" sz="2000" dirty="0"/>
          </a:p>
          <a:p>
            <a:r>
              <a:rPr lang="en-GB" sz="2000" dirty="0" smtClean="0"/>
              <a:t>People are motivated most not by fear or reward, but </a:t>
            </a:r>
            <a:r>
              <a:rPr lang="en-GB" sz="2000" b="1" dirty="0" smtClean="0"/>
              <a:t>by ideas that they love and capture their imagination</a:t>
            </a:r>
            <a:r>
              <a:rPr lang="en-GB" sz="2000" dirty="0" smtClean="0"/>
              <a:t>.</a:t>
            </a:r>
            <a:endParaRPr lang="en-GB" sz="2000" dirty="0"/>
          </a:p>
          <a:p>
            <a:r>
              <a:rPr lang="en-GB" sz="2000" dirty="0" smtClean="0"/>
              <a:t>Leaders learn from adversity and difficult situations.</a:t>
            </a:r>
          </a:p>
          <a:p>
            <a:r>
              <a:rPr lang="en-GB" sz="2000" dirty="0" smtClean="0"/>
              <a:t>They are early adopters of innovation.</a:t>
            </a:r>
          </a:p>
          <a:p>
            <a:r>
              <a:rPr lang="en-GB" sz="2000" dirty="0" smtClean="0"/>
              <a:t>Encourage the heart, People act best of all when they are passionate about what they are doing. </a:t>
            </a:r>
          </a:p>
          <a:p>
            <a:r>
              <a:rPr lang="en-GB" sz="2000" dirty="0" smtClean="0"/>
              <a:t>Leaders unleash the enthusiasm of people with stories and passions of their own.</a:t>
            </a:r>
          </a:p>
          <a:p>
            <a:pPr>
              <a:buNone/>
            </a:pPr>
            <a:endParaRPr lang="en-GB" sz="2000" dirty="0" smtClean="0"/>
          </a:p>
          <a:p>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b="1" u="sng" dirty="0" smtClean="0"/>
              <a:t>Participative Leadership</a:t>
            </a:r>
            <a:endParaRPr lang="en-GB" b="1" u="sng" dirty="0"/>
          </a:p>
        </p:txBody>
      </p:sp>
      <p:sp>
        <p:nvSpPr>
          <p:cNvPr id="3" name="Content Placeholder 2"/>
          <p:cNvSpPr>
            <a:spLocks noGrp="1"/>
          </p:cNvSpPr>
          <p:nvPr>
            <p:ph idx="1"/>
          </p:nvPr>
        </p:nvSpPr>
        <p:spPr>
          <a:xfrm>
            <a:off x="0" y="1189053"/>
            <a:ext cx="9144000" cy="4525963"/>
          </a:xfrm>
        </p:spPr>
        <p:txBody>
          <a:bodyPr>
            <a:noAutofit/>
          </a:bodyPr>
          <a:lstStyle/>
          <a:p>
            <a:pPr>
              <a:buNone/>
            </a:pPr>
            <a:r>
              <a:rPr lang="en-GB" sz="1800" b="1" dirty="0" smtClean="0"/>
              <a:t>Style description: </a:t>
            </a:r>
          </a:p>
          <a:p>
            <a:r>
              <a:rPr lang="en-GB" sz="1800" dirty="0" smtClean="0"/>
              <a:t>A Participative Leader, rather than taking autocratic decisions, seeks to involve other people in the process, including subordinates, peers, superiors and other stakeholders. Often, however, as it is within the managers' power to give or deny control.</a:t>
            </a:r>
            <a:endParaRPr lang="en-GB" sz="1800" b="1" dirty="0" smtClean="0"/>
          </a:p>
          <a:p>
            <a:pPr>
              <a:buNone/>
            </a:pPr>
            <a:r>
              <a:rPr lang="en-GB" sz="1800" b="1" dirty="0" smtClean="0"/>
              <a:t>Effect:</a:t>
            </a:r>
            <a:endParaRPr lang="en-GB" sz="1800" b="1" dirty="0"/>
          </a:p>
          <a:p>
            <a:r>
              <a:rPr lang="en-GB" sz="1800" dirty="0"/>
              <a:t>Involvement in decision-making improves the understanding of the issues involved by those who must carry out the decisions.</a:t>
            </a:r>
          </a:p>
          <a:p>
            <a:r>
              <a:rPr lang="en-GB" sz="1800" dirty="0"/>
              <a:t>People are more committed to actions where they have involved in the relevant decision-making.</a:t>
            </a:r>
          </a:p>
          <a:p>
            <a:r>
              <a:rPr lang="en-GB" sz="1800" dirty="0"/>
              <a:t>People are less competitive and more collaborative when they are working on joint goals.</a:t>
            </a:r>
          </a:p>
          <a:p>
            <a:r>
              <a:rPr lang="en-GB" sz="1800" dirty="0"/>
              <a:t>When people make decisions together, the social commitment to one another is greater and thus increases their </a:t>
            </a:r>
            <a:r>
              <a:rPr lang="en-GB" sz="1800" dirty="0" smtClean="0"/>
              <a:t>cohesion and commitment.</a:t>
            </a:r>
            <a:endParaRPr lang="en-GB" sz="1800" dirty="0"/>
          </a:p>
          <a:p>
            <a:r>
              <a:rPr lang="en-GB" sz="1800" dirty="0" smtClean="0"/>
              <a:t>Two heads are better than one, several </a:t>
            </a:r>
            <a:r>
              <a:rPr lang="en-GB" sz="1800" dirty="0"/>
              <a:t>people </a:t>
            </a:r>
            <a:r>
              <a:rPr lang="en-GB" sz="1800" dirty="0" smtClean="0"/>
              <a:t>working together allow responsibility and workload to be shared. Decisions are more all-inclusive.</a:t>
            </a:r>
          </a:p>
          <a:p>
            <a:endParaRPr lang="en-GB" sz="1800" dirty="0"/>
          </a:p>
          <a:p>
            <a:pPr>
              <a:buNone/>
            </a:pPr>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a:p>
          <a:p>
            <a:endParaRPr lang="en-GB" sz="1800" dirty="0" smtClean="0"/>
          </a:p>
          <a:p>
            <a:endParaRPr lang="en-GB" sz="1800" dirty="0"/>
          </a:p>
          <a:p>
            <a:r>
              <a:rPr lang="en-GB" sz="1800" dirty="0" smtClean="0"/>
              <a:t>Autocratic </a:t>
            </a:r>
            <a:r>
              <a:rPr lang="en-GB" sz="1800" dirty="0"/>
              <a:t>decision by </a:t>
            </a:r>
            <a:r>
              <a:rPr lang="en-GB" sz="1800" dirty="0" err="1"/>
              <a:t>leaderLeader</a:t>
            </a:r>
            <a:r>
              <a:rPr lang="en-GB" sz="1800" dirty="0"/>
              <a:t> proposes decision, listens to feedback, then </a:t>
            </a:r>
            <a:r>
              <a:rPr lang="en-GB" sz="1800" dirty="0" err="1"/>
              <a:t>decidesTeam</a:t>
            </a:r>
            <a:r>
              <a:rPr lang="en-GB" sz="1800" dirty="0"/>
              <a:t> proposes decision, leader has final </a:t>
            </a:r>
            <a:r>
              <a:rPr lang="en-GB" sz="1800" dirty="0" err="1"/>
              <a:t>decisionJoint</a:t>
            </a:r>
            <a:r>
              <a:rPr lang="en-GB" sz="1800" dirty="0"/>
              <a:t> decision with team as </a:t>
            </a:r>
            <a:r>
              <a:rPr lang="en-GB" sz="1800" dirty="0" err="1"/>
              <a:t>equalsFull</a:t>
            </a:r>
            <a:r>
              <a:rPr lang="en-GB" sz="1800" dirty="0"/>
              <a:t> delegation of decision to team</a:t>
            </a:r>
          </a:p>
          <a:p>
            <a:r>
              <a:rPr lang="en-GB" sz="1800" dirty="0"/>
              <a:t> </a:t>
            </a:r>
          </a:p>
          <a:p>
            <a:r>
              <a:rPr lang="en-GB" sz="1800" dirty="0"/>
              <a:t>There are many varieties on this spectrum, including stages where the leader sells the idea to the team. Another variant is for the leader to describe the 'what' of objectives or goals and let the team or individuals decide the 'how' of the process by which the 'how' will be achieved (this is often called 'Management by Objectives').</a:t>
            </a:r>
          </a:p>
          <a:p>
            <a:r>
              <a:rPr lang="en-GB" sz="1800" dirty="0"/>
              <a:t>The level of participation may also depend on the type of decision being made. Decisions on how to implement goals may be highly participative, whilst decisions during subordinate performance evaluations are more likely to be taken by the manager.</a:t>
            </a:r>
          </a:p>
          <a:p>
            <a:r>
              <a:rPr lang="en-GB" sz="1800" b="1" dirty="0"/>
              <a:t>Discussion</a:t>
            </a:r>
          </a:p>
          <a:p>
            <a:r>
              <a:rPr lang="en-GB" sz="1800" dirty="0"/>
              <a:t>There are many potential benefits of participative leadership, as indicated in the </a:t>
            </a:r>
            <a:r>
              <a:rPr lang="en-GB" sz="1800" dirty="0">
                <a:hlinkClick r:id="rId2"/>
              </a:rPr>
              <a:t>assumptions</a:t>
            </a:r>
            <a:r>
              <a:rPr lang="en-GB" sz="1800" dirty="0"/>
              <a:t>, above.</a:t>
            </a:r>
          </a:p>
          <a:p>
            <a:r>
              <a:rPr lang="en-GB" sz="1800" dirty="0"/>
              <a:t>This approach is also known as consultation, empowerment, joint decision-making, democratic leadership, Management By Objective (MBO) and power-sharing.</a:t>
            </a:r>
          </a:p>
          <a:p>
            <a:r>
              <a:rPr lang="en-GB" sz="1800" dirty="0"/>
              <a:t>Participative Leadership can be a sham when managers ask for opinions and then ignore them. This is likely to lead to cynicism and feelings of betrayal.</a:t>
            </a:r>
          </a:p>
          <a:p>
            <a:endParaRPr lang="en-GB" sz="1800" dirty="0"/>
          </a:p>
        </p:txBody>
      </p:sp>
      <p:sp>
        <p:nvSpPr>
          <p:cNvPr id="29697"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rmAutofit/>
          </a:bodyPr>
          <a:lstStyle/>
          <a:p>
            <a:r>
              <a:rPr lang="en-GB" dirty="0"/>
              <a:t>Bg: </a:t>
            </a:r>
            <a:r>
              <a:rPr lang="en-GB" b="1" u="sng" dirty="0" smtClean="0"/>
              <a:t>Situational Leadership</a:t>
            </a:r>
            <a:endParaRPr lang="en-GB" b="1" u="sng" dirty="0"/>
          </a:p>
        </p:txBody>
      </p:sp>
      <p:sp>
        <p:nvSpPr>
          <p:cNvPr id="3" name="Content Placeholder 2"/>
          <p:cNvSpPr>
            <a:spLocks noGrp="1"/>
          </p:cNvSpPr>
          <p:nvPr>
            <p:ph idx="1"/>
          </p:nvPr>
        </p:nvSpPr>
        <p:spPr>
          <a:xfrm>
            <a:off x="0" y="785794"/>
            <a:ext cx="9144000" cy="4731438"/>
          </a:xfrm>
        </p:spPr>
        <p:txBody>
          <a:bodyPr>
            <a:noAutofit/>
          </a:bodyPr>
          <a:lstStyle/>
          <a:p>
            <a:r>
              <a:rPr lang="en-GB" sz="2400" dirty="0" smtClean="0"/>
              <a:t>The </a:t>
            </a:r>
            <a:r>
              <a:rPr lang="en-GB" sz="2400" b="1" dirty="0" smtClean="0"/>
              <a:t>situational leadership theory</a:t>
            </a:r>
            <a:r>
              <a:rPr lang="en-GB" sz="2400" dirty="0" smtClean="0"/>
              <a:t>, is a leadership theory developed by Paul Hersey, professor and author of the book </a:t>
            </a:r>
            <a:r>
              <a:rPr lang="en-GB" sz="2400" b="1" dirty="0" smtClean="0"/>
              <a:t>Situational Leader</a:t>
            </a:r>
            <a:r>
              <a:rPr lang="en-GB" sz="2400" dirty="0" smtClean="0"/>
              <a:t>, and Ken Blanchard, leadership guru and author of The One Minute Manager, while working on the first edition of Management of Organizational </a:t>
            </a:r>
            <a:r>
              <a:rPr lang="en-GB" sz="2400" dirty="0" err="1" smtClean="0"/>
              <a:t>Behavior</a:t>
            </a:r>
            <a:r>
              <a:rPr lang="en-GB" sz="2400" dirty="0" smtClean="0"/>
              <a:t> in 1969 (now in its 10th edition).</a:t>
            </a:r>
            <a:r>
              <a:rPr lang="en-GB" sz="2400" baseline="30000" dirty="0" smtClean="0"/>
              <a:t>[1]</a:t>
            </a:r>
            <a:r>
              <a:rPr lang="en-GB" sz="2400" dirty="0" smtClean="0"/>
              <a:t> </a:t>
            </a:r>
          </a:p>
          <a:p>
            <a:r>
              <a:rPr lang="en-GB" sz="2400" dirty="0" smtClean="0"/>
              <a:t>The fundamental underpinning of the situational leadership theory is </a:t>
            </a:r>
            <a:r>
              <a:rPr lang="en-GB" sz="2400" b="1" dirty="0" smtClean="0"/>
              <a:t>that there is no single "best" style of leadership </a:t>
            </a:r>
            <a:r>
              <a:rPr lang="en-GB" sz="2400" dirty="0" smtClean="0"/>
              <a:t>and the most successful leaders are those that adapt their leadership style to the situation at hand.</a:t>
            </a:r>
          </a:p>
          <a:p>
            <a:r>
              <a:rPr lang="en-GB" sz="2400" dirty="0" smtClean="0"/>
              <a:t>A situational leader will change their style depending on for example the individual or group they are attempting to lead or influence or the context of the situation e.g. New product launch or merger.</a:t>
            </a:r>
          </a:p>
          <a:p>
            <a:r>
              <a:rPr lang="en-GB" sz="2400" dirty="0" smtClean="0"/>
              <a:t>Effective leadership varies, not only with the person or group that is being influenced, but it also depends on the task, job or function that needs to be accomplished.</a:t>
            </a:r>
            <a:r>
              <a:rPr lang="en-GB" sz="2400" baseline="30000" dirty="0" smtClean="0"/>
              <a:t>[2]</a:t>
            </a:r>
            <a:endParaRPr lang="en-GB" sz="2400" dirty="0" smtClean="0"/>
          </a:p>
        </p:txBody>
      </p:sp>
      <p:sp>
        <p:nvSpPr>
          <p:cNvPr id="4" name="TextBox 3"/>
          <p:cNvSpPr txBox="1"/>
          <p:nvPr/>
        </p:nvSpPr>
        <p:spPr>
          <a:xfrm>
            <a:off x="0" y="6546830"/>
            <a:ext cx="9144000" cy="338554"/>
          </a:xfrm>
          <a:prstGeom prst="rect">
            <a:avLst/>
          </a:prstGeom>
          <a:noFill/>
        </p:spPr>
        <p:txBody>
          <a:bodyPr wrap="square" rtlCol="0">
            <a:spAutoFit/>
          </a:bodyPr>
          <a:lstStyle/>
          <a:p>
            <a:r>
              <a:rPr lang="en-GB" sz="800" dirty="0" smtClean="0"/>
              <a:t>[1] Hersey, P. and Blanchard, K. H. (1969). </a:t>
            </a:r>
            <a:r>
              <a:rPr lang="en-GB" sz="800" i="1" dirty="0" smtClean="0"/>
              <a:t>Management of Organizational </a:t>
            </a:r>
            <a:r>
              <a:rPr lang="en-GB" sz="800" i="1" dirty="0" err="1" smtClean="0"/>
              <a:t>Behavior</a:t>
            </a:r>
            <a:r>
              <a:rPr lang="en-GB" sz="800" i="1" dirty="0" smtClean="0"/>
              <a:t> – Utilizing Human Resources</a:t>
            </a:r>
            <a:r>
              <a:rPr lang="en-GB" sz="800" dirty="0" smtClean="0"/>
              <a:t>. New Jersey/Prentice Hall.</a:t>
            </a:r>
            <a:br>
              <a:rPr lang="en-GB" sz="800" dirty="0" smtClean="0"/>
            </a:br>
            <a:r>
              <a:rPr lang="en-GB" sz="800" dirty="0" smtClean="0"/>
              <a:t>[2] Hersey, P. and Blanchard, K. H. (1977). </a:t>
            </a:r>
            <a:r>
              <a:rPr lang="en-GB" sz="800" i="1" dirty="0" smtClean="0"/>
              <a:t>Management of Organizational </a:t>
            </a:r>
            <a:r>
              <a:rPr lang="en-GB" sz="800" i="1" dirty="0" err="1" smtClean="0"/>
              <a:t>Behavior</a:t>
            </a:r>
            <a:r>
              <a:rPr lang="en-GB" sz="800" i="1" dirty="0" smtClean="0"/>
              <a:t> 3rd Edition– Utilizing Human Resources</a:t>
            </a:r>
            <a:r>
              <a:rPr lang="en-GB" sz="800" dirty="0" smtClean="0"/>
              <a:t>. New Jersey/Prentice Hall.</a:t>
            </a:r>
            <a:endParaRPr lang="en-GB" sz="8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71462"/>
            <a:ext cx="9144000" cy="1143000"/>
          </a:xfrm>
        </p:spPr>
        <p:txBody>
          <a:bodyPr>
            <a:normAutofit fontScale="90000"/>
          </a:bodyPr>
          <a:lstStyle/>
          <a:p>
            <a:r>
              <a:rPr lang="en-GB" sz="4000" dirty="0"/>
              <a:t>Bg: </a:t>
            </a:r>
            <a:r>
              <a:rPr lang="en-GB" sz="3800" u="sng" dirty="0" smtClean="0"/>
              <a:t>Transactional v’s Transformational Leadership</a:t>
            </a:r>
            <a:endParaRPr lang="en-GB" sz="3800" u="sng" baseline="30000" dirty="0"/>
          </a:p>
        </p:txBody>
      </p:sp>
      <p:sp>
        <p:nvSpPr>
          <p:cNvPr id="4" name="TextBox 3"/>
          <p:cNvSpPr txBox="1"/>
          <p:nvPr/>
        </p:nvSpPr>
        <p:spPr>
          <a:xfrm>
            <a:off x="0" y="6611803"/>
            <a:ext cx="9144000" cy="246221"/>
          </a:xfrm>
          <a:prstGeom prst="rect">
            <a:avLst/>
          </a:prstGeom>
          <a:noFill/>
        </p:spPr>
        <p:txBody>
          <a:bodyPr wrap="square" rtlCol="0">
            <a:spAutoFit/>
          </a:bodyPr>
          <a:lstStyle/>
          <a:p>
            <a:r>
              <a:rPr lang="en-GB" sz="1000" dirty="0" smtClean="0"/>
              <a:t>(1) </a:t>
            </a:r>
            <a:r>
              <a:rPr lang="en-GB" sz="1000" dirty="0" smtClean="0">
                <a:hlinkClick r:id="rId2"/>
              </a:rPr>
              <a:t>http://www.money-zine.com/Career-Development/Leadership-Skill/Leadership-Theories/</a:t>
            </a:r>
            <a:r>
              <a:rPr lang="en-GB" sz="1000" dirty="0" smtClean="0"/>
              <a:t>,</a:t>
            </a:r>
            <a:endParaRPr lang="en-GB" sz="1000" dirty="0"/>
          </a:p>
        </p:txBody>
      </p:sp>
      <p:sp>
        <p:nvSpPr>
          <p:cNvPr id="5" name="TextBox 4"/>
          <p:cNvSpPr txBox="1"/>
          <p:nvPr/>
        </p:nvSpPr>
        <p:spPr>
          <a:xfrm>
            <a:off x="0" y="928670"/>
            <a:ext cx="9144000" cy="5816977"/>
          </a:xfrm>
          <a:prstGeom prst="rect">
            <a:avLst/>
          </a:prstGeom>
          <a:noFill/>
        </p:spPr>
        <p:txBody>
          <a:bodyPr wrap="square" rtlCol="0">
            <a:spAutoFit/>
          </a:bodyPr>
          <a:lstStyle/>
          <a:p>
            <a:r>
              <a:rPr lang="en-GB" sz="2000" b="1" dirty="0" smtClean="0"/>
              <a:t>Transactional &amp; transformational leadership </a:t>
            </a:r>
            <a:r>
              <a:rPr lang="en-GB" sz="2000" dirty="0" smtClean="0"/>
              <a:t>methods use different motivating factors. (1) </a:t>
            </a:r>
          </a:p>
          <a:p>
            <a:endParaRPr lang="en-GB" sz="2000" dirty="0" smtClean="0"/>
          </a:p>
          <a:p>
            <a:pPr>
              <a:buFont typeface="Arial" pitchFamily="34" charset="0"/>
              <a:buChar char="•"/>
            </a:pPr>
            <a:r>
              <a:rPr lang="en-GB" sz="2000" dirty="0" smtClean="0"/>
              <a:t> </a:t>
            </a:r>
            <a:r>
              <a:rPr lang="en-GB" sz="2000" b="1" dirty="0" smtClean="0"/>
              <a:t>Max Weber (1947) </a:t>
            </a:r>
            <a:r>
              <a:rPr lang="en-GB" sz="2000" dirty="0" smtClean="0"/>
              <a:t>- The transactional leadership style was first described by Weber in 1947.</a:t>
            </a:r>
            <a:r>
              <a:rPr lang="en-GB" sz="2000" b="1" dirty="0" smtClean="0"/>
              <a:t> Transactional leaders </a:t>
            </a:r>
            <a:r>
              <a:rPr lang="en-GB" sz="2000" dirty="0" smtClean="0"/>
              <a:t>motivate on a system of rewards and punishments. </a:t>
            </a:r>
            <a:r>
              <a:rPr lang="en-GB" sz="2000" b="1" dirty="0" smtClean="0"/>
              <a:t> </a:t>
            </a:r>
          </a:p>
          <a:p>
            <a:endParaRPr lang="en-GB" sz="2000" b="1" dirty="0" smtClean="0"/>
          </a:p>
          <a:p>
            <a:pPr>
              <a:buFont typeface="Arial" pitchFamily="34" charset="0"/>
              <a:buChar char="•"/>
            </a:pPr>
            <a:r>
              <a:rPr lang="en-GB" sz="2000" b="1" dirty="0" smtClean="0"/>
              <a:t> Transformational leaders </a:t>
            </a:r>
            <a:r>
              <a:rPr lang="en-GB" sz="2000" dirty="0" smtClean="0"/>
              <a:t>inspire internal motivations within employees such as self improvement and personal development which lead to transformational changes within people</a:t>
            </a:r>
            <a:r>
              <a:rPr lang="en-GB" sz="2000" b="1" dirty="0" smtClean="0"/>
              <a:t>. </a:t>
            </a:r>
          </a:p>
          <a:p>
            <a:r>
              <a:rPr lang="en-GB" sz="2000" dirty="0" smtClean="0"/>
              <a:t>Transformational Leaders often posses a high-degree of EI - Emotional Intelligence and Authenticity and use their Life experience to understand assist and support others to become empowered Self-Actualised and successful. </a:t>
            </a:r>
          </a:p>
          <a:p>
            <a:endParaRPr lang="en-GB" sz="2000" b="1" dirty="0" smtClean="0"/>
          </a:p>
          <a:p>
            <a:pPr>
              <a:buFont typeface="Arial" pitchFamily="34" charset="0"/>
              <a:buChar char="•"/>
            </a:pPr>
            <a:r>
              <a:rPr lang="en-GB" sz="2000" dirty="0" smtClean="0"/>
              <a:t> </a:t>
            </a:r>
            <a:r>
              <a:rPr lang="en-GB" sz="2000" b="1" dirty="0" smtClean="0"/>
              <a:t>Daniel </a:t>
            </a:r>
            <a:r>
              <a:rPr lang="en-GB" sz="2000" b="1" dirty="0" err="1" smtClean="0"/>
              <a:t>Goleman</a:t>
            </a:r>
            <a:r>
              <a:rPr lang="en-GB" sz="2000" b="1" dirty="0" smtClean="0"/>
              <a:t> (1995) </a:t>
            </a:r>
            <a:r>
              <a:rPr lang="en-GB" sz="2000" dirty="0" smtClean="0"/>
              <a:t>– More recently </a:t>
            </a:r>
            <a:r>
              <a:rPr lang="en-GB" sz="2000" dirty="0" err="1" smtClean="0"/>
              <a:t>Goleman's</a:t>
            </a:r>
            <a:r>
              <a:rPr lang="en-GB" sz="2000" dirty="0" smtClean="0"/>
              <a:t> leadership theory  describes five characteristics of Emotional Intelligence that make a successful Leader.</a:t>
            </a:r>
          </a:p>
          <a:p>
            <a:endParaRPr lang="en-GB" sz="1200" b="1" dirty="0"/>
          </a:p>
          <a:p>
            <a:endParaRPr lang="en-GB" sz="2000" dirty="0" smtClean="0"/>
          </a:p>
          <a:p>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54"/>
            <a:ext cx="8229600" cy="1143000"/>
          </a:xfrm>
        </p:spPr>
        <p:txBody>
          <a:bodyPr>
            <a:normAutofit/>
          </a:bodyPr>
          <a:lstStyle/>
          <a:p>
            <a:r>
              <a:rPr lang="en-GB" dirty="0"/>
              <a:t>Bg: </a:t>
            </a:r>
            <a:r>
              <a:rPr lang="en-GB" u="sng" dirty="0" smtClean="0"/>
              <a:t>Transformational Leadership</a:t>
            </a:r>
            <a:endParaRPr lang="en-GB" u="sng" dirty="0"/>
          </a:p>
        </p:txBody>
      </p:sp>
      <p:sp>
        <p:nvSpPr>
          <p:cNvPr id="3" name="Content Placeholder 2"/>
          <p:cNvSpPr>
            <a:spLocks noGrp="1"/>
          </p:cNvSpPr>
          <p:nvPr>
            <p:ph idx="1"/>
          </p:nvPr>
        </p:nvSpPr>
        <p:spPr>
          <a:xfrm>
            <a:off x="0" y="928670"/>
            <a:ext cx="9144000" cy="5214974"/>
          </a:xfrm>
        </p:spPr>
        <p:txBody>
          <a:bodyPr>
            <a:noAutofit/>
          </a:bodyPr>
          <a:lstStyle/>
          <a:p>
            <a:pPr>
              <a:buNone/>
            </a:pPr>
            <a:r>
              <a:rPr lang="en-GB" sz="1600" b="1" dirty="0"/>
              <a:t>Assumptions</a:t>
            </a:r>
          </a:p>
          <a:p>
            <a:r>
              <a:rPr lang="en-GB" sz="1600" b="1" dirty="0"/>
              <a:t>People will follow a person who inspires them.</a:t>
            </a:r>
          </a:p>
          <a:p>
            <a:r>
              <a:rPr lang="en-GB" sz="1600" b="1" dirty="0"/>
              <a:t>A person with vision and passion can achieve great things.</a:t>
            </a:r>
          </a:p>
          <a:p>
            <a:r>
              <a:rPr lang="en-GB" sz="1600" b="1" dirty="0"/>
              <a:t>The way to get things done is </a:t>
            </a:r>
            <a:r>
              <a:rPr lang="en-GB" sz="1600" b="1" dirty="0" smtClean="0"/>
              <a:t>with </a:t>
            </a:r>
            <a:r>
              <a:rPr lang="en-GB" sz="1600" b="1" dirty="0"/>
              <a:t>enthusiasm and energy.</a:t>
            </a:r>
          </a:p>
          <a:p>
            <a:pPr>
              <a:buNone/>
            </a:pPr>
            <a:r>
              <a:rPr lang="en-GB" sz="1600" b="1" dirty="0"/>
              <a:t>Style</a:t>
            </a:r>
          </a:p>
          <a:p>
            <a:r>
              <a:rPr lang="en-GB" sz="1600" dirty="0"/>
              <a:t>Working for a Transformational Leader can be a wonderful and uplifting experience. They put passion and energy into everything. They care about you and want you to succeed.</a:t>
            </a:r>
          </a:p>
          <a:p>
            <a:pPr>
              <a:buNone/>
            </a:pPr>
            <a:r>
              <a:rPr lang="en-GB" sz="1600" b="1" dirty="0"/>
              <a:t>Developing the vision</a:t>
            </a:r>
          </a:p>
          <a:p>
            <a:r>
              <a:rPr lang="en-GB" sz="1600" b="1" dirty="0"/>
              <a:t>Transformational Leadership starts with the development of a vision, a view of the future that will </a:t>
            </a:r>
            <a:r>
              <a:rPr lang="en-GB" sz="1600" b="1" dirty="0" smtClean="0"/>
              <a:t>motivate potential </a:t>
            </a:r>
            <a:r>
              <a:rPr lang="en-GB" sz="1600" b="1" dirty="0"/>
              <a:t>followers. </a:t>
            </a:r>
          </a:p>
          <a:p>
            <a:pPr>
              <a:buNone/>
            </a:pPr>
            <a:r>
              <a:rPr lang="en-GB" sz="1600" b="1" dirty="0"/>
              <a:t>Selling the vision</a:t>
            </a:r>
          </a:p>
          <a:p>
            <a:r>
              <a:rPr lang="en-GB" sz="1600" dirty="0"/>
              <a:t>The next step, which in fact never stops, is to </a:t>
            </a:r>
            <a:r>
              <a:rPr lang="en-GB" sz="1600" dirty="0" smtClean="0"/>
              <a:t>sell </a:t>
            </a:r>
            <a:r>
              <a:rPr lang="en-GB" sz="1600" dirty="0"/>
              <a:t>the vision. This takes energy and commitment, as few people will immediately buy into a radical vision, and some will join the show much more slowly than others. </a:t>
            </a:r>
          </a:p>
          <a:p>
            <a:pPr>
              <a:buNone/>
            </a:pPr>
            <a:r>
              <a:rPr lang="en-GB" sz="1600" b="1" dirty="0" smtClean="0"/>
              <a:t>Finding </a:t>
            </a:r>
            <a:r>
              <a:rPr lang="en-GB" sz="1600" b="1" dirty="0"/>
              <a:t>the way forwards</a:t>
            </a:r>
          </a:p>
          <a:p>
            <a:r>
              <a:rPr lang="en-GB" sz="1600" dirty="0" smtClean="0"/>
              <a:t>The </a:t>
            </a:r>
            <a:r>
              <a:rPr lang="en-GB" sz="1600" dirty="0"/>
              <a:t>route forwards may not be obvious and may not be plotted in details, but with a clear vision, </a:t>
            </a:r>
            <a:r>
              <a:rPr lang="en-GB" sz="1600" dirty="0" smtClean="0"/>
              <a:t>the </a:t>
            </a:r>
            <a:r>
              <a:rPr lang="en-GB" sz="1600" i="1" dirty="0" smtClean="0"/>
              <a:t>direction</a:t>
            </a:r>
            <a:r>
              <a:rPr lang="en-GB" sz="1600" i="1" dirty="0"/>
              <a:t> </a:t>
            </a:r>
            <a:r>
              <a:rPr lang="en-GB" sz="1600" dirty="0"/>
              <a:t>will always be known. Thus finding the way forward can be an ongoing process of course correction, and the Transformational Leader will accept that there will be failures and blind canyons along the way. As long as they feel progress is being made, they will be happy.</a:t>
            </a:r>
          </a:p>
          <a:p>
            <a:endParaRPr lang="en-GB" sz="16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462"/>
            <a:ext cx="9144000" cy="1143000"/>
          </a:xfrm>
        </p:spPr>
        <p:txBody>
          <a:bodyPr>
            <a:noAutofit/>
          </a:bodyPr>
          <a:lstStyle/>
          <a:p>
            <a:r>
              <a:rPr lang="en-GB" sz="4000" dirty="0"/>
              <a:t>Bg: </a:t>
            </a:r>
            <a:r>
              <a:rPr lang="en-GB" sz="3800" b="1" u="sng" dirty="0" smtClean="0"/>
              <a:t>Bass &amp; Transformational Leadership</a:t>
            </a:r>
            <a:endParaRPr lang="en-GB" sz="3800" b="1" u="sng" dirty="0"/>
          </a:p>
        </p:txBody>
      </p:sp>
      <p:sp>
        <p:nvSpPr>
          <p:cNvPr id="3" name="Content Placeholder 2"/>
          <p:cNvSpPr>
            <a:spLocks noGrp="1"/>
          </p:cNvSpPr>
          <p:nvPr>
            <p:ph idx="1"/>
          </p:nvPr>
        </p:nvSpPr>
        <p:spPr>
          <a:xfrm>
            <a:off x="214282" y="857232"/>
            <a:ext cx="8229600" cy="4525963"/>
          </a:xfrm>
        </p:spPr>
        <p:txBody>
          <a:bodyPr>
            <a:noAutofit/>
          </a:bodyPr>
          <a:lstStyle/>
          <a:p>
            <a:pPr>
              <a:buNone/>
            </a:pPr>
            <a:r>
              <a:rPr lang="en-GB" sz="2000" b="1" dirty="0" smtClean="0"/>
              <a:t>	Bass </a:t>
            </a:r>
            <a:r>
              <a:rPr lang="en-GB" sz="2000" b="1" dirty="0"/>
              <a:t>defined transformational leadership in terms of how the leader affects followers, who </a:t>
            </a:r>
            <a:r>
              <a:rPr lang="en-GB" sz="2000" b="1" dirty="0" smtClean="0"/>
              <a:t>would trust</a:t>
            </a:r>
            <a:r>
              <a:rPr lang="en-GB" sz="2000" b="1" dirty="0"/>
              <a:t>, admire and respect the transformational </a:t>
            </a:r>
            <a:r>
              <a:rPr lang="en-GB" sz="2000" b="1" dirty="0" smtClean="0"/>
              <a:t>leader based on their ethics and actions.</a:t>
            </a:r>
          </a:p>
          <a:p>
            <a:pPr>
              <a:buNone/>
            </a:pPr>
            <a:endParaRPr lang="en-GB" sz="2000" b="1" dirty="0"/>
          </a:p>
          <a:p>
            <a:pPr>
              <a:buNone/>
            </a:pPr>
            <a:r>
              <a:rPr lang="en-GB" sz="2000" dirty="0"/>
              <a:t>He identified three ways in which leaders transform followers:</a:t>
            </a:r>
          </a:p>
          <a:p>
            <a:r>
              <a:rPr lang="en-GB" sz="2000" b="1" dirty="0"/>
              <a:t>Increasing their awareness </a:t>
            </a:r>
            <a:r>
              <a:rPr lang="en-GB" sz="2000" dirty="0" smtClean="0"/>
              <a:t>of themselves and others needs.</a:t>
            </a:r>
            <a:endParaRPr lang="en-GB" sz="2000" dirty="0"/>
          </a:p>
          <a:p>
            <a:r>
              <a:rPr lang="en-GB" sz="2000" b="1" dirty="0"/>
              <a:t>Getting them to focus</a:t>
            </a:r>
            <a:r>
              <a:rPr lang="en-GB" sz="2000" dirty="0"/>
              <a:t> first on team or organizational goals, rather than their own interests.</a:t>
            </a:r>
          </a:p>
          <a:p>
            <a:r>
              <a:rPr lang="en-GB" sz="2000" b="1" dirty="0" smtClean="0"/>
              <a:t>Activating </a:t>
            </a:r>
            <a:r>
              <a:rPr lang="en-GB" sz="2000" b="1" dirty="0"/>
              <a:t>their higher-order needs</a:t>
            </a:r>
            <a:r>
              <a:rPr lang="en-GB" sz="2000" dirty="0"/>
              <a:t>.</a:t>
            </a:r>
          </a:p>
          <a:p>
            <a:r>
              <a:rPr lang="en-GB" sz="2000" b="1" dirty="0"/>
              <a:t>Charisma</a:t>
            </a:r>
            <a:r>
              <a:rPr lang="en-GB" sz="2000" dirty="0"/>
              <a:t> is seen as necessary, but not </a:t>
            </a:r>
            <a:r>
              <a:rPr lang="en-GB" sz="2000" dirty="0" smtClean="0"/>
              <a:t>sufficient. </a:t>
            </a:r>
            <a:r>
              <a:rPr lang="en-GB" sz="2000" dirty="0"/>
              <a:t>It may also may occur through quieter methods such as coaching and mentoring</a:t>
            </a:r>
            <a:r>
              <a:rPr lang="en-GB" sz="2000" dirty="0" smtClean="0"/>
              <a:t>.</a:t>
            </a:r>
            <a:endParaRPr lang="en-GB" sz="20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Autofit/>
          </a:bodyPr>
          <a:lstStyle/>
          <a:p>
            <a:r>
              <a:rPr lang="en-GB" sz="4000" dirty="0"/>
              <a:t>Bg: </a:t>
            </a:r>
            <a:r>
              <a:rPr lang="en-GB" sz="3800" u="sng" dirty="0" smtClean="0"/>
              <a:t>Transformational: Burns</a:t>
            </a:r>
            <a:endParaRPr lang="en-GB" sz="3800" u="sng" dirty="0"/>
          </a:p>
        </p:txBody>
      </p:sp>
      <p:sp>
        <p:nvSpPr>
          <p:cNvPr id="3" name="Content Placeholder 2"/>
          <p:cNvSpPr>
            <a:spLocks noGrp="1"/>
          </p:cNvSpPr>
          <p:nvPr>
            <p:ph idx="1"/>
          </p:nvPr>
        </p:nvSpPr>
        <p:spPr>
          <a:xfrm>
            <a:off x="0" y="785794"/>
            <a:ext cx="9144000" cy="5000660"/>
          </a:xfrm>
        </p:spPr>
        <p:txBody>
          <a:bodyPr>
            <a:noAutofit/>
          </a:bodyPr>
          <a:lstStyle/>
          <a:p>
            <a:r>
              <a:rPr lang="en-GB" sz="2000" b="1" dirty="0" smtClean="0"/>
              <a:t>Burns (1) associates Transformational Leadership </a:t>
            </a:r>
            <a:r>
              <a:rPr lang="en-GB" sz="2000" dirty="0" smtClean="0"/>
              <a:t>with Leaders with </a:t>
            </a:r>
            <a:r>
              <a:rPr lang="en-GB" sz="2000" dirty="0"/>
              <a:t>a higher moral position </a:t>
            </a:r>
            <a:r>
              <a:rPr lang="en-GB" sz="2000" dirty="0" smtClean="0"/>
              <a:t> that is </a:t>
            </a:r>
            <a:r>
              <a:rPr lang="en-GB" sz="2000" dirty="0"/>
              <a:t>motivating and will result in people following a leader who promotes this.</a:t>
            </a:r>
          </a:p>
          <a:p>
            <a:r>
              <a:rPr lang="en-GB" sz="2000" dirty="0" smtClean="0"/>
              <a:t>Burns </a:t>
            </a:r>
            <a:r>
              <a:rPr lang="en-GB" sz="2000" dirty="0"/>
              <a:t>defined transformational leadership as a process where leaders and followers engage in a mutual process of 'raising one another to higher levels of morality and motivation</a:t>
            </a:r>
            <a:r>
              <a:rPr lang="en-GB" sz="2000" dirty="0" smtClean="0"/>
              <a:t>.</a:t>
            </a:r>
            <a:endParaRPr lang="en-GB" sz="2000" dirty="0"/>
          </a:p>
          <a:p>
            <a:r>
              <a:rPr lang="en-GB" sz="2000" dirty="0" smtClean="0"/>
              <a:t>Burns</a:t>
            </a:r>
            <a:r>
              <a:rPr lang="en-GB" sz="2000" dirty="0"/>
              <a:t>' view is that transformational leadership is more effective than transactional leadership, where the appeal is to more selfish concerns. </a:t>
            </a:r>
            <a:endParaRPr lang="en-GB" sz="2000" dirty="0" smtClean="0"/>
          </a:p>
          <a:p>
            <a:r>
              <a:rPr lang="en-GB" sz="2000" dirty="0" smtClean="0"/>
              <a:t>Using </a:t>
            </a:r>
            <a:r>
              <a:rPr lang="en-GB" sz="2000" dirty="0"/>
              <a:t>social and spiritual values as a motivational lever is very powerful as they are both hard to deny and also give people an uplifting sense of being connected to a higher </a:t>
            </a:r>
            <a:r>
              <a:rPr lang="en-GB" sz="2000" dirty="0" smtClean="0"/>
              <a:t>purpose.</a:t>
            </a:r>
            <a:endParaRPr lang="en-GB" sz="2000" dirty="0"/>
          </a:p>
          <a:p>
            <a:r>
              <a:rPr lang="en-GB" sz="2000" dirty="0" smtClean="0"/>
              <a:t>Also that working collaboratively is better than working individually. An appeal to social values thus encourages people to collaborate, rather than working as individuals (and potentially competitively with one another).</a:t>
            </a:r>
          </a:p>
          <a:p>
            <a:r>
              <a:rPr lang="en-GB" sz="2000" b="1" dirty="0" smtClean="0"/>
              <a:t>Ideals </a:t>
            </a:r>
            <a:r>
              <a:rPr lang="en-GB" sz="2000" b="1" dirty="0"/>
              <a:t>are higher in Maslow's Hierarchy, which does imply that lower concerns such as health and security must be reasonably safe before people will pay serious attention to the higher </a:t>
            </a:r>
            <a:r>
              <a:rPr lang="en-GB" sz="2000" b="1" dirty="0" smtClean="0"/>
              <a:t>possibilities and Transformational Leaders.</a:t>
            </a:r>
            <a:endParaRPr lang="en-GB" sz="2000" b="1" dirty="0"/>
          </a:p>
          <a:p>
            <a:pPr>
              <a:buNone/>
            </a:pPr>
            <a:endParaRPr lang="en-GB" sz="2000" dirty="0"/>
          </a:p>
        </p:txBody>
      </p:sp>
      <p:sp>
        <p:nvSpPr>
          <p:cNvPr id="4" name="TextBox 3"/>
          <p:cNvSpPr txBox="1"/>
          <p:nvPr/>
        </p:nvSpPr>
        <p:spPr>
          <a:xfrm>
            <a:off x="0" y="6597352"/>
            <a:ext cx="8532440" cy="215444"/>
          </a:xfrm>
          <a:prstGeom prst="rect">
            <a:avLst/>
          </a:prstGeom>
          <a:noFill/>
        </p:spPr>
        <p:txBody>
          <a:bodyPr wrap="square" rtlCol="0">
            <a:spAutoFit/>
          </a:bodyPr>
          <a:lstStyle/>
          <a:p>
            <a:r>
              <a:rPr lang="en-GB" sz="800" dirty="0" smtClean="0"/>
              <a:t>(1) </a:t>
            </a:r>
            <a:r>
              <a:rPr lang="en-GB" sz="800" dirty="0" smtClean="0">
                <a:hlinkClick r:id="rId2"/>
              </a:rPr>
              <a:t>http://changingminds.org/disciplines/leadership/theories/burns_transformational.htm</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dirty="0"/>
              <a:t>Bg: </a:t>
            </a:r>
            <a:r>
              <a:rPr lang="en-GB" u="sng" dirty="0" err="1" smtClean="0"/>
              <a:t>Trasnformational</a:t>
            </a:r>
            <a:r>
              <a:rPr lang="en-GB" u="sng" dirty="0" smtClean="0"/>
              <a:t> &amp; Inspirational Leadership</a:t>
            </a:r>
            <a:endParaRPr lang="en-GB" dirty="0"/>
          </a:p>
        </p:txBody>
      </p:sp>
      <p:sp>
        <p:nvSpPr>
          <p:cNvPr id="3" name="Content Placeholder 2"/>
          <p:cNvSpPr>
            <a:spLocks noGrp="1"/>
          </p:cNvSpPr>
          <p:nvPr>
            <p:ph idx="1"/>
          </p:nvPr>
        </p:nvSpPr>
        <p:spPr>
          <a:xfrm>
            <a:off x="0" y="1135285"/>
            <a:ext cx="9144000" cy="4525963"/>
          </a:xfrm>
        </p:spPr>
        <p:txBody>
          <a:bodyPr>
            <a:noAutofit/>
          </a:bodyPr>
          <a:lstStyle/>
          <a:p>
            <a:r>
              <a:rPr lang="en-GB" sz="2400" dirty="0" smtClean="0"/>
              <a:t>Video introduction: </a:t>
            </a:r>
            <a:r>
              <a:rPr lang="en-GB" sz="2400" dirty="0" smtClean="0">
                <a:hlinkClick r:id="rId2"/>
              </a:rPr>
              <a:t>Inspirational Leadership </a:t>
            </a:r>
            <a:endParaRPr lang="en-GB" sz="2400" dirty="0" smtClean="0"/>
          </a:p>
          <a:p>
            <a:r>
              <a:rPr lang="en-GB" sz="2400" dirty="0" smtClean="0"/>
              <a:t>Transformational Leaders can often inspire others to develop and grow. The theories of </a:t>
            </a:r>
            <a:r>
              <a:rPr lang="en-GB" sz="2400" b="1" dirty="0" smtClean="0"/>
              <a:t>Transformational Leaders hip </a:t>
            </a:r>
            <a:r>
              <a:rPr lang="en-GB" sz="2400" dirty="0" smtClean="0"/>
              <a:t>and </a:t>
            </a:r>
            <a:r>
              <a:rPr lang="en-GB" sz="2400" b="1" dirty="0" smtClean="0"/>
              <a:t>Inspirational leadership </a:t>
            </a:r>
            <a:r>
              <a:rPr lang="en-GB" sz="2400" dirty="0" smtClean="0"/>
              <a:t>have several characteristics in common. </a:t>
            </a:r>
          </a:p>
          <a:p>
            <a:r>
              <a:rPr lang="en-GB" sz="2400" dirty="0" smtClean="0"/>
              <a:t>Inspirational leaders are people that literally inspire those around them to achieve great things.</a:t>
            </a:r>
          </a:p>
          <a:p>
            <a:r>
              <a:rPr lang="en-GB" sz="2400" dirty="0" smtClean="0"/>
              <a:t>Inspirational leaders are to be found in every kind of environment: </a:t>
            </a:r>
            <a:br>
              <a:rPr lang="en-GB" sz="2400" dirty="0" smtClean="0"/>
            </a:br>
            <a:r>
              <a:rPr lang="en-GB" sz="2400" dirty="0" smtClean="0"/>
              <a:t>from business to academia, from politics to charitable trusts and, most important of all, in our homes as parents and guardians.</a:t>
            </a:r>
          </a:p>
          <a:p>
            <a:r>
              <a:rPr lang="en-GB" sz="2400" dirty="0" smtClean="0"/>
              <a:t>The quest for inspirational leadership takes us on a personal journey </a:t>
            </a:r>
            <a:br>
              <a:rPr lang="en-GB" sz="2400" dirty="0" smtClean="0"/>
            </a:br>
            <a:r>
              <a:rPr lang="en-GB" sz="2400" dirty="0" smtClean="0"/>
              <a:t> of self discovery that can result in deep inner satisfaction brought about by increased levels of respect from others.</a:t>
            </a:r>
            <a:br>
              <a:rPr lang="en-GB" sz="2400" dirty="0" smtClean="0"/>
            </a:br>
            <a:r>
              <a:rPr lang="en-GB" sz="2400" dirty="0" smtClean="0"/>
              <a:t>Inspirational Leaders enhance the lives of all those they encounter in their daily lives. </a:t>
            </a:r>
          </a:p>
          <a:p>
            <a:endParaRPr lang="en-GB" sz="2400" dirty="0" smtClean="0"/>
          </a:p>
          <a:p>
            <a:endParaRPr lang="en-GB" sz="2400" dirty="0"/>
          </a:p>
        </p:txBody>
      </p:sp>
      <p:sp>
        <p:nvSpPr>
          <p:cNvPr id="4" name="TextBox 3"/>
          <p:cNvSpPr txBox="1"/>
          <p:nvPr/>
        </p:nvSpPr>
        <p:spPr>
          <a:xfrm>
            <a:off x="-32" y="6572272"/>
            <a:ext cx="6215106" cy="246221"/>
          </a:xfrm>
          <a:prstGeom prst="rect">
            <a:avLst/>
          </a:prstGeom>
          <a:noFill/>
        </p:spPr>
        <p:txBody>
          <a:bodyPr wrap="square" rtlCol="0">
            <a:spAutoFit/>
          </a:bodyPr>
          <a:lstStyle/>
          <a:p>
            <a:r>
              <a:rPr lang="en-GB" sz="1000" dirty="0" smtClean="0">
                <a:hlinkClick r:id="rId3"/>
              </a:rPr>
              <a:t>http://www.inspirational-leadership.org/</a:t>
            </a:r>
            <a:r>
              <a:rPr lang="en-GB" sz="1000" dirty="0" smtClean="0"/>
              <a:t> </a:t>
            </a:r>
            <a:endParaRPr lang="en-GB" sz="1000" dirty="0"/>
          </a:p>
        </p:txBody>
      </p:sp>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normAutofit/>
          </a:bodyPr>
          <a:lstStyle/>
          <a:p>
            <a:r>
              <a:rPr lang="en-GB" dirty="0"/>
              <a:t>Bg: </a:t>
            </a:r>
            <a:r>
              <a:rPr lang="en-GB" u="sng" dirty="0" smtClean="0"/>
              <a:t>Inspirational Leadership</a:t>
            </a:r>
            <a:endParaRPr lang="en-GB" u="sng" dirty="0"/>
          </a:p>
        </p:txBody>
      </p:sp>
      <p:sp>
        <p:nvSpPr>
          <p:cNvPr id="3" name="Content Placeholder 2"/>
          <p:cNvSpPr>
            <a:spLocks noGrp="1"/>
          </p:cNvSpPr>
          <p:nvPr>
            <p:ph idx="1"/>
          </p:nvPr>
        </p:nvSpPr>
        <p:spPr>
          <a:xfrm>
            <a:off x="642910" y="1285860"/>
            <a:ext cx="7858148" cy="3429023"/>
          </a:xfrm>
        </p:spPr>
        <p:txBody>
          <a:bodyPr>
            <a:noAutofit/>
          </a:bodyPr>
          <a:lstStyle/>
          <a:p>
            <a:pPr>
              <a:buNone/>
            </a:pPr>
            <a:r>
              <a:rPr lang="en-GB" sz="2400" dirty="0" smtClean="0"/>
              <a:t>According to IIP Investors in People:</a:t>
            </a:r>
          </a:p>
          <a:p>
            <a:r>
              <a:rPr lang="en-GB" sz="2400" dirty="0" smtClean="0"/>
              <a:t>In an effective organisation, managers and leaders have a key role in influencing the culture and climate of the organisation. According to The Council for Excellence in Management and Leadership, an inspirational leader should:</a:t>
            </a:r>
          </a:p>
          <a:p>
            <a:pPr lvl="1"/>
            <a:r>
              <a:rPr lang="en-GB" sz="2000" dirty="0" smtClean="0"/>
              <a:t>Create a sense of vision.</a:t>
            </a:r>
          </a:p>
          <a:p>
            <a:pPr lvl="1"/>
            <a:r>
              <a:rPr lang="en-GB" sz="2000" dirty="0" smtClean="0"/>
              <a:t>Motivate people and lead them through change.</a:t>
            </a:r>
          </a:p>
          <a:p>
            <a:pPr lvl="1"/>
            <a:r>
              <a:rPr lang="en-GB" sz="2000" dirty="0" smtClean="0"/>
              <a:t>Be innovative in products and services and ways of working. </a:t>
            </a:r>
          </a:p>
          <a:p>
            <a:endParaRPr lang="en-GB" sz="2400" dirty="0"/>
          </a:p>
        </p:txBody>
      </p:sp>
      <p:sp>
        <p:nvSpPr>
          <p:cNvPr id="4" name="TextBox 3"/>
          <p:cNvSpPr txBox="1"/>
          <p:nvPr/>
        </p:nvSpPr>
        <p:spPr>
          <a:xfrm>
            <a:off x="-32" y="6540365"/>
            <a:ext cx="8358246" cy="246221"/>
          </a:xfrm>
          <a:prstGeom prst="rect">
            <a:avLst/>
          </a:prstGeom>
          <a:noFill/>
        </p:spPr>
        <p:txBody>
          <a:bodyPr wrap="square" rtlCol="0">
            <a:spAutoFit/>
          </a:bodyPr>
          <a:lstStyle/>
          <a:p>
            <a:r>
              <a:rPr lang="en-GB" sz="1000" dirty="0" smtClean="0">
                <a:hlinkClick r:id="rId2"/>
              </a:rPr>
              <a:t>http://www.investorsinpeople.co.uk/Needs/BusinessPriorities/EffectiveManagement/Pages/Inspirational.aspx</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Bg: </a:t>
            </a:r>
            <a:r>
              <a:rPr lang="en-GB" u="sng" dirty="0" smtClean="0"/>
              <a:t>Inspirational Leadership</a:t>
            </a:r>
            <a:endParaRPr lang="en-GB" dirty="0"/>
          </a:p>
        </p:txBody>
      </p:sp>
      <p:sp>
        <p:nvSpPr>
          <p:cNvPr id="3" name="Content Placeholder 2"/>
          <p:cNvSpPr>
            <a:spLocks noGrp="1"/>
          </p:cNvSpPr>
          <p:nvPr>
            <p:ph idx="1"/>
          </p:nvPr>
        </p:nvSpPr>
        <p:spPr>
          <a:xfrm>
            <a:off x="457200" y="1052736"/>
            <a:ext cx="8229600" cy="4525963"/>
          </a:xfrm>
        </p:spPr>
        <p:txBody>
          <a:bodyPr>
            <a:noAutofit/>
          </a:bodyPr>
          <a:lstStyle/>
          <a:p>
            <a:r>
              <a:rPr lang="en-GB" sz="2000" dirty="0" smtClean="0"/>
              <a:t>From a wide ranging review of previous studies, and their own research, the DTI and Chartered Management Institute identify six recurring features of inspirational leaders: (1)</a:t>
            </a:r>
          </a:p>
          <a:p>
            <a:r>
              <a:rPr lang="en-GB" sz="2000" b="1" dirty="0" smtClean="0"/>
              <a:t>They genuinely care</a:t>
            </a:r>
            <a:r>
              <a:rPr lang="en-GB" sz="2000" dirty="0" smtClean="0"/>
              <a:t>: they approach work and their colleagues with openness and honesty and both inspire, and invest trust.</a:t>
            </a:r>
          </a:p>
          <a:p>
            <a:r>
              <a:rPr lang="en-GB" sz="2000" b="1" dirty="0" smtClean="0"/>
              <a:t>They involve everybody</a:t>
            </a:r>
            <a:r>
              <a:rPr lang="en-GB" sz="2000" dirty="0" smtClean="0"/>
              <a:t>: offering people both the support they need to be effective, and the freedom to put it into practice.</a:t>
            </a:r>
          </a:p>
          <a:p>
            <a:r>
              <a:rPr lang="en-GB" sz="2000" b="1" dirty="0" smtClean="0"/>
              <a:t>They listen a lot</a:t>
            </a:r>
            <a:r>
              <a:rPr lang="en-GB" sz="2000" dirty="0" smtClean="0"/>
              <a:t>: to peers, subordinates and customers.</a:t>
            </a:r>
          </a:p>
          <a:p>
            <a:r>
              <a:rPr lang="en-GB" sz="2000" b="1" dirty="0" smtClean="0"/>
              <a:t>They show lots of appreciation</a:t>
            </a:r>
            <a:r>
              <a:rPr lang="en-GB" sz="2000" dirty="0" smtClean="0"/>
              <a:t>: including small gestures.</a:t>
            </a:r>
          </a:p>
          <a:p>
            <a:r>
              <a:rPr lang="en-GB" sz="2000" b="1" dirty="0" smtClean="0"/>
              <a:t>They ensure work is fun</a:t>
            </a:r>
            <a:r>
              <a:rPr lang="en-GB" sz="2000" dirty="0" smtClean="0"/>
              <a:t>: by celebrating achievement and using lively social events to reward effort and commitment.</a:t>
            </a:r>
          </a:p>
          <a:p>
            <a:r>
              <a:rPr lang="en-GB" sz="2000" b="1" dirty="0" smtClean="0"/>
              <a:t>Along with their people, they are deeply committed</a:t>
            </a:r>
            <a:r>
              <a:rPr lang="en-GB" sz="2000" dirty="0" smtClean="0"/>
              <a:t>: they are passionate about the organisation and its work, and always looking for opportunities to improve.</a:t>
            </a:r>
          </a:p>
          <a:p>
            <a:r>
              <a:rPr lang="en-GB" sz="2000" dirty="0" smtClean="0"/>
              <a:t>Investors in People challenges top managers to become role models for others. </a:t>
            </a:r>
          </a:p>
          <a:p>
            <a:endParaRPr lang="en-GB" sz="2000" dirty="0"/>
          </a:p>
        </p:txBody>
      </p:sp>
      <p:sp>
        <p:nvSpPr>
          <p:cNvPr id="4" name="TextBox 3"/>
          <p:cNvSpPr txBox="1"/>
          <p:nvPr/>
        </p:nvSpPr>
        <p:spPr>
          <a:xfrm>
            <a:off x="-32" y="6597352"/>
            <a:ext cx="8358246" cy="246221"/>
          </a:xfrm>
          <a:prstGeom prst="rect">
            <a:avLst/>
          </a:prstGeom>
          <a:noFill/>
        </p:spPr>
        <p:txBody>
          <a:bodyPr wrap="square" rtlCol="0">
            <a:spAutoFit/>
          </a:bodyPr>
          <a:lstStyle/>
          <a:p>
            <a:r>
              <a:rPr lang="en-GB" sz="1000" dirty="0" smtClean="0"/>
              <a:t>(1) </a:t>
            </a:r>
            <a:r>
              <a:rPr lang="en-GB" sz="1000" dirty="0" smtClean="0">
                <a:hlinkClick r:id="rId2"/>
              </a:rPr>
              <a:t>www.investorsinpeople.co.uk/Needs/BusinessPriorities/EffectiveManagement/Pages/Inspirational.aspx</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b="1" u="sng" dirty="0" err="1" smtClean="0"/>
              <a:t>Goleman's</a:t>
            </a:r>
            <a:r>
              <a:rPr lang="en-GB" b="1" u="sng" dirty="0" smtClean="0"/>
              <a:t> </a:t>
            </a:r>
            <a:r>
              <a:rPr lang="en-GB" b="1" u="sng" dirty="0"/>
              <a:t>Leadership </a:t>
            </a:r>
            <a:r>
              <a:rPr lang="en-GB" b="1" u="sng" dirty="0" smtClean="0"/>
              <a:t>Theory</a:t>
            </a:r>
            <a:endParaRPr lang="en-GB" u="sng" dirty="0"/>
          </a:p>
        </p:txBody>
      </p:sp>
      <p:sp>
        <p:nvSpPr>
          <p:cNvPr id="3" name="Content Placeholder 2"/>
          <p:cNvSpPr>
            <a:spLocks noGrp="1"/>
          </p:cNvSpPr>
          <p:nvPr>
            <p:ph idx="1"/>
          </p:nvPr>
        </p:nvSpPr>
        <p:spPr>
          <a:xfrm>
            <a:off x="323528" y="1340768"/>
            <a:ext cx="8363272" cy="4785395"/>
          </a:xfrm>
        </p:spPr>
        <p:txBody>
          <a:bodyPr>
            <a:normAutofit/>
          </a:bodyPr>
          <a:lstStyle/>
          <a:p>
            <a:r>
              <a:rPr lang="en-GB" dirty="0" smtClean="0"/>
              <a:t>Daniel </a:t>
            </a:r>
            <a:r>
              <a:rPr lang="en-GB" dirty="0" err="1" smtClean="0"/>
              <a:t>Goleman</a:t>
            </a:r>
            <a:r>
              <a:rPr lang="en-GB" dirty="0" smtClean="0"/>
              <a:t> has written extensively about what makes a person a leader. </a:t>
            </a:r>
          </a:p>
          <a:p>
            <a:r>
              <a:rPr lang="en-GB" dirty="0" err="1" smtClean="0"/>
              <a:t>Goleman's</a:t>
            </a:r>
            <a:r>
              <a:rPr lang="en-GB" dirty="0" smtClean="0"/>
              <a:t> </a:t>
            </a:r>
            <a:r>
              <a:rPr lang="en-GB" dirty="0"/>
              <a:t>theory of emotional intelligence attempted to answer the question:  What are the elements that </a:t>
            </a:r>
            <a:r>
              <a:rPr lang="en-GB" b="1" dirty="0"/>
              <a:t>characterize a leader</a:t>
            </a:r>
            <a:r>
              <a:rPr lang="en-GB" dirty="0"/>
              <a:t>?  </a:t>
            </a:r>
            <a:endParaRPr lang="en-GB" dirty="0" smtClean="0"/>
          </a:p>
          <a:p>
            <a:r>
              <a:rPr lang="en-GB" dirty="0" smtClean="0"/>
              <a:t>This </a:t>
            </a:r>
            <a:r>
              <a:rPr lang="en-GB" dirty="0"/>
              <a:t>was more of a </a:t>
            </a:r>
            <a:r>
              <a:rPr lang="en-GB" b="1" dirty="0"/>
              <a:t>behavioral</a:t>
            </a:r>
            <a:r>
              <a:rPr lang="en-GB" dirty="0"/>
              <a:t> approach to describing leadership than some of the previous work that was just described.  </a:t>
            </a:r>
            <a:endParaRPr lang="en-GB" dirty="0" smtClean="0"/>
          </a:p>
          <a:p>
            <a:r>
              <a:rPr lang="en-GB" dirty="0" err="1" smtClean="0"/>
              <a:t>Goleman</a:t>
            </a:r>
            <a:r>
              <a:rPr lang="en-GB" dirty="0" smtClean="0"/>
              <a:t> </a:t>
            </a:r>
            <a:r>
              <a:rPr lang="en-GB" dirty="0"/>
              <a:t>wanted to determine the </a:t>
            </a:r>
            <a:r>
              <a:rPr lang="en-GB" dirty="0" err="1"/>
              <a:t>behaviors</a:t>
            </a:r>
            <a:r>
              <a:rPr lang="en-GB" dirty="0"/>
              <a:t> that made people effective leaders.</a:t>
            </a:r>
          </a:p>
          <a:p>
            <a:r>
              <a:rPr lang="en-GB" dirty="0" err="1"/>
              <a:t>Goleman's</a:t>
            </a:r>
            <a:r>
              <a:rPr lang="en-GB" dirty="0"/>
              <a:t> emotional intelligence is sometimes characterized as an emotional quotient, or EQ.  This idea was to supplement the thought behind an intelligence quotient or IQ.  He felt that intelligence was not enough to define a leader.  He believed there was something that separated leaders from mere intellectuals - their emotional intelligence.</a:t>
            </a:r>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364"/>
            <a:ext cx="8229600" cy="642934"/>
          </a:xfrm>
        </p:spPr>
        <p:txBody>
          <a:bodyPr>
            <a:normAutofit fontScale="90000"/>
          </a:bodyPr>
          <a:lstStyle/>
          <a:p>
            <a:r>
              <a:rPr lang="en-GB" dirty="0"/>
              <a:t>Bg: </a:t>
            </a:r>
            <a:r>
              <a:rPr lang="en-GB" b="1" u="sng" dirty="0" err="1" smtClean="0"/>
              <a:t>Goleman's</a:t>
            </a:r>
            <a:r>
              <a:rPr lang="en-GB" b="1" u="sng" dirty="0" smtClean="0"/>
              <a:t> leadership theory</a:t>
            </a:r>
            <a:br>
              <a:rPr lang="en-GB" b="1" u="sng" dirty="0" smtClean="0"/>
            </a:br>
            <a:endParaRPr lang="en-GB" b="1" u="sng" dirty="0"/>
          </a:p>
        </p:txBody>
      </p:sp>
      <p:sp>
        <p:nvSpPr>
          <p:cNvPr id="3" name="Content Placeholder 2"/>
          <p:cNvSpPr>
            <a:spLocks noGrp="1"/>
          </p:cNvSpPr>
          <p:nvPr>
            <p:ph idx="1"/>
          </p:nvPr>
        </p:nvSpPr>
        <p:spPr>
          <a:xfrm>
            <a:off x="0" y="2100266"/>
            <a:ext cx="9144000" cy="3114684"/>
          </a:xfrm>
        </p:spPr>
        <p:txBody>
          <a:bodyPr>
            <a:normAutofit/>
          </a:bodyPr>
          <a:lstStyle/>
          <a:p>
            <a:r>
              <a:rPr lang="en-GB" sz="2000" b="1" dirty="0" smtClean="0"/>
              <a:t>Self </a:t>
            </a:r>
            <a:r>
              <a:rPr lang="en-GB" sz="2000" b="1" dirty="0"/>
              <a:t>Awareness</a:t>
            </a:r>
            <a:r>
              <a:rPr lang="en-GB" sz="2000" dirty="0"/>
              <a:t> - which is the ability to understand your strengths and weaknesses</a:t>
            </a:r>
          </a:p>
          <a:p>
            <a:r>
              <a:rPr lang="en-GB" sz="2000" b="1" dirty="0"/>
              <a:t>Social Skills</a:t>
            </a:r>
            <a:r>
              <a:rPr lang="en-GB" sz="2000" dirty="0"/>
              <a:t> - which is how leaders relate to others and build rapport</a:t>
            </a:r>
          </a:p>
          <a:p>
            <a:r>
              <a:rPr lang="en-GB" sz="2000" b="1" dirty="0"/>
              <a:t>Self Regulation</a:t>
            </a:r>
            <a:r>
              <a:rPr lang="en-GB" sz="2000" dirty="0"/>
              <a:t> - the ability of a leader to think through consequences before reacting to a situation</a:t>
            </a:r>
          </a:p>
          <a:p>
            <a:r>
              <a:rPr lang="en-GB" sz="2000" b="1" dirty="0"/>
              <a:t>Motivation</a:t>
            </a:r>
            <a:r>
              <a:rPr lang="en-GB" sz="2000" dirty="0"/>
              <a:t> - a strong will, or a drive to succeed</a:t>
            </a:r>
          </a:p>
          <a:p>
            <a:r>
              <a:rPr lang="en-GB" sz="2000" b="1" dirty="0"/>
              <a:t>Empathy</a:t>
            </a:r>
            <a:r>
              <a:rPr lang="en-GB" sz="2000" dirty="0"/>
              <a:t> - the ability to understand another </a:t>
            </a:r>
          </a:p>
          <a:p>
            <a:pPr>
              <a:buNone/>
            </a:pPr>
            <a:r>
              <a:rPr lang="en-GB" sz="2000" dirty="0" smtClean="0"/>
              <a:t>person's </a:t>
            </a:r>
            <a:r>
              <a:rPr lang="en-GB" sz="2000" dirty="0"/>
              <a:t>point of view</a:t>
            </a:r>
          </a:p>
          <a:p>
            <a:endParaRPr lang="en-GB" sz="2000" dirty="0"/>
          </a:p>
        </p:txBody>
      </p:sp>
      <p:sp>
        <p:nvSpPr>
          <p:cNvPr id="4" name="TextBox 3"/>
          <p:cNvSpPr txBox="1"/>
          <p:nvPr/>
        </p:nvSpPr>
        <p:spPr>
          <a:xfrm>
            <a:off x="5857884" y="6143644"/>
            <a:ext cx="2786082" cy="338554"/>
          </a:xfrm>
          <a:prstGeom prst="rect">
            <a:avLst/>
          </a:prstGeom>
          <a:noFill/>
        </p:spPr>
        <p:txBody>
          <a:bodyPr wrap="square" rtlCol="0">
            <a:spAutoFit/>
          </a:bodyPr>
          <a:lstStyle/>
          <a:p>
            <a:pPr algn="ctr"/>
            <a:r>
              <a:rPr lang="en-GB" sz="1600" dirty="0" smtClean="0">
                <a:hlinkClick r:id="rId2"/>
              </a:rPr>
              <a:t>http://danielgoleman.info/</a:t>
            </a:r>
            <a:r>
              <a:rPr lang="en-GB" sz="1600" dirty="0" smtClean="0"/>
              <a:t> </a:t>
            </a:r>
            <a:endParaRPr lang="en-GB" sz="1600" dirty="0"/>
          </a:p>
        </p:txBody>
      </p:sp>
      <p:pic>
        <p:nvPicPr>
          <p:cNvPr id="5" name="Picture 2"/>
          <p:cNvPicPr>
            <a:picLocks noChangeAspect="1" noChangeArrowheads="1"/>
          </p:cNvPicPr>
          <p:nvPr/>
        </p:nvPicPr>
        <p:blipFill>
          <a:blip r:embed="rId3" cstate="print"/>
          <a:srcRect/>
          <a:stretch>
            <a:fillRect/>
          </a:stretch>
        </p:blipFill>
        <p:spPr bwMode="auto">
          <a:xfrm>
            <a:off x="6286512" y="3357562"/>
            <a:ext cx="1933575" cy="2828925"/>
          </a:xfrm>
          <a:prstGeom prst="rect">
            <a:avLst/>
          </a:prstGeom>
          <a:noFill/>
          <a:ln w="9525">
            <a:noFill/>
            <a:miter lim="800000"/>
            <a:headEnd/>
            <a:tailEnd/>
          </a:ln>
          <a:effectLst/>
        </p:spPr>
      </p:pic>
      <p:sp>
        <p:nvSpPr>
          <p:cNvPr id="6" name="TextBox 5"/>
          <p:cNvSpPr txBox="1"/>
          <p:nvPr/>
        </p:nvSpPr>
        <p:spPr>
          <a:xfrm>
            <a:off x="0" y="1357298"/>
            <a:ext cx="9144000" cy="1015663"/>
          </a:xfrm>
          <a:prstGeom prst="rect">
            <a:avLst/>
          </a:prstGeom>
          <a:noFill/>
        </p:spPr>
        <p:txBody>
          <a:bodyPr wrap="square" rtlCol="0">
            <a:spAutoFit/>
          </a:bodyPr>
          <a:lstStyle/>
          <a:p>
            <a:r>
              <a:rPr lang="en-GB" sz="2000" dirty="0" err="1" smtClean="0"/>
              <a:t>Goleman's</a:t>
            </a:r>
            <a:r>
              <a:rPr lang="en-GB" sz="2000" dirty="0" smtClean="0"/>
              <a:t> leadership theory  describes five characteristics of emotional intelligence that make a successful Leader:</a:t>
            </a:r>
          </a:p>
          <a:p>
            <a:endParaRPr lang="en-GB" sz="2000"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14282" y="-142900"/>
            <a:ext cx="8472518" cy="1143000"/>
          </a:xfrm>
        </p:spPr>
        <p:txBody>
          <a:bodyPr>
            <a:normAutofit/>
          </a:bodyPr>
          <a:lstStyle/>
          <a:p>
            <a:r>
              <a:rPr lang="en-GB" dirty="0"/>
              <a:t>Bg: </a:t>
            </a:r>
            <a:r>
              <a:rPr lang="en-GB" b="1" u="sng" dirty="0" smtClean="0"/>
              <a:t>Daniel </a:t>
            </a:r>
            <a:r>
              <a:rPr lang="en-GB" b="1" u="sng" dirty="0" err="1" smtClean="0"/>
              <a:t>Goleman</a:t>
            </a:r>
            <a:r>
              <a:rPr lang="en-GB" b="1" u="sng" dirty="0" smtClean="0"/>
              <a:t>: Self Management</a:t>
            </a:r>
            <a:endParaRPr lang="en-GB" b="1" u="sng" dirty="0"/>
          </a:p>
        </p:txBody>
      </p:sp>
      <p:sp>
        <p:nvSpPr>
          <p:cNvPr id="3" name="Content Placeholder 2"/>
          <p:cNvSpPr>
            <a:spLocks noGrp="1"/>
          </p:cNvSpPr>
          <p:nvPr>
            <p:ph idx="1"/>
          </p:nvPr>
        </p:nvSpPr>
        <p:spPr>
          <a:xfrm>
            <a:off x="0" y="2622662"/>
            <a:ext cx="9144000" cy="4525963"/>
          </a:xfrm>
        </p:spPr>
        <p:txBody>
          <a:bodyPr>
            <a:normAutofit/>
          </a:bodyPr>
          <a:lstStyle/>
          <a:p>
            <a:r>
              <a:rPr lang="en-GB" sz="2000" b="1" dirty="0" smtClean="0"/>
              <a:t>Self Awareness:</a:t>
            </a:r>
            <a:r>
              <a:rPr lang="en-GB" sz="2000" dirty="0" smtClean="0"/>
              <a:t> When we have a deep understanding of ourselves, including our strengths and weaknesses, then we are said to be self aware.  Self Awareness is the ability to be sensitive to your emotions and understand their impact on your work productivity and the relationships you form at work.</a:t>
            </a:r>
            <a:endParaRPr lang="en-GB" sz="2000" b="1" dirty="0" smtClean="0"/>
          </a:p>
          <a:p>
            <a:r>
              <a:rPr lang="en-GB" sz="2000" b="1" dirty="0" smtClean="0"/>
              <a:t>Self </a:t>
            </a:r>
            <a:r>
              <a:rPr lang="en-GB" sz="2000" b="1" dirty="0"/>
              <a:t>Regulation</a:t>
            </a:r>
            <a:r>
              <a:rPr lang="en-GB" sz="2000" dirty="0"/>
              <a:t> - The leadership trait of self regulation leverages self awareness but takes it one step further.  People that exhibit self regulation are able to not only understand their impulsive </a:t>
            </a:r>
            <a:r>
              <a:rPr lang="en-GB" sz="2000" dirty="0" err="1"/>
              <a:t>behaviors</a:t>
            </a:r>
            <a:r>
              <a:rPr lang="en-GB" sz="2000" dirty="0"/>
              <a:t>, but also control them.</a:t>
            </a:r>
          </a:p>
          <a:p>
            <a:r>
              <a:rPr lang="en-GB" sz="2000" b="1" dirty="0"/>
              <a:t>Motivation</a:t>
            </a:r>
            <a:r>
              <a:rPr lang="en-GB" sz="2000" dirty="0"/>
              <a:t> - Have you ever been asked this question: How can I get this worker motivated?  Well, the answer is quite simple: You cannot </a:t>
            </a:r>
            <a:r>
              <a:rPr lang="en-GB" sz="2000" b="1" dirty="0"/>
              <a:t>motivate others</a:t>
            </a:r>
            <a:r>
              <a:rPr lang="en-GB" sz="2000" dirty="0"/>
              <a:t>.  Motivation comes from within, and is a driving passion that exists inside a person.  The most a leader can do is to create an environment where motivation thrives.  Understanding the </a:t>
            </a:r>
            <a:r>
              <a:rPr lang="en-GB" sz="2000" dirty="0" smtClean="0"/>
              <a:t>motivation </a:t>
            </a:r>
            <a:r>
              <a:rPr lang="en-GB" sz="2000" dirty="0"/>
              <a:t>is an essential trait for anyone in a leadership role.</a:t>
            </a:r>
          </a:p>
          <a:p>
            <a:pPr>
              <a:buNone/>
            </a:pPr>
            <a:endParaRPr lang="en-GB" sz="2000" dirty="0" smtClean="0"/>
          </a:p>
          <a:p>
            <a:endParaRPr lang="en-GB" sz="2000" dirty="0"/>
          </a:p>
        </p:txBody>
      </p:sp>
      <p:sp>
        <p:nvSpPr>
          <p:cNvPr id="5" name="TextBox 4"/>
          <p:cNvSpPr txBox="1"/>
          <p:nvPr/>
        </p:nvSpPr>
        <p:spPr>
          <a:xfrm>
            <a:off x="214282" y="836712"/>
            <a:ext cx="8929718" cy="2031325"/>
          </a:xfrm>
          <a:prstGeom prst="rect">
            <a:avLst/>
          </a:prstGeom>
          <a:noFill/>
        </p:spPr>
        <p:txBody>
          <a:bodyPr wrap="square" rtlCol="0">
            <a:spAutoFit/>
          </a:bodyPr>
          <a:lstStyle/>
          <a:p>
            <a:r>
              <a:rPr lang="en-GB" dirty="0" smtClean="0"/>
              <a:t>In his book </a:t>
            </a:r>
            <a:r>
              <a:rPr lang="en-GB" b="1" dirty="0" smtClean="0"/>
              <a:t>Emotional Intelligence</a:t>
            </a:r>
            <a:r>
              <a:rPr lang="en-GB" dirty="0" smtClean="0"/>
              <a:t>, </a:t>
            </a:r>
            <a:r>
              <a:rPr lang="en-GB" dirty="0" err="1" smtClean="0"/>
              <a:t>Goleman</a:t>
            </a:r>
            <a:r>
              <a:rPr lang="en-GB" dirty="0" smtClean="0"/>
              <a:t> divides leadership traits into two broad categories: </a:t>
            </a:r>
            <a:r>
              <a:rPr lang="en-GB" b="1" dirty="0" smtClean="0"/>
              <a:t>Self Management Skills</a:t>
            </a:r>
            <a:r>
              <a:rPr lang="en-GB" dirty="0" smtClean="0"/>
              <a:t>, and </a:t>
            </a:r>
            <a:r>
              <a:rPr lang="en-GB" b="1" dirty="0" smtClean="0"/>
              <a:t>The Ability to Relate to Others. </a:t>
            </a:r>
            <a:r>
              <a:rPr lang="en-GB" dirty="0" smtClean="0"/>
              <a:t>Within these two broad categories, </a:t>
            </a:r>
            <a:r>
              <a:rPr lang="en-GB" dirty="0" err="1" smtClean="0"/>
              <a:t>Goleman</a:t>
            </a:r>
            <a:r>
              <a:rPr lang="en-GB" dirty="0" smtClean="0"/>
              <a:t> goes on to describe the </a:t>
            </a:r>
            <a:r>
              <a:rPr lang="en-GB" b="1" dirty="0" smtClean="0"/>
              <a:t>five traits</a:t>
            </a:r>
            <a:r>
              <a:rPr lang="en-GB" dirty="0" smtClean="0"/>
              <a:t> of </a:t>
            </a:r>
            <a:r>
              <a:rPr lang="en-GB" b="1" dirty="0" smtClean="0"/>
              <a:t>emotional intelligence</a:t>
            </a:r>
            <a:r>
              <a:rPr lang="en-GB" dirty="0" smtClean="0"/>
              <a:t> that help to make a person into a leader.  This first broad category of leadership traits has to do with the abilities of leaders to "manage" themselves.  The hypothesis here is that leaders must first look inwards, and be in control of themselves, before they can start to lead others.</a:t>
            </a:r>
          </a:p>
          <a:p>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74638"/>
            <a:ext cx="8686800" cy="1143000"/>
          </a:xfrm>
        </p:spPr>
        <p:txBody>
          <a:bodyPr>
            <a:normAutofit/>
          </a:bodyPr>
          <a:lstStyle/>
          <a:p>
            <a:r>
              <a:rPr lang="en-GB" dirty="0"/>
              <a:t>Bg: </a:t>
            </a:r>
            <a:r>
              <a:rPr lang="en-GB" b="1" u="sng" dirty="0" err="1" smtClean="0"/>
              <a:t>Goleman</a:t>
            </a:r>
            <a:r>
              <a:rPr lang="en-GB" b="1" u="sng" dirty="0" smtClean="0"/>
              <a:t>: The </a:t>
            </a:r>
            <a:r>
              <a:rPr lang="en-GB" b="1" u="sng" dirty="0"/>
              <a:t>Ability to Relate to </a:t>
            </a:r>
            <a:r>
              <a:rPr lang="en-GB" b="1" u="sng" dirty="0" smtClean="0"/>
              <a:t>Others</a:t>
            </a:r>
            <a:endParaRPr lang="en-GB" b="1" u="sng" dirty="0"/>
          </a:p>
        </p:txBody>
      </p:sp>
      <p:sp>
        <p:nvSpPr>
          <p:cNvPr id="3" name="Content Placeholder 2"/>
          <p:cNvSpPr>
            <a:spLocks noGrp="1"/>
          </p:cNvSpPr>
          <p:nvPr>
            <p:ph idx="1"/>
          </p:nvPr>
        </p:nvSpPr>
        <p:spPr>
          <a:xfrm>
            <a:off x="142844" y="2500306"/>
            <a:ext cx="8786874" cy="2882889"/>
          </a:xfrm>
        </p:spPr>
        <p:txBody>
          <a:bodyPr>
            <a:normAutofit/>
          </a:bodyPr>
          <a:lstStyle/>
          <a:p>
            <a:r>
              <a:rPr lang="en-GB" sz="2000" b="1" dirty="0" smtClean="0"/>
              <a:t>Empathy</a:t>
            </a:r>
            <a:r>
              <a:rPr lang="en-GB" sz="2000" dirty="0"/>
              <a:t> - In order to be a successful leader, you must be able to deal effectively with others.  The first step in understanding another person's viewpoint is through the leadership trait of empathy.  Putting yourself in their shoes, and taking into account their reaction to your decisions.</a:t>
            </a:r>
          </a:p>
          <a:p>
            <a:r>
              <a:rPr lang="en-GB" sz="2000" b="1" dirty="0"/>
              <a:t>Social Skills</a:t>
            </a:r>
            <a:r>
              <a:rPr lang="en-GB" sz="2000" dirty="0"/>
              <a:t> - </a:t>
            </a:r>
            <a:r>
              <a:rPr lang="en-GB" sz="2000" dirty="0" err="1"/>
              <a:t>Goleman</a:t>
            </a:r>
            <a:r>
              <a:rPr lang="en-GB" sz="2000" dirty="0"/>
              <a:t> maintains that all of the other leadership traits culminate in this skill.  In this context, social skills are defined as the ability to build rapport with others, and get them to work together towards a common goal.</a:t>
            </a:r>
          </a:p>
          <a:p>
            <a:endParaRPr lang="en-GB" sz="2000" dirty="0"/>
          </a:p>
        </p:txBody>
      </p:sp>
      <p:sp>
        <p:nvSpPr>
          <p:cNvPr id="4" name="TextBox 3"/>
          <p:cNvSpPr txBox="1"/>
          <p:nvPr/>
        </p:nvSpPr>
        <p:spPr>
          <a:xfrm>
            <a:off x="142844" y="1434100"/>
            <a:ext cx="8786874" cy="923330"/>
          </a:xfrm>
          <a:prstGeom prst="rect">
            <a:avLst/>
          </a:prstGeom>
          <a:noFill/>
        </p:spPr>
        <p:txBody>
          <a:bodyPr wrap="square" rtlCol="0">
            <a:spAutoFit/>
          </a:bodyPr>
          <a:lstStyle/>
          <a:p>
            <a:r>
              <a:rPr lang="en-GB" dirty="0" smtClean="0"/>
              <a:t>The second broad category of leadership traits you need to master are those involving your ability to relate to those around you.   They describe, quite simply, a leader's ability to relate to others.</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Qualities of a Good Leader</a:t>
            </a:r>
            <a:endParaRPr lang="en-GB" dirty="0"/>
          </a:p>
        </p:txBody>
      </p:sp>
      <p:pic>
        <p:nvPicPr>
          <p:cNvPr id="3074" name="Picture 2" descr="https://s-media-cache-ak0.pinimg.com/originals/68/76/9c/68769c0280d167d917bc5904d71f582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10427" y="1340768"/>
            <a:ext cx="6723146" cy="5043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5457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Additional information</a:t>
            </a:r>
            <a:endParaRPr lang="en-GB" b="1" dirty="0"/>
          </a:p>
        </p:txBody>
      </p:sp>
    </p:spTree>
    <p:extLst>
      <p:ext uri="{BB962C8B-B14F-4D97-AF65-F5344CB8AC3E}">
        <p14:creationId xmlns:p14="http://schemas.microsoft.com/office/powerpoint/2010/main" val="36597211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Management Pyramid</a:t>
            </a:r>
            <a:endParaRPr lang="en-GB" u="sng" dirty="0"/>
          </a:p>
        </p:txBody>
      </p:sp>
      <p:pic>
        <p:nvPicPr>
          <p:cNvPr id="2050" name="Picture 2" descr="http://www.shareyouressays.com/wp-content/uploads/hindi/4-Different-Levels-of-Management-in-the-_6FF4/clip_image00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184" y="1772815"/>
            <a:ext cx="7001208" cy="41764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9512" y="6597932"/>
            <a:ext cx="303288" cy="215444"/>
          </a:xfrm>
          <a:prstGeom prst="rect">
            <a:avLst/>
          </a:prstGeom>
          <a:noFill/>
        </p:spPr>
        <p:txBody>
          <a:bodyPr wrap="none" rtlCol="0">
            <a:spAutoFit/>
          </a:bodyPr>
          <a:lstStyle/>
          <a:p>
            <a:r>
              <a:rPr lang="en-GB" sz="800" dirty="0" smtClean="0">
                <a:hlinkClick r:id="rId3"/>
              </a:rPr>
              <a:t>ref</a:t>
            </a:r>
            <a:endParaRPr lang="en-GB" sz="800" dirty="0"/>
          </a:p>
        </p:txBody>
      </p:sp>
    </p:spTree>
    <p:extLst>
      <p:ext uri="{BB962C8B-B14F-4D97-AF65-F5344CB8AC3E}">
        <p14:creationId xmlns:p14="http://schemas.microsoft.com/office/powerpoint/2010/main" val="14714067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b="1" u="sng" dirty="0" err="1" smtClean="0"/>
              <a:t>Goleman</a:t>
            </a:r>
            <a:r>
              <a:rPr lang="en-GB" b="1" u="sng" dirty="0" smtClean="0"/>
              <a:t> 6 Leadership Styles</a:t>
            </a:r>
            <a:endParaRPr lang="en-GB" b="1" u="sng" dirty="0"/>
          </a:p>
        </p:txBody>
      </p:sp>
      <p:sp>
        <p:nvSpPr>
          <p:cNvPr id="3" name="Content Placeholder 2"/>
          <p:cNvSpPr>
            <a:spLocks noGrp="1"/>
          </p:cNvSpPr>
          <p:nvPr>
            <p:ph idx="1"/>
          </p:nvPr>
        </p:nvSpPr>
        <p:spPr>
          <a:xfrm>
            <a:off x="0" y="1071546"/>
            <a:ext cx="9144000" cy="4857784"/>
          </a:xfrm>
        </p:spPr>
        <p:txBody>
          <a:bodyPr>
            <a:normAutofit/>
          </a:bodyPr>
          <a:lstStyle/>
          <a:p>
            <a:pPr>
              <a:buNone/>
            </a:pPr>
            <a:r>
              <a:rPr lang="en-GB" dirty="0" err="1" smtClean="0"/>
              <a:t>Goleman</a:t>
            </a:r>
            <a:r>
              <a:rPr lang="en-GB" dirty="0" smtClean="0"/>
              <a:t> identified and described </a:t>
            </a:r>
            <a:r>
              <a:rPr lang="en-GB" dirty="0"/>
              <a:t>a total of six different leadership styles. </a:t>
            </a:r>
          </a:p>
          <a:p>
            <a:pPr>
              <a:buNone/>
            </a:pPr>
            <a:endParaRPr lang="en-GB" dirty="0"/>
          </a:p>
          <a:p>
            <a:r>
              <a:rPr lang="en-GB" b="1" dirty="0" smtClean="0"/>
              <a:t>Coaching Leaders: </a:t>
            </a:r>
            <a:r>
              <a:rPr lang="en-GB" dirty="0" smtClean="0"/>
              <a:t>help others in personal development.</a:t>
            </a:r>
            <a:endParaRPr lang="en-GB" dirty="0"/>
          </a:p>
          <a:p>
            <a:r>
              <a:rPr lang="en-GB" b="1" dirty="0"/>
              <a:t>Pacesetting </a:t>
            </a:r>
            <a:r>
              <a:rPr lang="en-GB" b="1" dirty="0" smtClean="0"/>
              <a:t>Leaders: </a:t>
            </a:r>
            <a:r>
              <a:rPr lang="en-GB" dirty="0" smtClean="0"/>
              <a:t>sets very high performance standards.</a:t>
            </a:r>
            <a:endParaRPr lang="en-GB" dirty="0"/>
          </a:p>
          <a:p>
            <a:r>
              <a:rPr lang="en-GB" b="1" dirty="0"/>
              <a:t>Democratic </a:t>
            </a:r>
            <a:r>
              <a:rPr lang="en-GB" b="1" dirty="0" smtClean="0"/>
              <a:t>Leaders:  </a:t>
            </a:r>
            <a:r>
              <a:rPr lang="en-GB" dirty="0" smtClean="0"/>
              <a:t>gives members a say in nearly every decision the team makes.</a:t>
            </a:r>
            <a:r>
              <a:rPr lang="en-GB" b="1" dirty="0" smtClean="0"/>
              <a:t> </a:t>
            </a:r>
            <a:endParaRPr lang="en-GB" b="1" dirty="0"/>
          </a:p>
          <a:p>
            <a:r>
              <a:rPr lang="en-GB" b="1" dirty="0" err="1"/>
              <a:t>Affiliative</a:t>
            </a:r>
            <a:r>
              <a:rPr lang="en-GB" b="1" dirty="0"/>
              <a:t> </a:t>
            </a:r>
            <a:r>
              <a:rPr lang="en-GB" b="1" dirty="0" smtClean="0"/>
              <a:t>Leaders: </a:t>
            </a:r>
            <a:r>
              <a:rPr lang="en-GB" dirty="0" smtClean="0"/>
              <a:t>employees are put first and motivated through praise.</a:t>
            </a:r>
            <a:endParaRPr lang="en-GB" dirty="0"/>
          </a:p>
          <a:p>
            <a:r>
              <a:rPr lang="en-GB" b="1" dirty="0"/>
              <a:t>Authoritative </a:t>
            </a:r>
            <a:r>
              <a:rPr lang="en-GB" b="1" dirty="0" smtClean="0"/>
              <a:t>Leaders: </a:t>
            </a:r>
            <a:r>
              <a:rPr lang="en-GB" dirty="0" smtClean="0"/>
              <a:t>leader is an expert with problem and</a:t>
            </a:r>
            <a:r>
              <a:rPr lang="en-GB" b="1" dirty="0" smtClean="0"/>
              <a:t> </a:t>
            </a:r>
            <a:r>
              <a:rPr lang="en-GB" dirty="0" smtClean="0"/>
              <a:t>leads decision making also involves employees.</a:t>
            </a:r>
            <a:endParaRPr lang="en-GB" dirty="0"/>
          </a:p>
          <a:p>
            <a:r>
              <a:rPr lang="en-GB" b="1" dirty="0"/>
              <a:t>Coercive </a:t>
            </a:r>
            <a:r>
              <a:rPr lang="en-GB" b="1" dirty="0" smtClean="0"/>
              <a:t>Leaders: </a:t>
            </a:r>
            <a:r>
              <a:rPr lang="en-GB" dirty="0" smtClean="0"/>
              <a:t>leader uses command and control.</a:t>
            </a:r>
          </a:p>
          <a:p>
            <a:endParaRPr lang="en-GB" dirty="0" smtClean="0"/>
          </a:p>
          <a:p>
            <a:r>
              <a:rPr lang="en-GB" dirty="0" smtClean="0"/>
              <a:t>EQ for more information: </a:t>
            </a:r>
            <a:r>
              <a:rPr lang="en-GB" dirty="0" smtClean="0">
                <a:hlinkClick r:id="rId2"/>
              </a:rPr>
              <a:t>http://www.businessballs.com/eq.htm</a:t>
            </a:r>
            <a:r>
              <a:rPr lang="en-GB" dirty="0" smtClean="0"/>
              <a:t>   </a:t>
            </a:r>
          </a:p>
          <a:p>
            <a:endParaRPr lang="en-GB" dirty="0"/>
          </a:p>
          <a:p>
            <a:endParaRPr lang="en-GB" dirty="0"/>
          </a:p>
          <a:p>
            <a:endParaRPr lang="en-GB" dirty="0"/>
          </a:p>
        </p:txBody>
      </p:sp>
    </p:spTree>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Social Intelligence and </a:t>
            </a:r>
            <a:r>
              <a:rPr lang="en-GB" u="sng" dirty="0" smtClean="0"/>
              <a:t>Leadership</a:t>
            </a:r>
            <a:endParaRPr lang="en-GB" u="sng" dirty="0"/>
          </a:p>
        </p:txBody>
      </p:sp>
      <p:sp>
        <p:nvSpPr>
          <p:cNvPr id="3" name="Content Placeholder 2"/>
          <p:cNvSpPr>
            <a:spLocks noGrp="1"/>
          </p:cNvSpPr>
          <p:nvPr>
            <p:ph idx="1"/>
          </p:nvPr>
        </p:nvSpPr>
        <p:spPr/>
        <p:txBody>
          <a:bodyPr>
            <a:normAutofit/>
          </a:bodyPr>
          <a:lstStyle/>
          <a:p>
            <a:r>
              <a:rPr lang="en-GB" sz="2000" dirty="0" smtClean="0"/>
              <a:t>Daniel </a:t>
            </a:r>
            <a:r>
              <a:rPr lang="en-GB" sz="2000" dirty="0" err="1" smtClean="0"/>
              <a:t>Goleman</a:t>
            </a:r>
            <a:r>
              <a:rPr lang="en-GB" sz="2000" dirty="0" smtClean="0"/>
              <a:t>: </a:t>
            </a:r>
            <a:r>
              <a:rPr lang="en-GB" sz="2000" dirty="0" smtClean="0">
                <a:hlinkClick r:id="rId2"/>
              </a:rPr>
              <a:t>http://www.youtube.com/watch?v=7Qv0o1oh9f4</a:t>
            </a:r>
            <a:r>
              <a:rPr lang="en-GB" sz="2000" dirty="0" smtClean="0"/>
              <a:t> </a:t>
            </a:r>
            <a:endParaRPr lang="en-GB" sz="2000" dirty="0"/>
          </a:p>
        </p:txBody>
      </p:sp>
      <p:pic>
        <p:nvPicPr>
          <p:cNvPr id="83970" name="Picture 2"/>
          <p:cNvPicPr>
            <a:picLocks noChangeAspect="1" noChangeArrowheads="1"/>
          </p:cNvPicPr>
          <p:nvPr/>
        </p:nvPicPr>
        <p:blipFill>
          <a:blip r:embed="rId3" cstate="print"/>
          <a:srcRect/>
          <a:stretch>
            <a:fillRect/>
          </a:stretch>
        </p:blipFill>
        <p:spPr bwMode="auto">
          <a:xfrm>
            <a:off x="1785918" y="2428868"/>
            <a:ext cx="5514975" cy="2571750"/>
          </a:xfrm>
          <a:prstGeom prst="rect">
            <a:avLst/>
          </a:prstGeom>
          <a:noFill/>
          <a:ln w="9525">
            <a:noFill/>
            <a:miter lim="800000"/>
            <a:headEnd/>
            <a:tailEnd/>
          </a:ln>
          <a:effec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Activity: Presentation</a:t>
            </a:r>
            <a:endParaRPr lang="en-GB" u="sng" dirty="0"/>
          </a:p>
        </p:txBody>
      </p:sp>
      <p:sp>
        <p:nvSpPr>
          <p:cNvPr id="4" name="TextBox 3"/>
          <p:cNvSpPr txBox="1"/>
          <p:nvPr/>
        </p:nvSpPr>
        <p:spPr>
          <a:xfrm>
            <a:off x="0" y="1357298"/>
            <a:ext cx="9144000" cy="646331"/>
          </a:xfrm>
          <a:prstGeom prst="rect">
            <a:avLst/>
          </a:prstGeom>
          <a:noFill/>
        </p:spPr>
        <p:txBody>
          <a:bodyPr wrap="square" rtlCol="0">
            <a:spAutoFit/>
          </a:bodyPr>
          <a:lstStyle/>
          <a:p>
            <a:r>
              <a:rPr lang="en-GB" dirty="0" smtClean="0"/>
              <a:t>Evaluate a chosen Leadership topic of your choice, include a case-study  example</a:t>
            </a:r>
            <a:r>
              <a:rPr lang="en-GB" smtClean="0"/>
              <a:t>, highlight </a:t>
            </a:r>
            <a:r>
              <a:rPr lang="en-GB" dirty="0" smtClean="0"/>
              <a:t>key points and share your findings with the group next week.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4"/>
            <a:ext cx="9144000" cy="5000660"/>
          </a:xfrm>
        </p:spPr>
        <p:txBody>
          <a:bodyPr>
            <a:noAutofit/>
          </a:bodyPr>
          <a:lstStyle/>
          <a:p>
            <a:pPr>
              <a:buNone/>
            </a:pPr>
            <a:r>
              <a:rPr lang="en-GB" sz="1400" b="1" dirty="0" smtClean="0"/>
              <a:t>Background information:</a:t>
            </a:r>
          </a:p>
          <a:p>
            <a:pPr>
              <a:buNone/>
            </a:pPr>
            <a:r>
              <a:rPr lang="en-GB" sz="1400" b="1" dirty="0" smtClean="0"/>
              <a:t>Coaching Leaders	  	</a:t>
            </a:r>
            <a:endParaRPr lang="en-GB" sz="1400" b="1" u="sng" dirty="0"/>
          </a:p>
          <a:p>
            <a:r>
              <a:rPr lang="en-GB" sz="1400" b="1" dirty="0"/>
              <a:t>In the Coaching Leadership Style the leader focuses on helping others in their personal development, and in their job-related activities.</a:t>
            </a:r>
            <a:r>
              <a:rPr lang="en-GB" sz="1400" dirty="0"/>
              <a:t>  The coaching leader aids others to get up to speed by working closely with them to make sure they have the knowledge and tools to be successful.  This situational leadership style works best when the employee already understands their weaknesses, and is receptive to improvement suggestions or ideas.</a:t>
            </a:r>
          </a:p>
          <a:p>
            <a:pPr>
              <a:buNone/>
            </a:pPr>
            <a:r>
              <a:rPr lang="en-GB" sz="1400" b="1" dirty="0"/>
              <a:t>Pacesetting Leaders</a:t>
            </a:r>
          </a:p>
          <a:p>
            <a:r>
              <a:rPr lang="en-GB" sz="1400" b="1" dirty="0"/>
              <a:t>When employees are self-motivated and highly skilled, the Pacesetting Leadership Style is extremely effective.  The pacesetting leader sets very high performance standards for themselves and the group. </a:t>
            </a:r>
            <a:r>
              <a:rPr lang="en-GB" sz="1400" dirty="0"/>
              <a:t> They exemplify the </a:t>
            </a:r>
            <a:r>
              <a:rPr lang="en-GB" sz="1400" dirty="0" err="1"/>
              <a:t>behaviors</a:t>
            </a:r>
            <a:r>
              <a:rPr lang="en-GB" sz="1400" dirty="0"/>
              <a:t> they are seeking from other members of the group.  This leadership style needs to be used sparingly since workers can often "burn out" due to the demanding pace of this style.</a:t>
            </a:r>
          </a:p>
          <a:p>
            <a:pPr>
              <a:buNone/>
            </a:pPr>
            <a:r>
              <a:rPr lang="en-GB" sz="1400" b="1" dirty="0"/>
              <a:t>Democratic Leaders</a:t>
            </a:r>
          </a:p>
          <a:p>
            <a:r>
              <a:rPr lang="en-GB" sz="1400" b="1" dirty="0"/>
              <a:t>The Democratic Leadership Style gives members of the work group a vote, or a say, in nearly every decision the team makes. </a:t>
            </a:r>
            <a:r>
              <a:rPr lang="en-GB" sz="1400" dirty="0"/>
              <a:t> When used effectively, the democratic leader builds flexibility and responsibility.  They can help identify new ways to do things with fresh ideas.</a:t>
            </a:r>
            <a:r>
              <a:rPr lang="en-GB" sz="1400" b="1" dirty="0"/>
              <a:t> </a:t>
            </a:r>
            <a:r>
              <a:rPr lang="en-GB" sz="1400" dirty="0"/>
              <a:t> Be careful with this style, however, because the level of involvement required by this approach, as well as the decision-making process, can be very time consuming.</a:t>
            </a:r>
          </a:p>
          <a:p>
            <a:pPr>
              <a:buNone/>
            </a:pPr>
            <a:r>
              <a:rPr lang="en-GB" sz="1400" b="1" dirty="0" err="1"/>
              <a:t>Affiliative</a:t>
            </a:r>
            <a:r>
              <a:rPr lang="en-GB" sz="1400" b="1" dirty="0"/>
              <a:t> Leaders</a:t>
            </a:r>
          </a:p>
          <a:p>
            <a:r>
              <a:rPr lang="en-GB" sz="1400" b="1" dirty="0"/>
              <a:t>The </a:t>
            </a:r>
            <a:r>
              <a:rPr lang="en-GB" sz="1400" b="1" dirty="0" err="1"/>
              <a:t>Affiliative</a:t>
            </a:r>
            <a:r>
              <a:rPr lang="en-GB" sz="1400" b="1" dirty="0"/>
              <a:t> Leadership Style is most effective in situations where morale is low or teambuilding is needed.  </a:t>
            </a:r>
            <a:r>
              <a:rPr lang="en-GB" sz="1400" dirty="0"/>
              <a:t>This leader is easily recognized by their theme of "employee first."  Employees can expect much praise from this style; unfortunately, poor performance may also go without correction.</a:t>
            </a:r>
          </a:p>
          <a:p>
            <a:pPr>
              <a:buNone/>
            </a:pPr>
            <a:r>
              <a:rPr lang="en-GB" sz="1400" b="1" dirty="0"/>
              <a:t>Authoritative Leaders</a:t>
            </a:r>
          </a:p>
          <a:p>
            <a:r>
              <a:rPr lang="en-GB" sz="1400" b="1" dirty="0"/>
              <a:t>If your business seems to be drifting aimlessly, then the Authoritative Leadership Style can be very effective in this </a:t>
            </a:r>
            <a:r>
              <a:rPr lang="en-GB" sz="1400" b="1" dirty="0" smtClean="0"/>
              <a:t>situation</a:t>
            </a:r>
            <a:r>
              <a:rPr lang="en-GB" sz="1400" b="1" dirty="0"/>
              <a:t>. </a:t>
            </a:r>
            <a:r>
              <a:rPr lang="en-GB" sz="1400" dirty="0"/>
              <a:t> The authoritative leader is an expert in dealing with the problems or challenges at hand, and can clearly identify goals that will lead to success.  This leader </a:t>
            </a:r>
            <a:r>
              <a:rPr lang="en-GB" sz="1400" dirty="0" smtClean="0"/>
              <a:t>allows </a:t>
            </a:r>
            <a:r>
              <a:rPr lang="en-GB" sz="1400" dirty="0"/>
              <a:t>employees to figure out the best way to achieve those goals.</a:t>
            </a:r>
          </a:p>
          <a:p>
            <a:pPr>
              <a:buNone/>
            </a:pPr>
            <a:r>
              <a:rPr lang="en-GB" sz="1400" b="1" dirty="0"/>
              <a:t>Coercive Leaders</a:t>
            </a:r>
          </a:p>
          <a:p>
            <a:r>
              <a:rPr lang="en-GB" sz="1400" b="1" dirty="0"/>
              <a:t>The Coercive Leadership Style should be used with caution because it's based on the concept of "command and control," which usually causes a decrease in motivation among those interacting with this type of manager. </a:t>
            </a:r>
            <a:r>
              <a:rPr lang="en-GB" sz="1400" dirty="0"/>
              <a:t> The coercive leader is most effective in situations where the company or group requires a complete turnaround.  It is also effective during disasters, or dealing with under performing employees - usually as a last resort.</a:t>
            </a:r>
          </a:p>
          <a:p>
            <a:endParaRPr lang="en-GB" sz="1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85804" y="-71462"/>
            <a:ext cx="8229600" cy="1143000"/>
          </a:xfrm>
        </p:spPr>
        <p:txBody>
          <a:bodyPr>
            <a:normAutofit/>
          </a:bodyPr>
          <a:lstStyle/>
          <a:p>
            <a:r>
              <a:rPr lang="en-GB" b="1" u="sng" dirty="0"/>
              <a:t>Mastering Multiple Leadership </a:t>
            </a:r>
            <a:r>
              <a:rPr lang="en-GB" b="1" u="sng" dirty="0" smtClean="0"/>
              <a:t>Styles</a:t>
            </a:r>
            <a:endParaRPr lang="en-GB" u="sng" dirty="0"/>
          </a:p>
        </p:txBody>
      </p:sp>
      <p:sp>
        <p:nvSpPr>
          <p:cNvPr id="3" name="Content Placeholder 2"/>
          <p:cNvSpPr>
            <a:spLocks noGrp="1"/>
          </p:cNvSpPr>
          <p:nvPr>
            <p:ph idx="1"/>
          </p:nvPr>
        </p:nvSpPr>
        <p:spPr>
          <a:xfrm>
            <a:off x="-32" y="1071546"/>
            <a:ext cx="9144032" cy="5429288"/>
          </a:xfrm>
        </p:spPr>
        <p:txBody>
          <a:bodyPr>
            <a:normAutofit fontScale="85000" lnSpcReduction="20000"/>
          </a:bodyPr>
          <a:lstStyle/>
          <a:p>
            <a:r>
              <a:rPr lang="en-GB" dirty="0" smtClean="0"/>
              <a:t>Research has demonstrated that the leader's ability to adopt his or her leadership style to the situation at hand is important to their organization's success.  The best leaders are skilled at several styles, and instinctively understand when to use them at work.</a:t>
            </a:r>
          </a:p>
          <a:p>
            <a:pPr>
              <a:buNone/>
            </a:pPr>
            <a:endParaRPr lang="en-GB" dirty="0" smtClean="0"/>
          </a:p>
          <a:p>
            <a:r>
              <a:rPr lang="en-GB" dirty="0" smtClean="0"/>
              <a:t>The </a:t>
            </a:r>
            <a:r>
              <a:rPr lang="en-GB" dirty="0"/>
              <a:t>formula for a leader's success is really quite simple:  The more leadership styles that you are able to master, the better the leader you will become.  Certainly the ability to switch between styles, as situations warrant, will result in superior </a:t>
            </a:r>
            <a:r>
              <a:rPr lang="en-GB" dirty="0" smtClean="0"/>
              <a:t>results.</a:t>
            </a:r>
          </a:p>
          <a:p>
            <a:pPr>
              <a:buNone/>
            </a:pPr>
            <a:endParaRPr lang="en-GB" dirty="0"/>
          </a:p>
          <a:p>
            <a:r>
              <a:rPr lang="en-GB" dirty="0" err="1" smtClean="0"/>
              <a:t>Goleman's</a:t>
            </a:r>
            <a:r>
              <a:rPr lang="en-GB" dirty="0" smtClean="0"/>
              <a:t> </a:t>
            </a:r>
            <a:r>
              <a:rPr lang="en-GB" dirty="0"/>
              <a:t>research revealed that leaders who were able to master four or more leadership styles - especially the democratic, authoritative, </a:t>
            </a:r>
            <a:r>
              <a:rPr lang="en-GB" dirty="0" err="1"/>
              <a:t>affiliative</a:t>
            </a:r>
            <a:r>
              <a:rPr lang="en-GB" dirty="0"/>
              <a:t> and coaching styles - often achieved superior performance from their followers as well as a healthy climate in which to work</a:t>
            </a:r>
            <a:r>
              <a:rPr lang="en-GB" dirty="0" smtClean="0"/>
              <a:t>.</a:t>
            </a:r>
          </a:p>
          <a:p>
            <a:pPr>
              <a:buNone/>
            </a:pPr>
            <a:endParaRPr lang="en-GB" dirty="0"/>
          </a:p>
          <a:p>
            <a:r>
              <a:rPr lang="en-GB" dirty="0" smtClean="0"/>
              <a:t>In </a:t>
            </a:r>
            <a:r>
              <a:rPr lang="en-GB" dirty="0"/>
              <a:t>order to master a new way of leading others, we may need to unlearn old habits.  This is especially important for leaders that fall back on the pacesetting and coercive leadership styles, which have a negative affect on </a:t>
            </a:r>
            <a:r>
              <a:rPr lang="en-GB" dirty="0" smtClean="0"/>
              <a:t>the work environment. Learning </a:t>
            </a:r>
            <a:r>
              <a:rPr lang="en-GB" dirty="0"/>
              <a:t>a new leadership style therefore takes practice and </a:t>
            </a:r>
            <a:r>
              <a:rPr lang="en-GB" dirty="0" smtClean="0"/>
              <a:t>perseverance.</a:t>
            </a:r>
          </a:p>
          <a:p>
            <a:pPr>
              <a:buNone/>
            </a:pPr>
            <a:endParaRPr lang="en-GB" sz="3800" dirty="0"/>
          </a:p>
          <a:p>
            <a:r>
              <a:rPr lang="en-GB" dirty="0"/>
              <a:t>You can work with a coach, a mentor, or keep your own notes on how you reacted under certain conditions.  Learning a new skill requires time, patience, feedback, and even rewards to stay motivated. </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Situational: Hersey </a:t>
            </a:r>
            <a:r>
              <a:rPr lang="en-GB" b="1" u="sng" dirty="0"/>
              <a:t>and </a:t>
            </a:r>
            <a:r>
              <a:rPr lang="en-GB" b="1" u="sng" dirty="0" smtClean="0"/>
              <a:t>Blanchard's</a:t>
            </a:r>
            <a:endParaRPr lang="en-GB" b="1" u="sng" dirty="0"/>
          </a:p>
        </p:txBody>
      </p:sp>
      <p:sp>
        <p:nvSpPr>
          <p:cNvPr id="3" name="Content Placeholder 2"/>
          <p:cNvSpPr>
            <a:spLocks noGrp="1"/>
          </p:cNvSpPr>
          <p:nvPr>
            <p:ph idx="1"/>
          </p:nvPr>
        </p:nvSpPr>
        <p:spPr/>
        <p:txBody>
          <a:bodyPr>
            <a:normAutofit/>
          </a:bodyPr>
          <a:lstStyle/>
          <a:p>
            <a:r>
              <a:rPr lang="en-GB" sz="2000" dirty="0" smtClean="0"/>
              <a:t>Leaders </a:t>
            </a:r>
            <a:r>
              <a:rPr lang="en-GB" sz="2000" dirty="0"/>
              <a:t>should adapt their style to </a:t>
            </a:r>
            <a:r>
              <a:rPr lang="en-GB" sz="2000" dirty="0" smtClean="0"/>
              <a:t>each employee/team-member development level (or maturity), </a:t>
            </a:r>
            <a:r>
              <a:rPr lang="en-GB" sz="2000" dirty="0"/>
              <a:t>based on how ready and willing the </a:t>
            </a:r>
            <a:r>
              <a:rPr lang="en-GB" sz="2000" dirty="0" smtClean="0"/>
              <a:t>person is </a:t>
            </a:r>
            <a:r>
              <a:rPr lang="en-GB" sz="2000" dirty="0"/>
              <a:t>to perform required tasks (that is, their competence and motivation</a:t>
            </a:r>
            <a:r>
              <a:rPr lang="en-GB" sz="2000" dirty="0" smtClean="0"/>
              <a:t>) and take on greater responsibility.</a:t>
            </a:r>
          </a:p>
          <a:p>
            <a:endParaRPr lang="en-GB" sz="2000" dirty="0" smtClean="0"/>
          </a:p>
          <a:p>
            <a:r>
              <a:rPr lang="en-GB" sz="2000" dirty="0" smtClean="0"/>
              <a:t>Research has demonstrated that the leader's ability to adopt his or her leadership style to the situation at hand is important to their organization's success.  The best leaders are skilled at several styles, and instinctively understand when to use them at work i.e. situational use of leadership styles.</a:t>
            </a:r>
          </a:p>
          <a:p>
            <a:endParaRPr lang="en-GB" sz="2000" dirty="0"/>
          </a:p>
        </p:txBody>
      </p:sp>
    </p:spTree>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Autofit/>
          </a:bodyPr>
          <a:lstStyle/>
          <a:p>
            <a:r>
              <a:rPr lang="en-GB" sz="3800" u="sng" dirty="0" smtClean="0"/>
              <a:t>BG: Situational: Hersey </a:t>
            </a:r>
            <a:r>
              <a:rPr lang="en-GB" sz="3800" u="sng" dirty="0"/>
              <a:t>and </a:t>
            </a:r>
            <a:r>
              <a:rPr lang="en-GB" sz="3800" u="sng" dirty="0" smtClean="0"/>
              <a:t>Blanchard's cont..</a:t>
            </a:r>
            <a:endParaRPr lang="en-GB" sz="3800" u="sng" dirty="0"/>
          </a:p>
        </p:txBody>
      </p:sp>
      <p:sp>
        <p:nvSpPr>
          <p:cNvPr id="3" name="Content Placeholder 2"/>
          <p:cNvSpPr>
            <a:spLocks noGrp="1"/>
          </p:cNvSpPr>
          <p:nvPr>
            <p:ph idx="1"/>
          </p:nvPr>
        </p:nvSpPr>
        <p:spPr>
          <a:xfrm>
            <a:off x="0" y="1000108"/>
            <a:ext cx="9144000" cy="4143404"/>
          </a:xfrm>
        </p:spPr>
        <p:txBody>
          <a:bodyPr>
            <a:noAutofit/>
          </a:bodyPr>
          <a:lstStyle/>
          <a:p>
            <a:pPr>
              <a:buNone/>
            </a:pPr>
            <a:r>
              <a:rPr lang="en-GB" sz="1600" b="1" dirty="0" smtClean="0"/>
              <a:t>4 Style overview:</a:t>
            </a:r>
          </a:p>
          <a:p>
            <a:r>
              <a:rPr lang="en-GB" sz="1600" b="1" dirty="0" smtClean="0"/>
              <a:t>Telling </a:t>
            </a:r>
            <a:r>
              <a:rPr lang="en-GB" sz="1600" b="1" dirty="0"/>
              <a:t>/ </a:t>
            </a:r>
            <a:r>
              <a:rPr lang="en-GB" sz="1600" b="1" dirty="0" smtClean="0"/>
              <a:t>Directing: When </a:t>
            </a:r>
            <a:r>
              <a:rPr lang="en-GB" sz="1600" b="1" dirty="0"/>
              <a:t>the follower cannot do the job and is unwilling or afraid to try, then the leader takes a highly directive role</a:t>
            </a:r>
            <a:r>
              <a:rPr lang="en-GB" sz="1600" dirty="0"/>
              <a:t>, telling them what to do but without a great deal of concern for the relationship. The leader may also provide a working structure, both for the job and in terms of how the person is controlled</a:t>
            </a:r>
            <a:r>
              <a:rPr lang="en-GB" sz="1600" dirty="0" smtClean="0"/>
              <a:t>.</a:t>
            </a:r>
          </a:p>
          <a:p>
            <a:r>
              <a:rPr lang="en-GB" sz="1600" b="1" dirty="0"/>
              <a:t>Selling / </a:t>
            </a:r>
            <a:r>
              <a:rPr lang="en-GB" sz="1600" b="1" dirty="0" smtClean="0"/>
              <a:t>Coaching: When </a:t>
            </a:r>
            <a:r>
              <a:rPr lang="en-GB" sz="1600" b="1" dirty="0"/>
              <a:t>the follower can do the job, at least to some extent, and perhaps is over-confident about their ability in this</a:t>
            </a:r>
            <a:r>
              <a:rPr lang="en-GB" sz="1600" dirty="0"/>
              <a:t>, then 'telling' them what to do may </a:t>
            </a:r>
            <a:r>
              <a:rPr lang="en-GB" sz="1600" dirty="0" err="1"/>
              <a:t>demotivate</a:t>
            </a:r>
            <a:r>
              <a:rPr lang="en-GB" sz="1600" dirty="0"/>
              <a:t> them or lead to resistance. The leader thus needs to 'sell' another way of working, explaining and clarifying </a:t>
            </a:r>
            <a:r>
              <a:rPr lang="en-GB" sz="1600" dirty="0" smtClean="0"/>
              <a:t>decisions. The </a:t>
            </a:r>
            <a:r>
              <a:rPr lang="en-GB" sz="1600" dirty="0"/>
              <a:t>leader thus spends time </a:t>
            </a:r>
            <a:r>
              <a:rPr lang="en-GB" sz="1600" b="1" dirty="0"/>
              <a:t>listening and advising and, where appropriate, helping the follower to gain necessary skills through coaching </a:t>
            </a:r>
            <a:r>
              <a:rPr lang="en-GB" sz="1600" b="1" dirty="0" smtClean="0"/>
              <a:t>methods</a:t>
            </a:r>
            <a:endParaRPr lang="en-GB" sz="1600" b="1" dirty="0"/>
          </a:p>
          <a:p>
            <a:r>
              <a:rPr lang="en-GB" sz="1600" b="1" dirty="0" smtClean="0"/>
              <a:t>Participating </a:t>
            </a:r>
            <a:r>
              <a:rPr lang="en-GB" sz="1600" b="1" dirty="0"/>
              <a:t>/ </a:t>
            </a:r>
            <a:r>
              <a:rPr lang="en-GB" sz="1600" b="1" dirty="0" smtClean="0"/>
              <a:t>Supporting: When </a:t>
            </a:r>
            <a:r>
              <a:rPr lang="en-GB" sz="1600" b="1" dirty="0"/>
              <a:t>the follower can do the job, but is refusing to do it </a:t>
            </a:r>
            <a:r>
              <a:rPr lang="en-GB" sz="1600" dirty="0"/>
              <a:t>or otherwise showing insufficient commitment, the leader need not worry about showing them what to do, and instead is concerned with finding out why the person is refusing and thence persuading them to </a:t>
            </a:r>
            <a:r>
              <a:rPr lang="en-GB" sz="1600" dirty="0" smtClean="0"/>
              <a:t>cooperate. There </a:t>
            </a:r>
            <a:r>
              <a:rPr lang="en-GB" sz="1600" dirty="0"/>
              <a:t>is less excuse here for followers to be reticent about their ability, </a:t>
            </a:r>
            <a:r>
              <a:rPr lang="en-GB" sz="1600" b="1" dirty="0"/>
              <a:t>and the key is very much around motivation. </a:t>
            </a:r>
            <a:r>
              <a:rPr lang="en-GB" sz="1600" dirty="0"/>
              <a:t>If the causes are found then they can be addressed by the leader. </a:t>
            </a:r>
            <a:r>
              <a:rPr lang="en-GB" sz="1600" b="1" dirty="0"/>
              <a:t>The leader thus spends </a:t>
            </a:r>
            <a:r>
              <a:rPr lang="en-GB" sz="1600" b="1" dirty="0" smtClean="0"/>
              <a:t>time listening</a:t>
            </a:r>
            <a:r>
              <a:rPr lang="en-GB" sz="1600" b="1" dirty="0"/>
              <a:t>, praising and otherwise making the follower feel </a:t>
            </a:r>
            <a:r>
              <a:rPr lang="en-GB" sz="1600" b="1" dirty="0" smtClean="0"/>
              <a:t>good.</a:t>
            </a:r>
            <a:endParaRPr lang="en-GB" sz="1600" b="1" dirty="0"/>
          </a:p>
          <a:p>
            <a:r>
              <a:rPr lang="en-GB" sz="1600" b="1" dirty="0" smtClean="0"/>
              <a:t>Delegating </a:t>
            </a:r>
            <a:r>
              <a:rPr lang="en-GB" sz="1600" b="1" dirty="0"/>
              <a:t>/ </a:t>
            </a:r>
            <a:r>
              <a:rPr lang="en-GB" sz="1600" b="1" dirty="0" smtClean="0"/>
              <a:t>Observing: When </a:t>
            </a:r>
            <a:r>
              <a:rPr lang="en-GB" sz="1600" b="1" dirty="0"/>
              <a:t>the follower can do the job and is motivated to do it, then the leader can basically leave them to it, largely trusting them </a:t>
            </a:r>
            <a:r>
              <a:rPr lang="en-GB" sz="1600" dirty="0"/>
              <a:t>to get on with the job although they also may need to keep a relatively distant eye on things to ensure everything is going to </a:t>
            </a:r>
            <a:r>
              <a:rPr lang="en-GB" sz="1600" dirty="0" smtClean="0"/>
              <a:t>plan. Followers </a:t>
            </a:r>
            <a:r>
              <a:rPr lang="en-GB" sz="1600" dirty="0"/>
              <a:t>at this level have less need for support or frequent praise, although as with anyone, occasional recognition is always welcome</a:t>
            </a:r>
            <a:r>
              <a:rPr lang="en-GB" sz="1600" dirty="0" smtClean="0"/>
              <a:t>.</a:t>
            </a:r>
            <a:endParaRPr lang="en-GB" sz="1600" b="1" dirty="0"/>
          </a:p>
          <a:p>
            <a:endParaRPr lang="en-GB" sz="1600" dirty="0"/>
          </a:p>
        </p:txBody>
      </p:sp>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BG: Leadership styles: </a:t>
            </a:r>
            <a:br>
              <a:rPr lang="en-GB" u="sng" dirty="0" smtClean="0"/>
            </a:br>
            <a:r>
              <a:rPr lang="en-GB" u="sng" dirty="0" smtClean="0"/>
              <a:t>Transactional (outside reward) v’s Transformational (internal motivation)</a:t>
            </a:r>
            <a:endParaRPr lang="en-GB" u="sng" dirty="0"/>
          </a:p>
        </p:txBody>
      </p:sp>
      <p:sp>
        <p:nvSpPr>
          <p:cNvPr id="3" name="Content Placeholder 2"/>
          <p:cNvSpPr>
            <a:spLocks noGrp="1"/>
          </p:cNvSpPr>
          <p:nvPr>
            <p:ph idx="1"/>
          </p:nvPr>
        </p:nvSpPr>
        <p:spPr>
          <a:xfrm>
            <a:off x="0" y="1814514"/>
            <a:ext cx="9144000" cy="3114684"/>
          </a:xfrm>
        </p:spPr>
        <p:txBody>
          <a:bodyPr>
            <a:noAutofit/>
          </a:bodyPr>
          <a:lstStyle/>
          <a:p>
            <a:r>
              <a:rPr lang="en-GB" sz="1800" dirty="0"/>
              <a:t>The </a:t>
            </a:r>
            <a:r>
              <a:rPr lang="en-GB" sz="1800" b="1" dirty="0"/>
              <a:t>transactional leadership style</a:t>
            </a:r>
            <a:r>
              <a:rPr lang="en-GB" sz="1800" dirty="0"/>
              <a:t> was first described by </a:t>
            </a:r>
            <a:r>
              <a:rPr lang="en-GB" sz="1800" dirty="0" smtClean="0"/>
              <a:t>Weber </a:t>
            </a:r>
            <a:r>
              <a:rPr lang="en-GB" sz="1800" dirty="0"/>
              <a:t>in </a:t>
            </a:r>
            <a:r>
              <a:rPr lang="en-GB" sz="1800" dirty="0" smtClean="0"/>
              <a:t>1947.</a:t>
            </a:r>
            <a:r>
              <a:rPr lang="en-GB" sz="1800" dirty="0"/>
              <a:t>  </a:t>
            </a:r>
            <a:r>
              <a:rPr lang="en-GB" sz="1800" b="1" dirty="0"/>
              <a:t>Transactional leaders are on the opposite leadership theory spectrum relative to transformational leaders.</a:t>
            </a:r>
            <a:r>
              <a:rPr lang="en-GB" sz="1800" dirty="0"/>
              <a:t>  </a:t>
            </a:r>
            <a:r>
              <a:rPr lang="en-GB" sz="1800" b="1" dirty="0"/>
              <a:t>The former depends on a system of rewards and punishments, while the latter takes advantage of internal </a:t>
            </a:r>
            <a:r>
              <a:rPr lang="en-GB" sz="1800" b="1" dirty="0" smtClean="0"/>
              <a:t>motivations (personal or career development).</a:t>
            </a:r>
            <a:endParaRPr lang="en-GB" sz="1800" b="1" dirty="0"/>
          </a:p>
          <a:p>
            <a:r>
              <a:rPr lang="en-GB" sz="1800" dirty="0" smtClean="0"/>
              <a:t>The </a:t>
            </a:r>
            <a:r>
              <a:rPr lang="en-GB" sz="1800" dirty="0"/>
              <a:t>transactional leadership style developed by Bass is based on the hypothesis that followers are motivated through a system of rewards and punishment.  The transactional leader's view of the leader / follower relationship </a:t>
            </a:r>
            <a:r>
              <a:rPr lang="en-GB" sz="1800" dirty="0" smtClean="0"/>
              <a:t>is if </a:t>
            </a:r>
            <a:r>
              <a:rPr lang="en-GB" sz="1800" dirty="0"/>
              <a:t>the follower does something good, then they will be rewarded.  If the follower does something wrong, then they will be </a:t>
            </a:r>
            <a:r>
              <a:rPr lang="en-GB" sz="1800" dirty="0" smtClean="0"/>
              <a:t>punished.</a:t>
            </a:r>
            <a:endParaRPr lang="en-GB" sz="1800" dirty="0"/>
          </a:p>
          <a:p>
            <a:r>
              <a:rPr lang="en-GB" sz="1800" dirty="0" smtClean="0"/>
              <a:t>The </a:t>
            </a:r>
            <a:r>
              <a:rPr lang="en-GB" sz="1800" dirty="0"/>
              <a:t>theory behind transformational leaders, on the other hand is based, on the hypothesis that leaders can exploit a need of the follower.  These particular needs are not </a:t>
            </a:r>
            <a:r>
              <a:rPr lang="en-GB" sz="1800" dirty="0" smtClean="0"/>
              <a:t>based on transactions, </a:t>
            </a:r>
            <a:r>
              <a:rPr lang="en-GB" sz="1800" dirty="0"/>
              <a:t>but higher order needs.  These needs are those of the total person, and are closely aligned </a:t>
            </a:r>
            <a:r>
              <a:rPr lang="en-GB" sz="1800" dirty="0" smtClean="0"/>
              <a:t>with </a:t>
            </a:r>
            <a:r>
              <a:rPr lang="en-GB" sz="1800" dirty="0"/>
              <a:t>the internal motivational factors of the </a:t>
            </a:r>
            <a:r>
              <a:rPr lang="en-GB" sz="1800" dirty="0" smtClean="0"/>
              <a:t>follower.</a:t>
            </a:r>
            <a:endParaRPr lang="en-GB" sz="1800" dirty="0"/>
          </a:p>
          <a:p>
            <a:r>
              <a:rPr lang="en-GB" sz="1800" dirty="0"/>
              <a:t>So at one end of the spectrum we have transactional leaders that are making many "deals" with those being led.  On the other end of the spectrum, we have transformational leaders, which are looking to satisfy a greater </a:t>
            </a:r>
            <a:r>
              <a:rPr lang="en-GB" sz="1800" dirty="0" smtClean="0"/>
              <a:t>higher need </a:t>
            </a:r>
            <a:r>
              <a:rPr lang="en-GB" sz="1800" dirty="0"/>
              <a:t>of an </a:t>
            </a:r>
            <a:r>
              <a:rPr lang="en-GB" sz="1800" dirty="0" smtClean="0"/>
              <a:t>individual (see Maslow’s theory of needs). </a:t>
            </a:r>
            <a:endParaRPr lang="en-GB" sz="1800" dirty="0"/>
          </a:p>
          <a:p>
            <a:pPr>
              <a:buNone/>
            </a:pPr>
            <a:endParaRPr lang="en-GB" sz="1800" dirty="0"/>
          </a:p>
        </p:txBody>
      </p:sp>
    </p:spTree>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600" u="sng" dirty="0" smtClean="0"/>
              <a:t>BG:</a:t>
            </a:r>
            <a:r>
              <a:rPr lang="en-GB" sz="3600" dirty="0" smtClean="0"/>
              <a:t> Weber's </a:t>
            </a:r>
            <a:r>
              <a:rPr lang="en-GB" sz="3600" dirty="0"/>
              <a:t>Theories of Transactional &amp;</a:t>
            </a:r>
            <a:r>
              <a:rPr lang="en-GB" sz="3600" dirty="0" smtClean="0"/>
              <a:t> </a:t>
            </a:r>
            <a:r>
              <a:rPr lang="en-GB" sz="3600" dirty="0"/>
              <a:t>Transformational </a:t>
            </a:r>
            <a:r>
              <a:rPr lang="en-GB" sz="3600" dirty="0" smtClean="0"/>
              <a:t>Leadership</a:t>
            </a:r>
            <a:endParaRPr lang="en-GB" sz="3600" b="1" dirty="0"/>
          </a:p>
        </p:txBody>
      </p:sp>
      <p:sp>
        <p:nvSpPr>
          <p:cNvPr id="3" name="Content Placeholder 2"/>
          <p:cNvSpPr>
            <a:spLocks noGrp="1"/>
          </p:cNvSpPr>
          <p:nvPr>
            <p:ph idx="1"/>
          </p:nvPr>
        </p:nvSpPr>
        <p:spPr>
          <a:xfrm>
            <a:off x="0" y="1600200"/>
            <a:ext cx="9144000" cy="4525963"/>
          </a:xfrm>
        </p:spPr>
        <p:txBody>
          <a:bodyPr>
            <a:noAutofit/>
          </a:bodyPr>
          <a:lstStyle/>
          <a:p>
            <a:r>
              <a:rPr lang="en-GB" sz="2000" dirty="0" smtClean="0"/>
              <a:t>Weber's theory wrote </a:t>
            </a:r>
            <a:r>
              <a:rPr lang="en-GB" sz="2000" dirty="0"/>
              <a:t>about </a:t>
            </a:r>
            <a:r>
              <a:rPr lang="en-GB" sz="2000" b="1" dirty="0"/>
              <a:t>three types of leaders</a:t>
            </a:r>
            <a:r>
              <a:rPr lang="en-GB" sz="2000" dirty="0"/>
              <a:t>: </a:t>
            </a:r>
            <a:r>
              <a:rPr lang="en-GB" sz="2000" b="1" dirty="0"/>
              <a:t>bureaucratic, charismatic, and traditional</a:t>
            </a:r>
            <a:r>
              <a:rPr lang="en-GB" sz="2000" dirty="0"/>
              <a:t>.  Weber was one of the first of the leadership theorists to recognize that </a:t>
            </a:r>
            <a:r>
              <a:rPr lang="en-GB" sz="2000" b="1" dirty="0"/>
              <a:t>leadership itself </a:t>
            </a:r>
            <a:r>
              <a:rPr lang="en-GB" sz="2000" b="1" dirty="0" smtClean="0"/>
              <a:t>is </a:t>
            </a:r>
            <a:r>
              <a:rPr lang="en-GB" sz="2000" b="1" dirty="0"/>
              <a:t>situational in nature</a:t>
            </a:r>
            <a:r>
              <a:rPr lang="en-GB" sz="2000" dirty="0"/>
              <a:t>, </a:t>
            </a:r>
            <a:r>
              <a:rPr lang="en-GB" sz="2000" b="1" dirty="0"/>
              <a:t>and that true leaders needed to move dynamically from one type of leadership style to another to remain successful.</a:t>
            </a:r>
          </a:p>
          <a:p>
            <a:r>
              <a:rPr lang="en-GB" sz="2000" b="1" dirty="0" smtClean="0"/>
              <a:t>Operational Leader: </a:t>
            </a:r>
            <a:r>
              <a:rPr lang="en-GB" sz="2000" dirty="0" smtClean="0"/>
              <a:t>Weber </a:t>
            </a:r>
            <a:r>
              <a:rPr lang="en-GB" sz="2000" dirty="0"/>
              <a:t>also believed that there were two basic paradigms within which leaders worked: transactions and transformations.  </a:t>
            </a:r>
            <a:r>
              <a:rPr lang="en-GB" sz="2000" b="1" dirty="0"/>
              <a:t>Weber believed that transactional leaders were those that worked within the existing systems or environment to achieve results. </a:t>
            </a:r>
            <a:r>
              <a:rPr lang="en-GB" sz="2000" dirty="0"/>
              <a:t> For example, </a:t>
            </a:r>
            <a:r>
              <a:rPr lang="en-GB" sz="2000" b="1" dirty="0"/>
              <a:t>he theorized that the bureaucratic leader</a:t>
            </a:r>
            <a:r>
              <a:rPr lang="en-GB" sz="2000" dirty="0"/>
              <a:t> was a transactional leader </a:t>
            </a:r>
            <a:r>
              <a:rPr lang="en-GB" sz="2000" b="1" dirty="0"/>
              <a:t>that was effective in using their knowledge, or legal authority, to achieve results.</a:t>
            </a:r>
          </a:p>
          <a:p>
            <a:r>
              <a:rPr lang="en-GB" sz="2000" b="1" dirty="0"/>
              <a:t>Charismatic leaders were transformational leaders in Weber's model</a:t>
            </a:r>
            <a:r>
              <a:rPr lang="en-GB" sz="2000" b="1" dirty="0" smtClean="0"/>
              <a:t>. Out of the box thinkers.</a:t>
            </a:r>
            <a:r>
              <a:rPr lang="en-GB" sz="2000" b="1" dirty="0"/>
              <a:t>  These types of leaders were almost divine in nature, and were often compared to heroes.  A transformational leader was not afraid to approach things from an entirely different perspective</a:t>
            </a:r>
            <a:r>
              <a:rPr lang="en-GB" sz="2000" dirty="0"/>
              <a:t>, and in Weber's theory of leadership, they used personal charm or charisma to help them achieve their goals.</a:t>
            </a:r>
          </a:p>
          <a:p>
            <a:endParaRPr lang="en-GB" sz="2000" dirty="0"/>
          </a:p>
        </p:txBody>
      </p:sp>
    </p:spTree>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rmAutofit/>
          </a:bodyPr>
          <a:lstStyle/>
          <a:p>
            <a:r>
              <a:rPr lang="en-GB" u="sng" dirty="0"/>
              <a:t>Transactional </a:t>
            </a:r>
            <a:r>
              <a:rPr lang="en-GB" u="sng" dirty="0" smtClean="0"/>
              <a:t>Leadership</a:t>
            </a:r>
            <a:endParaRPr lang="en-GB" u="sng" dirty="0"/>
          </a:p>
        </p:txBody>
      </p:sp>
      <p:sp>
        <p:nvSpPr>
          <p:cNvPr id="3" name="Content Placeholder 2"/>
          <p:cNvSpPr>
            <a:spLocks noGrp="1"/>
          </p:cNvSpPr>
          <p:nvPr>
            <p:ph idx="1"/>
          </p:nvPr>
        </p:nvSpPr>
        <p:spPr>
          <a:xfrm>
            <a:off x="0" y="714356"/>
            <a:ext cx="9144000" cy="4929222"/>
          </a:xfrm>
        </p:spPr>
        <p:txBody>
          <a:bodyPr>
            <a:noAutofit/>
          </a:bodyPr>
          <a:lstStyle/>
          <a:p>
            <a:pPr>
              <a:buNone/>
            </a:pPr>
            <a:r>
              <a:rPr lang="en-GB" sz="1400" b="1" dirty="0"/>
              <a:t>Assumptions</a:t>
            </a:r>
          </a:p>
          <a:p>
            <a:r>
              <a:rPr lang="en-GB" sz="1400" b="1" dirty="0"/>
              <a:t>People are motivated by reward and punishment.</a:t>
            </a:r>
          </a:p>
          <a:p>
            <a:r>
              <a:rPr lang="en-GB" sz="1400" b="1" dirty="0"/>
              <a:t>Social systems work best with a clear chain of command.</a:t>
            </a:r>
          </a:p>
          <a:p>
            <a:r>
              <a:rPr lang="en-GB" sz="1400" b="1" dirty="0"/>
              <a:t>When people have agreed to do a job, a part of the deal is that they </a:t>
            </a:r>
            <a:r>
              <a:rPr lang="en-GB" sz="1400" b="1" dirty="0" smtClean="0"/>
              <a:t>give authority </a:t>
            </a:r>
            <a:r>
              <a:rPr lang="en-GB" sz="1400" b="1" dirty="0"/>
              <a:t>to their manager.</a:t>
            </a:r>
          </a:p>
          <a:p>
            <a:r>
              <a:rPr lang="en-GB" sz="1400" b="1" dirty="0"/>
              <a:t>The prime purpose of a subordinate is to do what their manager tells them to do.</a:t>
            </a:r>
          </a:p>
          <a:p>
            <a:pPr>
              <a:buNone/>
            </a:pPr>
            <a:r>
              <a:rPr lang="en-GB" sz="1400" b="1" dirty="0"/>
              <a:t>Style</a:t>
            </a:r>
          </a:p>
          <a:p>
            <a:r>
              <a:rPr lang="en-GB" sz="1400" dirty="0"/>
              <a:t>The transactional leader works through creating clear structures whereby it is clear what is required of their subordinates, and the rewards that they get for following orders. Punishments are not always mentioned, but they are also well-understood and formal systems of discipline are usually in place.</a:t>
            </a:r>
          </a:p>
          <a:p>
            <a:r>
              <a:rPr lang="en-GB" sz="1400" dirty="0"/>
              <a:t>The early stage of Transactional Leadership is in negotiating the contract whereby the subordinate is given a salary and other </a:t>
            </a:r>
            <a:r>
              <a:rPr lang="en-GB" sz="1400" dirty="0" smtClean="0"/>
              <a:t>benefits.</a:t>
            </a:r>
            <a:endParaRPr lang="en-GB" sz="1400" dirty="0"/>
          </a:p>
          <a:p>
            <a:r>
              <a:rPr lang="en-GB" sz="1400" dirty="0" smtClean="0"/>
              <a:t>The </a:t>
            </a:r>
            <a:r>
              <a:rPr lang="en-GB" sz="1400" dirty="0"/>
              <a:t>transactional leader often uses </a:t>
            </a:r>
            <a:r>
              <a:rPr lang="en-GB" sz="1400" i="1" dirty="0"/>
              <a:t>management by exception</a:t>
            </a:r>
            <a:r>
              <a:rPr lang="en-GB" sz="1400" dirty="0"/>
              <a:t>, working on the principle that if something is operating to </a:t>
            </a:r>
            <a:r>
              <a:rPr lang="en-GB" sz="1400" dirty="0" smtClean="0"/>
              <a:t>defined </a:t>
            </a:r>
            <a:r>
              <a:rPr lang="en-GB" sz="1400" dirty="0"/>
              <a:t>performance then it does not need attention. Exceptions to expectation require praise and reward for exceeding expectation, whilst some kind of corrective action is applied for performance below expectation.</a:t>
            </a:r>
          </a:p>
          <a:p>
            <a:r>
              <a:rPr lang="en-GB" sz="1400" b="1" dirty="0"/>
              <a:t>Whereas Transformational Leadership has more of a 'selling' style, Transactional Leadership, once the contract is in place, takes a 'telling' style.</a:t>
            </a:r>
          </a:p>
          <a:p>
            <a:pPr>
              <a:buNone/>
            </a:pPr>
            <a:r>
              <a:rPr lang="en-GB" sz="1400" b="1" dirty="0"/>
              <a:t>Discussion</a:t>
            </a:r>
          </a:p>
          <a:p>
            <a:r>
              <a:rPr lang="en-GB" sz="1400" b="1" dirty="0" smtClean="0"/>
              <a:t>Despite </a:t>
            </a:r>
            <a:r>
              <a:rPr lang="en-GB" sz="1400" b="1" dirty="0"/>
              <a:t>much research that highlights its limitations, Transactional Leadership is still a popular approach with many managers. Indeed, in the Leadership vs. Management spectrum, it is very much towards the management end of the scale.</a:t>
            </a:r>
          </a:p>
          <a:p>
            <a:r>
              <a:rPr lang="en-GB" sz="1400" b="1" dirty="0"/>
              <a:t>The main limitation is the assumption of 'rational man', a person who is largely motivated by money and simple reward, and hence whose </a:t>
            </a:r>
            <a:r>
              <a:rPr lang="en-GB" sz="1400" b="1" dirty="0" err="1"/>
              <a:t>behavior</a:t>
            </a:r>
            <a:r>
              <a:rPr lang="en-GB" sz="1400" b="1" dirty="0"/>
              <a:t> is predictable. The underlying psychology is </a:t>
            </a:r>
            <a:r>
              <a:rPr lang="en-GB" sz="1400" b="1" dirty="0" err="1"/>
              <a:t>Behaviorism</a:t>
            </a:r>
            <a:r>
              <a:rPr lang="en-GB" sz="1400" b="1" dirty="0"/>
              <a:t>, including the Classical Conditioning of Pavlov and Skinner's Operant Conditioning. These theories are largely based on controlled laboratory experiments (often with animals) and ignore complex emotional factors and </a:t>
            </a:r>
            <a:r>
              <a:rPr lang="en-GB" sz="1400" b="1" dirty="0" smtClean="0"/>
              <a:t>social values</a:t>
            </a:r>
            <a:r>
              <a:rPr lang="en-GB" sz="1400" b="1" dirty="0"/>
              <a:t>.</a:t>
            </a:r>
          </a:p>
          <a:p>
            <a:r>
              <a:rPr lang="en-GB" sz="1400" b="1" dirty="0" smtClean="0"/>
              <a:t>At the present stage of personal development there </a:t>
            </a:r>
            <a:r>
              <a:rPr lang="en-GB" sz="1400" b="1" dirty="0"/>
              <a:t>is sufficient </a:t>
            </a:r>
            <a:r>
              <a:rPr lang="en-GB" sz="1400" b="1" dirty="0" smtClean="0"/>
              <a:t>evidence </a:t>
            </a:r>
            <a:r>
              <a:rPr lang="en-GB" sz="1400" b="1" dirty="0"/>
              <a:t>in </a:t>
            </a:r>
            <a:r>
              <a:rPr lang="en-GB" sz="1400" b="1" dirty="0" err="1"/>
              <a:t>Behaviorism</a:t>
            </a:r>
            <a:r>
              <a:rPr lang="en-GB" sz="1400" b="1" dirty="0"/>
              <a:t> to sustain Transactional </a:t>
            </a:r>
            <a:r>
              <a:rPr lang="en-GB" sz="1400" b="1" dirty="0" smtClean="0"/>
              <a:t>approaches still work.</a:t>
            </a:r>
            <a:r>
              <a:rPr lang="en-GB" sz="1400" dirty="0" smtClean="0"/>
              <a:t> </a:t>
            </a:r>
            <a:endParaRPr lang="en-GB" sz="1400" dirty="0"/>
          </a:p>
          <a:p>
            <a:pPr>
              <a:buNone/>
            </a:pPr>
            <a:endParaRPr lang="en-GB" sz="1400" dirty="0"/>
          </a:p>
        </p:txBody>
      </p:sp>
    </p:spTree>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2852"/>
            <a:ext cx="9144000" cy="4525963"/>
          </a:xfrm>
        </p:spPr>
        <p:txBody>
          <a:bodyPr>
            <a:noAutofit/>
          </a:bodyPr>
          <a:lstStyle/>
          <a:p>
            <a:pPr>
              <a:buNone/>
            </a:pPr>
            <a:r>
              <a:rPr lang="en-GB" sz="1600" u="sng" dirty="0" smtClean="0"/>
              <a:t>Background: Transformational Leadership cont........ </a:t>
            </a:r>
          </a:p>
          <a:p>
            <a:pPr>
              <a:buNone/>
            </a:pPr>
            <a:r>
              <a:rPr lang="en-GB" sz="1600" b="1" dirty="0" smtClean="0"/>
              <a:t>Leading the charge</a:t>
            </a:r>
          </a:p>
          <a:p>
            <a:r>
              <a:rPr lang="en-GB" sz="1600" dirty="0" smtClean="0"/>
              <a:t>They show by their attitudes and actions how everyone else should behave. They also make continued efforts to motivate and rally their followers, constantly doing the rounds, listening, soothing and enthusing.</a:t>
            </a:r>
          </a:p>
          <a:p>
            <a:r>
              <a:rPr lang="en-GB" sz="1600" dirty="0" smtClean="0"/>
              <a:t>It is their unswerving commitment as much as anything else that keeps people going, particularly through the darker times when some may question whether the vision can ever be achieved.</a:t>
            </a:r>
          </a:p>
          <a:p>
            <a:pPr>
              <a:buNone/>
            </a:pPr>
            <a:r>
              <a:rPr lang="en-GB" sz="1600" b="1" dirty="0" smtClean="0"/>
              <a:t>Discussion</a:t>
            </a:r>
          </a:p>
          <a:p>
            <a:r>
              <a:rPr lang="en-GB" sz="1600" dirty="0" smtClean="0"/>
              <a:t>Whilst the Transformational Leader seeks overtly to transform the organization, there is also a promise to followers that they also will be transformed in some way. In some respects, then, the followers are the </a:t>
            </a:r>
            <a:r>
              <a:rPr lang="en-GB" sz="1600" b="1" dirty="0" smtClean="0"/>
              <a:t>product</a:t>
            </a:r>
            <a:r>
              <a:rPr lang="en-GB" sz="1600" i="1" dirty="0" smtClean="0"/>
              <a:t> </a:t>
            </a:r>
            <a:r>
              <a:rPr lang="en-GB" sz="1600" dirty="0" smtClean="0"/>
              <a:t>of the transformation.</a:t>
            </a:r>
          </a:p>
          <a:p>
            <a:r>
              <a:rPr lang="en-GB" sz="1600" b="1" dirty="0" smtClean="0"/>
              <a:t>One of the traps of Transformational Leadership is that passion and confidence can easily be mistaken for truth and reality. Whilst it is true that great things have been achieved through enthusiastic leadership, it is also true that many passionate people have led the charge right over the cliff and into a bottomless chasm. Just because someone believes they are right, it does not mean they are</a:t>
            </a:r>
            <a:r>
              <a:rPr lang="en-GB" sz="1600" b="1" i="1" dirty="0" smtClean="0"/>
              <a:t> </a:t>
            </a:r>
            <a:r>
              <a:rPr lang="en-GB" sz="1600" b="1" dirty="0" smtClean="0"/>
              <a:t>right.</a:t>
            </a:r>
          </a:p>
          <a:p>
            <a:r>
              <a:rPr lang="en-GB" sz="1600" b="1" dirty="0" smtClean="0"/>
              <a:t>Paradoxically, the energy that gets people going can also cause them to give up. Transformational Leaders often have large amounts of enthusiasm which, if relentlessly applied, can wear out their followers.</a:t>
            </a:r>
          </a:p>
          <a:p>
            <a:r>
              <a:rPr lang="en-GB" sz="1600" b="1" dirty="0" smtClean="0"/>
              <a:t>Finally, Transformational Leaders, by definition, seek to transform. When the organization does not need transforming and people are happy as they are, then such a leader will be frustrated. However, given the right situation they come into their own and can be personally responsible for saving entire companies.</a:t>
            </a:r>
          </a:p>
          <a:p>
            <a:endParaRPr lang="en-GB" sz="1600" dirty="0"/>
          </a:p>
        </p:txBody>
      </p:sp>
    </p:spTree>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Bass &amp; Transformational Leadership</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Bass has recently noted that </a:t>
            </a:r>
            <a:r>
              <a:rPr lang="en-GB" b="1" dirty="0" smtClean="0"/>
              <a:t>authentic transformational leadership </a:t>
            </a:r>
            <a:r>
              <a:rPr lang="en-GB" dirty="0" smtClean="0"/>
              <a:t>is grounded in moral foundations that are based on four components:</a:t>
            </a:r>
          </a:p>
          <a:p>
            <a:pPr>
              <a:buNone/>
            </a:pPr>
            <a:endParaRPr lang="en-GB" dirty="0" smtClean="0"/>
          </a:p>
          <a:p>
            <a:pPr>
              <a:buFont typeface="+mj-lt"/>
              <a:buAutoNum type="arabicPeriod"/>
            </a:pPr>
            <a:r>
              <a:rPr lang="en-GB" dirty="0" smtClean="0"/>
              <a:t>Idealized influence</a:t>
            </a:r>
          </a:p>
          <a:p>
            <a:pPr>
              <a:buFont typeface="+mj-lt"/>
              <a:buAutoNum type="arabicPeriod"/>
            </a:pPr>
            <a:r>
              <a:rPr lang="en-GB" dirty="0" smtClean="0"/>
              <a:t>Inspirational motivation</a:t>
            </a:r>
          </a:p>
          <a:p>
            <a:pPr>
              <a:buFont typeface="+mj-lt"/>
              <a:buAutoNum type="arabicPeriod"/>
            </a:pPr>
            <a:r>
              <a:rPr lang="en-GB" dirty="0" smtClean="0"/>
              <a:t>Intellectual stimulation and</a:t>
            </a:r>
          </a:p>
          <a:p>
            <a:pPr>
              <a:buFont typeface="+mj-lt"/>
              <a:buAutoNum type="arabicPeriod"/>
            </a:pPr>
            <a:r>
              <a:rPr lang="en-GB" dirty="0" smtClean="0"/>
              <a:t>Individualized consideration </a:t>
            </a:r>
          </a:p>
          <a:p>
            <a:pPr>
              <a:buNone/>
            </a:pPr>
            <a:endParaRPr lang="en-GB" dirty="0" smtClean="0"/>
          </a:p>
          <a:p>
            <a:pPr>
              <a:buNone/>
            </a:pPr>
            <a:r>
              <a:rPr lang="en-GB" dirty="0" smtClean="0"/>
              <a:t>And three moral aspects:</a:t>
            </a:r>
          </a:p>
          <a:p>
            <a:r>
              <a:rPr lang="en-GB" dirty="0" smtClean="0"/>
              <a:t>The moral character of the leader.</a:t>
            </a:r>
          </a:p>
          <a:p>
            <a:r>
              <a:rPr lang="en-GB" dirty="0" smtClean="0"/>
              <a:t>The ethical values embedded in the leader’s vision.</a:t>
            </a:r>
          </a:p>
          <a:p>
            <a:r>
              <a:rPr lang="en-GB" dirty="0" smtClean="0"/>
              <a:t>The ethics of the processes and action that leaders and followers engage in.</a:t>
            </a:r>
          </a:p>
          <a:p>
            <a:pPr>
              <a:buNone/>
            </a:pPr>
            <a:endParaRPr lang="en-GB" dirty="0" smtClean="0"/>
          </a:p>
          <a:p>
            <a:pPr>
              <a:buNone/>
            </a:pPr>
            <a:r>
              <a:rPr lang="en-GB" dirty="0" smtClean="0"/>
              <a:t>This is in contrast with false/pseudo-transformational leadership, where, games are used to bond followers to the leader.</a:t>
            </a: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551</TotalTime>
  <Words>2480</Words>
  <Application>Microsoft Office PowerPoint</Application>
  <PresentationFormat>On-screen Show (4:3)</PresentationFormat>
  <Paragraphs>346</Paragraphs>
  <Slides>56</Slides>
  <Notes>2</Notes>
  <HiddenSlides>11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Calibri</vt:lpstr>
      <vt:lpstr>Calibri Light</vt:lpstr>
      <vt:lpstr>Office Theme</vt:lpstr>
      <vt:lpstr>Leadership</vt:lpstr>
      <vt:lpstr>Q. Leadership?</vt:lpstr>
      <vt:lpstr>Q. Leadership?</vt:lpstr>
      <vt:lpstr>PowerPoint Presentation</vt:lpstr>
      <vt:lpstr>Q. Leadership?</vt:lpstr>
      <vt:lpstr>Q. Leadership?</vt:lpstr>
      <vt:lpstr>Bg: Leadership can be defined as:</vt:lpstr>
      <vt:lpstr>Q. Leadership: Trait Theory?</vt:lpstr>
      <vt:lpstr>Q. Leadership: Transactional Theory?</vt:lpstr>
      <vt:lpstr>Q. Leadership: Participative Theory?</vt:lpstr>
      <vt:lpstr>Q. Leadership: Transformational Theory?</vt:lpstr>
      <vt:lpstr>Q. Leadership: Situational Theory?</vt:lpstr>
      <vt:lpstr>Q. Emotional Leadership: Daniel Goleman?</vt:lpstr>
      <vt:lpstr>Q. Leadership: EI Theory?</vt:lpstr>
      <vt:lpstr>Q. Leadership: Daniel Goleman?</vt:lpstr>
      <vt:lpstr>Q. Leadership: Daniel Goleman?</vt:lpstr>
      <vt:lpstr>Q. Compassionate Leadership</vt:lpstr>
      <vt:lpstr>Q. Mindful Leadership</vt:lpstr>
      <vt:lpstr>Q. Favourite Leader?</vt:lpstr>
      <vt:lpstr>Conclusion</vt:lpstr>
      <vt:lpstr>Assignment Tip</vt:lpstr>
      <vt:lpstr>PowerPoint Presentation</vt:lpstr>
      <vt:lpstr>Bg: Leadership Theories </vt:lpstr>
      <vt:lpstr>Bg: Nurture, Nature and Leadership Traits</vt:lpstr>
      <vt:lpstr>Bg: Trait Theory</vt:lpstr>
      <vt:lpstr>Bg: Behavioral Theory</vt:lpstr>
      <vt:lpstr>Bg: James Kouzes and Barry Posner </vt:lpstr>
      <vt:lpstr>Bg: James Kouzes and Barry Posner cont..</vt:lpstr>
      <vt:lpstr>Bg: Participative Leadership</vt:lpstr>
      <vt:lpstr>Bg: Situational Leadership</vt:lpstr>
      <vt:lpstr>Bg: Transactional v’s Transformational Leadership</vt:lpstr>
      <vt:lpstr>Bg: Transformational Leadership</vt:lpstr>
      <vt:lpstr>Bg: Bass &amp; Transformational Leadership</vt:lpstr>
      <vt:lpstr>Bg: Transformational: Burns</vt:lpstr>
      <vt:lpstr>Bg: Trasnformational &amp; Inspirational Leadership</vt:lpstr>
      <vt:lpstr>Bg: Inspirational Leadership</vt:lpstr>
      <vt:lpstr>Bg: Inspirational Leadership</vt:lpstr>
      <vt:lpstr>Bg: Goleman's Leadership Theory</vt:lpstr>
      <vt:lpstr>Bg: Goleman's leadership theory </vt:lpstr>
      <vt:lpstr>Bg: Daniel Goleman: Self Management</vt:lpstr>
      <vt:lpstr>Bg: Goleman: The Ability to Relate to Others</vt:lpstr>
      <vt:lpstr>Overview: Qualities of a Good Leader</vt:lpstr>
      <vt:lpstr>Additional information</vt:lpstr>
      <vt:lpstr>Management Pyramid</vt:lpstr>
      <vt:lpstr>Goleman 6 Leadership Styles</vt:lpstr>
      <vt:lpstr>Social Intelligence and Leadership</vt:lpstr>
      <vt:lpstr>Activity: Presentation</vt:lpstr>
      <vt:lpstr>PowerPoint Presentation</vt:lpstr>
      <vt:lpstr>Mastering Multiple Leadership Styles</vt:lpstr>
      <vt:lpstr>Situational: Hersey and Blanchard's</vt:lpstr>
      <vt:lpstr>BG: Situational: Hersey and Blanchard's cont..</vt:lpstr>
      <vt:lpstr>BG: Leadership styles:  Transactional (outside reward) v’s Transformational (internal motivation)</vt:lpstr>
      <vt:lpstr>BG: Weber's Theories of Transactional &amp; Transformational Leadership</vt:lpstr>
      <vt:lpstr>Transactional Leadership</vt:lpstr>
      <vt:lpstr>PowerPoint Presentation</vt:lpstr>
      <vt:lpstr>Bass &amp; Transformational Leadership</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Pamela</dc:creator>
  <cp:lastModifiedBy>James Williams</cp:lastModifiedBy>
  <cp:revision>39</cp:revision>
  <dcterms:modified xsi:type="dcterms:W3CDTF">2018-02-13T14:55:23Z</dcterms:modified>
</cp:coreProperties>
</file>