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56" r:id="rId5"/>
    <p:sldId id="258" r:id="rId6"/>
    <p:sldId id="261" r:id="rId7"/>
    <p:sldId id="285" r:id="rId8"/>
    <p:sldId id="290" r:id="rId9"/>
    <p:sldId id="286" r:id="rId10"/>
    <p:sldId id="287"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A11A"/>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2" autoAdjust="0"/>
    <p:restoredTop sz="76841" autoAdjust="0"/>
  </p:normalViewPr>
  <p:slideViewPr>
    <p:cSldViewPr snapToGrid="0">
      <p:cViewPr varScale="1">
        <p:scale>
          <a:sx n="75" d="100"/>
          <a:sy n="75" d="100"/>
        </p:scale>
        <p:origin x="90" y="540"/>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6/30/2022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6/30/2022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a:t>
            </a:fld>
            <a:endParaRPr lang="en-US" noProof="0" dirty="0"/>
          </a:p>
        </p:txBody>
      </p:sp>
    </p:spTree>
    <p:extLst>
      <p:ext uri="{BB962C8B-B14F-4D97-AF65-F5344CB8AC3E}">
        <p14:creationId xmlns:p14="http://schemas.microsoft.com/office/powerpoint/2010/main" val="475725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Why this case – All major oil and gas companies have this want, which will impact the </a:t>
            </a:r>
            <a:r>
              <a:rPr lang="en-US" dirty="0" err="1"/>
              <a:t>organisations</a:t>
            </a:r>
            <a:r>
              <a:rPr lang="en-US" dirty="0"/>
              <a:t> day to day activities and employees.</a:t>
            </a: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2</a:t>
            </a:fld>
            <a:endParaRPr lang="en-US" noProof="0" dirty="0"/>
          </a:p>
        </p:txBody>
      </p:sp>
    </p:spTree>
    <p:extLst>
      <p:ext uri="{BB962C8B-B14F-4D97-AF65-F5344CB8AC3E}">
        <p14:creationId xmlns:p14="http://schemas.microsoft.com/office/powerpoint/2010/main" val="1348808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Figure 1:  Lewin's Change Model (2021) Change Management Models: 8 Proven Examples. Available at: https://www.process.st/change-management-models/ (Accessed: 26 June 2022).</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Figure 2:  Kotter's Theory (2021) Change Management Models: 8 Proven Examples. Available at: https://www.process.st/change-management-models/ (Accessed: 26 June 2022).</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3</a:t>
            </a:fld>
            <a:endParaRPr lang="en-US" noProof="0" dirty="0"/>
          </a:p>
        </p:txBody>
      </p:sp>
    </p:spTree>
    <p:extLst>
      <p:ext uri="{BB962C8B-B14F-4D97-AF65-F5344CB8AC3E}">
        <p14:creationId xmlns:p14="http://schemas.microsoft.com/office/powerpoint/2010/main" val="3512805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Scale 1 – 5</a:t>
            </a:r>
          </a:p>
          <a:p>
            <a:endParaRPr lang="en-GB" dirty="0"/>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2262672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endParaRPr lang="en-GB" dirty="0"/>
          </a:p>
          <a:p>
            <a:pPr algn="l"/>
            <a:endParaRPr lang="en-GB" sz="1800" b="0" i="0" u="none" strike="noStrike" baseline="0" dirty="0">
              <a:solidFill>
                <a:srgbClr val="000000"/>
              </a:solidFill>
              <a:latin typeface="Calibri" panose="020F0502020204030204" pitchFamily="34" charset="0"/>
            </a:endParaRPr>
          </a:p>
          <a:p>
            <a:r>
              <a:rPr lang="en-GB" sz="1800" b="0" i="0" u="none" strike="noStrike" baseline="0" dirty="0">
                <a:latin typeface="Calibri" panose="020F0502020204030204" pitchFamily="34" charset="0"/>
              </a:rPr>
              <a:t>From </a:t>
            </a:r>
            <a:r>
              <a:rPr lang="en-GB" sz="1800" b="0" i="0" u="none" strike="noStrike" baseline="0" dirty="0" err="1">
                <a:latin typeface="Calibri" panose="020F0502020204030204" pitchFamily="34" charset="0"/>
              </a:rPr>
              <a:t>Mendelow</a:t>
            </a:r>
            <a:r>
              <a:rPr lang="en-GB" sz="1800" b="0" i="0" u="none" strike="noStrike" baseline="0" dirty="0">
                <a:latin typeface="Calibri" panose="020F0502020204030204" pitchFamily="34" charset="0"/>
              </a:rPr>
              <a:t>(1981)</a:t>
            </a:r>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1393356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References:</a:t>
            </a:r>
          </a:p>
          <a:p>
            <a:pPr>
              <a:lnSpc>
                <a:spcPct val="107000"/>
              </a:lnSpc>
              <a:spcAft>
                <a:spcPts val="800"/>
              </a:spcAft>
            </a:pPr>
            <a:endParaRPr lang="en-GB"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1000" dirty="0">
                <a:effectLst/>
              </a:rPr>
              <a:t>TED (2016) 5 ways to lead in an era of constant change | Jim </a:t>
            </a:r>
            <a:r>
              <a:rPr lang="en-GB" sz="1000" dirty="0" err="1">
                <a:effectLst/>
              </a:rPr>
              <a:t>Hemerling</a:t>
            </a:r>
            <a:r>
              <a:rPr lang="en-GB" sz="1000" dirty="0">
                <a:effectLst/>
              </a:rPr>
              <a:t>. Available at: https://www.youtube.com/watch?v=urntcMUJR9M (Accessed: 26 June 2022).</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1000" dirty="0" err="1">
                <a:effectLst/>
              </a:rPr>
              <a:t>Primeast</a:t>
            </a:r>
            <a:r>
              <a:rPr lang="en-GB" sz="1000" dirty="0">
                <a:effectLst/>
              </a:rPr>
              <a:t> US (2016) 7 Strategies for Overcoming Resistance to Change. Available at: https://www.youtube.com/watch?v=o9ulQvQdBQY (Accessed: 26 June 2022).</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lang="en-GB" sz="1000" dirty="0">
              <a:effectLst/>
            </a:endParaRP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lang="en-GB" sz="1000" dirty="0">
              <a:effectLst/>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t>Notes:</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endParaRPr lang="en-GB" sz="1000" dirty="0">
              <a:effectLst/>
            </a:endParaRP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5 strategic imperatives to put people first</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1.  Inspire Through Purpose</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2.  Go All In</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3.  Enable People with the Capabilities</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4.  </a:t>
            </a:r>
            <a:r>
              <a:rPr lang="en-GB" sz="1000" dirty="0" err="1">
                <a:effectLst/>
              </a:rPr>
              <a:t>Instill</a:t>
            </a:r>
            <a:r>
              <a:rPr lang="en-GB" sz="1000" dirty="0">
                <a:effectLst/>
              </a:rPr>
              <a:t> a Culture of Continuous Learning</a:t>
            </a:r>
          </a:p>
          <a:p>
            <a:pPr marL="0" marR="0" lvl="0" indent="0" algn="l" defTabSz="914400" rtl="0" eaLnBrk="1" fontAlgn="auto" latinLnBrk="0" hangingPunct="1">
              <a:lnSpc>
                <a:spcPct val="107000"/>
              </a:lnSpc>
              <a:spcBef>
                <a:spcPts val="0"/>
              </a:spcBef>
              <a:spcAft>
                <a:spcPts val="800"/>
              </a:spcAft>
              <a:buClrTx/>
              <a:buSzTx/>
              <a:buFont typeface="Arial" panose="020B0604020202020204" pitchFamily="34" charset="0"/>
              <a:buNone/>
              <a:tabLst/>
              <a:defRPr/>
            </a:pPr>
            <a:r>
              <a:rPr lang="en-GB" sz="1000" dirty="0">
                <a:effectLst/>
              </a:rPr>
              <a:t>5.  Inclusive Leadership</a:t>
            </a:r>
          </a:p>
          <a:p>
            <a:endParaRPr lang="en-GB" dirty="0"/>
          </a:p>
          <a:p>
            <a:endParaRPr lang="en-GB" dirty="0"/>
          </a:p>
          <a:p>
            <a:pPr marL="0" indent="0">
              <a:buFont typeface="Arial" panose="020B0604020202020204" pitchFamily="34" charset="0"/>
              <a:buNone/>
            </a:pPr>
            <a:r>
              <a:rPr lang="en-GB" dirty="0"/>
              <a:t>Transformational  leadership – Lead by example when - Cooperate culture conducive to change. (Employees expect leaders to manage change and inspirational leaders create a culture where change becomes a part of the remit of all.</a:t>
            </a:r>
          </a:p>
          <a:p>
            <a:pPr marL="0" indent="0">
              <a:buFont typeface="Arial" panose="020B0604020202020204" pitchFamily="34" charset="0"/>
              <a:buNone/>
            </a:pPr>
            <a:endParaRPr lang="en-GB" dirty="0"/>
          </a:p>
          <a:p>
            <a:pPr marL="228600" indent="-228600">
              <a:buFont typeface="+mj-lt"/>
              <a:buAutoNum type="arabicPeriod"/>
            </a:pPr>
            <a:r>
              <a:rPr lang="en-GB" dirty="0"/>
              <a:t>Structure teams to maximise potential – give teams appropriate roles and responsibility </a:t>
            </a:r>
          </a:p>
          <a:p>
            <a:pPr marL="228600" indent="-228600">
              <a:buFont typeface="+mj-lt"/>
              <a:buAutoNum type="arabicPeriod"/>
            </a:pPr>
            <a:r>
              <a:rPr lang="en-GB" dirty="0"/>
              <a:t>Set challenging, achievable and engaging targets – be clear about goals – break change projects into smaller milestones and celebrate achievements</a:t>
            </a:r>
          </a:p>
          <a:p>
            <a:pPr marL="228600" indent="-228600">
              <a:buFont typeface="+mj-lt"/>
              <a:buAutoNum type="arabicPeriod"/>
            </a:pPr>
            <a:r>
              <a:rPr lang="en-GB" dirty="0"/>
              <a:t>Resolve conflicts quickly and effectively – encourage opens &amp; honesty, environment of trust and respect </a:t>
            </a:r>
          </a:p>
          <a:p>
            <a:pPr marL="228600" indent="-228600">
              <a:buFont typeface="+mj-lt"/>
              <a:buAutoNum type="arabicPeriod"/>
            </a:pPr>
            <a:r>
              <a:rPr lang="en-GB" dirty="0"/>
              <a:t>Show passion – Communicate passionately and believe in the path of the future vision because when employees and other people see this behaviour the become change advocates themselves</a:t>
            </a:r>
          </a:p>
          <a:p>
            <a:pPr marL="228600" indent="-228600">
              <a:buFont typeface="+mj-lt"/>
              <a:buAutoNum type="arabicPeriod"/>
            </a:pPr>
            <a:r>
              <a:rPr lang="en-GB" dirty="0"/>
              <a:t>Be persuasive – Engage employees by energized leader focus on opportunity and persuade rather than assert authority. Share experiences and stories that focus on positive change </a:t>
            </a:r>
          </a:p>
          <a:p>
            <a:pPr marL="228600" indent="-228600">
              <a:buFont typeface="+mj-lt"/>
              <a:buAutoNum type="arabicPeriod"/>
            </a:pPr>
            <a:r>
              <a:rPr lang="en-GB" dirty="0"/>
              <a:t>Empower Innovation and creativity – give opportunities for feedback and remain flexible as you alter course towards the change goal. Encourage people to be creative, discover solutions  for problems and thus allow them to become part of the change process</a:t>
            </a:r>
          </a:p>
          <a:p>
            <a:pPr marL="228600" indent="-228600">
              <a:buFont typeface="+mj-lt"/>
              <a:buAutoNum type="arabicPeriod"/>
            </a:pPr>
            <a:r>
              <a:rPr lang="en-GB" dirty="0"/>
              <a:t>Remain positive and supportive – change is unsettling whether organisational or personal and thus people need a leader who inspires free thought, creativity and honesty as personal and team development is encouraged.</a:t>
            </a:r>
          </a:p>
          <a:p>
            <a:pPr marL="228600" indent="-228600">
              <a:buFont typeface="+mj-lt"/>
              <a:buAutoNum type="arabicPeriod"/>
            </a:pPr>
            <a:endParaRPr lang="en-GB" dirty="0"/>
          </a:p>
          <a:p>
            <a:pPr marL="0" indent="0">
              <a:buFont typeface="+mj-lt"/>
              <a:buNone/>
            </a:pPr>
            <a:r>
              <a:rPr lang="en-GB" dirty="0"/>
              <a:t>Kotter and Cohen – </a:t>
            </a:r>
          </a:p>
          <a:p>
            <a:pPr marL="0" indent="0">
              <a:buFont typeface="+mj-lt"/>
              <a:buNone/>
            </a:pPr>
            <a:endParaRPr lang="en-GB" dirty="0"/>
          </a:p>
          <a:p>
            <a:pPr marL="0" indent="0">
              <a:buNone/>
            </a:pPr>
            <a:r>
              <a:rPr lang="en-GB" dirty="0"/>
              <a:t>1. Create a sense of urgency among relevant people</a:t>
            </a:r>
          </a:p>
          <a:p>
            <a:pPr marL="0" indent="0">
              <a:buNone/>
            </a:pPr>
            <a:r>
              <a:rPr lang="en-GB" dirty="0"/>
              <a:t>2. Build a guiding team which has credibility</a:t>
            </a:r>
          </a:p>
          <a:p>
            <a:pPr marL="0" indent="0">
              <a:buNone/>
            </a:pPr>
            <a:r>
              <a:rPr lang="en-GB" dirty="0"/>
              <a:t>3. Create visions that are sensible, clear and uplifting</a:t>
            </a:r>
          </a:p>
          <a:p>
            <a:pPr marL="0" indent="0">
              <a:buNone/>
            </a:pPr>
            <a:r>
              <a:rPr lang="en-GB" dirty="0"/>
              <a:t>4. Communicate the vision and strategy to induce understanding and commitment</a:t>
            </a:r>
          </a:p>
          <a:p>
            <a:pPr marL="0" indent="0">
              <a:buNone/>
            </a:pPr>
            <a:r>
              <a:rPr lang="en-GB" dirty="0"/>
              <a:t>5. Empower action and remove obstacles</a:t>
            </a:r>
          </a:p>
          <a:p>
            <a:pPr marL="0" indent="0">
              <a:buNone/>
            </a:pPr>
            <a:r>
              <a:rPr lang="en-GB" dirty="0"/>
              <a:t>6. Produce short term wins</a:t>
            </a:r>
          </a:p>
          <a:p>
            <a:pPr marL="0" indent="0">
              <a:buNone/>
            </a:pPr>
            <a:r>
              <a:rPr lang="en-GB" dirty="0"/>
              <a:t>7. Do not let up but maintain momentum</a:t>
            </a:r>
          </a:p>
          <a:p>
            <a:pPr marL="0" indent="0">
              <a:buNone/>
            </a:pPr>
            <a:r>
              <a:rPr lang="en-GB" dirty="0"/>
              <a:t>8. Make change stick by nurturing a new culture</a:t>
            </a:r>
          </a:p>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3844661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References:</a:t>
            </a:r>
          </a:p>
          <a:p>
            <a:endParaRPr lang="fr-FR" dirty="0"/>
          </a:p>
          <a:p>
            <a:r>
              <a:rPr lang="en-GB" dirty="0"/>
              <a:t>Figure 3: </a:t>
            </a:r>
            <a:r>
              <a:rPr lang="fr-FR" dirty="0" err="1"/>
              <a:t>Mendonca</a:t>
            </a:r>
            <a:r>
              <a:rPr lang="fr-FR" dirty="0"/>
              <a:t>, K. (2018) ‘Change Management Toolkit’, p. 35. </a:t>
            </a:r>
            <a:r>
              <a:rPr lang="en-GB" dirty="0"/>
              <a:t>Available at: https://hr.berkeley.edu/sites/default/files/change_management_toolkit.pdf (Accessed: 26 June 2022).</a:t>
            </a: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3186186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4079652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761488" y="889000"/>
            <a:ext cx="8503412" cy="2832608"/>
          </a:xfrm>
        </p:spPr>
        <p:txBody>
          <a:bodyPr/>
          <a:lstStyle/>
          <a:p>
            <a:r>
              <a:rPr lang="en-GB" sz="4800" b="1" dirty="0"/>
              <a:t>Analysis of Beyond Petroleum's (BP) want to become a net zero carbon emissions organisation</a:t>
            </a:r>
            <a:endParaRPr lang="en-US" sz="4800"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2761488" y="4051808"/>
            <a:ext cx="7077456" cy="1040892"/>
          </a:xfrm>
        </p:spPr>
        <p:txBody>
          <a:bodyPr>
            <a:normAutofit fontScale="92500" lnSpcReduction="10000"/>
          </a:bodyPr>
          <a:lstStyle/>
          <a:p>
            <a:pPr marL="0" indent="0">
              <a:buNone/>
            </a:pPr>
            <a:r>
              <a:rPr lang="en-US" b="1" dirty="0"/>
              <a:t>BMMB7000D</a:t>
            </a:r>
          </a:p>
          <a:p>
            <a:pPr marL="0" indent="0">
              <a:buNone/>
            </a:pPr>
            <a:r>
              <a:rPr lang="en-US" b="1" dirty="0"/>
              <a:t>Mohamed Kwaees</a:t>
            </a:r>
          </a:p>
          <a:p>
            <a:pPr marL="0" indent="0">
              <a:buNone/>
            </a:pPr>
            <a:r>
              <a:rPr lang="en-US" b="1" dirty="0"/>
              <a:t>SID - 2007419</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t>Introduction</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p:txBody>
          <a:bodyPr/>
          <a:lstStyle/>
          <a:p>
            <a:r>
              <a:rPr lang="en-US" dirty="0"/>
              <a:t>This presentation will give a brief overview into BPs change in wanting to become a net zero-carbon emission company by 2050</a:t>
            </a:r>
          </a:p>
          <a:p>
            <a:r>
              <a:rPr lang="en-US" dirty="0"/>
              <a:t>Appraisals of Lewin’s 3 –Step Model &amp; Kotter's 8-Step Model</a:t>
            </a:r>
          </a:p>
          <a:p>
            <a:r>
              <a:rPr lang="en-US" dirty="0"/>
              <a:t>Forces for and against the change will be </a:t>
            </a:r>
            <a:r>
              <a:rPr lang="en-US" dirty="0" err="1"/>
              <a:t>analysed</a:t>
            </a:r>
            <a:r>
              <a:rPr lang="en-US" dirty="0"/>
              <a:t> </a:t>
            </a:r>
          </a:p>
          <a:p>
            <a:r>
              <a:rPr lang="en-US" dirty="0"/>
              <a:t>Stakeholder analysis will be preformed</a:t>
            </a:r>
          </a:p>
          <a:p>
            <a:r>
              <a:rPr lang="en-GB" dirty="0"/>
              <a:t>Identification and dealing with resistance to the change</a:t>
            </a:r>
          </a:p>
          <a:p>
            <a:r>
              <a:rPr lang="en-GB" dirty="0"/>
              <a:t>Assessing the change initiative success</a:t>
            </a:r>
            <a:endParaRPr lang="en-US" dirty="0"/>
          </a:p>
          <a:p>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88950" y="493678"/>
            <a:ext cx="11214100" cy="535531"/>
          </a:xfrm>
        </p:spPr>
        <p:txBody>
          <a:bodyPr/>
          <a:lstStyle/>
          <a:p>
            <a:r>
              <a:rPr lang="en-US" dirty="0"/>
              <a:t>Change model appraisals and </a:t>
            </a:r>
            <a:r>
              <a:rPr lang="en-GB" dirty="0"/>
              <a:t>utilisation</a:t>
            </a:r>
            <a:endParaRPr lang="en-US" dirty="0"/>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sz="quarter" idx="1"/>
          </p:nvPr>
        </p:nvSpPr>
        <p:spPr>
          <a:xfrm>
            <a:off x="1167606" y="1681163"/>
            <a:ext cx="5157787" cy="823912"/>
          </a:xfrm>
        </p:spPr>
        <p:txBody>
          <a:bodyPr/>
          <a:lstStyle/>
          <a:p>
            <a:r>
              <a:rPr lang="en-US" dirty="0"/>
              <a:t>[Figure 1] - Lewin’s Change Model</a:t>
            </a:r>
          </a:p>
        </p:txBody>
      </p:sp>
      <p:sp>
        <p:nvSpPr>
          <p:cNvPr id="5" name="Text Placeholder 4">
            <a:extLst>
              <a:ext uri="{FF2B5EF4-FFF2-40B4-BE49-F238E27FC236}">
                <a16:creationId xmlns:a16="http://schemas.microsoft.com/office/drawing/2014/main" id="{E0C87788-476B-4620-8002-A5C1177AD6C1}"/>
              </a:ext>
            </a:extLst>
          </p:cNvPr>
          <p:cNvSpPr>
            <a:spLocks noGrp="1"/>
          </p:cNvSpPr>
          <p:nvPr>
            <p:ph type="body" sz="quarter" idx="3"/>
          </p:nvPr>
        </p:nvSpPr>
        <p:spPr>
          <a:xfrm>
            <a:off x="6831012" y="1681163"/>
            <a:ext cx="5157788" cy="823912"/>
          </a:xfrm>
        </p:spPr>
        <p:txBody>
          <a:bodyPr/>
          <a:lstStyle/>
          <a:p>
            <a:r>
              <a:rPr lang="en-US" dirty="0"/>
              <a:t>[Figure 2] – Kotter’s 8-Step Model</a:t>
            </a:r>
          </a:p>
        </p:txBody>
      </p:sp>
      <p:pic>
        <p:nvPicPr>
          <p:cNvPr id="11" name="Picture 10">
            <a:extLst>
              <a:ext uri="{FF2B5EF4-FFF2-40B4-BE49-F238E27FC236}">
                <a16:creationId xmlns:a16="http://schemas.microsoft.com/office/drawing/2014/main" id="{59EA5256-5174-5D43-30D0-EC8DD60AF233}"/>
              </a:ext>
            </a:extLst>
          </p:cNvPr>
          <p:cNvPicPr>
            <a:picLocks noChangeAspect="1"/>
          </p:cNvPicPr>
          <p:nvPr/>
        </p:nvPicPr>
        <p:blipFill rotWithShape="1">
          <a:blip r:embed="rId3"/>
          <a:srcRect l="9506" t="25521" r="7813" b="14160"/>
          <a:stretch/>
        </p:blipFill>
        <p:spPr>
          <a:xfrm>
            <a:off x="488950" y="2505075"/>
            <a:ext cx="6515100" cy="2376472"/>
          </a:xfrm>
          <a:prstGeom prst="rect">
            <a:avLst/>
          </a:prstGeom>
        </p:spPr>
      </p:pic>
      <p:pic>
        <p:nvPicPr>
          <p:cNvPr id="6" name="Picture 5">
            <a:extLst>
              <a:ext uri="{FF2B5EF4-FFF2-40B4-BE49-F238E27FC236}">
                <a16:creationId xmlns:a16="http://schemas.microsoft.com/office/drawing/2014/main" id="{EFB99946-48A8-FDE0-100A-0345F2E1308B}"/>
              </a:ext>
            </a:extLst>
          </p:cNvPr>
          <p:cNvPicPr>
            <a:picLocks noChangeAspect="1"/>
          </p:cNvPicPr>
          <p:nvPr/>
        </p:nvPicPr>
        <p:blipFill rotWithShape="1">
          <a:blip r:embed="rId4"/>
          <a:srcRect l="7258" t="16502" r="7619" b="3432"/>
          <a:stretch/>
        </p:blipFill>
        <p:spPr>
          <a:xfrm>
            <a:off x="7682706" y="2190741"/>
            <a:ext cx="3546872" cy="3344573"/>
          </a:xfrm>
          <a:prstGeom prst="rect">
            <a:avLst/>
          </a:prstGeom>
        </p:spPr>
      </p:pic>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535531"/>
          </a:xfrm>
        </p:spPr>
        <p:txBody>
          <a:bodyPr/>
          <a:lstStyle/>
          <a:p>
            <a:pPr algn="ctr"/>
            <a:r>
              <a:rPr lang="en-GB" sz="3200" b="1" dirty="0"/>
              <a:t>Force Field Analysis</a:t>
            </a:r>
            <a:endParaRPr lang="en-US" dirty="0"/>
          </a:p>
        </p:txBody>
      </p:sp>
      <p:sp>
        <p:nvSpPr>
          <p:cNvPr id="8" name="Rectangle 7">
            <a:extLst>
              <a:ext uri="{FF2B5EF4-FFF2-40B4-BE49-F238E27FC236}">
                <a16:creationId xmlns:a16="http://schemas.microsoft.com/office/drawing/2014/main" id="{626F205E-28FA-95F7-2628-E97948E8EB85}"/>
              </a:ext>
            </a:extLst>
          </p:cNvPr>
          <p:cNvSpPr/>
          <p:nvPr/>
        </p:nvSpPr>
        <p:spPr>
          <a:xfrm>
            <a:off x="5045169" y="1260591"/>
            <a:ext cx="2012762" cy="5017545"/>
          </a:xfrm>
          <a:prstGeom prst="rect">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t>BP to reduce carbon emissions and become a NetZero organisation by 2050</a:t>
            </a:r>
          </a:p>
        </p:txBody>
      </p:sp>
      <p:sp>
        <p:nvSpPr>
          <p:cNvPr id="10" name="Right Arrow 4">
            <a:extLst>
              <a:ext uri="{FF2B5EF4-FFF2-40B4-BE49-F238E27FC236}">
                <a16:creationId xmlns:a16="http://schemas.microsoft.com/office/drawing/2014/main" id="{E2031D7D-0A05-A033-7BE4-ED3FE4DD10DD}"/>
              </a:ext>
            </a:extLst>
          </p:cNvPr>
          <p:cNvSpPr/>
          <p:nvPr/>
        </p:nvSpPr>
        <p:spPr>
          <a:xfrm>
            <a:off x="512956" y="1098394"/>
            <a:ext cx="3958683" cy="986883"/>
          </a:xfrm>
          <a:prstGeom prst="rightArrow">
            <a:avLst/>
          </a:prstGeom>
          <a:solidFill>
            <a:srgbClr val="00B050"/>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solidFill>
                  <a:schemeClr val="bg1"/>
                </a:solidFill>
              </a:rPr>
              <a:t>Initiated by CEO</a:t>
            </a:r>
          </a:p>
        </p:txBody>
      </p:sp>
      <p:sp>
        <p:nvSpPr>
          <p:cNvPr id="12" name="Right Arrow 5">
            <a:extLst>
              <a:ext uri="{FF2B5EF4-FFF2-40B4-BE49-F238E27FC236}">
                <a16:creationId xmlns:a16="http://schemas.microsoft.com/office/drawing/2014/main" id="{9CB3C241-BF0E-FBDB-BC42-11937D8D6D02}"/>
              </a:ext>
            </a:extLst>
          </p:cNvPr>
          <p:cNvSpPr/>
          <p:nvPr/>
        </p:nvSpPr>
        <p:spPr>
          <a:xfrm>
            <a:off x="512955" y="2544335"/>
            <a:ext cx="3958683" cy="986883"/>
          </a:xfrm>
          <a:prstGeom prst="rightArrow">
            <a:avLst/>
          </a:prstGeom>
          <a:solidFill>
            <a:srgbClr val="00B050"/>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solidFill>
                  <a:schemeClr val="bg1"/>
                </a:solidFill>
              </a:rPr>
              <a:t>Climate change and environmentalist </a:t>
            </a:r>
          </a:p>
        </p:txBody>
      </p:sp>
      <p:sp>
        <p:nvSpPr>
          <p:cNvPr id="13" name="Right Arrow 6">
            <a:extLst>
              <a:ext uri="{FF2B5EF4-FFF2-40B4-BE49-F238E27FC236}">
                <a16:creationId xmlns:a16="http://schemas.microsoft.com/office/drawing/2014/main" id="{9A097046-2B9E-3A63-652D-DA7545348FAD}"/>
              </a:ext>
            </a:extLst>
          </p:cNvPr>
          <p:cNvSpPr/>
          <p:nvPr/>
        </p:nvSpPr>
        <p:spPr>
          <a:xfrm>
            <a:off x="512955" y="3917794"/>
            <a:ext cx="3958683" cy="986883"/>
          </a:xfrm>
          <a:prstGeom prst="rightArrow">
            <a:avLst/>
          </a:prstGeom>
          <a:solidFill>
            <a:srgbClr val="00B050"/>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solidFill>
                  <a:schemeClr val="bg1"/>
                </a:solidFill>
              </a:rPr>
              <a:t>Improve corporate image </a:t>
            </a:r>
          </a:p>
        </p:txBody>
      </p:sp>
      <p:sp>
        <p:nvSpPr>
          <p:cNvPr id="14" name="Right Arrow 7">
            <a:extLst>
              <a:ext uri="{FF2B5EF4-FFF2-40B4-BE49-F238E27FC236}">
                <a16:creationId xmlns:a16="http://schemas.microsoft.com/office/drawing/2014/main" id="{D36778F5-2EF9-F7C1-3224-1FA52EAC08BD}"/>
              </a:ext>
            </a:extLst>
          </p:cNvPr>
          <p:cNvSpPr/>
          <p:nvPr/>
        </p:nvSpPr>
        <p:spPr>
          <a:xfrm>
            <a:off x="512954" y="5291253"/>
            <a:ext cx="3958683" cy="986883"/>
          </a:xfrm>
          <a:prstGeom prst="rightArrow">
            <a:avLst/>
          </a:prstGeom>
          <a:solidFill>
            <a:srgbClr val="00B050"/>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solidFill>
                  <a:schemeClr val="bg1"/>
                </a:solidFill>
              </a:rPr>
              <a:t>Competition</a:t>
            </a:r>
          </a:p>
        </p:txBody>
      </p:sp>
      <p:sp>
        <p:nvSpPr>
          <p:cNvPr id="15" name="Rectangle 14">
            <a:extLst>
              <a:ext uri="{FF2B5EF4-FFF2-40B4-BE49-F238E27FC236}">
                <a16:creationId xmlns:a16="http://schemas.microsoft.com/office/drawing/2014/main" id="{1C7C4484-D3F6-EF23-8E96-3F977F949014}"/>
              </a:ext>
            </a:extLst>
          </p:cNvPr>
          <p:cNvSpPr/>
          <p:nvPr/>
        </p:nvSpPr>
        <p:spPr>
          <a:xfrm>
            <a:off x="512954" y="312234"/>
            <a:ext cx="2676292" cy="446049"/>
          </a:xfrm>
          <a:prstGeom prst="rect">
            <a:avLst/>
          </a:prstGeom>
          <a:solidFill>
            <a:srgbClr val="00B050"/>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solidFill>
                  <a:schemeClr val="tx1"/>
                </a:solidFill>
              </a:rPr>
              <a:t>Driving Forces</a:t>
            </a:r>
          </a:p>
        </p:txBody>
      </p:sp>
      <p:sp>
        <p:nvSpPr>
          <p:cNvPr id="18" name="Right Arrow 8">
            <a:extLst>
              <a:ext uri="{FF2B5EF4-FFF2-40B4-BE49-F238E27FC236}">
                <a16:creationId xmlns:a16="http://schemas.microsoft.com/office/drawing/2014/main" id="{513B1FC6-A7D2-6063-9D6D-7AB20180F445}"/>
              </a:ext>
            </a:extLst>
          </p:cNvPr>
          <p:cNvSpPr/>
          <p:nvPr/>
        </p:nvSpPr>
        <p:spPr>
          <a:xfrm rot="10800000">
            <a:off x="7631463" y="1135333"/>
            <a:ext cx="3958683" cy="986883"/>
          </a:xfrm>
          <a:prstGeom prst="rightArrow">
            <a:avLst/>
          </a:prstGeom>
          <a:gradFill flip="none"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tileRect/>
          </a:gradFill>
          <a:ln/>
        </p:spPr>
        <p:style>
          <a:lnRef idx="0">
            <a:schemeClr val="accent3"/>
          </a:lnRef>
          <a:fillRef idx="3">
            <a:schemeClr val="accent3"/>
          </a:fillRef>
          <a:effectRef idx="3">
            <a:schemeClr val="accent3"/>
          </a:effectRef>
          <a:fontRef idx="minor">
            <a:schemeClr val="lt1"/>
          </a:fontRef>
        </p:style>
        <p:txBody>
          <a:bodyPr vert="horz" wrap="square" rtlCol="0" anchor="ctr"/>
          <a:lstStyle/>
          <a:p>
            <a:pPr algn="ctr"/>
            <a:r>
              <a:rPr lang="en-GB" dirty="0"/>
              <a:t> </a:t>
            </a:r>
          </a:p>
        </p:txBody>
      </p:sp>
      <p:sp>
        <p:nvSpPr>
          <p:cNvPr id="19" name="Right Arrow 9">
            <a:extLst>
              <a:ext uri="{FF2B5EF4-FFF2-40B4-BE49-F238E27FC236}">
                <a16:creationId xmlns:a16="http://schemas.microsoft.com/office/drawing/2014/main" id="{300D30F4-BD24-B46A-7019-D12555DE9F16}"/>
              </a:ext>
            </a:extLst>
          </p:cNvPr>
          <p:cNvSpPr/>
          <p:nvPr/>
        </p:nvSpPr>
        <p:spPr>
          <a:xfrm rot="10800000">
            <a:off x="7631462" y="2581274"/>
            <a:ext cx="3958683" cy="986883"/>
          </a:xfrm>
          <a:prstGeom prst="rightArrow">
            <a:avLst/>
          </a:prstGeom>
          <a:ln/>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dirty="0"/>
          </a:p>
        </p:txBody>
      </p:sp>
      <p:sp>
        <p:nvSpPr>
          <p:cNvPr id="20" name="Right Arrow 10">
            <a:extLst>
              <a:ext uri="{FF2B5EF4-FFF2-40B4-BE49-F238E27FC236}">
                <a16:creationId xmlns:a16="http://schemas.microsoft.com/office/drawing/2014/main" id="{D0EC905A-E565-8B29-E337-4FA86B0C7A39}"/>
              </a:ext>
            </a:extLst>
          </p:cNvPr>
          <p:cNvSpPr/>
          <p:nvPr/>
        </p:nvSpPr>
        <p:spPr>
          <a:xfrm rot="10800000">
            <a:off x="7631462" y="3954733"/>
            <a:ext cx="3958683" cy="986883"/>
          </a:xfrm>
          <a:prstGeom prst="rightArrow">
            <a:avLst/>
          </a:prstGeom>
          <a:ln/>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1" name="Right Arrow 11">
            <a:extLst>
              <a:ext uri="{FF2B5EF4-FFF2-40B4-BE49-F238E27FC236}">
                <a16:creationId xmlns:a16="http://schemas.microsoft.com/office/drawing/2014/main" id="{FB408FD3-C47C-3C2A-775F-80583D924DEF}"/>
              </a:ext>
            </a:extLst>
          </p:cNvPr>
          <p:cNvSpPr/>
          <p:nvPr/>
        </p:nvSpPr>
        <p:spPr>
          <a:xfrm rot="10800000">
            <a:off x="7631461" y="5328192"/>
            <a:ext cx="3958683" cy="986883"/>
          </a:xfrm>
          <a:prstGeom prst="rightArrow">
            <a:avLst/>
          </a:prstGeom>
          <a:ln/>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C40AC4F9-7BA1-D6B8-1768-ED8626B006D9}"/>
              </a:ext>
            </a:extLst>
          </p:cNvPr>
          <p:cNvSpPr/>
          <p:nvPr/>
        </p:nvSpPr>
        <p:spPr>
          <a:xfrm>
            <a:off x="8913852" y="393778"/>
            <a:ext cx="2676292" cy="446049"/>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solidFill>
                  <a:schemeClr val="tx1"/>
                </a:solidFill>
              </a:rPr>
              <a:t>Resisting Forces</a:t>
            </a:r>
          </a:p>
        </p:txBody>
      </p:sp>
      <p:sp>
        <p:nvSpPr>
          <p:cNvPr id="24" name="TextBox 23">
            <a:extLst>
              <a:ext uri="{FF2B5EF4-FFF2-40B4-BE49-F238E27FC236}">
                <a16:creationId xmlns:a16="http://schemas.microsoft.com/office/drawing/2014/main" id="{3871331D-8850-F569-31D3-D834DA9C913D}"/>
              </a:ext>
            </a:extLst>
          </p:cNvPr>
          <p:cNvSpPr txBox="1"/>
          <p:nvPr/>
        </p:nvSpPr>
        <p:spPr>
          <a:xfrm>
            <a:off x="8026400" y="1409732"/>
            <a:ext cx="3597198" cy="369332"/>
          </a:xfrm>
          <a:prstGeom prst="rect">
            <a:avLst/>
          </a:prstGeom>
          <a:noFill/>
        </p:spPr>
        <p:txBody>
          <a:bodyPr wrap="square">
            <a:spAutoFit/>
          </a:bodyPr>
          <a:lstStyle/>
          <a:p>
            <a:pPr algn="ctr"/>
            <a:r>
              <a:rPr lang="en-GB" dirty="0">
                <a:solidFill>
                  <a:schemeClr val="bg1"/>
                </a:solidFill>
              </a:rPr>
              <a:t>Demand of fossil fuels</a:t>
            </a:r>
          </a:p>
        </p:txBody>
      </p:sp>
      <p:sp>
        <p:nvSpPr>
          <p:cNvPr id="25" name="TextBox 24">
            <a:extLst>
              <a:ext uri="{FF2B5EF4-FFF2-40B4-BE49-F238E27FC236}">
                <a16:creationId xmlns:a16="http://schemas.microsoft.com/office/drawing/2014/main" id="{67747DB1-6755-7180-80FD-203E0D1FB956}"/>
              </a:ext>
            </a:extLst>
          </p:cNvPr>
          <p:cNvSpPr txBox="1"/>
          <p:nvPr/>
        </p:nvSpPr>
        <p:spPr>
          <a:xfrm>
            <a:off x="8023302" y="2859666"/>
            <a:ext cx="3597198" cy="369332"/>
          </a:xfrm>
          <a:prstGeom prst="rect">
            <a:avLst/>
          </a:prstGeom>
          <a:noFill/>
        </p:spPr>
        <p:txBody>
          <a:bodyPr wrap="square">
            <a:spAutoFit/>
          </a:bodyPr>
          <a:lstStyle/>
          <a:p>
            <a:pPr algn="ctr"/>
            <a:r>
              <a:rPr lang="en-GB" dirty="0">
                <a:solidFill>
                  <a:schemeClr val="bg1"/>
                </a:solidFill>
              </a:rPr>
              <a:t>Cost and expenses </a:t>
            </a:r>
          </a:p>
        </p:txBody>
      </p:sp>
      <p:sp>
        <p:nvSpPr>
          <p:cNvPr id="26" name="TextBox 25">
            <a:extLst>
              <a:ext uri="{FF2B5EF4-FFF2-40B4-BE49-F238E27FC236}">
                <a16:creationId xmlns:a16="http://schemas.microsoft.com/office/drawing/2014/main" id="{C5B91932-7899-EA1B-45BC-BD040B765CD1}"/>
              </a:ext>
            </a:extLst>
          </p:cNvPr>
          <p:cNvSpPr txBox="1"/>
          <p:nvPr/>
        </p:nvSpPr>
        <p:spPr>
          <a:xfrm>
            <a:off x="8061402" y="4251969"/>
            <a:ext cx="3597198" cy="369332"/>
          </a:xfrm>
          <a:prstGeom prst="rect">
            <a:avLst/>
          </a:prstGeom>
          <a:noFill/>
        </p:spPr>
        <p:txBody>
          <a:bodyPr wrap="square">
            <a:spAutoFit/>
          </a:bodyPr>
          <a:lstStyle/>
          <a:p>
            <a:pPr algn="ctr"/>
            <a:r>
              <a:rPr lang="en-GB" dirty="0">
                <a:solidFill>
                  <a:schemeClr val="bg1"/>
                </a:solidFill>
              </a:rPr>
              <a:t>Industry &amp; market share </a:t>
            </a:r>
          </a:p>
        </p:txBody>
      </p:sp>
      <p:sp>
        <p:nvSpPr>
          <p:cNvPr id="27" name="TextBox 26">
            <a:extLst>
              <a:ext uri="{FF2B5EF4-FFF2-40B4-BE49-F238E27FC236}">
                <a16:creationId xmlns:a16="http://schemas.microsoft.com/office/drawing/2014/main" id="{6DCA2B1C-BCB8-ECE8-6CD5-17A4F6422469}"/>
              </a:ext>
            </a:extLst>
          </p:cNvPr>
          <p:cNvSpPr txBox="1"/>
          <p:nvPr/>
        </p:nvSpPr>
        <p:spPr>
          <a:xfrm>
            <a:off x="8061402" y="5473624"/>
            <a:ext cx="3597198" cy="646331"/>
          </a:xfrm>
          <a:prstGeom prst="rect">
            <a:avLst/>
          </a:prstGeom>
          <a:noFill/>
        </p:spPr>
        <p:txBody>
          <a:bodyPr wrap="square">
            <a:spAutoFit/>
          </a:bodyPr>
          <a:lstStyle/>
          <a:p>
            <a:pPr algn="ctr"/>
            <a:r>
              <a:rPr lang="en-GB" dirty="0">
                <a:solidFill>
                  <a:schemeClr val="bg1"/>
                </a:solidFill>
              </a:rPr>
              <a:t>Employees (e.g. training and company culture)</a:t>
            </a:r>
          </a:p>
        </p:txBody>
      </p:sp>
      <p:sp>
        <p:nvSpPr>
          <p:cNvPr id="28" name="TextBox 27">
            <a:extLst>
              <a:ext uri="{FF2B5EF4-FFF2-40B4-BE49-F238E27FC236}">
                <a16:creationId xmlns:a16="http://schemas.microsoft.com/office/drawing/2014/main" id="{1E5895B0-12E4-04ED-6D64-F12062BE4815}"/>
              </a:ext>
            </a:extLst>
          </p:cNvPr>
          <p:cNvSpPr txBox="1"/>
          <p:nvPr/>
        </p:nvSpPr>
        <p:spPr>
          <a:xfrm>
            <a:off x="3840665" y="1404860"/>
            <a:ext cx="431800" cy="369332"/>
          </a:xfrm>
          <a:prstGeom prst="rect">
            <a:avLst/>
          </a:prstGeom>
          <a:noFill/>
        </p:spPr>
        <p:txBody>
          <a:bodyPr wrap="square">
            <a:spAutoFit/>
          </a:bodyPr>
          <a:lstStyle/>
          <a:p>
            <a:pPr algn="ctr"/>
            <a:r>
              <a:rPr lang="en-GB" dirty="0">
                <a:solidFill>
                  <a:schemeClr val="bg1"/>
                </a:solidFill>
              </a:rPr>
              <a:t>5</a:t>
            </a:r>
          </a:p>
        </p:txBody>
      </p:sp>
      <p:sp>
        <p:nvSpPr>
          <p:cNvPr id="30" name="TextBox 29">
            <a:extLst>
              <a:ext uri="{FF2B5EF4-FFF2-40B4-BE49-F238E27FC236}">
                <a16:creationId xmlns:a16="http://schemas.microsoft.com/office/drawing/2014/main" id="{30D3165D-8AEF-C617-7EBD-7FA416AF7447}"/>
              </a:ext>
            </a:extLst>
          </p:cNvPr>
          <p:cNvSpPr txBox="1"/>
          <p:nvPr/>
        </p:nvSpPr>
        <p:spPr>
          <a:xfrm>
            <a:off x="3840665" y="2863550"/>
            <a:ext cx="431800" cy="369332"/>
          </a:xfrm>
          <a:prstGeom prst="rect">
            <a:avLst/>
          </a:prstGeom>
          <a:noFill/>
        </p:spPr>
        <p:txBody>
          <a:bodyPr wrap="square">
            <a:spAutoFit/>
          </a:bodyPr>
          <a:lstStyle/>
          <a:p>
            <a:pPr algn="ctr"/>
            <a:r>
              <a:rPr lang="en-GB" dirty="0">
                <a:solidFill>
                  <a:schemeClr val="bg1"/>
                </a:solidFill>
              </a:rPr>
              <a:t>5</a:t>
            </a:r>
          </a:p>
        </p:txBody>
      </p:sp>
      <p:sp>
        <p:nvSpPr>
          <p:cNvPr id="31" name="TextBox 30">
            <a:extLst>
              <a:ext uri="{FF2B5EF4-FFF2-40B4-BE49-F238E27FC236}">
                <a16:creationId xmlns:a16="http://schemas.microsoft.com/office/drawing/2014/main" id="{DD0D7574-F489-D9B3-F218-D592C4239E52}"/>
              </a:ext>
            </a:extLst>
          </p:cNvPr>
          <p:cNvSpPr txBox="1"/>
          <p:nvPr/>
        </p:nvSpPr>
        <p:spPr>
          <a:xfrm>
            <a:off x="3858166" y="4226569"/>
            <a:ext cx="431800" cy="369332"/>
          </a:xfrm>
          <a:prstGeom prst="rect">
            <a:avLst/>
          </a:prstGeom>
          <a:noFill/>
        </p:spPr>
        <p:txBody>
          <a:bodyPr wrap="square">
            <a:spAutoFit/>
          </a:bodyPr>
          <a:lstStyle/>
          <a:p>
            <a:pPr algn="ctr"/>
            <a:r>
              <a:rPr lang="en-GB" dirty="0">
                <a:solidFill>
                  <a:schemeClr val="bg1"/>
                </a:solidFill>
              </a:rPr>
              <a:t>4</a:t>
            </a:r>
          </a:p>
        </p:txBody>
      </p:sp>
      <p:sp>
        <p:nvSpPr>
          <p:cNvPr id="32" name="TextBox 31">
            <a:extLst>
              <a:ext uri="{FF2B5EF4-FFF2-40B4-BE49-F238E27FC236}">
                <a16:creationId xmlns:a16="http://schemas.microsoft.com/office/drawing/2014/main" id="{69D213AE-1283-4C26-E5F6-4BF54D48359F}"/>
              </a:ext>
            </a:extLst>
          </p:cNvPr>
          <p:cNvSpPr txBox="1"/>
          <p:nvPr/>
        </p:nvSpPr>
        <p:spPr>
          <a:xfrm>
            <a:off x="3858166" y="5600028"/>
            <a:ext cx="431800" cy="369332"/>
          </a:xfrm>
          <a:prstGeom prst="rect">
            <a:avLst/>
          </a:prstGeom>
          <a:noFill/>
        </p:spPr>
        <p:txBody>
          <a:bodyPr wrap="square">
            <a:spAutoFit/>
          </a:bodyPr>
          <a:lstStyle/>
          <a:p>
            <a:pPr algn="ctr"/>
            <a:r>
              <a:rPr lang="en-GB" dirty="0">
                <a:solidFill>
                  <a:schemeClr val="bg1"/>
                </a:solidFill>
              </a:rPr>
              <a:t>4</a:t>
            </a:r>
          </a:p>
        </p:txBody>
      </p:sp>
      <p:sp>
        <p:nvSpPr>
          <p:cNvPr id="35" name="TextBox 34">
            <a:extLst>
              <a:ext uri="{FF2B5EF4-FFF2-40B4-BE49-F238E27FC236}">
                <a16:creationId xmlns:a16="http://schemas.microsoft.com/office/drawing/2014/main" id="{053AA001-A3A8-7F1D-D3A0-34C6024C3770}"/>
              </a:ext>
            </a:extLst>
          </p:cNvPr>
          <p:cNvSpPr txBox="1"/>
          <p:nvPr/>
        </p:nvSpPr>
        <p:spPr>
          <a:xfrm>
            <a:off x="7781845" y="1448812"/>
            <a:ext cx="431800" cy="369332"/>
          </a:xfrm>
          <a:prstGeom prst="rect">
            <a:avLst/>
          </a:prstGeom>
          <a:noFill/>
        </p:spPr>
        <p:txBody>
          <a:bodyPr wrap="square">
            <a:spAutoFit/>
          </a:bodyPr>
          <a:lstStyle/>
          <a:p>
            <a:pPr algn="ctr"/>
            <a:r>
              <a:rPr lang="en-GB" dirty="0">
                <a:solidFill>
                  <a:schemeClr val="bg1"/>
                </a:solidFill>
              </a:rPr>
              <a:t>5</a:t>
            </a:r>
          </a:p>
        </p:txBody>
      </p:sp>
      <p:sp>
        <p:nvSpPr>
          <p:cNvPr id="36" name="TextBox 35">
            <a:extLst>
              <a:ext uri="{FF2B5EF4-FFF2-40B4-BE49-F238E27FC236}">
                <a16:creationId xmlns:a16="http://schemas.microsoft.com/office/drawing/2014/main" id="{20151D41-753E-D017-775F-12A3DA1F0B13}"/>
              </a:ext>
            </a:extLst>
          </p:cNvPr>
          <p:cNvSpPr txBox="1"/>
          <p:nvPr/>
        </p:nvSpPr>
        <p:spPr>
          <a:xfrm>
            <a:off x="7781845" y="2907502"/>
            <a:ext cx="431800" cy="369332"/>
          </a:xfrm>
          <a:prstGeom prst="rect">
            <a:avLst/>
          </a:prstGeom>
          <a:noFill/>
        </p:spPr>
        <p:txBody>
          <a:bodyPr wrap="square">
            <a:spAutoFit/>
          </a:bodyPr>
          <a:lstStyle/>
          <a:p>
            <a:pPr algn="ctr"/>
            <a:r>
              <a:rPr lang="en-GB" dirty="0">
                <a:solidFill>
                  <a:schemeClr val="bg1"/>
                </a:solidFill>
              </a:rPr>
              <a:t>3</a:t>
            </a:r>
          </a:p>
        </p:txBody>
      </p:sp>
      <p:sp>
        <p:nvSpPr>
          <p:cNvPr id="37" name="TextBox 36">
            <a:extLst>
              <a:ext uri="{FF2B5EF4-FFF2-40B4-BE49-F238E27FC236}">
                <a16:creationId xmlns:a16="http://schemas.microsoft.com/office/drawing/2014/main" id="{1E9742DC-3DBE-B63A-7CFA-927FF83A3B30}"/>
              </a:ext>
            </a:extLst>
          </p:cNvPr>
          <p:cNvSpPr txBox="1"/>
          <p:nvPr/>
        </p:nvSpPr>
        <p:spPr>
          <a:xfrm>
            <a:off x="7799346" y="4270521"/>
            <a:ext cx="431800" cy="369332"/>
          </a:xfrm>
          <a:prstGeom prst="rect">
            <a:avLst/>
          </a:prstGeom>
          <a:noFill/>
        </p:spPr>
        <p:txBody>
          <a:bodyPr wrap="square">
            <a:spAutoFit/>
          </a:bodyPr>
          <a:lstStyle/>
          <a:p>
            <a:pPr algn="ctr"/>
            <a:r>
              <a:rPr lang="en-GB" dirty="0">
                <a:solidFill>
                  <a:schemeClr val="bg1"/>
                </a:solidFill>
              </a:rPr>
              <a:t>2</a:t>
            </a:r>
          </a:p>
        </p:txBody>
      </p:sp>
      <p:sp>
        <p:nvSpPr>
          <p:cNvPr id="38" name="TextBox 37">
            <a:extLst>
              <a:ext uri="{FF2B5EF4-FFF2-40B4-BE49-F238E27FC236}">
                <a16:creationId xmlns:a16="http://schemas.microsoft.com/office/drawing/2014/main" id="{7126C7F7-310D-6DBA-0E03-28262823AE3A}"/>
              </a:ext>
            </a:extLst>
          </p:cNvPr>
          <p:cNvSpPr txBox="1"/>
          <p:nvPr/>
        </p:nvSpPr>
        <p:spPr>
          <a:xfrm>
            <a:off x="7799346" y="5643980"/>
            <a:ext cx="431800" cy="369332"/>
          </a:xfrm>
          <a:prstGeom prst="rect">
            <a:avLst/>
          </a:prstGeom>
          <a:noFill/>
        </p:spPr>
        <p:txBody>
          <a:bodyPr wrap="square">
            <a:spAutoFit/>
          </a:bodyPr>
          <a:lstStyle/>
          <a:p>
            <a:pPr algn="ctr"/>
            <a:r>
              <a:rPr lang="en-GB" dirty="0">
                <a:solidFill>
                  <a:schemeClr val="bg1"/>
                </a:solidFill>
              </a:rPr>
              <a:t>3</a:t>
            </a:r>
          </a:p>
        </p:txBody>
      </p:sp>
    </p:spTree>
    <p:extLst>
      <p:ext uri="{BB962C8B-B14F-4D97-AF65-F5344CB8AC3E}">
        <p14:creationId xmlns:p14="http://schemas.microsoft.com/office/powerpoint/2010/main" val="110946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535531"/>
          </a:xfrm>
        </p:spPr>
        <p:txBody>
          <a:bodyPr/>
          <a:lstStyle/>
          <a:p>
            <a:pPr algn="ctr"/>
            <a:r>
              <a:rPr lang="en-GB" sz="3200" b="1" dirty="0"/>
              <a:t>Stakeholder</a:t>
            </a:r>
            <a:r>
              <a:rPr lang="en-GB" dirty="0"/>
              <a:t> </a:t>
            </a:r>
            <a:r>
              <a:rPr lang="en-GB" sz="3200" b="1" dirty="0"/>
              <a:t>Analysis</a:t>
            </a:r>
            <a:endParaRPr lang="en-US" dirty="0"/>
          </a:p>
        </p:txBody>
      </p:sp>
      <p:sp>
        <p:nvSpPr>
          <p:cNvPr id="5" name="Rectangle 4">
            <a:extLst>
              <a:ext uri="{FF2B5EF4-FFF2-40B4-BE49-F238E27FC236}">
                <a16:creationId xmlns:a16="http://schemas.microsoft.com/office/drawing/2014/main" id="{E0C81857-C322-A185-9A4C-D7EFF8254D36}"/>
              </a:ext>
            </a:extLst>
          </p:cNvPr>
          <p:cNvSpPr/>
          <p:nvPr/>
        </p:nvSpPr>
        <p:spPr>
          <a:xfrm>
            <a:off x="3624416" y="1591719"/>
            <a:ext cx="2484284" cy="2189706"/>
          </a:xfrm>
          <a:prstGeom prst="rect">
            <a:avLst/>
          </a:prstGeom>
          <a:solidFill>
            <a:srgbClr val="C6A11A"/>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Customers</a:t>
            </a:r>
          </a:p>
          <a:p>
            <a:pPr algn="ctr"/>
            <a:r>
              <a:rPr lang="en-GB" dirty="0"/>
              <a:t>Suppliers</a:t>
            </a:r>
          </a:p>
          <a:p>
            <a:pPr algn="ctr"/>
            <a:r>
              <a:rPr lang="en-GB" dirty="0"/>
              <a:t>Activist Groups</a:t>
            </a:r>
          </a:p>
          <a:p>
            <a:pPr algn="ctr"/>
            <a:endParaRPr lang="en-GB" dirty="0"/>
          </a:p>
          <a:p>
            <a:pPr algn="ctr"/>
            <a:r>
              <a:rPr lang="en-GB" dirty="0"/>
              <a:t> </a:t>
            </a:r>
          </a:p>
          <a:p>
            <a:pPr algn="ctr"/>
            <a:endParaRPr lang="en-GB" dirty="0"/>
          </a:p>
        </p:txBody>
      </p:sp>
      <p:sp>
        <p:nvSpPr>
          <p:cNvPr id="40" name="Rectangle 39">
            <a:extLst>
              <a:ext uri="{FF2B5EF4-FFF2-40B4-BE49-F238E27FC236}">
                <a16:creationId xmlns:a16="http://schemas.microsoft.com/office/drawing/2014/main" id="{B3526EEF-7DD8-A665-02FF-C8EDC83DAACD}"/>
              </a:ext>
            </a:extLst>
          </p:cNvPr>
          <p:cNvSpPr/>
          <p:nvPr/>
        </p:nvSpPr>
        <p:spPr>
          <a:xfrm>
            <a:off x="3624416" y="3781425"/>
            <a:ext cx="2484284" cy="2189706"/>
          </a:xfrm>
          <a:prstGeom prst="rect">
            <a:avLst/>
          </a:prstGeom>
          <a:solidFill>
            <a:srgbClr val="00B050"/>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Competitors</a:t>
            </a:r>
          </a:p>
          <a:p>
            <a:pPr algn="ctr"/>
            <a:r>
              <a:rPr lang="en-GB" dirty="0"/>
              <a:t>Wider public</a:t>
            </a:r>
          </a:p>
          <a:p>
            <a:pPr algn="ctr"/>
            <a:r>
              <a:rPr lang="en-GB" dirty="0"/>
              <a:t> </a:t>
            </a:r>
          </a:p>
        </p:txBody>
      </p:sp>
      <p:sp>
        <p:nvSpPr>
          <p:cNvPr id="41" name="Rectangle 40">
            <a:extLst>
              <a:ext uri="{FF2B5EF4-FFF2-40B4-BE49-F238E27FC236}">
                <a16:creationId xmlns:a16="http://schemas.microsoft.com/office/drawing/2014/main" id="{BBBB75C4-EADA-38C6-E088-DBE5B9FC29BF}"/>
              </a:ext>
            </a:extLst>
          </p:cNvPr>
          <p:cNvSpPr/>
          <p:nvPr/>
        </p:nvSpPr>
        <p:spPr>
          <a:xfrm>
            <a:off x="6108700" y="1591719"/>
            <a:ext cx="2484284" cy="2189706"/>
          </a:xfrm>
          <a:prstGeom prst="rect">
            <a:avLst/>
          </a:prstGeom>
          <a:solidFill>
            <a:srgbClr val="FF0000"/>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dirty="0"/>
              <a:t>Investors</a:t>
            </a:r>
          </a:p>
          <a:p>
            <a:pPr algn="ctr"/>
            <a:r>
              <a:rPr lang="en-GB" dirty="0"/>
              <a:t>Board</a:t>
            </a:r>
          </a:p>
          <a:p>
            <a:pPr algn="ctr"/>
            <a:r>
              <a:rPr lang="en-GB" dirty="0"/>
              <a:t>CEO</a:t>
            </a:r>
          </a:p>
          <a:p>
            <a:pPr algn="ctr"/>
            <a:endParaRPr lang="en-GB" dirty="0"/>
          </a:p>
          <a:p>
            <a:pPr algn="ctr"/>
            <a:endParaRPr lang="en-GB" dirty="0"/>
          </a:p>
          <a:p>
            <a:pPr algn="ctr"/>
            <a:r>
              <a:rPr lang="en-GB" dirty="0"/>
              <a:t> </a:t>
            </a:r>
          </a:p>
        </p:txBody>
      </p:sp>
      <p:sp>
        <p:nvSpPr>
          <p:cNvPr id="42" name="Rectangle 41">
            <a:extLst>
              <a:ext uri="{FF2B5EF4-FFF2-40B4-BE49-F238E27FC236}">
                <a16:creationId xmlns:a16="http://schemas.microsoft.com/office/drawing/2014/main" id="{369DEC84-5309-B895-E9CA-56D053BC22EC}"/>
              </a:ext>
            </a:extLst>
          </p:cNvPr>
          <p:cNvSpPr/>
          <p:nvPr/>
        </p:nvSpPr>
        <p:spPr>
          <a:xfrm>
            <a:off x="6108700" y="3781425"/>
            <a:ext cx="2484284" cy="2189706"/>
          </a:xfrm>
          <a:prstGeom prst="rect">
            <a:avLst/>
          </a:prstGeom>
          <a:solidFill>
            <a:srgbClr val="7030A0"/>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Managers</a:t>
            </a:r>
          </a:p>
          <a:p>
            <a:pPr algn="ctr"/>
            <a:r>
              <a:rPr lang="en-GB" dirty="0"/>
              <a:t>Employees</a:t>
            </a:r>
          </a:p>
          <a:p>
            <a:pPr algn="ctr"/>
            <a:endParaRPr lang="en-GB" dirty="0"/>
          </a:p>
        </p:txBody>
      </p:sp>
      <p:sp>
        <p:nvSpPr>
          <p:cNvPr id="44" name="TextBox 43">
            <a:extLst>
              <a:ext uri="{FF2B5EF4-FFF2-40B4-BE49-F238E27FC236}">
                <a16:creationId xmlns:a16="http://schemas.microsoft.com/office/drawing/2014/main" id="{ED964996-70AD-256F-1B91-D768A84A0A5F}"/>
              </a:ext>
            </a:extLst>
          </p:cNvPr>
          <p:cNvSpPr txBox="1"/>
          <p:nvPr/>
        </p:nvSpPr>
        <p:spPr>
          <a:xfrm rot="16200000">
            <a:off x="1002079" y="3644906"/>
            <a:ext cx="4475706" cy="369332"/>
          </a:xfrm>
          <a:prstGeom prst="rect">
            <a:avLst/>
          </a:prstGeom>
          <a:noFill/>
        </p:spPr>
        <p:txBody>
          <a:bodyPr wrap="square">
            <a:spAutoFit/>
          </a:bodyPr>
          <a:lstStyle/>
          <a:p>
            <a:pPr algn="ctr"/>
            <a:r>
              <a:rPr lang="en-GB" dirty="0">
                <a:solidFill>
                  <a:schemeClr val="bg1"/>
                </a:solidFill>
              </a:rPr>
              <a:t>Power</a:t>
            </a:r>
          </a:p>
        </p:txBody>
      </p:sp>
      <p:sp>
        <p:nvSpPr>
          <p:cNvPr id="29" name="Arrow: Down 28">
            <a:extLst>
              <a:ext uri="{FF2B5EF4-FFF2-40B4-BE49-F238E27FC236}">
                <a16:creationId xmlns:a16="http://schemas.microsoft.com/office/drawing/2014/main" id="{9F9EEDAB-DCB4-9A0A-E4FF-DB571F41B987}"/>
              </a:ext>
            </a:extLst>
          </p:cNvPr>
          <p:cNvSpPr/>
          <p:nvPr/>
        </p:nvSpPr>
        <p:spPr>
          <a:xfrm rot="10800000">
            <a:off x="3354224" y="1362075"/>
            <a:ext cx="369334" cy="4659856"/>
          </a:xfrm>
          <a:prstGeom prst="downArrow">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Arrow: Down 44">
            <a:extLst>
              <a:ext uri="{FF2B5EF4-FFF2-40B4-BE49-F238E27FC236}">
                <a16:creationId xmlns:a16="http://schemas.microsoft.com/office/drawing/2014/main" id="{0721F0C6-D52F-E6F5-881E-6CB006DA6796}"/>
              </a:ext>
            </a:extLst>
          </p:cNvPr>
          <p:cNvSpPr/>
          <p:nvPr/>
        </p:nvSpPr>
        <p:spPr>
          <a:xfrm rot="16200000">
            <a:off x="5971658" y="3342231"/>
            <a:ext cx="369334" cy="5416550"/>
          </a:xfrm>
          <a:prstGeom prst="downArrow">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2FFBFE6C-5454-8ED7-0C21-E9909ADB799F}"/>
              </a:ext>
            </a:extLst>
          </p:cNvPr>
          <p:cNvSpPr txBox="1"/>
          <p:nvPr/>
        </p:nvSpPr>
        <p:spPr>
          <a:xfrm>
            <a:off x="3783379" y="6159506"/>
            <a:ext cx="4475706" cy="369332"/>
          </a:xfrm>
          <a:prstGeom prst="rect">
            <a:avLst/>
          </a:prstGeom>
          <a:noFill/>
        </p:spPr>
        <p:txBody>
          <a:bodyPr wrap="square">
            <a:spAutoFit/>
          </a:bodyPr>
          <a:lstStyle/>
          <a:p>
            <a:pPr algn="ctr"/>
            <a:r>
              <a:rPr lang="en-GB" dirty="0">
                <a:solidFill>
                  <a:schemeClr val="bg1"/>
                </a:solidFill>
              </a:rPr>
              <a:t>Interest </a:t>
            </a:r>
          </a:p>
        </p:txBody>
      </p:sp>
      <p:sp>
        <p:nvSpPr>
          <p:cNvPr id="47" name="TextBox 46">
            <a:extLst>
              <a:ext uri="{FF2B5EF4-FFF2-40B4-BE49-F238E27FC236}">
                <a16:creationId xmlns:a16="http://schemas.microsoft.com/office/drawing/2014/main" id="{B381542E-382F-64FB-2BFE-99F8CF04A113}"/>
              </a:ext>
            </a:extLst>
          </p:cNvPr>
          <p:cNvSpPr txBox="1"/>
          <p:nvPr/>
        </p:nvSpPr>
        <p:spPr>
          <a:xfrm>
            <a:off x="2797019" y="5566846"/>
            <a:ext cx="606425" cy="307777"/>
          </a:xfrm>
          <a:prstGeom prst="rect">
            <a:avLst/>
          </a:prstGeom>
          <a:noFill/>
        </p:spPr>
        <p:txBody>
          <a:bodyPr wrap="square">
            <a:spAutoFit/>
          </a:bodyPr>
          <a:lstStyle/>
          <a:p>
            <a:pPr algn="ctr"/>
            <a:r>
              <a:rPr lang="en-GB" sz="1400" dirty="0">
                <a:solidFill>
                  <a:schemeClr val="bg1"/>
                </a:solidFill>
              </a:rPr>
              <a:t>Low</a:t>
            </a:r>
          </a:p>
        </p:txBody>
      </p:sp>
      <p:sp>
        <p:nvSpPr>
          <p:cNvPr id="49" name="TextBox 48">
            <a:extLst>
              <a:ext uri="{FF2B5EF4-FFF2-40B4-BE49-F238E27FC236}">
                <a16:creationId xmlns:a16="http://schemas.microsoft.com/office/drawing/2014/main" id="{6A3D4CC4-6901-FE18-F2B2-36D174FCC6B5}"/>
              </a:ext>
            </a:extLst>
          </p:cNvPr>
          <p:cNvSpPr txBox="1"/>
          <p:nvPr/>
        </p:nvSpPr>
        <p:spPr>
          <a:xfrm>
            <a:off x="3711255" y="6269659"/>
            <a:ext cx="606425" cy="307777"/>
          </a:xfrm>
          <a:prstGeom prst="rect">
            <a:avLst/>
          </a:prstGeom>
          <a:noFill/>
        </p:spPr>
        <p:txBody>
          <a:bodyPr wrap="square">
            <a:spAutoFit/>
          </a:bodyPr>
          <a:lstStyle/>
          <a:p>
            <a:pPr algn="ctr"/>
            <a:r>
              <a:rPr lang="en-GB" sz="1400" dirty="0">
                <a:solidFill>
                  <a:schemeClr val="bg1"/>
                </a:solidFill>
              </a:rPr>
              <a:t>Low</a:t>
            </a:r>
          </a:p>
        </p:txBody>
      </p:sp>
      <p:sp>
        <p:nvSpPr>
          <p:cNvPr id="50" name="TextBox 49">
            <a:extLst>
              <a:ext uri="{FF2B5EF4-FFF2-40B4-BE49-F238E27FC236}">
                <a16:creationId xmlns:a16="http://schemas.microsoft.com/office/drawing/2014/main" id="{BB21AC21-360A-39A4-048C-F746EBE29B2B}"/>
              </a:ext>
            </a:extLst>
          </p:cNvPr>
          <p:cNvSpPr txBox="1"/>
          <p:nvPr/>
        </p:nvSpPr>
        <p:spPr>
          <a:xfrm>
            <a:off x="7854233" y="6266483"/>
            <a:ext cx="606425" cy="307777"/>
          </a:xfrm>
          <a:prstGeom prst="rect">
            <a:avLst/>
          </a:prstGeom>
          <a:noFill/>
        </p:spPr>
        <p:txBody>
          <a:bodyPr wrap="square">
            <a:spAutoFit/>
          </a:bodyPr>
          <a:lstStyle/>
          <a:p>
            <a:pPr algn="ctr"/>
            <a:r>
              <a:rPr lang="en-GB" sz="1400" dirty="0">
                <a:solidFill>
                  <a:schemeClr val="bg1"/>
                </a:solidFill>
              </a:rPr>
              <a:t>High</a:t>
            </a:r>
          </a:p>
        </p:txBody>
      </p:sp>
      <p:sp>
        <p:nvSpPr>
          <p:cNvPr id="51" name="TextBox 50">
            <a:extLst>
              <a:ext uri="{FF2B5EF4-FFF2-40B4-BE49-F238E27FC236}">
                <a16:creationId xmlns:a16="http://schemas.microsoft.com/office/drawing/2014/main" id="{6D82D5CB-FD8F-8A6E-02A9-E4FA539DC8A5}"/>
              </a:ext>
            </a:extLst>
          </p:cNvPr>
          <p:cNvSpPr txBox="1"/>
          <p:nvPr/>
        </p:nvSpPr>
        <p:spPr>
          <a:xfrm>
            <a:off x="2798598" y="1744119"/>
            <a:ext cx="606425" cy="307777"/>
          </a:xfrm>
          <a:prstGeom prst="rect">
            <a:avLst/>
          </a:prstGeom>
          <a:noFill/>
        </p:spPr>
        <p:txBody>
          <a:bodyPr wrap="square">
            <a:spAutoFit/>
          </a:bodyPr>
          <a:lstStyle/>
          <a:p>
            <a:pPr algn="ctr"/>
            <a:r>
              <a:rPr lang="en-GB" sz="1400" dirty="0">
                <a:solidFill>
                  <a:schemeClr val="bg1"/>
                </a:solidFill>
              </a:rPr>
              <a:t>High</a:t>
            </a:r>
          </a:p>
        </p:txBody>
      </p:sp>
      <p:sp>
        <p:nvSpPr>
          <p:cNvPr id="52" name="TextBox 51">
            <a:extLst>
              <a:ext uri="{FF2B5EF4-FFF2-40B4-BE49-F238E27FC236}">
                <a16:creationId xmlns:a16="http://schemas.microsoft.com/office/drawing/2014/main" id="{0B9F6548-57C0-E8C2-3EC5-07198058DC22}"/>
              </a:ext>
            </a:extLst>
          </p:cNvPr>
          <p:cNvSpPr txBox="1"/>
          <p:nvPr/>
        </p:nvSpPr>
        <p:spPr>
          <a:xfrm>
            <a:off x="6099175" y="3817400"/>
            <a:ext cx="1406526" cy="307777"/>
          </a:xfrm>
          <a:prstGeom prst="rect">
            <a:avLst/>
          </a:prstGeom>
          <a:noFill/>
        </p:spPr>
        <p:txBody>
          <a:bodyPr wrap="square">
            <a:spAutoFit/>
          </a:bodyPr>
          <a:lstStyle/>
          <a:p>
            <a:pPr algn="ctr"/>
            <a:r>
              <a:rPr lang="en-GB" sz="1400" dirty="0">
                <a:solidFill>
                  <a:schemeClr val="bg1"/>
                </a:solidFill>
              </a:rPr>
              <a:t>Keep Informed</a:t>
            </a:r>
          </a:p>
        </p:txBody>
      </p:sp>
      <p:sp>
        <p:nvSpPr>
          <p:cNvPr id="53" name="TextBox 52">
            <a:extLst>
              <a:ext uri="{FF2B5EF4-FFF2-40B4-BE49-F238E27FC236}">
                <a16:creationId xmlns:a16="http://schemas.microsoft.com/office/drawing/2014/main" id="{66F2CDDC-DCF2-D925-1273-406A40E38BB3}"/>
              </a:ext>
            </a:extLst>
          </p:cNvPr>
          <p:cNvSpPr txBox="1"/>
          <p:nvPr/>
        </p:nvSpPr>
        <p:spPr>
          <a:xfrm>
            <a:off x="6070601" y="1633512"/>
            <a:ext cx="1627187" cy="307777"/>
          </a:xfrm>
          <a:prstGeom prst="rect">
            <a:avLst/>
          </a:prstGeom>
          <a:noFill/>
        </p:spPr>
        <p:txBody>
          <a:bodyPr wrap="square">
            <a:spAutoFit/>
          </a:bodyPr>
          <a:lstStyle/>
          <a:p>
            <a:pPr algn="ctr"/>
            <a:r>
              <a:rPr lang="en-GB" sz="1400" dirty="0">
                <a:solidFill>
                  <a:schemeClr val="bg1"/>
                </a:solidFill>
              </a:rPr>
              <a:t>Manage Closely</a:t>
            </a:r>
          </a:p>
        </p:txBody>
      </p:sp>
      <p:sp>
        <p:nvSpPr>
          <p:cNvPr id="54" name="TextBox 53">
            <a:extLst>
              <a:ext uri="{FF2B5EF4-FFF2-40B4-BE49-F238E27FC236}">
                <a16:creationId xmlns:a16="http://schemas.microsoft.com/office/drawing/2014/main" id="{79E5B9F5-3746-28BF-9111-2BF1045E63B3}"/>
              </a:ext>
            </a:extLst>
          </p:cNvPr>
          <p:cNvSpPr txBox="1"/>
          <p:nvPr/>
        </p:nvSpPr>
        <p:spPr>
          <a:xfrm>
            <a:off x="3543223" y="3799413"/>
            <a:ext cx="2476578" cy="307777"/>
          </a:xfrm>
          <a:prstGeom prst="rect">
            <a:avLst/>
          </a:prstGeom>
          <a:noFill/>
        </p:spPr>
        <p:txBody>
          <a:bodyPr wrap="square">
            <a:spAutoFit/>
          </a:bodyPr>
          <a:lstStyle/>
          <a:p>
            <a:pPr algn="ctr"/>
            <a:r>
              <a:rPr lang="en-GB" sz="1400" dirty="0">
                <a:solidFill>
                  <a:schemeClr val="bg1"/>
                </a:solidFill>
              </a:rPr>
              <a:t>Monitor (Minimum Effort)</a:t>
            </a:r>
          </a:p>
        </p:txBody>
      </p:sp>
      <p:sp>
        <p:nvSpPr>
          <p:cNvPr id="55" name="TextBox 54">
            <a:extLst>
              <a:ext uri="{FF2B5EF4-FFF2-40B4-BE49-F238E27FC236}">
                <a16:creationId xmlns:a16="http://schemas.microsoft.com/office/drawing/2014/main" id="{8777ED3E-C8DD-FB75-200C-9EB67B0B303E}"/>
              </a:ext>
            </a:extLst>
          </p:cNvPr>
          <p:cNvSpPr txBox="1"/>
          <p:nvPr/>
        </p:nvSpPr>
        <p:spPr>
          <a:xfrm>
            <a:off x="3565449" y="1615525"/>
            <a:ext cx="1627187" cy="307777"/>
          </a:xfrm>
          <a:prstGeom prst="rect">
            <a:avLst/>
          </a:prstGeom>
          <a:noFill/>
        </p:spPr>
        <p:txBody>
          <a:bodyPr wrap="square">
            <a:spAutoFit/>
          </a:bodyPr>
          <a:lstStyle/>
          <a:p>
            <a:pPr algn="ctr"/>
            <a:r>
              <a:rPr lang="en-GB" sz="1400" dirty="0">
                <a:solidFill>
                  <a:schemeClr val="bg1"/>
                </a:solidFill>
              </a:rPr>
              <a:t>Keep Satisfied</a:t>
            </a:r>
          </a:p>
        </p:txBody>
      </p:sp>
    </p:spTree>
    <p:extLst>
      <p:ext uri="{BB962C8B-B14F-4D97-AF65-F5344CB8AC3E}">
        <p14:creationId xmlns:p14="http://schemas.microsoft.com/office/powerpoint/2010/main" val="2626208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535531"/>
          </a:xfrm>
        </p:spPr>
        <p:txBody>
          <a:bodyPr/>
          <a:lstStyle/>
          <a:p>
            <a:r>
              <a:rPr lang="en-GB" dirty="0"/>
              <a:t>I</a:t>
            </a:r>
            <a:r>
              <a:rPr lang="en-GB" sz="3200" b="1" dirty="0"/>
              <a:t>dentifying and dealing with resistance to the change</a:t>
            </a:r>
            <a:endParaRPr lang="en-US" dirty="0"/>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sz="quarter" idx="1"/>
          </p:nvPr>
        </p:nvSpPr>
        <p:spPr/>
        <p:txBody>
          <a:bodyPr/>
          <a:lstStyle/>
          <a:p>
            <a:r>
              <a:rPr lang="en-US" dirty="0"/>
              <a:t>Resistance to change</a:t>
            </a:r>
          </a:p>
        </p:txBody>
      </p:sp>
      <p:sp>
        <p:nvSpPr>
          <p:cNvPr id="5" name="Text Placeholder 4">
            <a:extLst>
              <a:ext uri="{FF2B5EF4-FFF2-40B4-BE49-F238E27FC236}">
                <a16:creationId xmlns:a16="http://schemas.microsoft.com/office/drawing/2014/main" id="{E0C87788-476B-4620-8002-A5C1177AD6C1}"/>
              </a:ext>
            </a:extLst>
          </p:cNvPr>
          <p:cNvSpPr>
            <a:spLocks noGrp="1"/>
          </p:cNvSpPr>
          <p:nvPr>
            <p:ph type="body" sz="quarter" idx="3"/>
          </p:nvPr>
        </p:nvSpPr>
        <p:spPr/>
        <p:txBody>
          <a:bodyPr/>
          <a:lstStyle/>
          <a:p>
            <a:r>
              <a:rPr lang="en-US" dirty="0"/>
              <a:t>Dealing with resistance to change</a:t>
            </a:r>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p:txBody>
          <a:bodyPr/>
          <a:lstStyle/>
          <a:p>
            <a:r>
              <a:rPr lang="en-US" dirty="0" err="1"/>
              <a:t>Organisational</a:t>
            </a:r>
            <a:r>
              <a:rPr lang="en-US" dirty="0"/>
              <a:t> Level </a:t>
            </a:r>
          </a:p>
          <a:p>
            <a:r>
              <a:rPr lang="en-US" dirty="0"/>
              <a:t>Group Level </a:t>
            </a:r>
          </a:p>
          <a:p>
            <a:r>
              <a:rPr lang="en-US" dirty="0"/>
              <a:t>Individual Level </a:t>
            </a:r>
          </a:p>
          <a:p>
            <a:endParaRPr lang="en-US" dirty="0"/>
          </a:p>
          <a:p>
            <a:r>
              <a:rPr lang="en-US" dirty="0"/>
              <a:t>Individual resistance </a:t>
            </a:r>
          </a:p>
          <a:p>
            <a:r>
              <a:rPr lang="en-US" dirty="0"/>
              <a:t>Cultural resistance</a:t>
            </a:r>
          </a:p>
          <a:p>
            <a:r>
              <a:rPr lang="en-US" dirty="0"/>
              <a:t>Political resistance</a:t>
            </a:r>
          </a:p>
          <a:p>
            <a:endParaRPr lang="en-US" dirty="0"/>
          </a:p>
        </p:txBody>
      </p:sp>
      <p:sp>
        <p:nvSpPr>
          <p:cNvPr id="6" name="Text Placeholder 5">
            <a:extLst>
              <a:ext uri="{FF2B5EF4-FFF2-40B4-BE49-F238E27FC236}">
                <a16:creationId xmlns:a16="http://schemas.microsoft.com/office/drawing/2014/main" id="{000A9570-5EF6-4AFB-9FCA-7C8998E3FEB1}"/>
              </a:ext>
            </a:extLst>
          </p:cNvPr>
          <p:cNvSpPr>
            <a:spLocks noGrp="1"/>
          </p:cNvSpPr>
          <p:nvPr>
            <p:ph type="body" sz="quarter" idx="4"/>
          </p:nvPr>
        </p:nvSpPr>
        <p:spPr/>
        <p:txBody>
          <a:bodyPr/>
          <a:lstStyle/>
          <a:p>
            <a:r>
              <a:rPr lang="en-US" dirty="0"/>
              <a:t>Team Structure </a:t>
            </a:r>
          </a:p>
          <a:p>
            <a:r>
              <a:rPr lang="en-US" dirty="0"/>
              <a:t>Conflict resolution </a:t>
            </a:r>
          </a:p>
          <a:p>
            <a:r>
              <a:rPr lang="en-US" dirty="0"/>
              <a:t>Passion</a:t>
            </a:r>
          </a:p>
          <a:p>
            <a:r>
              <a:rPr lang="en-US" dirty="0"/>
              <a:t>Persuasion </a:t>
            </a:r>
          </a:p>
          <a:p>
            <a:r>
              <a:rPr lang="en-US" dirty="0"/>
              <a:t>Empowerment </a:t>
            </a:r>
          </a:p>
          <a:p>
            <a:endParaRPr lang="en-US" dirty="0"/>
          </a:p>
          <a:p>
            <a:endParaRPr lang="en-US" dirty="0"/>
          </a:p>
        </p:txBody>
      </p:sp>
    </p:spTree>
    <p:extLst>
      <p:ext uri="{BB962C8B-B14F-4D97-AF65-F5344CB8AC3E}">
        <p14:creationId xmlns:p14="http://schemas.microsoft.com/office/powerpoint/2010/main" val="2379926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535531"/>
          </a:xfrm>
        </p:spPr>
        <p:txBody>
          <a:bodyPr wrap="square" anchor="t">
            <a:normAutofit/>
          </a:bodyPr>
          <a:lstStyle/>
          <a:p>
            <a:r>
              <a:rPr lang="en-GB" dirty="0"/>
              <a:t>A</a:t>
            </a:r>
            <a:r>
              <a:rPr lang="en-GB" b="1" dirty="0"/>
              <a:t>ssessing change </a:t>
            </a:r>
            <a:r>
              <a:rPr lang="en-GB" dirty="0"/>
              <a:t>initiative</a:t>
            </a:r>
            <a:r>
              <a:rPr lang="en-GB" b="1" dirty="0"/>
              <a:t> success</a:t>
            </a:r>
            <a:endParaRPr lang="en-US" dirty="0"/>
          </a:p>
        </p:txBody>
      </p:sp>
      <p:sp>
        <p:nvSpPr>
          <p:cNvPr id="13" name="Slide Number Placeholder 2">
            <a:extLst>
              <a:ext uri="{FF2B5EF4-FFF2-40B4-BE49-F238E27FC236}">
                <a16:creationId xmlns:a16="http://schemas.microsoft.com/office/drawing/2014/main" id="{DB31D2F6-B442-E4B0-15A0-063614169D12}"/>
              </a:ext>
            </a:extLst>
          </p:cNvPr>
          <p:cNvSpPr>
            <a:spLocks noGrp="1"/>
          </p:cNvSpPr>
          <p:nvPr>
            <p:ph type="sldNum" sz="quarter" idx="12"/>
          </p:nvPr>
        </p:nvSpPr>
        <p:spPr>
          <a:xfrm>
            <a:off x="11252200" y="6315075"/>
            <a:ext cx="406400" cy="365125"/>
          </a:xfrm>
        </p:spPr>
        <p:txBody>
          <a:bodyPr/>
          <a:lstStyle/>
          <a:p>
            <a:pPr>
              <a:spcAft>
                <a:spcPts val="600"/>
              </a:spcAft>
            </a:pPr>
            <a:fld id="{C263D6C4-4840-40CC-AC84-17E24B3B7BDE}" type="slidenum">
              <a:rPr lang="en-US" noProof="0" smtClean="0"/>
              <a:pPr>
                <a:spcAft>
                  <a:spcPts val="600"/>
                </a:spcAft>
              </a:pPr>
              <a:t>7</a:t>
            </a:fld>
            <a:endParaRPr lang="en-US" noProof="0"/>
          </a:p>
        </p:txBody>
      </p:sp>
      <p:pic>
        <p:nvPicPr>
          <p:cNvPr id="3" name="Picture 2" descr="Chart&#10;&#10;Description automatically generated">
            <a:extLst>
              <a:ext uri="{FF2B5EF4-FFF2-40B4-BE49-F238E27FC236}">
                <a16:creationId xmlns:a16="http://schemas.microsoft.com/office/drawing/2014/main" id="{8D1AAE8E-2E2A-BA5B-90E5-33199ECB87B7}"/>
              </a:ext>
            </a:extLst>
          </p:cNvPr>
          <p:cNvPicPr>
            <a:picLocks noChangeAspect="1"/>
          </p:cNvPicPr>
          <p:nvPr/>
        </p:nvPicPr>
        <p:blipFill>
          <a:blip r:embed="rId3"/>
          <a:stretch>
            <a:fillRect/>
          </a:stretch>
        </p:blipFill>
        <p:spPr>
          <a:xfrm>
            <a:off x="1003300" y="2060497"/>
            <a:ext cx="3909076" cy="3883103"/>
          </a:xfrm>
          <a:prstGeom prst="rect">
            <a:avLst/>
          </a:prstGeom>
          <a:noFill/>
        </p:spPr>
      </p:pic>
      <p:sp>
        <p:nvSpPr>
          <p:cNvPr id="8" name="Text Placeholder 7">
            <a:extLst>
              <a:ext uri="{FF2B5EF4-FFF2-40B4-BE49-F238E27FC236}">
                <a16:creationId xmlns:a16="http://schemas.microsoft.com/office/drawing/2014/main" id="{47DC4E62-1A34-4F98-A451-214F1808519C}"/>
              </a:ext>
            </a:extLst>
          </p:cNvPr>
          <p:cNvSpPr>
            <a:spLocks noGrp="1"/>
          </p:cNvSpPr>
          <p:nvPr>
            <p:ph sz="half" idx="2"/>
          </p:nvPr>
        </p:nvSpPr>
        <p:spPr>
          <a:xfrm>
            <a:off x="6004263" y="2800415"/>
            <a:ext cx="5489237" cy="1796985"/>
          </a:xfrm>
        </p:spPr>
        <p:txBody>
          <a:bodyPr>
            <a:normAutofit/>
          </a:bodyPr>
          <a:lstStyle/>
          <a:p>
            <a:r>
              <a:rPr lang="en-US" dirty="0"/>
              <a:t>Success metrics from quantitative data. Such as performance, efficiency and satisfaction. </a:t>
            </a:r>
          </a:p>
          <a:p>
            <a:r>
              <a:rPr lang="en-US" dirty="0"/>
              <a:t>Feedback from qualitative data, such as surveys, meetings and visible adoption to change initiative.</a:t>
            </a:r>
          </a:p>
        </p:txBody>
      </p:sp>
      <p:sp>
        <p:nvSpPr>
          <p:cNvPr id="9" name="TextBox 8">
            <a:extLst>
              <a:ext uri="{FF2B5EF4-FFF2-40B4-BE49-F238E27FC236}">
                <a16:creationId xmlns:a16="http://schemas.microsoft.com/office/drawing/2014/main" id="{FCF831C5-4C32-1294-DF17-34537C86298A}"/>
              </a:ext>
            </a:extLst>
          </p:cNvPr>
          <p:cNvSpPr txBox="1"/>
          <p:nvPr/>
        </p:nvSpPr>
        <p:spPr>
          <a:xfrm>
            <a:off x="266700" y="1340426"/>
            <a:ext cx="5829300" cy="646331"/>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
                <a:srgbClr val="47C3D3"/>
              </a:buClr>
              <a:buSzTx/>
              <a:buFont typeface="Arial" panose="020B0604020202020204" pitchFamily="34" charset="0"/>
              <a:buNone/>
              <a:tabLst/>
              <a:defRPr/>
            </a:pPr>
            <a:r>
              <a:rPr kumimoji="0" lang="en-US" sz="2000" b="1" i="0" u="none" strike="noStrike" kern="1200" cap="none" spc="0" normalizeH="0" baseline="0" noProof="0" dirty="0">
                <a:ln>
                  <a:noFill/>
                </a:ln>
                <a:solidFill>
                  <a:srgbClr val="FFFFFF"/>
                </a:solidFill>
                <a:effectLst/>
                <a:uLnTx/>
                <a:uFillTx/>
                <a:latin typeface="Arial"/>
                <a:ea typeface="+mn-ea"/>
                <a:cs typeface="+mn-cs"/>
              </a:rPr>
              <a:t>[Figure 3] - C</a:t>
            </a:r>
            <a:r>
              <a:rPr kumimoji="0" lang="en-GB" sz="2000" b="1" i="0" u="none" strike="noStrike" kern="1200" cap="none" spc="0" normalizeH="0" baseline="0" noProof="0" dirty="0" err="1">
                <a:ln>
                  <a:noFill/>
                </a:ln>
                <a:solidFill>
                  <a:srgbClr val="FFFFFF"/>
                </a:solidFill>
                <a:effectLst/>
                <a:uLnTx/>
                <a:uFillTx/>
                <a:latin typeface="Arial"/>
                <a:ea typeface="+mn-ea"/>
                <a:cs typeface="+mn-cs"/>
              </a:rPr>
              <a:t>ycle</a:t>
            </a:r>
            <a:r>
              <a:rPr kumimoji="0" lang="en-GB" sz="2000" b="1" i="0" u="none" strike="noStrike" kern="1200" cap="none" spc="0" normalizeH="0" baseline="0" noProof="0" dirty="0">
                <a:ln>
                  <a:noFill/>
                </a:ln>
                <a:solidFill>
                  <a:srgbClr val="FFFFFF"/>
                </a:solidFill>
                <a:effectLst/>
                <a:uLnTx/>
                <a:uFillTx/>
                <a:latin typeface="Arial"/>
                <a:ea typeface="+mn-ea"/>
                <a:cs typeface="+mn-cs"/>
              </a:rPr>
              <a:t> of determining and tracking success metrics for change initiative</a:t>
            </a:r>
            <a:endParaRPr kumimoji="0" lang="en-US" sz="2000" b="1"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85278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 &amp; Next Steps</a:t>
            </a:r>
            <a:endParaRPr lang="en-GB" dirty="0"/>
          </a:p>
        </p:txBody>
      </p:sp>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1989</TotalTime>
  <Words>876</Words>
  <Application>Microsoft Office PowerPoint</Application>
  <PresentationFormat>Widescreen</PresentationFormat>
  <Paragraphs>144</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Trade Gothic LT Pro</vt:lpstr>
      <vt:lpstr>Trebuchet MS</vt:lpstr>
      <vt:lpstr>Office Theme</vt:lpstr>
      <vt:lpstr>Analysis of Beyond Petroleum's (BP) want to become a net zero carbon emissions organisation</vt:lpstr>
      <vt:lpstr>Introduction</vt:lpstr>
      <vt:lpstr>Change model appraisals and utilisation</vt:lpstr>
      <vt:lpstr>Force Field Analysis</vt:lpstr>
      <vt:lpstr>Stakeholder Analysis</vt:lpstr>
      <vt:lpstr>Identifying and dealing with resistance to the change</vt:lpstr>
      <vt:lpstr>Assessing change initiative success</vt:lpstr>
      <vt:lpstr>Thank You &amp; Next Steps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organisational change, Beyond Petroleum (BP)</dc:title>
  <dc:creator>Mo Kwaees (2007419)</dc:creator>
  <cp:lastModifiedBy>Mo Kwaees (2007419)</cp:lastModifiedBy>
  <cp:revision>22</cp:revision>
  <dcterms:created xsi:type="dcterms:W3CDTF">2022-06-18T14:45:16Z</dcterms:created>
  <dcterms:modified xsi:type="dcterms:W3CDTF">2022-06-30T17:32:37Z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