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9" r:id="rId1"/>
  </p:sldMasterIdLst>
  <p:notesMasterIdLst>
    <p:notesMasterId r:id="rId16"/>
  </p:notesMasterIdLst>
  <p:sldIdLst>
    <p:sldId id="274" r:id="rId2"/>
    <p:sldId id="315" r:id="rId3"/>
    <p:sldId id="298" r:id="rId4"/>
    <p:sldId id="299" r:id="rId5"/>
    <p:sldId id="262" r:id="rId6"/>
    <p:sldId id="316" r:id="rId7"/>
    <p:sldId id="295" r:id="rId8"/>
    <p:sldId id="259" r:id="rId9"/>
    <p:sldId id="260" r:id="rId10"/>
    <p:sldId id="317" r:id="rId11"/>
    <p:sldId id="318" r:id="rId12"/>
    <p:sldId id="319" r:id="rId13"/>
    <p:sldId id="273" r:id="rId14"/>
    <p:sldId id="303" r:id="rId15"/>
  </p:sldIdLst>
  <p:sldSz cx="9144000" cy="6858000" type="screen4x3"/>
  <p:notesSz cx="6761163" cy="9942513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50021"/>
    <a:srgbClr val="800000"/>
    <a:srgbClr val="660066"/>
    <a:srgbClr val="FF0000"/>
    <a:srgbClr val="990033"/>
    <a:srgbClr val="000099"/>
    <a:srgbClr val="00CCFF"/>
    <a:srgbClr val="0000CC"/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 horzBarState="maximized">
    <p:restoredLeft sz="17025" autoAdjust="0"/>
    <p:restoredTop sz="94660"/>
  </p:normalViewPr>
  <p:slideViewPr>
    <p:cSldViewPr snapToGrid="0">
      <p:cViewPr varScale="1">
        <p:scale>
          <a:sx n="87" d="100"/>
          <a:sy n="87" d="100"/>
        </p:scale>
        <p:origin x="1428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929837" cy="49885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29762" y="0"/>
            <a:ext cx="2929837" cy="49885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0243C70-B354-42C2-9B0F-89646F5B48B1}" type="datetimeFigureOut">
              <a:rPr lang="en-GB" smtClean="0"/>
              <a:t>16/01/2022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1243013"/>
            <a:ext cx="4475163" cy="33559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6117" y="4784834"/>
            <a:ext cx="5408930" cy="391486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443663"/>
            <a:ext cx="2929837" cy="49885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29762" y="9443663"/>
            <a:ext cx="2929837" cy="49885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3898CFC-5AC6-4D5F-B3AF-778B731E0C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82472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1143000" y="1243013"/>
            <a:ext cx="4475163" cy="3355975"/>
          </a:xfrm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0419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D2360D1A-FEEF-406E-8381-E892C7B7C121}" type="slidenum">
              <a:rPr lang="en-US" smtClean="0"/>
              <a:pPr>
                <a:defRPr/>
              </a:pPr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0906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652DF2-8A2F-4B9A-8F69-CB7CFD6E19A4}" type="datetimeFigureOut">
              <a:rPr lang="en-GB" smtClean="0"/>
              <a:t>16/01/2022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5CD116-1FC4-4E85-9BF5-A124908F23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46757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652DF2-8A2F-4B9A-8F69-CB7CFD6E19A4}" type="datetimeFigureOut">
              <a:rPr lang="en-GB" smtClean="0"/>
              <a:t>16/01/2022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5CD116-1FC4-4E85-9BF5-A124908F23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3060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652DF2-8A2F-4B9A-8F69-CB7CFD6E19A4}" type="datetimeFigureOut">
              <a:rPr lang="en-GB" smtClean="0"/>
              <a:t>16/01/2022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5CD116-1FC4-4E85-9BF5-A124908F23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30045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652DF2-8A2F-4B9A-8F69-CB7CFD6E19A4}" type="datetimeFigureOut">
              <a:rPr lang="en-GB" smtClean="0"/>
              <a:t>16/01/2022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5CD116-1FC4-4E85-9BF5-A124908F23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07669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652DF2-8A2F-4B9A-8F69-CB7CFD6E19A4}" type="datetimeFigureOut">
              <a:rPr lang="en-GB" smtClean="0"/>
              <a:t>16/01/2022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5CD116-1FC4-4E85-9BF5-A124908F23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52965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652DF2-8A2F-4B9A-8F69-CB7CFD6E19A4}" type="datetimeFigureOut">
              <a:rPr lang="en-GB" smtClean="0"/>
              <a:t>16/01/2022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5CD116-1FC4-4E85-9BF5-A124908F23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11326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652DF2-8A2F-4B9A-8F69-CB7CFD6E19A4}" type="datetimeFigureOut">
              <a:rPr lang="en-GB" smtClean="0"/>
              <a:t>16/01/2022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5CD116-1FC4-4E85-9BF5-A124908F23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90274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652DF2-8A2F-4B9A-8F69-CB7CFD6E19A4}" type="datetimeFigureOut">
              <a:rPr lang="en-GB" smtClean="0"/>
              <a:t>16/01/2022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5CD116-1FC4-4E85-9BF5-A124908F23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56962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652DF2-8A2F-4B9A-8F69-CB7CFD6E19A4}" type="datetimeFigureOut">
              <a:rPr lang="en-GB" smtClean="0"/>
              <a:t>16/01/2022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5CD116-1FC4-4E85-9BF5-A124908F23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71604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652DF2-8A2F-4B9A-8F69-CB7CFD6E19A4}" type="datetimeFigureOut">
              <a:rPr lang="en-GB" smtClean="0"/>
              <a:t>16/01/2022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5CD116-1FC4-4E85-9BF5-A124908F23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25364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652DF2-8A2F-4B9A-8F69-CB7CFD6E19A4}" type="datetimeFigureOut">
              <a:rPr lang="en-GB" smtClean="0"/>
              <a:t>16/01/2022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5CD116-1FC4-4E85-9BF5-A124908F23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678414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4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6"/>
          <p:cNvSpPr/>
          <p:nvPr/>
        </p:nvSpPr>
        <p:spPr bwMode="white">
          <a:xfrm>
            <a:off x="0" y="6515100"/>
            <a:ext cx="9144000" cy="342900"/>
          </a:xfrm>
          <a:prstGeom prst="rect">
            <a:avLst/>
          </a:prstGeom>
          <a:solidFill>
            <a:srgbClr val="9FBBC5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350" dirty="0"/>
          </a:p>
        </p:txBody>
      </p:sp>
      <p:sp>
        <p:nvSpPr>
          <p:cNvPr id="4" name="Rectangle 9"/>
          <p:cNvSpPr/>
          <p:nvPr userDrawn="1"/>
        </p:nvSpPr>
        <p:spPr>
          <a:xfrm>
            <a:off x="0" y="6553200"/>
            <a:ext cx="800100" cy="304800"/>
          </a:xfrm>
          <a:prstGeom prst="rect">
            <a:avLst/>
          </a:prstGeom>
          <a:solidFill>
            <a:srgbClr val="EAEAEA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350" dirty="0"/>
          </a:p>
        </p:txBody>
      </p:sp>
      <p:sp>
        <p:nvSpPr>
          <p:cNvPr id="5" name="Rectangle 4"/>
          <p:cNvSpPr/>
          <p:nvPr userDrawn="1"/>
        </p:nvSpPr>
        <p:spPr>
          <a:xfrm>
            <a:off x="3009900" y="6553200"/>
            <a:ext cx="4495800" cy="304800"/>
          </a:xfrm>
          <a:prstGeom prst="rect">
            <a:avLst/>
          </a:prstGeom>
          <a:solidFill>
            <a:srgbClr val="EAEAEA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350" dirty="0"/>
          </a:p>
        </p:txBody>
      </p:sp>
      <p:sp>
        <p:nvSpPr>
          <p:cNvPr id="6" name="Rectangle 5"/>
          <p:cNvSpPr/>
          <p:nvPr userDrawn="1"/>
        </p:nvSpPr>
        <p:spPr>
          <a:xfrm>
            <a:off x="838200" y="6553200"/>
            <a:ext cx="2133600" cy="304800"/>
          </a:xfrm>
          <a:prstGeom prst="rect">
            <a:avLst/>
          </a:prstGeom>
          <a:solidFill>
            <a:srgbClr val="EAEAEA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350" dirty="0"/>
          </a:p>
        </p:txBody>
      </p:sp>
      <p:sp>
        <p:nvSpPr>
          <p:cNvPr id="7" name="Rectangle 11"/>
          <p:cNvSpPr/>
          <p:nvPr userDrawn="1"/>
        </p:nvSpPr>
        <p:spPr>
          <a:xfrm>
            <a:off x="7543800" y="6553200"/>
            <a:ext cx="1600200" cy="304800"/>
          </a:xfrm>
          <a:prstGeom prst="rect">
            <a:avLst/>
          </a:prstGeom>
          <a:solidFill>
            <a:srgbClr val="EAEAEA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350" dirty="0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1943100" y="2273639"/>
            <a:ext cx="5448300" cy="383182"/>
          </a:xfrm>
        </p:spPr>
        <p:txBody>
          <a:bodyPr anchor="b">
            <a:spAutoFit/>
          </a:bodyPr>
          <a:lstStyle>
            <a:lvl1pPr>
              <a:defRPr sz="2100" cap="all" baseline="0">
                <a:latin typeface="Calibri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9" name="Footer Placeholder 16"/>
          <p:cNvSpPr>
            <a:spLocks noGrp="1"/>
          </p:cNvSpPr>
          <p:nvPr>
            <p:ph type="ftr" sz="quarter" idx="10"/>
          </p:nvPr>
        </p:nvSpPr>
        <p:spPr>
          <a:xfrm>
            <a:off x="2085975" y="236540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r>
              <a:rPr lang="en-US" dirty="0"/>
              <a:t>Peter Anthamatten - Assistant Professor - University of Colorado Denver</a:t>
            </a:r>
          </a:p>
        </p:txBody>
      </p:sp>
      <p:sp>
        <p:nvSpPr>
          <p:cNvPr id="10" name="Slide Number Placeholder 28"/>
          <p:cNvSpPr>
            <a:spLocks noGrp="1"/>
          </p:cNvSpPr>
          <p:nvPr>
            <p:ph type="sldNum" sz="quarter" idx="11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362852C5-F7B1-430D-95F3-DD365CFDD2C8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8387131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6"/>
          <p:cNvSpPr/>
          <p:nvPr/>
        </p:nvSpPr>
        <p:spPr bwMode="white">
          <a:xfrm>
            <a:off x="0" y="6515100"/>
            <a:ext cx="9144000" cy="342900"/>
          </a:xfrm>
          <a:prstGeom prst="rect">
            <a:avLst/>
          </a:prstGeom>
          <a:solidFill>
            <a:srgbClr val="9FBBC5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350" dirty="0"/>
          </a:p>
        </p:txBody>
      </p:sp>
      <p:sp>
        <p:nvSpPr>
          <p:cNvPr id="4" name="Rectangle 9"/>
          <p:cNvSpPr/>
          <p:nvPr userDrawn="1"/>
        </p:nvSpPr>
        <p:spPr>
          <a:xfrm>
            <a:off x="0" y="6553200"/>
            <a:ext cx="800100" cy="304800"/>
          </a:xfrm>
          <a:prstGeom prst="rect">
            <a:avLst/>
          </a:prstGeom>
          <a:solidFill>
            <a:srgbClr val="EAEAEA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350" dirty="0"/>
          </a:p>
        </p:txBody>
      </p:sp>
      <p:sp>
        <p:nvSpPr>
          <p:cNvPr id="5" name="Rectangle 4"/>
          <p:cNvSpPr/>
          <p:nvPr userDrawn="1"/>
        </p:nvSpPr>
        <p:spPr>
          <a:xfrm>
            <a:off x="3009900" y="6553200"/>
            <a:ext cx="4495800" cy="304800"/>
          </a:xfrm>
          <a:prstGeom prst="rect">
            <a:avLst/>
          </a:prstGeom>
          <a:solidFill>
            <a:srgbClr val="EAEAEA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350" dirty="0"/>
          </a:p>
        </p:txBody>
      </p:sp>
      <p:sp>
        <p:nvSpPr>
          <p:cNvPr id="6" name="Rectangle 5"/>
          <p:cNvSpPr/>
          <p:nvPr userDrawn="1"/>
        </p:nvSpPr>
        <p:spPr>
          <a:xfrm>
            <a:off x="838200" y="6553200"/>
            <a:ext cx="2133600" cy="304800"/>
          </a:xfrm>
          <a:prstGeom prst="rect">
            <a:avLst/>
          </a:prstGeom>
          <a:solidFill>
            <a:srgbClr val="EAEAEA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350" dirty="0"/>
          </a:p>
        </p:txBody>
      </p:sp>
      <p:sp>
        <p:nvSpPr>
          <p:cNvPr id="7" name="Rectangle 11"/>
          <p:cNvSpPr/>
          <p:nvPr userDrawn="1"/>
        </p:nvSpPr>
        <p:spPr>
          <a:xfrm>
            <a:off x="7543800" y="6553200"/>
            <a:ext cx="1600200" cy="304800"/>
          </a:xfrm>
          <a:prstGeom prst="rect">
            <a:avLst/>
          </a:prstGeom>
          <a:solidFill>
            <a:srgbClr val="EAEAEA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350" dirty="0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1943100" y="2273639"/>
            <a:ext cx="5448300" cy="383182"/>
          </a:xfrm>
        </p:spPr>
        <p:txBody>
          <a:bodyPr anchor="b">
            <a:spAutoFit/>
          </a:bodyPr>
          <a:lstStyle>
            <a:lvl1pPr>
              <a:defRPr sz="2100" cap="all" baseline="0">
                <a:latin typeface="Calibri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9" name="Footer Placeholder 16"/>
          <p:cNvSpPr>
            <a:spLocks noGrp="1"/>
          </p:cNvSpPr>
          <p:nvPr>
            <p:ph type="ftr" sz="quarter" idx="10"/>
          </p:nvPr>
        </p:nvSpPr>
        <p:spPr>
          <a:xfrm>
            <a:off x="2085975" y="236540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r>
              <a:rPr lang="en-US" dirty="0"/>
              <a:t>Peter Anthamatten - Assistant Professor - University of Colorado Denver</a:t>
            </a:r>
          </a:p>
        </p:txBody>
      </p:sp>
      <p:sp>
        <p:nvSpPr>
          <p:cNvPr id="10" name="Slide Number Placeholder 28"/>
          <p:cNvSpPr>
            <a:spLocks noGrp="1"/>
          </p:cNvSpPr>
          <p:nvPr>
            <p:ph type="sldNum" sz="quarter" idx="11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362852C5-F7B1-430D-95F3-DD365CFDD2C8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7737556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6"/>
          <p:cNvSpPr/>
          <p:nvPr/>
        </p:nvSpPr>
        <p:spPr bwMode="white">
          <a:xfrm>
            <a:off x="0" y="6515100"/>
            <a:ext cx="9144000" cy="342900"/>
          </a:xfrm>
          <a:prstGeom prst="rect">
            <a:avLst/>
          </a:prstGeom>
          <a:solidFill>
            <a:srgbClr val="9FBBC5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350" dirty="0"/>
          </a:p>
        </p:txBody>
      </p:sp>
      <p:sp>
        <p:nvSpPr>
          <p:cNvPr id="4" name="Rectangle 9"/>
          <p:cNvSpPr/>
          <p:nvPr userDrawn="1"/>
        </p:nvSpPr>
        <p:spPr>
          <a:xfrm>
            <a:off x="0" y="6553200"/>
            <a:ext cx="800100" cy="304800"/>
          </a:xfrm>
          <a:prstGeom prst="rect">
            <a:avLst/>
          </a:prstGeom>
          <a:solidFill>
            <a:srgbClr val="EAEAEA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350" dirty="0"/>
          </a:p>
        </p:txBody>
      </p:sp>
      <p:sp>
        <p:nvSpPr>
          <p:cNvPr id="5" name="Rectangle 4"/>
          <p:cNvSpPr/>
          <p:nvPr userDrawn="1"/>
        </p:nvSpPr>
        <p:spPr>
          <a:xfrm>
            <a:off x="3009900" y="6553200"/>
            <a:ext cx="4495800" cy="304800"/>
          </a:xfrm>
          <a:prstGeom prst="rect">
            <a:avLst/>
          </a:prstGeom>
          <a:solidFill>
            <a:srgbClr val="EAEAEA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350" dirty="0"/>
          </a:p>
        </p:txBody>
      </p:sp>
      <p:sp>
        <p:nvSpPr>
          <p:cNvPr id="6" name="Rectangle 5"/>
          <p:cNvSpPr/>
          <p:nvPr userDrawn="1"/>
        </p:nvSpPr>
        <p:spPr>
          <a:xfrm>
            <a:off x="838200" y="6553200"/>
            <a:ext cx="2133600" cy="304800"/>
          </a:xfrm>
          <a:prstGeom prst="rect">
            <a:avLst/>
          </a:prstGeom>
          <a:solidFill>
            <a:srgbClr val="EAEAEA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350" dirty="0"/>
          </a:p>
        </p:txBody>
      </p:sp>
      <p:sp>
        <p:nvSpPr>
          <p:cNvPr id="7" name="Rectangle 11"/>
          <p:cNvSpPr/>
          <p:nvPr userDrawn="1"/>
        </p:nvSpPr>
        <p:spPr>
          <a:xfrm>
            <a:off x="7543800" y="6553200"/>
            <a:ext cx="1600200" cy="304800"/>
          </a:xfrm>
          <a:prstGeom prst="rect">
            <a:avLst/>
          </a:prstGeom>
          <a:solidFill>
            <a:srgbClr val="EAEAEA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350" dirty="0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1943100" y="2273639"/>
            <a:ext cx="5448300" cy="383182"/>
          </a:xfrm>
        </p:spPr>
        <p:txBody>
          <a:bodyPr anchor="b">
            <a:spAutoFit/>
          </a:bodyPr>
          <a:lstStyle>
            <a:lvl1pPr>
              <a:defRPr sz="2100" cap="all" baseline="0">
                <a:latin typeface="Calibri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9" name="Footer Placeholder 16"/>
          <p:cNvSpPr>
            <a:spLocks noGrp="1"/>
          </p:cNvSpPr>
          <p:nvPr>
            <p:ph type="ftr" sz="quarter" idx="10"/>
          </p:nvPr>
        </p:nvSpPr>
        <p:spPr>
          <a:xfrm>
            <a:off x="2085975" y="236540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r>
              <a:rPr lang="en-US" dirty="0"/>
              <a:t>Peter Anthamatten - Assistant Professor - University of Colorado Denver</a:t>
            </a:r>
          </a:p>
        </p:txBody>
      </p:sp>
      <p:sp>
        <p:nvSpPr>
          <p:cNvPr id="10" name="Slide Number Placeholder 28"/>
          <p:cNvSpPr>
            <a:spLocks noGrp="1"/>
          </p:cNvSpPr>
          <p:nvPr>
            <p:ph type="sldNum" sz="quarter" idx="11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362852C5-F7B1-430D-95F3-DD365CFDD2C8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123578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5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6"/>
          <p:cNvSpPr/>
          <p:nvPr/>
        </p:nvSpPr>
        <p:spPr bwMode="white">
          <a:xfrm>
            <a:off x="0" y="6515100"/>
            <a:ext cx="9144000" cy="342900"/>
          </a:xfrm>
          <a:prstGeom prst="rect">
            <a:avLst/>
          </a:prstGeom>
          <a:solidFill>
            <a:srgbClr val="9FBBC5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350" dirty="0"/>
          </a:p>
        </p:txBody>
      </p:sp>
      <p:sp>
        <p:nvSpPr>
          <p:cNvPr id="4" name="Rectangle 9"/>
          <p:cNvSpPr/>
          <p:nvPr userDrawn="1"/>
        </p:nvSpPr>
        <p:spPr>
          <a:xfrm>
            <a:off x="0" y="6553200"/>
            <a:ext cx="800100" cy="304800"/>
          </a:xfrm>
          <a:prstGeom prst="rect">
            <a:avLst/>
          </a:prstGeom>
          <a:solidFill>
            <a:srgbClr val="EAEAEA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350" dirty="0"/>
          </a:p>
        </p:txBody>
      </p:sp>
      <p:sp>
        <p:nvSpPr>
          <p:cNvPr id="5" name="Rectangle 4"/>
          <p:cNvSpPr/>
          <p:nvPr userDrawn="1"/>
        </p:nvSpPr>
        <p:spPr>
          <a:xfrm>
            <a:off x="3009900" y="6553200"/>
            <a:ext cx="4495800" cy="304800"/>
          </a:xfrm>
          <a:prstGeom prst="rect">
            <a:avLst/>
          </a:prstGeom>
          <a:solidFill>
            <a:srgbClr val="EAEAEA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350" dirty="0"/>
          </a:p>
        </p:txBody>
      </p:sp>
      <p:sp>
        <p:nvSpPr>
          <p:cNvPr id="6" name="Rectangle 5"/>
          <p:cNvSpPr/>
          <p:nvPr userDrawn="1"/>
        </p:nvSpPr>
        <p:spPr>
          <a:xfrm>
            <a:off x="838200" y="6553200"/>
            <a:ext cx="2133600" cy="304800"/>
          </a:xfrm>
          <a:prstGeom prst="rect">
            <a:avLst/>
          </a:prstGeom>
          <a:solidFill>
            <a:srgbClr val="EAEAEA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350" dirty="0"/>
          </a:p>
        </p:txBody>
      </p:sp>
      <p:sp>
        <p:nvSpPr>
          <p:cNvPr id="7" name="Rectangle 11"/>
          <p:cNvSpPr/>
          <p:nvPr userDrawn="1"/>
        </p:nvSpPr>
        <p:spPr>
          <a:xfrm>
            <a:off x="7543800" y="6553200"/>
            <a:ext cx="1600200" cy="304800"/>
          </a:xfrm>
          <a:prstGeom prst="rect">
            <a:avLst/>
          </a:prstGeom>
          <a:solidFill>
            <a:srgbClr val="EAEAEA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350" dirty="0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1943100" y="2273639"/>
            <a:ext cx="5448300" cy="383182"/>
          </a:xfrm>
        </p:spPr>
        <p:txBody>
          <a:bodyPr anchor="b">
            <a:spAutoFit/>
          </a:bodyPr>
          <a:lstStyle>
            <a:lvl1pPr>
              <a:defRPr sz="2100" cap="all" baseline="0">
                <a:latin typeface="Calibri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9" name="Footer Placeholder 16"/>
          <p:cNvSpPr>
            <a:spLocks noGrp="1"/>
          </p:cNvSpPr>
          <p:nvPr>
            <p:ph type="ftr" sz="quarter" idx="10"/>
          </p:nvPr>
        </p:nvSpPr>
        <p:spPr>
          <a:xfrm>
            <a:off x="2085975" y="236540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r>
              <a:rPr lang="en-US" dirty="0"/>
              <a:t>Peter Anthamatten - Assistant Professor - University of Colorado Denver</a:t>
            </a:r>
          </a:p>
        </p:txBody>
      </p:sp>
      <p:sp>
        <p:nvSpPr>
          <p:cNvPr id="10" name="Slide Number Placeholder 28"/>
          <p:cNvSpPr>
            <a:spLocks noGrp="1"/>
          </p:cNvSpPr>
          <p:nvPr>
            <p:ph type="sldNum" sz="quarter" idx="11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362852C5-F7B1-430D-95F3-DD365CFDD2C8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1529552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6"/>
          <p:cNvSpPr/>
          <p:nvPr/>
        </p:nvSpPr>
        <p:spPr bwMode="white">
          <a:xfrm>
            <a:off x="0" y="6515100"/>
            <a:ext cx="9144000" cy="342900"/>
          </a:xfrm>
          <a:prstGeom prst="rect">
            <a:avLst/>
          </a:prstGeom>
          <a:solidFill>
            <a:srgbClr val="9FBBC5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350" dirty="0"/>
          </a:p>
        </p:txBody>
      </p:sp>
      <p:sp>
        <p:nvSpPr>
          <p:cNvPr id="4" name="Rectangle 9"/>
          <p:cNvSpPr/>
          <p:nvPr userDrawn="1"/>
        </p:nvSpPr>
        <p:spPr>
          <a:xfrm>
            <a:off x="0" y="6553200"/>
            <a:ext cx="800100" cy="304800"/>
          </a:xfrm>
          <a:prstGeom prst="rect">
            <a:avLst/>
          </a:prstGeom>
          <a:solidFill>
            <a:srgbClr val="EAEAEA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350" dirty="0"/>
          </a:p>
        </p:txBody>
      </p:sp>
      <p:sp>
        <p:nvSpPr>
          <p:cNvPr id="5" name="Rectangle 4"/>
          <p:cNvSpPr/>
          <p:nvPr userDrawn="1"/>
        </p:nvSpPr>
        <p:spPr>
          <a:xfrm>
            <a:off x="3009900" y="6553200"/>
            <a:ext cx="4495800" cy="304800"/>
          </a:xfrm>
          <a:prstGeom prst="rect">
            <a:avLst/>
          </a:prstGeom>
          <a:solidFill>
            <a:srgbClr val="EAEAEA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350" dirty="0"/>
          </a:p>
        </p:txBody>
      </p:sp>
      <p:sp>
        <p:nvSpPr>
          <p:cNvPr id="6" name="Rectangle 5"/>
          <p:cNvSpPr/>
          <p:nvPr userDrawn="1"/>
        </p:nvSpPr>
        <p:spPr>
          <a:xfrm>
            <a:off x="838200" y="6553200"/>
            <a:ext cx="2133600" cy="304800"/>
          </a:xfrm>
          <a:prstGeom prst="rect">
            <a:avLst/>
          </a:prstGeom>
          <a:solidFill>
            <a:srgbClr val="EAEAEA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350" dirty="0"/>
          </a:p>
        </p:txBody>
      </p:sp>
      <p:sp>
        <p:nvSpPr>
          <p:cNvPr id="7" name="Rectangle 11"/>
          <p:cNvSpPr/>
          <p:nvPr userDrawn="1"/>
        </p:nvSpPr>
        <p:spPr>
          <a:xfrm>
            <a:off x="7543800" y="6553200"/>
            <a:ext cx="1600200" cy="304800"/>
          </a:xfrm>
          <a:prstGeom prst="rect">
            <a:avLst/>
          </a:prstGeom>
          <a:solidFill>
            <a:srgbClr val="EAEAEA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350" dirty="0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1943100" y="2273639"/>
            <a:ext cx="5448300" cy="383182"/>
          </a:xfrm>
        </p:spPr>
        <p:txBody>
          <a:bodyPr anchor="b">
            <a:spAutoFit/>
          </a:bodyPr>
          <a:lstStyle>
            <a:lvl1pPr>
              <a:defRPr sz="2100" cap="all" baseline="0">
                <a:latin typeface="Calibri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9" name="Footer Placeholder 16"/>
          <p:cNvSpPr>
            <a:spLocks noGrp="1"/>
          </p:cNvSpPr>
          <p:nvPr>
            <p:ph type="ftr" sz="quarter" idx="10"/>
          </p:nvPr>
        </p:nvSpPr>
        <p:spPr>
          <a:xfrm>
            <a:off x="2085975" y="236540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r>
              <a:rPr lang="en-US" dirty="0"/>
              <a:t>Peter Anthamatten - Assistant Professor - University of Colorado Denver</a:t>
            </a:r>
          </a:p>
        </p:txBody>
      </p:sp>
      <p:sp>
        <p:nvSpPr>
          <p:cNvPr id="10" name="Slide Number Placeholder 28"/>
          <p:cNvSpPr>
            <a:spLocks noGrp="1"/>
          </p:cNvSpPr>
          <p:nvPr>
            <p:ph type="sldNum" sz="quarter" idx="11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362852C5-F7B1-430D-95F3-DD365CFDD2C8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304833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1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6"/>
          <p:cNvSpPr/>
          <p:nvPr/>
        </p:nvSpPr>
        <p:spPr bwMode="white">
          <a:xfrm>
            <a:off x="0" y="6515100"/>
            <a:ext cx="9144000" cy="342900"/>
          </a:xfrm>
          <a:prstGeom prst="rect">
            <a:avLst/>
          </a:prstGeom>
          <a:solidFill>
            <a:srgbClr val="9FBBC5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350" dirty="0"/>
          </a:p>
        </p:txBody>
      </p:sp>
      <p:sp>
        <p:nvSpPr>
          <p:cNvPr id="4" name="Rectangle 9"/>
          <p:cNvSpPr/>
          <p:nvPr userDrawn="1"/>
        </p:nvSpPr>
        <p:spPr>
          <a:xfrm>
            <a:off x="0" y="6553200"/>
            <a:ext cx="800100" cy="304800"/>
          </a:xfrm>
          <a:prstGeom prst="rect">
            <a:avLst/>
          </a:prstGeom>
          <a:solidFill>
            <a:srgbClr val="EAEAEA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350" dirty="0"/>
          </a:p>
        </p:txBody>
      </p:sp>
      <p:sp>
        <p:nvSpPr>
          <p:cNvPr id="5" name="Rectangle 4"/>
          <p:cNvSpPr/>
          <p:nvPr userDrawn="1"/>
        </p:nvSpPr>
        <p:spPr>
          <a:xfrm>
            <a:off x="3009900" y="6553200"/>
            <a:ext cx="4495800" cy="304800"/>
          </a:xfrm>
          <a:prstGeom prst="rect">
            <a:avLst/>
          </a:prstGeom>
          <a:solidFill>
            <a:srgbClr val="EAEAEA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350" dirty="0"/>
          </a:p>
        </p:txBody>
      </p:sp>
      <p:sp>
        <p:nvSpPr>
          <p:cNvPr id="6" name="Rectangle 5"/>
          <p:cNvSpPr/>
          <p:nvPr userDrawn="1"/>
        </p:nvSpPr>
        <p:spPr>
          <a:xfrm>
            <a:off x="838200" y="6553200"/>
            <a:ext cx="2133600" cy="304800"/>
          </a:xfrm>
          <a:prstGeom prst="rect">
            <a:avLst/>
          </a:prstGeom>
          <a:solidFill>
            <a:srgbClr val="EAEAEA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350" dirty="0"/>
          </a:p>
        </p:txBody>
      </p:sp>
      <p:sp>
        <p:nvSpPr>
          <p:cNvPr id="7" name="Rectangle 11"/>
          <p:cNvSpPr/>
          <p:nvPr userDrawn="1"/>
        </p:nvSpPr>
        <p:spPr>
          <a:xfrm>
            <a:off x="7543800" y="6553200"/>
            <a:ext cx="1600200" cy="304800"/>
          </a:xfrm>
          <a:prstGeom prst="rect">
            <a:avLst/>
          </a:prstGeom>
          <a:solidFill>
            <a:srgbClr val="EAEAEA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350" dirty="0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1943100" y="2273639"/>
            <a:ext cx="5448300" cy="383182"/>
          </a:xfrm>
        </p:spPr>
        <p:txBody>
          <a:bodyPr anchor="b">
            <a:spAutoFit/>
          </a:bodyPr>
          <a:lstStyle>
            <a:lvl1pPr>
              <a:defRPr sz="2100" cap="all" baseline="0">
                <a:latin typeface="Calibri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9" name="Footer Placeholder 16"/>
          <p:cNvSpPr>
            <a:spLocks noGrp="1"/>
          </p:cNvSpPr>
          <p:nvPr>
            <p:ph type="ftr" sz="quarter" idx="10"/>
          </p:nvPr>
        </p:nvSpPr>
        <p:spPr>
          <a:xfrm>
            <a:off x="2085975" y="236540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r>
              <a:rPr lang="en-US" dirty="0"/>
              <a:t>Peter Anthamatten - Assistant Professor - University of Colorado Denver</a:t>
            </a:r>
          </a:p>
        </p:txBody>
      </p:sp>
      <p:sp>
        <p:nvSpPr>
          <p:cNvPr id="10" name="Slide Number Placeholder 28"/>
          <p:cNvSpPr>
            <a:spLocks noGrp="1"/>
          </p:cNvSpPr>
          <p:nvPr>
            <p:ph type="sldNum" sz="quarter" idx="11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362852C5-F7B1-430D-95F3-DD365CFDD2C8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417181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14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6"/>
          <p:cNvSpPr/>
          <p:nvPr/>
        </p:nvSpPr>
        <p:spPr bwMode="white">
          <a:xfrm>
            <a:off x="0" y="6515100"/>
            <a:ext cx="9144000" cy="342900"/>
          </a:xfrm>
          <a:prstGeom prst="rect">
            <a:avLst/>
          </a:prstGeom>
          <a:solidFill>
            <a:srgbClr val="9FBBC5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350" dirty="0"/>
          </a:p>
        </p:txBody>
      </p:sp>
      <p:sp>
        <p:nvSpPr>
          <p:cNvPr id="4" name="Rectangle 9"/>
          <p:cNvSpPr/>
          <p:nvPr userDrawn="1"/>
        </p:nvSpPr>
        <p:spPr>
          <a:xfrm>
            <a:off x="0" y="6553200"/>
            <a:ext cx="800100" cy="304800"/>
          </a:xfrm>
          <a:prstGeom prst="rect">
            <a:avLst/>
          </a:prstGeom>
          <a:solidFill>
            <a:srgbClr val="EAEAEA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350" dirty="0"/>
          </a:p>
        </p:txBody>
      </p:sp>
      <p:sp>
        <p:nvSpPr>
          <p:cNvPr id="5" name="Rectangle 4"/>
          <p:cNvSpPr/>
          <p:nvPr userDrawn="1"/>
        </p:nvSpPr>
        <p:spPr>
          <a:xfrm>
            <a:off x="3009900" y="6553200"/>
            <a:ext cx="4495800" cy="304800"/>
          </a:xfrm>
          <a:prstGeom prst="rect">
            <a:avLst/>
          </a:prstGeom>
          <a:solidFill>
            <a:srgbClr val="EAEAEA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350" dirty="0"/>
          </a:p>
        </p:txBody>
      </p:sp>
      <p:sp>
        <p:nvSpPr>
          <p:cNvPr id="6" name="Rectangle 5"/>
          <p:cNvSpPr/>
          <p:nvPr userDrawn="1"/>
        </p:nvSpPr>
        <p:spPr>
          <a:xfrm>
            <a:off x="838200" y="6553200"/>
            <a:ext cx="2133600" cy="304800"/>
          </a:xfrm>
          <a:prstGeom prst="rect">
            <a:avLst/>
          </a:prstGeom>
          <a:solidFill>
            <a:srgbClr val="EAEAEA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350" dirty="0"/>
          </a:p>
        </p:txBody>
      </p:sp>
      <p:sp>
        <p:nvSpPr>
          <p:cNvPr id="7" name="Rectangle 11"/>
          <p:cNvSpPr/>
          <p:nvPr userDrawn="1"/>
        </p:nvSpPr>
        <p:spPr>
          <a:xfrm>
            <a:off x="7543800" y="6553200"/>
            <a:ext cx="1600200" cy="304800"/>
          </a:xfrm>
          <a:prstGeom prst="rect">
            <a:avLst/>
          </a:prstGeom>
          <a:solidFill>
            <a:srgbClr val="EAEAEA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350" dirty="0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1943100" y="2273639"/>
            <a:ext cx="5448300" cy="383182"/>
          </a:xfrm>
        </p:spPr>
        <p:txBody>
          <a:bodyPr anchor="b">
            <a:spAutoFit/>
          </a:bodyPr>
          <a:lstStyle>
            <a:lvl1pPr>
              <a:defRPr sz="2100" cap="all" baseline="0">
                <a:latin typeface="Calibri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9" name="Footer Placeholder 16"/>
          <p:cNvSpPr>
            <a:spLocks noGrp="1"/>
          </p:cNvSpPr>
          <p:nvPr>
            <p:ph type="ftr" sz="quarter" idx="10"/>
          </p:nvPr>
        </p:nvSpPr>
        <p:spPr>
          <a:xfrm>
            <a:off x="2085975" y="236540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r>
              <a:rPr lang="en-US" dirty="0"/>
              <a:t>Peter Anthamatten - Assistant Professor - University of Colorado Denver</a:t>
            </a:r>
          </a:p>
        </p:txBody>
      </p:sp>
      <p:sp>
        <p:nvSpPr>
          <p:cNvPr id="10" name="Slide Number Placeholder 28"/>
          <p:cNvSpPr>
            <a:spLocks noGrp="1"/>
          </p:cNvSpPr>
          <p:nvPr>
            <p:ph type="sldNum" sz="quarter" idx="11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362852C5-F7B1-430D-95F3-DD365CFDD2C8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014367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2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6"/>
          <p:cNvSpPr/>
          <p:nvPr/>
        </p:nvSpPr>
        <p:spPr bwMode="white">
          <a:xfrm>
            <a:off x="0" y="6515100"/>
            <a:ext cx="9144000" cy="342900"/>
          </a:xfrm>
          <a:prstGeom prst="rect">
            <a:avLst/>
          </a:prstGeom>
          <a:solidFill>
            <a:srgbClr val="9FBBC5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350" dirty="0"/>
          </a:p>
        </p:txBody>
      </p:sp>
      <p:sp>
        <p:nvSpPr>
          <p:cNvPr id="4" name="Rectangle 9"/>
          <p:cNvSpPr/>
          <p:nvPr userDrawn="1"/>
        </p:nvSpPr>
        <p:spPr>
          <a:xfrm>
            <a:off x="0" y="6553200"/>
            <a:ext cx="800100" cy="304800"/>
          </a:xfrm>
          <a:prstGeom prst="rect">
            <a:avLst/>
          </a:prstGeom>
          <a:solidFill>
            <a:srgbClr val="EAEAEA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350" dirty="0"/>
          </a:p>
        </p:txBody>
      </p:sp>
      <p:sp>
        <p:nvSpPr>
          <p:cNvPr id="5" name="Rectangle 4"/>
          <p:cNvSpPr/>
          <p:nvPr userDrawn="1"/>
        </p:nvSpPr>
        <p:spPr>
          <a:xfrm>
            <a:off x="3009900" y="6553200"/>
            <a:ext cx="4495800" cy="304800"/>
          </a:xfrm>
          <a:prstGeom prst="rect">
            <a:avLst/>
          </a:prstGeom>
          <a:solidFill>
            <a:srgbClr val="EAEAEA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350" dirty="0"/>
          </a:p>
        </p:txBody>
      </p:sp>
      <p:sp>
        <p:nvSpPr>
          <p:cNvPr id="6" name="Rectangle 5"/>
          <p:cNvSpPr/>
          <p:nvPr userDrawn="1"/>
        </p:nvSpPr>
        <p:spPr>
          <a:xfrm>
            <a:off x="838200" y="6553200"/>
            <a:ext cx="2133600" cy="304800"/>
          </a:xfrm>
          <a:prstGeom prst="rect">
            <a:avLst/>
          </a:prstGeom>
          <a:solidFill>
            <a:srgbClr val="EAEAEA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350" dirty="0"/>
          </a:p>
        </p:txBody>
      </p:sp>
      <p:sp>
        <p:nvSpPr>
          <p:cNvPr id="7" name="Rectangle 11"/>
          <p:cNvSpPr/>
          <p:nvPr userDrawn="1"/>
        </p:nvSpPr>
        <p:spPr>
          <a:xfrm>
            <a:off x="7543800" y="6553200"/>
            <a:ext cx="1600200" cy="304800"/>
          </a:xfrm>
          <a:prstGeom prst="rect">
            <a:avLst/>
          </a:prstGeom>
          <a:solidFill>
            <a:srgbClr val="EAEAEA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350" dirty="0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1943100" y="2273639"/>
            <a:ext cx="5448300" cy="383182"/>
          </a:xfrm>
        </p:spPr>
        <p:txBody>
          <a:bodyPr anchor="b">
            <a:spAutoFit/>
          </a:bodyPr>
          <a:lstStyle>
            <a:lvl1pPr>
              <a:defRPr sz="2100" cap="all" baseline="0">
                <a:latin typeface="Calibri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9" name="Footer Placeholder 16"/>
          <p:cNvSpPr>
            <a:spLocks noGrp="1"/>
          </p:cNvSpPr>
          <p:nvPr>
            <p:ph type="ftr" sz="quarter" idx="10"/>
          </p:nvPr>
        </p:nvSpPr>
        <p:spPr>
          <a:xfrm>
            <a:off x="2085975" y="236540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r>
              <a:rPr lang="en-US" dirty="0"/>
              <a:t>Peter Anthamatten - Assistant Professor - University of Colorado Denver</a:t>
            </a:r>
          </a:p>
        </p:txBody>
      </p:sp>
      <p:sp>
        <p:nvSpPr>
          <p:cNvPr id="10" name="Slide Number Placeholder 28"/>
          <p:cNvSpPr>
            <a:spLocks noGrp="1"/>
          </p:cNvSpPr>
          <p:nvPr>
            <p:ph type="sldNum" sz="quarter" idx="11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362852C5-F7B1-430D-95F3-DD365CFDD2C8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37863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652DF2-8A2F-4B9A-8F69-CB7CFD6E19A4}" type="datetimeFigureOut">
              <a:rPr lang="en-GB" smtClean="0"/>
              <a:t>16/01/2022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35CD116-1FC4-4E85-9BF5-A124908F23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44616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  <p:sldLayoutId id="2147483672" r:id="rId3"/>
    <p:sldLayoutId id="2147483673" r:id="rId4"/>
    <p:sldLayoutId id="2147483674" r:id="rId5"/>
    <p:sldLayoutId id="2147483675" r:id="rId6"/>
    <p:sldLayoutId id="2147483676" r:id="rId7"/>
    <p:sldLayoutId id="2147483677" r:id="rId8"/>
    <p:sldLayoutId id="2147483678" r:id="rId9"/>
    <p:sldLayoutId id="2147483679" r:id="rId10"/>
    <p:sldLayoutId id="2147483680" r:id="rId11"/>
    <p:sldLayoutId id="2147483682" r:id="rId12"/>
    <p:sldLayoutId id="2147483660" r:id="rId13"/>
    <p:sldLayoutId id="2147483661" r:id="rId14"/>
    <p:sldLayoutId id="2147483663" r:id="rId15"/>
    <p:sldLayoutId id="2147483664" r:id="rId16"/>
    <p:sldLayoutId id="2147483665" r:id="rId17"/>
    <p:sldLayoutId id="2147483666" r:id="rId18"/>
    <p:sldLayoutId id="2147483667" r:id="rId19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ho.int/bulletin/archives/80(10)768.pdf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footprint.wwf.org.uk/" TargetMode="External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658368" y="457421"/>
            <a:ext cx="8133588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4400" b="1" dirty="0"/>
              <a:t>ACNA4003</a:t>
            </a:r>
          </a:p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lang="en-GB" altLang="en-US" sz="4400" b="1" dirty="0"/>
          </a:p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4400" b="1" dirty="0"/>
              <a:t>EARTH SCIENCE </a:t>
            </a:r>
          </a:p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lang="en-GB" sz="4400" b="1" dirty="0"/>
          </a:p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en-GB" sz="4400" b="1" dirty="0"/>
              <a:t>ATMOSHPHERE</a:t>
            </a:r>
          </a:p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lang="en-GB" sz="4400" b="1" dirty="0"/>
          </a:p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en-GB" sz="4400" b="1" dirty="0"/>
              <a:t>AIR POLLUTION </a:t>
            </a:r>
          </a:p>
        </p:txBody>
      </p:sp>
    </p:spTree>
    <p:extLst>
      <p:ext uri="{BB962C8B-B14F-4D97-AF65-F5344CB8AC3E}">
        <p14:creationId xmlns:p14="http://schemas.microsoft.com/office/powerpoint/2010/main" val="79763568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E04ACB4-CCFB-48FB-AF16-9A62948F0583}"/>
              </a:ext>
            </a:extLst>
          </p:cNvPr>
          <p:cNvSpPr txBox="1"/>
          <p:nvPr/>
        </p:nvSpPr>
        <p:spPr>
          <a:xfrm>
            <a:off x="437322" y="265043"/>
            <a:ext cx="830911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EXPOSURE TO POLLUTION IS DIFFERENT FOR DIFFERENT COUNTRIES </a:t>
            </a:r>
          </a:p>
          <a:p>
            <a:pPr algn="ctr"/>
            <a:r>
              <a:rPr lang="en-GB" b="1" dirty="0"/>
              <a:t>IN THE DEVELOPED WORLD WE TEND TO THINK OF THESE SORTS OF POLLUTANTS: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5F01F3A-CCC7-4A95-A9BF-8B82C44CAAD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1526" y="1980987"/>
            <a:ext cx="3185924" cy="3185924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7CABB3B-86D4-4018-A3E2-13D8022BA26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12840" y="1209881"/>
            <a:ext cx="3656929" cy="243795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C9C7BB2-7772-4791-965B-817D06658F6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89011" y="3686750"/>
            <a:ext cx="1927586" cy="28871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33083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5" descr="IM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9432" y="977160"/>
            <a:ext cx="3078959" cy="27873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43" name="Rectangle 6"/>
          <p:cNvSpPr>
            <a:spLocks noChangeArrowheads="1"/>
          </p:cNvSpPr>
          <p:nvPr/>
        </p:nvSpPr>
        <p:spPr bwMode="auto">
          <a:xfrm>
            <a:off x="198783" y="204373"/>
            <a:ext cx="9130959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en-GB" altLang="en-US" b="1" dirty="0"/>
              <a:t> THE MOST HAZARDOUS INDUSTIRES  HAVE ALWAYS BEEN LOCATED THE </a:t>
            </a:r>
          </a:p>
          <a:p>
            <a:pPr algn="ctr" eaLnBrk="1" hangingPunct="1"/>
            <a:r>
              <a:rPr lang="en-GB" altLang="en-US" b="1" dirty="0"/>
              <a:t>IN POOREST AREAS</a:t>
            </a:r>
          </a:p>
        </p:txBody>
      </p:sp>
      <p:pic>
        <p:nvPicPr>
          <p:cNvPr id="10244" name="Picture 8" descr="986017~Industrial-Town-in-Great-Britain-Posters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2574" y="1068078"/>
            <a:ext cx="2931993" cy="21989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5" name="Picture 10" descr="8543news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7840" y="4011833"/>
            <a:ext cx="3024188" cy="217765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46" name="Text Box 11"/>
          <p:cNvSpPr txBox="1">
            <a:spLocks noChangeArrowheads="1"/>
          </p:cNvSpPr>
          <p:nvPr/>
        </p:nvSpPr>
        <p:spPr bwMode="auto">
          <a:xfrm>
            <a:off x="1331120" y="5725716"/>
            <a:ext cx="2755106" cy="3000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en-US" altLang="en-US" sz="1350"/>
          </a:p>
        </p:txBody>
      </p:sp>
      <p:sp>
        <p:nvSpPr>
          <p:cNvPr id="10247" name="Text Box 12"/>
          <p:cNvSpPr txBox="1">
            <a:spLocks noChangeArrowheads="1"/>
          </p:cNvSpPr>
          <p:nvPr/>
        </p:nvSpPr>
        <p:spPr bwMode="auto">
          <a:xfrm>
            <a:off x="198783" y="6273662"/>
            <a:ext cx="3887442" cy="3385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altLang="en-US" sz="1600" b="1" dirty="0"/>
              <a:t>Chemical works Warrington</a:t>
            </a:r>
          </a:p>
        </p:txBody>
      </p:sp>
      <p:pic>
        <p:nvPicPr>
          <p:cNvPr id="10248" name="Picture 14" descr="20070118004248_avonmouth%20swc%201206_0048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41973" y="3937048"/>
            <a:ext cx="2408983" cy="24089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49" name="Text Box 15"/>
          <p:cNvSpPr txBox="1">
            <a:spLocks noChangeArrowheads="1"/>
          </p:cNvSpPr>
          <p:nvPr/>
        </p:nvSpPr>
        <p:spPr bwMode="auto">
          <a:xfrm>
            <a:off x="4842273" y="6379681"/>
            <a:ext cx="3451063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altLang="en-US" b="1" dirty="0"/>
              <a:t>Avonmouth - Bristol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4AD41ED-5812-466A-86BD-C70B6206794E}"/>
              </a:ext>
            </a:extLst>
          </p:cNvPr>
          <p:cNvSpPr txBox="1"/>
          <p:nvPr/>
        </p:nvSpPr>
        <p:spPr>
          <a:xfrm>
            <a:off x="877839" y="3281462"/>
            <a:ext cx="72722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Cities in the UK during the industrial revolution were heavily polluted</a:t>
            </a:r>
          </a:p>
          <a:p>
            <a:pPr algn="ctr"/>
            <a:r>
              <a:rPr lang="en-GB" b="1" dirty="0"/>
              <a:t>and there are still areas of industrial pollution now  </a:t>
            </a:r>
          </a:p>
        </p:txBody>
      </p:sp>
    </p:spTree>
    <p:extLst>
      <p:ext uri="{BB962C8B-B14F-4D97-AF65-F5344CB8AC3E}">
        <p14:creationId xmlns:p14="http://schemas.microsoft.com/office/powerpoint/2010/main" val="18995990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ext Box 4"/>
          <p:cNvSpPr txBox="1">
            <a:spLocks noChangeArrowheads="1"/>
          </p:cNvSpPr>
          <p:nvPr/>
        </p:nvSpPr>
        <p:spPr bwMode="auto">
          <a:xfrm>
            <a:off x="291548" y="96905"/>
            <a:ext cx="8719930" cy="12349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altLang="en-US" b="1" dirty="0"/>
              <a:t> DEVELOPED COUNTRIES NOW RE-LOCATE THE MOST POLLUTNG INDUSTRIES INTERNATIONALLY TO DEVELOPING COUNTRIES WHO HAVE CHEAPER WORKERS AND LESS STRICT ENVIRONMENTAL LAWS  </a:t>
            </a:r>
          </a:p>
          <a:p>
            <a:pPr eaLnBrk="1" hangingPunct="1">
              <a:spcBef>
                <a:spcPct val="50000"/>
              </a:spcBef>
            </a:pPr>
            <a:endParaRPr lang="en-GB" altLang="en-US" sz="1350" dirty="0"/>
          </a:p>
        </p:txBody>
      </p:sp>
      <p:pic>
        <p:nvPicPr>
          <p:cNvPr id="11267" name="Picture 6" descr="20073254629_carbon%20offset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070" y="4017889"/>
            <a:ext cx="3193049" cy="2394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68" name="Text Box 7"/>
          <p:cNvSpPr txBox="1">
            <a:spLocks noChangeArrowheads="1"/>
          </p:cNvSpPr>
          <p:nvPr/>
        </p:nvSpPr>
        <p:spPr bwMode="auto">
          <a:xfrm>
            <a:off x="537749" y="6483364"/>
            <a:ext cx="2159794" cy="3000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1350" b="1" dirty="0"/>
              <a:t>INDIA</a:t>
            </a:r>
          </a:p>
        </p:txBody>
      </p:sp>
      <p:pic>
        <p:nvPicPr>
          <p:cNvPr id="11269" name="Picture 9" descr="7317794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7092" y="4016365"/>
            <a:ext cx="3561021" cy="2394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70" name="Text Box 10"/>
          <p:cNvSpPr txBox="1">
            <a:spLocks noChangeArrowheads="1"/>
          </p:cNvSpPr>
          <p:nvPr/>
        </p:nvSpPr>
        <p:spPr bwMode="auto">
          <a:xfrm>
            <a:off x="5849334" y="6489941"/>
            <a:ext cx="2376488" cy="3000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1350" b="1" dirty="0"/>
              <a:t>CHINA</a:t>
            </a:r>
          </a:p>
        </p:txBody>
      </p:sp>
      <p:pic>
        <p:nvPicPr>
          <p:cNvPr id="11271" name="Picture 12" descr="pt9_art_steel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3600" y="1473316"/>
            <a:ext cx="4004728" cy="22557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72" name="Text Box 13"/>
          <p:cNvSpPr txBox="1">
            <a:spLocks noChangeArrowheads="1"/>
          </p:cNvSpPr>
          <p:nvPr/>
        </p:nvSpPr>
        <p:spPr bwMode="auto">
          <a:xfrm>
            <a:off x="6427307" y="2021782"/>
            <a:ext cx="1944291" cy="3000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1350" b="1" dirty="0"/>
              <a:t>AFRICA</a:t>
            </a:r>
          </a:p>
        </p:txBody>
      </p:sp>
    </p:spTree>
    <p:extLst>
      <p:ext uri="{BB962C8B-B14F-4D97-AF65-F5344CB8AC3E}">
        <p14:creationId xmlns:p14="http://schemas.microsoft.com/office/powerpoint/2010/main" val="10498965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7" name="Picture 2" descr="http://upload.wikimedia.org/wikipedia/commons/d/df/Health_effects_of_pollution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8958" y="159027"/>
            <a:ext cx="6886085" cy="48935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336041" y="5226128"/>
            <a:ext cx="8521519" cy="7155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350" b="1" dirty="0"/>
              <a:t>Exposure to Toxic Environmental Agents </a:t>
            </a:r>
            <a:r>
              <a:rPr lang="en-GB" sz="1350" b="1" i="1" dirty="0">
                <a:solidFill>
                  <a:srgbClr val="000099"/>
                </a:solidFill>
              </a:rPr>
              <a:t>“Patient exposure to toxic environmental chemicals and other stressors is ubiquitous, and preconception and prenatal exposure to toxic environmental agents can have a profound and lasting effect on reproductive health across the life course.”</a:t>
            </a:r>
            <a:r>
              <a:rPr lang="en-GB" sz="1350" b="1" dirty="0"/>
              <a:t> Exposure to Toxic Environmental Agents (ACOG 2016) </a:t>
            </a:r>
          </a:p>
        </p:txBody>
      </p:sp>
    </p:spTree>
    <p:extLst>
      <p:ext uri="{BB962C8B-B14F-4D97-AF65-F5344CB8AC3E}">
        <p14:creationId xmlns:p14="http://schemas.microsoft.com/office/powerpoint/2010/main" val="34518894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F8D46F3D-21D8-44BA-97FC-9D8BC54EB6F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808" y="768626"/>
            <a:ext cx="4487459" cy="580675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24E1628-9648-4573-8C81-36F0C90467F8}"/>
              </a:ext>
            </a:extLst>
          </p:cNvPr>
          <p:cNvSpPr txBox="1"/>
          <p:nvPr/>
        </p:nvSpPr>
        <p:spPr>
          <a:xfrm>
            <a:off x="5367130" y="887896"/>
            <a:ext cx="3564835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‘Air pollution harm to unborn babies may be global health catastrophe, warn doctors’</a:t>
            </a:r>
          </a:p>
          <a:p>
            <a:r>
              <a:rPr lang="en-GB" b="1" dirty="0"/>
              <a:t>UK research links toxic air to low birth weight that can cause lifelong damage to health, raising fears that millions of babies worldwide are being harmed. </a:t>
            </a:r>
            <a:r>
              <a:rPr lang="en-GB" i="1" dirty="0"/>
              <a:t>Impact of London's road traffic air and noise pollution on birth weight: retrospective population based cohort study</a:t>
            </a:r>
          </a:p>
          <a:p>
            <a:r>
              <a:rPr lang="en-GB" i="1" dirty="0"/>
              <a:t>BMJ 2017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9B77050-1988-449B-B70B-B0899AB79B8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74364" y="4391106"/>
            <a:ext cx="3564836" cy="21389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89970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1" name="Table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76772601"/>
              </p:ext>
            </p:extLst>
          </p:nvPr>
        </p:nvGraphicFramePr>
        <p:xfrm>
          <a:off x="2581617" y="1143001"/>
          <a:ext cx="6423237" cy="3425572"/>
        </p:xfrm>
        <a:graphic>
          <a:graphicData uri="http://schemas.openxmlformats.org/drawingml/2006/table">
            <a:tbl>
              <a:tblPr>
                <a:effectLst/>
                <a:tableStyleId>{21E4AEA4-8DFA-4A89-87EB-49C32662AFE0}</a:tableStyleId>
              </a:tblPr>
              <a:tblGrid>
                <a:gridCol w="121656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83663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50473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865308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298160">
                <a:tc>
                  <a:txBody>
                    <a:bodyPr/>
                    <a:lstStyle/>
                    <a:p>
                      <a:pPr marL="0" marR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b="1" dirty="0">
                          <a:latin typeface="Calibri" pitchFamily="34" charset="0"/>
                        </a:rPr>
                        <a:t>Substance</a:t>
                      </a:r>
                      <a:endParaRPr lang="en-US" sz="1200" b="1" dirty="0">
                        <a:latin typeface="Calibri" pitchFamily="34" charset="0"/>
                        <a:ea typeface="Times New Roman"/>
                        <a:cs typeface="Times New Roman"/>
                      </a:endParaRPr>
                    </a:p>
                  </a:txBody>
                  <a:tcPr marL="51435" marR="51435" marT="34290" marB="34290">
                    <a:lnL w="28575" cap="flat" cmpd="sng" algn="ctr">
                      <a:solidFill>
                        <a:srgbClr val="7F7F3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E9E8B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F7F3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b="1" dirty="0">
                          <a:latin typeface="Calibri" pitchFamily="34" charset="0"/>
                        </a:rPr>
                        <a:t>Source</a:t>
                      </a:r>
                      <a:endParaRPr lang="en-US" sz="1200" b="1" dirty="0">
                        <a:latin typeface="Calibri" pitchFamily="34" charset="0"/>
                        <a:ea typeface="Times New Roman"/>
                        <a:cs typeface="Times New Roman"/>
                      </a:endParaRPr>
                    </a:p>
                  </a:txBody>
                  <a:tcPr marL="51435" marR="51435" marT="34290" marB="34290">
                    <a:lnL w="3175" cap="flat" cmpd="sng" algn="ctr">
                      <a:solidFill>
                        <a:srgbClr val="E9E8B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E9E8B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F7F3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b="1" dirty="0">
                          <a:latin typeface="Calibri" pitchFamily="34" charset="0"/>
                        </a:rPr>
                        <a:t>Acute Health Effects</a:t>
                      </a:r>
                      <a:endParaRPr lang="en-US" sz="1200" b="1" dirty="0">
                        <a:latin typeface="Calibri" pitchFamily="34" charset="0"/>
                        <a:ea typeface="Times New Roman"/>
                        <a:cs typeface="Times New Roman"/>
                      </a:endParaRPr>
                    </a:p>
                  </a:txBody>
                  <a:tcPr marL="51435" marR="51435" marT="34290" marB="34290">
                    <a:lnL w="3175" cap="flat" cmpd="sng" algn="ctr">
                      <a:solidFill>
                        <a:srgbClr val="E9E8B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E9E8B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F7F3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b="1" dirty="0">
                          <a:latin typeface="Calibri" pitchFamily="34" charset="0"/>
                        </a:rPr>
                        <a:t>Chronic Health Effects</a:t>
                      </a:r>
                      <a:endParaRPr lang="en-US" sz="1200" b="1" dirty="0">
                        <a:latin typeface="Calibri" pitchFamily="34" charset="0"/>
                        <a:ea typeface="Times New Roman"/>
                        <a:cs typeface="Times New Roman"/>
                      </a:endParaRPr>
                    </a:p>
                  </a:txBody>
                  <a:tcPr marL="51435" marR="51435" marT="34290" marB="34290">
                    <a:lnL w="3175" cap="flat" cmpd="sng" algn="ctr">
                      <a:solidFill>
                        <a:srgbClr val="E9E8B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F7F3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7F7F3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97446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400"/>
                        </a:spcBef>
                        <a:spcAft>
                          <a:spcPts val="960"/>
                        </a:spcAft>
                      </a:pPr>
                      <a:r>
                        <a:rPr lang="en-US" sz="1200" dirty="0">
                          <a:latin typeface="Calibri" pitchFamily="34" charset="0"/>
                        </a:rPr>
                        <a:t>Polychlorinated biphenyls</a:t>
                      </a:r>
                      <a:endParaRPr lang="en-US" sz="1200" dirty="0">
                        <a:latin typeface="Calibri" pitchFamily="34" charset="0"/>
                        <a:ea typeface="Times New Roman"/>
                        <a:cs typeface="Times New Roman"/>
                      </a:endParaRPr>
                    </a:p>
                  </a:txBody>
                  <a:tcPr marL="51435" marR="51435" marT="34290" marB="34290">
                    <a:lnL w="28575" cap="flat" cmpd="sng" algn="ctr">
                      <a:solidFill>
                        <a:srgbClr val="7F7F3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E9E8B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400"/>
                        </a:spcBef>
                        <a:spcAft>
                          <a:spcPts val="960"/>
                        </a:spcAft>
                      </a:pPr>
                      <a:r>
                        <a:rPr lang="en-US" sz="1200" dirty="0">
                          <a:latin typeface="Calibri" pitchFamily="34" charset="0"/>
                        </a:rPr>
                        <a:t>used as coolants and lubricants in electrical equipment, fluorescent lights</a:t>
                      </a:r>
                      <a:endParaRPr lang="en-US" sz="1200" dirty="0">
                        <a:latin typeface="Calibri" pitchFamily="34" charset="0"/>
                        <a:ea typeface="Times New Roman"/>
                        <a:cs typeface="Times New Roman"/>
                      </a:endParaRPr>
                    </a:p>
                  </a:txBody>
                  <a:tcPr marL="51435" marR="51435" marT="34290" marB="34290">
                    <a:lnL w="3175" cap="flat" cmpd="sng" algn="ctr">
                      <a:solidFill>
                        <a:srgbClr val="E9E8B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E9E8B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400"/>
                        </a:spcBef>
                        <a:spcAft>
                          <a:spcPts val="960"/>
                        </a:spcAft>
                      </a:pPr>
                      <a:r>
                        <a:rPr lang="en-US" sz="1200" dirty="0">
                          <a:latin typeface="Calibri" pitchFamily="34" charset="0"/>
                        </a:rPr>
                        <a:t>skin conditions such as acne and rashes</a:t>
                      </a:r>
                      <a:endParaRPr lang="en-US" sz="1200" dirty="0">
                        <a:latin typeface="Calibri" pitchFamily="34" charset="0"/>
                        <a:ea typeface="Times New Roman"/>
                        <a:cs typeface="Times New Roman"/>
                      </a:endParaRPr>
                    </a:p>
                  </a:txBody>
                  <a:tcPr marL="51435" marR="51435" marT="34290" marB="34290">
                    <a:lnL w="3175" cap="flat" cmpd="sng" algn="ctr">
                      <a:solidFill>
                        <a:srgbClr val="E9E8B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E9E8B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400"/>
                        </a:spcBef>
                        <a:spcAft>
                          <a:spcPts val="960"/>
                        </a:spcAft>
                      </a:pPr>
                      <a:r>
                        <a:rPr lang="en-US" sz="1200" dirty="0">
                          <a:latin typeface="Calibri" pitchFamily="34" charset="0"/>
                        </a:rPr>
                        <a:t>liver damage, immune system damage</a:t>
                      </a:r>
                      <a:endParaRPr lang="en-US" sz="1200" dirty="0">
                        <a:latin typeface="Calibri" pitchFamily="34" charset="0"/>
                        <a:ea typeface="Times New Roman"/>
                        <a:cs typeface="Times New Roman"/>
                      </a:endParaRPr>
                    </a:p>
                  </a:txBody>
                  <a:tcPr marL="51435" marR="51435" marT="34290" marB="34290">
                    <a:lnL w="3175" cap="flat" cmpd="sng" algn="ctr">
                      <a:solidFill>
                        <a:srgbClr val="E9E8B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F7F3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87134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400"/>
                        </a:spcBef>
                        <a:spcAft>
                          <a:spcPts val="960"/>
                        </a:spcAft>
                      </a:pPr>
                      <a:r>
                        <a:rPr lang="en-US" sz="1200" dirty="0">
                          <a:latin typeface="Calibri" pitchFamily="34" charset="0"/>
                        </a:rPr>
                        <a:t>Benzene</a:t>
                      </a:r>
                      <a:endParaRPr lang="en-US" sz="1200" dirty="0">
                        <a:latin typeface="Calibri" pitchFamily="34" charset="0"/>
                        <a:ea typeface="Times New Roman"/>
                        <a:cs typeface="Times New Roman"/>
                      </a:endParaRPr>
                    </a:p>
                  </a:txBody>
                  <a:tcPr marL="51435" marR="51435" marT="34290" marB="34290">
                    <a:lnL w="28575" cap="flat" cmpd="sng" algn="ctr">
                      <a:solidFill>
                        <a:srgbClr val="7F7F3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E9E8B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400"/>
                        </a:spcBef>
                        <a:spcAft>
                          <a:spcPts val="960"/>
                        </a:spcAft>
                      </a:pPr>
                      <a:r>
                        <a:rPr lang="en-US" sz="1200" dirty="0">
                          <a:latin typeface="Calibri" pitchFamily="34" charset="0"/>
                        </a:rPr>
                        <a:t>naturally occurring, vehicle exhaust, production of many synthetic materials</a:t>
                      </a:r>
                      <a:endParaRPr lang="en-US" sz="1200" dirty="0">
                        <a:latin typeface="Calibri" pitchFamily="34" charset="0"/>
                        <a:ea typeface="Times New Roman"/>
                        <a:cs typeface="Times New Roman"/>
                      </a:endParaRPr>
                    </a:p>
                  </a:txBody>
                  <a:tcPr marL="51435" marR="51435" marT="34290" marB="34290">
                    <a:lnL w="3175" cap="flat" cmpd="sng" algn="ctr">
                      <a:solidFill>
                        <a:srgbClr val="E9E8B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E9E8B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400"/>
                        </a:spcBef>
                        <a:spcAft>
                          <a:spcPts val="960"/>
                        </a:spcAft>
                      </a:pPr>
                      <a:r>
                        <a:rPr lang="en-US" sz="1200" dirty="0">
                          <a:latin typeface="Calibri" pitchFamily="34" charset="0"/>
                        </a:rPr>
                        <a:t>drowsiness, dizziness, headache, tremors, confusion, death</a:t>
                      </a:r>
                      <a:endParaRPr lang="en-US" sz="1200" dirty="0">
                        <a:latin typeface="Calibri" pitchFamily="34" charset="0"/>
                        <a:ea typeface="Times New Roman"/>
                        <a:cs typeface="Times New Roman"/>
                      </a:endParaRPr>
                    </a:p>
                  </a:txBody>
                  <a:tcPr marL="51435" marR="51435" marT="34290" marB="34290">
                    <a:lnL w="3175" cap="flat" cmpd="sng" algn="ctr">
                      <a:solidFill>
                        <a:srgbClr val="E9E8B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E9E8B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400"/>
                        </a:spcBef>
                        <a:spcAft>
                          <a:spcPts val="960"/>
                        </a:spcAft>
                      </a:pPr>
                      <a:r>
                        <a:rPr lang="en-US" sz="1200" dirty="0">
                          <a:latin typeface="Calibri" pitchFamily="34" charset="0"/>
                        </a:rPr>
                        <a:t>tissue damage, anemia, cancer (especially leukemia)</a:t>
                      </a:r>
                      <a:endParaRPr lang="en-US" sz="1200" dirty="0">
                        <a:latin typeface="Calibri" pitchFamily="34" charset="0"/>
                        <a:ea typeface="Times New Roman"/>
                        <a:cs typeface="Times New Roman"/>
                      </a:endParaRPr>
                    </a:p>
                  </a:txBody>
                  <a:tcPr marL="51435" marR="51435" marT="34290" marB="34290">
                    <a:lnL w="3175" cap="flat" cmpd="sng" algn="ctr">
                      <a:solidFill>
                        <a:srgbClr val="E9E8B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F7F3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87134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400"/>
                        </a:spcBef>
                        <a:spcAft>
                          <a:spcPts val="960"/>
                        </a:spcAft>
                      </a:pPr>
                      <a:r>
                        <a:rPr lang="en-US" sz="1200" dirty="0">
                          <a:latin typeface="Calibri" pitchFamily="34" charset="0"/>
                        </a:rPr>
                        <a:t>Cadmium</a:t>
                      </a:r>
                      <a:endParaRPr lang="en-US" sz="1200" dirty="0">
                        <a:latin typeface="Calibri" pitchFamily="34" charset="0"/>
                        <a:ea typeface="Times New Roman"/>
                        <a:cs typeface="Times New Roman"/>
                      </a:endParaRPr>
                    </a:p>
                  </a:txBody>
                  <a:tcPr marL="51435" marR="51435" marT="34290" marB="34290">
                    <a:lnL w="28575" cap="flat" cmpd="sng" algn="ctr">
                      <a:solidFill>
                        <a:srgbClr val="7F7F3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E9E8B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400"/>
                        </a:spcBef>
                        <a:spcAft>
                          <a:spcPts val="960"/>
                        </a:spcAft>
                      </a:pPr>
                      <a:r>
                        <a:rPr lang="en-US" sz="1200" dirty="0">
                          <a:latin typeface="Calibri" pitchFamily="34" charset="0"/>
                        </a:rPr>
                        <a:t>natural, used in batteries, pigments, metal coatings, and plastic</a:t>
                      </a:r>
                      <a:endParaRPr lang="en-US" sz="1200" dirty="0">
                        <a:latin typeface="Calibri" pitchFamily="34" charset="0"/>
                        <a:ea typeface="Times New Roman"/>
                        <a:cs typeface="Times New Roman"/>
                      </a:endParaRPr>
                    </a:p>
                  </a:txBody>
                  <a:tcPr marL="51435" marR="51435" marT="34290" marB="34290">
                    <a:lnL w="3175" cap="flat" cmpd="sng" algn="ctr">
                      <a:solidFill>
                        <a:srgbClr val="E9E8B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E9E8B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400"/>
                        </a:spcBef>
                        <a:spcAft>
                          <a:spcPts val="960"/>
                        </a:spcAft>
                      </a:pPr>
                      <a:r>
                        <a:rPr lang="en-US" sz="1200" dirty="0">
                          <a:latin typeface="Calibri" pitchFamily="34" charset="0"/>
                        </a:rPr>
                        <a:t>vomiting and diarrhea</a:t>
                      </a:r>
                      <a:endParaRPr lang="en-US" sz="1200" dirty="0">
                        <a:latin typeface="Calibri" pitchFamily="34" charset="0"/>
                        <a:ea typeface="Times New Roman"/>
                        <a:cs typeface="Times New Roman"/>
                      </a:endParaRPr>
                    </a:p>
                  </a:txBody>
                  <a:tcPr marL="51435" marR="51435" marT="34290" marB="34290">
                    <a:lnL w="3175" cap="flat" cmpd="sng" algn="ctr">
                      <a:solidFill>
                        <a:srgbClr val="E9E8B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E9E8B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400"/>
                        </a:spcBef>
                        <a:spcAft>
                          <a:spcPts val="960"/>
                        </a:spcAft>
                      </a:pPr>
                      <a:r>
                        <a:rPr lang="en-US" sz="1200" dirty="0">
                          <a:latin typeface="Calibri" pitchFamily="34" charset="0"/>
                        </a:rPr>
                        <a:t>cancer, kidney, lung, and bone damage</a:t>
                      </a:r>
                      <a:endParaRPr lang="en-US" sz="1200" dirty="0">
                        <a:latin typeface="Calibri" pitchFamily="34" charset="0"/>
                        <a:ea typeface="Times New Roman"/>
                        <a:cs typeface="Times New Roman"/>
                      </a:endParaRPr>
                    </a:p>
                  </a:txBody>
                  <a:tcPr marL="51435" marR="51435" marT="34290" marB="34290">
                    <a:lnL w="3175" cap="flat" cmpd="sng" algn="ctr">
                      <a:solidFill>
                        <a:srgbClr val="E9E8B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F7F3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855509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400"/>
                        </a:spcBef>
                        <a:spcAft>
                          <a:spcPts val="960"/>
                        </a:spcAft>
                      </a:pPr>
                      <a:r>
                        <a:rPr lang="en-US" sz="1200" dirty="0">
                          <a:latin typeface="Calibri" pitchFamily="34" charset="0"/>
                        </a:rPr>
                        <a:t>Polycyclic aromatic hydrocarbons</a:t>
                      </a:r>
                      <a:endParaRPr lang="en-US" sz="1200" dirty="0">
                        <a:latin typeface="Calibri" pitchFamily="34" charset="0"/>
                        <a:ea typeface="Times New Roman"/>
                        <a:cs typeface="Times New Roman"/>
                      </a:endParaRPr>
                    </a:p>
                  </a:txBody>
                  <a:tcPr marL="51435" marR="51435" marT="34290" marB="34290">
                    <a:lnL w="28575" cap="flat" cmpd="sng" algn="ctr">
                      <a:solidFill>
                        <a:srgbClr val="7F7F3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E9E8B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F7F3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400"/>
                        </a:spcBef>
                        <a:spcAft>
                          <a:spcPts val="960"/>
                        </a:spcAft>
                      </a:pPr>
                      <a:r>
                        <a:rPr lang="en-US" sz="1200" dirty="0">
                          <a:latin typeface="Calibri" pitchFamily="34" charset="0"/>
                        </a:rPr>
                        <a:t>combustion of coal, oil, gas, garbage, tobacco; also found in charbroiled meat</a:t>
                      </a:r>
                      <a:endParaRPr lang="en-US" sz="1200" dirty="0">
                        <a:latin typeface="Calibri" pitchFamily="34" charset="0"/>
                        <a:ea typeface="Times New Roman"/>
                        <a:cs typeface="Times New Roman"/>
                      </a:endParaRPr>
                    </a:p>
                  </a:txBody>
                  <a:tcPr marL="51435" marR="51435" marT="34290" marB="34290">
                    <a:lnL w="3175" cap="flat" cmpd="sng" algn="ctr">
                      <a:solidFill>
                        <a:srgbClr val="E9E8B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E9E8B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F7F3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400"/>
                        </a:spcBef>
                        <a:spcAft>
                          <a:spcPts val="960"/>
                        </a:spcAft>
                      </a:pPr>
                      <a:r>
                        <a:rPr lang="en-US" sz="1200" dirty="0">
                          <a:latin typeface="Calibri" pitchFamily="34" charset="0"/>
                        </a:rPr>
                        <a:t>skin and tissue damage, weakened immune system</a:t>
                      </a:r>
                      <a:endParaRPr lang="en-US" sz="1200" dirty="0">
                        <a:latin typeface="Calibri" pitchFamily="34" charset="0"/>
                        <a:ea typeface="Times New Roman"/>
                        <a:cs typeface="Times New Roman"/>
                      </a:endParaRPr>
                    </a:p>
                  </a:txBody>
                  <a:tcPr marL="51435" marR="51435" marT="34290" marB="34290">
                    <a:lnL w="3175" cap="flat" cmpd="sng" algn="ctr">
                      <a:solidFill>
                        <a:srgbClr val="E9E8B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E9E8B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F7F3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400"/>
                        </a:spcBef>
                        <a:spcAft>
                          <a:spcPts val="960"/>
                        </a:spcAft>
                      </a:pPr>
                      <a:r>
                        <a:rPr lang="en-US" sz="1200" dirty="0">
                          <a:latin typeface="Calibri" pitchFamily="34" charset="0"/>
                        </a:rPr>
                        <a:t>skin and tissue damage, weakened immune system, cancer</a:t>
                      </a:r>
                      <a:endParaRPr lang="en-US" sz="1200" dirty="0">
                        <a:latin typeface="Calibri" pitchFamily="34" charset="0"/>
                        <a:ea typeface="Times New Roman"/>
                        <a:cs typeface="Times New Roman"/>
                      </a:endParaRPr>
                    </a:p>
                  </a:txBody>
                  <a:tcPr marL="51435" marR="51435" marT="34290" marB="34290">
                    <a:lnL w="3175" cap="flat" cmpd="sng" algn="ctr">
                      <a:solidFill>
                        <a:srgbClr val="E9E8B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7F7F3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7F7F3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14" name="Rectangle 3"/>
          <p:cNvSpPr txBox="1">
            <a:spLocks noChangeArrowheads="1"/>
          </p:cNvSpPr>
          <p:nvPr/>
        </p:nvSpPr>
        <p:spPr bwMode="auto">
          <a:xfrm>
            <a:off x="1914526" y="296930"/>
            <a:ext cx="5184676" cy="664284"/>
          </a:xfrm>
          <a:prstGeom prst="rect">
            <a:avLst/>
          </a:prstGeom>
          <a:solidFill>
            <a:srgbClr val="D8E2EB"/>
          </a:solidFill>
          <a:ln>
            <a:headEnd/>
            <a:tailEnd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>
              <a:spcBef>
                <a:spcPts val="450"/>
              </a:spcBef>
              <a:defRPr/>
            </a:pPr>
            <a:r>
              <a:rPr lang="en-US" sz="1650" dirty="0">
                <a:solidFill>
                  <a:schemeClr val="tx1"/>
                </a:solidFill>
                <a:latin typeface="Calibri" pitchFamily="34" charset="0"/>
                <a:cs typeface="Arial" pitchFamily="34" charset="0"/>
              </a:rPr>
              <a:t>Industrial processes produce thousands of toxic chemicals.</a:t>
            </a:r>
          </a:p>
          <a:p>
            <a:pPr algn="ctr">
              <a:spcBef>
                <a:spcPts val="450"/>
              </a:spcBef>
              <a:defRPr/>
            </a:pPr>
            <a:r>
              <a:rPr lang="en-US" sz="1650" dirty="0">
                <a:solidFill>
                  <a:schemeClr val="tx1"/>
                </a:solidFill>
                <a:latin typeface="Calibri" pitchFamily="34" charset="0"/>
                <a:cs typeface="Arial" pitchFamily="34" charset="0"/>
              </a:rPr>
              <a:t>This table shows four common industrial byproducts. </a:t>
            </a:r>
            <a:endParaRPr lang="en-US" sz="1650" dirty="0">
              <a:solidFill>
                <a:schemeClr val="accent2">
                  <a:lumMod val="10000"/>
                </a:schemeClr>
              </a:solidFill>
              <a:latin typeface="Calibri" pitchFamily="34" charset="0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6592105" y="4603832"/>
            <a:ext cx="1197764" cy="23083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algn="r">
              <a:defRPr/>
            </a:pPr>
            <a:r>
              <a:rPr lang="en-GB" sz="900" dirty="0">
                <a:latin typeface="Calibri" pitchFamily="34" charset="0"/>
                <a:cs typeface="Times New Roman" pitchFamily="18" charset="0"/>
              </a:rPr>
              <a:t>Source: ATSDR (2009)</a:t>
            </a:r>
            <a:endParaRPr lang="en-US" sz="900" dirty="0">
              <a:solidFill>
                <a:schemeClr val="accent2">
                  <a:lumMod val="10000"/>
                </a:schemeClr>
              </a:solidFill>
              <a:latin typeface="Calibri" pitchFamily="34" charset="0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90082" y="1054973"/>
            <a:ext cx="2435310" cy="5201424"/>
          </a:xfrm>
          <a:prstGeom prst="rect">
            <a:avLst/>
          </a:prstGeom>
          <a:noFill/>
          <a:ln w="28575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r>
              <a:rPr lang="en-GB" sz="1600" b="1" dirty="0"/>
              <a:t>Lead used to be added to petrol in the UK to increase efficiency of the engine. See:</a:t>
            </a:r>
          </a:p>
          <a:p>
            <a:r>
              <a:rPr lang="en-GB" sz="1600" b="1" dirty="0">
                <a:hlinkClick r:id="rId3"/>
              </a:rPr>
              <a:t>World Health Organisation bulletin on Lead in Petrol</a:t>
            </a:r>
            <a:endParaRPr lang="en-GB" sz="1600" b="1" dirty="0"/>
          </a:p>
          <a:p>
            <a:r>
              <a:rPr lang="en-GB" sz="1600" b="1" dirty="0"/>
              <a:t>The nervous system of the </a:t>
            </a:r>
            <a:r>
              <a:rPr lang="en-GB" sz="1600" b="1" dirty="0" err="1"/>
              <a:t>fetus</a:t>
            </a:r>
            <a:r>
              <a:rPr lang="en-GB" sz="1600" b="1" dirty="0"/>
              <a:t> and infant is especially susceptible to lead, which can cross the placenta and penetrate the blood-brain barrier. Lead interferes with neuronal migration, cell proliferation and synapse formation during critical</a:t>
            </a:r>
          </a:p>
          <a:p>
            <a:r>
              <a:rPr lang="en-GB" sz="1600" b="1" dirty="0"/>
              <a:t>periods of early vulnerability</a:t>
            </a:r>
          </a:p>
          <a:p>
            <a:r>
              <a:rPr lang="en-GB" sz="1100" b="1" dirty="0"/>
              <a:t>*micrograms of lead per </a:t>
            </a:r>
            <a:r>
              <a:rPr lang="en-GB" sz="1100" b="1" dirty="0" err="1"/>
              <a:t>deciliter</a:t>
            </a:r>
            <a:r>
              <a:rPr lang="en-GB" sz="1100" b="1" dirty="0"/>
              <a:t> of blood (</a:t>
            </a:r>
            <a:r>
              <a:rPr lang="en-GB" sz="1100" b="1" dirty="0" err="1"/>
              <a:t>μg</a:t>
            </a:r>
            <a:r>
              <a:rPr lang="en-GB" sz="1100" b="1" dirty="0"/>
              <a:t>/dL) especially in the United States; 5 µg/dL is equivalent to 0.24 µmol/L (micromolar).</a:t>
            </a:r>
          </a:p>
        </p:txBody>
      </p:sp>
      <p:cxnSp>
        <p:nvCxnSpPr>
          <p:cNvPr id="4" name="Straight Connector 3"/>
          <p:cNvCxnSpPr/>
          <p:nvPr/>
        </p:nvCxnSpPr>
        <p:spPr>
          <a:xfrm>
            <a:off x="3888486" y="2592324"/>
            <a:ext cx="349758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/>
          <p:cNvCxnSpPr/>
          <p:nvPr/>
        </p:nvCxnSpPr>
        <p:spPr>
          <a:xfrm>
            <a:off x="2638044" y="2788920"/>
            <a:ext cx="502920" cy="2286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639942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843534" y="370389"/>
            <a:ext cx="70911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>
                <a:solidFill>
                  <a:srgbClr val="990033"/>
                </a:solidFill>
              </a:rPr>
              <a:t>Pollution and the New Born </a:t>
            </a:r>
            <a:endParaRPr lang="en-GB" sz="2800" b="1" dirty="0"/>
          </a:p>
        </p:txBody>
      </p:sp>
      <p:sp>
        <p:nvSpPr>
          <p:cNvPr id="6" name="TextBox 5"/>
          <p:cNvSpPr txBox="1"/>
          <p:nvPr/>
        </p:nvSpPr>
        <p:spPr>
          <a:xfrm>
            <a:off x="363474" y="1440180"/>
            <a:ext cx="2708910" cy="3831818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350" b="1" dirty="0"/>
              <a:t>What are possible sources of pollutants and toxins?</a:t>
            </a:r>
          </a:p>
          <a:p>
            <a:endParaRPr lang="en-GB" sz="1350" dirty="0"/>
          </a:p>
          <a:p>
            <a:endParaRPr lang="en-GB" sz="1350" dirty="0"/>
          </a:p>
          <a:p>
            <a:endParaRPr lang="en-GB" sz="1350" dirty="0"/>
          </a:p>
          <a:p>
            <a:endParaRPr lang="en-GB" sz="1350" dirty="0"/>
          </a:p>
          <a:p>
            <a:endParaRPr lang="en-GB" sz="1350" dirty="0"/>
          </a:p>
          <a:p>
            <a:endParaRPr lang="en-GB" sz="1350" dirty="0"/>
          </a:p>
          <a:p>
            <a:endParaRPr lang="en-GB" sz="1350" dirty="0"/>
          </a:p>
          <a:p>
            <a:endParaRPr lang="en-GB" sz="1350" dirty="0"/>
          </a:p>
          <a:p>
            <a:endParaRPr lang="en-GB" sz="1350" dirty="0"/>
          </a:p>
          <a:p>
            <a:endParaRPr lang="en-GB" sz="1350" dirty="0"/>
          </a:p>
          <a:p>
            <a:endParaRPr lang="en-GB" sz="1350" dirty="0"/>
          </a:p>
          <a:p>
            <a:endParaRPr lang="en-GB" sz="1350" dirty="0"/>
          </a:p>
          <a:p>
            <a:endParaRPr lang="en-GB" sz="1350" dirty="0"/>
          </a:p>
          <a:p>
            <a:endParaRPr lang="en-GB" sz="1350" dirty="0"/>
          </a:p>
          <a:p>
            <a:endParaRPr lang="en-GB" sz="1350" dirty="0"/>
          </a:p>
          <a:p>
            <a:endParaRPr lang="en-GB" sz="1350" dirty="0"/>
          </a:p>
        </p:txBody>
      </p:sp>
      <p:sp>
        <p:nvSpPr>
          <p:cNvPr id="7" name="TextBox 6"/>
          <p:cNvSpPr txBox="1"/>
          <p:nvPr/>
        </p:nvSpPr>
        <p:spPr>
          <a:xfrm>
            <a:off x="5767578" y="1440180"/>
            <a:ext cx="3127248" cy="3831818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350" b="1" dirty="0"/>
              <a:t>What are the possible health impacts on the new born? </a:t>
            </a:r>
          </a:p>
          <a:p>
            <a:endParaRPr lang="en-GB" sz="1350" b="1" dirty="0"/>
          </a:p>
          <a:p>
            <a:endParaRPr lang="en-GB" sz="1350" b="1" dirty="0"/>
          </a:p>
          <a:p>
            <a:endParaRPr lang="en-GB" sz="1350" b="1" dirty="0"/>
          </a:p>
          <a:p>
            <a:endParaRPr lang="en-GB" sz="1350" b="1" dirty="0"/>
          </a:p>
          <a:p>
            <a:endParaRPr lang="en-GB" sz="1350" b="1" dirty="0"/>
          </a:p>
          <a:p>
            <a:endParaRPr lang="en-GB" sz="1350" b="1" dirty="0"/>
          </a:p>
          <a:p>
            <a:endParaRPr lang="en-GB" sz="1350" b="1" dirty="0"/>
          </a:p>
          <a:p>
            <a:endParaRPr lang="en-GB" sz="1350" b="1" dirty="0"/>
          </a:p>
          <a:p>
            <a:endParaRPr lang="en-GB" sz="1350" b="1" dirty="0"/>
          </a:p>
          <a:p>
            <a:endParaRPr lang="en-GB" sz="1350" b="1" dirty="0"/>
          </a:p>
          <a:p>
            <a:endParaRPr lang="en-GB" sz="1350" b="1" dirty="0"/>
          </a:p>
          <a:p>
            <a:endParaRPr lang="en-GB" sz="1350" b="1" dirty="0"/>
          </a:p>
          <a:p>
            <a:endParaRPr lang="en-GB" sz="1350" b="1" dirty="0"/>
          </a:p>
          <a:p>
            <a:endParaRPr lang="en-GB" sz="1350" b="1" dirty="0"/>
          </a:p>
          <a:p>
            <a:endParaRPr lang="en-GB" sz="1350" b="1" dirty="0"/>
          </a:p>
          <a:p>
            <a:endParaRPr lang="en-GB" sz="1350" b="1" dirty="0"/>
          </a:p>
        </p:txBody>
      </p:sp>
      <p:sp>
        <p:nvSpPr>
          <p:cNvPr id="8" name="TextBox 7"/>
          <p:cNvSpPr txBox="1"/>
          <p:nvPr/>
        </p:nvSpPr>
        <p:spPr>
          <a:xfrm>
            <a:off x="3298698" y="3065526"/>
            <a:ext cx="2379726" cy="2169825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350" b="1" dirty="0"/>
              <a:t>What are some of the issues concerning level of vulnerability to impact of pollutants and toxins?</a:t>
            </a:r>
          </a:p>
          <a:p>
            <a:endParaRPr lang="en-GB" sz="1350" dirty="0"/>
          </a:p>
          <a:p>
            <a:endParaRPr lang="en-GB" sz="1350" dirty="0"/>
          </a:p>
          <a:p>
            <a:endParaRPr lang="en-GB" sz="1350" dirty="0"/>
          </a:p>
          <a:p>
            <a:endParaRPr lang="en-GB" sz="1350" dirty="0"/>
          </a:p>
          <a:p>
            <a:endParaRPr lang="en-GB" sz="1350" dirty="0"/>
          </a:p>
          <a:p>
            <a:endParaRPr lang="en-GB" sz="1350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32988" y="1378172"/>
            <a:ext cx="2286000" cy="15230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577898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843534" y="260219"/>
            <a:ext cx="70911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>
                <a:solidFill>
                  <a:srgbClr val="FF0000"/>
                </a:solidFill>
              </a:rPr>
              <a:t>Pollution and the Infant 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63474" y="1440180"/>
            <a:ext cx="2708910" cy="3831818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350" b="1" dirty="0"/>
              <a:t>What are possible sources of pollutants and toxins?</a:t>
            </a:r>
          </a:p>
          <a:p>
            <a:endParaRPr lang="en-GB" sz="1350" dirty="0"/>
          </a:p>
          <a:p>
            <a:endParaRPr lang="en-GB" sz="1350" dirty="0"/>
          </a:p>
          <a:p>
            <a:endParaRPr lang="en-GB" sz="1350" dirty="0"/>
          </a:p>
          <a:p>
            <a:endParaRPr lang="en-GB" sz="1350" dirty="0"/>
          </a:p>
          <a:p>
            <a:endParaRPr lang="en-GB" sz="1350" dirty="0"/>
          </a:p>
          <a:p>
            <a:endParaRPr lang="en-GB" sz="1350" dirty="0"/>
          </a:p>
          <a:p>
            <a:endParaRPr lang="en-GB" sz="1350" dirty="0"/>
          </a:p>
          <a:p>
            <a:endParaRPr lang="en-GB" sz="1350" dirty="0"/>
          </a:p>
          <a:p>
            <a:endParaRPr lang="en-GB" sz="1350" dirty="0"/>
          </a:p>
          <a:p>
            <a:endParaRPr lang="en-GB" sz="1350" dirty="0"/>
          </a:p>
          <a:p>
            <a:endParaRPr lang="en-GB" sz="1350" dirty="0"/>
          </a:p>
          <a:p>
            <a:endParaRPr lang="en-GB" sz="1350" dirty="0"/>
          </a:p>
          <a:p>
            <a:endParaRPr lang="en-GB" sz="1350" dirty="0"/>
          </a:p>
          <a:p>
            <a:endParaRPr lang="en-GB" sz="1350" dirty="0"/>
          </a:p>
          <a:p>
            <a:endParaRPr lang="en-GB" sz="1350" dirty="0"/>
          </a:p>
          <a:p>
            <a:endParaRPr lang="en-GB" sz="1350" dirty="0"/>
          </a:p>
        </p:txBody>
      </p:sp>
      <p:sp>
        <p:nvSpPr>
          <p:cNvPr id="7" name="TextBox 6"/>
          <p:cNvSpPr txBox="1"/>
          <p:nvPr/>
        </p:nvSpPr>
        <p:spPr>
          <a:xfrm>
            <a:off x="5767578" y="1440180"/>
            <a:ext cx="3127248" cy="3831818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350" b="1" dirty="0"/>
              <a:t>What are the possible health impacts on </a:t>
            </a:r>
            <a:r>
              <a:rPr lang="en-GB" sz="1350" b="1"/>
              <a:t>the infant? </a:t>
            </a:r>
            <a:endParaRPr lang="en-GB" sz="1350" b="1" dirty="0"/>
          </a:p>
          <a:p>
            <a:endParaRPr lang="en-GB" sz="1350" b="1" dirty="0"/>
          </a:p>
          <a:p>
            <a:endParaRPr lang="en-GB" sz="1350" b="1" dirty="0"/>
          </a:p>
          <a:p>
            <a:endParaRPr lang="en-GB" sz="1350" b="1" dirty="0"/>
          </a:p>
          <a:p>
            <a:endParaRPr lang="en-GB" sz="1350" b="1" dirty="0"/>
          </a:p>
          <a:p>
            <a:endParaRPr lang="en-GB" sz="1350" b="1" dirty="0"/>
          </a:p>
          <a:p>
            <a:endParaRPr lang="en-GB" sz="1350" b="1" dirty="0"/>
          </a:p>
          <a:p>
            <a:endParaRPr lang="en-GB" sz="1350" b="1" dirty="0"/>
          </a:p>
          <a:p>
            <a:endParaRPr lang="en-GB" sz="1350" b="1" dirty="0"/>
          </a:p>
          <a:p>
            <a:endParaRPr lang="en-GB" sz="1350" b="1" dirty="0"/>
          </a:p>
          <a:p>
            <a:endParaRPr lang="en-GB" sz="1350" b="1" dirty="0"/>
          </a:p>
          <a:p>
            <a:endParaRPr lang="en-GB" sz="1350" b="1" dirty="0"/>
          </a:p>
          <a:p>
            <a:endParaRPr lang="en-GB" sz="1350" b="1" dirty="0"/>
          </a:p>
          <a:p>
            <a:endParaRPr lang="en-GB" sz="1350" b="1" dirty="0"/>
          </a:p>
          <a:p>
            <a:endParaRPr lang="en-GB" sz="1350" b="1" dirty="0"/>
          </a:p>
          <a:p>
            <a:endParaRPr lang="en-GB" sz="1350" b="1" dirty="0"/>
          </a:p>
          <a:p>
            <a:endParaRPr lang="en-GB" sz="1350" b="1" dirty="0"/>
          </a:p>
        </p:txBody>
      </p:sp>
      <p:sp>
        <p:nvSpPr>
          <p:cNvPr id="8" name="TextBox 7"/>
          <p:cNvSpPr txBox="1"/>
          <p:nvPr/>
        </p:nvSpPr>
        <p:spPr>
          <a:xfrm>
            <a:off x="3298698" y="3065526"/>
            <a:ext cx="2379726" cy="2169825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350" b="1" dirty="0"/>
              <a:t>What are some of the issues concerning level of vulnerability to impact of pollutants and toxins?</a:t>
            </a:r>
          </a:p>
          <a:p>
            <a:endParaRPr lang="en-GB" sz="1350" dirty="0"/>
          </a:p>
          <a:p>
            <a:endParaRPr lang="en-GB" sz="1350" dirty="0"/>
          </a:p>
          <a:p>
            <a:endParaRPr lang="en-GB" sz="1350" dirty="0"/>
          </a:p>
          <a:p>
            <a:endParaRPr lang="en-GB" sz="1350" dirty="0"/>
          </a:p>
          <a:p>
            <a:endParaRPr lang="en-GB" sz="1350" dirty="0"/>
          </a:p>
          <a:p>
            <a:endParaRPr lang="en-GB" sz="1350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06985" y="1348597"/>
            <a:ext cx="2214563" cy="16644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495905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843534" y="260219"/>
            <a:ext cx="70911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>
                <a:solidFill>
                  <a:srgbClr val="660066"/>
                </a:solidFill>
              </a:rPr>
              <a:t>Pollution and the Elderly 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63474" y="1440180"/>
            <a:ext cx="2708910" cy="3831818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350" b="1" dirty="0"/>
              <a:t>What are possible sources of pollutants and toxins?</a:t>
            </a:r>
          </a:p>
          <a:p>
            <a:endParaRPr lang="en-GB" sz="1350" dirty="0"/>
          </a:p>
          <a:p>
            <a:endParaRPr lang="en-GB" sz="1350" dirty="0"/>
          </a:p>
          <a:p>
            <a:endParaRPr lang="en-GB" sz="1350" dirty="0"/>
          </a:p>
          <a:p>
            <a:endParaRPr lang="en-GB" sz="1350" dirty="0"/>
          </a:p>
          <a:p>
            <a:endParaRPr lang="en-GB" sz="1350" dirty="0"/>
          </a:p>
          <a:p>
            <a:endParaRPr lang="en-GB" sz="1350" dirty="0"/>
          </a:p>
          <a:p>
            <a:endParaRPr lang="en-GB" sz="1350" dirty="0"/>
          </a:p>
          <a:p>
            <a:endParaRPr lang="en-GB" sz="1350" dirty="0"/>
          </a:p>
          <a:p>
            <a:endParaRPr lang="en-GB" sz="1350" dirty="0"/>
          </a:p>
          <a:p>
            <a:endParaRPr lang="en-GB" sz="1350" dirty="0"/>
          </a:p>
          <a:p>
            <a:endParaRPr lang="en-GB" sz="1350" dirty="0"/>
          </a:p>
          <a:p>
            <a:endParaRPr lang="en-GB" sz="1350" dirty="0"/>
          </a:p>
          <a:p>
            <a:endParaRPr lang="en-GB" sz="1350" dirty="0"/>
          </a:p>
          <a:p>
            <a:endParaRPr lang="en-GB" sz="1350" dirty="0"/>
          </a:p>
          <a:p>
            <a:endParaRPr lang="en-GB" sz="1350" dirty="0"/>
          </a:p>
          <a:p>
            <a:endParaRPr lang="en-GB" sz="1350" dirty="0"/>
          </a:p>
        </p:txBody>
      </p:sp>
      <p:sp>
        <p:nvSpPr>
          <p:cNvPr id="7" name="TextBox 6"/>
          <p:cNvSpPr txBox="1"/>
          <p:nvPr/>
        </p:nvSpPr>
        <p:spPr>
          <a:xfrm>
            <a:off x="5767578" y="1440180"/>
            <a:ext cx="3127248" cy="3831818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350" b="1" dirty="0"/>
              <a:t>What are the possible health impacts on the elderly? </a:t>
            </a:r>
          </a:p>
          <a:p>
            <a:endParaRPr lang="en-GB" sz="1350" b="1" dirty="0"/>
          </a:p>
          <a:p>
            <a:endParaRPr lang="en-GB" sz="1350" b="1" dirty="0"/>
          </a:p>
          <a:p>
            <a:endParaRPr lang="en-GB" sz="1350" b="1" dirty="0"/>
          </a:p>
          <a:p>
            <a:endParaRPr lang="en-GB" sz="1350" b="1" dirty="0"/>
          </a:p>
          <a:p>
            <a:endParaRPr lang="en-GB" sz="1350" b="1" dirty="0"/>
          </a:p>
          <a:p>
            <a:endParaRPr lang="en-GB" sz="1350" b="1" dirty="0"/>
          </a:p>
          <a:p>
            <a:endParaRPr lang="en-GB" sz="1350" b="1" dirty="0"/>
          </a:p>
          <a:p>
            <a:endParaRPr lang="en-GB" sz="1350" b="1" dirty="0"/>
          </a:p>
          <a:p>
            <a:endParaRPr lang="en-GB" sz="1350" b="1" dirty="0"/>
          </a:p>
          <a:p>
            <a:endParaRPr lang="en-GB" sz="1350" b="1" dirty="0"/>
          </a:p>
          <a:p>
            <a:endParaRPr lang="en-GB" sz="1350" b="1" dirty="0"/>
          </a:p>
          <a:p>
            <a:endParaRPr lang="en-GB" sz="1350" b="1" dirty="0"/>
          </a:p>
          <a:p>
            <a:endParaRPr lang="en-GB" sz="1350" b="1" dirty="0"/>
          </a:p>
          <a:p>
            <a:endParaRPr lang="en-GB" sz="1350" b="1" dirty="0"/>
          </a:p>
          <a:p>
            <a:endParaRPr lang="en-GB" sz="1350" b="1" dirty="0"/>
          </a:p>
          <a:p>
            <a:endParaRPr lang="en-GB" sz="1350" b="1" dirty="0"/>
          </a:p>
        </p:txBody>
      </p:sp>
      <p:sp>
        <p:nvSpPr>
          <p:cNvPr id="8" name="TextBox 7"/>
          <p:cNvSpPr txBox="1"/>
          <p:nvPr/>
        </p:nvSpPr>
        <p:spPr>
          <a:xfrm>
            <a:off x="3298698" y="3065526"/>
            <a:ext cx="2379726" cy="2169825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350" b="1" dirty="0"/>
              <a:t>What are some of the issues concerning level of vulnerability to impact of pollutants and toxins?</a:t>
            </a:r>
          </a:p>
          <a:p>
            <a:endParaRPr lang="en-GB" sz="1350" dirty="0"/>
          </a:p>
          <a:p>
            <a:endParaRPr lang="en-GB" sz="1350" dirty="0"/>
          </a:p>
          <a:p>
            <a:endParaRPr lang="en-GB" sz="1350" dirty="0"/>
          </a:p>
          <a:p>
            <a:endParaRPr lang="en-GB" sz="1350" dirty="0"/>
          </a:p>
          <a:p>
            <a:endParaRPr lang="en-GB" sz="1350" dirty="0"/>
          </a:p>
          <a:p>
            <a:endParaRPr lang="en-GB" sz="1350" dirty="0"/>
          </a:p>
        </p:txBody>
      </p:sp>
      <p:pic>
        <p:nvPicPr>
          <p:cNvPr id="1026" name="Picture 2" descr="The Dangerous Effects of Air Pollution on Senior Citizens">
            <a:extLst>
              <a:ext uri="{FF2B5EF4-FFF2-40B4-BE49-F238E27FC236}">
                <a16:creationId xmlns:a16="http://schemas.microsoft.com/office/drawing/2014/main" id="{3FE02D91-EFC4-477F-86D6-9221D13FE7C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2384" y="1628067"/>
            <a:ext cx="2710052" cy="13550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7868672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843534" y="172083"/>
            <a:ext cx="70911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>
                <a:solidFill>
                  <a:srgbClr val="800000"/>
                </a:solidFill>
              </a:rPr>
              <a:t>Pollution</a:t>
            </a:r>
            <a:r>
              <a:rPr lang="en-GB" sz="2800" b="1" dirty="0">
                <a:solidFill>
                  <a:srgbClr val="FF0000"/>
                </a:solidFill>
              </a:rPr>
              <a:t> </a:t>
            </a:r>
            <a:r>
              <a:rPr lang="en-GB" sz="2800" b="1" dirty="0">
                <a:solidFill>
                  <a:srgbClr val="800000"/>
                </a:solidFill>
              </a:rPr>
              <a:t>and the Chronically sick  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63474" y="1440180"/>
            <a:ext cx="2708910" cy="3831818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350" b="1" dirty="0"/>
              <a:t>What are possible sources of pollutants and toxins?</a:t>
            </a:r>
          </a:p>
          <a:p>
            <a:endParaRPr lang="en-GB" sz="1350" dirty="0"/>
          </a:p>
          <a:p>
            <a:endParaRPr lang="en-GB" sz="1350" dirty="0"/>
          </a:p>
          <a:p>
            <a:endParaRPr lang="en-GB" sz="1350" dirty="0"/>
          </a:p>
          <a:p>
            <a:endParaRPr lang="en-GB" sz="1350" dirty="0"/>
          </a:p>
          <a:p>
            <a:endParaRPr lang="en-GB" sz="1350" dirty="0"/>
          </a:p>
          <a:p>
            <a:endParaRPr lang="en-GB" sz="1350" dirty="0"/>
          </a:p>
          <a:p>
            <a:endParaRPr lang="en-GB" sz="1350" dirty="0"/>
          </a:p>
          <a:p>
            <a:endParaRPr lang="en-GB" sz="1350" dirty="0"/>
          </a:p>
          <a:p>
            <a:endParaRPr lang="en-GB" sz="1350" dirty="0"/>
          </a:p>
          <a:p>
            <a:endParaRPr lang="en-GB" sz="1350" dirty="0"/>
          </a:p>
          <a:p>
            <a:endParaRPr lang="en-GB" sz="1350" dirty="0"/>
          </a:p>
          <a:p>
            <a:endParaRPr lang="en-GB" sz="1350" dirty="0"/>
          </a:p>
          <a:p>
            <a:endParaRPr lang="en-GB" sz="1350" dirty="0"/>
          </a:p>
          <a:p>
            <a:endParaRPr lang="en-GB" sz="1350" dirty="0"/>
          </a:p>
          <a:p>
            <a:endParaRPr lang="en-GB" sz="1350" dirty="0"/>
          </a:p>
          <a:p>
            <a:endParaRPr lang="en-GB" sz="1350" dirty="0"/>
          </a:p>
        </p:txBody>
      </p:sp>
      <p:sp>
        <p:nvSpPr>
          <p:cNvPr id="7" name="TextBox 6"/>
          <p:cNvSpPr txBox="1"/>
          <p:nvPr/>
        </p:nvSpPr>
        <p:spPr>
          <a:xfrm>
            <a:off x="5767578" y="1440180"/>
            <a:ext cx="3127248" cy="3831818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350" b="1" dirty="0"/>
              <a:t>What are the possible health impacts on the elderly? </a:t>
            </a:r>
          </a:p>
          <a:p>
            <a:endParaRPr lang="en-GB" sz="1350" b="1" dirty="0"/>
          </a:p>
          <a:p>
            <a:endParaRPr lang="en-GB" sz="1350" b="1" dirty="0"/>
          </a:p>
          <a:p>
            <a:endParaRPr lang="en-GB" sz="1350" b="1" dirty="0"/>
          </a:p>
          <a:p>
            <a:endParaRPr lang="en-GB" sz="1350" b="1" dirty="0"/>
          </a:p>
          <a:p>
            <a:endParaRPr lang="en-GB" sz="1350" b="1" dirty="0"/>
          </a:p>
          <a:p>
            <a:endParaRPr lang="en-GB" sz="1350" b="1" dirty="0"/>
          </a:p>
          <a:p>
            <a:endParaRPr lang="en-GB" sz="1350" b="1" dirty="0"/>
          </a:p>
          <a:p>
            <a:endParaRPr lang="en-GB" sz="1350" b="1" dirty="0"/>
          </a:p>
          <a:p>
            <a:endParaRPr lang="en-GB" sz="1350" b="1" dirty="0"/>
          </a:p>
          <a:p>
            <a:endParaRPr lang="en-GB" sz="1350" b="1" dirty="0"/>
          </a:p>
          <a:p>
            <a:endParaRPr lang="en-GB" sz="1350" b="1" dirty="0"/>
          </a:p>
          <a:p>
            <a:endParaRPr lang="en-GB" sz="1350" b="1" dirty="0"/>
          </a:p>
          <a:p>
            <a:endParaRPr lang="en-GB" sz="1350" b="1" dirty="0"/>
          </a:p>
          <a:p>
            <a:endParaRPr lang="en-GB" sz="1350" b="1" dirty="0"/>
          </a:p>
          <a:p>
            <a:endParaRPr lang="en-GB" sz="1350" b="1" dirty="0"/>
          </a:p>
          <a:p>
            <a:endParaRPr lang="en-GB" sz="1350" b="1" dirty="0"/>
          </a:p>
        </p:txBody>
      </p:sp>
      <p:sp>
        <p:nvSpPr>
          <p:cNvPr id="8" name="TextBox 7"/>
          <p:cNvSpPr txBox="1"/>
          <p:nvPr/>
        </p:nvSpPr>
        <p:spPr>
          <a:xfrm>
            <a:off x="3298698" y="3065526"/>
            <a:ext cx="2379726" cy="2169825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350" b="1" dirty="0"/>
              <a:t>What are some of the issues concerning level of vulnerability to impact of pollutants and toxins?</a:t>
            </a:r>
          </a:p>
          <a:p>
            <a:endParaRPr lang="en-GB" sz="1350" dirty="0"/>
          </a:p>
          <a:p>
            <a:endParaRPr lang="en-GB" sz="1350" dirty="0"/>
          </a:p>
          <a:p>
            <a:endParaRPr lang="en-GB" sz="1350" dirty="0"/>
          </a:p>
          <a:p>
            <a:endParaRPr lang="en-GB" sz="1350" dirty="0"/>
          </a:p>
          <a:p>
            <a:endParaRPr lang="en-GB" sz="1350" dirty="0"/>
          </a:p>
          <a:p>
            <a:endParaRPr lang="en-GB" sz="1350" dirty="0"/>
          </a:p>
        </p:txBody>
      </p:sp>
      <p:pic>
        <p:nvPicPr>
          <p:cNvPr id="2050" name="Picture 2" descr="Chronic obstructive pulmonary disease (COPD) : CPPE">
            <a:extLst>
              <a:ext uri="{FF2B5EF4-FFF2-40B4-BE49-F238E27FC236}">
                <a16:creationId xmlns:a16="http://schemas.microsoft.com/office/drawing/2014/main" id="{9EEDD7B4-2AF9-4D55-8CBB-B3B7447A1C3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4548" y="652895"/>
            <a:ext cx="1659921" cy="23574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6595121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843534" y="172083"/>
            <a:ext cx="70911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>
                <a:solidFill>
                  <a:srgbClr val="A50021"/>
                </a:solidFill>
              </a:rPr>
              <a:t>Pollution and Poverty   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63474" y="1440180"/>
            <a:ext cx="2708910" cy="3831818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350" b="1" dirty="0"/>
              <a:t>What are possible sources of pollutants and toxins?</a:t>
            </a:r>
          </a:p>
          <a:p>
            <a:endParaRPr lang="en-GB" sz="1350" dirty="0"/>
          </a:p>
          <a:p>
            <a:endParaRPr lang="en-GB" sz="1350" dirty="0"/>
          </a:p>
          <a:p>
            <a:endParaRPr lang="en-GB" sz="1350" dirty="0"/>
          </a:p>
          <a:p>
            <a:endParaRPr lang="en-GB" sz="1350" dirty="0"/>
          </a:p>
          <a:p>
            <a:endParaRPr lang="en-GB" sz="1350" dirty="0"/>
          </a:p>
          <a:p>
            <a:endParaRPr lang="en-GB" sz="1350" dirty="0"/>
          </a:p>
          <a:p>
            <a:endParaRPr lang="en-GB" sz="1350" dirty="0"/>
          </a:p>
          <a:p>
            <a:endParaRPr lang="en-GB" sz="1350" dirty="0"/>
          </a:p>
          <a:p>
            <a:endParaRPr lang="en-GB" sz="1350" dirty="0"/>
          </a:p>
          <a:p>
            <a:endParaRPr lang="en-GB" sz="1350" dirty="0"/>
          </a:p>
          <a:p>
            <a:endParaRPr lang="en-GB" sz="1350" dirty="0"/>
          </a:p>
          <a:p>
            <a:endParaRPr lang="en-GB" sz="1350" dirty="0"/>
          </a:p>
          <a:p>
            <a:endParaRPr lang="en-GB" sz="1350" dirty="0"/>
          </a:p>
          <a:p>
            <a:endParaRPr lang="en-GB" sz="1350" dirty="0"/>
          </a:p>
          <a:p>
            <a:endParaRPr lang="en-GB" sz="1350" dirty="0"/>
          </a:p>
          <a:p>
            <a:endParaRPr lang="en-GB" sz="1350" dirty="0"/>
          </a:p>
        </p:txBody>
      </p:sp>
      <p:sp>
        <p:nvSpPr>
          <p:cNvPr id="7" name="TextBox 6"/>
          <p:cNvSpPr txBox="1"/>
          <p:nvPr/>
        </p:nvSpPr>
        <p:spPr>
          <a:xfrm>
            <a:off x="5767578" y="1440180"/>
            <a:ext cx="3127248" cy="3831818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350" b="1" dirty="0"/>
              <a:t>What are the possible health impacts on the elderly? </a:t>
            </a:r>
          </a:p>
          <a:p>
            <a:endParaRPr lang="en-GB" sz="1350" b="1" dirty="0"/>
          </a:p>
          <a:p>
            <a:endParaRPr lang="en-GB" sz="1350" b="1" dirty="0"/>
          </a:p>
          <a:p>
            <a:endParaRPr lang="en-GB" sz="1350" b="1" dirty="0"/>
          </a:p>
          <a:p>
            <a:endParaRPr lang="en-GB" sz="1350" b="1" dirty="0"/>
          </a:p>
          <a:p>
            <a:endParaRPr lang="en-GB" sz="1350" b="1" dirty="0"/>
          </a:p>
          <a:p>
            <a:endParaRPr lang="en-GB" sz="1350" b="1" dirty="0"/>
          </a:p>
          <a:p>
            <a:endParaRPr lang="en-GB" sz="1350" b="1" dirty="0"/>
          </a:p>
          <a:p>
            <a:endParaRPr lang="en-GB" sz="1350" b="1" dirty="0"/>
          </a:p>
          <a:p>
            <a:endParaRPr lang="en-GB" sz="1350" b="1" dirty="0"/>
          </a:p>
          <a:p>
            <a:endParaRPr lang="en-GB" sz="1350" b="1" dirty="0"/>
          </a:p>
          <a:p>
            <a:endParaRPr lang="en-GB" sz="1350" b="1" dirty="0"/>
          </a:p>
          <a:p>
            <a:endParaRPr lang="en-GB" sz="1350" b="1" dirty="0"/>
          </a:p>
          <a:p>
            <a:endParaRPr lang="en-GB" sz="1350" b="1" dirty="0"/>
          </a:p>
          <a:p>
            <a:endParaRPr lang="en-GB" sz="1350" b="1" dirty="0"/>
          </a:p>
          <a:p>
            <a:endParaRPr lang="en-GB" sz="1350" b="1" dirty="0"/>
          </a:p>
          <a:p>
            <a:endParaRPr lang="en-GB" sz="1350" b="1" dirty="0"/>
          </a:p>
        </p:txBody>
      </p:sp>
      <p:sp>
        <p:nvSpPr>
          <p:cNvPr id="8" name="TextBox 7"/>
          <p:cNvSpPr txBox="1"/>
          <p:nvPr/>
        </p:nvSpPr>
        <p:spPr>
          <a:xfrm>
            <a:off x="3298698" y="3065526"/>
            <a:ext cx="2379726" cy="2169825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350" b="1" dirty="0"/>
              <a:t>What are some of the issues concerning level of vulnerability to impact of pollutants and toxins?</a:t>
            </a:r>
          </a:p>
          <a:p>
            <a:endParaRPr lang="en-GB" sz="1350" dirty="0"/>
          </a:p>
          <a:p>
            <a:endParaRPr lang="en-GB" sz="1350" dirty="0"/>
          </a:p>
          <a:p>
            <a:endParaRPr lang="en-GB" sz="1350" dirty="0"/>
          </a:p>
          <a:p>
            <a:endParaRPr lang="en-GB" sz="1350" dirty="0"/>
          </a:p>
          <a:p>
            <a:endParaRPr lang="en-GB" sz="1350" dirty="0"/>
          </a:p>
          <a:p>
            <a:endParaRPr lang="en-GB" sz="1350" dirty="0"/>
          </a:p>
        </p:txBody>
      </p:sp>
      <p:pic>
        <p:nvPicPr>
          <p:cNvPr id="3074" name="Picture 2" descr="Port Talbot listed as the &amp;#39;most polluted area of the UK&amp;#39; | ITV News Wales">
            <a:extLst>
              <a:ext uri="{FF2B5EF4-FFF2-40B4-BE49-F238E27FC236}">
                <a16:creationId xmlns:a16="http://schemas.microsoft.com/office/drawing/2014/main" id="{D5DC4D11-5173-40E8-B5DC-454796E0CC8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83401" y="1440180"/>
            <a:ext cx="2675627" cy="15013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7603872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altLang="en-US" dirty="0"/>
              <a:t>Toxicology principles</a:t>
            </a:r>
          </a:p>
        </p:txBody>
      </p:sp>
      <p:sp>
        <p:nvSpPr>
          <p:cNvPr id="6861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altLang="en-US" dirty="0"/>
              <a:t>Basic principles: exposure, absorption, metabolism, elimination (how the body is able to process a toxin in air pollution)</a:t>
            </a:r>
          </a:p>
          <a:p>
            <a:pPr eaLnBrk="1" hangingPunct="1">
              <a:defRPr/>
            </a:pPr>
            <a:endParaRPr lang="en-US" altLang="en-US" dirty="0"/>
          </a:p>
          <a:p>
            <a:pPr eaLnBrk="1" hangingPunct="1">
              <a:defRPr/>
            </a:pPr>
            <a:r>
              <a:rPr lang="en-US" altLang="en-US" dirty="0"/>
              <a:t>Dose-response – how much of a toxin is need to have a significant health impact</a:t>
            </a:r>
          </a:p>
          <a:p>
            <a:pPr eaLnBrk="1" hangingPunct="1">
              <a:defRPr/>
            </a:pPr>
            <a:endParaRPr lang="en-US" altLang="en-US" dirty="0">
              <a:sym typeface="Wingdings" panose="05000000000000000000" pitchFamily="2" charset="2"/>
            </a:endParaRPr>
          </a:p>
          <a:p>
            <a:pPr marL="0" indent="0">
              <a:buNone/>
              <a:defRPr/>
            </a:pP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82535986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9351" y="3210840"/>
            <a:ext cx="5712714" cy="3423826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658164" y="2171808"/>
            <a:ext cx="5975088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000" dirty="0">
                <a:hlinkClick r:id="rId3"/>
              </a:rPr>
              <a:t>http://footprint.wwf.org.uk</a:t>
            </a:r>
            <a:r>
              <a:rPr lang="en-US" sz="4000" dirty="0"/>
              <a:t> 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116681" y="100608"/>
            <a:ext cx="8910638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/>
              <a:t>Personal Impact on the Environment</a:t>
            </a:r>
          </a:p>
          <a:p>
            <a:pPr algn="ctr"/>
            <a:endParaRPr lang="en-GB" sz="2400" b="1" dirty="0"/>
          </a:p>
          <a:p>
            <a:pPr algn="ctr"/>
            <a:r>
              <a:rPr lang="en-GB" sz="2400" b="1" dirty="0"/>
              <a:t>Take the brief survey below to find out your impact on the Environment   </a:t>
            </a:r>
          </a:p>
        </p:txBody>
      </p:sp>
      <p:sp>
        <p:nvSpPr>
          <p:cNvPr id="3" name="AutoShape 2" descr="Image result for greta thunberg quotes"/>
          <p:cNvSpPr>
            <a:spLocks noChangeAspect="1" noChangeArrowheads="1"/>
          </p:cNvSpPr>
          <p:nvPr/>
        </p:nvSpPr>
        <p:spPr bwMode="auto">
          <a:xfrm>
            <a:off x="116681" y="748903"/>
            <a:ext cx="228600" cy="2286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/>
          <a:p>
            <a:endParaRPr lang="en-GB" sz="1350"/>
          </a:p>
        </p:txBody>
      </p:sp>
    </p:spTree>
    <p:extLst>
      <p:ext uri="{BB962C8B-B14F-4D97-AF65-F5344CB8AC3E}">
        <p14:creationId xmlns:p14="http://schemas.microsoft.com/office/powerpoint/2010/main" val="412903395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121</TotalTime>
  <Words>733</Words>
  <Application>Microsoft Office PowerPoint</Application>
  <PresentationFormat>On-screen Show (4:3)</PresentationFormat>
  <Paragraphs>240</Paragraphs>
  <Slides>14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Toxicology principles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John Leah</dc:creator>
  <cp:lastModifiedBy>John Leah</cp:lastModifiedBy>
  <cp:revision>31</cp:revision>
  <dcterms:created xsi:type="dcterms:W3CDTF">2020-06-17T13:56:21Z</dcterms:created>
  <dcterms:modified xsi:type="dcterms:W3CDTF">2022-01-16T17:37:12Z</dcterms:modified>
</cp:coreProperties>
</file>