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272" r:id="rId2"/>
    <p:sldId id="273" r:id="rId3"/>
    <p:sldId id="274" r:id="rId4"/>
    <p:sldId id="275" r:id="rId5"/>
    <p:sldId id="276" r:id="rId6"/>
    <p:sldId id="277" r:id="rId7"/>
    <p:sldId id="280" r:id="rId8"/>
    <p:sldId id="285" r:id="rId9"/>
    <p:sldId id="284" r:id="rId10"/>
    <p:sldId id="278" r:id="rId11"/>
    <p:sldId id="286" r:id="rId12"/>
    <p:sldId id="287" r:id="rId13"/>
    <p:sldId id="288" r:id="rId14"/>
    <p:sldId id="289" r:id="rId15"/>
    <p:sldId id="279" r:id="rId16"/>
    <p:sldId id="290" r:id="rId17"/>
    <p:sldId id="291" r:id="rId18"/>
    <p:sldId id="321" r:id="rId19"/>
    <p:sldId id="322" r:id="rId20"/>
    <p:sldId id="323" r:id="rId21"/>
    <p:sldId id="324" r:id="rId22"/>
    <p:sldId id="325" r:id="rId23"/>
    <p:sldId id="326" r:id="rId24"/>
    <p:sldId id="292" r:id="rId25"/>
    <p:sldId id="293" r:id="rId26"/>
    <p:sldId id="294" r:id="rId27"/>
    <p:sldId id="281" r:id="rId28"/>
    <p:sldId id="282" r:id="rId29"/>
    <p:sldId id="283" r:id="rId30"/>
    <p:sldId id="265" r:id="rId31"/>
    <p:sldId id="295" r:id="rId32"/>
    <p:sldId id="296" r:id="rId33"/>
    <p:sldId id="297" r:id="rId34"/>
    <p:sldId id="298" r:id="rId35"/>
    <p:sldId id="299" r:id="rId36"/>
    <p:sldId id="300" r:id="rId37"/>
    <p:sldId id="301" r:id="rId38"/>
    <p:sldId id="302" r:id="rId39"/>
    <p:sldId id="268" r:id="rId40"/>
    <p:sldId id="305" r:id="rId41"/>
    <p:sldId id="306" r:id="rId42"/>
    <p:sldId id="307" r:id="rId43"/>
    <p:sldId id="308" r:id="rId44"/>
    <p:sldId id="309" r:id="rId45"/>
    <p:sldId id="310" r:id="rId46"/>
    <p:sldId id="313" r:id="rId47"/>
    <p:sldId id="311" r:id="rId48"/>
    <p:sldId id="312" r:id="rId49"/>
    <p:sldId id="303" r:id="rId50"/>
    <p:sldId id="304" r:id="rId51"/>
    <p:sldId id="314" r:id="rId52"/>
    <p:sldId id="315" r:id="rId53"/>
    <p:sldId id="316" r:id="rId54"/>
    <p:sldId id="317" r:id="rId55"/>
    <p:sldId id="318" r:id="rId56"/>
    <p:sldId id="319" r:id="rId57"/>
    <p:sldId id="320" r:id="rId58"/>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084" autoAdjust="0"/>
    <p:restoredTop sz="90929"/>
  </p:normalViewPr>
  <p:slideViewPr>
    <p:cSldViewPr>
      <p:cViewPr>
        <p:scale>
          <a:sx n="101" d="100"/>
          <a:sy n="101" d="100"/>
        </p:scale>
        <p:origin x="1092"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87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453762C-39F6-3DBA-0D51-0952CCA2D9A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D2435391-2EDB-0562-CFA7-9DE64F451D7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364C1415-D47F-40C7-B797-BF3477319FD4}" type="datetimeFigureOut">
              <a:rPr lang="en-GB"/>
              <a:pPr>
                <a:defRPr/>
              </a:pPr>
              <a:t>27/02/2023</a:t>
            </a:fld>
            <a:endParaRPr lang="en-GB"/>
          </a:p>
        </p:txBody>
      </p:sp>
      <p:sp>
        <p:nvSpPr>
          <p:cNvPr id="4" name="Slide Image Placeholder 3">
            <a:extLst>
              <a:ext uri="{FF2B5EF4-FFF2-40B4-BE49-F238E27FC236}">
                <a16:creationId xmlns:a16="http://schemas.microsoft.com/office/drawing/2014/main" id="{E62B48F8-6A9D-E27B-037D-E128B9E81C28}"/>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30A202D-3ED8-FE98-2739-5E0DCEE2595E}"/>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9CECB34-CC55-38A6-CCAE-F1B27CEBBFA1}"/>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id="{ADF8DACB-1D54-961D-124A-C12851249BDF}"/>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a:defRPr/>
            </a:pPr>
            <a:fld id="{A274C73A-571C-42E4-A9C3-ACD82B2C631A}"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274C73A-571C-42E4-A9C3-ACD82B2C631A}" type="slidenum">
              <a:rPr lang="en-GB" smtClean="0"/>
              <a:pPr>
                <a:defRPr/>
              </a:pPr>
              <a:t>20</a:t>
            </a:fld>
            <a:endParaRPr lang="en-GB"/>
          </a:p>
        </p:txBody>
      </p:sp>
    </p:spTree>
    <p:extLst>
      <p:ext uri="{BB962C8B-B14F-4D97-AF65-F5344CB8AC3E}">
        <p14:creationId xmlns:p14="http://schemas.microsoft.com/office/powerpoint/2010/main" val="3426069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EE4D25B9-F7FB-704C-6B5D-FC59BFF416D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C48C42D3-2522-49F7-9E93-FD942981D0DE}" type="slidenum">
              <a:rPr lang="en-GB" altLang="en-US" sz="1200" smtClean="0">
                <a:cs typeface="Times New Roman" panose="02020603050405020304" pitchFamily="18" charset="0"/>
              </a:rPr>
              <a:pPr eaLnBrk="1" hangingPunct="1"/>
              <a:t>39</a:t>
            </a:fld>
            <a:endParaRPr lang="en-GB" altLang="en-US" sz="1200">
              <a:cs typeface="Times New Roman" panose="02020603050405020304" pitchFamily="18" charset="0"/>
            </a:endParaRPr>
          </a:p>
        </p:txBody>
      </p:sp>
      <p:sp>
        <p:nvSpPr>
          <p:cNvPr id="36867" name="Rectangle 2">
            <a:extLst>
              <a:ext uri="{FF2B5EF4-FFF2-40B4-BE49-F238E27FC236}">
                <a16:creationId xmlns:a16="http://schemas.microsoft.com/office/drawing/2014/main" id="{F85AD2F9-ACA7-8299-E8A2-F61F936676B4}"/>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6868" name="Rectangle 3">
            <a:extLst>
              <a:ext uri="{FF2B5EF4-FFF2-40B4-BE49-F238E27FC236}">
                <a16:creationId xmlns:a16="http://schemas.microsoft.com/office/drawing/2014/main" id="{4C988A29-3444-0CA7-7462-7F35356C49A1}"/>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CB9110E4-28F4-1917-5A0B-3FEE1EC1E01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5E818135-68AF-42B3-A8BE-CF8AB30D035B}" type="slidenum">
              <a:rPr lang="en-GB" altLang="en-US" sz="1200" smtClean="0">
                <a:cs typeface="Times New Roman" panose="02020603050405020304" pitchFamily="18" charset="0"/>
              </a:rPr>
              <a:pPr eaLnBrk="1" hangingPunct="1"/>
              <a:t>40</a:t>
            </a:fld>
            <a:endParaRPr lang="en-GB" altLang="en-US" sz="1200">
              <a:cs typeface="Times New Roman" panose="02020603050405020304" pitchFamily="18" charset="0"/>
            </a:endParaRPr>
          </a:p>
        </p:txBody>
      </p:sp>
      <p:sp>
        <p:nvSpPr>
          <p:cNvPr id="38915" name="Rectangle 2">
            <a:extLst>
              <a:ext uri="{FF2B5EF4-FFF2-40B4-BE49-F238E27FC236}">
                <a16:creationId xmlns:a16="http://schemas.microsoft.com/office/drawing/2014/main" id="{0E89EACA-099F-6022-098E-7236E6B58DA6}"/>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8916" name="Rectangle 3">
            <a:extLst>
              <a:ext uri="{FF2B5EF4-FFF2-40B4-BE49-F238E27FC236}">
                <a16:creationId xmlns:a16="http://schemas.microsoft.com/office/drawing/2014/main" id="{BC928043-24D5-27D3-B633-7381860D674E}"/>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2B290A43-31E6-E5B6-D474-3593EBD4B8C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6D66F405-5C12-4945-99AA-C76A2849EDD5}" type="slidenum">
              <a:rPr lang="en-GB" altLang="en-US" sz="1200" smtClean="0">
                <a:cs typeface="Times New Roman" panose="02020603050405020304" pitchFamily="18" charset="0"/>
              </a:rPr>
              <a:pPr eaLnBrk="1" hangingPunct="1"/>
              <a:t>41</a:t>
            </a:fld>
            <a:endParaRPr lang="en-GB" altLang="en-US" sz="1200">
              <a:cs typeface="Times New Roman" panose="02020603050405020304" pitchFamily="18" charset="0"/>
            </a:endParaRPr>
          </a:p>
        </p:txBody>
      </p:sp>
      <p:sp>
        <p:nvSpPr>
          <p:cNvPr id="40963" name="Rectangle 2">
            <a:extLst>
              <a:ext uri="{FF2B5EF4-FFF2-40B4-BE49-F238E27FC236}">
                <a16:creationId xmlns:a16="http://schemas.microsoft.com/office/drawing/2014/main" id="{19A91DFD-369C-9F6A-52CD-065C33C4448B}"/>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0964" name="Rectangle 3">
            <a:extLst>
              <a:ext uri="{FF2B5EF4-FFF2-40B4-BE49-F238E27FC236}">
                <a16:creationId xmlns:a16="http://schemas.microsoft.com/office/drawing/2014/main" id="{F5FB5A92-7534-0D6A-AEED-9629146F041B}"/>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D6886345-6745-C711-23F5-16CD1E258A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C6787FAB-F1DD-400E-BD03-9367886F9644}" type="slidenum">
              <a:rPr lang="en-GB" altLang="en-US" sz="1200" smtClean="0">
                <a:cs typeface="Times New Roman" panose="02020603050405020304" pitchFamily="18" charset="0"/>
              </a:rPr>
              <a:pPr eaLnBrk="1" hangingPunct="1"/>
              <a:t>42</a:t>
            </a:fld>
            <a:endParaRPr lang="en-GB" altLang="en-US" sz="1200">
              <a:cs typeface="Times New Roman" panose="02020603050405020304" pitchFamily="18" charset="0"/>
            </a:endParaRPr>
          </a:p>
        </p:txBody>
      </p:sp>
      <p:sp>
        <p:nvSpPr>
          <p:cNvPr id="43011" name="Rectangle 2">
            <a:extLst>
              <a:ext uri="{FF2B5EF4-FFF2-40B4-BE49-F238E27FC236}">
                <a16:creationId xmlns:a16="http://schemas.microsoft.com/office/drawing/2014/main" id="{2DB8EBF5-7A73-D230-D527-17474873959A}"/>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3012" name="Rectangle 3">
            <a:extLst>
              <a:ext uri="{FF2B5EF4-FFF2-40B4-BE49-F238E27FC236}">
                <a16:creationId xmlns:a16="http://schemas.microsoft.com/office/drawing/2014/main" id="{49C685DE-1CD3-B67C-603C-79D7659C1E95}"/>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2F745150-810E-1576-B92B-705C3E51FF3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FF7260BA-1475-4BC4-8350-3D73F3AC3037}" type="slidenum">
              <a:rPr lang="en-GB" altLang="en-US" sz="1200" smtClean="0">
                <a:cs typeface="Times New Roman" panose="02020603050405020304" pitchFamily="18" charset="0"/>
              </a:rPr>
              <a:pPr eaLnBrk="1" hangingPunct="1"/>
              <a:t>43</a:t>
            </a:fld>
            <a:endParaRPr lang="en-GB" altLang="en-US" sz="1200">
              <a:cs typeface="Times New Roman" panose="02020603050405020304" pitchFamily="18" charset="0"/>
            </a:endParaRPr>
          </a:p>
        </p:txBody>
      </p:sp>
      <p:sp>
        <p:nvSpPr>
          <p:cNvPr id="45059" name="Rectangle 2">
            <a:extLst>
              <a:ext uri="{FF2B5EF4-FFF2-40B4-BE49-F238E27FC236}">
                <a16:creationId xmlns:a16="http://schemas.microsoft.com/office/drawing/2014/main" id="{7A40011C-3D6C-D85B-955A-51EDED404424}"/>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5060" name="Rectangle 3">
            <a:extLst>
              <a:ext uri="{FF2B5EF4-FFF2-40B4-BE49-F238E27FC236}">
                <a16:creationId xmlns:a16="http://schemas.microsoft.com/office/drawing/2014/main" id="{76F6A3C3-84D0-8420-0FFF-80A0DFCA598C}"/>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F7DB8865-B537-026D-601D-8CBD9BE9F87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D1928E6C-D167-4865-B4BE-1D9F34891272}" type="slidenum">
              <a:rPr lang="en-GB" altLang="en-US" sz="1200" smtClean="0">
                <a:cs typeface="Times New Roman" panose="02020603050405020304" pitchFamily="18" charset="0"/>
              </a:rPr>
              <a:pPr eaLnBrk="1" hangingPunct="1"/>
              <a:t>44</a:t>
            </a:fld>
            <a:endParaRPr lang="en-GB" altLang="en-US" sz="1200">
              <a:cs typeface="Times New Roman" panose="02020603050405020304" pitchFamily="18" charset="0"/>
            </a:endParaRPr>
          </a:p>
        </p:txBody>
      </p:sp>
      <p:sp>
        <p:nvSpPr>
          <p:cNvPr id="47107" name="Rectangle 2">
            <a:extLst>
              <a:ext uri="{FF2B5EF4-FFF2-40B4-BE49-F238E27FC236}">
                <a16:creationId xmlns:a16="http://schemas.microsoft.com/office/drawing/2014/main" id="{640EC4E2-C607-E528-88C7-5698CB849A0E}"/>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a:extLst>
              <a:ext uri="{FF2B5EF4-FFF2-40B4-BE49-F238E27FC236}">
                <a16:creationId xmlns:a16="http://schemas.microsoft.com/office/drawing/2014/main" id="{2D349A1A-2D35-0BC8-AF86-2438B216BD88}"/>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6B496398-44FD-7CA7-479F-897F8655A35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F0D88C79-EEA5-4261-ADEC-42DC01330B96}" type="slidenum">
              <a:rPr lang="en-GB" altLang="en-US" sz="1200" smtClean="0">
                <a:cs typeface="Times New Roman" panose="02020603050405020304" pitchFamily="18" charset="0"/>
              </a:rPr>
              <a:pPr eaLnBrk="1" hangingPunct="1"/>
              <a:t>45</a:t>
            </a:fld>
            <a:endParaRPr lang="en-GB" altLang="en-US" sz="1200">
              <a:cs typeface="Times New Roman" panose="02020603050405020304" pitchFamily="18" charset="0"/>
            </a:endParaRPr>
          </a:p>
        </p:txBody>
      </p:sp>
      <p:sp>
        <p:nvSpPr>
          <p:cNvPr id="49155" name="Rectangle 2">
            <a:extLst>
              <a:ext uri="{FF2B5EF4-FFF2-40B4-BE49-F238E27FC236}">
                <a16:creationId xmlns:a16="http://schemas.microsoft.com/office/drawing/2014/main" id="{A2081464-F0E6-7F0A-B358-DC3A28190276}"/>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9156" name="Rectangle 3">
            <a:extLst>
              <a:ext uri="{FF2B5EF4-FFF2-40B4-BE49-F238E27FC236}">
                <a16:creationId xmlns:a16="http://schemas.microsoft.com/office/drawing/2014/main" id="{0F453BAE-2F5C-93CF-A458-0E0B64DA2EAE}"/>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05723704-D0F8-4F87-C09C-62B9834313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559B4E95-F3B5-46A7-AD40-9314BCED0589}" type="slidenum">
              <a:rPr lang="en-GB" altLang="en-US" sz="1200" smtClean="0">
                <a:cs typeface="Times New Roman" panose="02020603050405020304" pitchFamily="18" charset="0"/>
              </a:rPr>
              <a:pPr eaLnBrk="1" hangingPunct="1"/>
              <a:t>46</a:t>
            </a:fld>
            <a:endParaRPr lang="en-GB" altLang="en-US" sz="1200">
              <a:cs typeface="Times New Roman" panose="02020603050405020304" pitchFamily="18" charset="0"/>
            </a:endParaRPr>
          </a:p>
        </p:txBody>
      </p:sp>
      <p:sp>
        <p:nvSpPr>
          <p:cNvPr id="51203" name="Rectangle 2">
            <a:extLst>
              <a:ext uri="{FF2B5EF4-FFF2-40B4-BE49-F238E27FC236}">
                <a16:creationId xmlns:a16="http://schemas.microsoft.com/office/drawing/2014/main" id="{0351BD0B-9F91-B835-039F-AF45F39A928B}"/>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1204" name="Rectangle 3">
            <a:extLst>
              <a:ext uri="{FF2B5EF4-FFF2-40B4-BE49-F238E27FC236}">
                <a16:creationId xmlns:a16="http://schemas.microsoft.com/office/drawing/2014/main" id="{E556C124-6FA8-1F1B-19B1-A8A52F80D4F4}"/>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2783AB1E-C64F-CFE2-55A7-A47E01B161A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6AF64A8A-6648-40B4-9FD1-CF29902D2E2C}" type="slidenum">
              <a:rPr lang="en-GB" altLang="en-US" sz="1200" smtClean="0">
                <a:cs typeface="Times New Roman" panose="02020603050405020304" pitchFamily="18" charset="0"/>
              </a:rPr>
              <a:pPr eaLnBrk="1" hangingPunct="1"/>
              <a:t>47</a:t>
            </a:fld>
            <a:endParaRPr lang="en-GB" altLang="en-US" sz="1200">
              <a:cs typeface="Times New Roman" panose="02020603050405020304" pitchFamily="18" charset="0"/>
            </a:endParaRPr>
          </a:p>
        </p:txBody>
      </p:sp>
      <p:sp>
        <p:nvSpPr>
          <p:cNvPr id="53251" name="Rectangle 2">
            <a:extLst>
              <a:ext uri="{FF2B5EF4-FFF2-40B4-BE49-F238E27FC236}">
                <a16:creationId xmlns:a16="http://schemas.microsoft.com/office/drawing/2014/main" id="{F2B8DB1A-F35F-D8D1-E20C-84611EE72B84}"/>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3252" name="Rectangle 3">
            <a:extLst>
              <a:ext uri="{FF2B5EF4-FFF2-40B4-BE49-F238E27FC236}">
                <a16:creationId xmlns:a16="http://schemas.microsoft.com/office/drawing/2014/main" id="{10E23C1C-6F1A-B764-1CF2-7B450CBEF523}"/>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544EF160-B4E8-7A82-C978-A60E05D1865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B58E63FA-E655-4768-954F-EF98DA0B242A}" type="slidenum">
              <a:rPr lang="en-GB" altLang="en-US" sz="1200" smtClean="0">
                <a:cs typeface="Times New Roman" panose="02020603050405020304" pitchFamily="18" charset="0"/>
              </a:rPr>
              <a:pPr eaLnBrk="1" hangingPunct="1"/>
              <a:t>48</a:t>
            </a:fld>
            <a:endParaRPr lang="en-GB" altLang="en-US" sz="1200">
              <a:cs typeface="Times New Roman" panose="02020603050405020304" pitchFamily="18" charset="0"/>
            </a:endParaRPr>
          </a:p>
        </p:txBody>
      </p:sp>
      <p:sp>
        <p:nvSpPr>
          <p:cNvPr id="55299" name="Rectangle 2">
            <a:extLst>
              <a:ext uri="{FF2B5EF4-FFF2-40B4-BE49-F238E27FC236}">
                <a16:creationId xmlns:a16="http://schemas.microsoft.com/office/drawing/2014/main" id="{3B617913-5CBE-C7A6-EE6E-666BC9CB0B13}"/>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5300" name="Rectangle 3">
            <a:extLst>
              <a:ext uri="{FF2B5EF4-FFF2-40B4-BE49-F238E27FC236}">
                <a16:creationId xmlns:a16="http://schemas.microsoft.com/office/drawing/2014/main" id="{0DA5D7D1-36EF-B059-2776-045BA54B7F44}"/>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7945D493-0778-8DC2-E102-91AFFF3B20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DE357E2A-8EA9-4715-83B7-B844F4BF0551}" type="slidenum">
              <a:rPr lang="en-GB" altLang="en-US" sz="1200" smtClean="0">
                <a:cs typeface="Times New Roman" panose="02020603050405020304" pitchFamily="18" charset="0"/>
              </a:rPr>
              <a:pPr eaLnBrk="1" hangingPunct="1"/>
              <a:t>51</a:t>
            </a:fld>
            <a:endParaRPr lang="en-GB" altLang="en-US" sz="1200">
              <a:cs typeface="Times New Roman" panose="02020603050405020304" pitchFamily="18" charset="0"/>
            </a:endParaRPr>
          </a:p>
        </p:txBody>
      </p:sp>
      <p:sp>
        <p:nvSpPr>
          <p:cNvPr id="59395" name="Rectangle 2">
            <a:extLst>
              <a:ext uri="{FF2B5EF4-FFF2-40B4-BE49-F238E27FC236}">
                <a16:creationId xmlns:a16="http://schemas.microsoft.com/office/drawing/2014/main" id="{E1E8E5FC-FDE2-0D2B-B59E-7A0FAFBFCC38}"/>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9396" name="Rectangle 3">
            <a:extLst>
              <a:ext uri="{FF2B5EF4-FFF2-40B4-BE49-F238E27FC236}">
                <a16:creationId xmlns:a16="http://schemas.microsoft.com/office/drawing/2014/main" id="{D01C9E07-5847-1322-3AF8-BA6A7B5ED2B5}"/>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FAEAA30C-0235-7151-2701-88069C6EBD3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06C912AC-4716-45EB-A3B9-0301536D67FB}" type="slidenum">
              <a:rPr lang="en-GB" altLang="en-US" sz="1200" smtClean="0">
                <a:cs typeface="Times New Roman" panose="02020603050405020304" pitchFamily="18" charset="0"/>
              </a:rPr>
              <a:pPr eaLnBrk="1" hangingPunct="1"/>
              <a:t>52</a:t>
            </a:fld>
            <a:endParaRPr lang="en-GB" altLang="en-US" sz="1200">
              <a:cs typeface="Times New Roman" panose="02020603050405020304" pitchFamily="18" charset="0"/>
            </a:endParaRPr>
          </a:p>
        </p:txBody>
      </p:sp>
      <p:sp>
        <p:nvSpPr>
          <p:cNvPr id="61443" name="Rectangle 2">
            <a:extLst>
              <a:ext uri="{FF2B5EF4-FFF2-40B4-BE49-F238E27FC236}">
                <a16:creationId xmlns:a16="http://schemas.microsoft.com/office/drawing/2014/main" id="{5C40DB9D-9DE0-E6E4-FA36-99495BEF9CAD}"/>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1444" name="Rectangle 3">
            <a:extLst>
              <a:ext uri="{FF2B5EF4-FFF2-40B4-BE49-F238E27FC236}">
                <a16:creationId xmlns:a16="http://schemas.microsoft.com/office/drawing/2014/main" id="{9907479A-73BC-B560-89C5-8C27B5B78708}"/>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D30FA14B-E876-C1F7-F227-FF36E660D6B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4411CF29-6A2C-4494-AC6E-C4A05B710D15}" type="slidenum">
              <a:rPr lang="en-GB" altLang="en-US" sz="1200" smtClean="0">
                <a:cs typeface="Times New Roman" panose="02020603050405020304" pitchFamily="18" charset="0"/>
              </a:rPr>
              <a:pPr eaLnBrk="1" hangingPunct="1"/>
              <a:t>53</a:t>
            </a:fld>
            <a:endParaRPr lang="en-GB" altLang="en-US" sz="1200">
              <a:cs typeface="Times New Roman" panose="02020603050405020304" pitchFamily="18" charset="0"/>
            </a:endParaRPr>
          </a:p>
        </p:txBody>
      </p:sp>
      <p:sp>
        <p:nvSpPr>
          <p:cNvPr id="63491" name="Rectangle 2">
            <a:extLst>
              <a:ext uri="{FF2B5EF4-FFF2-40B4-BE49-F238E27FC236}">
                <a16:creationId xmlns:a16="http://schemas.microsoft.com/office/drawing/2014/main" id="{341A9099-EF46-68B5-F86B-4A33A3C8A29D}"/>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3492" name="Rectangle 3">
            <a:extLst>
              <a:ext uri="{FF2B5EF4-FFF2-40B4-BE49-F238E27FC236}">
                <a16:creationId xmlns:a16="http://schemas.microsoft.com/office/drawing/2014/main" id="{2707530C-7AD4-C981-99D7-52C41EB55B48}"/>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9B0944B0-05E4-28E9-1513-370F505C2C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714DEDB6-E2AC-4143-BF84-2EFB651BCD59}" type="slidenum">
              <a:rPr lang="en-GB" altLang="en-US" sz="1200" smtClean="0">
                <a:cs typeface="Times New Roman" panose="02020603050405020304" pitchFamily="18" charset="0"/>
              </a:rPr>
              <a:pPr eaLnBrk="1" hangingPunct="1"/>
              <a:t>54</a:t>
            </a:fld>
            <a:endParaRPr lang="en-GB" altLang="en-US" sz="1200">
              <a:cs typeface="Times New Roman" panose="02020603050405020304" pitchFamily="18" charset="0"/>
            </a:endParaRPr>
          </a:p>
        </p:txBody>
      </p:sp>
      <p:sp>
        <p:nvSpPr>
          <p:cNvPr id="65539" name="Rectangle 2">
            <a:extLst>
              <a:ext uri="{FF2B5EF4-FFF2-40B4-BE49-F238E27FC236}">
                <a16:creationId xmlns:a16="http://schemas.microsoft.com/office/drawing/2014/main" id="{9C8D6DB0-34CD-A13B-F6DD-4924F5071858}"/>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5540" name="Rectangle 3">
            <a:extLst>
              <a:ext uri="{FF2B5EF4-FFF2-40B4-BE49-F238E27FC236}">
                <a16:creationId xmlns:a16="http://schemas.microsoft.com/office/drawing/2014/main" id="{A0467488-C5D6-B51E-4075-89EE35C9A16C}"/>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DC68BA1A-76E7-DE86-CC83-0DD94B0A352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0111B14C-7B6A-4748-B693-202324FD7079}" type="slidenum">
              <a:rPr lang="en-GB" altLang="en-US" sz="1200" smtClean="0">
                <a:cs typeface="Times New Roman" panose="02020603050405020304" pitchFamily="18" charset="0"/>
              </a:rPr>
              <a:pPr eaLnBrk="1" hangingPunct="1"/>
              <a:t>55</a:t>
            </a:fld>
            <a:endParaRPr lang="en-GB" altLang="en-US" sz="1200">
              <a:cs typeface="Times New Roman" panose="02020603050405020304" pitchFamily="18" charset="0"/>
            </a:endParaRPr>
          </a:p>
        </p:txBody>
      </p:sp>
      <p:sp>
        <p:nvSpPr>
          <p:cNvPr id="67587" name="Rectangle 2">
            <a:extLst>
              <a:ext uri="{FF2B5EF4-FFF2-40B4-BE49-F238E27FC236}">
                <a16:creationId xmlns:a16="http://schemas.microsoft.com/office/drawing/2014/main" id="{0C151389-FF12-7FDC-73E4-83C384B7E4D8}"/>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7588" name="Rectangle 3">
            <a:extLst>
              <a:ext uri="{FF2B5EF4-FFF2-40B4-BE49-F238E27FC236}">
                <a16:creationId xmlns:a16="http://schemas.microsoft.com/office/drawing/2014/main" id="{E40150A4-F629-BB75-47CB-5112F278746F}"/>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D4A2704F-8137-7B08-8B22-56A42191944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5ABFB115-ED86-5F4B-4E58-859398ABFD4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84AAEC8-0E27-F04E-A9D6-198E986A3BE5}"/>
              </a:ext>
            </a:extLst>
          </p:cNvPr>
          <p:cNvSpPr>
            <a:spLocks noGrp="1" noChangeArrowheads="1"/>
          </p:cNvSpPr>
          <p:nvPr>
            <p:ph type="sldNum" sz="quarter" idx="12"/>
          </p:nvPr>
        </p:nvSpPr>
        <p:spPr>
          <a:ln/>
        </p:spPr>
        <p:txBody>
          <a:bodyPr/>
          <a:lstStyle>
            <a:lvl1pPr>
              <a:defRPr/>
            </a:lvl1pPr>
          </a:lstStyle>
          <a:p>
            <a:pPr>
              <a:defRPr/>
            </a:pPr>
            <a:fld id="{8D2985A0-6ACC-44F1-867C-036752237216}" type="slidenum">
              <a:rPr lang="en-US" altLang="en-US"/>
              <a:pPr>
                <a:defRPr/>
              </a:pPr>
              <a:t>‹#›</a:t>
            </a:fld>
            <a:endParaRPr lang="en-US" altLang="en-US"/>
          </a:p>
        </p:txBody>
      </p:sp>
    </p:spTree>
    <p:extLst>
      <p:ext uri="{BB962C8B-B14F-4D97-AF65-F5344CB8AC3E}">
        <p14:creationId xmlns:p14="http://schemas.microsoft.com/office/powerpoint/2010/main" val="3964538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3B84D2C9-BB16-4EFC-033A-12ECD9F7A5A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B56B9B0E-67D3-6E10-CF0D-0CB32AE534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F529542-9199-0C33-48A0-F60084A1CEB3}"/>
              </a:ext>
            </a:extLst>
          </p:cNvPr>
          <p:cNvSpPr>
            <a:spLocks noGrp="1" noChangeArrowheads="1"/>
          </p:cNvSpPr>
          <p:nvPr>
            <p:ph type="sldNum" sz="quarter" idx="12"/>
          </p:nvPr>
        </p:nvSpPr>
        <p:spPr>
          <a:ln/>
        </p:spPr>
        <p:txBody>
          <a:bodyPr/>
          <a:lstStyle>
            <a:lvl1pPr>
              <a:defRPr/>
            </a:lvl1pPr>
          </a:lstStyle>
          <a:p>
            <a:pPr>
              <a:defRPr/>
            </a:pPr>
            <a:fld id="{7FBCD5B3-4C01-4B07-A74D-10761EAACFC9}" type="slidenum">
              <a:rPr lang="en-US" altLang="en-US"/>
              <a:pPr>
                <a:defRPr/>
              </a:pPr>
              <a:t>‹#›</a:t>
            </a:fld>
            <a:endParaRPr lang="en-US" altLang="en-US"/>
          </a:p>
        </p:txBody>
      </p:sp>
    </p:spTree>
    <p:extLst>
      <p:ext uri="{BB962C8B-B14F-4D97-AF65-F5344CB8AC3E}">
        <p14:creationId xmlns:p14="http://schemas.microsoft.com/office/powerpoint/2010/main" val="984143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3D5AAA86-0850-6BBF-D6CA-BACAC455579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734B1DB-795E-33E7-3E41-91B7268A5E8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A4206AED-B5A0-5BF5-4E15-8772A2857D83}"/>
              </a:ext>
            </a:extLst>
          </p:cNvPr>
          <p:cNvSpPr>
            <a:spLocks noGrp="1" noChangeArrowheads="1"/>
          </p:cNvSpPr>
          <p:nvPr>
            <p:ph type="sldNum" sz="quarter" idx="12"/>
          </p:nvPr>
        </p:nvSpPr>
        <p:spPr>
          <a:ln/>
        </p:spPr>
        <p:txBody>
          <a:bodyPr/>
          <a:lstStyle>
            <a:lvl1pPr>
              <a:defRPr/>
            </a:lvl1pPr>
          </a:lstStyle>
          <a:p>
            <a:pPr>
              <a:defRPr/>
            </a:pPr>
            <a:fld id="{39871E3A-82D4-4616-A5CE-A1F97E00BB78}" type="slidenum">
              <a:rPr lang="en-US" altLang="en-US"/>
              <a:pPr>
                <a:defRPr/>
              </a:pPr>
              <a:t>‹#›</a:t>
            </a:fld>
            <a:endParaRPr lang="en-US" altLang="en-US"/>
          </a:p>
        </p:txBody>
      </p:sp>
    </p:spTree>
    <p:extLst>
      <p:ext uri="{BB962C8B-B14F-4D97-AF65-F5344CB8AC3E}">
        <p14:creationId xmlns:p14="http://schemas.microsoft.com/office/powerpoint/2010/main" val="1124093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57588846-D23C-3BAE-95B7-573D3470752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B6A436E-7909-C169-4E4E-F6D1041CC8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E827DE6A-2814-FEC2-8279-811921BCD675}"/>
              </a:ext>
            </a:extLst>
          </p:cNvPr>
          <p:cNvSpPr>
            <a:spLocks noGrp="1" noChangeArrowheads="1"/>
          </p:cNvSpPr>
          <p:nvPr>
            <p:ph type="sldNum" sz="quarter" idx="12"/>
          </p:nvPr>
        </p:nvSpPr>
        <p:spPr>
          <a:ln/>
        </p:spPr>
        <p:txBody>
          <a:bodyPr/>
          <a:lstStyle>
            <a:lvl1pPr>
              <a:defRPr/>
            </a:lvl1pPr>
          </a:lstStyle>
          <a:p>
            <a:pPr>
              <a:defRPr/>
            </a:pPr>
            <a:fld id="{A4D42B74-0810-4232-9C9C-7E1D4A562378}" type="slidenum">
              <a:rPr lang="en-US" altLang="en-US"/>
              <a:pPr>
                <a:defRPr/>
              </a:pPr>
              <a:t>‹#›</a:t>
            </a:fld>
            <a:endParaRPr lang="en-US" altLang="en-US"/>
          </a:p>
        </p:txBody>
      </p:sp>
    </p:spTree>
    <p:extLst>
      <p:ext uri="{BB962C8B-B14F-4D97-AF65-F5344CB8AC3E}">
        <p14:creationId xmlns:p14="http://schemas.microsoft.com/office/powerpoint/2010/main" val="462279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A8B597CC-5392-9379-8F3A-30C8E04DD6D0}"/>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0A7CD94D-563E-9D28-0D55-96DE792CAD2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4921A3EF-3F2D-587F-82E4-27DE272FBEB2}"/>
              </a:ext>
            </a:extLst>
          </p:cNvPr>
          <p:cNvSpPr>
            <a:spLocks noGrp="1" noChangeArrowheads="1"/>
          </p:cNvSpPr>
          <p:nvPr>
            <p:ph type="sldNum" sz="quarter" idx="12"/>
          </p:nvPr>
        </p:nvSpPr>
        <p:spPr>
          <a:ln/>
        </p:spPr>
        <p:txBody>
          <a:bodyPr/>
          <a:lstStyle>
            <a:lvl1pPr>
              <a:defRPr/>
            </a:lvl1pPr>
          </a:lstStyle>
          <a:p>
            <a:pPr>
              <a:defRPr/>
            </a:pPr>
            <a:fld id="{9FDAA499-CCE0-43F5-A279-326E4F9DD8DB}" type="slidenum">
              <a:rPr lang="en-US" altLang="en-US"/>
              <a:pPr>
                <a:defRPr/>
              </a:pPr>
              <a:t>‹#›</a:t>
            </a:fld>
            <a:endParaRPr lang="en-US" altLang="en-US"/>
          </a:p>
        </p:txBody>
      </p:sp>
    </p:spTree>
    <p:extLst>
      <p:ext uri="{BB962C8B-B14F-4D97-AF65-F5344CB8AC3E}">
        <p14:creationId xmlns:p14="http://schemas.microsoft.com/office/powerpoint/2010/main" val="1083022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F1F96910-6FAC-0976-6CA0-ABDDEA053A5F}"/>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E8872977-8B34-3968-661B-0F7ED2E9449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1C16E2CE-9F13-78C2-F32C-A8F53DBCEADF}"/>
              </a:ext>
            </a:extLst>
          </p:cNvPr>
          <p:cNvSpPr>
            <a:spLocks noGrp="1" noChangeArrowheads="1"/>
          </p:cNvSpPr>
          <p:nvPr>
            <p:ph type="sldNum" sz="quarter" idx="12"/>
          </p:nvPr>
        </p:nvSpPr>
        <p:spPr>
          <a:ln/>
        </p:spPr>
        <p:txBody>
          <a:bodyPr/>
          <a:lstStyle>
            <a:lvl1pPr>
              <a:defRPr/>
            </a:lvl1pPr>
          </a:lstStyle>
          <a:p>
            <a:pPr>
              <a:defRPr/>
            </a:pPr>
            <a:fld id="{452650E1-AC3F-4E2B-B17F-A8D72CD976D0}" type="slidenum">
              <a:rPr lang="en-US" altLang="en-US"/>
              <a:pPr>
                <a:defRPr/>
              </a:pPr>
              <a:t>‹#›</a:t>
            </a:fld>
            <a:endParaRPr lang="en-US" altLang="en-US"/>
          </a:p>
        </p:txBody>
      </p:sp>
    </p:spTree>
    <p:extLst>
      <p:ext uri="{BB962C8B-B14F-4D97-AF65-F5344CB8AC3E}">
        <p14:creationId xmlns:p14="http://schemas.microsoft.com/office/powerpoint/2010/main" val="1092169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41E5D3EF-7B79-A729-1E8A-F02A79275605}"/>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C126FB09-7F7B-E24D-30A5-FC6AEE20DA7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F61A2F5-E210-334E-38E5-5D3369C324F9}"/>
              </a:ext>
            </a:extLst>
          </p:cNvPr>
          <p:cNvSpPr>
            <a:spLocks noGrp="1" noChangeArrowheads="1"/>
          </p:cNvSpPr>
          <p:nvPr>
            <p:ph type="sldNum" sz="quarter" idx="12"/>
          </p:nvPr>
        </p:nvSpPr>
        <p:spPr>
          <a:ln/>
        </p:spPr>
        <p:txBody>
          <a:bodyPr/>
          <a:lstStyle>
            <a:lvl1pPr>
              <a:defRPr/>
            </a:lvl1pPr>
          </a:lstStyle>
          <a:p>
            <a:pPr>
              <a:defRPr/>
            </a:pPr>
            <a:fld id="{04C920E3-1682-4695-AABA-2AB3CC6D0C2E}" type="slidenum">
              <a:rPr lang="en-US" altLang="en-US"/>
              <a:pPr>
                <a:defRPr/>
              </a:pPr>
              <a:t>‹#›</a:t>
            </a:fld>
            <a:endParaRPr lang="en-US" altLang="en-US"/>
          </a:p>
        </p:txBody>
      </p:sp>
    </p:spTree>
    <p:extLst>
      <p:ext uri="{BB962C8B-B14F-4D97-AF65-F5344CB8AC3E}">
        <p14:creationId xmlns:p14="http://schemas.microsoft.com/office/powerpoint/2010/main" val="100398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C1A9B123-4E5D-231D-405E-27426C54FF5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4603C4AC-DF62-7257-ECE2-5C43BB39E32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24180015-F269-739E-7BBE-EEB6BDFF4CF7}"/>
              </a:ext>
            </a:extLst>
          </p:cNvPr>
          <p:cNvSpPr>
            <a:spLocks noGrp="1" noChangeArrowheads="1"/>
          </p:cNvSpPr>
          <p:nvPr>
            <p:ph type="sldNum" sz="quarter" idx="12"/>
          </p:nvPr>
        </p:nvSpPr>
        <p:spPr>
          <a:ln/>
        </p:spPr>
        <p:txBody>
          <a:bodyPr/>
          <a:lstStyle>
            <a:lvl1pPr>
              <a:defRPr/>
            </a:lvl1pPr>
          </a:lstStyle>
          <a:p>
            <a:pPr>
              <a:defRPr/>
            </a:pPr>
            <a:fld id="{3BD04531-B539-4333-BAAA-B4990CFC28D3}" type="slidenum">
              <a:rPr lang="en-US" altLang="en-US"/>
              <a:pPr>
                <a:defRPr/>
              </a:pPr>
              <a:t>‹#›</a:t>
            </a:fld>
            <a:endParaRPr lang="en-US" altLang="en-US"/>
          </a:p>
        </p:txBody>
      </p:sp>
    </p:spTree>
    <p:extLst>
      <p:ext uri="{BB962C8B-B14F-4D97-AF65-F5344CB8AC3E}">
        <p14:creationId xmlns:p14="http://schemas.microsoft.com/office/powerpoint/2010/main" val="2974615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59E6AE3-6DB4-D995-97B8-456147DED3E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3DABCAF-FB13-97F7-CFD3-4691BE1FB66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FE722C5-4585-1EBD-74B6-25D9645A807F}"/>
              </a:ext>
            </a:extLst>
          </p:cNvPr>
          <p:cNvSpPr>
            <a:spLocks noGrp="1" noChangeArrowheads="1"/>
          </p:cNvSpPr>
          <p:nvPr>
            <p:ph type="sldNum" sz="quarter" idx="12"/>
          </p:nvPr>
        </p:nvSpPr>
        <p:spPr>
          <a:ln/>
        </p:spPr>
        <p:txBody>
          <a:bodyPr/>
          <a:lstStyle>
            <a:lvl1pPr>
              <a:defRPr/>
            </a:lvl1pPr>
          </a:lstStyle>
          <a:p>
            <a:pPr>
              <a:defRPr/>
            </a:pPr>
            <a:fld id="{D290D2AB-38CC-44B4-9A35-DEE8C5909D35}" type="slidenum">
              <a:rPr lang="en-US" altLang="en-US"/>
              <a:pPr>
                <a:defRPr/>
              </a:pPr>
              <a:t>‹#›</a:t>
            </a:fld>
            <a:endParaRPr lang="en-US" altLang="en-US"/>
          </a:p>
        </p:txBody>
      </p:sp>
    </p:spTree>
    <p:extLst>
      <p:ext uri="{BB962C8B-B14F-4D97-AF65-F5344CB8AC3E}">
        <p14:creationId xmlns:p14="http://schemas.microsoft.com/office/powerpoint/2010/main" val="3949660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28E2C400-DC76-CD35-FC44-89EC75B587C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6168FDD4-5CB7-4042-884B-A71C544BD47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B7A8346B-B1E5-7208-9AEF-978669E8DDE4}"/>
              </a:ext>
            </a:extLst>
          </p:cNvPr>
          <p:cNvSpPr>
            <a:spLocks noGrp="1" noChangeArrowheads="1"/>
          </p:cNvSpPr>
          <p:nvPr>
            <p:ph type="sldNum" sz="quarter" idx="12"/>
          </p:nvPr>
        </p:nvSpPr>
        <p:spPr>
          <a:ln/>
        </p:spPr>
        <p:txBody>
          <a:bodyPr/>
          <a:lstStyle>
            <a:lvl1pPr>
              <a:defRPr/>
            </a:lvl1pPr>
          </a:lstStyle>
          <a:p>
            <a:pPr>
              <a:defRPr/>
            </a:pPr>
            <a:fld id="{5D4A63B5-1DDC-43F0-921E-CAF08993836E}" type="slidenum">
              <a:rPr lang="en-US" altLang="en-US"/>
              <a:pPr>
                <a:defRPr/>
              </a:pPr>
              <a:t>‹#›</a:t>
            </a:fld>
            <a:endParaRPr lang="en-US" altLang="en-US"/>
          </a:p>
        </p:txBody>
      </p:sp>
    </p:spTree>
    <p:extLst>
      <p:ext uri="{BB962C8B-B14F-4D97-AF65-F5344CB8AC3E}">
        <p14:creationId xmlns:p14="http://schemas.microsoft.com/office/powerpoint/2010/main" val="2335413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8EF1E74-790E-E51D-C4A3-1E380CF65B4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88C271E-3334-CD62-0ABA-66981FED488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36CD0D0-5C67-3CE6-B2AD-FFE951B38A8D}"/>
              </a:ext>
            </a:extLst>
          </p:cNvPr>
          <p:cNvSpPr>
            <a:spLocks noGrp="1" noChangeArrowheads="1"/>
          </p:cNvSpPr>
          <p:nvPr>
            <p:ph type="sldNum" sz="quarter" idx="12"/>
          </p:nvPr>
        </p:nvSpPr>
        <p:spPr>
          <a:ln/>
        </p:spPr>
        <p:txBody>
          <a:bodyPr/>
          <a:lstStyle>
            <a:lvl1pPr>
              <a:defRPr/>
            </a:lvl1pPr>
          </a:lstStyle>
          <a:p>
            <a:pPr>
              <a:defRPr/>
            </a:pPr>
            <a:fld id="{77CE64BE-4B2F-4C7F-BEA6-E006B464C056}" type="slidenum">
              <a:rPr lang="en-US" altLang="en-US"/>
              <a:pPr>
                <a:defRPr/>
              </a:pPr>
              <a:t>‹#›</a:t>
            </a:fld>
            <a:endParaRPr lang="en-US" altLang="en-US"/>
          </a:p>
        </p:txBody>
      </p:sp>
    </p:spTree>
    <p:extLst>
      <p:ext uri="{BB962C8B-B14F-4D97-AF65-F5344CB8AC3E}">
        <p14:creationId xmlns:p14="http://schemas.microsoft.com/office/powerpoint/2010/main" val="3797720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AC62ECBB-E0BE-1B62-BDBF-000683D9F2C2}"/>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02DBF668-0EDF-4CC6-E8D3-FC935645FF40}"/>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7C9F51A3-AEE5-DE83-9E23-E7B8E57CB593}"/>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p>
        </p:txBody>
      </p:sp>
      <p:sp>
        <p:nvSpPr>
          <p:cNvPr id="1029" name="Rectangle 5">
            <a:extLst>
              <a:ext uri="{FF2B5EF4-FFF2-40B4-BE49-F238E27FC236}">
                <a16:creationId xmlns:a16="http://schemas.microsoft.com/office/drawing/2014/main" id="{3D2C83F4-B1B0-2E21-94A6-FD85B64F63C5}"/>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p>
        </p:txBody>
      </p:sp>
      <p:sp>
        <p:nvSpPr>
          <p:cNvPr id="1030" name="Rectangle 6">
            <a:extLst>
              <a:ext uri="{FF2B5EF4-FFF2-40B4-BE49-F238E27FC236}">
                <a16:creationId xmlns:a16="http://schemas.microsoft.com/office/drawing/2014/main" id="{EA8D5BB9-3579-8F66-E992-1FEBA13535EC}"/>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9C4EC57E-D119-4818-B4C8-6DF7D858084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emf"/></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emf"/></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emf"/></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1.emf"/></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764B2243-FD0C-C6CF-E69F-E32DBCE96847}"/>
              </a:ext>
            </a:extLst>
          </p:cNvPr>
          <p:cNvSpPr>
            <a:spLocks noGrp="1" noChangeArrowheads="1"/>
          </p:cNvSpPr>
          <p:nvPr>
            <p:ph type="ctrTitle"/>
          </p:nvPr>
        </p:nvSpPr>
        <p:spPr>
          <a:xfrm>
            <a:off x="685800" y="2286000"/>
            <a:ext cx="7772400" cy="1143000"/>
          </a:xfrm>
        </p:spPr>
        <p:txBody>
          <a:bodyPr/>
          <a:lstStyle/>
          <a:p>
            <a:pPr eaLnBrk="1" hangingPunct="1"/>
            <a:r>
              <a:rPr lang="en-GB" altLang="en-US"/>
              <a:t>Colour and Shading</a:t>
            </a:r>
          </a:p>
        </p:txBody>
      </p:sp>
      <p:sp>
        <p:nvSpPr>
          <p:cNvPr id="3075" name="Rectangle 3">
            <a:extLst>
              <a:ext uri="{FF2B5EF4-FFF2-40B4-BE49-F238E27FC236}">
                <a16:creationId xmlns:a16="http://schemas.microsoft.com/office/drawing/2014/main" id="{E46B77C6-A2A2-A6CA-B061-4D754189D009}"/>
              </a:ext>
            </a:extLst>
          </p:cNvPr>
          <p:cNvSpPr>
            <a:spLocks noGrp="1" noChangeArrowheads="1"/>
          </p:cNvSpPr>
          <p:nvPr>
            <p:ph type="subTitle" idx="1"/>
          </p:nvPr>
        </p:nvSpPr>
        <p:spPr/>
        <p:txBody>
          <a:bodyPr/>
          <a:lstStyle/>
          <a:p>
            <a:pPr eaLnBrk="1" hangingPunct="1"/>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5B05A87-11E8-EACF-2319-32EE6A4F62DE}"/>
              </a:ext>
            </a:extLst>
          </p:cNvPr>
          <p:cNvSpPr>
            <a:spLocks noGrp="1" noChangeArrowheads="1"/>
          </p:cNvSpPr>
          <p:nvPr>
            <p:ph type="title"/>
          </p:nvPr>
        </p:nvSpPr>
        <p:spPr/>
        <p:txBody>
          <a:bodyPr/>
          <a:lstStyle/>
          <a:p>
            <a:pPr eaLnBrk="1" hangingPunct="1"/>
            <a:r>
              <a:rPr lang="en-GB" altLang="en-US"/>
              <a:t>Colour perception</a:t>
            </a:r>
          </a:p>
        </p:txBody>
      </p:sp>
      <p:sp>
        <p:nvSpPr>
          <p:cNvPr id="4099" name="Rectangle 3">
            <a:extLst>
              <a:ext uri="{FF2B5EF4-FFF2-40B4-BE49-F238E27FC236}">
                <a16:creationId xmlns:a16="http://schemas.microsoft.com/office/drawing/2014/main" id="{6D1A29D8-F943-31E0-41A7-6D271F7BF537}"/>
              </a:ext>
            </a:extLst>
          </p:cNvPr>
          <p:cNvSpPr>
            <a:spLocks noGrp="1" noChangeArrowheads="1"/>
          </p:cNvSpPr>
          <p:nvPr>
            <p:ph type="body" idx="1"/>
          </p:nvPr>
        </p:nvSpPr>
        <p:spPr/>
        <p:txBody>
          <a:bodyPr/>
          <a:lstStyle/>
          <a:p>
            <a:pPr eaLnBrk="1" hangingPunct="1">
              <a:buFontTx/>
              <a:buNone/>
            </a:pPr>
            <a:r>
              <a:rPr lang="en-GB" altLang="en-US"/>
              <a:t>Colours we see are based upon the interaction between materials of which the object is composed and the light that illuminates them.</a:t>
            </a:r>
          </a:p>
          <a:p>
            <a:pPr eaLnBrk="1" hangingPunct="1">
              <a:buFontTx/>
              <a:buNone/>
            </a:pPr>
            <a:r>
              <a:rPr lang="en-GB" altLang="en-US"/>
              <a:t>OpenGL uses lighting models to simulate this interaction.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a:extLst>
              <a:ext uri="{FF2B5EF4-FFF2-40B4-BE49-F238E27FC236}">
                <a16:creationId xmlns:a16="http://schemas.microsoft.com/office/drawing/2014/main" id="{5EE407ED-13D1-E8B6-2925-6E472F7A452B}"/>
              </a:ext>
            </a:extLst>
          </p:cNvPr>
          <p:cNvSpPr txBox="1">
            <a:spLocks noChangeArrowheads="1"/>
          </p:cNvSpPr>
          <p:nvPr/>
        </p:nvSpPr>
        <p:spPr bwMode="auto">
          <a:xfrm>
            <a:off x="990600" y="990600"/>
            <a:ext cx="7162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endParaRPr lang="en-GB" altLang="en-US" sz="2400"/>
          </a:p>
        </p:txBody>
      </p:sp>
      <p:sp>
        <p:nvSpPr>
          <p:cNvPr id="5123" name="Text Box 3">
            <a:extLst>
              <a:ext uri="{FF2B5EF4-FFF2-40B4-BE49-F238E27FC236}">
                <a16:creationId xmlns:a16="http://schemas.microsoft.com/office/drawing/2014/main" id="{EFA31CBF-0E1E-3C1F-1D58-0E6D6A30DFE3}"/>
              </a:ext>
            </a:extLst>
          </p:cNvPr>
          <p:cNvSpPr txBox="1">
            <a:spLocks noChangeArrowheads="1"/>
          </p:cNvSpPr>
          <p:nvPr/>
        </p:nvSpPr>
        <p:spPr bwMode="auto">
          <a:xfrm>
            <a:off x="1066800" y="838200"/>
            <a:ext cx="7010400"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So far we have assigned a colour to an object.  </a:t>
            </a:r>
          </a:p>
          <a:p>
            <a:pPr eaLnBrk="1" hangingPunct="1">
              <a:spcBef>
                <a:spcPct val="50000"/>
              </a:spcBef>
              <a:buFontTx/>
              <a:buNone/>
            </a:pPr>
            <a:r>
              <a:rPr lang="en-GB" altLang="en-US" sz="2400"/>
              <a:t>If we see the object, then it is that colour.</a:t>
            </a:r>
          </a:p>
          <a:p>
            <a:pPr eaLnBrk="1" hangingPunct="1">
              <a:spcBef>
                <a:spcPct val="50000"/>
              </a:spcBef>
              <a:buFontTx/>
              <a:buNone/>
            </a:pPr>
            <a:r>
              <a:rPr lang="en-GB" altLang="en-US" sz="2400"/>
              <a:t>Two shading models have already been used;</a:t>
            </a:r>
          </a:p>
          <a:p>
            <a:pPr eaLnBrk="1" hangingPunct="1">
              <a:spcBef>
                <a:spcPct val="50000"/>
              </a:spcBef>
              <a:buFontTx/>
              <a:buNone/>
            </a:pPr>
            <a:r>
              <a:rPr lang="en-GB" altLang="en-US" sz="2400"/>
              <a:t>Smooth shading: OpenGL interpolates the colour between two vertices – i.e. the colour changes between vertices.</a:t>
            </a:r>
          </a:p>
          <a:p>
            <a:pPr eaLnBrk="1" hangingPunct="1">
              <a:spcBef>
                <a:spcPct val="50000"/>
              </a:spcBef>
              <a:buFontTx/>
              <a:buNone/>
            </a:pPr>
            <a:r>
              <a:rPr lang="en-GB" altLang="en-US" sz="2400"/>
              <a:t>Flat shading:The colour remains constant as is defined by the colour associated with the first vertex.</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EA0C94C5-1A3A-1DFA-EDE8-9E5CAA8185F6}"/>
              </a:ext>
            </a:extLst>
          </p:cNvPr>
          <p:cNvSpPr txBox="1">
            <a:spLocks noChangeArrowheads="1"/>
          </p:cNvSpPr>
          <p:nvPr/>
        </p:nvSpPr>
        <p:spPr bwMode="auto">
          <a:xfrm>
            <a:off x="533400" y="838200"/>
            <a:ext cx="8305800" cy="502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OpenGL also models an object’s colour in a more realistic way.</a:t>
            </a:r>
          </a:p>
          <a:p>
            <a:pPr eaLnBrk="1" hangingPunct="1">
              <a:spcBef>
                <a:spcPct val="50000"/>
              </a:spcBef>
              <a:buFontTx/>
              <a:buNone/>
            </a:pPr>
            <a:r>
              <a:rPr lang="en-GB" altLang="en-US" sz="2400"/>
              <a:t>2D Photgraphs give the illusion of 3D by using varying degrees or </a:t>
            </a:r>
            <a:r>
              <a:rPr lang="en-GB" altLang="en-US" sz="2400" b="1"/>
              <a:t>shades</a:t>
            </a:r>
            <a:r>
              <a:rPr lang="en-GB" altLang="en-US" sz="2400"/>
              <a:t> of colour.</a:t>
            </a:r>
          </a:p>
          <a:p>
            <a:pPr eaLnBrk="1" hangingPunct="1">
              <a:spcBef>
                <a:spcPct val="50000"/>
              </a:spcBef>
              <a:buFontTx/>
              <a:buNone/>
            </a:pPr>
            <a:r>
              <a:rPr lang="en-GB" altLang="en-US" sz="2400"/>
              <a:t>The shade is determined by an object’s material properties and the light in the scene.</a:t>
            </a:r>
          </a:p>
          <a:p>
            <a:pPr eaLnBrk="1" hangingPunct="1">
              <a:spcBef>
                <a:spcPct val="50000"/>
              </a:spcBef>
              <a:buFontTx/>
              <a:buNone/>
            </a:pPr>
            <a:r>
              <a:rPr lang="en-GB" altLang="en-US" sz="2400"/>
              <a:t>OpenGL uses shading techniques to accomplish this.</a:t>
            </a:r>
          </a:p>
          <a:p>
            <a:pPr eaLnBrk="1" hangingPunct="1">
              <a:spcBef>
                <a:spcPct val="50000"/>
              </a:spcBef>
              <a:buFontTx/>
              <a:buNone/>
            </a:pPr>
            <a:r>
              <a:rPr lang="en-GB" altLang="en-US" sz="2400"/>
              <a:t>For a renderer to accurately shade a scene it needs to know information about all light sources, all reflections of objects, etc.  </a:t>
            </a:r>
          </a:p>
          <a:p>
            <a:pPr eaLnBrk="1" hangingPunct="1">
              <a:spcBef>
                <a:spcPct val="50000"/>
              </a:spcBef>
              <a:buFontTx/>
              <a:buNone/>
            </a:pPr>
            <a:r>
              <a:rPr lang="en-GB" altLang="en-US" sz="2400"/>
              <a:t>OpenGL does not do this.  It considers primitives  separately, passing each down its processing pipeline.  It does not consider all objects together, rather it considers each separately.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a:extLst>
              <a:ext uri="{FF2B5EF4-FFF2-40B4-BE49-F238E27FC236}">
                <a16:creationId xmlns:a16="http://schemas.microsoft.com/office/drawing/2014/main" id="{354B3FD5-A4DE-12C8-27CD-22773B168808}"/>
              </a:ext>
            </a:extLst>
          </p:cNvPr>
          <p:cNvSpPr txBox="1">
            <a:spLocks noChangeArrowheads="1"/>
          </p:cNvSpPr>
          <p:nvPr/>
        </p:nvSpPr>
        <p:spPr bwMode="auto">
          <a:xfrm>
            <a:off x="990600" y="228600"/>
            <a:ext cx="7239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a:t>The ADS Model</a:t>
            </a:r>
          </a:p>
        </p:txBody>
      </p:sp>
      <p:sp>
        <p:nvSpPr>
          <p:cNvPr id="7171" name="Text Box 3">
            <a:extLst>
              <a:ext uri="{FF2B5EF4-FFF2-40B4-BE49-F238E27FC236}">
                <a16:creationId xmlns:a16="http://schemas.microsoft.com/office/drawing/2014/main" id="{63DF6E6C-9B17-670F-F66D-2A97B49FD674}"/>
              </a:ext>
            </a:extLst>
          </p:cNvPr>
          <p:cNvSpPr txBox="1">
            <a:spLocks noChangeArrowheads="1"/>
          </p:cNvSpPr>
          <p:nvPr/>
        </p:nvSpPr>
        <p:spPr bwMode="auto">
          <a:xfrm>
            <a:off x="838200" y="914400"/>
            <a:ext cx="6248400" cy="1370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Some of Phongs ideas are used in OpenGL for its shading model.</a:t>
            </a:r>
          </a:p>
          <a:p>
            <a:pPr eaLnBrk="1" hangingPunct="1">
              <a:spcBef>
                <a:spcPct val="50000"/>
              </a:spcBef>
              <a:buFontTx/>
              <a:buNone/>
            </a:pPr>
            <a:r>
              <a:rPr lang="en-GB" altLang="en-US" sz="2400"/>
              <a:t>Uses 4 vectors.</a:t>
            </a:r>
          </a:p>
        </p:txBody>
      </p:sp>
      <p:sp>
        <p:nvSpPr>
          <p:cNvPr id="7172" name="AutoShape 4">
            <a:extLst>
              <a:ext uri="{FF2B5EF4-FFF2-40B4-BE49-F238E27FC236}">
                <a16:creationId xmlns:a16="http://schemas.microsoft.com/office/drawing/2014/main" id="{0B052473-9235-721E-782D-B35418D8210B}"/>
              </a:ext>
            </a:extLst>
          </p:cNvPr>
          <p:cNvSpPr>
            <a:spLocks noChangeArrowheads="1"/>
          </p:cNvSpPr>
          <p:nvPr/>
        </p:nvSpPr>
        <p:spPr bwMode="auto">
          <a:xfrm>
            <a:off x="1828800" y="3048000"/>
            <a:ext cx="5334000" cy="762000"/>
          </a:xfrm>
          <a:prstGeom prst="parallelogram">
            <a:avLst>
              <a:gd name="adj" fmla="val 175000"/>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2400"/>
          </a:p>
        </p:txBody>
      </p:sp>
      <p:sp>
        <p:nvSpPr>
          <p:cNvPr id="7173" name="Line 5">
            <a:extLst>
              <a:ext uri="{FF2B5EF4-FFF2-40B4-BE49-F238E27FC236}">
                <a16:creationId xmlns:a16="http://schemas.microsoft.com/office/drawing/2014/main" id="{6E78E9E9-4DED-7CEA-4043-D88C04530D9E}"/>
              </a:ext>
            </a:extLst>
          </p:cNvPr>
          <p:cNvSpPr>
            <a:spLocks noChangeShapeType="1"/>
          </p:cNvSpPr>
          <p:nvPr/>
        </p:nvSpPr>
        <p:spPr bwMode="auto">
          <a:xfrm flipV="1">
            <a:off x="4419600" y="1981200"/>
            <a:ext cx="0" cy="1447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4" name="Line 6">
            <a:extLst>
              <a:ext uri="{FF2B5EF4-FFF2-40B4-BE49-F238E27FC236}">
                <a16:creationId xmlns:a16="http://schemas.microsoft.com/office/drawing/2014/main" id="{5E932FCB-7106-58CC-7469-8AEDFC6D96F3}"/>
              </a:ext>
            </a:extLst>
          </p:cNvPr>
          <p:cNvSpPr>
            <a:spLocks noChangeShapeType="1"/>
          </p:cNvSpPr>
          <p:nvPr/>
        </p:nvSpPr>
        <p:spPr bwMode="auto">
          <a:xfrm flipV="1">
            <a:off x="4419600" y="2057400"/>
            <a:ext cx="1524000" cy="1371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5" name="Line 7">
            <a:extLst>
              <a:ext uri="{FF2B5EF4-FFF2-40B4-BE49-F238E27FC236}">
                <a16:creationId xmlns:a16="http://schemas.microsoft.com/office/drawing/2014/main" id="{AB196AA2-6D60-8AEC-8E1E-A370A623CE8F}"/>
              </a:ext>
            </a:extLst>
          </p:cNvPr>
          <p:cNvSpPr>
            <a:spLocks noChangeShapeType="1"/>
          </p:cNvSpPr>
          <p:nvPr/>
        </p:nvSpPr>
        <p:spPr bwMode="auto">
          <a:xfrm flipV="1">
            <a:off x="4419600" y="2819400"/>
            <a:ext cx="2133600" cy="609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6" name="Line 8">
            <a:extLst>
              <a:ext uri="{FF2B5EF4-FFF2-40B4-BE49-F238E27FC236}">
                <a16:creationId xmlns:a16="http://schemas.microsoft.com/office/drawing/2014/main" id="{2BCE0E94-D78E-FDA6-E234-14C63A6173D2}"/>
              </a:ext>
            </a:extLst>
          </p:cNvPr>
          <p:cNvSpPr>
            <a:spLocks noChangeShapeType="1"/>
          </p:cNvSpPr>
          <p:nvPr/>
        </p:nvSpPr>
        <p:spPr bwMode="auto">
          <a:xfrm flipH="1" flipV="1">
            <a:off x="2286000" y="2819400"/>
            <a:ext cx="2133600" cy="609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7" name="Text Box 10">
            <a:extLst>
              <a:ext uri="{FF2B5EF4-FFF2-40B4-BE49-F238E27FC236}">
                <a16:creationId xmlns:a16="http://schemas.microsoft.com/office/drawing/2014/main" id="{7E07ED26-2D99-6A94-BDA7-9335D12F6F3E}"/>
              </a:ext>
            </a:extLst>
          </p:cNvPr>
          <p:cNvSpPr txBox="1">
            <a:spLocks noChangeArrowheads="1"/>
          </p:cNvSpPr>
          <p:nvPr/>
        </p:nvSpPr>
        <p:spPr bwMode="auto">
          <a:xfrm>
            <a:off x="1219200" y="2590800"/>
            <a:ext cx="60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L</a:t>
            </a:r>
          </a:p>
        </p:txBody>
      </p:sp>
      <p:sp>
        <p:nvSpPr>
          <p:cNvPr id="7178" name="Text Box 11">
            <a:extLst>
              <a:ext uri="{FF2B5EF4-FFF2-40B4-BE49-F238E27FC236}">
                <a16:creationId xmlns:a16="http://schemas.microsoft.com/office/drawing/2014/main" id="{DA2FF958-7623-112C-EFA7-DEEFD4DB6AC7}"/>
              </a:ext>
            </a:extLst>
          </p:cNvPr>
          <p:cNvSpPr txBox="1">
            <a:spLocks noChangeArrowheads="1"/>
          </p:cNvSpPr>
          <p:nvPr/>
        </p:nvSpPr>
        <p:spPr bwMode="auto">
          <a:xfrm>
            <a:off x="4114800" y="1447800"/>
            <a:ext cx="60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N</a:t>
            </a:r>
          </a:p>
        </p:txBody>
      </p:sp>
      <p:sp>
        <p:nvSpPr>
          <p:cNvPr id="7179" name="Text Box 12">
            <a:extLst>
              <a:ext uri="{FF2B5EF4-FFF2-40B4-BE49-F238E27FC236}">
                <a16:creationId xmlns:a16="http://schemas.microsoft.com/office/drawing/2014/main" id="{A4023A88-FF60-6707-B305-E92CE0A286A4}"/>
              </a:ext>
            </a:extLst>
          </p:cNvPr>
          <p:cNvSpPr txBox="1">
            <a:spLocks noChangeArrowheads="1"/>
          </p:cNvSpPr>
          <p:nvPr/>
        </p:nvSpPr>
        <p:spPr bwMode="auto">
          <a:xfrm>
            <a:off x="5943600" y="1752600"/>
            <a:ext cx="60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V</a:t>
            </a:r>
          </a:p>
        </p:txBody>
      </p:sp>
      <p:sp>
        <p:nvSpPr>
          <p:cNvPr id="7180" name="Text Box 13">
            <a:extLst>
              <a:ext uri="{FF2B5EF4-FFF2-40B4-BE49-F238E27FC236}">
                <a16:creationId xmlns:a16="http://schemas.microsoft.com/office/drawing/2014/main" id="{84B68598-7A3D-DC20-5358-6D052627F85F}"/>
              </a:ext>
            </a:extLst>
          </p:cNvPr>
          <p:cNvSpPr txBox="1">
            <a:spLocks noChangeArrowheads="1"/>
          </p:cNvSpPr>
          <p:nvPr/>
        </p:nvSpPr>
        <p:spPr bwMode="auto">
          <a:xfrm>
            <a:off x="6781800" y="2286000"/>
            <a:ext cx="60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R</a:t>
            </a:r>
          </a:p>
        </p:txBody>
      </p:sp>
      <p:sp>
        <p:nvSpPr>
          <p:cNvPr id="7181" name="Text Box 15">
            <a:extLst>
              <a:ext uri="{FF2B5EF4-FFF2-40B4-BE49-F238E27FC236}">
                <a16:creationId xmlns:a16="http://schemas.microsoft.com/office/drawing/2014/main" id="{73203787-030F-23C2-1E88-D239DA8BF8F3}"/>
              </a:ext>
            </a:extLst>
          </p:cNvPr>
          <p:cNvSpPr txBox="1">
            <a:spLocks noChangeArrowheads="1"/>
          </p:cNvSpPr>
          <p:nvPr/>
        </p:nvSpPr>
        <p:spPr bwMode="auto">
          <a:xfrm>
            <a:off x="4191000" y="3429000"/>
            <a:ext cx="45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P</a:t>
            </a:r>
          </a:p>
        </p:txBody>
      </p:sp>
      <p:sp>
        <p:nvSpPr>
          <p:cNvPr id="7182" name="Text Box 16">
            <a:extLst>
              <a:ext uri="{FF2B5EF4-FFF2-40B4-BE49-F238E27FC236}">
                <a16:creationId xmlns:a16="http://schemas.microsoft.com/office/drawing/2014/main" id="{E01AE3EB-708F-4EE5-66AD-962EA5EA0212}"/>
              </a:ext>
            </a:extLst>
          </p:cNvPr>
          <p:cNvSpPr txBox="1">
            <a:spLocks noChangeArrowheads="1"/>
          </p:cNvSpPr>
          <p:nvPr/>
        </p:nvSpPr>
        <p:spPr bwMode="auto">
          <a:xfrm>
            <a:off x="457200" y="3810000"/>
            <a:ext cx="8382000" cy="2830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The direction to the light source from point P is given by L.</a:t>
            </a:r>
          </a:p>
          <a:p>
            <a:pPr eaLnBrk="1" hangingPunct="1">
              <a:spcBef>
                <a:spcPct val="50000"/>
              </a:spcBef>
              <a:buFontTx/>
              <a:buNone/>
            </a:pPr>
            <a:r>
              <a:rPr lang="en-GB" altLang="en-US" sz="2400"/>
              <a:t>Viewer is in direction V.</a:t>
            </a:r>
          </a:p>
          <a:p>
            <a:pPr eaLnBrk="1" hangingPunct="1">
              <a:spcBef>
                <a:spcPct val="50000"/>
              </a:spcBef>
              <a:buFontTx/>
              <a:buNone/>
            </a:pPr>
            <a:r>
              <a:rPr lang="en-GB" altLang="en-US" sz="2400"/>
              <a:t>The Normal vector N (perpendicular to the surface) gives the surface’s orientation.</a:t>
            </a:r>
          </a:p>
          <a:p>
            <a:pPr eaLnBrk="1" hangingPunct="1">
              <a:spcBef>
                <a:spcPct val="50000"/>
              </a:spcBef>
              <a:buFontTx/>
              <a:buNone/>
            </a:pPr>
            <a:r>
              <a:rPr lang="en-GB" altLang="en-US" sz="2400"/>
              <a:t>If the surface was a perfect reflector the light would reflect in the direction of 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a:extLst>
              <a:ext uri="{FF2B5EF4-FFF2-40B4-BE49-F238E27FC236}">
                <a16:creationId xmlns:a16="http://schemas.microsoft.com/office/drawing/2014/main" id="{70A2BE90-8D9F-8453-C810-162AAC61B2C6}"/>
              </a:ext>
            </a:extLst>
          </p:cNvPr>
          <p:cNvSpPr txBox="1">
            <a:spLocks noChangeArrowheads="1"/>
          </p:cNvSpPr>
          <p:nvPr/>
        </p:nvSpPr>
        <p:spPr bwMode="auto">
          <a:xfrm>
            <a:off x="533400" y="609600"/>
            <a:ext cx="7772400" cy="399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a:t>In OpenGL V is known from the viewing angle and points towards the camera.</a:t>
            </a:r>
          </a:p>
          <a:p>
            <a:pPr eaLnBrk="1" hangingPunct="1">
              <a:spcBef>
                <a:spcPct val="50000"/>
              </a:spcBef>
              <a:buFontTx/>
              <a:buNone/>
            </a:pPr>
            <a:r>
              <a:rPr lang="en-GB" altLang="en-US"/>
              <a:t>The programmer specifies the direction of the light source using light source functions.</a:t>
            </a:r>
          </a:p>
          <a:p>
            <a:pPr eaLnBrk="1" hangingPunct="1">
              <a:spcBef>
                <a:spcPct val="50000"/>
              </a:spcBef>
              <a:buFontTx/>
              <a:buNone/>
            </a:pPr>
            <a:r>
              <a:rPr lang="en-GB" altLang="en-US"/>
              <a:t>R can be calculated from N and R. (remember school physics? The angle of incidence = the angle of reflection.)</a:t>
            </a:r>
          </a:p>
        </p:txBody>
      </p:sp>
      <p:sp>
        <p:nvSpPr>
          <p:cNvPr id="8195" name="Rectangle 3">
            <a:extLst>
              <a:ext uri="{FF2B5EF4-FFF2-40B4-BE49-F238E27FC236}">
                <a16:creationId xmlns:a16="http://schemas.microsoft.com/office/drawing/2014/main" id="{F9882DCB-3B86-7D82-41A4-C343F819672A}"/>
              </a:ext>
            </a:extLst>
          </p:cNvPr>
          <p:cNvSpPr>
            <a:spLocks noChangeArrowheads="1"/>
          </p:cNvSpPr>
          <p:nvPr/>
        </p:nvSpPr>
        <p:spPr bwMode="auto">
          <a:xfrm>
            <a:off x="685800" y="5029200"/>
            <a:ext cx="77724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a:solidFill>
                  <a:schemeClr val="tx2"/>
                </a:solidFill>
              </a:rPr>
              <a:t>The ADS model uses four types of light when determining shading at a particular point: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3">
            <a:extLst>
              <a:ext uri="{FF2B5EF4-FFF2-40B4-BE49-F238E27FC236}">
                <a16:creationId xmlns:a16="http://schemas.microsoft.com/office/drawing/2014/main" id="{24CE6D05-2577-1B02-6213-F532E96CB8EE}"/>
              </a:ext>
            </a:extLst>
          </p:cNvPr>
          <p:cNvSpPr txBox="1">
            <a:spLocks noChangeArrowheads="1"/>
          </p:cNvSpPr>
          <p:nvPr/>
        </p:nvSpPr>
        <p:spPr bwMode="auto">
          <a:xfrm>
            <a:off x="685800" y="609600"/>
            <a:ext cx="7924800" cy="593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3600" b="1"/>
              <a:t>Ambient Illumination</a:t>
            </a:r>
          </a:p>
          <a:p>
            <a:pPr lvl="1" eaLnBrk="1" hangingPunct="1">
              <a:spcBef>
                <a:spcPct val="50000"/>
              </a:spcBef>
              <a:buFontTx/>
              <a:buChar char="•"/>
            </a:pPr>
            <a:r>
              <a:rPr lang="en-GB" altLang="en-US" sz="2400"/>
              <a:t>Phong model is based on ideal point light sources, but the real world has light sources which have a finite area.</a:t>
            </a:r>
          </a:p>
          <a:p>
            <a:pPr lvl="1" eaLnBrk="1" hangingPunct="1">
              <a:spcBef>
                <a:spcPct val="50000"/>
              </a:spcBef>
              <a:buFontTx/>
              <a:buChar char="•"/>
            </a:pPr>
            <a:r>
              <a:rPr lang="en-GB" altLang="en-US" sz="2400"/>
              <a:t>Also global phenomona such as multiple reflections, result in light striking a point from many directions at once.</a:t>
            </a:r>
          </a:p>
          <a:p>
            <a:pPr lvl="1" eaLnBrk="1" hangingPunct="1">
              <a:spcBef>
                <a:spcPct val="50000"/>
              </a:spcBef>
              <a:buFontTx/>
              <a:buChar char="•"/>
            </a:pPr>
            <a:r>
              <a:rPr lang="en-GB" altLang="en-US" sz="2400"/>
              <a:t>We can add a constant amount of light to every point in a scene to imitate this. We call this ambient light and is similar to light in a room illuminated by many lights and diffusers that spread the light out.</a:t>
            </a:r>
          </a:p>
          <a:p>
            <a:pPr lvl="1" eaLnBrk="1" hangingPunct="1">
              <a:spcBef>
                <a:spcPct val="50000"/>
              </a:spcBef>
              <a:buFontTx/>
              <a:buChar char="•"/>
            </a:pPr>
            <a:r>
              <a:rPr lang="en-GB" altLang="en-US" sz="2400"/>
              <a:t>Ambient light is partially absorbed and partially reflected, but is independent of the 4 vectors.</a:t>
            </a:r>
          </a:p>
          <a:p>
            <a:pPr lvl="1" eaLnBrk="1" hangingPunct="1">
              <a:spcBef>
                <a:spcPct val="50000"/>
              </a:spcBef>
              <a:buFontTx/>
              <a:buChar char="•"/>
            </a:pPr>
            <a:r>
              <a:rPr lang="en-GB" altLang="en-US" sz="2400"/>
              <a:t>Depends only on the incoming light intensity and the amount reflected.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5C2AA62-4E54-38FC-8F49-84A6F949C60D}"/>
              </a:ext>
            </a:extLst>
          </p:cNvPr>
          <p:cNvSpPr>
            <a:spLocks noChangeArrowheads="1"/>
          </p:cNvSpPr>
          <p:nvPr/>
        </p:nvSpPr>
        <p:spPr bwMode="auto">
          <a:xfrm>
            <a:off x="990600" y="0"/>
            <a:ext cx="7772400" cy="549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dirty="0">
                <a:latin typeface="Arial,Bold" charset="0"/>
              </a:rPr>
              <a:t>Ambient Illumination</a:t>
            </a:r>
          </a:p>
          <a:p>
            <a:pPr eaLnBrk="1" hangingPunct="1">
              <a:spcBef>
                <a:spcPct val="50000"/>
              </a:spcBef>
              <a:buFontTx/>
              <a:buNone/>
            </a:pPr>
            <a:r>
              <a:rPr lang="en-GB" altLang="en-US" sz="2800" dirty="0">
                <a:solidFill>
                  <a:srgbClr val="000000"/>
                </a:solidFill>
              </a:rPr>
              <a:t>• The reflected intensity </a:t>
            </a:r>
            <a:r>
              <a:rPr lang="en-GB" altLang="en-US" sz="2800" b="1" dirty="0">
                <a:solidFill>
                  <a:srgbClr val="FF0000"/>
                </a:solidFill>
              </a:rPr>
              <a:t>Iamb </a:t>
            </a:r>
            <a:r>
              <a:rPr lang="en-GB" altLang="en-US" sz="2800" dirty="0">
                <a:solidFill>
                  <a:srgbClr val="000000"/>
                </a:solidFill>
              </a:rPr>
              <a:t>of any point on the</a:t>
            </a:r>
          </a:p>
          <a:p>
            <a:pPr eaLnBrk="1" hangingPunct="1">
              <a:spcBef>
                <a:spcPct val="50000"/>
              </a:spcBef>
              <a:buFontTx/>
              <a:buNone/>
            </a:pPr>
            <a:r>
              <a:rPr lang="en-GB" altLang="en-US" sz="2800" dirty="0">
                <a:solidFill>
                  <a:srgbClr val="000000"/>
                </a:solidFill>
              </a:rPr>
              <a:t>surface is:</a:t>
            </a:r>
          </a:p>
          <a:p>
            <a:pPr eaLnBrk="1" hangingPunct="1">
              <a:spcBef>
                <a:spcPct val="50000"/>
              </a:spcBef>
              <a:buFontTx/>
              <a:buNone/>
            </a:pPr>
            <a:r>
              <a:rPr lang="en-GB" altLang="en-US" sz="2800" dirty="0" err="1">
                <a:solidFill>
                  <a:srgbClr val="000000"/>
                </a:solidFill>
              </a:rPr>
              <a:t>Ia</a:t>
            </a:r>
            <a:r>
              <a:rPr lang="en-GB" altLang="en-US" sz="2800" dirty="0">
                <a:solidFill>
                  <a:srgbClr val="000000"/>
                </a:solidFill>
              </a:rPr>
              <a:t> - ambient light intensity</a:t>
            </a:r>
          </a:p>
          <a:p>
            <a:pPr eaLnBrk="1" hangingPunct="1">
              <a:spcBef>
                <a:spcPct val="50000"/>
              </a:spcBef>
              <a:buFontTx/>
              <a:buNone/>
            </a:pPr>
            <a:r>
              <a:rPr lang="en-GB" altLang="en-US" sz="2800" b="1" dirty="0">
                <a:solidFill>
                  <a:srgbClr val="FF0000"/>
                </a:solidFill>
              </a:rPr>
              <a:t>Iamb = Ka </a:t>
            </a:r>
            <a:r>
              <a:rPr lang="en-GB" altLang="en-US" sz="2800" b="1" dirty="0" err="1">
                <a:solidFill>
                  <a:srgbClr val="FF0000"/>
                </a:solidFill>
              </a:rPr>
              <a:t>Ia</a:t>
            </a:r>
            <a:endParaRPr lang="en-GB" altLang="en-US" sz="2800" dirty="0">
              <a:solidFill>
                <a:srgbClr val="000000"/>
              </a:solidFill>
            </a:endParaRPr>
          </a:p>
          <a:p>
            <a:pPr eaLnBrk="1" hangingPunct="1">
              <a:spcBef>
                <a:spcPct val="50000"/>
              </a:spcBef>
              <a:buFontTx/>
              <a:buNone/>
            </a:pPr>
            <a:r>
              <a:rPr lang="en-GB" altLang="en-US" sz="2800" dirty="0">
                <a:solidFill>
                  <a:srgbClr val="000000"/>
                </a:solidFill>
              </a:rPr>
              <a:t>Ka is between 0 and 1 - surface ambient reflectivity</a:t>
            </a:r>
          </a:p>
          <a:p>
            <a:pPr eaLnBrk="1" hangingPunct="1">
              <a:spcBef>
                <a:spcPct val="50000"/>
              </a:spcBef>
              <a:buFontTx/>
              <a:buNone/>
            </a:pPr>
            <a:r>
              <a:rPr lang="en-GB" altLang="en-US" sz="2800" dirty="0">
                <a:solidFill>
                  <a:srgbClr val="000000"/>
                </a:solidFill>
              </a:rPr>
              <a:t>• In principle </a:t>
            </a:r>
            <a:r>
              <a:rPr lang="en-GB" altLang="en-US" sz="2800" dirty="0" err="1">
                <a:solidFill>
                  <a:srgbClr val="000000"/>
                </a:solidFill>
              </a:rPr>
              <a:t>Ia</a:t>
            </a:r>
            <a:r>
              <a:rPr lang="en-GB" altLang="en-US" sz="2800" dirty="0">
                <a:solidFill>
                  <a:srgbClr val="000000"/>
                </a:solidFill>
              </a:rPr>
              <a:t> and Ka are functions of colour, so we</a:t>
            </a:r>
          </a:p>
          <a:p>
            <a:pPr eaLnBrk="1" hangingPunct="1">
              <a:spcBef>
                <a:spcPct val="50000"/>
              </a:spcBef>
              <a:buFontTx/>
              <a:buNone/>
            </a:pPr>
            <a:r>
              <a:rPr lang="en-GB" altLang="en-US" sz="2800" dirty="0">
                <a:solidFill>
                  <a:srgbClr val="000000"/>
                </a:solidFill>
              </a:rPr>
              <a:t>have </a:t>
            </a:r>
            <a:r>
              <a:rPr lang="en-GB" altLang="en-US" sz="2800" dirty="0" err="1">
                <a:solidFill>
                  <a:srgbClr val="000000"/>
                </a:solidFill>
              </a:rPr>
              <a:t>IRamb</a:t>
            </a:r>
            <a:r>
              <a:rPr lang="en-GB" altLang="en-US" sz="2800" dirty="0">
                <a:solidFill>
                  <a:srgbClr val="000000"/>
                </a:solidFill>
              </a:rPr>
              <a:t>, </a:t>
            </a:r>
            <a:r>
              <a:rPr lang="en-GB" altLang="en-US" sz="2800" dirty="0" err="1">
                <a:solidFill>
                  <a:srgbClr val="000000"/>
                </a:solidFill>
              </a:rPr>
              <a:t>IGamb</a:t>
            </a:r>
            <a:r>
              <a:rPr lang="en-GB" altLang="en-US" sz="2800" dirty="0">
                <a:solidFill>
                  <a:srgbClr val="000000"/>
                </a:solidFill>
              </a:rPr>
              <a:t> and </a:t>
            </a:r>
            <a:r>
              <a:rPr lang="en-GB" altLang="en-US" sz="2800" dirty="0" err="1">
                <a:solidFill>
                  <a:srgbClr val="000000"/>
                </a:solidFill>
              </a:rPr>
              <a:t>IBamb</a:t>
            </a:r>
            <a:endParaRPr lang="en-GB" altLang="en-US" sz="2800" dirty="0">
              <a:solidFill>
                <a:srgbClr val="00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77F1B172-2774-7E7E-68B1-4B9D1C9583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457200"/>
            <a:ext cx="7239000" cy="578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a:extLst>
              <a:ext uri="{FF2B5EF4-FFF2-40B4-BE49-F238E27FC236}">
                <a16:creationId xmlns:a16="http://schemas.microsoft.com/office/drawing/2014/main" id="{E45AEC72-E367-B1D7-6DA3-69FDF703A7EF}"/>
              </a:ext>
            </a:extLst>
          </p:cNvPr>
          <p:cNvSpPr txBox="1">
            <a:spLocks noChangeArrowheads="1"/>
          </p:cNvSpPr>
          <p:nvPr/>
        </p:nvSpPr>
        <p:spPr bwMode="auto">
          <a:xfrm>
            <a:off x="685800" y="1981200"/>
            <a:ext cx="7696200" cy="410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Times New Roman" panose="02020603050405020304" pitchFamily="18" charset="0"/>
              </a:defRPr>
            </a:lvl1pPr>
            <a:lvl2pPr>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eaLnBrk="1" hangingPunct="1">
              <a:spcBef>
                <a:spcPct val="50000"/>
              </a:spcBef>
              <a:buFontTx/>
              <a:buChar char="•"/>
            </a:pPr>
            <a:r>
              <a:rPr lang="en-GB" altLang="en-US" sz="2400"/>
              <a:t>Light striking a surface is partially absorbed and partially reflected.  The reflected light is scattered in all directions.</a:t>
            </a:r>
          </a:p>
          <a:p>
            <a:pPr lvl="1" eaLnBrk="1" hangingPunct="1">
              <a:spcBef>
                <a:spcPct val="50000"/>
              </a:spcBef>
              <a:buFontTx/>
              <a:buChar char="•"/>
            </a:pPr>
            <a:r>
              <a:rPr lang="en-GB" altLang="en-US" sz="2400"/>
              <a:t>Appears the same to all viewers – i.e. independent of V.</a:t>
            </a:r>
          </a:p>
          <a:p>
            <a:pPr lvl="1" eaLnBrk="1" hangingPunct="1">
              <a:spcBef>
                <a:spcPct val="50000"/>
              </a:spcBef>
              <a:buFontTx/>
              <a:buChar char="•"/>
            </a:pPr>
            <a:r>
              <a:rPr lang="en-GB" altLang="en-US" sz="2400"/>
              <a:t>Amount of reflected light </a:t>
            </a:r>
            <a:r>
              <a:rPr lang="en-GB" altLang="en-US" sz="2400" b="1"/>
              <a:t>does</a:t>
            </a:r>
            <a:r>
              <a:rPr lang="en-GB" altLang="en-US" sz="2400"/>
              <a:t> depend upon the angle of incidence.</a:t>
            </a:r>
          </a:p>
          <a:p>
            <a:pPr lvl="1" eaLnBrk="1" hangingPunct="1">
              <a:spcBef>
                <a:spcPct val="50000"/>
              </a:spcBef>
              <a:buFontTx/>
              <a:buChar char="•"/>
            </a:pPr>
            <a:r>
              <a:rPr lang="en-GB" altLang="en-US" sz="2400"/>
              <a:t>Diffuse surfaces look dull and are rough or grainy like soil or clay</a:t>
            </a:r>
          </a:p>
          <a:p>
            <a:pPr lvl="1" eaLnBrk="1" hangingPunct="1">
              <a:spcBef>
                <a:spcPct val="50000"/>
              </a:spcBef>
              <a:buFontTx/>
              <a:buChar char="•"/>
            </a:pPr>
            <a:r>
              <a:rPr lang="en-GB" altLang="en-US" sz="2400"/>
              <a:t>Each RGB component has different properties.</a:t>
            </a:r>
          </a:p>
        </p:txBody>
      </p:sp>
      <p:sp>
        <p:nvSpPr>
          <p:cNvPr id="12291" name="Rectangle 4">
            <a:extLst>
              <a:ext uri="{FF2B5EF4-FFF2-40B4-BE49-F238E27FC236}">
                <a16:creationId xmlns:a16="http://schemas.microsoft.com/office/drawing/2014/main" id="{60F8FC5B-31F2-282A-BAFD-B40682AD131F}"/>
              </a:ext>
            </a:extLst>
          </p:cNvPr>
          <p:cNvSpPr>
            <a:spLocks noGrp="1" noChangeArrowheads="1"/>
          </p:cNvSpPr>
          <p:nvPr>
            <p:ph type="title"/>
          </p:nvPr>
        </p:nvSpPr>
        <p:spPr/>
        <p:txBody>
          <a:bodyPr/>
          <a:lstStyle/>
          <a:p>
            <a:pPr eaLnBrk="1" hangingPunct="1"/>
            <a:r>
              <a:rPr lang="en-GB" altLang="en-US" b="1">
                <a:solidFill>
                  <a:schemeClr val="tx1"/>
                </a:solidFill>
              </a:rPr>
              <a:t>Diffuse Reflection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F7257DC-41B5-4654-9A34-F45499FB5DDF}"/>
              </a:ext>
            </a:extLst>
          </p:cNvPr>
          <p:cNvSpPr>
            <a:spLocks noChangeArrowheads="1"/>
          </p:cNvSpPr>
          <p:nvPr/>
        </p:nvSpPr>
        <p:spPr bwMode="auto">
          <a:xfrm>
            <a:off x="762000" y="533400"/>
            <a:ext cx="7620000" cy="551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dirty="0">
                <a:latin typeface="Arial,Bold" charset="0"/>
              </a:rPr>
              <a:t>Diffuse Reflection</a:t>
            </a:r>
          </a:p>
          <a:p>
            <a:pPr eaLnBrk="1" hangingPunct="1">
              <a:spcBef>
                <a:spcPct val="50000"/>
              </a:spcBef>
              <a:buFontTx/>
              <a:buNone/>
            </a:pPr>
            <a:r>
              <a:rPr lang="en-GB" altLang="en-US" sz="2400" dirty="0">
                <a:solidFill>
                  <a:srgbClr val="000000"/>
                </a:solidFill>
                <a:latin typeface="Arial" panose="020B0604020202020204" pitchFamily="34" charset="0"/>
              </a:rPr>
              <a:t>• </a:t>
            </a:r>
            <a:r>
              <a:rPr lang="en-GB" altLang="en-US" sz="2400" dirty="0">
                <a:solidFill>
                  <a:srgbClr val="000000"/>
                </a:solidFill>
              </a:rPr>
              <a:t>The reflected intensity </a:t>
            </a:r>
            <a:r>
              <a:rPr lang="en-GB" altLang="en-US" sz="2400" b="1" dirty="0" err="1">
                <a:solidFill>
                  <a:srgbClr val="FF0000"/>
                </a:solidFill>
              </a:rPr>
              <a:t>Idiff</a:t>
            </a:r>
            <a:r>
              <a:rPr lang="en-GB" altLang="en-US" sz="2400" b="1" dirty="0">
                <a:solidFill>
                  <a:srgbClr val="FF0000"/>
                </a:solidFill>
              </a:rPr>
              <a:t> </a:t>
            </a:r>
            <a:r>
              <a:rPr lang="en-GB" altLang="en-US" sz="2400" dirty="0">
                <a:solidFill>
                  <a:srgbClr val="000000"/>
                </a:solidFill>
              </a:rPr>
              <a:t>of a point on the</a:t>
            </a:r>
          </a:p>
          <a:p>
            <a:pPr eaLnBrk="1" hangingPunct="1">
              <a:spcBef>
                <a:spcPct val="50000"/>
              </a:spcBef>
              <a:buFontTx/>
              <a:buNone/>
            </a:pPr>
            <a:r>
              <a:rPr lang="en-GB" altLang="en-US" sz="2400" dirty="0">
                <a:solidFill>
                  <a:srgbClr val="000000"/>
                </a:solidFill>
              </a:rPr>
              <a:t>surface is:</a:t>
            </a:r>
          </a:p>
          <a:p>
            <a:pPr eaLnBrk="1" hangingPunct="1">
              <a:spcBef>
                <a:spcPct val="50000"/>
              </a:spcBef>
              <a:buFontTx/>
              <a:buNone/>
            </a:pPr>
            <a:r>
              <a:rPr lang="en-GB" altLang="en-US" sz="2400" b="1" dirty="0" err="1">
                <a:solidFill>
                  <a:srgbClr val="FF0000"/>
                </a:solidFill>
              </a:rPr>
              <a:t>Idiff</a:t>
            </a:r>
            <a:r>
              <a:rPr lang="en-GB" altLang="en-US" sz="2400" b="1" dirty="0">
                <a:solidFill>
                  <a:srgbClr val="FF0000"/>
                </a:solidFill>
              </a:rPr>
              <a:t> = </a:t>
            </a:r>
            <a:r>
              <a:rPr lang="en-GB" altLang="en-US" sz="2400" b="1" dirty="0" err="1">
                <a:solidFill>
                  <a:srgbClr val="FF0000"/>
                </a:solidFill>
              </a:rPr>
              <a:t>Kd</a:t>
            </a:r>
            <a:r>
              <a:rPr lang="en-GB" altLang="en-US" sz="2400" b="1" dirty="0">
                <a:solidFill>
                  <a:srgbClr val="FF0000"/>
                </a:solidFill>
              </a:rPr>
              <a:t> Ip cos(Theta) = </a:t>
            </a:r>
            <a:r>
              <a:rPr lang="en-GB" altLang="en-US" sz="2400" b="1" dirty="0" err="1">
                <a:solidFill>
                  <a:srgbClr val="FF0000"/>
                </a:solidFill>
              </a:rPr>
              <a:t>Kd</a:t>
            </a:r>
            <a:r>
              <a:rPr lang="en-GB" altLang="en-US" sz="2400" b="1" dirty="0">
                <a:solidFill>
                  <a:srgbClr val="FF0000"/>
                </a:solidFill>
              </a:rPr>
              <a:t> Ip(N</a:t>
            </a:r>
            <a:r>
              <a:rPr lang="en-GB" altLang="en-US" sz="2400" dirty="0">
                <a:solidFill>
                  <a:srgbClr val="FF0000"/>
                </a:solidFill>
              </a:rPr>
              <a:t>.</a:t>
            </a:r>
            <a:r>
              <a:rPr lang="en-GB" altLang="en-US" sz="2400" b="1" dirty="0">
                <a:solidFill>
                  <a:srgbClr val="FF0000"/>
                </a:solidFill>
              </a:rPr>
              <a:t>L)</a:t>
            </a:r>
          </a:p>
          <a:p>
            <a:pPr eaLnBrk="1" hangingPunct="1">
              <a:spcBef>
                <a:spcPct val="50000"/>
              </a:spcBef>
              <a:buFontTx/>
              <a:buNone/>
            </a:pPr>
            <a:r>
              <a:rPr lang="en-GB" altLang="en-US" sz="2400" dirty="0">
                <a:solidFill>
                  <a:srgbClr val="000000"/>
                </a:solidFill>
              </a:rPr>
              <a:t>Ip - the point light intensity. May appear as an</a:t>
            </a:r>
          </a:p>
          <a:p>
            <a:pPr eaLnBrk="1" hangingPunct="1">
              <a:spcBef>
                <a:spcPct val="50000"/>
              </a:spcBef>
              <a:buFontTx/>
              <a:buNone/>
            </a:pPr>
            <a:r>
              <a:rPr lang="en-GB" altLang="en-US" sz="2400" dirty="0">
                <a:solidFill>
                  <a:srgbClr val="000000"/>
                </a:solidFill>
              </a:rPr>
              <a:t>attenuated source.</a:t>
            </a:r>
          </a:p>
          <a:p>
            <a:pPr eaLnBrk="1" hangingPunct="1">
              <a:spcBef>
                <a:spcPct val="50000"/>
              </a:spcBef>
              <a:buFontTx/>
              <a:buNone/>
            </a:pPr>
            <a:r>
              <a:rPr lang="en-GB" altLang="en-US" sz="2400" dirty="0" err="1">
                <a:solidFill>
                  <a:srgbClr val="000000"/>
                </a:solidFill>
              </a:rPr>
              <a:t>Kd</a:t>
            </a:r>
            <a:r>
              <a:rPr lang="en-GB" altLang="en-US" sz="2400" dirty="0">
                <a:solidFill>
                  <a:srgbClr val="000000"/>
                </a:solidFill>
              </a:rPr>
              <a:t> is between 0 and 1 - the surface diffuse reflectivity</a:t>
            </a:r>
          </a:p>
          <a:p>
            <a:pPr eaLnBrk="1" hangingPunct="1">
              <a:spcBef>
                <a:spcPct val="50000"/>
              </a:spcBef>
              <a:buFontTx/>
              <a:buNone/>
            </a:pPr>
            <a:r>
              <a:rPr lang="en-GB" altLang="en-US" sz="2400" dirty="0">
                <a:solidFill>
                  <a:srgbClr val="000000"/>
                </a:solidFill>
              </a:rPr>
              <a:t>N - the surface normal</a:t>
            </a:r>
          </a:p>
          <a:p>
            <a:pPr eaLnBrk="1" hangingPunct="1">
              <a:spcBef>
                <a:spcPct val="50000"/>
              </a:spcBef>
              <a:buFontTx/>
              <a:buNone/>
            </a:pPr>
            <a:r>
              <a:rPr lang="en-GB" altLang="en-US" sz="2400" dirty="0">
                <a:solidFill>
                  <a:srgbClr val="000000"/>
                </a:solidFill>
              </a:rPr>
              <a:t>L - the light direction</a:t>
            </a:r>
          </a:p>
          <a:p>
            <a:pPr eaLnBrk="1" hangingPunct="1">
              <a:spcBef>
                <a:spcPct val="50000"/>
              </a:spcBef>
              <a:buFontTx/>
              <a:buNone/>
            </a:pPr>
            <a:r>
              <a:rPr lang="en-GB" altLang="en-US" sz="2400" dirty="0">
                <a:solidFill>
                  <a:srgbClr val="000000"/>
                </a:solidFill>
              </a:rPr>
              <a:t>NOTE: If N and L have unitary length: cos(Theta) = N. 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extLst>
              <a:ext uri="{FF2B5EF4-FFF2-40B4-BE49-F238E27FC236}">
                <a16:creationId xmlns:a16="http://schemas.microsoft.com/office/drawing/2014/main" id="{39FD14E3-9FD2-DF09-FE5D-FB8113D871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371475"/>
            <a:ext cx="8001000" cy="629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extLst>
              <a:ext uri="{FF2B5EF4-FFF2-40B4-BE49-F238E27FC236}">
                <a16:creationId xmlns:a16="http://schemas.microsoft.com/office/drawing/2014/main" id="{385C503E-D78A-D97D-AD31-485D3AB4A4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660400"/>
            <a:ext cx="6781800" cy="547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6B1416F3-B6CB-368A-3CC9-1561F25E7E05}"/>
              </a:ext>
            </a:extLst>
          </p:cNvPr>
          <p:cNvSpPr>
            <a:spLocks noChangeArrowheads="1"/>
          </p:cNvSpPr>
          <p:nvPr/>
        </p:nvSpPr>
        <p:spPr bwMode="auto">
          <a:xfrm>
            <a:off x="1066800" y="533400"/>
            <a:ext cx="7315200" cy="592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a:latin typeface="Arial,Bold" charset="0"/>
              </a:rPr>
              <a:t>Diffuse Reflection</a:t>
            </a:r>
          </a:p>
          <a:p>
            <a:pPr eaLnBrk="1" hangingPunct="1">
              <a:spcBef>
                <a:spcPct val="50000"/>
              </a:spcBef>
              <a:buFontTx/>
              <a:buNone/>
            </a:pPr>
            <a:r>
              <a:rPr lang="en-GB" altLang="en-US" sz="2400">
                <a:solidFill>
                  <a:srgbClr val="000000"/>
                </a:solidFill>
                <a:latin typeface="Arial" panose="020B0604020202020204" pitchFamily="34" charset="0"/>
              </a:rPr>
              <a:t>• </a:t>
            </a:r>
            <a:r>
              <a:rPr lang="en-GB" altLang="en-US" sz="2800">
                <a:solidFill>
                  <a:srgbClr val="000000"/>
                </a:solidFill>
              </a:rPr>
              <a:t>Commonly, there are two types of light sources:</a:t>
            </a:r>
          </a:p>
          <a:p>
            <a:pPr eaLnBrk="1" hangingPunct="1">
              <a:spcBef>
                <a:spcPct val="50000"/>
              </a:spcBef>
              <a:buFontTx/>
              <a:buNone/>
            </a:pPr>
            <a:r>
              <a:rPr lang="en-GB" altLang="en-US" sz="2800">
                <a:solidFill>
                  <a:srgbClr val="000000"/>
                </a:solidFill>
              </a:rPr>
              <a:t>– A background ambient light</a:t>
            </a:r>
          </a:p>
          <a:p>
            <a:pPr eaLnBrk="1" hangingPunct="1">
              <a:spcBef>
                <a:spcPct val="50000"/>
              </a:spcBef>
              <a:buFontTx/>
              <a:buNone/>
            </a:pPr>
            <a:r>
              <a:rPr lang="en-GB" altLang="en-US" sz="2800">
                <a:solidFill>
                  <a:srgbClr val="000000"/>
                </a:solidFill>
              </a:rPr>
              <a:t>– A point light source</a:t>
            </a:r>
          </a:p>
          <a:p>
            <a:pPr eaLnBrk="1" hangingPunct="1">
              <a:spcBef>
                <a:spcPct val="50000"/>
              </a:spcBef>
              <a:buFontTx/>
              <a:buNone/>
            </a:pPr>
            <a:r>
              <a:rPr lang="en-GB" altLang="en-US" sz="2800">
                <a:solidFill>
                  <a:srgbClr val="000000"/>
                </a:solidFill>
              </a:rPr>
              <a:t>• The equation that combines the two models is:</a:t>
            </a:r>
          </a:p>
          <a:p>
            <a:pPr eaLnBrk="1" hangingPunct="1">
              <a:spcBef>
                <a:spcPct val="50000"/>
              </a:spcBef>
              <a:buFontTx/>
              <a:buNone/>
            </a:pPr>
            <a:r>
              <a:rPr lang="en-GB" altLang="en-US" sz="2800" b="1">
                <a:solidFill>
                  <a:srgbClr val="FF0000"/>
                </a:solidFill>
              </a:rPr>
              <a:t>I = Idiff + Iamb = Kd Ip N</a:t>
            </a:r>
            <a:r>
              <a:rPr lang="en-GB" altLang="en-US" sz="2800">
                <a:solidFill>
                  <a:srgbClr val="FF0000"/>
                </a:solidFill>
              </a:rPr>
              <a:t>.</a:t>
            </a:r>
            <a:r>
              <a:rPr lang="en-GB" altLang="en-US" sz="2800" b="1">
                <a:solidFill>
                  <a:srgbClr val="FF0000"/>
                </a:solidFill>
              </a:rPr>
              <a:t>L + Ka Ia</a:t>
            </a:r>
            <a:r>
              <a:rPr lang="en-GB" altLang="en-US" sz="2800">
                <a:solidFill>
                  <a:srgbClr val="000000"/>
                </a:solidFill>
              </a:rPr>
              <a:t> </a:t>
            </a:r>
          </a:p>
          <a:p>
            <a:pPr eaLnBrk="1" hangingPunct="1">
              <a:spcBef>
                <a:spcPct val="50000"/>
              </a:spcBef>
              <a:buFontTx/>
              <a:buNone/>
            </a:pPr>
            <a:r>
              <a:rPr lang="en-GB" altLang="en-US" sz="2800">
                <a:solidFill>
                  <a:srgbClr val="000000"/>
                </a:solidFill>
              </a:rPr>
              <a:t>• Note this is the model for one colour and it should be replicated for each component: IR, IG and IB.</a:t>
            </a:r>
          </a:p>
          <a:p>
            <a:pPr eaLnBrk="1" hangingPunct="1">
              <a:spcBef>
                <a:spcPct val="50000"/>
              </a:spcBef>
              <a:buFontTx/>
              <a:buNone/>
            </a:pPr>
            <a:endParaRPr lang="en-GB" altLang="en-US" sz="2800" b="1">
              <a:solidFill>
                <a:srgbClr val="FF000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a:extLst>
              <a:ext uri="{FF2B5EF4-FFF2-40B4-BE49-F238E27FC236}">
                <a16:creationId xmlns:a16="http://schemas.microsoft.com/office/drawing/2014/main" id="{365C236B-7E2D-B91F-DC59-37C192BDD615}"/>
              </a:ext>
            </a:extLst>
          </p:cNvPr>
          <p:cNvSpPr txBox="1">
            <a:spLocks noChangeArrowheads="1"/>
          </p:cNvSpPr>
          <p:nvPr/>
        </p:nvSpPr>
        <p:spPr bwMode="auto">
          <a:xfrm>
            <a:off x="838200" y="762000"/>
            <a:ext cx="7239000" cy="569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a:t>Specular Reflections</a:t>
            </a:r>
          </a:p>
          <a:p>
            <a:pPr lvl="1" eaLnBrk="1" hangingPunct="1">
              <a:spcBef>
                <a:spcPct val="50000"/>
              </a:spcBef>
              <a:buFontTx/>
              <a:buChar char="•"/>
            </a:pPr>
            <a:r>
              <a:rPr lang="en-GB" altLang="en-US" sz="2400"/>
              <a:t>Absorbs some of light striking it and reflects the rest.  The surface is smooth, therefore the reflected light is concentrated along the direction R.</a:t>
            </a:r>
          </a:p>
          <a:p>
            <a:pPr lvl="1" eaLnBrk="1" hangingPunct="1">
              <a:spcBef>
                <a:spcPct val="50000"/>
              </a:spcBef>
              <a:buFontTx/>
              <a:buChar char="•"/>
            </a:pPr>
            <a:r>
              <a:rPr lang="en-GB" altLang="en-US" sz="2400"/>
              <a:t>The viewed light depends then, on R and V.</a:t>
            </a:r>
          </a:p>
          <a:p>
            <a:pPr lvl="1" eaLnBrk="1" hangingPunct="1">
              <a:spcBef>
                <a:spcPct val="50000"/>
              </a:spcBef>
              <a:buFontTx/>
              <a:buChar char="•"/>
            </a:pPr>
            <a:r>
              <a:rPr lang="en-GB" altLang="en-US" sz="2400"/>
              <a:t>The more smooth the surface, the more concentrated along R the reflected light is.</a:t>
            </a:r>
          </a:p>
          <a:p>
            <a:pPr lvl="1" eaLnBrk="1" hangingPunct="1">
              <a:spcBef>
                <a:spcPct val="50000"/>
              </a:spcBef>
              <a:buFontTx/>
              <a:buChar char="•"/>
            </a:pPr>
            <a:r>
              <a:rPr lang="en-GB" altLang="en-US" sz="2400"/>
              <a:t>Phong model uses a shininess coefficient to characterize this.</a:t>
            </a:r>
          </a:p>
          <a:p>
            <a:pPr lvl="1" eaLnBrk="1" hangingPunct="1">
              <a:spcBef>
                <a:spcPct val="50000"/>
              </a:spcBef>
              <a:buFontTx/>
              <a:buChar char="•"/>
            </a:pPr>
            <a:r>
              <a:rPr lang="en-GB" altLang="en-US" sz="2400"/>
              <a:t>We specify what fraction of light is reflected.</a:t>
            </a:r>
          </a:p>
          <a:p>
            <a:pPr lvl="1" eaLnBrk="1" hangingPunct="1">
              <a:spcBef>
                <a:spcPct val="50000"/>
              </a:spcBef>
              <a:buFontTx/>
              <a:buChar char="•"/>
            </a:pPr>
            <a:r>
              <a:rPr lang="en-GB" altLang="en-US" sz="2400"/>
              <a:t>Specular surfaces include shiny metals and are responsible for bright highlights seen in images.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67084D8A-8087-1F3E-B0F1-0E6336DA4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914400"/>
            <a:ext cx="60198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C354A7C9-0E89-4CB7-48E6-D0D1483E5D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768350"/>
            <a:ext cx="7543800" cy="560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A971FD-9AB6-BD4B-B916-40038FF26C85}"/>
              </a:ext>
            </a:extLst>
          </p:cNvPr>
          <p:cNvSpPr txBox="1"/>
          <p:nvPr/>
        </p:nvSpPr>
        <p:spPr>
          <a:xfrm>
            <a:off x="827584" y="332656"/>
            <a:ext cx="7344816" cy="1200329"/>
          </a:xfrm>
          <a:prstGeom prst="rect">
            <a:avLst/>
          </a:prstGeom>
          <a:noFill/>
        </p:spPr>
        <p:txBody>
          <a:bodyPr wrap="square" rtlCol="0">
            <a:spAutoFit/>
          </a:bodyPr>
          <a:lstStyle/>
          <a:p>
            <a:r>
              <a:rPr lang="en-GB" dirty="0"/>
              <a:t>The specular component of the </a:t>
            </a:r>
            <a:r>
              <a:rPr lang="en-GB" dirty="0" err="1"/>
              <a:t>Phong</a:t>
            </a:r>
            <a:r>
              <a:rPr lang="en-GB" dirty="0"/>
              <a:t> Illumination model (aka ADS) is given by the equation:-</a:t>
            </a:r>
          </a:p>
          <a:p>
            <a:endParaRPr lang="en-GB" dirty="0"/>
          </a:p>
        </p:txBody>
      </p:sp>
      <p:pic>
        <p:nvPicPr>
          <p:cNvPr id="3" name="Picture 2">
            <a:extLst>
              <a:ext uri="{FF2B5EF4-FFF2-40B4-BE49-F238E27FC236}">
                <a16:creationId xmlns:a16="http://schemas.microsoft.com/office/drawing/2014/main" id="{C26749F6-920D-6F73-B4D8-4226C1980E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721" b="57809"/>
          <a:stretch/>
        </p:blipFill>
        <p:spPr bwMode="auto">
          <a:xfrm>
            <a:off x="611560" y="1196752"/>
            <a:ext cx="6019800" cy="792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CBB1127E-CC43-AC81-B0C1-9BC1867971AB}"/>
              </a:ext>
            </a:extLst>
          </p:cNvPr>
          <p:cNvSpPr txBox="1"/>
          <p:nvPr/>
        </p:nvSpPr>
        <p:spPr>
          <a:xfrm>
            <a:off x="899592" y="2060848"/>
            <a:ext cx="6336704" cy="4832092"/>
          </a:xfrm>
          <a:prstGeom prst="rect">
            <a:avLst/>
          </a:prstGeom>
          <a:noFill/>
        </p:spPr>
        <p:txBody>
          <a:bodyPr wrap="square" rtlCol="0">
            <a:spAutoFit/>
          </a:bodyPr>
          <a:lstStyle/>
          <a:p>
            <a:r>
              <a:rPr lang="en-GB" sz="2200" dirty="0"/>
              <a:t>Explain  what is meant by each variable in the equation.   </a:t>
            </a:r>
          </a:p>
          <a:p>
            <a:r>
              <a:rPr lang="en-GB" sz="2200" dirty="0"/>
              <a:t>If the angle between the view vector and the reflected ray is 55 degrees, specular reflectance component is 0.4 and the specular exponent is 3 and the light intensity is 0.7, then calculate the specular component, </a:t>
            </a:r>
            <a:r>
              <a:rPr lang="en-GB" sz="2200" dirty="0" err="1"/>
              <a:t>Ispec</a:t>
            </a:r>
            <a:r>
              <a:rPr lang="en-GB" sz="2200" dirty="0"/>
              <a:t>.</a:t>
            </a:r>
          </a:p>
          <a:p>
            <a:endParaRPr lang="en-GB" sz="2200" dirty="0"/>
          </a:p>
          <a:p>
            <a:r>
              <a:rPr lang="en-GB" sz="2200" dirty="0"/>
              <a:t>Phi= 55 degrees;</a:t>
            </a:r>
          </a:p>
          <a:p>
            <a:r>
              <a:rPr lang="en-GB" sz="2200" dirty="0"/>
              <a:t>Ks = 0.4;</a:t>
            </a:r>
          </a:p>
          <a:p>
            <a:r>
              <a:rPr lang="en-GB" sz="2200" dirty="0"/>
              <a:t>Is=0.7</a:t>
            </a:r>
          </a:p>
          <a:p>
            <a:r>
              <a:rPr lang="en-GB" sz="2200" dirty="0"/>
              <a:t>n = 3.</a:t>
            </a:r>
          </a:p>
          <a:p>
            <a:r>
              <a:rPr lang="en-GB" sz="2200" dirty="0" err="1"/>
              <a:t>Ispec</a:t>
            </a:r>
            <a:r>
              <a:rPr lang="en-GB" sz="2200" dirty="0"/>
              <a:t> = 0.4*0.7*(cos(55))^3; 0.28*(0.573)^3</a:t>
            </a:r>
          </a:p>
          <a:p>
            <a:r>
              <a:rPr lang="en-GB" sz="2200" dirty="0"/>
              <a:t>  </a:t>
            </a:r>
            <a:r>
              <a:rPr lang="en-GB" sz="2200" dirty="0" err="1"/>
              <a:t>Ispec</a:t>
            </a:r>
            <a:r>
              <a:rPr lang="en-GB" sz="2200" dirty="0"/>
              <a:t> = 0.28*0.1887;  </a:t>
            </a:r>
            <a:r>
              <a:rPr lang="en-GB" sz="2200" dirty="0" err="1"/>
              <a:t>Ispec</a:t>
            </a:r>
            <a:r>
              <a:rPr lang="en-GB" sz="2200" dirty="0"/>
              <a:t>=</a:t>
            </a:r>
            <a:r>
              <a:rPr lang="en-GB" sz="2200" b="1" u="sng" dirty="0"/>
              <a:t>0.053</a:t>
            </a:r>
          </a:p>
        </p:txBody>
      </p:sp>
    </p:spTree>
    <p:extLst>
      <p:ext uri="{BB962C8B-B14F-4D97-AF65-F5344CB8AC3E}">
        <p14:creationId xmlns:p14="http://schemas.microsoft.com/office/powerpoint/2010/main" val="3684707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E97E0A-BA7C-645C-252F-005FF0C0F83D}"/>
              </a:ext>
            </a:extLst>
          </p:cNvPr>
          <p:cNvSpPr txBox="1"/>
          <p:nvPr/>
        </p:nvSpPr>
        <p:spPr>
          <a:xfrm>
            <a:off x="395536" y="428178"/>
            <a:ext cx="7632848" cy="6001643"/>
          </a:xfrm>
          <a:prstGeom prst="rect">
            <a:avLst/>
          </a:prstGeom>
          <a:noFill/>
        </p:spPr>
        <p:txBody>
          <a:bodyPr wrap="square" rtlCol="0">
            <a:spAutoFit/>
          </a:bodyPr>
          <a:lstStyle/>
          <a:p>
            <a:r>
              <a:rPr lang="en-GB" dirty="0"/>
              <a:t>For the same material being modelled, the diffuse reflectance component is 0.34; the light source is located at position (12,5,1), the vertex position is (4,4,1) and the surface normal is (0.1, 5, 0.2) and the light intensity is 0.7 (as previously stated). What is the reflected light intensity?</a:t>
            </a:r>
          </a:p>
          <a:p>
            <a:endParaRPr lang="en-GB" dirty="0"/>
          </a:p>
          <a:p>
            <a:r>
              <a:rPr lang="en-GB" dirty="0"/>
              <a:t>The diffuse reflected component is given by:-</a:t>
            </a:r>
          </a:p>
          <a:p>
            <a:r>
              <a:rPr lang="en-GB" altLang="en-US" sz="2400" b="1" dirty="0" err="1">
                <a:solidFill>
                  <a:srgbClr val="FF0000"/>
                </a:solidFill>
              </a:rPr>
              <a:t>Idiff</a:t>
            </a:r>
            <a:r>
              <a:rPr lang="en-GB" altLang="en-US" sz="2400" b="1" dirty="0">
                <a:solidFill>
                  <a:srgbClr val="FF0000"/>
                </a:solidFill>
              </a:rPr>
              <a:t> = </a:t>
            </a:r>
            <a:r>
              <a:rPr lang="en-GB" altLang="en-US" sz="2400" b="1" dirty="0" err="1">
                <a:solidFill>
                  <a:srgbClr val="FF0000"/>
                </a:solidFill>
              </a:rPr>
              <a:t>Kd</a:t>
            </a:r>
            <a:r>
              <a:rPr lang="en-GB" altLang="en-US" sz="2400" b="1" dirty="0">
                <a:solidFill>
                  <a:srgbClr val="FF0000"/>
                </a:solidFill>
              </a:rPr>
              <a:t> Ip cos(Theta) = </a:t>
            </a:r>
            <a:r>
              <a:rPr lang="en-GB" altLang="en-US" sz="2400" b="1" dirty="0" err="1">
                <a:solidFill>
                  <a:srgbClr val="FF0000"/>
                </a:solidFill>
              </a:rPr>
              <a:t>Kd</a:t>
            </a:r>
            <a:r>
              <a:rPr lang="en-GB" altLang="en-US" sz="2400" b="1" dirty="0">
                <a:solidFill>
                  <a:srgbClr val="FF0000"/>
                </a:solidFill>
              </a:rPr>
              <a:t> Ip(N</a:t>
            </a:r>
            <a:r>
              <a:rPr lang="en-GB" altLang="en-US" sz="2400" dirty="0">
                <a:solidFill>
                  <a:srgbClr val="FF0000"/>
                </a:solidFill>
              </a:rPr>
              <a:t>.</a:t>
            </a:r>
            <a:r>
              <a:rPr lang="en-GB" altLang="en-US" sz="2400" b="1" dirty="0">
                <a:solidFill>
                  <a:srgbClr val="FF0000"/>
                </a:solidFill>
              </a:rPr>
              <a:t>L)</a:t>
            </a:r>
          </a:p>
          <a:p>
            <a:endParaRPr lang="en-GB" altLang="en-US" b="1" dirty="0">
              <a:solidFill>
                <a:srgbClr val="FF0000"/>
              </a:solidFill>
            </a:endParaRPr>
          </a:p>
          <a:p>
            <a:r>
              <a:rPr lang="en-GB" altLang="en-US" sz="2400" b="1" dirty="0">
                <a:solidFill>
                  <a:srgbClr val="FF0000"/>
                </a:solidFill>
              </a:rPr>
              <a:t>Solution:</a:t>
            </a:r>
            <a:r>
              <a:rPr lang="en-GB" altLang="en-US" sz="2400" b="1" dirty="0"/>
              <a:t> </a:t>
            </a:r>
          </a:p>
          <a:p>
            <a:pPr marL="457200" indent="-457200">
              <a:buAutoNum type="arabicPeriod"/>
            </a:pPr>
            <a:r>
              <a:rPr lang="en-GB" altLang="en-US" sz="2400" b="1" dirty="0"/>
              <a:t>Normalize N and L.</a:t>
            </a:r>
          </a:p>
          <a:p>
            <a:pPr marL="457200" indent="-457200">
              <a:buAutoNum type="arabicPeriod"/>
            </a:pPr>
            <a:r>
              <a:rPr lang="en-GB" altLang="en-US" b="1" dirty="0"/>
              <a:t>Calc the dot product N.L</a:t>
            </a:r>
          </a:p>
          <a:p>
            <a:pPr marL="457200" indent="-457200">
              <a:buAutoNum type="arabicPeriod"/>
            </a:pPr>
            <a:r>
              <a:rPr lang="en-GB" altLang="en-US" sz="2400" b="1" dirty="0"/>
              <a:t>Calc </a:t>
            </a:r>
            <a:r>
              <a:rPr lang="en-GB" altLang="en-US" sz="2400" b="1" dirty="0" err="1"/>
              <a:t>Idiff</a:t>
            </a:r>
            <a:r>
              <a:rPr lang="en-GB" altLang="en-US" sz="2400" b="1" dirty="0"/>
              <a:t>.</a:t>
            </a:r>
          </a:p>
          <a:p>
            <a:endParaRPr lang="en-GB" dirty="0"/>
          </a:p>
          <a:p>
            <a:endParaRPr lang="en-GB" dirty="0"/>
          </a:p>
          <a:p>
            <a:endParaRPr lang="en-GB" dirty="0"/>
          </a:p>
        </p:txBody>
      </p:sp>
    </p:spTree>
    <p:extLst>
      <p:ext uri="{BB962C8B-B14F-4D97-AF65-F5344CB8AC3E}">
        <p14:creationId xmlns:p14="http://schemas.microsoft.com/office/powerpoint/2010/main" val="6248367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1C5966-6362-CAED-E719-E9EB81AF0108}"/>
              </a:ext>
            </a:extLst>
          </p:cNvPr>
          <p:cNvSpPr txBox="1"/>
          <p:nvPr/>
        </p:nvSpPr>
        <p:spPr>
          <a:xfrm>
            <a:off x="899592" y="548680"/>
            <a:ext cx="8136904" cy="5262979"/>
          </a:xfrm>
          <a:prstGeom prst="rect">
            <a:avLst/>
          </a:prstGeom>
          <a:noFill/>
        </p:spPr>
        <p:txBody>
          <a:bodyPr wrap="square" rtlCol="0">
            <a:spAutoFit/>
          </a:bodyPr>
          <a:lstStyle/>
          <a:p>
            <a:r>
              <a:rPr lang="en-GB" dirty="0"/>
              <a:t>Step1:</a:t>
            </a:r>
          </a:p>
          <a:p>
            <a:pPr marL="457200" indent="-457200">
              <a:buAutoNum type="alphaLcParenR"/>
            </a:pPr>
            <a:r>
              <a:rPr lang="en-GB" dirty="0"/>
              <a:t>Normalise N.</a:t>
            </a:r>
          </a:p>
          <a:p>
            <a:r>
              <a:rPr lang="en-GB" dirty="0"/>
              <a:t>      </a:t>
            </a:r>
            <a:r>
              <a:rPr lang="en-GB" dirty="0" err="1"/>
              <a:t>i</a:t>
            </a:r>
            <a:r>
              <a:rPr lang="en-GB" dirty="0"/>
              <a:t>) Find length of N</a:t>
            </a:r>
          </a:p>
          <a:p>
            <a:r>
              <a:rPr lang="en-GB" dirty="0"/>
              <a:t>          N = (0.1, 5, 0.2);</a:t>
            </a:r>
          </a:p>
          <a:p>
            <a:r>
              <a:rPr lang="en-GB" dirty="0"/>
              <a:t>          Length of N is, from </a:t>
            </a:r>
            <a:r>
              <a:rPr lang="en-GB" dirty="0" err="1"/>
              <a:t>pythag</a:t>
            </a:r>
            <a:r>
              <a:rPr lang="en-GB" dirty="0"/>
              <a:t>. theorem,</a:t>
            </a:r>
          </a:p>
          <a:p>
            <a:r>
              <a:rPr lang="en-GB" dirty="0"/>
              <a:t>          |N| = sqrt(x^2 + y^2 + z^2).</a:t>
            </a:r>
          </a:p>
          <a:p>
            <a:r>
              <a:rPr lang="en-GB" dirty="0"/>
              <a:t>          |N|=sqrt(0.1^2 +5^2 +0.2^2)</a:t>
            </a:r>
          </a:p>
          <a:p>
            <a:r>
              <a:rPr lang="en-GB" dirty="0"/>
              <a:t>          |N| = sqrt(0.01 + 25 + 0.04)</a:t>
            </a:r>
          </a:p>
          <a:p>
            <a:r>
              <a:rPr lang="en-GB" dirty="0"/>
              <a:t>          |N|=sqrt(25.05)</a:t>
            </a:r>
          </a:p>
          <a:p>
            <a:r>
              <a:rPr lang="en-GB" dirty="0"/>
              <a:t>          |</a:t>
            </a:r>
            <a:r>
              <a:rPr lang="en-GB" u="sng" dirty="0"/>
              <a:t>N| = 5.005</a:t>
            </a:r>
          </a:p>
          <a:p>
            <a:r>
              <a:rPr lang="en-GB" dirty="0"/>
              <a:t>     ii) To normalise we divide each </a:t>
            </a:r>
          </a:p>
          <a:p>
            <a:r>
              <a:rPr lang="en-GB" dirty="0"/>
              <a:t>          component by |N|</a:t>
            </a:r>
          </a:p>
          <a:p>
            <a:r>
              <a:rPr lang="en-GB" dirty="0"/>
              <a:t>         norm(N)= (0.1/5.005, 5/5.005, 0.2/5.005) = (0.02,1.0,0.04)</a:t>
            </a:r>
          </a:p>
          <a:p>
            <a:r>
              <a:rPr lang="en-GB" dirty="0"/>
              <a:t>   b) Normalize L. First we need to find L.   </a:t>
            </a:r>
          </a:p>
        </p:txBody>
      </p:sp>
    </p:spTree>
    <p:extLst>
      <p:ext uri="{BB962C8B-B14F-4D97-AF65-F5344CB8AC3E}">
        <p14:creationId xmlns:p14="http://schemas.microsoft.com/office/powerpoint/2010/main" val="38215836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FC22EA-B544-7FB4-20FA-F89D74E3132C}"/>
              </a:ext>
            </a:extLst>
          </p:cNvPr>
          <p:cNvSpPr txBox="1"/>
          <p:nvPr/>
        </p:nvSpPr>
        <p:spPr>
          <a:xfrm>
            <a:off x="395536" y="620688"/>
            <a:ext cx="8136904" cy="6740307"/>
          </a:xfrm>
          <a:prstGeom prst="rect">
            <a:avLst/>
          </a:prstGeom>
          <a:noFill/>
        </p:spPr>
        <p:txBody>
          <a:bodyPr wrap="square" rtlCol="0">
            <a:spAutoFit/>
          </a:bodyPr>
          <a:lstStyle/>
          <a:p>
            <a:r>
              <a:rPr lang="en-GB" dirty="0"/>
              <a:t>Find L.</a:t>
            </a:r>
          </a:p>
          <a:p>
            <a:r>
              <a:rPr lang="en-GB" dirty="0"/>
              <a:t>L= Pl-V where Pl is position of light; V is vertex position. The light source is located at position (12,5,1), the vertex position is (4,4,1) </a:t>
            </a:r>
          </a:p>
          <a:p>
            <a:endParaRPr lang="en-GB" dirty="0"/>
          </a:p>
          <a:p>
            <a:r>
              <a:rPr lang="en-GB" dirty="0"/>
              <a:t>L= (12-4, 5-4,1-1) = (8,1,0)</a:t>
            </a:r>
          </a:p>
          <a:p>
            <a:r>
              <a:rPr lang="en-GB" dirty="0"/>
              <a:t>Find length of L.  Sqrt(8^2+1^2) = sqrt(65) = 8.06. </a:t>
            </a:r>
          </a:p>
          <a:p>
            <a:r>
              <a:rPr lang="en-GB" u="sng" dirty="0"/>
              <a:t>|L| = 8.06</a:t>
            </a:r>
          </a:p>
          <a:p>
            <a:r>
              <a:rPr lang="en-GB" dirty="0"/>
              <a:t>Normalize L.</a:t>
            </a:r>
          </a:p>
          <a:p>
            <a:r>
              <a:rPr lang="en-GB" dirty="0"/>
              <a:t>Norm(L) = (8/8.06, 1/8.06, 0) = ( 0.993, 0.124,0)</a:t>
            </a:r>
          </a:p>
          <a:p>
            <a:r>
              <a:rPr lang="en-GB" dirty="0"/>
              <a:t>Norm(N)= (0.1/5.005, 5/5.005, 0.2/5.005) = (0.02,1.0,0.04)</a:t>
            </a:r>
          </a:p>
          <a:p>
            <a:r>
              <a:rPr lang="en-GB" altLang="en-US" sz="2400" b="1" dirty="0" err="1">
                <a:solidFill>
                  <a:srgbClr val="FF0000"/>
                </a:solidFill>
              </a:rPr>
              <a:t>Idiff</a:t>
            </a:r>
            <a:r>
              <a:rPr lang="en-GB" altLang="en-US" sz="2400" b="1" dirty="0">
                <a:solidFill>
                  <a:srgbClr val="FF0000"/>
                </a:solidFill>
              </a:rPr>
              <a:t> = </a:t>
            </a:r>
            <a:r>
              <a:rPr lang="en-GB" altLang="en-US" sz="2400" b="1" dirty="0" err="1">
                <a:solidFill>
                  <a:srgbClr val="FF0000"/>
                </a:solidFill>
              </a:rPr>
              <a:t>Kd</a:t>
            </a:r>
            <a:r>
              <a:rPr lang="en-GB" altLang="en-US" sz="2400" b="1" dirty="0">
                <a:solidFill>
                  <a:srgbClr val="FF0000"/>
                </a:solidFill>
              </a:rPr>
              <a:t> Ip cos(Theta) = </a:t>
            </a:r>
            <a:r>
              <a:rPr lang="en-GB" altLang="en-US" sz="2400" b="1" dirty="0" err="1">
                <a:solidFill>
                  <a:srgbClr val="FF0000"/>
                </a:solidFill>
              </a:rPr>
              <a:t>Kd</a:t>
            </a:r>
            <a:r>
              <a:rPr lang="en-GB" altLang="en-US" sz="2400" b="1" dirty="0">
                <a:solidFill>
                  <a:srgbClr val="FF0000"/>
                </a:solidFill>
              </a:rPr>
              <a:t> Ip(N</a:t>
            </a:r>
            <a:r>
              <a:rPr lang="en-GB" altLang="en-US" sz="2400" dirty="0">
                <a:solidFill>
                  <a:srgbClr val="FF0000"/>
                </a:solidFill>
              </a:rPr>
              <a:t>.</a:t>
            </a:r>
            <a:r>
              <a:rPr lang="en-GB" altLang="en-US" sz="2400" b="1" dirty="0">
                <a:solidFill>
                  <a:srgbClr val="FF0000"/>
                </a:solidFill>
              </a:rPr>
              <a:t>L)</a:t>
            </a:r>
          </a:p>
          <a:p>
            <a:r>
              <a:rPr lang="en-GB" b="1" dirty="0"/>
              <a:t>Step 2.  </a:t>
            </a:r>
            <a:r>
              <a:rPr lang="en-GB" dirty="0"/>
              <a:t>Calc dot product of normalised N and L</a:t>
            </a:r>
          </a:p>
          <a:p>
            <a:r>
              <a:rPr lang="en-GB" dirty="0"/>
              <a:t>Norm(N).Norm(L) = 0.993*0.02 +0.124*1.0  + 0*0.04</a:t>
            </a:r>
          </a:p>
          <a:p>
            <a:r>
              <a:rPr lang="en-GB" dirty="0"/>
              <a:t>                               =0.01986+0.124+0</a:t>
            </a:r>
          </a:p>
          <a:p>
            <a:r>
              <a:rPr lang="en-GB" dirty="0"/>
              <a:t>                               = 0.14386</a:t>
            </a:r>
          </a:p>
          <a:p>
            <a:endParaRPr lang="en-GB" dirty="0"/>
          </a:p>
          <a:p>
            <a:endParaRPr lang="en-GB" dirty="0"/>
          </a:p>
        </p:txBody>
      </p:sp>
    </p:spTree>
    <p:extLst>
      <p:ext uri="{BB962C8B-B14F-4D97-AF65-F5344CB8AC3E}">
        <p14:creationId xmlns:p14="http://schemas.microsoft.com/office/powerpoint/2010/main" val="35471686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9E60F0-BECB-E90E-477A-1DDFC899C4AB}"/>
              </a:ext>
            </a:extLst>
          </p:cNvPr>
          <p:cNvSpPr txBox="1"/>
          <p:nvPr/>
        </p:nvSpPr>
        <p:spPr>
          <a:xfrm>
            <a:off x="683568" y="1412776"/>
            <a:ext cx="8424936" cy="3416320"/>
          </a:xfrm>
          <a:prstGeom prst="rect">
            <a:avLst/>
          </a:prstGeom>
          <a:noFill/>
        </p:spPr>
        <p:txBody>
          <a:bodyPr wrap="square" rtlCol="0">
            <a:spAutoFit/>
          </a:bodyPr>
          <a:lstStyle/>
          <a:p>
            <a:r>
              <a:rPr lang="en-GB" b="1" dirty="0"/>
              <a:t>Step 3:</a:t>
            </a:r>
          </a:p>
          <a:p>
            <a:r>
              <a:rPr lang="en-GB" b="1" dirty="0"/>
              <a:t>Calc </a:t>
            </a:r>
            <a:r>
              <a:rPr lang="en-GB" b="1" dirty="0" err="1"/>
              <a:t>Idiff</a:t>
            </a:r>
            <a:endParaRPr lang="en-GB" b="1" dirty="0"/>
          </a:p>
          <a:p>
            <a:r>
              <a:rPr lang="en-GB" altLang="en-US" sz="2400" b="1" dirty="0" err="1">
                <a:solidFill>
                  <a:srgbClr val="FF0000"/>
                </a:solidFill>
              </a:rPr>
              <a:t>Idiff</a:t>
            </a:r>
            <a:r>
              <a:rPr lang="en-GB" altLang="en-US" sz="2400" b="1" dirty="0">
                <a:solidFill>
                  <a:srgbClr val="FF0000"/>
                </a:solidFill>
              </a:rPr>
              <a:t> = </a:t>
            </a:r>
            <a:r>
              <a:rPr lang="en-GB" altLang="en-US" sz="2400" b="1" dirty="0" err="1">
                <a:solidFill>
                  <a:srgbClr val="FF0000"/>
                </a:solidFill>
              </a:rPr>
              <a:t>Kd</a:t>
            </a:r>
            <a:r>
              <a:rPr lang="en-GB" altLang="en-US" sz="2400" b="1" dirty="0">
                <a:solidFill>
                  <a:srgbClr val="FF0000"/>
                </a:solidFill>
              </a:rPr>
              <a:t> Ip cos(Theta) = </a:t>
            </a:r>
            <a:r>
              <a:rPr lang="en-GB" altLang="en-US" sz="2400" b="1" dirty="0" err="1">
                <a:solidFill>
                  <a:srgbClr val="FF0000"/>
                </a:solidFill>
              </a:rPr>
              <a:t>Kd</a:t>
            </a:r>
            <a:r>
              <a:rPr lang="en-GB" altLang="en-US" sz="2400" b="1" dirty="0">
                <a:solidFill>
                  <a:srgbClr val="FF0000"/>
                </a:solidFill>
              </a:rPr>
              <a:t> Ip(N</a:t>
            </a:r>
            <a:r>
              <a:rPr lang="en-GB" altLang="en-US" sz="2400" dirty="0">
                <a:solidFill>
                  <a:srgbClr val="FF0000"/>
                </a:solidFill>
              </a:rPr>
              <a:t>.</a:t>
            </a:r>
            <a:r>
              <a:rPr lang="en-GB" altLang="en-US" sz="2400" b="1" dirty="0">
                <a:solidFill>
                  <a:srgbClr val="FF0000"/>
                </a:solidFill>
              </a:rPr>
              <a:t>L)</a:t>
            </a:r>
          </a:p>
          <a:p>
            <a:r>
              <a:rPr lang="en-GB" dirty="0" err="1"/>
              <a:t>Kd</a:t>
            </a:r>
            <a:r>
              <a:rPr lang="en-GB" dirty="0"/>
              <a:t>= 0.34</a:t>
            </a:r>
          </a:p>
          <a:p>
            <a:r>
              <a:rPr lang="en-GB" dirty="0"/>
              <a:t>Ip=0.7</a:t>
            </a:r>
          </a:p>
          <a:p>
            <a:r>
              <a:rPr lang="en-GB" dirty="0"/>
              <a:t>N.L= 0.14386</a:t>
            </a:r>
          </a:p>
          <a:p>
            <a:endParaRPr lang="en-GB" dirty="0"/>
          </a:p>
          <a:p>
            <a:r>
              <a:rPr lang="en-GB" dirty="0" err="1"/>
              <a:t>Idiff</a:t>
            </a:r>
            <a:r>
              <a:rPr lang="en-GB" dirty="0"/>
              <a:t> = 0.34*0.7*0.14386</a:t>
            </a:r>
          </a:p>
          <a:p>
            <a:r>
              <a:rPr lang="en-GB" b="1" u="sng" dirty="0" err="1"/>
              <a:t>Idiff</a:t>
            </a:r>
            <a:r>
              <a:rPr lang="en-GB" b="1" u="sng" dirty="0"/>
              <a:t>=0.0342</a:t>
            </a:r>
          </a:p>
        </p:txBody>
      </p:sp>
    </p:spTree>
    <p:extLst>
      <p:ext uri="{BB962C8B-B14F-4D97-AF65-F5344CB8AC3E}">
        <p14:creationId xmlns:p14="http://schemas.microsoft.com/office/powerpoint/2010/main" val="38615114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6E8F3F-C30C-664B-B7B0-58033B6CC459}"/>
              </a:ext>
            </a:extLst>
          </p:cNvPr>
          <p:cNvSpPr txBox="1"/>
          <p:nvPr/>
        </p:nvSpPr>
        <p:spPr>
          <a:xfrm>
            <a:off x="899592" y="692696"/>
            <a:ext cx="7632848" cy="3046988"/>
          </a:xfrm>
          <a:prstGeom prst="rect">
            <a:avLst/>
          </a:prstGeom>
          <a:noFill/>
        </p:spPr>
        <p:txBody>
          <a:bodyPr wrap="square" rtlCol="0">
            <a:spAutoFit/>
          </a:bodyPr>
          <a:lstStyle/>
          <a:p>
            <a:r>
              <a:rPr lang="en-GB" dirty="0"/>
              <a:t>If the ambient light intensity is 0.3 and the ambient reflectivity is 0.2, calculate the ambient reflected light component.</a:t>
            </a:r>
          </a:p>
          <a:p>
            <a:r>
              <a:rPr lang="en-GB" dirty="0" err="1"/>
              <a:t>Iam</a:t>
            </a:r>
            <a:r>
              <a:rPr lang="en-GB" dirty="0"/>
              <a:t>=</a:t>
            </a:r>
            <a:r>
              <a:rPr lang="en-GB" dirty="0" err="1"/>
              <a:t>KaIa</a:t>
            </a:r>
            <a:endParaRPr lang="en-GB" dirty="0"/>
          </a:p>
          <a:p>
            <a:r>
              <a:rPr lang="en-GB" dirty="0"/>
              <a:t>Ka=0.3</a:t>
            </a:r>
          </a:p>
          <a:p>
            <a:r>
              <a:rPr lang="en-GB" dirty="0" err="1"/>
              <a:t>Ia</a:t>
            </a:r>
            <a:r>
              <a:rPr lang="en-GB" dirty="0"/>
              <a:t>=0.2</a:t>
            </a:r>
          </a:p>
          <a:p>
            <a:r>
              <a:rPr lang="en-GB" dirty="0" err="1"/>
              <a:t>Iam</a:t>
            </a:r>
            <a:r>
              <a:rPr lang="en-GB" dirty="0"/>
              <a:t>=0.3*0.2;</a:t>
            </a:r>
          </a:p>
          <a:p>
            <a:r>
              <a:rPr lang="en-GB" b="1" u="sng" dirty="0" err="1"/>
              <a:t>Iam</a:t>
            </a:r>
            <a:r>
              <a:rPr lang="en-GB" b="1" u="sng" dirty="0"/>
              <a:t>=0.06</a:t>
            </a:r>
          </a:p>
        </p:txBody>
      </p:sp>
    </p:spTree>
    <p:extLst>
      <p:ext uri="{BB962C8B-B14F-4D97-AF65-F5344CB8AC3E}">
        <p14:creationId xmlns:p14="http://schemas.microsoft.com/office/powerpoint/2010/main" val="3525448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83E7404-303C-52A9-3FCF-18EBDCFC06CB}"/>
              </a:ext>
            </a:extLst>
          </p:cNvPr>
          <p:cNvSpPr>
            <a:spLocks noChangeArrowheads="1"/>
          </p:cNvSpPr>
          <p:nvPr/>
        </p:nvSpPr>
        <p:spPr bwMode="auto">
          <a:xfrm>
            <a:off x="1143000" y="461963"/>
            <a:ext cx="7391400"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dirty="0"/>
              <a:t>Specular Reflection</a:t>
            </a:r>
          </a:p>
          <a:p>
            <a:pPr eaLnBrk="1" hangingPunct="1">
              <a:spcBef>
                <a:spcPct val="50000"/>
              </a:spcBef>
              <a:buFontTx/>
              <a:buNone/>
            </a:pPr>
            <a:r>
              <a:rPr lang="en-GB" altLang="en-US" sz="2400" dirty="0">
                <a:solidFill>
                  <a:srgbClr val="000000"/>
                </a:solidFill>
                <a:latin typeface="Arial" panose="020B0604020202020204" pitchFamily="34" charset="0"/>
              </a:rPr>
              <a:t>• </a:t>
            </a:r>
            <a:r>
              <a:rPr lang="en-GB" altLang="en-US" sz="2800" dirty="0">
                <a:solidFill>
                  <a:srgbClr val="000000"/>
                </a:solidFill>
              </a:rPr>
              <a:t>This illumination equation combined with diffuse reflection is: </a:t>
            </a:r>
            <a:r>
              <a:rPr lang="en-GB" altLang="en-US" sz="2800" dirty="0">
                <a:solidFill>
                  <a:srgbClr val="FF0000"/>
                </a:solidFill>
              </a:rPr>
              <a:t>I = </a:t>
            </a:r>
            <a:r>
              <a:rPr lang="en-GB" altLang="en-US" sz="2800" dirty="0" err="1">
                <a:solidFill>
                  <a:srgbClr val="FF0000"/>
                </a:solidFill>
              </a:rPr>
              <a:t>Iamb+Idiff+Ispec</a:t>
            </a:r>
            <a:r>
              <a:rPr lang="en-GB" altLang="en-US" sz="2800" dirty="0">
                <a:solidFill>
                  <a:srgbClr val="FF0000"/>
                </a:solidFill>
              </a:rPr>
              <a:t>=</a:t>
            </a:r>
          </a:p>
          <a:p>
            <a:pPr eaLnBrk="1" hangingPunct="1">
              <a:spcBef>
                <a:spcPct val="50000"/>
              </a:spcBef>
              <a:buFontTx/>
              <a:buNone/>
            </a:pPr>
            <a:r>
              <a:rPr lang="en-GB" altLang="en-US" sz="2800" dirty="0">
                <a:solidFill>
                  <a:srgbClr val="FF0000"/>
                </a:solidFill>
              </a:rPr>
              <a:t>Ka </a:t>
            </a:r>
            <a:r>
              <a:rPr lang="en-GB" altLang="en-US" sz="2800" dirty="0" err="1">
                <a:solidFill>
                  <a:srgbClr val="FF0000"/>
                </a:solidFill>
              </a:rPr>
              <a:t>Ia</a:t>
            </a:r>
            <a:r>
              <a:rPr lang="en-GB" altLang="en-US" sz="2800" dirty="0">
                <a:solidFill>
                  <a:srgbClr val="FF0000"/>
                </a:solidFill>
              </a:rPr>
              <a:t> + Ip (</a:t>
            </a:r>
            <a:r>
              <a:rPr lang="en-GB" altLang="en-US" sz="2800" dirty="0" err="1">
                <a:solidFill>
                  <a:srgbClr val="FF0000"/>
                </a:solidFill>
              </a:rPr>
              <a:t>Kd</a:t>
            </a:r>
            <a:r>
              <a:rPr lang="en-GB" altLang="en-US" sz="2800" dirty="0">
                <a:solidFill>
                  <a:srgbClr val="FF0000"/>
                </a:solidFill>
              </a:rPr>
              <a:t> N.L + Ks (R.V)</a:t>
            </a:r>
            <a:r>
              <a:rPr lang="en-GB" altLang="en-US" sz="2800" baseline="30000" dirty="0">
                <a:solidFill>
                  <a:srgbClr val="FF0000"/>
                </a:solidFill>
              </a:rPr>
              <a:t>n</a:t>
            </a:r>
            <a:r>
              <a:rPr lang="en-GB" altLang="en-US" sz="2800" dirty="0">
                <a:solidFill>
                  <a:srgbClr val="FF0000"/>
                </a:solidFill>
              </a:rPr>
              <a:t>)</a:t>
            </a:r>
            <a:endParaRPr lang="en-GB" altLang="en-US" sz="2800" dirty="0">
              <a:solidFill>
                <a:srgbClr val="000000"/>
              </a:solidFill>
            </a:endParaRPr>
          </a:p>
          <a:p>
            <a:pPr eaLnBrk="1" hangingPunct="1">
              <a:spcBef>
                <a:spcPct val="50000"/>
              </a:spcBef>
              <a:buFontTx/>
              <a:buNone/>
            </a:pPr>
            <a:r>
              <a:rPr lang="en-GB" altLang="en-US" sz="2800" dirty="0">
                <a:solidFill>
                  <a:srgbClr val="000000"/>
                </a:solidFill>
              </a:rPr>
              <a:t>• If </a:t>
            </a:r>
            <a:r>
              <a:rPr lang="en-GB" altLang="en-US" sz="2800" b="1" dirty="0">
                <a:solidFill>
                  <a:srgbClr val="FF0000"/>
                </a:solidFill>
              </a:rPr>
              <a:t>k </a:t>
            </a:r>
            <a:r>
              <a:rPr lang="en-GB" altLang="en-US" sz="2800" dirty="0">
                <a:solidFill>
                  <a:srgbClr val="000000"/>
                </a:solidFill>
              </a:rPr>
              <a:t>light sources are present in the scene then:</a:t>
            </a:r>
            <a:endParaRPr lang="en-GB" altLang="en-US" sz="2800" dirty="0">
              <a:solidFill>
                <a:srgbClr val="FF0000"/>
              </a:solidFill>
            </a:endParaRPr>
          </a:p>
        </p:txBody>
      </p:sp>
      <p:pic>
        <p:nvPicPr>
          <p:cNvPr id="20483" name="Picture 3">
            <a:extLst>
              <a:ext uri="{FF2B5EF4-FFF2-40B4-BE49-F238E27FC236}">
                <a16:creationId xmlns:a16="http://schemas.microsoft.com/office/drawing/2014/main" id="{047FEA68-1803-D49D-C79B-C9B74B7C40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3962400"/>
            <a:ext cx="7010400" cy="808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143BC8C2-34D9-CEE2-D8D7-C2707367DE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455613"/>
            <a:ext cx="6781800" cy="588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F475B271-6FAE-A022-68C3-3C74B3EAEB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74713"/>
            <a:ext cx="7315200" cy="544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a:extLst>
              <a:ext uri="{FF2B5EF4-FFF2-40B4-BE49-F238E27FC236}">
                <a16:creationId xmlns:a16="http://schemas.microsoft.com/office/drawing/2014/main" id="{59CBD21F-06DC-1F3D-A979-5ECF3EEF2F4B}"/>
              </a:ext>
            </a:extLst>
          </p:cNvPr>
          <p:cNvSpPr txBox="1">
            <a:spLocks noChangeArrowheads="1"/>
          </p:cNvSpPr>
          <p:nvPr/>
        </p:nvSpPr>
        <p:spPr bwMode="auto">
          <a:xfrm>
            <a:off x="838200" y="381000"/>
            <a:ext cx="7391400" cy="563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pPr>
            <a:r>
              <a:rPr lang="en-GB" altLang="en-US" sz="2800" b="1"/>
              <a:t>Emissive light (Emission)</a:t>
            </a:r>
          </a:p>
          <a:p>
            <a:pPr eaLnBrk="1" hangingPunct="1">
              <a:spcBef>
                <a:spcPct val="50000"/>
              </a:spcBef>
            </a:pPr>
            <a:r>
              <a:rPr lang="en-GB" altLang="en-US" sz="2400"/>
              <a:t>Light sources in the real world have a finite area and are often visible in a scene. </a:t>
            </a:r>
          </a:p>
          <a:p>
            <a:pPr eaLnBrk="1" hangingPunct="1">
              <a:spcBef>
                <a:spcPct val="50000"/>
              </a:spcBef>
            </a:pPr>
            <a:r>
              <a:rPr lang="en-GB" altLang="en-US" sz="2400"/>
              <a:t>A surface may emit light</a:t>
            </a:r>
          </a:p>
          <a:p>
            <a:pPr eaLnBrk="1" hangingPunct="1">
              <a:spcBef>
                <a:spcPct val="50000"/>
              </a:spcBef>
            </a:pPr>
            <a:r>
              <a:rPr lang="en-GB" altLang="en-US" sz="2400"/>
              <a:t>A surface may reflect light striking it.</a:t>
            </a:r>
          </a:p>
          <a:p>
            <a:pPr eaLnBrk="1" hangingPunct="1">
              <a:spcBef>
                <a:spcPct val="50000"/>
              </a:spcBef>
            </a:pPr>
            <a:r>
              <a:rPr lang="en-GB" altLang="en-US" sz="2400"/>
              <a:t>The Phong model includes an emissive term that is independent of incoming light and can be used in modelling visible light sources.</a:t>
            </a:r>
          </a:p>
          <a:p>
            <a:pPr eaLnBrk="1" hangingPunct="1">
              <a:spcBef>
                <a:spcPct val="50000"/>
              </a:spcBef>
            </a:pPr>
            <a:r>
              <a:rPr lang="en-GB" altLang="en-US" sz="2400"/>
              <a:t>The emissive light is not used in calculating shading of that object.  An emissive surface always appears the same regardless of any other sources or materials.</a:t>
            </a:r>
          </a:p>
          <a:p>
            <a:pPr eaLnBrk="1" hangingPunct="1">
              <a:spcBef>
                <a:spcPct val="50000"/>
              </a:spcBef>
            </a:pPr>
            <a:r>
              <a:rPr lang="en-GB" altLang="en-US" sz="2400"/>
              <a:t>It is independent of the viewer’s position.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a:extLst>
              <a:ext uri="{FF2B5EF4-FFF2-40B4-BE49-F238E27FC236}">
                <a16:creationId xmlns:a16="http://schemas.microsoft.com/office/drawing/2014/main" id="{D854189E-75B6-CD07-52EB-2DFAFBF3DC3C}"/>
              </a:ext>
            </a:extLst>
          </p:cNvPr>
          <p:cNvSpPr txBox="1">
            <a:spLocks noChangeArrowheads="1"/>
          </p:cNvSpPr>
          <p:nvPr/>
        </p:nvSpPr>
        <p:spPr bwMode="auto">
          <a:xfrm>
            <a:off x="457200" y="457200"/>
            <a:ext cx="8153400" cy="636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800" b="1"/>
              <a:t>Light sources</a:t>
            </a:r>
          </a:p>
          <a:p>
            <a:pPr eaLnBrk="1" hangingPunct="1">
              <a:spcBef>
                <a:spcPct val="50000"/>
              </a:spcBef>
              <a:buFontTx/>
              <a:buNone/>
            </a:pPr>
            <a:r>
              <a:rPr lang="en-GB" altLang="en-US" sz="2400"/>
              <a:t>OpenGL provides only a limited variety of light sources since it is working in real time.</a:t>
            </a:r>
          </a:p>
          <a:p>
            <a:pPr eaLnBrk="1" hangingPunct="1">
              <a:spcBef>
                <a:spcPct val="50000"/>
              </a:spcBef>
              <a:buFontTx/>
              <a:buNone/>
            </a:pPr>
            <a:r>
              <a:rPr lang="en-GB" altLang="en-US" sz="2400"/>
              <a:t>It is up to the user to approximate the real world using these sources.</a:t>
            </a:r>
          </a:p>
          <a:p>
            <a:pPr eaLnBrk="1" hangingPunct="1">
              <a:spcBef>
                <a:spcPct val="50000"/>
              </a:spcBef>
              <a:buFontTx/>
              <a:buNone/>
            </a:pPr>
            <a:r>
              <a:rPr lang="en-GB" altLang="en-US" sz="2400"/>
              <a:t>OpenGL provides:</a:t>
            </a:r>
          </a:p>
          <a:p>
            <a:pPr eaLnBrk="1" hangingPunct="1">
              <a:spcBef>
                <a:spcPct val="50000"/>
              </a:spcBef>
            </a:pPr>
            <a:r>
              <a:rPr lang="en-GB" altLang="en-US" sz="2400"/>
              <a:t>Point sources</a:t>
            </a:r>
          </a:p>
          <a:p>
            <a:pPr eaLnBrk="1" hangingPunct="1">
              <a:spcBef>
                <a:spcPct val="50000"/>
              </a:spcBef>
            </a:pPr>
            <a:r>
              <a:rPr lang="en-GB" altLang="en-US" sz="2400"/>
              <a:t>Spot lights</a:t>
            </a:r>
          </a:p>
          <a:p>
            <a:pPr eaLnBrk="1" hangingPunct="1">
              <a:spcBef>
                <a:spcPct val="50000"/>
              </a:spcBef>
            </a:pPr>
            <a:r>
              <a:rPr lang="en-GB" altLang="en-US" sz="2400"/>
              <a:t>Ambient sources.</a:t>
            </a:r>
          </a:p>
          <a:p>
            <a:pPr eaLnBrk="1" hangingPunct="1">
              <a:spcBef>
                <a:spcPct val="50000"/>
              </a:spcBef>
              <a:buFontTx/>
              <a:buNone/>
            </a:pPr>
            <a:r>
              <a:rPr lang="en-GB" altLang="en-US" sz="2400"/>
              <a:t>These sources can be located a finite distance away or appear to originate at infinity (light beams appear parallel with each other).</a:t>
            </a:r>
          </a:p>
          <a:p>
            <a:pPr eaLnBrk="1" hangingPunct="1">
              <a:spcBef>
                <a:spcPct val="50000"/>
              </a:spcBef>
              <a:buFontTx/>
              <a:buNone/>
            </a:pPr>
            <a:r>
              <a:rPr lang="en-GB" altLang="en-US" sz="2400"/>
              <a:t>Each source can have separate diffuse, specular and ambient RGB parameters.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a:extLst>
              <a:ext uri="{FF2B5EF4-FFF2-40B4-BE49-F238E27FC236}">
                <a16:creationId xmlns:a16="http://schemas.microsoft.com/office/drawing/2014/main" id="{A3CBA092-75B2-7102-9B9C-D4934211EBA0}"/>
              </a:ext>
            </a:extLst>
          </p:cNvPr>
          <p:cNvSpPr txBox="1">
            <a:spLocks noChangeArrowheads="1"/>
          </p:cNvSpPr>
          <p:nvPr/>
        </p:nvSpPr>
        <p:spPr bwMode="auto">
          <a:xfrm>
            <a:off x="228600" y="228600"/>
            <a:ext cx="8610600" cy="526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800" b="1"/>
              <a:t>Material properties.</a:t>
            </a:r>
          </a:p>
          <a:p>
            <a:pPr eaLnBrk="1" hangingPunct="1">
              <a:spcBef>
                <a:spcPct val="50000"/>
              </a:spcBef>
            </a:pPr>
            <a:r>
              <a:rPr lang="en-GB" altLang="en-US" sz="2400"/>
              <a:t>These are modelled in a complementary way.</a:t>
            </a:r>
          </a:p>
          <a:p>
            <a:pPr eaLnBrk="1" hangingPunct="1">
              <a:spcBef>
                <a:spcPct val="50000"/>
              </a:spcBef>
            </a:pPr>
            <a:r>
              <a:rPr lang="en-GB" altLang="en-US" sz="2400"/>
              <a:t>For each surface we specify separate ambient, diffuse and specular components (or use default values).</a:t>
            </a:r>
          </a:p>
          <a:p>
            <a:pPr eaLnBrk="1" hangingPunct="1">
              <a:spcBef>
                <a:spcPct val="50000"/>
              </a:spcBef>
            </a:pPr>
            <a:r>
              <a:rPr lang="en-GB" altLang="en-US" sz="2400"/>
              <a:t>These parameters are the fraction of reflected light of each type.</a:t>
            </a:r>
          </a:p>
          <a:p>
            <a:pPr eaLnBrk="1" hangingPunct="1">
              <a:spcBef>
                <a:spcPct val="50000"/>
              </a:spcBef>
            </a:pPr>
            <a:r>
              <a:rPr lang="en-GB" altLang="en-US" sz="2400"/>
              <a:t>There is an emissive component too.</a:t>
            </a:r>
          </a:p>
          <a:p>
            <a:pPr eaLnBrk="1" hangingPunct="1">
              <a:spcBef>
                <a:spcPct val="50000"/>
              </a:spcBef>
            </a:pPr>
            <a:r>
              <a:rPr lang="en-GB" altLang="en-US" sz="2400"/>
              <a:t>Each parameter has separate RGB values.</a:t>
            </a:r>
          </a:p>
          <a:p>
            <a:pPr eaLnBrk="1" hangingPunct="1">
              <a:spcBef>
                <a:spcPct val="50000"/>
              </a:spcBef>
            </a:pPr>
            <a:r>
              <a:rPr lang="en-GB" altLang="en-US" sz="2400"/>
              <a:t>Lighting must be enabled.</a:t>
            </a:r>
          </a:p>
          <a:p>
            <a:pPr eaLnBrk="1" hangingPunct="1">
              <a:spcBef>
                <a:spcPct val="50000"/>
              </a:spcBef>
            </a:pPr>
            <a:r>
              <a:rPr lang="en-GB" altLang="en-US" sz="2400"/>
              <a:t>Each light source must be individually enabled.</a:t>
            </a:r>
          </a:p>
          <a:p>
            <a:pPr eaLnBrk="1" hangingPunct="1">
              <a:spcBef>
                <a:spcPct val="50000"/>
              </a:spcBef>
            </a:pPr>
            <a:r>
              <a:rPr lang="en-GB" altLang="en-US" sz="2400"/>
              <a:t>Note that once lighting is enabled glColor() has no effect.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a:extLst>
              <a:ext uri="{FF2B5EF4-FFF2-40B4-BE49-F238E27FC236}">
                <a16:creationId xmlns:a16="http://schemas.microsoft.com/office/drawing/2014/main" id="{94BCEC65-0336-15D9-74EE-677818273A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698500"/>
            <a:ext cx="7315200" cy="557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extLst>
              <a:ext uri="{FF2B5EF4-FFF2-40B4-BE49-F238E27FC236}">
                <a16:creationId xmlns:a16="http://schemas.microsoft.com/office/drawing/2014/main" id="{33CB4674-251E-3E5A-1157-5625FD92A0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668338"/>
            <a:ext cx="7924800" cy="552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a:extLst>
              <a:ext uri="{FF2B5EF4-FFF2-40B4-BE49-F238E27FC236}">
                <a16:creationId xmlns:a16="http://schemas.microsoft.com/office/drawing/2014/main" id="{E32658C0-D792-83BB-CCBB-F364CD04B6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411163"/>
            <a:ext cx="7315200" cy="616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4D38F20B-17EE-6361-E1CF-E630E8906F05}"/>
              </a:ext>
            </a:extLst>
          </p:cNvPr>
          <p:cNvSpPr>
            <a:spLocks noGrp="1" noChangeArrowheads="1"/>
          </p:cNvSpPr>
          <p:nvPr>
            <p:ph type="title"/>
          </p:nvPr>
        </p:nvSpPr>
        <p:spPr/>
        <p:txBody>
          <a:bodyPr/>
          <a:lstStyle/>
          <a:p>
            <a:pPr eaLnBrk="1" hangingPunct="1"/>
            <a:endParaRPr lang="en-US" altLang="en-US"/>
          </a:p>
        </p:txBody>
      </p:sp>
      <p:sp>
        <p:nvSpPr>
          <p:cNvPr id="29699" name="Rectangle 3">
            <a:extLst>
              <a:ext uri="{FF2B5EF4-FFF2-40B4-BE49-F238E27FC236}">
                <a16:creationId xmlns:a16="http://schemas.microsoft.com/office/drawing/2014/main" id="{592D19A8-5A03-0BE3-023D-809327A79344}"/>
              </a:ext>
            </a:extLst>
          </p:cNvPr>
          <p:cNvSpPr>
            <a:spLocks noGrp="1" noChangeArrowheads="1"/>
          </p:cNvSpPr>
          <p:nvPr>
            <p:ph type="body" idx="1"/>
          </p:nvPr>
        </p:nvSpPr>
        <p:spPr>
          <a:xfrm>
            <a:off x="685800" y="476250"/>
            <a:ext cx="7772400" cy="5619750"/>
          </a:xfrm>
        </p:spPr>
        <p:txBody>
          <a:bodyPr/>
          <a:lstStyle/>
          <a:p>
            <a:pPr eaLnBrk="1" hangingPunct="1"/>
            <a:r>
              <a:rPr lang="en-US" altLang="en-US" sz="2800" b="1"/>
              <a:t>Phong Shading</a:t>
            </a:r>
          </a:p>
          <a:p>
            <a:pPr eaLnBrk="1" hangingPunct="1"/>
            <a:r>
              <a:rPr lang="en-US" altLang="en-US" sz="2800"/>
              <a:t>A more accurate method for rendering a polygon</a:t>
            </a:r>
          </a:p>
          <a:p>
            <a:pPr eaLnBrk="1" hangingPunct="1"/>
            <a:r>
              <a:rPr lang="en-US" altLang="en-US" sz="2800"/>
              <a:t>surface is to interpolate normal vectors, and then</a:t>
            </a:r>
          </a:p>
          <a:p>
            <a:pPr eaLnBrk="1" hangingPunct="1"/>
            <a:r>
              <a:rPr lang="en-US" altLang="en-US" sz="2800"/>
              <a:t>apply the illumination model to each surface point</a:t>
            </a:r>
          </a:p>
          <a:p>
            <a:pPr eaLnBrk="1" hangingPunct="1"/>
            <a:r>
              <a:rPr lang="en-US" altLang="en-US" sz="2800" b="1"/>
              <a:t>Phong Shading Algorithm:</a:t>
            </a:r>
          </a:p>
          <a:p>
            <a:pPr eaLnBrk="1" hangingPunct="1"/>
            <a:r>
              <a:rPr lang="en-US" altLang="en-US" sz="2800"/>
              <a:t>1. Determine the normal at each polygon vertex</a:t>
            </a:r>
          </a:p>
          <a:p>
            <a:pPr eaLnBrk="1" hangingPunct="1"/>
            <a:r>
              <a:rPr lang="en-US" altLang="en-US" sz="2800"/>
              <a:t>2. Linearly interpolate the vertex normals over</a:t>
            </a:r>
          </a:p>
          <a:p>
            <a:pPr eaLnBrk="1" hangingPunct="1"/>
            <a:r>
              <a:rPr lang="en-US" altLang="en-US" sz="2800"/>
              <a:t>the surface polygon</a:t>
            </a:r>
          </a:p>
          <a:p>
            <a:pPr eaLnBrk="1" hangingPunct="1"/>
            <a:r>
              <a:rPr lang="en-US" altLang="en-US" sz="2800"/>
              <a:t>3. Apply the illumination model along each scan</a:t>
            </a:r>
          </a:p>
          <a:p>
            <a:pPr eaLnBrk="1" hangingPunct="1"/>
            <a:r>
              <a:rPr lang="en-US" altLang="en-US" sz="2800"/>
              <a:t>line to calculate intensity of each surface point</a:t>
            </a:r>
          </a:p>
          <a:p>
            <a:pPr eaLnBrk="1" hangingPunct="1"/>
            <a:endParaRPr lang="en-US" altLang="en-US" sz="28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extLst>
              <a:ext uri="{FF2B5EF4-FFF2-40B4-BE49-F238E27FC236}">
                <a16:creationId xmlns:a16="http://schemas.microsoft.com/office/drawing/2014/main" id="{97888247-4F7C-EE68-6277-36404F9C9A66}"/>
              </a:ext>
            </a:extLst>
          </p:cNvPr>
          <p:cNvPicPr>
            <a:picLocks noChangeAspect="1" noChangeArrowheads="1"/>
          </p:cNvPicPr>
          <p:nvPr>
            <p:ph type="title"/>
          </p:nvPr>
        </p:nvPicPr>
        <p:blipFill>
          <a:blip r:embed="rId2">
            <a:extLst>
              <a:ext uri="{28A0092B-C50C-407E-A947-70E740481C1C}">
                <a14:useLocalDpi xmlns:a14="http://schemas.microsoft.com/office/drawing/2010/main" val="0"/>
              </a:ext>
            </a:extLst>
          </a:blip>
          <a:srcRect/>
          <a:stretch>
            <a:fillRect/>
          </a:stretch>
        </p:blipFill>
        <p:spPr>
          <a:xfrm>
            <a:off x="685800" y="609600"/>
            <a:ext cx="7772400" cy="5915025"/>
          </a:xfrm>
        </p:spPr>
      </p:pic>
      <p:sp>
        <p:nvSpPr>
          <p:cNvPr id="30723" name="Rectangle 3">
            <a:extLst>
              <a:ext uri="{FF2B5EF4-FFF2-40B4-BE49-F238E27FC236}">
                <a16:creationId xmlns:a16="http://schemas.microsoft.com/office/drawing/2014/main" id="{1C127BF1-E51B-CABD-71DC-64EB1A6350D0}"/>
              </a:ext>
            </a:extLst>
          </p:cNvPr>
          <p:cNvSpPr>
            <a:spLocks noGrp="1" noChangeArrowheads="1"/>
          </p:cNvSpPr>
          <p:nvPr>
            <p:ph type="body" idx="1"/>
          </p:nvPr>
        </p:nvSpPr>
        <p:spPr/>
        <p:txBody>
          <a:bodyPr/>
          <a:lstStyle/>
          <a:p>
            <a:pPr eaLnBrk="1" hangingPunct="1"/>
            <a:endParaRPr lang="en-US"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4EFDAED-0440-78F3-E8FF-930826348B77}"/>
              </a:ext>
            </a:extLst>
          </p:cNvPr>
          <p:cNvSpPr>
            <a:spLocks noGrp="1" noChangeArrowheads="1"/>
          </p:cNvSpPr>
          <p:nvPr>
            <p:ph type="title"/>
          </p:nvPr>
        </p:nvSpPr>
        <p:spPr/>
        <p:txBody>
          <a:bodyPr/>
          <a:lstStyle/>
          <a:p>
            <a:pPr eaLnBrk="1" hangingPunct="1"/>
            <a:endParaRPr lang="en-US" altLang="en-US"/>
          </a:p>
        </p:txBody>
      </p:sp>
      <p:pic>
        <p:nvPicPr>
          <p:cNvPr id="31747" name="Picture 3">
            <a:extLst>
              <a:ext uri="{FF2B5EF4-FFF2-40B4-BE49-F238E27FC236}">
                <a16:creationId xmlns:a16="http://schemas.microsoft.com/office/drawing/2014/main" id="{189E43FA-2A84-7386-73DE-CFC610EC7B2D}"/>
              </a:ext>
            </a:extLst>
          </p:cNvPr>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685800" y="403225"/>
            <a:ext cx="7772400" cy="5762625"/>
          </a:xfr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6C54BFE-E7EE-E640-0E41-37AD0D7CB4E0}"/>
              </a:ext>
            </a:extLst>
          </p:cNvPr>
          <p:cNvSpPr>
            <a:spLocks noGrp="1" noChangeArrowheads="1"/>
          </p:cNvSpPr>
          <p:nvPr>
            <p:ph type="title"/>
          </p:nvPr>
        </p:nvSpPr>
        <p:spPr/>
        <p:txBody>
          <a:bodyPr/>
          <a:lstStyle/>
          <a:p>
            <a:r>
              <a:rPr lang="en-GB" altLang="en-US"/>
              <a:t>Blinn-Phong Shading</a:t>
            </a:r>
          </a:p>
        </p:txBody>
      </p:sp>
      <p:sp>
        <p:nvSpPr>
          <p:cNvPr id="3" name="Content Placeholder 2">
            <a:extLst>
              <a:ext uri="{FF2B5EF4-FFF2-40B4-BE49-F238E27FC236}">
                <a16:creationId xmlns:a16="http://schemas.microsoft.com/office/drawing/2014/main" id="{BB82C352-CB36-64A8-3702-0C5A8C1A4AF4}"/>
              </a:ext>
            </a:extLst>
          </p:cNvPr>
          <p:cNvSpPr>
            <a:spLocks noGrp="1"/>
          </p:cNvSpPr>
          <p:nvPr>
            <p:ph idx="1"/>
          </p:nvPr>
        </p:nvSpPr>
        <p:spPr/>
        <p:txBody>
          <a:bodyPr/>
          <a:lstStyle/>
          <a:p>
            <a:pPr marL="0" indent="0">
              <a:buFontTx/>
              <a:buNone/>
              <a:defRPr/>
            </a:pPr>
            <a:r>
              <a:rPr lang="en-GB" dirty="0"/>
              <a:t>Blinn-</a:t>
            </a:r>
            <a:r>
              <a:rPr lang="en-GB" dirty="0" err="1"/>
              <a:t>Phong</a:t>
            </a:r>
            <a:r>
              <a:rPr lang="en-GB" dirty="0"/>
              <a:t> shading offers a speed up when implementing </a:t>
            </a:r>
            <a:r>
              <a:rPr lang="en-GB" dirty="0" err="1"/>
              <a:t>Phong</a:t>
            </a:r>
            <a:r>
              <a:rPr lang="en-GB" dirty="0"/>
              <a:t> shading. How?</a:t>
            </a:r>
          </a:p>
          <a:p>
            <a:pPr>
              <a:defRPr/>
            </a:pPr>
            <a:r>
              <a:rPr lang="en-GB" dirty="0"/>
              <a:t>Calculating the reflection vector is expensive.</a:t>
            </a:r>
          </a:p>
          <a:p>
            <a:pPr>
              <a:defRPr/>
            </a:pPr>
            <a:r>
              <a:rPr lang="en-GB" dirty="0"/>
              <a:t>Blinn noted that calculating this vector is not usually necessary as it can be estimated using what is called the half way vector (</a:t>
            </a:r>
            <a:r>
              <a:rPr lang="en-GB" u="sng" dirty="0"/>
              <a:t>H</a:t>
            </a:r>
            <a:r>
              <a:rPr lang="en-GB" dirty="0"/>
              <a:t>)…</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DFDC0E56-AA0C-0377-8B51-A5A47C8EE340}"/>
              </a:ext>
            </a:extLst>
          </p:cNvPr>
          <p:cNvSpPr>
            <a:spLocks noGrp="1" noChangeArrowheads="1"/>
          </p:cNvSpPr>
          <p:nvPr>
            <p:ph type="title"/>
          </p:nvPr>
        </p:nvSpPr>
        <p:spPr/>
        <p:txBody>
          <a:bodyPr/>
          <a:lstStyle/>
          <a:p>
            <a:r>
              <a:rPr lang="en-GB" altLang="en-US"/>
              <a:t>Blinn-Phong Shading</a:t>
            </a:r>
          </a:p>
        </p:txBody>
      </p:sp>
      <p:sp>
        <p:nvSpPr>
          <p:cNvPr id="33795" name="Content Placeholder 2">
            <a:extLst>
              <a:ext uri="{FF2B5EF4-FFF2-40B4-BE49-F238E27FC236}">
                <a16:creationId xmlns:a16="http://schemas.microsoft.com/office/drawing/2014/main" id="{60D2BD5A-B62B-2BC3-D4B3-60FD87A8E695}"/>
              </a:ext>
            </a:extLst>
          </p:cNvPr>
          <p:cNvSpPr>
            <a:spLocks noGrp="1" noChangeArrowheads="1"/>
          </p:cNvSpPr>
          <p:nvPr>
            <p:ph idx="1"/>
          </p:nvPr>
        </p:nvSpPr>
        <p:spPr>
          <a:xfrm>
            <a:off x="685800" y="1981200"/>
            <a:ext cx="3670300" cy="4114800"/>
          </a:xfrm>
        </p:spPr>
        <p:txBody>
          <a:bodyPr/>
          <a:lstStyle/>
          <a:p>
            <a:r>
              <a:rPr lang="en-GB" altLang="en-US"/>
              <a:t>Calculate H by adding L to V (H=L+V).</a:t>
            </a:r>
          </a:p>
          <a:p>
            <a:r>
              <a:rPr lang="en-GB" altLang="en-US"/>
              <a:t>the angle α between H and N is usually close to ½(φ).</a:t>
            </a:r>
          </a:p>
        </p:txBody>
      </p:sp>
      <p:pic>
        <p:nvPicPr>
          <p:cNvPr id="33796" name="Picture 4">
            <a:extLst>
              <a:ext uri="{FF2B5EF4-FFF2-40B4-BE49-F238E27FC236}">
                <a16:creationId xmlns:a16="http://schemas.microsoft.com/office/drawing/2014/main" id="{B7C0EF21-283F-5B09-0739-F206858F52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0200" y="2155825"/>
            <a:ext cx="4702175" cy="376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CCCE197-FDC0-7E36-78BC-87059877B4FA}"/>
              </a:ext>
            </a:extLst>
          </p:cNvPr>
          <p:cNvSpPr>
            <a:spLocks noGrp="1" noChangeArrowheads="1"/>
          </p:cNvSpPr>
          <p:nvPr>
            <p:ph type="title"/>
          </p:nvPr>
        </p:nvSpPr>
        <p:spPr/>
        <p:txBody>
          <a:bodyPr/>
          <a:lstStyle/>
          <a:p>
            <a:r>
              <a:rPr lang="en-GB" altLang="en-US"/>
              <a:t>Blinn-Phong Shading</a:t>
            </a:r>
          </a:p>
        </p:txBody>
      </p:sp>
      <p:sp>
        <p:nvSpPr>
          <p:cNvPr id="3" name="Content Placeholder 2">
            <a:extLst>
              <a:ext uri="{FF2B5EF4-FFF2-40B4-BE49-F238E27FC236}">
                <a16:creationId xmlns:a16="http://schemas.microsoft.com/office/drawing/2014/main" id="{762F14AD-A90E-1E1B-9660-F452A92DCC1B}"/>
              </a:ext>
            </a:extLst>
          </p:cNvPr>
          <p:cNvSpPr>
            <a:spLocks noGrp="1" noRot="1" noChangeAspect="1" noMove="1" noResize="1" noEditPoints="1" noAdjustHandles="1" noChangeArrowheads="1" noChangeShapeType="1" noTextEdit="1"/>
          </p:cNvSpPr>
          <p:nvPr>
            <p:ph idx="1"/>
          </p:nvPr>
        </p:nvSpPr>
        <p:spPr>
          <a:blipFill>
            <a:blip r:embed="rId2"/>
            <a:stretch>
              <a:fillRect l="-1804" t="-2074"/>
            </a:stretch>
          </a:blipFill>
        </p:spPr>
        <p:txBody>
          <a:bodyPr/>
          <a:lstStyle/>
          <a:p>
            <a:pPr>
              <a:defRPr/>
            </a:pPr>
            <a:r>
              <a:rPr lang="en-GB">
                <a:noFill/>
              </a:rPr>
              <a:t> </a:t>
            </a:r>
          </a:p>
        </p:txBody>
      </p:sp>
      <p:pic>
        <p:nvPicPr>
          <p:cNvPr id="34820" name="Picture 4">
            <a:extLst>
              <a:ext uri="{FF2B5EF4-FFF2-40B4-BE49-F238E27FC236}">
                <a16:creationId xmlns:a16="http://schemas.microsoft.com/office/drawing/2014/main" id="{45011F52-BA36-B4B7-1E43-714D612A59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718"/>
          <a:stretch>
            <a:fillRect/>
          </a:stretch>
        </p:blipFill>
        <p:spPr bwMode="auto">
          <a:xfrm>
            <a:off x="4618038" y="2997200"/>
            <a:ext cx="4202112"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6228E60C-06E3-A852-9AE8-8F337EFEDF81}"/>
              </a:ext>
            </a:extLst>
          </p:cNvPr>
          <p:cNvSpPr>
            <a:spLocks noGrp="1" noChangeArrowheads="1"/>
          </p:cNvSpPr>
          <p:nvPr>
            <p:ph type="title"/>
          </p:nvPr>
        </p:nvSpPr>
        <p:spPr/>
        <p:txBody>
          <a:bodyPr/>
          <a:lstStyle/>
          <a:p>
            <a:pPr eaLnBrk="1" hangingPunct="1"/>
            <a:r>
              <a:rPr lang="en-GB" altLang="en-US"/>
              <a:t>Illumination Models</a:t>
            </a:r>
          </a:p>
        </p:txBody>
      </p:sp>
      <p:sp>
        <p:nvSpPr>
          <p:cNvPr id="35843" name="Rectangle 3">
            <a:extLst>
              <a:ext uri="{FF2B5EF4-FFF2-40B4-BE49-F238E27FC236}">
                <a16:creationId xmlns:a16="http://schemas.microsoft.com/office/drawing/2014/main" id="{94B61E9A-6606-FE8C-5465-53F6F8526A59}"/>
              </a:ext>
            </a:extLst>
          </p:cNvPr>
          <p:cNvSpPr>
            <a:spLocks noGrp="1" noChangeArrowheads="1"/>
          </p:cNvSpPr>
          <p:nvPr>
            <p:ph type="body" idx="1"/>
          </p:nvPr>
        </p:nvSpPr>
        <p:spPr>
          <a:xfrm>
            <a:off x="728663" y="1981200"/>
            <a:ext cx="7659687" cy="4114800"/>
          </a:xfrm>
        </p:spPr>
        <p:txBody>
          <a:bodyPr/>
          <a:lstStyle/>
          <a:p>
            <a:r>
              <a:rPr lang="en-GB" altLang="en-US" sz="2400"/>
              <a:t>In computer games applications, simple light source models are generally used to avoid excessive computations. </a:t>
            </a:r>
          </a:p>
          <a:p>
            <a:endParaRPr lang="en-GB" altLang="en-US" sz="2400"/>
          </a:p>
          <a:p>
            <a:r>
              <a:rPr lang="en-GB" altLang="en-US" sz="2400"/>
              <a:t>Light emitting properties using </a:t>
            </a:r>
            <a:r>
              <a:rPr lang="en-GB" altLang="en-US" sz="2400" i="1"/>
              <a:t>RGB</a:t>
            </a:r>
            <a:r>
              <a:rPr lang="en-GB" altLang="en-US" sz="2400"/>
              <a:t> (red, green, blue) values are used for each light source. </a:t>
            </a:r>
          </a:p>
          <a:p>
            <a:endParaRPr lang="en-GB" altLang="en-US" sz="2400"/>
          </a:p>
          <a:p>
            <a:r>
              <a:rPr lang="en-GB" altLang="en-US" sz="2400"/>
              <a:t>The RGB value is used to describe the amount or intensity, of the colour component.</a:t>
            </a:r>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35844" name="Rectangle 4">
            <a:extLst>
              <a:ext uri="{FF2B5EF4-FFF2-40B4-BE49-F238E27FC236}">
                <a16:creationId xmlns:a16="http://schemas.microsoft.com/office/drawing/2014/main" id="{71EA1737-0F49-EB49-8D24-5C70852A255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5845" name="Rectangle 5">
            <a:extLst>
              <a:ext uri="{FF2B5EF4-FFF2-40B4-BE49-F238E27FC236}">
                <a16:creationId xmlns:a16="http://schemas.microsoft.com/office/drawing/2014/main" id="{9BF5AD7F-740B-E03F-0C5D-8681421F3097}"/>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BDE579A3-C6C3-72E3-0CDB-A14B9752CD0A}"/>
              </a:ext>
            </a:extLst>
          </p:cNvPr>
          <p:cNvSpPr>
            <a:spLocks noGrp="1" noChangeArrowheads="1"/>
          </p:cNvSpPr>
          <p:nvPr>
            <p:ph type="title"/>
          </p:nvPr>
        </p:nvSpPr>
        <p:spPr/>
        <p:txBody>
          <a:bodyPr/>
          <a:lstStyle/>
          <a:p>
            <a:pPr eaLnBrk="1" hangingPunct="1"/>
            <a:r>
              <a:rPr lang="en-GB" altLang="en-US"/>
              <a:t>Point-light Sources</a:t>
            </a:r>
          </a:p>
        </p:txBody>
      </p:sp>
      <p:sp>
        <p:nvSpPr>
          <p:cNvPr id="37891" name="Rectangle 3">
            <a:extLst>
              <a:ext uri="{FF2B5EF4-FFF2-40B4-BE49-F238E27FC236}">
                <a16:creationId xmlns:a16="http://schemas.microsoft.com/office/drawing/2014/main" id="{844303EE-C198-E869-AD8F-FCF312DDAAD2}"/>
              </a:ext>
            </a:extLst>
          </p:cNvPr>
          <p:cNvSpPr>
            <a:spLocks noGrp="1" noChangeArrowheads="1"/>
          </p:cNvSpPr>
          <p:nvPr>
            <p:ph type="body" idx="1"/>
          </p:nvPr>
        </p:nvSpPr>
        <p:spPr>
          <a:xfrm>
            <a:off x="728663" y="1981200"/>
            <a:ext cx="7659687" cy="4114800"/>
          </a:xfrm>
        </p:spPr>
        <p:txBody>
          <a:bodyPr/>
          <a:lstStyle/>
          <a:p>
            <a:r>
              <a:rPr lang="en-GB" altLang="en-US" sz="2400"/>
              <a:t>The simplest light source is the </a:t>
            </a:r>
            <a:r>
              <a:rPr lang="en-GB" altLang="en-US" sz="2400" i="1"/>
              <a:t>point light source</a:t>
            </a:r>
            <a:r>
              <a:rPr lang="en-GB" altLang="en-US" sz="2400"/>
              <a:t>:</a:t>
            </a:r>
          </a:p>
          <a:p>
            <a:pPr lvl="1"/>
            <a:r>
              <a:rPr lang="en-GB" altLang="en-US" sz="2000"/>
              <a:t>Position</a:t>
            </a:r>
          </a:p>
          <a:p>
            <a:pPr lvl="1"/>
            <a:r>
              <a:rPr lang="en-GB" altLang="en-US" sz="2000"/>
              <a:t>RGB colour value</a:t>
            </a:r>
          </a:p>
          <a:p>
            <a:pPr lvl="1"/>
            <a:r>
              <a:rPr lang="en-GB" altLang="en-US" sz="2000"/>
              <a:t>Emits light in </a:t>
            </a:r>
            <a:r>
              <a:rPr lang="en-GB" altLang="en-US" sz="2000" b="1"/>
              <a:t>all directions</a:t>
            </a:r>
            <a:r>
              <a:rPr lang="en-GB" altLang="en-US" sz="2000"/>
              <a:t>. </a:t>
            </a:r>
          </a:p>
          <a:p>
            <a:pPr lvl="1"/>
            <a:endParaRPr lang="en-GB" altLang="en-US" sz="2000"/>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37892" name="Rectangle 4">
            <a:extLst>
              <a:ext uri="{FF2B5EF4-FFF2-40B4-BE49-F238E27FC236}">
                <a16:creationId xmlns:a16="http://schemas.microsoft.com/office/drawing/2014/main" id="{38EC7FA5-5A9B-734F-FC98-1BBDCA714417}"/>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7893" name="Rectangle 5">
            <a:extLst>
              <a:ext uri="{FF2B5EF4-FFF2-40B4-BE49-F238E27FC236}">
                <a16:creationId xmlns:a16="http://schemas.microsoft.com/office/drawing/2014/main" id="{4B13A391-8429-64B7-B9AE-CFD0E2C7F2B3}"/>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7894" name="Rectangle 4">
            <a:extLst>
              <a:ext uri="{FF2B5EF4-FFF2-40B4-BE49-F238E27FC236}">
                <a16:creationId xmlns:a16="http://schemas.microsoft.com/office/drawing/2014/main" id="{2B4B5CB7-84E2-F011-6F9D-E20DC9011898}"/>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graphicFrame>
        <p:nvGraphicFramePr>
          <p:cNvPr id="37895" name="Object 4">
            <a:extLst>
              <a:ext uri="{FF2B5EF4-FFF2-40B4-BE49-F238E27FC236}">
                <a16:creationId xmlns:a16="http://schemas.microsoft.com/office/drawing/2014/main" id="{8BEB0158-5C9A-238D-1482-F8B26DC2346D}"/>
              </a:ext>
            </a:extLst>
          </p:cNvPr>
          <p:cNvGraphicFramePr>
            <a:graphicFrameLocks noChangeAspect="1"/>
          </p:cNvGraphicFramePr>
          <p:nvPr/>
        </p:nvGraphicFramePr>
        <p:xfrm>
          <a:off x="3059113" y="3860800"/>
          <a:ext cx="2449512" cy="2447925"/>
        </p:xfrm>
        <a:graphic>
          <a:graphicData uri="http://schemas.openxmlformats.org/presentationml/2006/ole">
            <mc:AlternateContent xmlns:mc="http://schemas.openxmlformats.org/markup-compatibility/2006">
              <mc:Choice xmlns:v="urn:schemas-microsoft-com:vml" Requires="v">
                <p:oleObj name="Image" r:id="rId3" imgW="1828800" imgH="1828800" progId="Photoshop.Image.13">
                  <p:embed/>
                </p:oleObj>
              </mc:Choice>
              <mc:Fallback>
                <p:oleObj name="Image" r:id="rId3" imgW="1828800" imgH="1828800" progId="Photoshop.Image.13">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113" y="3860800"/>
                        <a:ext cx="244951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AA1011FD-CC92-8394-790A-6715A24979BF}"/>
              </a:ext>
            </a:extLst>
          </p:cNvPr>
          <p:cNvSpPr>
            <a:spLocks noGrp="1" noChangeArrowheads="1"/>
          </p:cNvSpPr>
          <p:nvPr>
            <p:ph type="title"/>
          </p:nvPr>
        </p:nvSpPr>
        <p:spPr/>
        <p:txBody>
          <a:bodyPr/>
          <a:lstStyle/>
          <a:p>
            <a:pPr eaLnBrk="1" hangingPunct="1"/>
            <a:r>
              <a:rPr lang="en-GB" altLang="en-US"/>
              <a:t>Point-light Sources</a:t>
            </a:r>
          </a:p>
        </p:txBody>
      </p:sp>
      <p:sp>
        <p:nvSpPr>
          <p:cNvPr id="39939" name="Rectangle 3">
            <a:extLst>
              <a:ext uri="{FF2B5EF4-FFF2-40B4-BE49-F238E27FC236}">
                <a16:creationId xmlns:a16="http://schemas.microsoft.com/office/drawing/2014/main" id="{12E69FD5-A22F-478E-1B7E-0F0E80A33AE6}"/>
              </a:ext>
            </a:extLst>
          </p:cNvPr>
          <p:cNvSpPr>
            <a:spLocks noGrp="1" noChangeArrowheads="1"/>
          </p:cNvSpPr>
          <p:nvPr>
            <p:ph type="body" idx="1"/>
          </p:nvPr>
        </p:nvSpPr>
        <p:spPr>
          <a:xfrm>
            <a:off x="728663" y="1981200"/>
            <a:ext cx="7659687" cy="4114800"/>
          </a:xfrm>
        </p:spPr>
        <p:txBody>
          <a:bodyPr/>
          <a:lstStyle/>
          <a:p>
            <a:r>
              <a:rPr lang="en-GB" altLang="en-US" sz="2400"/>
              <a:t>Point light sources can be used to provide a reasonable approximation of a light source whose physical dimensions are small compared to objects in the scene. </a:t>
            </a:r>
          </a:p>
          <a:p>
            <a:endParaRPr lang="en-GB" altLang="en-US" sz="2400"/>
          </a:p>
          <a:p>
            <a:r>
              <a:rPr lang="en-GB" altLang="en-US" sz="2400"/>
              <a:t>Larger point light sources can also be used effectively at greater distances.</a:t>
            </a:r>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39940" name="Rectangle 4">
            <a:extLst>
              <a:ext uri="{FF2B5EF4-FFF2-40B4-BE49-F238E27FC236}">
                <a16:creationId xmlns:a16="http://schemas.microsoft.com/office/drawing/2014/main" id="{8AC5FACD-75BB-FD95-9827-679EA4834ABD}"/>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9941" name="Rectangle 5">
            <a:extLst>
              <a:ext uri="{FF2B5EF4-FFF2-40B4-BE49-F238E27FC236}">
                <a16:creationId xmlns:a16="http://schemas.microsoft.com/office/drawing/2014/main" id="{47507837-9C04-9582-038F-7D0368CFC2BC}"/>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9942" name="Rectangle 4">
            <a:extLst>
              <a:ext uri="{FF2B5EF4-FFF2-40B4-BE49-F238E27FC236}">
                <a16:creationId xmlns:a16="http://schemas.microsoft.com/office/drawing/2014/main" id="{0B903794-C60A-C97F-434C-9F5ADB5C433E}"/>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2997D2F-8AFB-BFD1-B8DC-509D201F821F}"/>
              </a:ext>
            </a:extLst>
          </p:cNvPr>
          <p:cNvSpPr>
            <a:spLocks noGrp="1" noChangeArrowheads="1"/>
          </p:cNvSpPr>
          <p:nvPr>
            <p:ph type="title"/>
          </p:nvPr>
        </p:nvSpPr>
        <p:spPr/>
        <p:txBody>
          <a:bodyPr/>
          <a:lstStyle/>
          <a:p>
            <a:pPr eaLnBrk="1" hangingPunct="1"/>
            <a:r>
              <a:rPr lang="en-GB" altLang="en-US"/>
              <a:t>Infinitely Distant Light Sources</a:t>
            </a:r>
          </a:p>
        </p:txBody>
      </p:sp>
      <p:sp>
        <p:nvSpPr>
          <p:cNvPr id="41987" name="Rectangle 3">
            <a:extLst>
              <a:ext uri="{FF2B5EF4-FFF2-40B4-BE49-F238E27FC236}">
                <a16:creationId xmlns:a16="http://schemas.microsoft.com/office/drawing/2014/main" id="{CFE3DE35-7A99-2FED-72C1-5D0248C0FC4C}"/>
              </a:ext>
            </a:extLst>
          </p:cNvPr>
          <p:cNvSpPr>
            <a:spLocks noGrp="1" noChangeArrowheads="1"/>
          </p:cNvSpPr>
          <p:nvPr>
            <p:ph type="body" idx="1"/>
          </p:nvPr>
        </p:nvSpPr>
        <p:spPr>
          <a:xfrm>
            <a:off x="728663" y="1981200"/>
            <a:ext cx="7659687" cy="4114800"/>
          </a:xfrm>
        </p:spPr>
        <p:txBody>
          <a:bodyPr/>
          <a:lstStyle/>
          <a:p>
            <a:r>
              <a:rPr lang="en-GB" altLang="en-US" sz="2400"/>
              <a:t>Large light sources (such as the sun), which are very far away from the scene can also be approximated using a </a:t>
            </a:r>
            <a:r>
              <a:rPr lang="en-GB" altLang="en-US" sz="2400" i="1"/>
              <a:t>point light source</a:t>
            </a:r>
            <a:endParaRPr lang="en-GB" altLang="en-US" sz="2400"/>
          </a:p>
          <a:p>
            <a:endParaRPr lang="en-GB" altLang="en-US" sz="2400"/>
          </a:p>
          <a:p>
            <a:r>
              <a:rPr lang="en-GB" altLang="en-US" sz="2400"/>
              <a:t>However, all light rays that reach the scene from an infinitely-distant light source can be treated as parallel light</a:t>
            </a:r>
            <a:endParaRPr lang="en-GB" altLang="en-US"/>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41988" name="Rectangle 4">
            <a:extLst>
              <a:ext uri="{FF2B5EF4-FFF2-40B4-BE49-F238E27FC236}">
                <a16:creationId xmlns:a16="http://schemas.microsoft.com/office/drawing/2014/main" id="{C6D2EB22-2469-3AB3-ED19-8930E509C35A}"/>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1989" name="Rectangle 5">
            <a:extLst>
              <a:ext uri="{FF2B5EF4-FFF2-40B4-BE49-F238E27FC236}">
                <a16:creationId xmlns:a16="http://schemas.microsoft.com/office/drawing/2014/main" id="{D60A879D-22C8-FBA2-6B04-08EAC27F24E2}"/>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1990" name="Rectangle 2">
            <a:extLst>
              <a:ext uri="{FF2B5EF4-FFF2-40B4-BE49-F238E27FC236}">
                <a16:creationId xmlns:a16="http://schemas.microsoft.com/office/drawing/2014/main" id="{40D99D4E-FAA0-386B-83BD-50949BD0018D}"/>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D49DFB0-AFB6-80FF-6110-0B6E7EF52B02}"/>
              </a:ext>
            </a:extLst>
          </p:cNvPr>
          <p:cNvSpPr>
            <a:spLocks noGrp="1" noChangeArrowheads="1"/>
          </p:cNvSpPr>
          <p:nvPr>
            <p:ph type="title"/>
          </p:nvPr>
        </p:nvSpPr>
        <p:spPr/>
        <p:txBody>
          <a:bodyPr/>
          <a:lstStyle/>
          <a:p>
            <a:pPr eaLnBrk="1" hangingPunct="1"/>
            <a:r>
              <a:rPr lang="en-GB" altLang="en-US"/>
              <a:t>Infinitely Distant Light Sources</a:t>
            </a:r>
          </a:p>
        </p:txBody>
      </p:sp>
      <p:sp>
        <p:nvSpPr>
          <p:cNvPr id="3075" name="Rectangle 3">
            <a:extLst>
              <a:ext uri="{FF2B5EF4-FFF2-40B4-BE49-F238E27FC236}">
                <a16:creationId xmlns:a16="http://schemas.microsoft.com/office/drawing/2014/main" id="{8EA6237D-6FB4-C2BA-3F48-FEA0AFC925BB}"/>
              </a:ext>
            </a:extLst>
          </p:cNvPr>
          <p:cNvSpPr>
            <a:spLocks noGrp="1" noChangeArrowheads="1"/>
          </p:cNvSpPr>
          <p:nvPr>
            <p:ph type="body" idx="1"/>
          </p:nvPr>
        </p:nvSpPr>
        <p:spPr>
          <a:xfrm>
            <a:off x="728663" y="1981200"/>
            <a:ext cx="7659687" cy="4114800"/>
          </a:xfrm>
        </p:spPr>
        <p:txBody>
          <a:bodyPr/>
          <a:lstStyle/>
          <a:p>
            <a:pPr>
              <a:defRPr/>
            </a:pPr>
            <a:r>
              <a:rPr lang="en-GB" sz="2400" dirty="0"/>
              <a:t>A remote light source only illuminates the scene from one direction. </a:t>
            </a:r>
          </a:p>
          <a:p>
            <a:pPr marL="0" indent="0">
              <a:buFontTx/>
              <a:buNone/>
              <a:defRPr/>
            </a:pPr>
            <a:endParaRPr lang="en-GB" sz="2400" dirty="0"/>
          </a:p>
          <a:p>
            <a:pPr>
              <a:defRPr/>
            </a:pPr>
            <a:r>
              <a:rPr lang="en-GB" sz="2400" dirty="0"/>
              <a:t>The light source emitted from a distant light source is generally considered constant.</a:t>
            </a:r>
          </a:p>
          <a:p>
            <a:pPr algn="r">
              <a:buFontTx/>
              <a:buNone/>
              <a:defRPr/>
            </a:pPr>
            <a:endParaRPr lang="en-GB" altLang="en-US" sz="1600" i="1" dirty="0"/>
          </a:p>
          <a:p>
            <a:pPr algn="r">
              <a:buFontTx/>
              <a:buNone/>
              <a:defRPr/>
            </a:pPr>
            <a:endParaRPr lang="en-GB" altLang="en-US" sz="1600" i="1" dirty="0"/>
          </a:p>
          <a:p>
            <a:pPr eaLnBrk="1" hangingPunct="1">
              <a:buFontTx/>
              <a:buNone/>
              <a:defRPr/>
            </a:pPr>
            <a:endParaRPr lang="en-GB" altLang="en-US" dirty="0"/>
          </a:p>
        </p:txBody>
      </p:sp>
      <p:sp>
        <p:nvSpPr>
          <p:cNvPr id="44036" name="Rectangle 4">
            <a:extLst>
              <a:ext uri="{FF2B5EF4-FFF2-40B4-BE49-F238E27FC236}">
                <a16:creationId xmlns:a16="http://schemas.microsoft.com/office/drawing/2014/main" id="{068718D3-E8D1-1890-0A13-6172F6C07CAD}"/>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4037" name="Rectangle 5">
            <a:extLst>
              <a:ext uri="{FF2B5EF4-FFF2-40B4-BE49-F238E27FC236}">
                <a16:creationId xmlns:a16="http://schemas.microsoft.com/office/drawing/2014/main" id="{6813EFB3-7588-CBF9-B525-245DB8D09DC1}"/>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4038" name="Rectangle 2">
            <a:extLst>
              <a:ext uri="{FF2B5EF4-FFF2-40B4-BE49-F238E27FC236}">
                <a16:creationId xmlns:a16="http://schemas.microsoft.com/office/drawing/2014/main" id="{AE137E23-C380-E944-9A4C-7848BB831596}"/>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727D689F-F351-0B40-CB28-D048A1DD8D0B}"/>
              </a:ext>
            </a:extLst>
          </p:cNvPr>
          <p:cNvSpPr>
            <a:spLocks noGrp="1" noChangeArrowheads="1"/>
          </p:cNvSpPr>
          <p:nvPr>
            <p:ph type="title"/>
          </p:nvPr>
        </p:nvSpPr>
        <p:spPr/>
        <p:txBody>
          <a:bodyPr/>
          <a:lstStyle/>
          <a:p>
            <a:pPr eaLnBrk="1" hangingPunct="1"/>
            <a:r>
              <a:rPr lang="en-GB" altLang="en-US"/>
              <a:t>Directional-light Sources</a:t>
            </a:r>
          </a:p>
        </p:txBody>
      </p:sp>
      <p:sp>
        <p:nvSpPr>
          <p:cNvPr id="46083" name="Rectangle 3">
            <a:extLst>
              <a:ext uri="{FF2B5EF4-FFF2-40B4-BE49-F238E27FC236}">
                <a16:creationId xmlns:a16="http://schemas.microsoft.com/office/drawing/2014/main" id="{31F4A4AB-99BA-C470-5CD8-01770EBB96B6}"/>
              </a:ext>
            </a:extLst>
          </p:cNvPr>
          <p:cNvSpPr>
            <a:spLocks noGrp="1" noChangeArrowheads="1"/>
          </p:cNvSpPr>
          <p:nvPr>
            <p:ph type="body" idx="1"/>
          </p:nvPr>
        </p:nvSpPr>
        <p:spPr>
          <a:xfrm>
            <a:off x="728663" y="1981200"/>
            <a:ext cx="7659687" cy="4114800"/>
          </a:xfrm>
        </p:spPr>
        <p:txBody>
          <a:bodyPr/>
          <a:lstStyle/>
          <a:p>
            <a:r>
              <a:rPr lang="en-GB" altLang="en-US" sz="2400"/>
              <a:t>An infinitely distant light source is called a directional-light source:</a:t>
            </a:r>
          </a:p>
          <a:p>
            <a:pPr lvl="1"/>
            <a:r>
              <a:rPr lang="en-GB" altLang="en-US" sz="2000"/>
              <a:t>Direction vector (parallel rays)</a:t>
            </a:r>
          </a:p>
          <a:p>
            <a:pPr lvl="1"/>
            <a:r>
              <a:rPr lang="en-GB" altLang="en-US" sz="2000"/>
              <a:t>RGB intensity value for the illumination calculation.</a:t>
            </a:r>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46084" name="Rectangle 4">
            <a:extLst>
              <a:ext uri="{FF2B5EF4-FFF2-40B4-BE49-F238E27FC236}">
                <a16:creationId xmlns:a16="http://schemas.microsoft.com/office/drawing/2014/main" id="{AF4AA1F5-9796-1B3F-9FBB-9EABE35864E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6085" name="Rectangle 5">
            <a:extLst>
              <a:ext uri="{FF2B5EF4-FFF2-40B4-BE49-F238E27FC236}">
                <a16:creationId xmlns:a16="http://schemas.microsoft.com/office/drawing/2014/main" id="{BCE64C6B-AB0C-0254-D177-A53682A7CA09}"/>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6086" name="Rectangle 2">
            <a:extLst>
              <a:ext uri="{FF2B5EF4-FFF2-40B4-BE49-F238E27FC236}">
                <a16:creationId xmlns:a16="http://schemas.microsoft.com/office/drawing/2014/main" id="{129E675B-A926-1ED8-1885-C7C85C9F1CC9}"/>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6087" name="Rectangle 2">
            <a:extLst>
              <a:ext uri="{FF2B5EF4-FFF2-40B4-BE49-F238E27FC236}">
                <a16:creationId xmlns:a16="http://schemas.microsoft.com/office/drawing/2014/main" id="{471507E9-A7C4-AE14-8670-2275E1213A2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graphicFrame>
        <p:nvGraphicFramePr>
          <p:cNvPr id="46088" name="Object 3">
            <a:extLst>
              <a:ext uri="{FF2B5EF4-FFF2-40B4-BE49-F238E27FC236}">
                <a16:creationId xmlns:a16="http://schemas.microsoft.com/office/drawing/2014/main" id="{20E9BAFC-30EA-1596-0981-1F2655C94148}"/>
              </a:ext>
            </a:extLst>
          </p:cNvPr>
          <p:cNvGraphicFramePr>
            <a:graphicFrameLocks noChangeAspect="1"/>
          </p:cNvGraphicFramePr>
          <p:nvPr/>
        </p:nvGraphicFramePr>
        <p:xfrm>
          <a:off x="3059113" y="3860800"/>
          <a:ext cx="2478087" cy="2476500"/>
        </p:xfrm>
        <a:graphic>
          <a:graphicData uri="http://schemas.openxmlformats.org/presentationml/2006/ole">
            <mc:AlternateContent xmlns:mc="http://schemas.openxmlformats.org/markup-compatibility/2006">
              <mc:Choice xmlns:v="urn:schemas-microsoft-com:vml" Requires="v">
                <p:oleObj name="Image" r:id="rId3" imgW="1828800" imgH="1828800" progId="Photoshop.Image.13">
                  <p:embed/>
                </p:oleObj>
              </mc:Choice>
              <mc:Fallback>
                <p:oleObj name="Image" r:id="rId3" imgW="1828800" imgH="1828800" progId="Photoshop.Image.1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113" y="3860800"/>
                        <a:ext cx="2478087"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0CA7347F-73B3-639F-D41F-1EE5EFD6A02E}"/>
              </a:ext>
            </a:extLst>
          </p:cNvPr>
          <p:cNvSpPr>
            <a:spLocks noGrp="1" noChangeArrowheads="1"/>
          </p:cNvSpPr>
          <p:nvPr>
            <p:ph type="title"/>
          </p:nvPr>
        </p:nvSpPr>
        <p:spPr/>
        <p:txBody>
          <a:bodyPr/>
          <a:lstStyle/>
          <a:p>
            <a:pPr eaLnBrk="1" hangingPunct="1"/>
            <a:r>
              <a:rPr lang="en-GB" altLang="en-US"/>
              <a:t>Radial Intensity</a:t>
            </a:r>
            <a:br>
              <a:rPr lang="en-GB" altLang="en-US"/>
            </a:br>
            <a:r>
              <a:rPr lang="en-GB" altLang="en-US"/>
              <a:t>and attenuation</a:t>
            </a:r>
          </a:p>
        </p:txBody>
      </p:sp>
      <p:sp>
        <p:nvSpPr>
          <p:cNvPr id="48131" name="Rectangle 3">
            <a:extLst>
              <a:ext uri="{FF2B5EF4-FFF2-40B4-BE49-F238E27FC236}">
                <a16:creationId xmlns:a16="http://schemas.microsoft.com/office/drawing/2014/main" id="{7373733D-AA6B-64BE-D32B-91820F91A00C}"/>
              </a:ext>
            </a:extLst>
          </p:cNvPr>
          <p:cNvSpPr>
            <a:spLocks noGrp="1" noChangeArrowheads="1"/>
          </p:cNvSpPr>
          <p:nvPr>
            <p:ph type="body" idx="1"/>
          </p:nvPr>
        </p:nvSpPr>
        <p:spPr>
          <a:xfrm>
            <a:off x="728663" y="1981200"/>
            <a:ext cx="7659687" cy="4114800"/>
          </a:xfrm>
        </p:spPr>
        <p:txBody>
          <a:bodyPr/>
          <a:lstStyle/>
          <a:p>
            <a:r>
              <a:rPr lang="en-GB" altLang="en-US" sz="2400"/>
              <a:t>In principle, the intensity of light from a point source is inversely proportional to the square of the distance from the source.</a:t>
            </a:r>
          </a:p>
          <a:p>
            <a:pPr algn="r">
              <a:buFontTx/>
              <a:buNone/>
            </a:pPr>
            <a:endParaRPr lang="en-GB" altLang="en-US" sz="1600" i="1"/>
          </a:p>
          <a:p>
            <a:pPr algn="ctr" eaLnBrk="1" hangingPunct="1">
              <a:buFontTx/>
              <a:buNone/>
            </a:pPr>
            <a:r>
              <a:rPr lang="en-GB" altLang="en-US" sz="4800"/>
              <a:t>1/</a:t>
            </a:r>
            <a:r>
              <a:rPr lang="en-GB" altLang="en-US" sz="4800" i="1"/>
              <a:t>d</a:t>
            </a:r>
            <a:r>
              <a:rPr lang="en-GB" altLang="en-US" sz="4800" i="1" baseline="-25000"/>
              <a:t>l</a:t>
            </a:r>
            <a:r>
              <a:rPr lang="en-GB" altLang="en-US" sz="4800" baseline="30000"/>
              <a:t>2</a:t>
            </a:r>
          </a:p>
        </p:txBody>
      </p:sp>
      <p:sp>
        <p:nvSpPr>
          <p:cNvPr id="48132" name="Rectangle 4">
            <a:extLst>
              <a:ext uri="{FF2B5EF4-FFF2-40B4-BE49-F238E27FC236}">
                <a16:creationId xmlns:a16="http://schemas.microsoft.com/office/drawing/2014/main" id="{4754FB02-873C-B91F-1CF6-99DFC97360FD}"/>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8133" name="Rectangle 5">
            <a:extLst>
              <a:ext uri="{FF2B5EF4-FFF2-40B4-BE49-F238E27FC236}">
                <a16:creationId xmlns:a16="http://schemas.microsoft.com/office/drawing/2014/main" id="{E94A30DB-4D92-5754-0750-0AC517EF99F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8134" name="Rectangle 2">
            <a:extLst>
              <a:ext uri="{FF2B5EF4-FFF2-40B4-BE49-F238E27FC236}">
                <a16:creationId xmlns:a16="http://schemas.microsoft.com/office/drawing/2014/main" id="{2532FF05-37E5-DA2D-4ADF-AA5100EBF322}"/>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8135" name="Rectangle 2">
            <a:extLst>
              <a:ext uri="{FF2B5EF4-FFF2-40B4-BE49-F238E27FC236}">
                <a16:creationId xmlns:a16="http://schemas.microsoft.com/office/drawing/2014/main" id="{CD8A8C1D-AEE4-FED5-79DD-A91A668CAD12}"/>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D70E5F73-0E44-0EEB-EA87-B9C3DA16538A}"/>
              </a:ext>
            </a:extLst>
          </p:cNvPr>
          <p:cNvSpPr>
            <a:spLocks noGrp="1" noChangeArrowheads="1"/>
          </p:cNvSpPr>
          <p:nvPr>
            <p:ph type="title"/>
          </p:nvPr>
        </p:nvSpPr>
        <p:spPr/>
        <p:txBody>
          <a:bodyPr/>
          <a:lstStyle/>
          <a:p>
            <a:pPr eaLnBrk="1" hangingPunct="1"/>
            <a:r>
              <a:rPr lang="en-GB" altLang="en-US"/>
              <a:t>Directional-light Sources</a:t>
            </a:r>
          </a:p>
        </p:txBody>
      </p:sp>
      <p:sp>
        <p:nvSpPr>
          <p:cNvPr id="50179" name="Rectangle 3">
            <a:extLst>
              <a:ext uri="{FF2B5EF4-FFF2-40B4-BE49-F238E27FC236}">
                <a16:creationId xmlns:a16="http://schemas.microsoft.com/office/drawing/2014/main" id="{7AF65238-8F91-8920-2DFB-32705C158249}"/>
              </a:ext>
            </a:extLst>
          </p:cNvPr>
          <p:cNvSpPr>
            <a:spLocks noGrp="1" noChangeArrowheads="1"/>
          </p:cNvSpPr>
          <p:nvPr>
            <p:ph type="body" idx="1"/>
          </p:nvPr>
        </p:nvSpPr>
        <p:spPr>
          <a:xfrm>
            <a:off x="728663" y="1981200"/>
            <a:ext cx="7659687" cy="4114800"/>
          </a:xfrm>
        </p:spPr>
        <p:txBody>
          <a:bodyPr/>
          <a:lstStyle/>
          <a:p>
            <a:r>
              <a:rPr lang="en-GB" altLang="en-US" sz="2400"/>
              <a:t>An infinitely distant light source is called a directional-light source:</a:t>
            </a:r>
          </a:p>
          <a:p>
            <a:pPr lvl="1"/>
            <a:r>
              <a:rPr lang="en-GB" altLang="en-US" sz="2000"/>
              <a:t>Direction vector (parallel rays)</a:t>
            </a:r>
          </a:p>
          <a:p>
            <a:pPr lvl="1"/>
            <a:r>
              <a:rPr lang="en-GB" altLang="en-US" sz="2000"/>
              <a:t>RGB intensity value for the illumination calculation.</a:t>
            </a:r>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50180" name="Rectangle 4">
            <a:extLst>
              <a:ext uri="{FF2B5EF4-FFF2-40B4-BE49-F238E27FC236}">
                <a16:creationId xmlns:a16="http://schemas.microsoft.com/office/drawing/2014/main" id="{D97C185D-B0DB-9A9E-A6DA-5E646FE84F2C}"/>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0181" name="Rectangle 5">
            <a:extLst>
              <a:ext uri="{FF2B5EF4-FFF2-40B4-BE49-F238E27FC236}">
                <a16:creationId xmlns:a16="http://schemas.microsoft.com/office/drawing/2014/main" id="{A6F68F38-8182-3685-A8C9-D69BB5723E5A}"/>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0182" name="Rectangle 2">
            <a:extLst>
              <a:ext uri="{FF2B5EF4-FFF2-40B4-BE49-F238E27FC236}">
                <a16:creationId xmlns:a16="http://schemas.microsoft.com/office/drawing/2014/main" id="{85AE224A-2F34-F3DB-28C8-36032E68E0AF}"/>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0183" name="Rectangle 2">
            <a:extLst>
              <a:ext uri="{FF2B5EF4-FFF2-40B4-BE49-F238E27FC236}">
                <a16:creationId xmlns:a16="http://schemas.microsoft.com/office/drawing/2014/main" id="{34C95406-A2CB-9025-3196-1BAA7D55EF4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graphicFrame>
        <p:nvGraphicFramePr>
          <p:cNvPr id="50184" name="Object 3">
            <a:extLst>
              <a:ext uri="{FF2B5EF4-FFF2-40B4-BE49-F238E27FC236}">
                <a16:creationId xmlns:a16="http://schemas.microsoft.com/office/drawing/2014/main" id="{65577C8D-3271-1CC2-1004-44410D5D0A91}"/>
              </a:ext>
            </a:extLst>
          </p:cNvPr>
          <p:cNvGraphicFramePr>
            <a:graphicFrameLocks noChangeAspect="1"/>
          </p:cNvGraphicFramePr>
          <p:nvPr/>
        </p:nvGraphicFramePr>
        <p:xfrm>
          <a:off x="3059113" y="3860800"/>
          <a:ext cx="2478087" cy="2476500"/>
        </p:xfrm>
        <a:graphic>
          <a:graphicData uri="http://schemas.openxmlformats.org/presentationml/2006/ole">
            <mc:AlternateContent xmlns:mc="http://schemas.openxmlformats.org/markup-compatibility/2006">
              <mc:Choice xmlns:v="urn:schemas-microsoft-com:vml" Requires="v">
                <p:oleObj name="Image" r:id="rId3" imgW="1828800" imgH="1828800" progId="Photoshop.Image.13">
                  <p:embed/>
                </p:oleObj>
              </mc:Choice>
              <mc:Fallback>
                <p:oleObj name="Image" r:id="rId3" imgW="1828800" imgH="1828800" progId="Photoshop.Image.1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113" y="3860800"/>
                        <a:ext cx="2478087"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7F00D031-DB8D-0EE4-6548-964B21E33B30}"/>
              </a:ext>
            </a:extLst>
          </p:cNvPr>
          <p:cNvSpPr>
            <a:spLocks noGrp="1" noChangeArrowheads="1"/>
          </p:cNvSpPr>
          <p:nvPr>
            <p:ph type="title"/>
          </p:nvPr>
        </p:nvSpPr>
        <p:spPr/>
        <p:txBody>
          <a:bodyPr/>
          <a:lstStyle/>
          <a:p>
            <a:pPr eaLnBrk="1" hangingPunct="1"/>
            <a:r>
              <a:rPr lang="en-GB" altLang="en-US"/>
              <a:t>Inverse Square Law</a:t>
            </a:r>
          </a:p>
        </p:txBody>
      </p:sp>
      <p:sp>
        <p:nvSpPr>
          <p:cNvPr id="3075" name="Rectangle 3">
            <a:extLst>
              <a:ext uri="{FF2B5EF4-FFF2-40B4-BE49-F238E27FC236}">
                <a16:creationId xmlns:a16="http://schemas.microsoft.com/office/drawing/2014/main" id="{DEAECD93-1580-8E2D-EEA3-83B93FBC4FB8}"/>
              </a:ext>
            </a:extLst>
          </p:cNvPr>
          <p:cNvSpPr>
            <a:spLocks noGrp="1" noChangeArrowheads="1"/>
          </p:cNvSpPr>
          <p:nvPr>
            <p:ph type="body" idx="1"/>
          </p:nvPr>
        </p:nvSpPr>
        <p:spPr>
          <a:xfrm>
            <a:off x="1835150" y="1981200"/>
            <a:ext cx="5184775" cy="4114800"/>
          </a:xfrm>
        </p:spPr>
        <p:txBody>
          <a:bodyPr/>
          <a:lstStyle/>
          <a:p>
            <a:pPr marL="0" indent="0">
              <a:buFontTx/>
              <a:buNone/>
              <a:defRPr/>
            </a:pPr>
            <a:endParaRPr lang="en-GB" altLang="en-US" sz="2400" dirty="0"/>
          </a:p>
          <a:p>
            <a:pPr marL="0" indent="0">
              <a:buFontTx/>
              <a:buNone/>
              <a:defRPr/>
            </a:pPr>
            <a:endParaRPr lang="en-GB" altLang="en-US" sz="2400" i="1" dirty="0"/>
          </a:p>
          <a:p>
            <a:pPr marL="0" indent="0">
              <a:buFontTx/>
              <a:buNone/>
              <a:defRPr/>
            </a:pPr>
            <a:endParaRPr lang="en-GB" altLang="en-US" sz="2400" i="1" dirty="0"/>
          </a:p>
          <a:p>
            <a:pPr marL="0" indent="0">
              <a:buFontTx/>
              <a:buNone/>
              <a:defRPr/>
            </a:pPr>
            <a:endParaRPr lang="en-GB" altLang="en-US" sz="2400" i="1" dirty="0"/>
          </a:p>
          <a:p>
            <a:pPr marL="0" indent="0">
              <a:buFontTx/>
              <a:buNone/>
              <a:defRPr/>
            </a:pPr>
            <a:endParaRPr lang="en-GB" altLang="en-US" sz="2400" i="1" dirty="0"/>
          </a:p>
          <a:p>
            <a:pPr marL="0" indent="0">
              <a:buFontTx/>
              <a:buNone/>
              <a:defRPr/>
            </a:pPr>
            <a:endParaRPr lang="en-GB" altLang="en-US" sz="2400" i="1" dirty="0"/>
          </a:p>
          <a:p>
            <a:pPr marL="0" indent="0" algn="just">
              <a:buFontTx/>
              <a:buNone/>
              <a:defRPr/>
            </a:pPr>
            <a:r>
              <a:rPr lang="en-GB" sz="1400" dirty="0"/>
              <a:t>The Intensity (or brightness) of a source of light falls off as the inverse square of the distance from the source. This is because the light's intensity can be thought of as being spread out uniformly over the surface of a sphere. At greater distances, the sphere is larger, so the same amount of light is spread over a larger area. This makes the light source appear dimmer as the distance from it increases. Credit: NASA</a:t>
            </a:r>
          </a:p>
          <a:p>
            <a:pPr marL="0" indent="0">
              <a:buFontTx/>
              <a:buNone/>
              <a:defRPr/>
            </a:pPr>
            <a:endParaRPr lang="en-GB" altLang="en-US" sz="1600" i="1" dirty="0"/>
          </a:p>
          <a:p>
            <a:pPr eaLnBrk="1" hangingPunct="1">
              <a:buFontTx/>
              <a:buNone/>
              <a:defRPr/>
            </a:pPr>
            <a:endParaRPr lang="en-GB" altLang="en-US" dirty="0"/>
          </a:p>
        </p:txBody>
      </p:sp>
      <p:sp>
        <p:nvSpPr>
          <p:cNvPr id="52228" name="Rectangle 4">
            <a:extLst>
              <a:ext uri="{FF2B5EF4-FFF2-40B4-BE49-F238E27FC236}">
                <a16:creationId xmlns:a16="http://schemas.microsoft.com/office/drawing/2014/main" id="{8B6B2A6A-A7EA-BD6C-1FD6-859992FFFBD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2229" name="Rectangle 5">
            <a:extLst>
              <a:ext uri="{FF2B5EF4-FFF2-40B4-BE49-F238E27FC236}">
                <a16:creationId xmlns:a16="http://schemas.microsoft.com/office/drawing/2014/main" id="{76FA4C4B-2A00-854A-BE81-920C58275878}"/>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2230" name="Rectangle 2">
            <a:extLst>
              <a:ext uri="{FF2B5EF4-FFF2-40B4-BE49-F238E27FC236}">
                <a16:creationId xmlns:a16="http://schemas.microsoft.com/office/drawing/2014/main" id="{2BBDFABD-867D-4C21-ABF3-DDB64623696F}"/>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2231" name="Rectangle 2">
            <a:extLst>
              <a:ext uri="{FF2B5EF4-FFF2-40B4-BE49-F238E27FC236}">
                <a16:creationId xmlns:a16="http://schemas.microsoft.com/office/drawing/2014/main" id="{9D9D9F25-A621-6152-2316-94F45C78F437}"/>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pic>
        <p:nvPicPr>
          <p:cNvPr id="52232" name="Picture 2" descr="Illustration of the Inverse Square Law">
            <a:extLst>
              <a:ext uri="{FF2B5EF4-FFF2-40B4-BE49-F238E27FC236}">
                <a16:creationId xmlns:a16="http://schemas.microsoft.com/office/drawing/2014/main" id="{65E3CCED-C306-84C3-67E1-C8121591B7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150" y="1844675"/>
            <a:ext cx="5184775"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D47E82E3-A35E-FFA1-56D1-3D31FFD521EC}"/>
              </a:ext>
            </a:extLst>
          </p:cNvPr>
          <p:cNvSpPr>
            <a:spLocks noGrp="1" noChangeArrowheads="1"/>
          </p:cNvSpPr>
          <p:nvPr>
            <p:ph type="title"/>
          </p:nvPr>
        </p:nvSpPr>
        <p:spPr/>
        <p:txBody>
          <a:bodyPr/>
          <a:lstStyle/>
          <a:p>
            <a:pPr eaLnBrk="1" hangingPunct="1"/>
            <a:r>
              <a:rPr lang="en-GB" altLang="en-US"/>
              <a:t>Incident light</a:t>
            </a:r>
          </a:p>
        </p:txBody>
      </p:sp>
      <p:sp>
        <p:nvSpPr>
          <p:cNvPr id="54275" name="Rectangle 3">
            <a:extLst>
              <a:ext uri="{FF2B5EF4-FFF2-40B4-BE49-F238E27FC236}">
                <a16:creationId xmlns:a16="http://schemas.microsoft.com/office/drawing/2014/main" id="{F747FD8F-E791-DD90-34D3-B4756DFDF3D9}"/>
              </a:ext>
            </a:extLst>
          </p:cNvPr>
          <p:cNvSpPr>
            <a:spLocks noGrp="1" noChangeArrowheads="1"/>
          </p:cNvSpPr>
          <p:nvPr>
            <p:ph type="body" idx="1"/>
          </p:nvPr>
        </p:nvSpPr>
        <p:spPr>
          <a:xfrm>
            <a:off x="728663" y="1981200"/>
            <a:ext cx="7659687" cy="4114800"/>
          </a:xfrm>
        </p:spPr>
        <p:txBody>
          <a:bodyPr/>
          <a:lstStyle/>
          <a:p>
            <a:pPr algn="just"/>
            <a:r>
              <a:rPr lang="en-GB" altLang="en-US" sz="2400"/>
              <a:t>This means that a surface positioned close to a light source will receive a higher incident light intensity from that source than a more distant surface would.</a:t>
            </a:r>
          </a:p>
          <a:p>
            <a:pPr algn="just"/>
            <a:endParaRPr lang="en-GB" altLang="en-US" sz="2400"/>
          </a:p>
          <a:p>
            <a:pPr algn="just"/>
            <a:r>
              <a:rPr lang="en-GB" altLang="en-US" sz="2400"/>
              <a:t>However, using a simple square-law attenuation factor of 1/</a:t>
            </a:r>
            <a:r>
              <a:rPr lang="en-GB" altLang="en-US" sz="2400" i="1"/>
              <a:t>d</a:t>
            </a:r>
            <a:r>
              <a:rPr lang="en-GB" altLang="en-US" sz="2400" i="1" baseline="-25000"/>
              <a:t>l</a:t>
            </a:r>
            <a:r>
              <a:rPr lang="en-GB" altLang="en-US" sz="2400" baseline="30000"/>
              <a:t>2</a:t>
            </a:r>
            <a:r>
              <a:rPr lang="en-GB" altLang="en-US" sz="2400"/>
              <a:t> does not work well when applied to graphical applications. </a:t>
            </a:r>
          </a:p>
          <a:p>
            <a:pPr algn="r">
              <a:buFontTx/>
              <a:buNone/>
            </a:pPr>
            <a:endParaRPr lang="en-GB" altLang="en-US" sz="1600" i="1"/>
          </a:p>
          <a:p>
            <a:pPr eaLnBrk="1" hangingPunct="1">
              <a:buFontTx/>
              <a:buNone/>
            </a:pPr>
            <a:endParaRPr lang="en-GB" altLang="en-US"/>
          </a:p>
        </p:txBody>
      </p:sp>
      <p:sp>
        <p:nvSpPr>
          <p:cNvPr id="54276" name="Rectangle 4">
            <a:extLst>
              <a:ext uri="{FF2B5EF4-FFF2-40B4-BE49-F238E27FC236}">
                <a16:creationId xmlns:a16="http://schemas.microsoft.com/office/drawing/2014/main" id="{F0641D7E-2DF8-1407-9721-8F58359EA8D2}"/>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4277" name="Rectangle 5">
            <a:extLst>
              <a:ext uri="{FF2B5EF4-FFF2-40B4-BE49-F238E27FC236}">
                <a16:creationId xmlns:a16="http://schemas.microsoft.com/office/drawing/2014/main" id="{78759A13-6C3A-F669-DBDF-8C88A8E6C72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4278" name="Rectangle 2">
            <a:extLst>
              <a:ext uri="{FF2B5EF4-FFF2-40B4-BE49-F238E27FC236}">
                <a16:creationId xmlns:a16="http://schemas.microsoft.com/office/drawing/2014/main" id="{66936554-F4DF-AB60-325E-375B5BDF0DEE}"/>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4279" name="Rectangle 2">
            <a:extLst>
              <a:ext uri="{FF2B5EF4-FFF2-40B4-BE49-F238E27FC236}">
                <a16:creationId xmlns:a16="http://schemas.microsoft.com/office/drawing/2014/main" id="{2082F141-E731-27CC-727B-0FB74A9F3480}"/>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ED23DD32-AC4A-DEA8-70DE-887CB8067071}"/>
              </a:ext>
            </a:extLst>
          </p:cNvPr>
          <p:cNvSpPr>
            <a:spLocks noGrp="1" noChangeArrowheads="1"/>
          </p:cNvSpPr>
          <p:nvPr>
            <p:ph type="title"/>
          </p:nvPr>
        </p:nvSpPr>
        <p:spPr/>
        <p:txBody>
          <a:bodyPr/>
          <a:lstStyle/>
          <a:p>
            <a:r>
              <a:rPr lang="en-GB" altLang="en-US"/>
              <a:t>Attenuation</a:t>
            </a:r>
          </a:p>
        </p:txBody>
      </p:sp>
      <p:sp>
        <p:nvSpPr>
          <p:cNvPr id="3" name="Content Placeholder 2">
            <a:extLst>
              <a:ext uri="{FF2B5EF4-FFF2-40B4-BE49-F238E27FC236}">
                <a16:creationId xmlns:a16="http://schemas.microsoft.com/office/drawing/2014/main" id="{BDD082BD-B1D0-5D59-636F-91F1D5059714}"/>
              </a:ext>
            </a:extLst>
          </p:cNvPr>
          <p:cNvSpPr>
            <a:spLocks noGrp="1"/>
          </p:cNvSpPr>
          <p:nvPr>
            <p:ph idx="1"/>
          </p:nvPr>
        </p:nvSpPr>
        <p:spPr>
          <a:xfrm>
            <a:off x="720725" y="1700213"/>
            <a:ext cx="7772400" cy="4114800"/>
          </a:xfrm>
        </p:spPr>
        <p:txBody>
          <a:bodyPr/>
          <a:lstStyle/>
          <a:p>
            <a:pPr>
              <a:defRPr/>
            </a:pPr>
            <a:r>
              <a:rPr lang="en-GB" dirty="0">
                <a:solidFill>
                  <a:srgbClr val="000000"/>
                </a:solidFill>
              </a:rPr>
              <a:t>Light intensity, Li, can be approximated with Li = 1.0 </a:t>
            </a:r>
            <a:r>
              <a:rPr lang="en-GB" dirty="0">
                <a:solidFill>
                  <a:srgbClr val="000000"/>
                </a:solidFill>
                <a:latin typeface="Courier New" panose="02070309020205020404" pitchFamily="49" charset="0"/>
              </a:rPr>
              <a:t>/</a:t>
            </a:r>
            <a:r>
              <a:rPr lang="en-GB" dirty="0">
                <a:solidFill>
                  <a:srgbClr val="000000"/>
                </a:solidFill>
              </a:rPr>
              <a:t> (</a:t>
            </a:r>
            <a:r>
              <a:rPr lang="en-GB" i="1" dirty="0" err="1">
                <a:solidFill>
                  <a:srgbClr val="000000"/>
                </a:solidFill>
              </a:rPr>
              <a:t>a</a:t>
            </a:r>
            <a:r>
              <a:rPr lang="en-GB" dirty="0" err="1">
                <a:solidFill>
                  <a:srgbClr val="000000"/>
                </a:solidFill>
              </a:rPr>
              <a:t>+</a:t>
            </a:r>
            <a:r>
              <a:rPr lang="en-GB" i="1" dirty="0" err="1">
                <a:solidFill>
                  <a:srgbClr val="000000"/>
                </a:solidFill>
              </a:rPr>
              <a:t>b</a:t>
            </a:r>
            <a:r>
              <a:rPr lang="en-GB" dirty="0">
                <a:solidFill>
                  <a:srgbClr val="000000"/>
                </a:solidFill>
                <a:latin typeface="Courier New" panose="02070309020205020404" pitchFamily="49" charset="0"/>
              </a:rPr>
              <a:t>*</a:t>
            </a:r>
            <a:r>
              <a:rPr lang="en-GB" i="1" dirty="0" err="1">
                <a:solidFill>
                  <a:srgbClr val="000000"/>
                </a:solidFill>
              </a:rPr>
              <a:t>d</a:t>
            </a:r>
            <a:r>
              <a:rPr lang="en-GB" dirty="0" err="1">
                <a:solidFill>
                  <a:srgbClr val="000000"/>
                </a:solidFill>
              </a:rPr>
              <a:t>+</a:t>
            </a:r>
            <a:r>
              <a:rPr lang="en-GB" i="1" dirty="0" err="1">
                <a:solidFill>
                  <a:srgbClr val="000000"/>
                </a:solidFill>
              </a:rPr>
              <a:t>c</a:t>
            </a:r>
            <a:r>
              <a:rPr lang="en-GB" dirty="0">
                <a:solidFill>
                  <a:srgbClr val="000000"/>
                </a:solidFill>
                <a:latin typeface="Courier New" panose="02070309020205020404" pitchFamily="49" charset="0"/>
              </a:rPr>
              <a:t>*</a:t>
            </a:r>
            <a:r>
              <a:rPr lang="en-GB" i="1" dirty="0">
                <a:solidFill>
                  <a:srgbClr val="000000"/>
                </a:solidFill>
              </a:rPr>
              <a:t>d</a:t>
            </a:r>
            <a:r>
              <a:rPr lang="en-GB" baseline="30000" dirty="0">
                <a:solidFill>
                  <a:srgbClr val="000000"/>
                </a:solidFill>
              </a:rPr>
              <a:t>2</a:t>
            </a:r>
            <a:r>
              <a:rPr lang="en-GB" dirty="0">
                <a:solidFill>
                  <a:srgbClr val="000000"/>
                </a:solidFill>
              </a:rPr>
              <a:t>), where:</a:t>
            </a:r>
          </a:p>
          <a:p>
            <a:pPr>
              <a:defRPr/>
            </a:pPr>
            <a:r>
              <a:rPr lang="en-GB" dirty="0">
                <a:solidFill>
                  <a:srgbClr val="000000"/>
                </a:solidFill>
              </a:rPr>
              <a:t> </a:t>
            </a:r>
            <a:r>
              <a:rPr lang="en-GB" i="1" dirty="0">
                <a:solidFill>
                  <a:srgbClr val="000000"/>
                </a:solidFill>
              </a:rPr>
              <a:t>d</a:t>
            </a:r>
            <a:r>
              <a:rPr lang="en-GB" dirty="0">
                <a:solidFill>
                  <a:srgbClr val="000000"/>
                </a:solidFill>
              </a:rPr>
              <a:t> is the distance to the light source, and </a:t>
            </a:r>
            <a:r>
              <a:rPr lang="en-GB" i="1" dirty="0">
                <a:solidFill>
                  <a:srgbClr val="000000"/>
                </a:solidFill>
              </a:rPr>
              <a:t>a</a:t>
            </a:r>
            <a:r>
              <a:rPr lang="en-GB" dirty="0">
                <a:solidFill>
                  <a:srgbClr val="000000"/>
                </a:solidFill>
              </a:rPr>
              <a:t>, </a:t>
            </a:r>
            <a:r>
              <a:rPr lang="en-GB" i="1" dirty="0">
                <a:solidFill>
                  <a:srgbClr val="000000"/>
                </a:solidFill>
              </a:rPr>
              <a:t>b</a:t>
            </a:r>
            <a:r>
              <a:rPr lang="en-GB" dirty="0">
                <a:solidFill>
                  <a:srgbClr val="000000"/>
                </a:solidFill>
              </a:rPr>
              <a:t>, and </a:t>
            </a:r>
            <a:r>
              <a:rPr lang="en-GB" i="1" dirty="0">
                <a:solidFill>
                  <a:srgbClr val="000000"/>
                </a:solidFill>
              </a:rPr>
              <a:t>c</a:t>
            </a:r>
            <a:r>
              <a:rPr lang="en-GB" dirty="0">
                <a:solidFill>
                  <a:srgbClr val="000000"/>
                </a:solidFill>
              </a:rPr>
              <a:t> are properties of the light. </a:t>
            </a:r>
          </a:p>
          <a:p>
            <a:pPr>
              <a:defRPr/>
            </a:pPr>
            <a:r>
              <a:rPr lang="en-GB" i="1" dirty="0">
                <a:solidFill>
                  <a:srgbClr val="000000"/>
                </a:solidFill>
              </a:rPr>
              <a:t>a </a:t>
            </a:r>
            <a:r>
              <a:rPr lang="en-GB" dirty="0">
                <a:solidFill>
                  <a:srgbClr val="000000"/>
                </a:solidFill>
              </a:rPr>
              <a:t>is the constant attenuation</a:t>
            </a:r>
          </a:p>
          <a:p>
            <a:pPr>
              <a:defRPr/>
            </a:pPr>
            <a:r>
              <a:rPr lang="en-GB" dirty="0">
                <a:solidFill>
                  <a:srgbClr val="000000"/>
                </a:solidFill>
              </a:rPr>
              <a:t> </a:t>
            </a:r>
            <a:r>
              <a:rPr lang="en-GB" i="1" dirty="0">
                <a:solidFill>
                  <a:srgbClr val="000000"/>
                </a:solidFill>
              </a:rPr>
              <a:t>b </a:t>
            </a:r>
            <a:r>
              <a:rPr lang="en-GB" dirty="0">
                <a:solidFill>
                  <a:srgbClr val="000000"/>
                </a:solidFill>
              </a:rPr>
              <a:t>is the linear attenuation and </a:t>
            </a:r>
          </a:p>
          <a:p>
            <a:pPr>
              <a:defRPr/>
            </a:pPr>
            <a:r>
              <a:rPr lang="en-GB" i="1" dirty="0">
                <a:solidFill>
                  <a:srgbClr val="000000"/>
                </a:solidFill>
              </a:rPr>
              <a:t>c</a:t>
            </a:r>
            <a:r>
              <a:rPr lang="en-GB" dirty="0">
                <a:solidFill>
                  <a:srgbClr val="000000"/>
                </a:solidFill>
              </a:rPr>
              <a:t> is the quadratic attenuation</a:t>
            </a:r>
          </a:p>
          <a:p>
            <a:pPr marL="0" indent="0">
              <a:buFontTx/>
              <a:buNone/>
              <a:defRPr/>
            </a:pPr>
            <a:r>
              <a:rPr lang="en-GB" dirty="0">
                <a:solidFill>
                  <a:srgbClr val="000000"/>
                </a:solidFill>
              </a:rPr>
              <a:t>     of the light source. By default, </a:t>
            </a:r>
            <a:r>
              <a:rPr lang="en-GB" i="1" dirty="0">
                <a:solidFill>
                  <a:srgbClr val="000000"/>
                </a:solidFill>
              </a:rPr>
              <a:t>a</a:t>
            </a:r>
            <a:r>
              <a:rPr lang="en-GB" dirty="0">
                <a:solidFill>
                  <a:srgbClr val="000000"/>
                </a:solidFill>
              </a:rPr>
              <a:t> =1,</a:t>
            </a:r>
          </a:p>
          <a:p>
            <a:pPr marL="0" indent="0">
              <a:buFontTx/>
              <a:buNone/>
              <a:defRPr/>
            </a:pPr>
            <a:r>
              <a:rPr lang="en-GB" i="1" dirty="0">
                <a:solidFill>
                  <a:srgbClr val="000000"/>
                </a:solidFill>
              </a:rPr>
              <a:t>b =</a:t>
            </a:r>
            <a:r>
              <a:rPr lang="en-GB" dirty="0">
                <a:solidFill>
                  <a:srgbClr val="000000"/>
                </a:solidFill>
              </a:rPr>
              <a:t> </a:t>
            </a:r>
            <a:r>
              <a:rPr lang="en-GB" i="1" dirty="0">
                <a:solidFill>
                  <a:srgbClr val="000000"/>
                </a:solidFill>
              </a:rPr>
              <a:t>c</a:t>
            </a:r>
            <a:r>
              <a:rPr lang="en-GB" dirty="0">
                <a:solidFill>
                  <a:srgbClr val="000000"/>
                </a:solidFill>
              </a:rPr>
              <a:t> = 0 for no attenuation.</a:t>
            </a:r>
          </a:p>
          <a:p>
            <a:pPr marL="0" indent="0">
              <a:buFontTx/>
              <a:buNone/>
              <a:defRPr/>
            </a:pPr>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857F492C-50D3-8178-5273-13A08B72AFF2}"/>
              </a:ext>
            </a:extLst>
          </p:cNvPr>
          <p:cNvSpPr>
            <a:spLocks noGrp="1" noChangeArrowheads="1"/>
          </p:cNvSpPr>
          <p:nvPr>
            <p:ph type="title"/>
          </p:nvPr>
        </p:nvSpPr>
        <p:spPr/>
        <p:txBody>
          <a:bodyPr/>
          <a:lstStyle/>
          <a:p>
            <a:r>
              <a:rPr lang="en-GB" altLang="en-US"/>
              <a:t>Attenuation</a:t>
            </a:r>
          </a:p>
        </p:txBody>
      </p:sp>
      <p:sp>
        <p:nvSpPr>
          <p:cNvPr id="57347" name="Content Placeholder 2">
            <a:extLst>
              <a:ext uri="{FF2B5EF4-FFF2-40B4-BE49-F238E27FC236}">
                <a16:creationId xmlns:a16="http://schemas.microsoft.com/office/drawing/2014/main" id="{5F2E299A-30B1-3B88-CD96-3E96D75B40E3}"/>
              </a:ext>
            </a:extLst>
          </p:cNvPr>
          <p:cNvSpPr>
            <a:spLocks noGrp="1" noChangeArrowheads="1"/>
          </p:cNvSpPr>
          <p:nvPr>
            <p:ph idx="1"/>
          </p:nvPr>
        </p:nvSpPr>
        <p:spPr/>
        <p:txBody>
          <a:bodyPr/>
          <a:lstStyle/>
          <a:p>
            <a:pPr marL="0" indent="0">
              <a:buFontTx/>
              <a:buNone/>
            </a:pPr>
            <a:r>
              <a:rPr lang="en-GB" altLang="en-US" sz="2800">
                <a:solidFill>
                  <a:srgbClr val="000000"/>
                </a:solidFill>
              </a:rPr>
              <a:t>Quadratic attenuation is rarely used. 1 </a:t>
            </a:r>
            <a:r>
              <a:rPr lang="en-GB" altLang="en-US" sz="2800">
                <a:solidFill>
                  <a:srgbClr val="000000"/>
                </a:solidFill>
                <a:latin typeface="Courier New" panose="02070309020205020404" pitchFamily="49" charset="0"/>
              </a:rPr>
              <a:t>/</a:t>
            </a:r>
            <a:r>
              <a:rPr lang="en-GB" altLang="en-US" sz="2800">
                <a:solidFill>
                  <a:srgbClr val="000000"/>
                </a:solidFill>
              </a:rPr>
              <a:t> (1+</a:t>
            </a:r>
            <a:r>
              <a:rPr lang="en-GB" altLang="en-US" sz="2800" i="1">
                <a:solidFill>
                  <a:srgbClr val="000000"/>
                </a:solidFill>
              </a:rPr>
              <a:t>a</a:t>
            </a:r>
            <a:r>
              <a:rPr lang="en-GB" altLang="en-US" sz="2800">
                <a:solidFill>
                  <a:srgbClr val="000000"/>
                </a:solidFill>
                <a:latin typeface="Courier New" panose="02070309020205020404" pitchFamily="49" charset="0"/>
              </a:rPr>
              <a:t>*</a:t>
            </a:r>
            <a:r>
              <a:rPr lang="en-GB" altLang="en-US" sz="2800" i="1">
                <a:solidFill>
                  <a:srgbClr val="000000"/>
                </a:solidFill>
              </a:rPr>
              <a:t>d</a:t>
            </a:r>
            <a:r>
              <a:rPr lang="en-GB" altLang="en-US" sz="2800">
                <a:solidFill>
                  <a:srgbClr val="000000"/>
                </a:solidFill>
              </a:rPr>
              <a:t>)  can be used instead for the attenuation factor. The attenuation constant </a:t>
            </a:r>
            <a:r>
              <a:rPr lang="en-GB" altLang="en-US" sz="2800" i="1">
                <a:solidFill>
                  <a:srgbClr val="000000"/>
                </a:solidFill>
              </a:rPr>
              <a:t>a</a:t>
            </a:r>
            <a:r>
              <a:rPr lang="en-GB" altLang="en-US" sz="2800">
                <a:solidFill>
                  <a:srgbClr val="000000"/>
                </a:solidFill>
              </a:rPr>
              <a:t> is added as another property of light sources. A value of a=0 means no attenuation. </a:t>
            </a:r>
          </a:p>
          <a:p>
            <a:pPr marL="0" indent="0">
              <a:buFontTx/>
              <a:buNone/>
            </a:pPr>
            <a:endParaRPr lang="en-GB" altLang="en-US" sz="2800">
              <a:solidFill>
                <a:srgbClr val="000000"/>
              </a:solidFill>
            </a:endParaRPr>
          </a:p>
          <a:p>
            <a:pPr marL="0" indent="0">
              <a:buFontTx/>
              <a:buNone/>
            </a:pPr>
            <a:r>
              <a:rPr lang="en-GB" altLang="en-US" sz="2800">
                <a:solidFill>
                  <a:srgbClr val="000000"/>
                </a:solidFill>
              </a:rPr>
              <a:t>In the lighting computation, the contribution of a light source to the lighting equation is multiplied by the attenuation factor for the light.</a:t>
            </a:r>
          </a:p>
          <a:p>
            <a:pPr marL="0" indent="0">
              <a:buFontTx/>
              <a:buNone/>
            </a:pPr>
            <a:endParaRPr lang="en-GB" alt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A700E89E-FBB3-435B-F220-4184BF9263D7}"/>
              </a:ext>
            </a:extLst>
          </p:cNvPr>
          <p:cNvSpPr>
            <a:spLocks noGrp="1" noChangeArrowheads="1"/>
          </p:cNvSpPr>
          <p:nvPr>
            <p:ph type="title"/>
          </p:nvPr>
        </p:nvSpPr>
        <p:spPr/>
        <p:txBody>
          <a:bodyPr/>
          <a:lstStyle/>
          <a:p>
            <a:pPr eaLnBrk="1" hangingPunct="1"/>
            <a:r>
              <a:rPr lang="en-GB" altLang="en-US"/>
              <a:t>Fall-off for distant light sources</a:t>
            </a:r>
          </a:p>
        </p:txBody>
      </p:sp>
      <p:sp>
        <p:nvSpPr>
          <p:cNvPr id="58371" name="Rectangle 3">
            <a:extLst>
              <a:ext uri="{FF2B5EF4-FFF2-40B4-BE49-F238E27FC236}">
                <a16:creationId xmlns:a16="http://schemas.microsoft.com/office/drawing/2014/main" id="{92182F70-2C62-CF8B-2FF5-057776022FFC}"/>
              </a:ext>
            </a:extLst>
          </p:cNvPr>
          <p:cNvSpPr>
            <a:spLocks noGrp="1" noChangeArrowheads="1"/>
          </p:cNvSpPr>
          <p:nvPr>
            <p:ph type="body" idx="1"/>
          </p:nvPr>
        </p:nvSpPr>
        <p:spPr>
          <a:xfrm>
            <a:off x="728663" y="1981200"/>
            <a:ext cx="7659687" cy="4114800"/>
          </a:xfrm>
        </p:spPr>
        <p:txBody>
          <a:bodyPr/>
          <a:lstStyle/>
          <a:p>
            <a:endParaRPr lang="en-GB" altLang="en-US" sz="2400"/>
          </a:p>
          <a:p>
            <a:r>
              <a:rPr lang="en-GB" altLang="en-US" sz="2400"/>
              <a:t>For a distant light source (i.e. sun), attenuation is not used. Instead, we clamp the overall intensity to 1.0</a:t>
            </a:r>
          </a:p>
          <a:p>
            <a:pPr algn="r">
              <a:buFontTx/>
              <a:buNone/>
            </a:pPr>
            <a:endParaRPr lang="en-GB" altLang="en-US" sz="1600" i="1"/>
          </a:p>
          <a:p>
            <a:pPr eaLnBrk="1" hangingPunct="1">
              <a:buFontTx/>
              <a:buNone/>
            </a:pPr>
            <a:endParaRPr lang="en-GB" altLang="en-US"/>
          </a:p>
        </p:txBody>
      </p:sp>
      <p:sp>
        <p:nvSpPr>
          <p:cNvPr id="58372" name="Rectangle 4">
            <a:extLst>
              <a:ext uri="{FF2B5EF4-FFF2-40B4-BE49-F238E27FC236}">
                <a16:creationId xmlns:a16="http://schemas.microsoft.com/office/drawing/2014/main" id="{152A5913-81D1-509B-85A4-D3090257D124}"/>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8373" name="Rectangle 5">
            <a:extLst>
              <a:ext uri="{FF2B5EF4-FFF2-40B4-BE49-F238E27FC236}">
                <a16:creationId xmlns:a16="http://schemas.microsoft.com/office/drawing/2014/main" id="{9AE0ABD4-AB88-3289-9FC9-677F614054C7}"/>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8374" name="Rectangle 2">
            <a:extLst>
              <a:ext uri="{FF2B5EF4-FFF2-40B4-BE49-F238E27FC236}">
                <a16:creationId xmlns:a16="http://schemas.microsoft.com/office/drawing/2014/main" id="{375786F7-46B0-CDDF-737D-4120D6E7C606}"/>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8375" name="Rectangle 2">
            <a:extLst>
              <a:ext uri="{FF2B5EF4-FFF2-40B4-BE49-F238E27FC236}">
                <a16:creationId xmlns:a16="http://schemas.microsoft.com/office/drawing/2014/main" id="{09E917D9-8960-8E92-FC9F-AEFE7921C51A}"/>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F203AF02-9FF7-638D-9B18-5CC7B694752C}"/>
              </a:ext>
            </a:extLst>
          </p:cNvPr>
          <p:cNvSpPr>
            <a:spLocks noGrp="1" noChangeArrowheads="1"/>
          </p:cNvSpPr>
          <p:nvPr>
            <p:ph type="title"/>
          </p:nvPr>
        </p:nvSpPr>
        <p:spPr/>
        <p:txBody>
          <a:bodyPr/>
          <a:lstStyle/>
          <a:p>
            <a:pPr eaLnBrk="1" hangingPunct="1"/>
            <a:r>
              <a:rPr lang="en-GB" altLang="en-US"/>
              <a:t>Spot Lights</a:t>
            </a:r>
          </a:p>
        </p:txBody>
      </p:sp>
      <p:sp>
        <p:nvSpPr>
          <p:cNvPr id="3075" name="Rectangle 3">
            <a:extLst>
              <a:ext uri="{FF2B5EF4-FFF2-40B4-BE49-F238E27FC236}">
                <a16:creationId xmlns:a16="http://schemas.microsoft.com/office/drawing/2014/main" id="{5A0D7D7C-9CB6-4EB7-5D17-EAA263A23CA5}"/>
              </a:ext>
            </a:extLst>
          </p:cNvPr>
          <p:cNvSpPr>
            <a:spLocks noGrp="1" noChangeArrowheads="1"/>
          </p:cNvSpPr>
          <p:nvPr>
            <p:ph type="body" idx="1"/>
          </p:nvPr>
        </p:nvSpPr>
        <p:spPr>
          <a:xfrm>
            <a:off x="728663" y="1981200"/>
            <a:ext cx="7659687" cy="4114800"/>
          </a:xfrm>
        </p:spPr>
        <p:txBody>
          <a:bodyPr/>
          <a:lstStyle/>
          <a:p>
            <a:pPr>
              <a:defRPr/>
            </a:pPr>
            <a:r>
              <a:rPr lang="en-GB" sz="2400" dirty="0"/>
              <a:t>Local lights sources can be modified to produce a directional beam of light (spot light). </a:t>
            </a:r>
          </a:p>
          <a:p>
            <a:pPr marL="0" indent="0">
              <a:buFontTx/>
              <a:buNone/>
              <a:defRPr/>
            </a:pPr>
            <a:r>
              <a:rPr lang="en-GB" sz="2400" dirty="0"/>
              <a:t> </a:t>
            </a:r>
          </a:p>
          <a:p>
            <a:pPr>
              <a:defRPr/>
            </a:pPr>
            <a:r>
              <a:rPr lang="en-GB" sz="2400" dirty="0"/>
              <a:t>Spotlights have their output constrained to a cone. </a:t>
            </a:r>
          </a:p>
          <a:p>
            <a:pPr>
              <a:defRPr/>
            </a:pPr>
            <a:endParaRPr lang="en-GB" sz="2400" dirty="0"/>
          </a:p>
          <a:p>
            <a:pPr>
              <a:defRPr/>
            </a:pPr>
            <a:r>
              <a:rPr lang="en-GB" sz="2400" dirty="0"/>
              <a:t>Outside the cone there is no light at all.</a:t>
            </a:r>
          </a:p>
          <a:p>
            <a:pPr>
              <a:defRPr/>
            </a:pPr>
            <a:endParaRPr lang="en-GB" sz="2400" dirty="0"/>
          </a:p>
          <a:p>
            <a:pPr>
              <a:defRPr/>
            </a:pPr>
            <a:r>
              <a:rPr lang="en-GB" sz="2400" dirty="0"/>
              <a:t>Inside the cone we model the intensity as being greatest on the axis of the cone and gradually falling off as the angle increases.</a:t>
            </a:r>
          </a:p>
          <a:p>
            <a:pPr eaLnBrk="1" hangingPunct="1">
              <a:buFontTx/>
              <a:buNone/>
              <a:defRPr/>
            </a:pPr>
            <a:endParaRPr lang="en-GB" altLang="en-US" dirty="0"/>
          </a:p>
        </p:txBody>
      </p:sp>
      <p:sp>
        <p:nvSpPr>
          <p:cNvPr id="60420" name="Rectangle 4">
            <a:extLst>
              <a:ext uri="{FF2B5EF4-FFF2-40B4-BE49-F238E27FC236}">
                <a16:creationId xmlns:a16="http://schemas.microsoft.com/office/drawing/2014/main" id="{DB13FC60-B509-3E3C-C2AF-598500D93379}"/>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0421" name="Rectangle 5">
            <a:extLst>
              <a:ext uri="{FF2B5EF4-FFF2-40B4-BE49-F238E27FC236}">
                <a16:creationId xmlns:a16="http://schemas.microsoft.com/office/drawing/2014/main" id="{AE326019-0222-3954-4101-54F8F8A62706}"/>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0422" name="Rectangle 2">
            <a:extLst>
              <a:ext uri="{FF2B5EF4-FFF2-40B4-BE49-F238E27FC236}">
                <a16:creationId xmlns:a16="http://schemas.microsoft.com/office/drawing/2014/main" id="{7E5B4B88-E711-C46D-1CE0-192390E73A40}"/>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0423" name="Rectangle 2">
            <a:extLst>
              <a:ext uri="{FF2B5EF4-FFF2-40B4-BE49-F238E27FC236}">
                <a16:creationId xmlns:a16="http://schemas.microsoft.com/office/drawing/2014/main" id="{A0E56B10-5F5B-9AE7-C99E-99367562A080}"/>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1B60DF65-8262-1360-3D7C-4EBB6FCA3813}"/>
              </a:ext>
            </a:extLst>
          </p:cNvPr>
          <p:cNvSpPr>
            <a:spLocks noGrp="1" noChangeArrowheads="1"/>
          </p:cNvSpPr>
          <p:nvPr>
            <p:ph type="title"/>
          </p:nvPr>
        </p:nvSpPr>
        <p:spPr/>
        <p:txBody>
          <a:bodyPr/>
          <a:lstStyle/>
          <a:p>
            <a:pPr eaLnBrk="1" hangingPunct="1"/>
            <a:r>
              <a:rPr lang="en-GB" altLang="en-US"/>
              <a:t>Spot Lights</a:t>
            </a:r>
          </a:p>
        </p:txBody>
      </p:sp>
      <p:sp>
        <p:nvSpPr>
          <p:cNvPr id="62467" name="Rectangle 3">
            <a:extLst>
              <a:ext uri="{FF2B5EF4-FFF2-40B4-BE49-F238E27FC236}">
                <a16:creationId xmlns:a16="http://schemas.microsoft.com/office/drawing/2014/main" id="{188F4D40-BBB2-24B6-9269-DC9A89030D86}"/>
              </a:ext>
            </a:extLst>
          </p:cNvPr>
          <p:cNvSpPr>
            <a:spLocks noGrp="1" noChangeArrowheads="1"/>
          </p:cNvSpPr>
          <p:nvPr>
            <p:ph type="body" idx="1"/>
          </p:nvPr>
        </p:nvSpPr>
        <p:spPr>
          <a:xfrm>
            <a:off x="728663" y="1981200"/>
            <a:ext cx="7659687" cy="4114800"/>
          </a:xfrm>
        </p:spPr>
        <p:txBody>
          <a:bodyPr/>
          <a:lstStyle/>
          <a:p>
            <a:pPr marL="0" indent="0">
              <a:buFontTx/>
              <a:buNone/>
            </a:pPr>
            <a:endParaRPr lang="en-GB" altLang="en-US"/>
          </a:p>
          <a:p>
            <a:pPr marL="0" indent="0">
              <a:buFontTx/>
              <a:buNone/>
            </a:pPr>
            <a:endParaRPr lang="en-GB" altLang="en-US"/>
          </a:p>
          <a:p>
            <a:pPr marL="0" indent="0">
              <a:buFontTx/>
              <a:buNone/>
            </a:pPr>
            <a:endParaRPr lang="en-GB" altLang="en-US"/>
          </a:p>
          <a:p>
            <a:pPr marL="0" indent="0">
              <a:buFontTx/>
              <a:buNone/>
            </a:pPr>
            <a:endParaRPr lang="en-GB" altLang="en-US"/>
          </a:p>
          <a:p>
            <a:pPr marL="0" indent="0">
              <a:buFontTx/>
              <a:buNone/>
            </a:pPr>
            <a:endParaRPr lang="en-GB" altLang="en-US"/>
          </a:p>
          <a:p>
            <a:pPr marL="0" indent="0">
              <a:buFontTx/>
              <a:buNone/>
            </a:pPr>
            <a:endParaRPr lang="en-GB" altLang="en-US"/>
          </a:p>
        </p:txBody>
      </p:sp>
      <p:sp>
        <p:nvSpPr>
          <p:cNvPr id="62468" name="Rectangle 4">
            <a:extLst>
              <a:ext uri="{FF2B5EF4-FFF2-40B4-BE49-F238E27FC236}">
                <a16:creationId xmlns:a16="http://schemas.microsoft.com/office/drawing/2014/main" id="{6B11D029-4D64-FA4F-6471-16831247EEF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2469" name="Rectangle 5">
            <a:extLst>
              <a:ext uri="{FF2B5EF4-FFF2-40B4-BE49-F238E27FC236}">
                <a16:creationId xmlns:a16="http://schemas.microsoft.com/office/drawing/2014/main" id="{48FEC27F-1623-C7FA-E9D4-21B9718B50F1}"/>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2470" name="Rectangle 2">
            <a:extLst>
              <a:ext uri="{FF2B5EF4-FFF2-40B4-BE49-F238E27FC236}">
                <a16:creationId xmlns:a16="http://schemas.microsoft.com/office/drawing/2014/main" id="{01964446-8C16-A814-3CE8-5EE0BA6D667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2471" name="Rectangle 2">
            <a:extLst>
              <a:ext uri="{FF2B5EF4-FFF2-40B4-BE49-F238E27FC236}">
                <a16:creationId xmlns:a16="http://schemas.microsoft.com/office/drawing/2014/main" id="{53AB1B8E-6A25-6532-352F-2C29F7BAD993}"/>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pic>
        <p:nvPicPr>
          <p:cNvPr id="62472" name="Picture 2">
            <a:extLst>
              <a:ext uri="{FF2B5EF4-FFF2-40B4-BE49-F238E27FC236}">
                <a16:creationId xmlns:a16="http://schemas.microsoft.com/office/drawing/2014/main" id="{575856A2-96B2-06C3-21DD-FB2DCE9679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5625" y="1844675"/>
            <a:ext cx="2952750" cy="307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3" name="Picture 3">
            <a:extLst>
              <a:ext uri="{FF2B5EF4-FFF2-40B4-BE49-F238E27FC236}">
                <a16:creationId xmlns:a16="http://schemas.microsoft.com/office/drawing/2014/main" id="{7DAE66B5-B73B-6B55-8BAE-A6AC6EB1AE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5375" y="5300663"/>
            <a:ext cx="7724775"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13566E45-E581-7EBB-A05A-77C23D6F7713}"/>
              </a:ext>
            </a:extLst>
          </p:cNvPr>
          <p:cNvSpPr>
            <a:spLocks noGrp="1" noChangeArrowheads="1"/>
          </p:cNvSpPr>
          <p:nvPr>
            <p:ph type="title"/>
          </p:nvPr>
        </p:nvSpPr>
        <p:spPr/>
        <p:txBody>
          <a:bodyPr/>
          <a:lstStyle/>
          <a:p>
            <a:pPr eaLnBrk="1" hangingPunct="1"/>
            <a:r>
              <a:rPr lang="en-GB" altLang="en-US"/>
              <a:t>Barn Doors</a:t>
            </a:r>
          </a:p>
        </p:txBody>
      </p:sp>
      <p:sp>
        <p:nvSpPr>
          <p:cNvPr id="3075" name="Rectangle 3">
            <a:extLst>
              <a:ext uri="{FF2B5EF4-FFF2-40B4-BE49-F238E27FC236}">
                <a16:creationId xmlns:a16="http://schemas.microsoft.com/office/drawing/2014/main" id="{2BC7AD0F-E1E7-C82B-3ABE-73BD0E505597}"/>
              </a:ext>
            </a:extLst>
          </p:cNvPr>
          <p:cNvSpPr>
            <a:spLocks noGrp="1" noChangeArrowheads="1"/>
          </p:cNvSpPr>
          <p:nvPr>
            <p:ph type="body" idx="1"/>
          </p:nvPr>
        </p:nvSpPr>
        <p:spPr>
          <a:xfrm>
            <a:off x="728663" y="1981200"/>
            <a:ext cx="7659687" cy="4114800"/>
          </a:xfrm>
        </p:spPr>
        <p:txBody>
          <a:bodyPr/>
          <a:lstStyle/>
          <a:p>
            <a:pPr>
              <a:defRPr/>
            </a:pPr>
            <a:r>
              <a:rPr lang="en-GB" sz="2400" i="1" dirty="0"/>
              <a:t>Warn[1]</a:t>
            </a:r>
            <a:r>
              <a:rPr lang="en-GB" sz="2400" dirty="0"/>
              <a:t> suggests implementing ‘flaps’ and ‘cones’ to restrict the spread of light to a limited area within the scene.</a:t>
            </a:r>
          </a:p>
          <a:p>
            <a:pPr marL="0" indent="0">
              <a:buFontTx/>
              <a:buNone/>
              <a:defRPr/>
            </a:pPr>
            <a:r>
              <a:rPr lang="en-GB" sz="2400" dirty="0"/>
              <a:t> </a:t>
            </a:r>
          </a:p>
          <a:p>
            <a:pPr>
              <a:defRPr/>
            </a:pPr>
            <a:r>
              <a:rPr lang="en-GB" sz="2400" dirty="0"/>
              <a:t>Flaps (barn doors) are used in professional photography to confine the spread of a light to a designated range in </a:t>
            </a:r>
            <a:r>
              <a:rPr lang="en-GB" sz="2400" i="1" dirty="0" err="1"/>
              <a:t>x,y</a:t>
            </a:r>
            <a:r>
              <a:rPr lang="en-GB" sz="2400" dirty="0" err="1"/>
              <a:t>,</a:t>
            </a:r>
            <a:r>
              <a:rPr lang="en-GB" sz="2400" i="1" dirty="0" err="1"/>
              <a:t>z</a:t>
            </a:r>
            <a:r>
              <a:rPr lang="en-GB" sz="2400" dirty="0"/>
              <a:t>  world coordinates. </a:t>
            </a:r>
          </a:p>
          <a:p>
            <a:pPr>
              <a:defRPr/>
            </a:pPr>
            <a:r>
              <a:rPr lang="en-GB" sz="2400" dirty="0"/>
              <a:t>Each light has six flaps associated to it. These flaps are used to control the overall shape of the projected light.</a:t>
            </a:r>
          </a:p>
          <a:p>
            <a:pPr marL="0" indent="0">
              <a:buFontTx/>
              <a:buNone/>
              <a:defRPr/>
            </a:pPr>
            <a:endParaRPr lang="en-GB" sz="2400" dirty="0"/>
          </a:p>
          <a:p>
            <a:pPr marL="0" indent="0">
              <a:buFontTx/>
              <a:buNone/>
              <a:defRPr/>
            </a:pPr>
            <a:r>
              <a:rPr lang="en-GB" sz="1600" dirty="0"/>
              <a:t>[1] </a:t>
            </a:r>
            <a:r>
              <a:rPr lang="en-GB" sz="1600" dirty="0" err="1"/>
              <a:t>Warn.D.R</a:t>
            </a:r>
            <a:r>
              <a:rPr lang="en-GB" sz="1600" dirty="0"/>
              <a:t>. “Lighting Controls for Synthetic Images” SIGGRAPH ’83, pp13-21</a:t>
            </a:r>
          </a:p>
        </p:txBody>
      </p:sp>
      <p:sp>
        <p:nvSpPr>
          <p:cNvPr id="64516" name="Rectangle 4">
            <a:extLst>
              <a:ext uri="{FF2B5EF4-FFF2-40B4-BE49-F238E27FC236}">
                <a16:creationId xmlns:a16="http://schemas.microsoft.com/office/drawing/2014/main" id="{8E020AF5-E508-7D7A-E048-72930E36286A}"/>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4517" name="Rectangle 5">
            <a:extLst>
              <a:ext uri="{FF2B5EF4-FFF2-40B4-BE49-F238E27FC236}">
                <a16:creationId xmlns:a16="http://schemas.microsoft.com/office/drawing/2014/main" id="{C0A861FE-51C0-0B82-E462-87F4683F79D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4518" name="Rectangle 2">
            <a:extLst>
              <a:ext uri="{FF2B5EF4-FFF2-40B4-BE49-F238E27FC236}">
                <a16:creationId xmlns:a16="http://schemas.microsoft.com/office/drawing/2014/main" id="{145D2A4E-0794-5E6F-F9DB-B494FFE22C5A}"/>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4519" name="Rectangle 2">
            <a:extLst>
              <a:ext uri="{FF2B5EF4-FFF2-40B4-BE49-F238E27FC236}">
                <a16:creationId xmlns:a16="http://schemas.microsoft.com/office/drawing/2014/main" id="{0B8CAC56-EA36-6874-D345-6E9A28275157}"/>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3898E9BA-DBAC-CFF2-68C4-A850E7F4FB66}"/>
              </a:ext>
            </a:extLst>
          </p:cNvPr>
          <p:cNvSpPr>
            <a:spLocks noGrp="1" noChangeArrowheads="1"/>
          </p:cNvSpPr>
          <p:nvPr>
            <p:ph type="title"/>
          </p:nvPr>
        </p:nvSpPr>
        <p:spPr/>
        <p:txBody>
          <a:bodyPr/>
          <a:lstStyle/>
          <a:p>
            <a:pPr eaLnBrk="1" hangingPunct="1"/>
            <a:r>
              <a:rPr lang="en-GB" altLang="en-US"/>
              <a:t>Barn Doors</a:t>
            </a:r>
          </a:p>
        </p:txBody>
      </p:sp>
      <p:sp>
        <p:nvSpPr>
          <p:cNvPr id="3075" name="Rectangle 3">
            <a:extLst>
              <a:ext uri="{FF2B5EF4-FFF2-40B4-BE49-F238E27FC236}">
                <a16:creationId xmlns:a16="http://schemas.microsoft.com/office/drawing/2014/main" id="{49F3780B-5D24-152D-47B2-7E9D1233D32D}"/>
              </a:ext>
            </a:extLst>
          </p:cNvPr>
          <p:cNvSpPr>
            <a:spLocks noGrp="1" noChangeArrowheads="1"/>
          </p:cNvSpPr>
          <p:nvPr>
            <p:ph type="body" idx="1"/>
          </p:nvPr>
        </p:nvSpPr>
        <p:spPr>
          <a:xfrm>
            <a:off x="728663" y="1981200"/>
            <a:ext cx="7659687" cy="4114800"/>
          </a:xfrm>
        </p:spPr>
        <p:txBody>
          <a:bodyPr/>
          <a:lstStyle/>
          <a:p>
            <a:pPr>
              <a:defRPr/>
            </a:pPr>
            <a:r>
              <a:rPr lang="en-GB" sz="2400" dirty="0"/>
              <a:t>Cones are most commonly used to limit the spread of the projected light to create a ‘lamp shade’ effect. </a:t>
            </a:r>
          </a:p>
          <a:p>
            <a:pPr>
              <a:defRPr/>
            </a:pPr>
            <a:endParaRPr lang="en-GB" sz="2400" dirty="0"/>
          </a:p>
          <a:p>
            <a:pPr>
              <a:defRPr/>
            </a:pPr>
            <a:r>
              <a:rPr lang="en-GB" sz="2400" dirty="0"/>
              <a:t>This is easily accomplished by clamping the minimum dot product permitted to some pre-defined limit.</a:t>
            </a:r>
          </a:p>
          <a:p>
            <a:pPr marL="0" indent="0">
              <a:buFontTx/>
              <a:buNone/>
              <a:defRPr/>
            </a:pPr>
            <a:r>
              <a:rPr lang="en-GB" sz="2400" dirty="0"/>
              <a:t> </a:t>
            </a:r>
          </a:p>
          <a:p>
            <a:pPr>
              <a:defRPr/>
            </a:pPr>
            <a:r>
              <a:rPr lang="en-GB" sz="2400" dirty="0"/>
              <a:t>Values outside this limit are clamped to zero and no illumination takes place.</a:t>
            </a:r>
          </a:p>
        </p:txBody>
      </p:sp>
      <p:sp>
        <p:nvSpPr>
          <p:cNvPr id="66564" name="Rectangle 4">
            <a:extLst>
              <a:ext uri="{FF2B5EF4-FFF2-40B4-BE49-F238E27FC236}">
                <a16:creationId xmlns:a16="http://schemas.microsoft.com/office/drawing/2014/main" id="{DC54AE7E-01E6-66E7-7539-7DF7AB6B654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6565" name="Rectangle 5">
            <a:extLst>
              <a:ext uri="{FF2B5EF4-FFF2-40B4-BE49-F238E27FC236}">
                <a16:creationId xmlns:a16="http://schemas.microsoft.com/office/drawing/2014/main" id="{709536F2-5BC1-BF90-EFE4-C90CE16A9F1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6566" name="Rectangle 2">
            <a:extLst>
              <a:ext uri="{FF2B5EF4-FFF2-40B4-BE49-F238E27FC236}">
                <a16:creationId xmlns:a16="http://schemas.microsoft.com/office/drawing/2014/main" id="{FD3D7717-75BD-E206-5BBE-32014F474CBF}"/>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6567" name="Rectangle 2">
            <a:extLst>
              <a:ext uri="{FF2B5EF4-FFF2-40B4-BE49-F238E27FC236}">
                <a16:creationId xmlns:a16="http://schemas.microsoft.com/office/drawing/2014/main" id="{324AFE62-62A0-CB93-B72F-0952024DAFFF}"/>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B8D36DDB-30F2-2F0E-8582-C77F37089EE6}"/>
              </a:ext>
            </a:extLst>
          </p:cNvPr>
          <p:cNvSpPr>
            <a:spLocks noGrp="1" noChangeArrowheads="1"/>
          </p:cNvSpPr>
          <p:nvPr>
            <p:ph type="title"/>
          </p:nvPr>
        </p:nvSpPr>
        <p:spPr/>
        <p:txBody>
          <a:bodyPr/>
          <a:lstStyle/>
          <a:p>
            <a:r>
              <a:rPr lang="en-GB" altLang="en-US"/>
              <a:t>A vertex shader implementation of ADS</a:t>
            </a:r>
          </a:p>
        </p:txBody>
      </p:sp>
      <p:sp>
        <p:nvSpPr>
          <p:cNvPr id="68611" name="Content Placeholder 2">
            <a:extLst>
              <a:ext uri="{FF2B5EF4-FFF2-40B4-BE49-F238E27FC236}">
                <a16:creationId xmlns:a16="http://schemas.microsoft.com/office/drawing/2014/main" id="{6DF35EF5-6D2D-C642-633D-18A96F5EB839}"/>
              </a:ext>
            </a:extLst>
          </p:cNvPr>
          <p:cNvSpPr>
            <a:spLocks noGrp="1" noChangeArrowheads="1"/>
          </p:cNvSpPr>
          <p:nvPr>
            <p:ph idx="1"/>
          </p:nvPr>
        </p:nvSpPr>
        <p:spPr/>
        <p:txBody>
          <a:bodyPr/>
          <a:lstStyle/>
          <a:p>
            <a:pPr marL="0" indent="0">
              <a:buFontTx/>
              <a:buNone/>
            </a:pPr>
            <a:r>
              <a:rPr lang="en-GB" altLang="en-US" sz="2400"/>
              <a:t>// calculate view space light vector (from vertex to light)</a:t>
            </a:r>
          </a:p>
          <a:p>
            <a:pPr marL="0" indent="0">
              <a:buFontTx/>
              <a:buNone/>
            </a:pPr>
            <a:r>
              <a:rPr lang="en-GB" altLang="en-US" sz="2400"/>
              <a:t>vec4 P = mv_matrix * vec4(vertPos,1.0);</a:t>
            </a:r>
          </a:p>
          <a:p>
            <a:pPr marL="0" indent="0">
              <a:buFontTx/>
              <a:buNone/>
            </a:pPr>
            <a:r>
              <a:rPr lang="en-GB" altLang="en-US" sz="2400"/>
              <a:t>vec3 N = normalize((norm_matrix * vec4(vertNormal,1.0)).xyz);</a:t>
            </a:r>
          </a:p>
          <a:p>
            <a:pPr marL="0" indent="0">
              <a:buFontTx/>
              <a:buNone/>
            </a:pPr>
            <a:r>
              <a:rPr lang="en-GB" altLang="en-US" sz="2400"/>
              <a:t>vec3 L = normalize(light.position - P.xyz);</a:t>
            </a:r>
          </a:p>
          <a:p>
            <a:pPr marL="0" indent="0">
              <a:buFontTx/>
              <a:buNone/>
            </a:pPr>
            <a:r>
              <a:rPr lang="en-GB" altLang="en-US" sz="2400"/>
              <a:t>// view vector is equivalent to the negative of view space vertex position</a:t>
            </a:r>
          </a:p>
          <a:p>
            <a:pPr marL="0" indent="0">
              <a:buFontTx/>
              <a:buNone/>
            </a:pPr>
            <a:r>
              <a:rPr lang="en-GB" altLang="en-US" sz="2400"/>
              <a:t>vec3 V = normalize(-P.xyz);</a:t>
            </a:r>
          </a:p>
          <a:p>
            <a:pPr marL="0" indent="0">
              <a:buFontTx/>
              <a:buNone/>
            </a:pPr>
            <a:r>
              <a:rPr lang="en-GB" altLang="en-US" sz="2400"/>
              <a:t>// R is reflection of -L with respect to surface normal N</a:t>
            </a:r>
          </a:p>
          <a:p>
            <a:pPr marL="0" indent="0">
              <a:buFontTx/>
              <a:buNone/>
            </a:pPr>
            <a:r>
              <a:rPr lang="en-GB" altLang="en-US" sz="2400"/>
              <a:t>vec3 R = reflect(-L,N);</a:t>
            </a:r>
          </a:p>
          <a:p>
            <a:pPr marL="0" indent="0">
              <a:buFontTx/>
              <a:buNone/>
            </a:pPr>
            <a:endParaRPr lang="en-GB" altLang="en-US"/>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0707EDDD-12E8-8F6D-8D97-2E85DAE3DAAA}"/>
              </a:ext>
            </a:extLst>
          </p:cNvPr>
          <p:cNvSpPr>
            <a:spLocks noGrp="1" noChangeArrowheads="1"/>
          </p:cNvSpPr>
          <p:nvPr>
            <p:ph type="title"/>
          </p:nvPr>
        </p:nvSpPr>
        <p:spPr>
          <a:xfrm>
            <a:off x="827088" y="260350"/>
            <a:ext cx="7270750" cy="731838"/>
          </a:xfrm>
        </p:spPr>
        <p:txBody>
          <a:bodyPr/>
          <a:lstStyle/>
          <a:p>
            <a:r>
              <a:rPr lang="en-GB" altLang="en-US" sz="3200"/>
              <a:t>Vertex shader continued…</a:t>
            </a:r>
          </a:p>
        </p:txBody>
      </p:sp>
      <p:sp>
        <p:nvSpPr>
          <p:cNvPr id="69635" name="Content Placeholder 2">
            <a:extLst>
              <a:ext uri="{FF2B5EF4-FFF2-40B4-BE49-F238E27FC236}">
                <a16:creationId xmlns:a16="http://schemas.microsoft.com/office/drawing/2014/main" id="{B58FE7BB-D079-5082-CF04-B070003E7E3A}"/>
              </a:ext>
            </a:extLst>
          </p:cNvPr>
          <p:cNvSpPr>
            <a:spLocks noGrp="1" noChangeArrowheads="1"/>
          </p:cNvSpPr>
          <p:nvPr>
            <p:ph idx="1"/>
          </p:nvPr>
        </p:nvSpPr>
        <p:spPr>
          <a:xfrm>
            <a:off x="323850" y="992188"/>
            <a:ext cx="8712200" cy="4114800"/>
          </a:xfrm>
        </p:spPr>
        <p:txBody>
          <a:bodyPr/>
          <a:lstStyle/>
          <a:p>
            <a:pPr marL="0" indent="0">
              <a:buFontTx/>
              <a:buNone/>
            </a:pPr>
            <a:r>
              <a:rPr lang="en-GB" altLang="en-US" sz="2400"/>
              <a:t>// ambient, diffuse, and specular contributions</a:t>
            </a:r>
          </a:p>
          <a:p>
            <a:pPr marL="0" indent="0">
              <a:buFontTx/>
              <a:buNone/>
            </a:pPr>
            <a:r>
              <a:rPr lang="en-GB" altLang="en-US" sz="2400"/>
              <a:t>vec3 ambient = ((globalAmbient * material.ambient) + (light.ambient * material.ambient)).xyz;</a:t>
            </a:r>
          </a:p>
          <a:p>
            <a:pPr marL="0" indent="0">
              <a:buFontTx/>
              <a:buNone/>
            </a:pPr>
            <a:r>
              <a:rPr lang="en-GB" altLang="en-US" sz="2400"/>
              <a:t>vec3 diffuse = light.diffuse.xyz * material.diffuse.xyz * max(dot(N,L), 0.0);</a:t>
            </a:r>
          </a:p>
          <a:p>
            <a:pPr marL="0" indent="0">
              <a:buFontTx/>
              <a:buNone/>
            </a:pPr>
            <a:r>
              <a:rPr lang="en-GB" altLang="en-US" sz="2400"/>
              <a:t>vec3 specular = </a:t>
            </a:r>
          </a:p>
          <a:p>
            <a:pPr marL="0" indent="0">
              <a:buFontTx/>
              <a:buNone/>
            </a:pPr>
            <a:r>
              <a:rPr lang="en-GB" altLang="en-US" sz="2400"/>
              <a:t>         material.specular.xyz * light.specular.xyz * pow(max(dot(R,V), </a:t>
            </a:r>
          </a:p>
          <a:p>
            <a:pPr marL="0" indent="0">
              <a:buFontTx/>
              <a:buNone/>
            </a:pPr>
            <a:r>
              <a:rPr lang="en-GB" altLang="en-US" sz="2400"/>
              <a:t>         0.0f), material.shininess);</a:t>
            </a:r>
          </a:p>
          <a:p>
            <a:pPr marL="0" indent="0">
              <a:buFontTx/>
              <a:buNone/>
            </a:pPr>
            <a:r>
              <a:rPr lang="en-GB" altLang="en-US" sz="2400"/>
              <a:t>// send the color output to the fragment shader</a:t>
            </a:r>
          </a:p>
          <a:p>
            <a:pPr marL="0" indent="0">
              <a:buFontTx/>
              <a:buNone/>
            </a:pPr>
            <a:r>
              <a:rPr lang="en-GB" altLang="en-US" sz="2400"/>
              <a:t>varyingColor = vec4((ambient + diffuse + specular), 1.0);</a:t>
            </a:r>
          </a:p>
        </p:txBody>
      </p:sp>
    </p:spTree>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3111</TotalTime>
  <Words>2950</Words>
  <Application>Microsoft Office PowerPoint</Application>
  <PresentationFormat>On-screen Show (4:3)</PresentationFormat>
  <Paragraphs>316</Paragraphs>
  <Slides>57</Slides>
  <Notes>16</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57</vt:i4>
      </vt:variant>
    </vt:vector>
  </HeadingPairs>
  <TitlesOfParts>
    <vt:vector size="64" baseType="lpstr">
      <vt:lpstr>Times New Roman</vt:lpstr>
      <vt:lpstr>Arial</vt:lpstr>
      <vt:lpstr>Calibri</vt:lpstr>
      <vt:lpstr>Arial,Bold</vt:lpstr>
      <vt:lpstr>Courier New</vt:lpstr>
      <vt:lpstr>Default Design</vt:lpstr>
      <vt:lpstr>Image</vt:lpstr>
      <vt:lpstr>Colour and Shading</vt:lpstr>
      <vt:lpstr>Colour perception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Diffuse Reflection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Blinn-Phong Shading</vt:lpstr>
      <vt:lpstr>Blinn-Phong Shading</vt:lpstr>
      <vt:lpstr>Blinn-Phong Shading</vt:lpstr>
      <vt:lpstr>Illumination Models</vt:lpstr>
      <vt:lpstr>Point-light Sources</vt:lpstr>
      <vt:lpstr>Point-light Sources</vt:lpstr>
      <vt:lpstr>Infinitely Distant Light Sources</vt:lpstr>
      <vt:lpstr>Infinitely Distant Light Sources</vt:lpstr>
      <vt:lpstr>Directional-light Sources</vt:lpstr>
      <vt:lpstr>Radial Intensity and attenuation</vt:lpstr>
      <vt:lpstr>Directional-light Sources</vt:lpstr>
      <vt:lpstr>Inverse Square Law</vt:lpstr>
      <vt:lpstr>Incident light</vt:lpstr>
      <vt:lpstr>Attenuation</vt:lpstr>
      <vt:lpstr>Attenuation</vt:lpstr>
      <vt:lpstr>Fall-off for distant light sources</vt:lpstr>
      <vt:lpstr>Spot Lights</vt:lpstr>
      <vt:lpstr>Spot Lights</vt:lpstr>
      <vt:lpstr>Barn Doors</vt:lpstr>
      <vt:lpstr>Barn Doors</vt:lpstr>
      <vt:lpstr>A vertex shader implementation of ADS</vt:lpstr>
      <vt:lpstr>Vertex shader continued…</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OpenGL Interaction and Animation</dc:title>
  <dc:creator>Faculty of Business</dc:creator>
  <cp:lastModifiedBy>Gordon Dickers</cp:lastModifiedBy>
  <cp:revision>33</cp:revision>
  <dcterms:created xsi:type="dcterms:W3CDTF">2003-03-17T10:32:40Z</dcterms:created>
  <dcterms:modified xsi:type="dcterms:W3CDTF">2023-02-28T11:16:27Z</dcterms:modified>
</cp:coreProperties>
</file>