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2" r:id="rId1"/>
  </p:sldMasterIdLst>
  <p:notesMasterIdLst>
    <p:notesMasterId r:id="rId19"/>
  </p:notesMasterIdLst>
  <p:sldIdLst>
    <p:sldId id="257" r:id="rId2"/>
    <p:sldId id="275" r:id="rId3"/>
    <p:sldId id="273" r:id="rId4"/>
    <p:sldId id="258" r:id="rId5"/>
    <p:sldId id="259" r:id="rId6"/>
    <p:sldId id="260" r:id="rId7"/>
    <p:sldId id="261" r:id="rId8"/>
    <p:sldId id="262" r:id="rId9"/>
    <p:sldId id="271" r:id="rId10"/>
    <p:sldId id="265" r:id="rId11"/>
    <p:sldId id="266" r:id="rId12"/>
    <p:sldId id="267" r:id="rId13"/>
    <p:sldId id="268" r:id="rId14"/>
    <p:sldId id="269" r:id="rId15"/>
    <p:sldId id="272" r:id="rId16"/>
    <p:sldId id="274" r:id="rId17"/>
    <p:sldId id="27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85"/>
    <p:restoredTop sz="95146"/>
  </p:normalViewPr>
  <p:slideViewPr>
    <p:cSldViewPr snapToGrid="0" snapToObjects="1">
      <p:cViewPr>
        <p:scale>
          <a:sx n="98" d="100"/>
          <a:sy n="98" d="100"/>
        </p:scale>
        <p:origin x="79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heme" Target="theme/theme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BEA179-CBEE-A542-BEDD-07E3E982AD7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37424B-F7C6-8A41-99B7-622ACA1DF0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711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37424B-F7C6-8A41-99B7-622ACA1DF0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28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37424B-F7C6-8A41-99B7-622ACA1DF0A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06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610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291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532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056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682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008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859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25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255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967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777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68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6163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886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300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46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B52C6-564E-144F-8AC3-DCCAC7473505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3780C17-76C5-0E44-AC2D-A2D37EB90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11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  <p:sldLayoutId id="2147483755" r:id="rId13"/>
    <p:sldLayoutId id="2147483756" r:id="rId14"/>
    <p:sldLayoutId id="2147483757" r:id="rId15"/>
    <p:sldLayoutId id="214748375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hyperlink" Target="https://www.pslhub.org/profile/2597-patient-safety-learning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linkedin.com/pulse/sustainable-healthcare-all-intersection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774693" y="1133489"/>
            <a:ext cx="1059442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05173" y="7686909"/>
            <a:ext cx="714178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2" name="Shape 14"/>
          <p:cNvSpPr/>
          <p:nvPr/>
        </p:nvSpPr>
        <p:spPr>
          <a:xfrm>
            <a:off x="2060553" y="1132930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39" name="Rectangle 3"/>
          <p:cNvSpPr>
            <a:spLocks noChangeArrowheads="1"/>
          </p:cNvSpPr>
          <p:nvPr/>
        </p:nvSpPr>
        <p:spPr bwMode="auto">
          <a:xfrm>
            <a:off x="457200" y="1703589"/>
            <a:ext cx="11734800" cy="433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b="1" dirty="0">
              <a:latin typeface="Arial" charset="0"/>
              <a:ea typeface="Arial" charset="0"/>
              <a:cs typeface="Arial" charset="0"/>
            </a:endParaRPr>
          </a:p>
          <a:p>
            <a:pPr algn="ctr"/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Module Name: Health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Wellbeing and Sustainable Development (BMHP6030_BIRM)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Component 1</a:t>
            </a: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Presentation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Title of presentation: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Integrating</a:t>
            </a:r>
            <a:r>
              <a:rPr lang="en-US" b="1" dirty="0" smtClean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Health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, Wellbeing </a:t>
            </a:r>
            <a:r>
              <a:rPr lang="en-US" b="1" dirty="0" smtClean="0">
                <a:latin typeface="Arial" charset="0"/>
                <a:ea typeface="Arial" charset="0"/>
                <a:cs typeface="Arial" charset="0"/>
              </a:rPr>
              <a:t>and 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Sustainable Development </a:t>
            </a: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Student Name: Hana </a:t>
            </a:r>
            <a:r>
              <a:rPr kumimoji="0" lang="en-US" altLang="en-US" sz="1800" b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Kiros</a:t>
            </a:r>
            <a:endParaRPr kumimoji="0" lang="en-US" altLang="en-US" sz="1800" b="1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Student Number: 2316483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 </a:t>
            </a:r>
            <a:endParaRPr kumimoji="0" lang="en-US" altLang="en-US" sz="24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Lecturer Name: </a:t>
            </a:r>
            <a:r>
              <a:rPr kumimoji="0" lang="en-US" altLang="en-US" sz="18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ea typeface="Arial" charset="0"/>
                <a:cs typeface="Arial" charset="0"/>
              </a:rPr>
              <a:t> </a:t>
            </a:r>
            <a:r>
              <a:rPr lang="en-US" b="1" dirty="0">
                <a:latin typeface="Arial" charset="0"/>
                <a:ea typeface="Arial" charset="0"/>
                <a:cs typeface="Arial" charset="0"/>
              </a:rPr>
              <a:t>Philip Jones</a:t>
            </a:r>
            <a:endParaRPr kumimoji="0" lang="en-US" altLang="en-US" sz="1800" b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pic>
        <p:nvPicPr>
          <p:cNvPr id="11" name="Picture 6389424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457200"/>
            <a:ext cx="3346450" cy="113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22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3"/>
          <p:cNvSpPr/>
          <p:nvPr/>
        </p:nvSpPr>
        <p:spPr>
          <a:xfrm>
            <a:off x="662940" y="1084811"/>
            <a:ext cx="749808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400" b="1" dirty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Integrating health, wellbeing and sustainable development</a:t>
            </a:r>
            <a:endParaRPr lang="en-US" sz="3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Shape 5"/>
          <p:cNvSpPr/>
          <p:nvPr/>
        </p:nvSpPr>
        <p:spPr>
          <a:xfrm>
            <a:off x="1011467" y="3720905"/>
            <a:ext cx="1638886" cy="652742"/>
          </a:xfrm>
          <a:prstGeom prst="roundRect">
            <a:avLst>
              <a:gd name="adj" fmla="val 17778"/>
            </a:avLst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6" name="Text 6"/>
          <p:cNvSpPr/>
          <p:nvPr/>
        </p:nvSpPr>
        <p:spPr>
          <a:xfrm>
            <a:off x="1127876" y="3822012"/>
            <a:ext cx="1335923" cy="42713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Health</a:t>
            </a:r>
            <a:endParaRPr lang="en-US" sz="2000" dirty="0"/>
          </a:p>
        </p:txBody>
      </p:sp>
      <p:sp>
        <p:nvSpPr>
          <p:cNvPr id="7" name="Shape 7"/>
          <p:cNvSpPr/>
          <p:nvPr/>
        </p:nvSpPr>
        <p:spPr>
          <a:xfrm>
            <a:off x="3326657" y="3711760"/>
            <a:ext cx="1667725" cy="652742"/>
          </a:xfrm>
          <a:prstGeom prst="roundRect">
            <a:avLst>
              <a:gd name="adj" fmla="val 17778"/>
            </a:avLst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Text 8"/>
          <p:cNvSpPr/>
          <p:nvPr/>
        </p:nvSpPr>
        <p:spPr>
          <a:xfrm>
            <a:off x="3351980" y="3760998"/>
            <a:ext cx="1715554" cy="4881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Wellbeing</a:t>
            </a:r>
            <a:endParaRPr lang="en-US" sz="2000" dirty="0"/>
          </a:p>
        </p:txBody>
      </p:sp>
      <p:sp>
        <p:nvSpPr>
          <p:cNvPr id="9" name="Shape 9"/>
          <p:cNvSpPr/>
          <p:nvPr/>
        </p:nvSpPr>
        <p:spPr>
          <a:xfrm>
            <a:off x="5623560" y="3720906"/>
            <a:ext cx="1874520" cy="643596"/>
          </a:xfrm>
          <a:prstGeom prst="roundRect">
            <a:avLst>
              <a:gd name="adj" fmla="val 17778"/>
            </a:avLst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0" name="Text 10"/>
          <p:cNvSpPr/>
          <p:nvPr/>
        </p:nvSpPr>
        <p:spPr>
          <a:xfrm>
            <a:off x="5623560" y="3740950"/>
            <a:ext cx="1728216" cy="528241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Sustainability</a:t>
            </a:r>
            <a:endParaRPr lang="en-US" sz="2000" dirty="0"/>
          </a:p>
        </p:txBody>
      </p:sp>
      <p:sp>
        <p:nvSpPr>
          <p:cNvPr id="11" name="Shape 11"/>
          <p:cNvSpPr/>
          <p:nvPr/>
        </p:nvSpPr>
        <p:spPr>
          <a:xfrm>
            <a:off x="7807569" y="3720905"/>
            <a:ext cx="1930791" cy="643597"/>
          </a:xfrm>
          <a:prstGeom prst="roundRect">
            <a:avLst>
              <a:gd name="adj" fmla="val 17778"/>
            </a:avLst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12" name="Text 12"/>
          <p:cNvSpPr/>
          <p:nvPr/>
        </p:nvSpPr>
        <p:spPr>
          <a:xfrm>
            <a:off x="7807569" y="3760997"/>
            <a:ext cx="1930791" cy="488149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</a:rPr>
              <a:t>Equity</a:t>
            </a:r>
            <a:endParaRPr lang="en-US" sz="2000" dirty="0"/>
          </a:p>
        </p:txBody>
      </p:sp>
      <p:sp>
        <p:nvSpPr>
          <p:cNvPr id="13" name="Text 4"/>
          <p:cNvSpPr/>
          <p:nvPr/>
        </p:nvSpPr>
        <p:spPr>
          <a:xfrm>
            <a:off x="822960" y="2514600"/>
            <a:ext cx="73380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lvl="0"/>
            <a:r>
              <a:rPr lang="en-US" b="1"/>
              <a:t>Critical examination of UK health and social care service delivery</a:t>
            </a:r>
            <a:endParaRPr lang="en-GB" dirty="0"/>
          </a:p>
        </p:txBody>
      </p:sp>
      <p:sp>
        <p:nvSpPr>
          <p:cNvPr id="1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5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83462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7"/>
          <p:cNvSpPr/>
          <p:nvPr/>
        </p:nvSpPr>
        <p:spPr>
          <a:xfrm>
            <a:off x="3918360" y="2027962"/>
            <a:ext cx="3508502" cy="1704474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TextBox 4"/>
          <p:cNvSpPr txBox="1"/>
          <p:nvPr/>
        </p:nvSpPr>
        <p:spPr>
          <a:xfrm>
            <a:off x="3846718" y="2124094"/>
            <a:ext cx="3783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latin typeface="Arial" charset="0"/>
                <a:ea typeface="Arial" charset="0"/>
                <a:cs typeface="Arial" charset="0"/>
              </a:rPr>
              <a:t>      Holistic </a:t>
            </a:r>
            <a:r>
              <a:rPr lang="en-GB" sz="1400" b="1" dirty="0">
                <a:latin typeface="Arial" charset="0"/>
                <a:ea typeface="Arial" charset="0"/>
                <a:cs typeface="Arial" charset="0"/>
              </a:rPr>
              <a:t>and preventative approach</a:t>
            </a:r>
          </a:p>
        </p:txBody>
      </p:sp>
      <p:sp>
        <p:nvSpPr>
          <p:cNvPr id="6" name="Rectangle 5"/>
          <p:cNvSpPr/>
          <p:nvPr/>
        </p:nvSpPr>
        <p:spPr>
          <a:xfrm>
            <a:off x="4187136" y="2528002"/>
            <a:ext cx="3177544" cy="854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Rather than just addressing each issue as it arises, to care is increasingly prevalent within health and social care in the UK. </a:t>
            </a:r>
          </a:p>
        </p:txBody>
      </p:sp>
      <p:sp>
        <p:nvSpPr>
          <p:cNvPr id="7" name="Shape 7"/>
          <p:cNvSpPr/>
          <p:nvPr/>
        </p:nvSpPr>
        <p:spPr>
          <a:xfrm>
            <a:off x="246086" y="2010891"/>
            <a:ext cx="3455008" cy="1647077"/>
          </a:xfrm>
          <a:prstGeom prst="round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12700">
            <a:solidFill>
              <a:srgbClr val="D0D5DD"/>
            </a:solidFill>
            <a:prstDash val="solid"/>
          </a:ln>
        </p:spPr>
      </p:sp>
      <p:sp>
        <p:nvSpPr>
          <p:cNvPr id="8" name="TextBox 7"/>
          <p:cNvSpPr txBox="1"/>
          <p:nvPr/>
        </p:nvSpPr>
        <p:spPr>
          <a:xfrm>
            <a:off x="308399" y="2145917"/>
            <a:ext cx="3538319" cy="310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  <a:latin typeface="Arial" charset="0"/>
                <a:ea typeface="Arial" charset="0"/>
                <a:cs typeface="Arial" charset="0"/>
              </a:rPr>
              <a:t>Why is it important to integrate?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2900" y="2528002"/>
            <a:ext cx="341008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 smtClean="0"/>
              <a:t>H</a:t>
            </a:r>
            <a:r>
              <a:rPr lang="en-GB" sz="1100" dirty="0" smtClean="0">
                <a:latin typeface="Arial" charset="0"/>
                <a:ea typeface="Arial" charset="0"/>
                <a:cs typeface="Arial" charset="0"/>
              </a:rPr>
              <a:t>ealth and well-being is affected by social, economic and environmental factors. </a:t>
            </a:r>
            <a:endParaRPr lang="en-GB" sz="11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488992" y="1144544"/>
            <a:ext cx="31211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 Core Arguments</a:t>
            </a:r>
            <a:r>
              <a:rPr lang="en-GB" b="1" dirty="0" smtClean="0">
                <a:latin typeface="Arial" charset="0"/>
                <a:ea typeface="Arial" charset="0"/>
                <a:cs typeface="Arial" charset="0"/>
              </a:rPr>
              <a:t> </a:t>
            </a:r>
            <a:endParaRPr lang="en-GB" b="1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8098540" y="2064947"/>
            <a:ext cx="3304657" cy="1667489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3" name="TextBox 12"/>
          <p:cNvSpPr txBox="1"/>
          <p:nvPr/>
        </p:nvSpPr>
        <p:spPr>
          <a:xfrm>
            <a:off x="8098540" y="2064947"/>
            <a:ext cx="330465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charset="0"/>
                <a:ea typeface="Arial" charset="0"/>
                <a:cs typeface="Arial" charset="0"/>
              </a:rPr>
              <a:t>Sustainable development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89909" y="2478094"/>
            <a:ext cx="3124192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satisfy the needs of the present without compromising the ability of the future generations to meet their needs (UN, 2015).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3570" y="4012184"/>
            <a:ext cx="589504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charset="0"/>
              <a:buChar char="•"/>
            </a:pPr>
            <a:r>
              <a:rPr lang="en-GB" dirty="0">
                <a:latin typeface="Arial" charset="0"/>
                <a:ea typeface="Arial" charset="0"/>
                <a:cs typeface="Arial" charset="0"/>
              </a:rPr>
              <a:t>This is a talk that evaluates the implications of sustainability, welfare and health on service delivery. </a:t>
            </a:r>
          </a:p>
          <a:p>
            <a:pPr marL="342900" indent="-342900" algn="just">
              <a:lnSpc>
                <a:spcPct val="150000"/>
              </a:lnSpc>
              <a:buFont typeface="Arial" charset="0"/>
              <a:buChar char="•"/>
            </a:pPr>
            <a:r>
              <a:rPr lang="en-GB" b="1" dirty="0">
                <a:latin typeface="Arial" charset="0"/>
                <a:ea typeface="Arial" charset="0"/>
                <a:cs typeface="Arial" charset="0"/>
              </a:rPr>
              <a:t>Essential Point: 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Financial and organisational barriers block the improvement of the results of integration.</a:t>
            </a:r>
          </a:p>
        </p:txBody>
      </p:sp>
      <p:sp>
        <p:nvSpPr>
          <p:cNvPr id="1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1744229" y="599680"/>
            <a:ext cx="15888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Introduction</a:t>
            </a:r>
            <a:r>
              <a:rPr lang="en-GB" b="1" dirty="0" smtClean="0">
                <a:latin typeface="Aptos Display" charset="0"/>
                <a:ea typeface="Aptos Display" charset="0"/>
                <a:cs typeface="Aptos Display" charset="0"/>
              </a:rPr>
              <a:t> </a:t>
            </a:r>
            <a:endParaRPr lang="en-GB" b="1" dirty="0">
              <a:latin typeface="Aptos Display" charset="0"/>
              <a:ea typeface="Aptos Display" charset="0"/>
              <a:cs typeface="Aptos Display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858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2"/>
          <p:cNvSpPr/>
          <p:nvPr/>
        </p:nvSpPr>
        <p:spPr>
          <a:xfrm>
            <a:off x="1648460" y="662940"/>
            <a:ext cx="48895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Definitions and key concepts</a:t>
            </a:r>
            <a:endParaRPr lang="en-US" sz="2400" dirty="0"/>
          </a:p>
        </p:txBody>
      </p:sp>
      <p:sp>
        <p:nvSpPr>
          <p:cNvPr id="7" name="Shape 3"/>
          <p:cNvSpPr/>
          <p:nvPr/>
        </p:nvSpPr>
        <p:spPr>
          <a:xfrm>
            <a:off x="640080" y="1417320"/>
            <a:ext cx="3246120" cy="13258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8" name="Text 4"/>
          <p:cNvSpPr/>
          <p:nvPr/>
        </p:nvSpPr>
        <p:spPr>
          <a:xfrm>
            <a:off x="80467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</a:t>
            </a:r>
            <a:endParaRPr lang="en-US" sz="1300" dirty="0"/>
          </a:p>
        </p:txBody>
      </p:sp>
      <p:sp>
        <p:nvSpPr>
          <p:cNvPr id="9" name="Text 5"/>
          <p:cNvSpPr/>
          <p:nvPr/>
        </p:nvSpPr>
        <p:spPr>
          <a:xfrm>
            <a:off x="804672" y="1920240"/>
            <a:ext cx="29260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just"/>
            <a:r>
              <a:rPr lang="en-US" sz="1100" dirty="0" smtClean="0">
                <a:solidFill>
                  <a:srgbClr val="101828"/>
                </a:solidFill>
              </a:rPr>
              <a:t>“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State of complete physical, mental and social </a:t>
            </a:r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wellbeing</a:t>
            </a:r>
            <a:r>
              <a:rPr lang="en-GB" sz="1100" dirty="0">
                <a:latin typeface="Arial" charset="0"/>
                <a:ea typeface="Arial" charset="0"/>
                <a:cs typeface="Arial" charset="0"/>
              </a:rPr>
              <a:t> and not merely the absence of disease or infirmity</a:t>
            </a:r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(WHO</a:t>
            </a:r>
            <a:r>
              <a:rPr lang="en-US" sz="1100" dirty="0"/>
              <a:t>, 2023)</a:t>
            </a:r>
          </a:p>
        </p:txBody>
      </p:sp>
      <p:sp>
        <p:nvSpPr>
          <p:cNvPr id="10" name="Shape 6"/>
          <p:cNvSpPr/>
          <p:nvPr/>
        </p:nvSpPr>
        <p:spPr>
          <a:xfrm>
            <a:off x="4480560" y="1417320"/>
            <a:ext cx="3429000" cy="13258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1" name="Text 7"/>
          <p:cNvSpPr/>
          <p:nvPr/>
        </p:nvSpPr>
        <p:spPr>
          <a:xfrm>
            <a:off x="4645152" y="155448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Wellbeing</a:t>
            </a:r>
            <a:endParaRPr lang="en-US" sz="1300" dirty="0"/>
          </a:p>
        </p:txBody>
      </p:sp>
      <p:sp>
        <p:nvSpPr>
          <p:cNvPr id="12" name="Text 8"/>
          <p:cNvSpPr/>
          <p:nvPr/>
        </p:nvSpPr>
        <p:spPr>
          <a:xfrm>
            <a:off x="4645152" y="192024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just">
              <a:buNone/>
            </a:pPr>
            <a:r>
              <a:rPr lang="en-US" sz="11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Subjective: life </a:t>
            </a:r>
            <a:r>
              <a:rPr lang="en-US" sz="1100" dirty="0" smtClean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satisfaction</a:t>
            </a:r>
          </a:p>
          <a:p>
            <a:pPr marL="0" indent="0" algn="just">
              <a:buNone/>
            </a:pPr>
            <a:r>
              <a:rPr lang="en-US" sz="1100" dirty="0" smtClean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Objective</a:t>
            </a:r>
            <a:r>
              <a:rPr lang="en-US" sz="11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: income, housing, safety, education and access.</a:t>
            </a:r>
            <a:endParaRPr lang="en-US" sz="11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8503920" y="1417320"/>
            <a:ext cx="3063240" cy="13258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10"/>
          <p:cNvSpPr/>
          <p:nvPr/>
        </p:nvSpPr>
        <p:spPr>
          <a:xfrm>
            <a:off x="8668512" y="1554480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Sustainable development</a:t>
            </a: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8668512" y="1920240"/>
            <a:ext cx="2898648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just"/>
            <a:r>
              <a:rPr lang="en-GB" sz="1100" dirty="0">
                <a:latin typeface="Arial" charset="0"/>
                <a:ea typeface="Arial" charset="0"/>
                <a:cs typeface="Arial" charset="0"/>
              </a:rPr>
              <a:t>development that meets the needs of the present without compromising the ability of future generations to meet their own needs.</a:t>
            </a:r>
          </a:p>
          <a:p>
            <a:pPr algn="just"/>
            <a:r>
              <a:rPr lang="en-US" sz="1100" dirty="0" smtClean="0">
                <a:latin typeface="Arial" charset="0"/>
                <a:ea typeface="Arial" charset="0"/>
                <a:cs typeface="Arial" charset="0"/>
              </a:rPr>
              <a:t>(</a:t>
            </a:r>
            <a:r>
              <a:rPr lang="en-US" sz="1100" dirty="0">
                <a:latin typeface="Arial" charset="0"/>
                <a:ea typeface="Arial" charset="0"/>
                <a:cs typeface="Arial" charset="0"/>
              </a:rPr>
              <a:t>UN, 2015)</a:t>
            </a:r>
          </a:p>
        </p:txBody>
      </p:sp>
      <p:sp>
        <p:nvSpPr>
          <p:cNvPr id="16" name="Shape 12"/>
          <p:cNvSpPr/>
          <p:nvPr/>
        </p:nvSpPr>
        <p:spPr>
          <a:xfrm>
            <a:off x="1325880" y="3749040"/>
            <a:ext cx="1965960" cy="685800"/>
          </a:xfrm>
          <a:prstGeom prst="chevron">
            <a:avLst/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150876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Biomedical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care</a:t>
            </a:r>
            <a:endParaRPr lang="en-US" sz="1400" dirty="0"/>
          </a:p>
        </p:txBody>
      </p:sp>
      <p:sp>
        <p:nvSpPr>
          <p:cNvPr id="18" name="Shape 14"/>
          <p:cNvSpPr/>
          <p:nvPr/>
        </p:nvSpPr>
        <p:spPr>
          <a:xfrm>
            <a:off x="3886200" y="3749040"/>
            <a:ext cx="1965960" cy="685800"/>
          </a:xfrm>
          <a:prstGeom prst="chevron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06908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Whole-person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wellbeing</a:t>
            </a:r>
            <a:endParaRPr lang="en-US" sz="1400" dirty="0"/>
          </a:p>
        </p:txBody>
      </p:sp>
      <p:sp>
        <p:nvSpPr>
          <p:cNvPr id="20" name="Shape 16"/>
          <p:cNvSpPr/>
          <p:nvPr/>
        </p:nvSpPr>
        <p:spPr>
          <a:xfrm>
            <a:off x="6446520" y="3749040"/>
            <a:ext cx="1965960" cy="685800"/>
          </a:xfrm>
          <a:prstGeom prst="chevron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21" name="Text 17"/>
          <p:cNvSpPr/>
          <p:nvPr/>
        </p:nvSpPr>
        <p:spPr>
          <a:xfrm>
            <a:off x="6537960" y="3858768"/>
            <a:ext cx="16916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Social &amp; ecological</a:t>
            </a:r>
            <a:endParaRPr lang="en-US" sz="1300" dirty="0"/>
          </a:p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determinants</a:t>
            </a:r>
            <a:endParaRPr lang="en-US" sz="1300" dirty="0"/>
          </a:p>
        </p:txBody>
      </p:sp>
      <p:sp>
        <p:nvSpPr>
          <p:cNvPr id="22" name="Shape 18"/>
          <p:cNvSpPr/>
          <p:nvPr/>
        </p:nvSpPr>
        <p:spPr>
          <a:xfrm>
            <a:off x="9006840" y="3749040"/>
            <a:ext cx="1965960" cy="685800"/>
          </a:xfrm>
          <a:prstGeom prst="chevron">
            <a:avLst/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23" name="Text 19"/>
          <p:cNvSpPr/>
          <p:nvPr/>
        </p:nvSpPr>
        <p:spPr>
          <a:xfrm>
            <a:off x="9189720" y="3886200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Sustainable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</a:rPr>
              <a:t>services</a:t>
            </a:r>
            <a:endParaRPr lang="en-US" sz="1400" dirty="0"/>
          </a:p>
        </p:txBody>
      </p:sp>
      <p:sp>
        <p:nvSpPr>
          <p:cNvPr id="2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5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47126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2"/>
          <p:cNvSpPr/>
          <p:nvPr/>
        </p:nvSpPr>
        <p:spPr>
          <a:xfrm>
            <a:off x="1623060" y="594649"/>
            <a:ext cx="8397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Conceptual Views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for </a:t>
            </a: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integrated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care</a:t>
            </a:r>
            <a:endParaRPr lang="en-US" sz="2400" dirty="0"/>
          </a:p>
        </p:txBody>
      </p:sp>
      <p:sp>
        <p:nvSpPr>
          <p:cNvPr id="10" name="Shape 3"/>
          <p:cNvSpPr/>
          <p:nvPr/>
        </p:nvSpPr>
        <p:spPr>
          <a:xfrm>
            <a:off x="484632" y="1275588"/>
            <a:ext cx="3474720" cy="13258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1" name="Text 4"/>
          <p:cNvSpPr/>
          <p:nvPr/>
        </p:nvSpPr>
        <p:spPr>
          <a:xfrm>
            <a:off x="804672" y="14630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Biopsychosocial model</a:t>
            </a:r>
            <a:endParaRPr lang="en-US" sz="1300" dirty="0"/>
          </a:p>
        </p:txBody>
      </p:sp>
      <p:sp>
        <p:nvSpPr>
          <p:cNvPr id="12" name="Text 5"/>
          <p:cNvSpPr/>
          <p:nvPr/>
        </p:nvSpPr>
        <p:spPr>
          <a:xfrm>
            <a:off x="804672" y="1828800"/>
            <a:ext cx="3154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3" name="Shape 6"/>
          <p:cNvSpPr/>
          <p:nvPr/>
        </p:nvSpPr>
        <p:spPr>
          <a:xfrm>
            <a:off x="4389120" y="1325880"/>
            <a:ext cx="3474720" cy="13258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7"/>
          <p:cNvSpPr/>
          <p:nvPr/>
        </p:nvSpPr>
        <p:spPr>
          <a:xfrm>
            <a:off x="4553712" y="14630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Ecological model</a:t>
            </a:r>
            <a:endParaRPr lang="en-US" sz="1300" dirty="0"/>
          </a:p>
        </p:txBody>
      </p:sp>
      <p:sp>
        <p:nvSpPr>
          <p:cNvPr id="15" name="Text 8"/>
          <p:cNvSpPr/>
          <p:nvPr/>
        </p:nvSpPr>
        <p:spPr>
          <a:xfrm>
            <a:off x="4553712" y="1601216"/>
            <a:ext cx="3154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Social, communal and individual factors</a:t>
            </a:r>
            <a:endParaRPr lang="en-US" sz="1100" dirty="0"/>
          </a:p>
        </p:txBody>
      </p:sp>
      <p:sp>
        <p:nvSpPr>
          <p:cNvPr id="16" name="Shape 9"/>
          <p:cNvSpPr/>
          <p:nvPr/>
        </p:nvSpPr>
        <p:spPr>
          <a:xfrm>
            <a:off x="8138160" y="1325880"/>
            <a:ext cx="3429000" cy="13258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7" name="Text 10"/>
          <p:cNvSpPr/>
          <p:nvPr/>
        </p:nvSpPr>
        <p:spPr>
          <a:xfrm>
            <a:off x="8302752" y="1463040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F3A5F"/>
                </a:solidFill>
              </a:rPr>
              <a:t>Holistic model</a:t>
            </a:r>
            <a:endParaRPr lang="en-US" sz="1300" dirty="0"/>
          </a:p>
        </p:txBody>
      </p:sp>
      <p:sp>
        <p:nvSpPr>
          <p:cNvPr id="18" name="Text 11"/>
          <p:cNvSpPr/>
          <p:nvPr/>
        </p:nvSpPr>
        <p:spPr>
          <a:xfrm>
            <a:off x="8302752" y="1572768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ctr"/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sees the person – not the disease</a:t>
            </a:r>
            <a:endParaRPr lang="en-US" sz="1100" dirty="0"/>
          </a:p>
        </p:txBody>
      </p:sp>
      <p:sp>
        <p:nvSpPr>
          <p:cNvPr id="21" name="Text 14"/>
          <p:cNvSpPr/>
          <p:nvPr/>
        </p:nvSpPr>
        <p:spPr>
          <a:xfrm>
            <a:off x="925445" y="3698748"/>
            <a:ext cx="37490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1F3A5F"/>
                </a:solidFill>
                <a:latin typeface="Arial" charset="0"/>
                <a:ea typeface="Arial" charset="0"/>
                <a:cs typeface="Arial" charset="0"/>
              </a:rPr>
              <a:t>Critical comparison</a:t>
            </a:r>
            <a:endParaRPr lang="en-US" sz="19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2" name="Text 15"/>
          <p:cNvSpPr/>
          <p:nvPr/>
        </p:nvSpPr>
        <p:spPr>
          <a:xfrm>
            <a:off x="560306" y="4137660"/>
            <a:ext cx="4846320" cy="12801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BPS: strong clinically, weaker on structural power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Ecological: strong on determinants, harder to implement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  <a:p>
            <a:pPr marL="127000" indent="-127000" algn="just">
              <a:buSzPct val="100000"/>
              <a:buChar char="•"/>
            </a:pPr>
            <a:r>
              <a:rPr lang="en-US" sz="1400" dirty="0">
                <a:solidFill>
                  <a:srgbClr val="101828"/>
                </a:solidFill>
                <a:latin typeface="Arial" charset="0"/>
                <a:ea typeface="Arial" charset="0"/>
                <a:cs typeface="Arial" charset="0"/>
              </a:rPr>
              <a:t>Holistic: person-centred, but requires time/workforce capacity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23" name="Shape 16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3" name="Rectangle 2"/>
          <p:cNvSpPr/>
          <p:nvPr/>
        </p:nvSpPr>
        <p:spPr>
          <a:xfrm>
            <a:off x="4389120" y="5499328"/>
            <a:ext cx="6096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94360" y="1727300"/>
            <a:ext cx="3342289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Biological aspects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Psychological aspects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Social factors</a:t>
            </a: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691353" y="3549291"/>
            <a:ext cx="569292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b="1" dirty="0">
                <a:solidFill>
                  <a:srgbClr val="161F19"/>
                </a:solidFill>
                <a:latin typeface="Open Sans" charset="0"/>
              </a:rPr>
              <a:t>Critical </a:t>
            </a:r>
            <a:r>
              <a:rPr lang="en-US" b="1" dirty="0" smtClean="0">
                <a:solidFill>
                  <a:srgbClr val="161F19"/>
                </a:solidFill>
                <a:latin typeface="Open Sans" charset="0"/>
              </a:rPr>
              <a:t>Assessment</a:t>
            </a:r>
          </a:p>
          <a:p>
            <a:pPr algn="ctr"/>
            <a:endParaRPr lang="en-US" sz="1400" dirty="0">
              <a:solidFill>
                <a:srgbClr val="161F19"/>
              </a:solidFill>
              <a:latin typeface="Open Sans" charset="0"/>
            </a:endParaRPr>
          </a:p>
          <a:p>
            <a:pPr algn="ctr"/>
            <a:r>
              <a:rPr lang="en-US" sz="1400" b="1" dirty="0" smtClean="0">
                <a:solidFill>
                  <a:srgbClr val="161F19"/>
                </a:solidFill>
                <a:latin typeface="Open Sans" charset="0"/>
              </a:rPr>
              <a:t>Advantage                                                             Disadvantages                                            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Strategy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that is broad-based.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                              it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is a difficult-to-implement </a:t>
            </a:r>
            <a:endParaRPr lang="en-US" sz="1400" dirty="0" smtClean="0">
              <a:solidFill>
                <a:srgbClr val="161F19"/>
              </a:solidFill>
              <a:latin typeface="Open Sans" charset="0"/>
            </a:endParaRPr>
          </a:p>
          <a:p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Encourages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person-</a:t>
            </a:r>
            <a:r>
              <a:rPr lang="en-US" sz="1400" dirty="0" err="1">
                <a:solidFill>
                  <a:srgbClr val="161F19"/>
                </a:solidFill>
                <a:latin typeface="Open Sans" charset="0"/>
              </a:rPr>
              <a:t>centred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, </a:t>
            </a:r>
            <a:r>
              <a:rPr lang="en-US" sz="1400" dirty="0" smtClean="0">
                <a:solidFill>
                  <a:srgbClr val="161F19"/>
                </a:solidFill>
                <a:latin typeface="Open Sans" charset="0"/>
              </a:rPr>
              <a:t>                                 resource-intensive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care</a:t>
            </a:r>
            <a:endParaRPr lang="en-GB" sz="1400" dirty="0"/>
          </a:p>
        </p:txBody>
      </p:sp>
      <p:sp>
        <p:nvSpPr>
          <p:cNvPr id="19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83243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2"/>
          <p:cNvSpPr/>
          <p:nvPr/>
        </p:nvSpPr>
        <p:spPr>
          <a:xfrm>
            <a:off x="1671862" y="662940"/>
            <a:ext cx="530382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 Sustainable Development Goals (SDGs)</a:t>
            </a:r>
            <a:r>
              <a:rPr lang="en-US" sz="2400" dirty="0" smtClean="0">
                <a:solidFill>
                  <a:srgbClr val="161F19"/>
                </a:solidFill>
                <a:latin typeface="Open Sans" charset="0"/>
              </a:rPr>
              <a:t> </a:t>
            </a:r>
            <a:r>
              <a:rPr lang="en-US" sz="2400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sz="2400" dirty="0">
                <a:solidFill>
                  <a:srgbClr val="161F19"/>
                </a:solidFill>
                <a:latin typeface="Open Sans" charset="0"/>
              </a:rPr>
            </a:br>
            <a:endParaRPr lang="en-US" sz="2400" dirty="0"/>
          </a:p>
        </p:txBody>
      </p:sp>
      <p:sp>
        <p:nvSpPr>
          <p:cNvPr id="21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22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2800" dirty="0">
                <a:solidFill>
                  <a:srgbClr val="161F19"/>
                </a:solidFill>
                <a:latin typeface="Open Sans" charset="0"/>
              </a:rPr>
              <a:t>Practice </a:t>
            </a:r>
            <a:r>
              <a:rPr lang="en-US" sz="2800" b="1" dirty="0" smtClean="0">
                <a:solidFill>
                  <a:srgbClr val="FFFFFF"/>
                </a:solidFill>
              </a:rPr>
              <a:t>SDG </a:t>
            </a:r>
            <a:r>
              <a:rPr lang="en-US" sz="2800" b="1" dirty="0">
                <a:solidFill>
                  <a:srgbClr val="FFFFFF"/>
                </a:solidFill>
              </a:rPr>
              <a:t>3</a:t>
            </a:r>
            <a:endParaRPr lang="en-US" sz="2800" dirty="0"/>
          </a:p>
        </p:txBody>
      </p:sp>
      <p:sp>
        <p:nvSpPr>
          <p:cNvPr id="23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Targets link prevention, UHC, mental health, medicines, vaccines and environmental health</a:t>
            </a:r>
            <a:r>
              <a:rPr lang="en-US" sz="1300" dirty="0">
                <a:solidFill>
                  <a:srgbClr val="FFFFFF"/>
                </a:solidFill>
              </a:rPr>
              <a:t>.</a:t>
            </a:r>
            <a:endParaRPr lang="en-US" sz="1300" dirty="0"/>
          </a:p>
        </p:txBody>
      </p:sp>
      <p:sp>
        <p:nvSpPr>
          <p:cNvPr id="24" name="Shape 7"/>
          <p:cNvSpPr/>
          <p:nvPr/>
        </p:nvSpPr>
        <p:spPr>
          <a:xfrm>
            <a:off x="4983480" y="1371600"/>
            <a:ext cx="6217920" cy="10972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5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UK integration</a:t>
            </a:r>
            <a:endParaRPr lang="en-US" sz="1300" dirty="0"/>
          </a:p>
        </p:txBody>
      </p:sp>
      <p:sp>
        <p:nvSpPr>
          <p:cNvPr id="26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NHS preventive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methods, Vaccination programs, Community 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health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programs</a:t>
            </a:r>
            <a:endParaRPr lang="en-US" sz="1100" dirty="0"/>
          </a:p>
        </p:txBody>
      </p:sp>
      <p:sp>
        <p:nvSpPr>
          <p:cNvPr id="27" name="Shape 10"/>
          <p:cNvSpPr/>
          <p:nvPr/>
        </p:nvSpPr>
        <p:spPr>
          <a:xfrm>
            <a:off x="4983480" y="2893060"/>
            <a:ext cx="6217920" cy="114300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8" name="Text 11"/>
          <p:cNvSpPr/>
          <p:nvPr/>
        </p:nvSpPr>
        <p:spPr>
          <a:xfrm>
            <a:off x="5148072" y="301752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300" b="1" dirty="0">
                <a:solidFill>
                  <a:srgbClr val="1F3A5F"/>
                </a:solidFill>
              </a:rPr>
              <a:t>Critical </a:t>
            </a:r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Point</a:t>
            </a:r>
            <a:endParaRPr lang="en-US" sz="1300" dirty="0"/>
          </a:p>
        </p:txBody>
      </p:sp>
      <p:sp>
        <p:nvSpPr>
          <p:cNvPr id="29" name="Text 12"/>
          <p:cNvSpPr/>
          <p:nvPr/>
        </p:nvSpPr>
        <p:spPr>
          <a:xfrm>
            <a:off x="5148072" y="3383280"/>
            <a:ext cx="5897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>
                <a:solidFill>
                  <a:srgbClr val="101828"/>
                </a:solidFill>
              </a:rPr>
              <a:t>SDGs promote long-term wellbeing,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there 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is </a:t>
            </a:r>
            <a:r>
              <a:rPr lang="en-US" sz="1100" dirty="0" smtClean="0">
                <a:solidFill>
                  <a:srgbClr val="161F19"/>
                </a:solidFill>
                <a:latin typeface="Open Sans" charset="0"/>
              </a:rPr>
              <a:t>improvement </a:t>
            </a:r>
            <a:r>
              <a:rPr lang="en-US" sz="1100" dirty="0" smtClean="0">
                <a:solidFill>
                  <a:srgbClr val="101828"/>
                </a:solidFill>
              </a:rPr>
              <a:t>but </a:t>
            </a:r>
            <a:r>
              <a:rPr lang="en-US" sz="1100" dirty="0">
                <a:solidFill>
                  <a:srgbClr val="101828"/>
                </a:solidFill>
              </a:rPr>
              <a:t>UK delivery is constrained by waiting lists, workforce shortages, fragmented funding and local inequality</a:t>
            </a:r>
            <a:r>
              <a:rPr lang="en-US" sz="1100" dirty="0" smtClean="0">
                <a:solidFill>
                  <a:srgbClr val="101828"/>
                </a:solidFill>
              </a:rPr>
              <a:t>.</a:t>
            </a:r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 (UN, 2015) </a:t>
            </a:r>
            <a:endParaRPr lang="en-US" sz="1100" dirty="0"/>
          </a:p>
        </p:txBody>
      </p:sp>
      <p:sp>
        <p:nvSpPr>
          <p:cNvPr id="30" name="Shape 13"/>
          <p:cNvSpPr/>
          <p:nvPr/>
        </p:nvSpPr>
        <p:spPr>
          <a:xfrm>
            <a:off x="4983480" y="4434840"/>
            <a:ext cx="6217920" cy="82296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31" name="Text 14"/>
          <p:cNvSpPr/>
          <p:nvPr/>
        </p:nvSpPr>
        <p:spPr>
          <a:xfrm>
            <a:off x="5148072" y="457200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Example link</a:t>
            </a:r>
            <a:endParaRPr lang="en-US" sz="1300" dirty="0"/>
          </a:p>
        </p:txBody>
      </p:sp>
      <p:sp>
        <p:nvSpPr>
          <p:cNvPr id="32" name="Text 15"/>
          <p:cNvSpPr/>
          <p:nvPr/>
        </p:nvSpPr>
        <p:spPr>
          <a:xfrm>
            <a:off x="5148072" y="4937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Diabetes prevention supports SDG 3.4: reducing premature mortality from non-communicable diseases.</a:t>
            </a:r>
            <a:endParaRPr lang="en-US" sz="1100" dirty="0"/>
          </a:p>
        </p:txBody>
      </p:sp>
      <p:sp>
        <p:nvSpPr>
          <p:cNvPr id="33" name="TextBox 32"/>
          <p:cNvSpPr txBox="1"/>
          <p:nvPr/>
        </p:nvSpPr>
        <p:spPr>
          <a:xfrm>
            <a:off x="854765" y="2377440"/>
            <a:ext cx="32600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>Good Health and Well-being</a:t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05840" y="3853915"/>
            <a:ext cx="28425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UN: United Nations</a:t>
            </a:r>
            <a:endParaRPr lang="en-GB" sz="1400" dirty="0"/>
          </a:p>
        </p:txBody>
      </p:sp>
      <p:sp>
        <p:nvSpPr>
          <p:cNvPr id="1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8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209325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2"/>
          <p:cNvSpPr/>
          <p:nvPr/>
        </p:nvSpPr>
        <p:spPr>
          <a:xfrm>
            <a:off x="1719775" y="715804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Policy and governance: enabling and constraining integration</a:t>
            </a:r>
            <a:endParaRPr lang="en-US" sz="2400" dirty="0"/>
          </a:p>
        </p:txBody>
      </p:sp>
      <p:sp>
        <p:nvSpPr>
          <p:cNvPr id="4" name="Shape 3"/>
          <p:cNvSpPr/>
          <p:nvPr/>
        </p:nvSpPr>
        <p:spPr>
          <a:xfrm>
            <a:off x="685800" y="14173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Text 4"/>
          <p:cNvSpPr/>
          <p:nvPr/>
        </p:nvSpPr>
        <p:spPr>
          <a:xfrm>
            <a:off x="85039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WHO Health in All Policies</a:t>
            </a:r>
            <a:endParaRPr lang="en-US" sz="1300" dirty="0"/>
          </a:p>
        </p:txBody>
      </p:sp>
      <p:sp>
        <p:nvSpPr>
          <p:cNvPr id="6" name="Text 5"/>
          <p:cNvSpPr/>
          <p:nvPr/>
        </p:nvSpPr>
        <p:spPr>
          <a:xfrm>
            <a:off x="85039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We include the WHO's Health in All Policies and Sustainable Development Goals.</a:t>
            </a:r>
            <a:br>
              <a:rPr lang="en-US" sz="1100" dirty="0">
                <a:solidFill>
                  <a:srgbClr val="161F19"/>
                </a:solidFill>
                <a:latin typeface="Open Sans" charset="0"/>
              </a:rPr>
            </a:b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434840" y="14173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9943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NHS Long Term / 10-Year Plan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459943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r>
              <a:rPr lang="en-US" sz="1100" dirty="0">
                <a:solidFill>
                  <a:srgbClr val="161F19"/>
                </a:solidFill>
                <a:latin typeface="Open Sans" charset="0"/>
              </a:rPr>
              <a:t>The last National Health Service long-term plan was published in 2019. </a:t>
            </a:r>
            <a:r>
              <a:rPr lang="en-US" sz="1100" dirty="0" smtClean="0">
                <a:solidFill>
                  <a:srgbClr val="101828"/>
                </a:solidFill>
              </a:rPr>
              <a:t>Prevention</a:t>
            </a:r>
            <a:r>
              <a:rPr lang="en-US" sz="1100" dirty="0">
                <a:solidFill>
                  <a:srgbClr val="101828"/>
                </a:solidFill>
              </a:rPr>
              <a:t>, community, digital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8183880" y="14173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348472" y="15544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 and Care Act 2022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8348472" y="19202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ICSs + net zero duties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685800" y="310896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50392" y="32461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NHS Net Zero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850392" y="36118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Low-carbon care pathways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434840" y="310896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599432" y="32461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dirty="0">
                <a:solidFill>
                  <a:srgbClr val="161F19"/>
                </a:solidFill>
                <a:latin typeface="Open Sans" charset="0"/>
              </a:rPr>
              <a:t>The Public Health Outcomes Framework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599432" y="361188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Inclusive technology design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5" name="Rectangle 24"/>
          <p:cNvSpPr/>
          <p:nvPr/>
        </p:nvSpPr>
        <p:spPr>
          <a:xfrm>
            <a:off x="728472" y="4519136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rgbClr val="161F19"/>
                </a:solidFill>
                <a:latin typeface="Open Sans" charset="0"/>
              </a:rPr>
              <a:t>Critical </a:t>
            </a:r>
            <a:r>
              <a:rPr lang="en-US" b="1" dirty="0" smtClean="0">
                <a:solidFill>
                  <a:srgbClr val="161F19"/>
                </a:solidFill>
                <a:latin typeface="Open Sans" charset="0"/>
              </a:rPr>
              <a:t>Commentary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 charset="0"/>
              </a:rPr>
              <a:t>Prevention and integration policies are supported by various existing policies. </a:t>
            </a:r>
            <a:endParaRPr lang="en-US" dirty="0" smtClean="0">
              <a:solidFill>
                <a:srgbClr val="161F19"/>
              </a:solidFill>
              <a:latin typeface="Open Sans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solidFill>
                  <a:srgbClr val="161F19"/>
                </a:solidFill>
                <a:latin typeface="Open Sans" charset="0"/>
              </a:rPr>
              <a:t>Implementation is constrained due to funding.</a:t>
            </a:r>
            <a:endParaRPr lang="en-GB" dirty="0"/>
          </a:p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20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7436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17320" y="2578376"/>
            <a:ext cx="16916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GB" dirty="0"/>
          </a:p>
        </p:txBody>
      </p:sp>
      <p:sp>
        <p:nvSpPr>
          <p:cNvPr id="8" name="Text 3"/>
          <p:cNvSpPr/>
          <p:nvPr/>
        </p:nvSpPr>
        <p:spPr>
          <a:xfrm>
            <a:off x="4646950" y="1874520"/>
            <a:ext cx="3612313" cy="10348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endParaRPr lang="en-US" sz="1400" dirty="0"/>
          </a:p>
        </p:txBody>
      </p:sp>
      <p:sp>
        <p:nvSpPr>
          <p:cNvPr id="11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2" name="Shape 22"/>
          <p:cNvSpPr/>
          <p:nvPr/>
        </p:nvSpPr>
        <p:spPr>
          <a:xfrm>
            <a:off x="594360" y="6432452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5994400" y="2949820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Prevention </a:t>
            </a:r>
            <a:r>
              <a:rPr lang="en-GB" dirty="0"/>
              <a:t>as opposed to </a:t>
            </a:r>
            <a:r>
              <a:rPr lang="en-GB" dirty="0" smtClean="0"/>
              <a:t>treatment </a:t>
            </a:r>
          </a:p>
          <a:p>
            <a:r>
              <a:rPr lang="en-GB" dirty="0" smtClean="0"/>
              <a:t>Community-based medical care </a:t>
            </a:r>
          </a:p>
          <a:p>
            <a:r>
              <a:rPr lang="en-GB" dirty="0" smtClean="0"/>
              <a:t>Social prescription </a:t>
            </a:r>
          </a:p>
          <a:p>
            <a:r>
              <a:rPr lang="en-GB" dirty="0" smtClean="0"/>
              <a:t>Technologies </a:t>
            </a:r>
            <a:r>
              <a:rPr lang="en-GB" dirty="0"/>
              <a:t>for digital health </a:t>
            </a:r>
          </a:p>
          <a:p>
            <a:r>
              <a:rPr lang="en-GB" dirty="0" smtClean="0"/>
              <a:t>Systems </a:t>
            </a:r>
            <a:r>
              <a:rPr lang="en-GB" dirty="0"/>
              <a:t>of Integrated Care (ICSs</a:t>
            </a:r>
            <a:r>
              <a:rPr lang="en-GB" dirty="0" smtClean="0"/>
              <a:t>)</a:t>
            </a:r>
          </a:p>
          <a:p>
            <a:r>
              <a:rPr lang="en-GB" b="1" dirty="0" smtClean="0"/>
              <a:t>For </a:t>
            </a:r>
            <a:r>
              <a:rPr lang="en-GB" b="1" dirty="0"/>
              <a:t>instance</a:t>
            </a:r>
            <a:r>
              <a:rPr lang="en-GB" b="1" dirty="0" smtClean="0"/>
              <a:t>,</a:t>
            </a:r>
            <a:r>
              <a:rPr lang="en-GB" dirty="0" smtClean="0"/>
              <a:t> </a:t>
            </a:r>
          </a:p>
          <a:p>
            <a:r>
              <a:rPr lang="en-GB" dirty="0" smtClean="0"/>
              <a:t>NHS </a:t>
            </a:r>
            <a:r>
              <a:rPr lang="en-GB" dirty="0"/>
              <a:t>Diabetes Prevention </a:t>
            </a:r>
            <a:r>
              <a:rPr lang="en-GB" dirty="0" smtClean="0"/>
              <a:t>Initiative 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28800" y="788246"/>
            <a:ext cx="721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Integration in Health and Social Care in the </a:t>
            </a:r>
            <a:r>
              <a:rPr lang="en-GB" b="1" dirty="0" smtClean="0"/>
              <a:t>UK</a:t>
            </a:r>
            <a:endParaRPr lang="en-GB" b="1" dirty="0"/>
          </a:p>
        </p:txBody>
      </p:sp>
      <p:sp>
        <p:nvSpPr>
          <p:cNvPr id="13" name="Rectangle 12"/>
          <p:cNvSpPr/>
          <p:nvPr/>
        </p:nvSpPr>
        <p:spPr>
          <a:xfrm>
            <a:off x="1828800" y="1300631"/>
            <a:ext cx="60548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The embedding of sustainability, welfare and health </a:t>
            </a:r>
          </a:p>
        </p:txBody>
      </p:sp>
      <p:sp>
        <p:nvSpPr>
          <p:cNvPr id="17" name="Shape 3"/>
          <p:cNvSpPr/>
          <p:nvPr/>
        </p:nvSpPr>
        <p:spPr>
          <a:xfrm>
            <a:off x="1188720" y="1978002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4" name="Rectangle 13"/>
          <p:cNvSpPr/>
          <p:nvPr/>
        </p:nvSpPr>
        <p:spPr>
          <a:xfrm>
            <a:off x="1201420" y="2841025"/>
            <a:ext cx="36372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Assessment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 Decreases the morbidity and </a:t>
            </a:r>
            <a:r>
              <a:rPr lang="en-GB" dirty="0" smtClean="0"/>
              <a:t>long-term </a:t>
            </a:r>
            <a:r>
              <a:rPr lang="en-GB" dirty="0"/>
              <a:t>costs.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 The access varies regionally.</a:t>
            </a:r>
          </a:p>
        </p:txBody>
      </p:sp>
    </p:spTree>
    <p:extLst>
      <p:ext uri="{BB962C8B-B14F-4D97-AF65-F5344CB8AC3E}">
        <p14:creationId xmlns:p14="http://schemas.microsoft.com/office/powerpoint/2010/main" val="2090483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7"/>
          <p:cNvSpPr/>
          <p:nvPr/>
        </p:nvSpPr>
        <p:spPr>
          <a:xfrm>
            <a:off x="4434840" y="3285823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" name="Shape 4"/>
          <p:cNvSpPr/>
          <p:nvPr/>
        </p:nvSpPr>
        <p:spPr>
          <a:xfrm>
            <a:off x="685800" y="18745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6" name="Text 5"/>
          <p:cNvSpPr/>
          <p:nvPr/>
        </p:nvSpPr>
        <p:spPr>
          <a:xfrm>
            <a:off x="85039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susceptibility</a:t>
            </a:r>
            <a:endParaRPr lang="en-US" sz="1300" dirty="0"/>
          </a:p>
        </p:txBody>
      </p:sp>
      <p:sp>
        <p:nvSpPr>
          <p:cNvPr id="7" name="Text 6"/>
          <p:cNvSpPr/>
          <p:nvPr/>
        </p:nvSpPr>
        <p:spPr>
          <a:xfrm>
            <a:off x="85039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GB" sz="1100" dirty="0"/>
          </a:p>
        </p:txBody>
      </p:sp>
      <p:sp>
        <p:nvSpPr>
          <p:cNvPr id="8" name="Shape 7"/>
          <p:cNvSpPr/>
          <p:nvPr/>
        </p:nvSpPr>
        <p:spPr>
          <a:xfrm>
            <a:off x="4434840" y="18745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8"/>
          <p:cNvSpPr/>
          <p:nvPr/>
        </p:nvSpPr>
        <p:spPr>
          <a:xfrm>
            <a:off x="459943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severity</a:t>
            </a:r>
            <a:endParaRPr lang="en-US" sz="1300" dirty="0"/>
          </a:p>
        </p:txBody>
      </p:sp>
      <p:sp>
        <p:nvSpPr>
          <p:cNvPr id="10" name="Text 9"/>
          <p:cNvSpPr/>
          <p:nvPr/>
        </p:nvSpPr>
        <p:spPr>
          <a:xfrm>
            <a:off x="459943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/>
              <a:t>Education on </a:t>
            </a:r>
            <a:r>
              <a:rPr lang="en-US" sz="1100" dirty="0" smtClean="0"/>
              <a:t>complications </a:t>
            </a:r>
            <a:r>
              <a:rPr lang="en-US" sz="1100" dirty="0" smtClean="0">
                <a:solidFill>
                  <a:srgbClr val="101828"/>
                </a:solidFill>
              </a:rPr>
              <a:t>kidney </a:t>
            </a:r>
            <a:r>
              <a:rPr lang="en-US" sz="1100" dirty="0">
                <a:solidFill>
                  <a:srgbClr val="101828"/>
                </a:solidFill>
              </a:rPr>
              <a:t>disease, sight loss</a:t>
            </a:r>
            <a:endParaRPr lang="en-US" sz="1100" dirty="0"/>
          </a:p>
        </p:txBody>
      </p:sp>
      <p:sp>
        <p:nvSpPr>
          <p:cNvPr id="11" name="Shape 10"/>
          <p:cNvSpPr/>
          <p:nvPr/>
        </p:nvSpPr>
        <p:spPr>
          <a:xfrm>
            <a:off x="8183880" y="18745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1"/>
          <p:cNvSpPr/>
          <p:nvPr/>
        </p:nvSpPr>
        <p:spPr>
          <a:xfrm>
            <a:off x="834847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Benefits</a:t>
            </a:r>
            <a:endParaRPr lang="en-US" sz="1300" dirty="0"/>
          </a:p>
        </p:txBody>
      </p:sp>
      <p:sp>
        <p:nvSpPr>
          <p:cNvPr id="13" name="Text 12"/>
          <p:cNvSpPr/>
          <p:nvPr/>
        </p:nvSpPr>
        <p:spPr>
          <a:xfrm>
            <a:off x="834847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 smtClean="0">
                <a:solidFill>
                  <a:srgbClr val="101828"/>
                </a:solidFill>
              </a:rPr>
              <a:t>W</a:t>
            </a:r>
            <a:r>
              <a:rPr lang="en-GB" sz="1100" dirty="0"/>
              <a:t>weight reduction and a lower risk of complications.</a:t>
            </a:r>
            <a:endParaRPr lang="en-US" sz="1100" dirty="0"/>
          </a:p>
        </p:txBody>
      </p:sp>
      <p:sp>
        <p:nvSpPr>
          <p:cNvPr id="14" name="Shape 13"/>
          <p:cNvSpPr/>
          <p:nvPr/>
        </p:nvSpPr>
        <p:spPr>
          <a:xfrm>
            <a:off x="685800" y="329184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4"/>
          <p:cNvSpPr/>
          <p:nvPr/>
        </p:nvSpPr>
        <p:spPr>
          <a:xfrm>
            <a:off x="85039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16" name="Text 15"/>
          <p:cNvSpPr/>
          <p:nvPr/>
        </p:nvSpPr>
        <p:spPr>
          <a:xfrm>
            <a:off x="85039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Time, language, trust, transport, digital access</a:t>
            </a:r>
            <a:endParaRPr lang="en-US" sz="1100" dirty="0"/>
          </a:p>
        </p:txBody>
      </p:sp>
      <p:sp>
        <p:nvSpPr>
          <p:cNvPr id="18" name="Text 17"/>
          <p:cNvSpPr/>
          <p:nvPr/>
        </p:nvSpPr>
        <p:spPr>
          <a:xfrm>
            <a:off x="459943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Signals to act</a:t>
            </a:r>
            <a:r>
              <a:rPr lang="en-US" sz="1300" b="1" dirty="0" smtClean="0">
                <a:solidFill>
                  <a:srgbClr val="1F3A5F"/>
                </a:solidFill>
              </a:rPr>
              <a:t> </a:t>
            </a:r>
            <a:endParaRPr lang="en-US" sz="1300" dirty="0"/>
          </a:p>
        </p:txBody>
      </p:sp>
      <p:sp>
        <p:nvSpPr>
          <p:cNvPr id="19" name="Text 18"/>
          <p:cNvSpPr/>
          <p:nvPr/>
        </p:nvSpPr>
        <p:spPr>
          <a:xfrm>
            <a:off x="459943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GP referral, NHS invitation, reminders</a:t>
            </a:r>
            <a:endParaRPr lang="en-US" sz="1100" dirty="0"/>
          </a:p>
        </p:txBody>
      </p:sp>
      <p:sp>
        <p:nvSpPr>
          <p:cNvPr id="20" name="Shape 19"/>
          <p:cNvSpPr/>
          <p:nvPr/>
        </p:nvSpPr>
        <p:spPr>
          <a:xfrm>
            <a:off x="8183880" y="329184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Text 20"/>
          <p:cNvSpPr/>
          <p:nvPr/>
        </p:nvSpPr>
        <p:spPr>
          <a:xfrm>
            <a:off x="834847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Self-efficacy</a:t>
            </a:r>
            <a:endParaRPr lang="en-US" sz="1300" dirty="0"/>
          </a:p>
        </p:txBody>
      </p:sp>
      <p:sp>
        <p:nvSpPr>
          <p:cNvPr id="22" name="Text 21"/>
          <p:cNvSpPr/>
          <p:nvPr/>
        </p:nvSpPr>
        <p:spPr>
          <a:xfrm>
            <a:off x="834847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Coaching, goal setting, peer support</a:t>
            </a:r>
            <a:endParaRPr lang="en-US" sz="1100" dirty="0"/>
          </a:p>
        </p:txBody>
      </p:sp>
      <p:sp>
        <p:nvSpPr>
          <p:cNvPr id="23" name="TextBox 22"/>
          <p:cNvSpPr txBox="1"/>
          <p:nvPr/>
        </p:nvSpPr>
        <p:spPr>
          <a:xfrm>
            <a:off x="850392" y="2304483"/>
            <a:ext cx="191123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Risk assessments</a:t>
            </a:r>
          </a:p>
          <a:p>
            <a:endParaRPr lang="en-GB" sz="1100" dirty="0"/>
          </a:p>
        </p:txBody>
      </p:sp>
      <p:sp>
        <p:nvSpPr>
          <p:cNvPr id="24" name="Text 2"/>
          <p:cNvSpPr/>
          <p:nvPr/>
        </p:nvSpPr>
        <p:spPr>
          <a:xfrm>
            <a:off x="1806007" y="681335"/>
            <a:ext cx="5874953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Using </a:t>
            </a:r>
            <a:r>
              <a:rPr lang="en-US" sz="2400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Health Belief Model (HBM)</a:t>
            </a:r>
            <a:endParaRPr lang="en-US" sz="2400" dirty="0"/>
          </a:p>
        </p:txBody>
      </p:sp>
      <p:sp>
        <p:nvSpPr>
          <p:cNvPr id="25" name="Rectangle 24"/>
          <p:cNvSpPr/>
          <p:nvPr/>
        </p:nvSpPr>
        <p:spPr>
          <a:xfrm>
            <a:off x="685800" y="1275695"/>
            <a:ext cx="96597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 smtClean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HBM Components Examples</a:t>
            </a:r>
            <a:endParaRPr lang="en-US" altLang="en-US" sz="2800" b="1" dirty="0">
              <a:latin typeface="Arial" charset="0"/>
            </a:endParaRPr>
          </a:p>
        </p:txBody>
      </p:sp>
      <p:sp>
        <p:nvSpPr>
          <p:cNvPr id="2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248593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4"/>
          <p:cNvSpPr/>
          <p:nvPr/>
        </p:nvSpPr>
        <p:spPr>
          <a:xfrm>
            <a:off x="685800" y="187452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6" name="Text 5"/>
          <p:cNvSpPr/>
          <p:nvPr/>
        </p:nvSpPr>
        <p:spPr>
          <a:xfrm>
            <a:off x="85039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susceptibility</a:t>
            </a:r>
            <a:endParaRPr lang="en-US" sz="1300" dirty="0"/>
          </a:p>
        </p:txBody>
      </p:sp>
      <p:sp>
        <p:nvSpPr>
          <p:cNvPr id="7" name="Text 6"/>
          <p:cNvSpPr/>
          <p:nvPr/>
        </p:nvSpPr>
        <p:spPr>
          <a:xfrm>
            <a:off x="85039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GB" sz="1100" dirty="0"/>
          </a:p>
        </p:txBody>
      </p:sp>
      <p:sp>
        <p:nvSpPr>
          <p:cNvPr id="8" name="Shape 7"/>
          <p:cNvSpPr/>
          <p:nvPr/>
        </p:nvSpPr>
        <p:spPr>
          <a:xfrm>
            <a:off x="4434840" y="187452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9" name="Text 8"/>
          <p:cNvSpPr/>
          <p:nvPr/>
        </p:nvSpPr>
        <p:spPr>
          <a:xfrm>
            <a:off x="459943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Perceived severity</a:t>
            </a:r>
            <a:endParaRPr lang="en-US" sz="1300" dirty="0"/>
          </a:p>
        </p:txBody>
      </p:sp>
      <p:sp>
        <p:nvSpPr>
          <p:cNvPr id="10" name="Text 9"/>
          <p:cNvSpPr/>
          <p:nvPr/>
        </p:nvSpPr>
        <p:spPr>
          <a:xfrm>
            <a:off x="459943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US" sz="1100" dirty="0"/>
              <a:t>Education on </a:t>
            </a:r>
            <a:r>
              <a:rPr lang="en-US" sz="1100" dirty="0" smtClean="0"/>
              <a:t>complications </a:t>
            </a:r>
            <a:r>
              <a:rPr lang="en-US" sz="1100" dirty="0" smtClean="0">
                <a:solidFill>
                  <a:srgbClr val="101828"/>
                </a:solidFill>
              </a:rPr>
              <a:t>kidney </a:t>
            </a:r>
            <a:r>
              <a:rPr lang="en-US" sz="1100" dirty="0">
                <a:solidFill>
                  <a:srgbClr val="101828"/>
                </a:solidFill>
              </a:rPr>
              <a:t>disease, sight loss</a:t>
            </a:r>
            <a:endParaRPr lang="en-US" sz="1100" dirty="0"/>
          </a:p>
        </p:txBody>
      </p:sp>
      <p:sp>
        <p:nvSpPr>
          <p:cNvPr id="11" name="Shape 10"/>
          <p:cNvSpPr/>
          <p:nvPr/>
        </p:nvSpPr>
        <p:spPr>
          <a:xfrm>
            <a:off x="8183880" y="187452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2" name="Text 11"/>
          <p:cNvSpPr/>
          <p:nvPr/>
        </p:nvSpPr>
        <p:spPr>
          <a:xfrm>
            <a:off x="8348472" y="201168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Benefits</a:t>
            </a:r>
            <a:endParaRPr lang="en-US" sz="1300" dirty="0"/>
          </a:p>
        </p:txBody>
      </p:sp>
      <p:sp>
        <p:nvSpPr>
          <p:cNvPr id="13" name="Text 12"/>
          <p:cNvSpPr/>
          <p:nvPr/>
        </p:nvSpPr>
        <p:spPr>
          <a:xfrm>
            <a:off x="8348472" y="237744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Weight loss, lower HbA1c, delayed diagnosis</a:t>
            </a:r>
            <a:endParaRPr lang="en-US" sz="1100" dirty="0"/>
          </a:p>
        </p:txBody>
      </p:sp>
      <p:sp>
        <p:nvSpPr>
          <p:cNvPr id="14" name="Shape 13"/>
          <p:cNvSpPr/>
          <p:nvPr/>
        </p:nvSpPr>
        <p:spPr>
          <a:xfrm>
            <a:off x="685800" y="3291840"/>
            <a:ext cx="3246120" cy="96012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5" name="Text 14"/>
          <p:cNvSpPr/>
          <p:nvPr/>
        </p:nvSpPr>
        <p:spPr>
          <a:xfrm>
            <a:off x="85039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16" name="Text 15"/>
          <p:cNvSpPr/>
          <p:nvPr/>
        </p:nvSpPr>
        <p:spPr>
          <a:xfrm>
            <a:off x="85039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Time, language, trust, transport, digital access</a:t>
            </a:r>
            <a:endParaRPr lang="en-US" sz="1100" dirty="0"/>
          </a:p>
        </p:txBody>
      </p:sp>
      <p:sp>
        <p:nvSpPr>
          <p:cNvPr id="17" name="Shape 16"/>
          <p:cNvSpPr/>
          <p:nvPr/>
        </p:nvSpPr>
        <p:spPr>
          <a:xfrm>
            <a:off x="4434840" y="3291840"/>
            <a:ext cx="3246120" cy="96012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 17"/>
          <p:cNvSpPr/>
          <p:nvPr/>
        </p:nvSpPr>
        <p:spPr>
          <a:xfrm>
            <a:off x="459943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Cues to action</a:t>
            </a:r>
            <a:endParaRPr lang="en-US" sz="1300" dirty="0"/>
          </a:p>
        </p:txBody>
      </p:sp>
      <p:sp>
        <p:nvSpPr>
          <p:cNvPr id="19" name="Text 18"/>
          <p:cNvSpPr/>
          <p:nvPr/>
        </p:nvSpPr>
        <p:spPr>
          <a:xfrm>
            <a:off x="459943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GP referral, NHS invitation, reminders</a:t>
            </a:r>
            <a:endParaRPr lang="en-US" sz="1100" dirty="0"/>
          </a:p>
        </p:txBody>
      </p:sp>
      <p:sp>
        <p:nvSpPr>
          <p:cNvPr id="20" name="Shape 19"/>
          <p:cNvSpPr/>
          <p:nvPr/>
        </p:nvSpPr>
        <p:spPr>
          <a:xfrm>
            <a:off x="8183880" y="3291840"/>
            <a:ext cx="3246120" cy="96012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Text 20"/>
          <p:cNvSpPr/>
          <p:nvPr/>
        </p:nvSpPr>
        <p:spPr>
          <a:xfrm>
            <a:off x="8348472" y="342900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Self-efficacy</a:t>
            </a:r>
            <a:endParaRPr lang="en-US" sz="1300" dirty="0"/>
          </a:p>
        </p:txBody>
      </p:sp>
      <p:sp>
        <p:nvSpPr>
          <p:cNvPr id="22" name="Text 21"/>
          <p:cNvSpPr/>
          <p:nvPr/>
        </p:nvSpPr>
        <p:spPr>
          <a:xfrm>
            <a:off x="8348472" y="3794760"/>
            <a:ext cx="29260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Coaching, goal setting, peer support</a:t>
            </a:r>
            <a:endParaRPr lang="en-US" sz="1100" dirty="0"/>
          </a:p>
        </p:txBody>
      </p:sp>
      <p:sp>
        <p:nvSpPr>
          <p:cNvPr id="25" name="TextBox 24"/>
          <p:cNvSpPr txBox="1"/>
          <p:nvPr/>
        </p:nvSpPr>
        <p:spPr>
          <a:xfrm>
            <a:off x="850392" y="2304483"/>
            <a:ext cx="191123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Risk assessments</a:t>
            </a:r>
          </a:p>
          <a:p>
            <a:endParaRPr lang="en-GB" sz="1100" dirty="0"/>
          </a:p>
        </p:txBody>
      </p:sp>
      <p:sp>
        <p:nvSpPr>
          <p:cNvPr id="27" name="Text 2"/>
          <p:cNvSpPr/>
          <p:nvPr/>
        </p:nvSpPr>
        <p:spPr>
          <a:xfrm>
            <a:off x="1677572" y="667317"/>
            <a:ext cx="10789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Case study: Healthier You NHS Diabetes Prevention Programme</a:t>
            </a:r>
            <a:endParaRPr lang="en-US" sz="2400" dirty="0"/>
          </a:p>
        </p:txBody>
      </p:sp>
      <p:sp>
        <p:nvSpPr>
          <p:cNvPr id="26" name="Rectangle 25"/>
          <p:cNvSpPr/>
          <p:nvPr/>
        </p:nvSpPr>
        <p:spPr>
          <a:xfrm>
            <a:off x="685800" y="1275695"/>
            <a:ext cx="96597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1F3A5F"/>
                </a:solidFill>
              </a:rPr>
              <a:t>              Aim: Prevent type 2 diabetes in adult who are at high risk for it </a:t>
            </a: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r>
              <a:rPr lang="en-US" dirty="0">
                <a:solidFill>
                  <a:srgbClr val="161F19"/>
                </a:solidFill>
                <a:latin typeface="Open Sans" charset="0"/>
              </a:rPr>
              <a:t/>
            </a:r>
            <a:br>
              <a:rPr lang="en-US" dirty="0">
                <a:solidFill>
                  <a:srgbClr val="161F19"/>
                </a:solidFill>
                <a:latin typeface="Open Sans" charset="0"/>
              </a:rPr>
            </a:br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594360" y="509623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/>
              <a:t>At this point, it is referred to as the perceived susceptibility severity </a:t>
            </a:r>
          </a:p>
        </p:txBody>
      </p:sp>
      <p:sp>
        <p:nvSpPr>
          <p:cNvPr id="2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9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46588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AutoShape 5" descr="atient-Safety-Learning">
            <a:hlinkClick r:id="rId3" tooltip="Go to Patient-Safety-Learning's profile"/>
          </p:cNvPr>
          <p:cNvSpPr>
            <a:spLocks noChangeAspect="1" noChangeArrowheads="1"/>
          </p:cNvSpPr>
          <p:nvPr/>
        </p:nvSpPr>
        <p:spPr bwMode="auto">
          <a:xfrm>
            <a:off x="-1" y="-1"/>
            <a:ext cx="417443" cy="4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AutoShape 7" descr="atient-Safety-Learning">
            <a:hlinkClick r:id="rId3" tooltip="Go to Patient-Safety-Learning's profile"/>
          </p:cNvPr>
          <p:cNvSpPr>
            <a:spLocks noChangeAspect="1" noChangeArrowheads="1"/>
          </p:cNvSpPr>
          <p:nvPr/>
        </p:nvSpPr>
        <p:spPr bwMode="auto">
          <a:xfrm>
            <a:off x="-1" y="-1"/>
            <a:ext cx="417443" cy="417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135117" y="1182414"/>
            <a:ext cx="4508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Case Study Outcomes</a:t>
            </a:r>
          </a:p>
          <a:p>
            <a:endParaRPr lang="en-GB" dirty="0"/>
          </a:p>
        </p:txBody>
      </p:sp>
      <p:sp>
        <p:nvSpPr>
          <p:cNvPr id="12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3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endParaRPr lang="en-US" sz="2800" dirty="0"/>
          </a:p>
        </p:txBody>
      </p:sp>
      <p:sp>
        <p:nvSpPr>
          <p:cNvPr id="14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5" name="Shape 7"/>
          <p:cNvSpPr/>
          <p:nvPr/>
        </p:nvSpPr>
        <p:spPr>
          <a:xfrm>
            <a:off x="4846320" y="1400021"/>
            <a:ext cx="6217920" cy="10972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6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7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8" name="Shape 10"/>
          <p:cNvSpPr/>
          <p:nvPr/>
        </p:nvSpPr>
        <p:spPr>
          <a:xfrm>
            <a:off x="4894405" y="2915743"/>
            <a:ext cx="6217920" cy="114300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1" name="Shape 13"/>
          <p:cNvSpPr/>
          <p:nvPr/>
        </p:nvSpPr>
        <p:spPr>
          <a:xfrm>
            <a:off x="4983480" y="4434840"/>
            <a:ext cx="6217920" cy="82296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26" name="Rectangle 25"/>
          <p:cNvSpPr/>
          <p:nvPr/>
        </p:nvSpPr>
        <p:spPr>
          <a:xfrm>
            <a:off x="1005840" y="272534"/>
            <a:ext cx="22470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Case Study Outcomes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867400" y="1331600"/>
            <a:ext cx="4550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 </a:t>
            </a:r>
            <a:r>
              <a:rPr lang="en-GB" dirty="0"/>
              <a:t>Evidence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433586" y="1592888"/>
            <a:ext cx="513955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number of people joined around the country</a:t>
            </a:r>
          </a:p>
          <a:p>
            <a:r>
              <a:rPr lang="en-GB" sz="1400" dirty="0"/>
              <a:t>Loss of weight is a significant increase.</a:t>
            </a:r>
          </a:p>
          <a:p>
            <a:r>
              <a:rPr lang="en-GB" sz="1400" dirty="0"/>
              <a:t>Reducing the risk of developing Type 2 diabetes is important.</a:t>
            </a:r>
          </a:p>
          <a:p>
            <a:endParaRPr lang="en-GB" sz="1400" dirty="0"/>
          </a:p>
        </p:txBody>
      </p:sp>
      <p:sp>
        <p:nvSpPr>
          <p:cNvPr id="29" name="TextBox 28"/>
          <p:cNvSpPr txBox="1"/>
          <p:nvPr/>
        </p:nvSpPr>
        <p:spPr>
          <a:xfrm>
            <a:off x="5770179" y="2906142"/>
            <a:ext cx="4424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Evidence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031565" y="3169499"/>
            <a:ext cx="608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Participants said:</a:t>
            </a:r>
          </a:p>
          <a:p>
            <a:r>
              <a:rPr lang="en-GB" sz="1400" dirty="0"/>
              <a:t>Improved levels of lifestyle awareness </a:t>
            </a:r>
          </a:p>
          <a:p>
            <a:r>
              <a:rPr lang="en-GB" sz="1400" dirty="0"/>
              <a:t>Confidence booster</a:t>
            </a:r>
          </a:p>
          <a:p>
            <a:r>
              <a:rPr lang="en-GB" sz="1400" dirty="0"/>
              <a:t>More effective self management 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78705" y="2734242"/>
            <a:ext cx="37632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Critical </a:t>
            </a:r>
            <a:r>
              <a:rPr lang="en-GB" b="1" dirty="0" smtClean="0"/>
              <a:t>review</a:t>
            </a:r>
            <a:r>
              <a:rPr lang="en-GB" dirty="0" smtClean="0"/>
              <a:t>: Overall </a:t>
            </a:r>
            <a:r>
              <a:rPr lang="en-GB" dirty="0"/>
              <a:t>there is a lot of </a:t>
            </a:r>
            <a:r>
              <a:rPr lang="en-GB" dirty="0" smtClean="0"/>
              <a:t>effective, </a:t>
            </a:r>
            <a:r>
              <a:rPr lang="en-GB" dirty="0"/>
              <a:t>but also </a:t>
            </a:r>
            <a:r>
              <a:rPr lang="en-GB" dirty="0" smtClean="0"/>
              <a:t>inequities Persist.</a:t>
            </a:r>
            <a:endParaRPr lang="en-GB" dirty="0"/>
          </a:p>
        </p:txBody>
      </p:sp>
      <p:sp>
        <p:nvSpPr>
          <p:cNvPr id="9216" name="TextBox 9215"/>
          <p:cNvSpPr txBox="1"/>
          <p:nvPr/>
        </p:nvSpPr>
        <p:spPr>
          <a:xfrm>
            <a:off x="5148072" y="4703448"/>
            <a:ext cx="52509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Reduced </a:t>
            </a:r>
            <a:r>
              <a:rPr lang="en-GB" sz="1400" dirty="0"/>
              <a:t>uptake by disadvantaged groups Retention problems.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9217" name="TextBox 9216"/>
          <p:cNvSpPr txBox="1"/>
          <p:nvPr/>
        </p:nvSpPr>
        <p:spPr>
          <a:xfrm>
            <a:off x="5644055" y="4413998"/>
            <a:ext cx="4001969" cy="373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Difficulties</a:t>
            </a:r>
          </a:p>
        </p:txBody>
      </p:sp>
      <p:sp>
        <p:nvSpPr>
          <p:cNvPr id="22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2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6675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24753" y="286871"/>
            <a:ext cx="54146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Health Equity and Access </a:t>
            </a:r>
            <a:r>
              <a:rPr lang="en-US" b="1" dirty="0"/>
              <a:t>in the UK</a:t>
            </a:r>
            <a:endParaRPr lang="en-US" dirty="0"/>
          </a:p>
          <a:p>
            <a:endParaRPr lang="en-US" b="1" dirty="0" smtClean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135117" y="1182414"/>
            <a:ext cx="45089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Case Study Outcomes</a:t>
            </a:r>
          </a:p>
          <a:p>
            <a:endParaRPr lang="en-GB" dirty="0"/>
          </a:p>
        </p:txBody>
      </p:sp>
      <p:sp>
        <p:nvSpPr>
          <p:cNvPr id="10" name="Shape 3"/>
          <p:cNvSpPr/>
          <p:nvPr/>
        </p:nvSpPr>
        <p:spPr>
          <a:xfrm>
            <a:off x="640080" y="1234440"/>
            <a:ext cx="3840480" cy="4251960"/>
          </a:xfrm>
          <a:prstGeom prst="roundRect">
            <a:avLst/>
          </a:prstGeom>
          <a:solidFill>
            <a:srgbClr val="6AA84F"/>
          </a:solidFill>
          <a:ln w="12700">
            <a:solidFill>
              <a:srgbClr val="6AA84F"/>
            </a:solidFill>
            <a:prstDash val="solid"/>
          </a:ln>
        </p:spPr>
      </p:sp>
      <p:sp>
        <p:nvSpPr>
          <p:cNvPr id="11" name="Text 4"/>
          <p:cNvSpPr/>
          <p:nvPr/>
        </p:nvSpPr>
        <p:spPr>
          <a:xfrm>
            <a:off x="1005840" y="1600200"/>
            <a:ext cx="31089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endParaRPr lang="en-US" sz="2800" dirty="0"/>
          </a:p>
        </p:txBody>
      </p:sp>
      <p:sp>
        <p:nvSpPr>
          <p:cNvPr id="12" name="Text 6"/>
          <p:cNvSpPr/>
          <p:nvPr/>
        </p:nvSpPr>
        <p:spPr>
          <a:xfrm>
            <a:off x="1005840" y="4160520"/>
            <a:ext cx="31089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endParaRPr lang="en-US" sz="1300" dirty="0"/>
          </a:p>
        </p:txBody>
      </p:sp>
      <p:sp>
        <p:nvSpPr>
          <p:cNvPr id="13" name="Shape 7"/>
          <p:cNvSpPr/>
          <p:nvPr/>
        </p:nvSpPr>
        <p:spPr>
          <a:xfrm>
            <a:off x="5010912" y="1727042"/>
            <a:ext cx="6217920" cy="1695169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8"/>
          <p:cNvSpPr/>
          <p:nvPr/>
        </p:nvSpPr>
        <p:spPr>
          <a:xfrm>
            <a:off x="5148072" y="1508760"/>
            <a:ext cx="5897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5" name="Text 9"/>
          <p:cNvSpPr/>
          <p:nvPr/>
        </p:nvSpPr>
        <p:spPr>
          <a:xfrm>
            <a:off x="5148072" y="1874520"/>
            <a:ext cx="58978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endParaRPr lang="en-US" sz="1100" dirty="0"/>
          </a:p>
        </p:txBody>
      </p:sp>
      <p:sp>
        <p:nvSpPr>
          <p:cNvPr id="16" name="Shape 10"/>
          <p:cNvSpPr/>
          <p:nvPr/>
        </p:nvSpPr>
        <p:spPr>
          <a:xfrm>
            <a:off x="4983480" y="3815369"/>
            <a:ext cx="6217920" cy="1565978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8" name="TextBox 17"/>
          <p:cNvSpPr txBox="1"/>
          <p:nvPr/>
        </p:nvSpPr>
        <p:spPr>
          <a:xfrm>
            <a:off x="5508966" y="1797132"/>
            <a:ext cx="4550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Health Inequalities in the UK</a:t>
            </a:r>
            <a:endParaRPr lang="en-US" dirty="0"/>
          </a:p>
        </p:txBody>
      </p:sp>
      <p:sp>
        <p:nvSpPr>
          <p:cNvPr id="21" name="TextBox 20"/>
          <p:cNvSpPr txBox="1"/>
          <p:nvPr/>
        </p:nvSpPr>
        <p:spPr>
          <a:xfrm>
            <a:off x="5148072" y="3890671"/>
            <a:ext cx="608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Policies Addressing Inequalities</a:t>
            </a:r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635090" y="2128783"/>
            <a:ext cx="44248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/>
              <a:t>Socioeconomic deprivation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Ethnic </a:t>
            </a:r>
            <a:r>
              <a:rPr lang="en-US" dirty="0"/>
              <a:t>disparities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Rural </a:t>
            </a:r>
            <a:r>
              <a:rPr lang="en-US" dirty="0"/>
              <a:t>access issues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Digital </a:t>
            </a:r>
            <a:r>
              <a:rPr lang="en-US" dirty="0"/>
              <a:t>exclusion </a:t>
            </a:r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781470" y="4335305"/>
            <a:ext cx="43476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charset="0"/>
              <a:buChar char="•"/>
            </a:pPr>
            <a:r>
              <a:rPr lang="en-US" dirty="0" smtClean="0"/>
              <a:t>   Core20PLUS5 </a:t>
            </a:r>
            <a:endParaRPr lang="en-US" dirty="0"/>
          </a:p>
          <a:p>
            <a:pPr>
              <a:buFont typeface="Arial" charset="0"/>
              <a:buChar char="•"/>
            </a:pPr>
            <a:r>
              <a:rPr lang="en-US" dirty="0" smtClean="0"/>
              <a:t>   Social </a:t>
            </a:r>
            <a:r>
              <a:rPr lang="en-US" dirty="0"/>
              <a:t>prescribing </a:t>
            </a:r>
          </a:p>
          <a:p>
            <a:pPr>
              <a:buFont typeface="Arial" charset="0"/>
              <a:buChar char="•"/>
            </a:pPr>
            <a:r>
              <a:rPr lang="en-US" dirty="0" smtClean="0"/>
              <a:t>   Community </a:t>
            </a:r>
            <a:r>
              <a:rPr lang="en-US" dirty="0"/>
              <a:t>outreach </a:t>
            </a:r>
            <a:r>
              <a:rPr lang="en-US" dirty="0" smtClean="0"/>
              <a:t>programs </a:t>
            </a:r>
            <a:endParaRPr lang="en-US" dirty="0"/>
          </a:p>
        </p:txBody>
      </p:sp>
      <p:sp>
        <p:nvSpPr>
          <p:cNvPr id="1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9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4" name="Rectangle 3"/>
          <p:cNvSpPr/>
          <p:nvPr/>
        </p:nvSpPr>
        <p:spPr>
          <a:xfrm>
            <a:off x="824753" y="2427104"/>
            <a:ext cx="342974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/>
              <a:t>Critical Perspective</a:t>
            </a:r>
          </a:p>
          <a:p>
            <a:endParaRPr lang="en-US" dirty="0"/>
          </a:p>
          <a:p>
            <a:pPr algn="just">
              <a:buFont typeface="Arial" charset="0"/>
              <a:buChar char="•"/>
            </a:pPr>
            <a:r>
              <a:rPr lang="en-GB" dirty="0" smtClean="0"/>
              <a:t> </a:t>
            </a:r>
            <a:r>
              <a:rPr lang="en-GB" dirty="0"/>
              <a:t>Policies are in place, but structural inequities remain, affecting outcomes.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410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 3"/>
          <p:cNvSpPr/>
          <p:nvPr/>
        </p:nvSpPr>
        <p:spPr>
          <a:xfrm>
            <a:off x="777240" y="114300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1F3A5F"/>
                </a:solidFill>
              </a:rPr>
              <a:t>Healthy life expectancy at birth, England 2022-2024</a:t>
            </a:r>
            <a:endParaRPr lang="en-US" sz="1700" dirty="0"/>
          </a:p>
        </p:txBody>
      </p:sp>
      <p:sp>
        <p:nvSpPr>
          <p:cNvPr id="27" name="Text 4"/>
          <p:cNvSpPr/>
          <p:nvPr/>
        </p:nvSpPr>
        <p:spPr>
          <a:xfrm>
            <a:off x="822960" y="16184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Male - most deprived</a:t>
            </a:r>
            <a:endParaRPr lang="en-US" sz="1100" dirty="0"/>
          </a:p>
        </p:txBody>
      </p:sp>
      <p:sp>
        <p:nvSpPr>
          <p:cNvPr id="28" name="Shape 5"/>
          <p:cNvSpPr/>
          <p:nvPr/>
        </p:nvSpPr>
        <p:spPr>
          <a:xfrm>
            <a:off x="3429000" y="16459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29" name="Shape 6"/>
          <p:cNvSpPr/>
          <p:nvPr/>
        </p:nvSpPr>
        <p:spPr>
          <a:xfrm>
            <a:off x="3429000" y="1645920"/>
            <a:ext cx="3521537" cy="256032"/>
          </a:xfrm>
          <a:prstGeom prst="rect">
            <a:avLst/>
          </a:prstGeom>
          <a:solidFill>
            <a:srgbClr val="F79009"/>
          </a:solidFill>
          <a:ln w="12700">
            <a:solidFill>
              <a:srgbClr val="F79009"/>
            </a:solidFill>
            <a:prstDash val="solid"/>
          </a:ln>
        </p:spPr>
      </p:sp>
      <p:sp>
        <p:nvSpPr>
          <p:cNvPr id="30" name="Text 7"/>
          <p:cNvSpPr/>
          <p:nvPr/>
        </p:nvSpPr>
        <p:spPr>
          <a:xfrm>
            <a:off x="8915400" y="16184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49.8 yrs</a:t>
            </a:r>
            <a:endParaRPr lang="en-US" sz="1100" dirty="0"/>
          </a:p>
        </p:txBody>
      </p:sp>
      <p:sp>
        <p:nvSpPr>
          <p:cNvPr id="31" name="Text 8"/>
          <p:cNvSpPr/>
          <p:nvPr/>
        </p:nvSpPr>
        <p:spPr>
          <a:xfrm>
            <a:off x="822960" y="23042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Male - least deprived</a:t>
            </a:r>
            <a:endParaRPr lang="en-US" sz="1100" dirty="0"/>
          </a:p>
        </p:txBody>
      </p:sp>
      <p:sp>
        <p:nvSpPr>
          <p:cNvPr id="32" name="Shape 9"/>
          <p:cNvSpPr/>
          <p:nvPr/>
        </p:nvSpPr>
        <p:spPr>
          <a:xfrm>
            <a:off x="3429000" y="23317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33" name="Shape 10"/>
          <p:cNvSpPr/>
          <p:nvPr/>
        </p:nvSpPr>
        <p:spPr>
          <a:xfrm>
            <a:off x="3429000" y="2331720"/>
            <a:ext cx="4893381" cy="256032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34" name="Text 11"/>
          <p:cNvSpPr/>
          <p:nvPr/>
        </p:nvSpPr>
        <p:spPr>
          <a:xfrm>
            <a:off x="8915400" y="23042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69.2 yrs</a:t>
            </a:r>
            <a:endParaRPr lang="en-US" sz="1100" dirty="0"/>
          </a:p>
        </p:txBody>
      </p:sp>
      <p:sp>
        <p:nvSpPr>
          <p:cNvPr id="35" name="Text 12"/>
          <p:cNvSpPr/>
          <p:nvPr/>
        </p:nvSpPr>
        <p:spPr>
          <a:xfrm>
            <a:off x="822960" y="29900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Female - most deprived</a:t>
            </a:r>
            <a:endParaRPr lang="en-US" sz="1100" dirty="0"/>
          </a:p>
        </p:txBody>
      </p:sp>
      <p:sp>
        <p:nvSpPr>
          <p:cNvPr id="36" name="Shape 13"/>
          <p:cNvSpPr/>
          <p:nvPr/>
        </p:nvSpPr>
        <p:spPr>
          <a:xfrm>
            <a:off x="3429000" y="30175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37" name="Shape 14"/>
          <p:cNvSpPr/>
          <p:nvPr/>
        </p:nvSpPr>
        <p:spPr>
          <a:xfrm>
            <a:off x="3429000" y="3017520"/>
            <a:ext cx="3408396" cy="256032"/>
          </a:xfrm>
          <a:prstGeom prst="rect">
            <a:avLst/>
          </a:prstGeom>
          <a:solidFill>
            <a:srgbClr val="B42318"/>
          </a:solidFill>
          <a:ln w="12700">
            <a:solidFill>
              <a:srgbClr val="B42318"/>
            </a:solidFill>
            <a:prstDash val="solid"/>
          </a:ln>
        </p:spPr>
      </p:sp>
      <p:sp>
        <p:nvSpPr>
          <p:cNvPr id="38" name="Text 15"/>
          <p:cNvSpPr/>
          <p:nvPr/>
        </p:nvSpPr>
        <p:spPr>
          <a:xfrm>
            <a:off x="8915400" y="29900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48.2 yrs</a:t>
            </a:r>
            <a:endParaRPr lang="en-US" sz="1100" dirty="0"/>
          </a:p>
        </p:txBody>
      </p:sp>
      <p:sp>
        <p:nvSpPr>
          <p:cNvPr id="39" name="Text 16"/>
          <p:cNvSpPr/>
          <p:nvPr/>
        </p:nvSpPr>
        <p:spPr>
          <a:xfrm>
            <a:off x="822960" y="367588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Female - least deprived</a:t>
            </a:r>
            <a:endParaRPr lang="en-US" sz="1100" dirty="0"/>
          </a:p>
        </p:txBody>
      </p:sp>
      <p:sp>
        <p:nvSpPr>
          <p:cNvPr id="40" name="Shape 17"/>
          <p:cNvSpPr/>
          <p:nvPr/>
        </p:nvSpPr>
        <p:spPr>
          <a:xfrm>
            <a:off x="3429000" y="3703320"/>
            <a:ext cx="5303520" cy="256032"/>
          </a:xfrm>
          <a:prstGeom prst="rect">
            <a:avLst/>
          </a:prstGeom>
          <a:solidFill>
            <a:srgbClr val="EAECF0"/>
          </a:solidFill>
          <a:ln w="12700">
            <a:solidFill>
              <a:srgbClr val="EAECF0"/>
            </a:solidFill>
            <a:prstDash val="solid"/>
          </a:ln>
        </p:spPr>
      </p:sp>
      <p:sp>
        <p:nvSpPr>
          <p:cNvPr id="41" name="Shape 18"/>
          <p:cNvSpPr/>
          <p:nvPr/>
        </p:nvSpPr>
        <p:spPr>
          <a:xfrm>
            <a:off x="3429000" y="3703320"/>
            <a:ext cx="4843882" cy="256032"/>
          </a:xfrm>
          <a:prstGeom prst="rect">
            <a:avLst/>
          </a:prstGeom>
          <a:solidFill>
            <a:srgbClr val="2E6E9E"/>
          </a:solidFill>
          <a:ln w="12700">
            <a:solidFill>
              <a:srgbClr val="2E6E9E"/>
            </a:solidFill>
            <a:prstDash val="solid"/>
          </a:ln>
        </p:spPr>
      </p:sp>
      <p:sp>
        <p:nvSpPr>
          <p:cNvPr id="42" name="Text 19"/>
          <p:cNvSpPr/>
          <p:nvPr/>
        </p:nvSpPr>
        <p:spPr>
          <a:xfrm>
            <a:off x="8915400" y="3675888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68.5 yrs</a:t>
            </a:r>
            <a:endParaRPr lang="en-US" sz="1100" dirty="0"/>
          </a:p>
        </p:txBody>
      </p:sp>
      <p:sp>
        <p:nvSpPr>
          <p:cNvPr id="43" name="Shape 20"/>
          <p:cNvSpPr/>
          <p:nvPr/>
        </p:nvSpPr>
        <p:spPr>
          <a:xfrm>
            <a:off x="777240" y="4709160"/>
            <a:ext cx="3566160" cy="86868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44" name="Text 21"/>
          <p:cNvSpPr/>
          <p:nvPr/>
        </p:nvSpPr>
        <p:spPr>
          <a:xfrm>
            <a:off x="941832" y="4846320"/>
            <a:ext cx="3246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Barriers</a:t>
            </a:r>
            <a:endParaRPr lang="en-US" sz="1300" dirty="0"/>
          </a:p>
        </p:txBody>
      </p:sp>
      <p:sp>
        <p:nvSpPr>
          <p:cNvPr id="45" name="Text 22"/>
          <p:cNvSpPr/>
          <p:nvPr/>
        </p:nvSpPr>
        <p:spPr>
          <a:xfrm>
            <a:off x="941832" y="5212080"/>
            <a:ext cx="3246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Deprivation, ethnicity, disability, rurality, language, mistrust, transport and digital exclusion.</a:t>
            </a:r>
            <a:endParaRPr lang="en-US" sz="1100" dirty="0"/>
          </a:p>
        </p:txBody>
      </p:sp>
      <p:sp>
        <p:nvSpPr>
          <p:cNvPr id="46" name="Shape 23"/>
          <p:cNvSpPr/>
          <p:nvPr/>
        </p:nvSpPr>
        <p:spPr>
          <a:xfrm>
            <a:off x="4617720" y="4709160"/>
            <a:ext cx="3246120" cy="86868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47" name="Text 24"/>
          <p:cNvSpPr/>
          <p:nvPr/>
        </p:nvSpPr>
        <p:spPr>
          <a:xfrm>
            <a:off x="4782312" y="4846320"/>
            <a:ext cx="2926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Policy responses</a:t>
            </a:r>
            <a:endParaRPr lang="en-US" sz="1300" dirty="0"/>
          </a:p>
        </p:txBody>
      </p:sp>
      <p:sp>
        <p:nvSpPr>
          <p:cNvPr id="48" name="Text 25"/>
          <p:cNvSpPr/>
          <p:nvPr/>
        </p:nvSpPr>
        <p:spPr>
          <a:xfrm>
            <a:off x="4782312" y="5212080"/>
            <a:ext cx="29260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Core20PLUS5, digital inclusion, targeted prevention and community partnerships.</a:t>
            </a:r>
            <a:endParaRPr lang="en-US" sz="1100" dirty="0"/>
          </a:p>
        </p:txBody>
      </p:sp>
      <p:sp>
        <p:nvSpPr>
          <p:cNvPr id="49" name="Shape 26"/>
          <p:cNvSpPr/>
          <p:nvPr/>
        </p:nvSpPr>
        <p:spPr>
          <a:xfrm>
            <a:off x="8138160" y="4709160"/>
            <a:ext cx="3200400" cy="86868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50" name="Text 27"/>
          <p:cNvSpPr/>
          <p:nvPr/>
        </p:nvSpPr>
        <p:spPr>
          <a:xfrm>
            <a:off x="8302752" y="4846320"/>
            <a:ext cx="28803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Future recommendation</a:t>
            </a:r>
            <a:endParaRPr lang="en-US" sz="1300" dirty="0"/>
          </a:p>
        </p:txBody>
      </p:sp>
      <p:sp>
        <p:nvSpPr>
          <p:cNvPr id="51" name="Text 28"/>
          <p:cNvSpPr/>
          <p:nvPr/>
        </p:nvSpPr>
        <p:spPr>
          <a:xfrm>
            <a:off x="8302752" y="5212080"/>
            <a:ext cx="2880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Use equity impact assessment, co-production and blended access routes for every service redesign.</a:t>
            </a:r>
            <a:endParaRPr lang="en-US" sz="1100" dirty="0"/>
          </a:p>
        </p:txBody>
      </p:sp>
      <p:sp>
        <p:nvSpPr>
          <p:cNvPr id="52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5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201460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3"/>
          <p:cNvSpPr/>
          <p:nvPr/>
        </p:nvSpPr>
        <p:spPr>
          <a:xfrm>
            <a:off x="731520" y="2097068"/>
            <a:ext cx="3474720" cy="1234440"/>
          </a:xfrm>
          <a:prstGeom prst="roundRect">
            <a:avLst/>
          </a:prstGeom>
          <a:solidFill>
            <a:srgbClr val="EAF7EA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7" name="Shape 6"/>
          <p:cNvSpPr/>
          <p:nvPr/>
        </p:nvSpPr>
        <p:spPr>
          <a:xfrm>
            <a:off x="4389120" y="2094641"/>
            <a:ext cx="3474720" cy="1234440"/>
          </a:xfrm>
          <a:prstGeom prst="roundRect">
            <a:avLst/>
          </a:prstGeom>
          <a:solidFill>
            <a:srgbClr val="EAF4FB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0" name="Shape 9"/>
          <p:cNvSpPr/>
          <p:nvPr/>
        </p:nvSpPr>
        <p:spPr>
          <a:xfrm>
            <a:off x="8046720" y="2094641"/>
            <a:ext cx="3474720" cy="1234440"/>
          </a:xfrm>
          <a:prstGeom prst="roundRect">
            <a:avLst/>
          </a:prstGeom>
          <a:solidFill>
            <a:srgbClr val="FFF4E5"/>
          </a:solidFill>
          <a:ln w="12700">
            <a:solidFill>
              <a:srgbClr val="D0D5DD"/>
            </a:solidFill>
            <a:prstDash val="solid"/>
          </a:ln>
        </p:spPr>
      </p:sp>
      <p:sp>
        <p:nvSpPr>
          <p:cNvPr id="14" name="Text 13"/>
          <p:cNvSpPr/>
          <p:nvPr/>
        </p:nvSpPr>
        <p:spPr>
          <a:xfrm>
            <a:off x="852702" y="4134253"/>
            <a:ext cx="987552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285750" indent="-285750">
              <a:buSzPct val="100000"/>
              <a:buFont typeface="Arial" charset="0"/>
              <a:buChar char="•"/>
            </a:pPr>
            <a:r>
              <a:rPr lang="en-GB" dirty="0"/>
              <a:t>Increased prevention and access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Digitally disadvantaged communities face the risk of exclusion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540454" y="671363"/>
            <a:ext cx="101955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Public Health and Service Delivery </a:t>
            </a:r>
          </a:p>
          <a:p>
            <a:endParaRPr lang="en-US" b="1" dirty="0"/>
          </a:p>
        </p:txBody>
      </p:sp>
      <p:sp>
        <p:nvSpPr>
          <p:cNvPr id="18" name="Rectangle 17"/>
          <p:cNvSpPr/>
          <p:nvPr/>
        </p:nvSpPr>
        <p:spPr>
          <a:xfrm>
            <a:off x="852702" y="1355094"/>
            <a:ext cx="27113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Public Health Programmes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896111" y="3831349"/>
            <a:ext cx="1478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Assessment</a:t>
            </a:r>
          </a:p>
        </p:txBody>
      </p:sp>
      <p:sp>
        <p:nvSpPr>
          <p:cNvPr id="20" name="Text 4"/>
          <p:cNvSpPr/>
          <p:nvPr/>
        </p:nvSpPr>
        <p:spPr>
          <a:xfrm>
            <a:off x="10515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Healthy lifestyles</a:t>
            </a:r>
            <a:endParaRPr lang="en-US" sz="1300" dirty="0"/>
          </a:p>
        </p:txBody>
      </p:sp>
      <p:sp>
        <p:nvSpPr>
          <p:cNvPr id="21" name="Text 5"/>
          <p:cNvSpPr/>
          <p:nvPr/>
        </p:nvSpPr>
        <p:spPr>
          <a:xfrm>
            <a:off x="10515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Smoking cessation, physical activity, nutrition, alcohol harm reduction, vaccination and screening.</a:t>
            </a:r>
            <a:endParaRPr lang="en-US" sz="1100" dirty="0"/>
          </a:p>
        </p:txBody>
      </p:sp>
      <p:sp>
        <p:nvSpPr>
          <p:cNvPr id="22" name="Text 7"/>
          <p:cNvSpPr/>
          <p:nvPr/>
        </p:nvSpPr>
        <p:spPr>
          <a:xfrm>
            <a:off x="47091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F3A5F"/>
                </a:solidFill>
              </a:rPr>
              <a:t>Healthy environments</a:t>
            </a:r>
            <a:endParaRPr lang="en-US" sz="1300" dirty="0"/>
          </a:p>
        </p:txBody>
      </p:sp>
      <p:sp>
        <p:nvSpPr>
          <p:cNvPr id="23" name="Text 8"/>
          <p:cNvSpPr/>
          <p:nvPr/>
        </p:nvSpPr>
        <p:spPr>
          <a:xfrm>
            <a:off x="47091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101828"/>
                </a:solidFill>
              </a:rPr>
              <a:t>Clean air, warm homes, green spaces, safe transport and sustainable procurement.</a:t>
            </a:r>
            <a:endParaRPr lang="en-US" sz="1100" dirty="0"/>
          </a:p>
        </p:txBody>
      </p:sp>
      <p:sp>
        <p:nvSpPr>
          <p:cNvPr id="24" name="Text 10"/>
          <p:cNvSpPr/>
          <p:nvPr/>
        </p:nvSpPr>
        <p:spPr>
          <a:xfrm>
            <a:off x="8366760" y="225924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400" dirty="0"/>
              <a:t>The innovative approach to service delivery</a:t>
            </a:r>
            <a:endParaRPr lang="en-US" sz="1300" dirty="0"/>
          </a:p>
        </p:txBody>
      </p:sp>
      <p:sp>
        <p:nvSpPr>
          <p:cNvPr id="25" name="Text 11"/>
          <p:cNvSpPr/>
          <p:nvPr/>
        </p:nvSpPr>
        <p:spPr>
          <a:xfrm>
            <a:off x="8366760" y="2625000"/>
            <a:ext cx="3154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r>
              <a:rPr lang="en-GB" sz="1100" dirty="0"/>
              <a:t>Telemedicine </a:t>
            </a:r>
            <a:r>
              <a:rPr lang="en-GB" sz="1100" dirty="0" smtClean="0"/>
              <a:t>,Integrated </a:t>
            </a:r>
            <a:r>
              <a:rPr lang="en-GB" sz="1100" dirty="0"/>
              <a:t>Care Systems </a:t>
            </a:r>
            <a:r>
              <a:rPr lang="en-GB" sz="1100" dirty="0" smtClean="0"/>
              <a:t>,Community </a:t>
            </a:r>
            <a:r>
              <a:rPr lang="en-GB" sz="1100" dirty="0"/>
              <a:t>health programmes</a:t>
            </a:r>
            <a:endParaRPr lang="en-US" sz="1100" dirty="0"/>
          </a:p>
        </p:txBody>
      </p:sp>
      <p:sp>
        <p:nvSpPr>
          <p:cNvPr id="16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7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</p:spTree>
    <p:extLst>
      <p:ext uri="{BB962C8B-B14F-4D97-AF65-F5344CB8AC3E}">
        <p14:creationId xmlns:p14="http://schemas.microsoft.com/office/powerpoint/2010/main" val="170515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471160" y="1920240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 smtClean="0"/>
              <a:t>Suggestions</a:t>
            </a:r>
            <a:r>
              <a:rPr lang="en-GB" dirty="0" smtClean="0"/>
              <a:t>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Next Steps It is better to prevent, than treat. 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Invest in prevention.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Develop community partnerships.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Combatting digital marginalisation.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Improve cultural competence of care.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Enhance programme evaluations using data.</a:t>
            </a:r>
            <a:endParaRPr lang="en-GB" dirty="0"/>
          </a:p>
        </p:txBody>
      </p:sp>
      <p:sp>
        <p:nvSpPr>
          <p:cNvPr id="23" name="Text 20"/>
          <p:cNvSpPr/>
          <p:nvPr/>
        </p:nvSpPr>
        <p:spPr>
          <a:xfrm>
            <a:off x="8326784" y="2957733"/>
            <a:ext cx="2926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24" name="Text 21"/>
          <p:cNvSpPr/>
          <p:nvPr/>
        </p:nvSpPr>
        <p:spPr>
          <a:xfrm>
            <a:off x="815187" y="5474037"/>
            <a:ext cx="10561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r>
              <a:rPr lang="en-GB" sz="1600" dirty="0"/>
              <a:t>Critical </a:t>
            </a:r>
            <a:r>
              <a:rPr lang="en-GB" sz="1600" smtClean="0"/>
              <a:t>Defence: </a:t>
            </a:r>
            <a:r>
              <a:rPr lang="en-GB" sz="1600" dirty="0" smtClean="0"/>
              <a:t>Healthcare </a:t>
            </a:r>
            <a:r>
              <a:rPr lang="en-GB" sz="1600" dirty="0"/>
              <a:t>is not just treatment driven and must be sustainable, covering the social determinants.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1645423" y="790009"/>
            <a:ext cx="53934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1F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for equitable, sustainable delivery</a:t>
            </a:r>
            <a:endParaRPr lang="en-US" dirty="0"/>
          </a:p>
        </p:txBody>
      </p:sp>
      <p:sp>
        <p:nvSpPr>
          <p:cNvPr id="7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8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pic>
        <p:nvPicPr>
          <p:cNvPr id="1026" name="Picture 2" descr="ustainable Healthcare for All: The Intersection of Planetary Health and Social Equ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7" t="4262" r="22359" b="20553"/>
          <a:stretch/>
        </p:blipFill>
        <p:spPr bwMode="auto">
          <a:xfrm>
            <a:off x="687503" y="1574800"/>
            <a:ext cx="4469361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942887" y="4544328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https://</a:t>
            </a:r>
            <a:r>
              <a:rPr lang="en-GB" sz="1400" dirty="0" err="1"/>
              <a:t>www.linkedin.com</a:t>
            </a:r>
            <a:r>
              <a:rPr lang="en-GB" sz="1400" dirty="0"/>
              <a:t>/pulse/sustainable-healthcare-all-intersection</a:t>
            </a:r>
          </a:p>
        </p:txBody>
      </p:sp>
    </p:spTree>
    <p:extLst>
      <p:ext uri="{BB962C8B-B14F-4D97-AF65-F5344CB8AC3E}">
        <p14:creationId xmlns:p14="http://schemas.microsoft.com/office/powerpoint/2010/main" val="73025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hape 0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5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889000" y="1766838"/>
            <a:ext cx="86614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 smtClean="0"/>
              <a:t>Summarisation Key Results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sustainable development–wellbeing–health link exists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Holistic </a:t>
            </a:r>
            <a:r>
              <a:rPr lang="en-GB" dirty="0"/>
              <a:t>care is underpinned by ecological and </a:t>
            </a:r>
            <a:r>
              <a:rPr lang="en-GB" dirty="0" err="1" smtClean="0"/>
              <a:t>biopsychosocial</a:t>
            </a:r>
            <a:r>
              <a:rPr lang="en-GB" dirty="0" smtClean="0"/>
              <a:t> models.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SDG </a:t>
            </a:r>
            <a:r>
              <a:rPr lang="en-GB" dirty="0"/>
              <a:t>3 impacted health policy and practice in the UK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Differences</a:t>
            </a:r>
            <a:r>
              <a:rPr lang="en-GB" dirty="0"/>
              <a:t>, but there is progress in prevention</a:t>
            </a:r>
            <a:r>
              <a:rPr lang="en-GB" dirty="0" smtClean="0"/>
              <a:t>.</a:t>
            </a:r>
          </a:p>
          <a:p>
            <a:pPr marL="285750" indent="-285750">
              <a:lnSpc>
                <a:spcPct val="150000"/>
              </a:lnSpc>
              <a:buFont typeface="Arial" charset="0"/>
              <a:buChar char="•"/>
            </a:pPr>
            <a:r>
              <a:rPr lang="en-GB" dirty="0" smtClean="0"/>
              <a:t>Efforts </a:t>
            </a:r>
            <a:r>
              <a:rPr lang="en-GB" dirty="0"/>
              <a:t>have to be made by policy makers and donors to make a commitment to provide fair and sustainable health care.</a:t>
            </a:r>
          </a:p>
        </p:txBody>
      </p:sp>
    </p:spTree>
    <p:extLst>
      <p:ext uri="{BB962C8B-B14F-4D97-AF65-F5344CB8AC3E}">
        <p14:creationId xmlns:p14="http://schemas.microsoft.com/office/powerpoint/2010/main" val="196021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2"/>
          <p:cNvSpPr/>
          <p:nvPr/>
        </p:nvSpPr>
        <p:spPr>
          <a:xfrm>
            <a:off x="594360" y="6446520"/>
            <a:ext cx="10972800" cy="0"/>
          </a:xfrm>
          <a:prstGeom prst="line">
            <a:avLst/>
          </a:prstGeom>
          <a:noFill/>
          <a:ln w="12700">
            <a:solidFill>
              <a:srgbClr val="D0D5DD"/>
            </a:solidFill>
            <a:prstDash val="solid"/>
          </a:ln>
        </p:spPr>
      </p:sp>
      <p:sp>
        <p:nvSpPr>
          <p:cNvPr id="2" name="Rectangle 1"/>
          <p:cNvSpPr/>
          <p:nvPr/>
        </p:nvSpPr>
        <p:spPr>
          <a:xfrm>
            <a:off x="108488" y="1131612"/>
            <a:ext cx="12083512" cy="63248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 err="1"/>
              <a:t>Alderwick</a:t>
            </a:r>
            <a:r>
              <a:rPr lang="en-US" dirty="0"/>
              <a:t>, H. and Dixon, J. (2019) </a:t>
            </a:r>
            <a:r>
              <a:rPr lang="en-US" i="1" dirty="0"/>
              <a:t>The NHS Long Term Plan</a:t>
            </a:r>
            <a:r>
              <a:rPr lang="en-US" dirty="0"/>
              <a:t>. </a:t>
            </a:r>
            <a:r>
              <a:rPr lang="en-US" i="1" dirty="0"/>
              <a:t>BMJ</a:t>
            </a:r>
            <a:r>
              <a:rPr lang="en-US" dirty="0"/>
              <a:t>, 364:l84. </a:t>
            </a:r>
          </a:p>
          <a:p>
            <a:pPr>
              <a:lnSpc>
                <a:spcPct val="150000"/>
              </a:lnSpc>
            </a:pPr>
            <a:r>
              <a:rPr lang="en-US" dirty="0" err="1"/>
              <a:t>Bagnall</a:t>
            </a:r>
            <a:r>
              <a:rPr lang="en-US" dirty="0"/>
              <a:t>, A.M. et al. (2018) ‘A systematic review of interventions’, </a:t>
            </a:r>
            <a:r>
              <a:rPr lang="en-US" i="1" dirty="0"/>
              <a:t>Public Health</a:t>
            </a:r>
            <a:r>
              <a:rPr lang="en-US" dirty="0"/>
              <a:t>, 158, pp.77–87. </a:t>
            </a:r>
          </a:p>
          <a:p>
            <a:pPr>
              <a:lnSpc>
                <a:spcPct val="150000"/>
              </a:lnSpc>
            </a:pPr>
            <a:r>
              <a:rPr lang="en-US" dirty="0"/>
              <a:t>Dahlgren, G. and Whitehead, M. (1991) </a:t>
            </a:r>
            <a:r>
              <a:rPr lang="en-US" i="1" dirty="0"/>
              <a:t>Policies and Strategies to Promote Social Equity in Health</a:t>
            </a:r>
            <a:r>
              <a:rPr lang="en-US" dirty="0"/>
              <a:t>.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Engel</a:t>
            </a:r>
            <a:r>
              <a:rPr lang="en-US" dirty="0"/>
              <a:t>, G.L. (1977) ‘The need for a new medical model’, </a:t>
            </a:r>
            <a:r>
              <a:rPr lang="en-US" i="1" dirty="0"/>
              <a:t>Science</a:t>
            </a:r>
            <a:r>
              <a:rPr lang="en-US" dirty="0"/>
              <a:t>, 196(4286), pp.129–136.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/>
              <a:t>Marmot, M. et al. (2020) </a:t>
            </a:r>
            <a:r>
              <a:rPr lang="en-US" i="1" dirty="0"/>
              <a:t>Health Equity in England: The Marmot Review 10 Years On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NHS England (2019) </a:t>
            </a:r>
            <a:r>
              <a:rPr lang="en-US" i="1" dirty="0"/>
              <a:t>The NHS Long Term Plan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NHS England (2023) </a:t>
            </a:r>
            <a:r>
              <a:rPr lang="en-US" i="1" dirty="0"/>
              <a:t>National Diabetes Prevention </a:t>
            </a:r>
            <a:r>
              <a:rPr lang="en-US" i="1" dirty="0" err="1" smtClean="0"/>
              <a:t>Programe</a:t>
            </a:r>
            <a:r>
              <a:rPr lang="en-US" i="1" dirty="0" smtClean="0"/>
              <a:t> </a:t>
            </a:r>
            <a:r>
              <a:rPr lang="en-US" i="1" dirty="0"/>
              <a:t>Reports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err="1"/>
              <a:t>Nutbeam</a:t>
            </a:r>
            <a:r>
              <a:rPr lang="en-US" dirty="0"/>
              <a:t>, D. and Lloyd, J.E. (2021) ‘Understanding and responding to health literacy’, </a:t>
            </a:r>
            <a:r>
              <a:rPr lang="en-US" i="1" dirty="0"/>
              <a:t>Health Promotion International</a:t>
            </a:r>
            <a:r>
              <a:rPr lang="en-US" dirty="0"/>
              <a:t>, 36(3), pp.846–854. </a:t>
            </a:r>
          </a:p>
          <a:p>
            <a:pPr>
              <a:lnSpc>
                <a:spcPct val="150000"/>
              </a:lnSpc>
            </a:pPr>
            <a:r>
              <a:rPr lang="en-US" dirty="0"/>
              <a:t>Office for National Statistics (2024) </a:t>
            </a:r>
            <a:r>
              <a:rPr lang="en-US" i="1" dirty="0"/>
              <a:t>Health State Life Expectancies UK</a:t>
            </a:r>
            <a:r>
              <a:rPr lang="en-US" dirty="0"/>
              <a:t>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US" dirty="0"/>
              <a:t>Public Health England (2016) </a:t>
            </a:r>
            <a:r>
              <a:rPr lang="en-US" i="1" dirty="0"/>
              <a:t>Making Every Contact Count</a:t>
            </a:r>
            <a:r>
              <a:rPr lang="en-US" dirty="0"/>
              <a:t>. </a:t>
            </a:r>
          </a:p>
          <a:p>
            <a:pPr>
              <a:lnSpc>
                <a:spcPct val="150000"/>
              </a:lnSpc>
            </a:pPr>
            <a:r>
              <a:rPr lang="en-US" dirty="0"/>
              <a:t>United Nations (2015) </a:t>
            </a:r>
            <a:r>
              <a:rPr lang="en-US" i="1" dirty="0"/>
              <a:t>Transforming our World: The 2030 Agenda for Sustainable Development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 smtClean="0"/>
              <a:t>World </a:t>
            </a:r>
            <a:r>
              <a:rPr lang="en-US" dirty="0"/>
              <a:t>Health Organization (2023) </a:t>
            </a:r>
            <a:r>
              <a:rPr lang="en-US" i="1" dirty="0"/>
              <a:t>Constitution of the World Health Organization</a:t>
            </a:r>
            <a:r>
              <a:rPr lang="en-US" dirty="0"/>
              <a:t>. </a:t>
            </a:r>
            <a:endParaRPr lang="en-US" dirty="0" smtClean="0"/>
          </a:p>
          <a:p>
            <a:pPr>
              <a:lnSpc>
                <a:spcPct val="150000"/>
              </a:lnSpc>
            </a:pP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www.linkedin.com/pulse/sustainable-healthcare-all-intersection </a:t>
            </a:r>
            <a:r>
              <a:rPr lang="en-GB" dirty="0" smtClean="0">
                <a:latin typeface="Times New Roman" charset="0"/>
                <a:ea typeface="Aptos" charset="0"/>
                <a:hlinkClick r:id="rId2"/>
              </a:rPr>
              <a:t>(</a:t>
            </a:r>
            <a:r>
              <a:rPr lang="en-GB" dirty="0">
                <a:latin typeface="Times New Roman" charset="0"/>
                <a:ea typeface="Aptos" charset="0"/>
                <a:hlinkClick r:id="rId2"/>
              </a:rPr>
              <a:t>Accessed</a:t>
            </a:r>
            <a:r>
              <a:rPr lang="en-GB" dirty="0">
                <a:latin typeface="Times New Roman" charset="0"/>
                <a:ea typeface="Aptos" charset="0"/>
              </a:rPr>
              <a:t>: </a:t>
            </a:r>
            <a:r>
              <a:rPr lang="en-GB" dirty="0" smtClean="0">
                <a:latin typeface="Times New Roman" charset="0"/>
                <a:ea typeface="Aptos" charset="0"/>
              </a:rPr>
              <a:t> 12 Jun 2026).</a:t>
            </a:r>
            <a:endParaRPr lang="en-GB" dirty="0">
              <a:latin typeface="Times New Roman" charset="0"/>
              <a:ea typeface="Aptos" charset="0"/>
            </a:endParaRPr>
          </a:p>
          <a:p>
            <a:pPr>
              <a:lnSpc>
                <a:spcPct val="150000"/>
              </a:lnSpc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0100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2264</TotalTime>
  <Words>1347</Words>
  <Application>Microsoft Macintosh PowerPoint</Application>
  <PresentationFormat>Widescreen</PresentationFormat>
  <Paragraphs>229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Aptos</vt:lpstr>
      <vt:lpstr>Aptos Display</vt:lpstr>
      <vt:lpstr>Arial</vt:lpstr>
      <vt:lpstr>Calibri</vt:lpstr>
      <vt:lpstr>Century Gothic</vt:lpstr>
      <vt:lpstr>Open Sans</vt:lpstr>
      <vt:lpstr>Times New Roman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Integrating Health, Wellbeing and Sustainable Development in UK Health and Social Care  Name Student ID Module Date  </dc:title>
  <dc:creator>Microsoft Office User</dc:creator>
  <cp:lastModifiedBy>Microsoft Office User</cp:lastModifiedBy>
  <cp:revision>168</cp:revision>
  <dcterms:created xsi:type="dcterms:W3CDTF">2026-06-14T14:21:13Z</dcterms:created>
  <dcterms:modified xsi:type="dcterms:W3CDTF">2026-06-19T20:25:26Z</dcterms:modified>
</cp:coreProperties>
</file>