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322" r:id="rId24"/>
    <p:sldId id="316" r:id="rId25"/>
    <p:sldId id="533" r:id="rId26"/>
    <p:sldId id="534" r:id="rId27"/>
    <p:sldId id="536" r:id="rId28"/>
    <p:sldId id="537" r:id="rId29"/>
    <p:sldId id="544" r:id="rId30"/>
    <p:sldId id="524" r:id="rId31"/>
    <p:sldId id="529" r:id="rId32"/>
    <p:sldId id="538" r:id="rId33"/>
    <p:sldId id="539" r:id="rId34"/>
    <p:sldId id="543" r:id="rId35"/>
    <p:sldId id="541" r:id="rId36"/>
    <p:sldId id="542" r:id="rId37"/>
    <p:sldId id="527" r:id="rId38"/>
    <p:sldId id="428" r:id="rId39"/>
    <p:sldId id="429" r:id="rId40"/>
    <p:sldId id="430" r:id="rId41"/>
    <p:sldId id="525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08"/>
    <p:restoredTop sz="72548"/>
  </p:normalViewPr>
  <p:slideViewPr>
    <p:cSldViewPr snapToGrid="0">
      <p:cViewPr varScale="1">
        <p:scale>
          <a:sx n="55" d="100"/>
          <a:sy n="55" d="100"/>
        </p:scale>
        <p:origin x="224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 overview - stating key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short review of your background and of current skills and experiences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19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Career Ambition : Overview of current skills, qualifications and experiences.</a:t>
            </a:r>
          </a:p>
          <a:p>
            <a:pPr marL="0" indent="0">
              <a:buNone/>
            </a:pPr>
            <a:r>
              <a:rPr lang="en-GB" dirty="0" err="1"/>
              <a:t>Trosolwg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presenol</a:t>
            </a:r>
            <a:r>
              <a:rPr lang="en-GB" dirty="0"/>
              <a:t>, </a:t>
            </a:r>
            <a:r>
              <a:rPr lang="en-GB" dirty="0" err="1"/>
              <a:t>tystysgrifau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cefnogi’ch</a:t>
            </a:r>
            <a:r>
              <a:rPr lang="en-GB" dirty="0"/>
              <a:t> </a:t>
            </a:r>
            <a:r>
              <a:rPr lang="en-GB" dirty="0" err="1"/>
              <a:t>dyheuad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 = Critically reflect on you currently and review strengths, weaknesses, opportunities &amp; threats.   Relate these to your career ambitions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2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a point this aim would be specific measurable achievable realistic timed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60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1, 200 + 10% = 1, 320</a:t>
            </a:r>
          </a:p>
          <a:p>
            <a:r>
              <a:rPr lang="en-US" dirty="0"/>
              <a:t>1, 400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46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element to be placed within one master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93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21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2788" y="3943914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C4356ED-E484-BE45-8808-2A432AABD7B4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1" y="679938"/>
            <a:ext cx="5613070" cy="49393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/>
              <a:t>Ascending order</a:t>
            </a:r>
          </a:p>
          <a:p>
            <a:pPr lvl="1"/>
            <a:r>
              <a:rPr lang="en-GB" sz="3200" dirty="0"/>
              <a:t>Most important/ relevant information section at the top</a:t>
            </a:r>
          </a:p>
          <a:p>
            <a:pPr lvl="1"/>
            <a:r>
              <a:rPr lang="en-GB" sz="3200" dirty="0"/>
              <a:t>References included (name and relationship/job title)</a:t>
            </a:r>
          </a:p>
          <a:p>
            <a:pPr lvl="1"/>
            <a:r>
              <a:rPr lang="en-GB" sz="3200" dirty="0"/>
              <a:t>Canva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1935" y="679938"/>
            <a:ext cx="5502600" cy="49393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CV</a:t>
            </a:r>
          </a:p>
          <a:p>
            <a:pPr lvl="1"/>
            <a:r>
              <a:rPr lang="en-GB" sz="3200" dirty="0" err="1"/>
              <a:t>Trefn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endParaRPr lang="en-GB" sz="3200" dirty="0"/>
          </a:p>
          <a:p>
            <a:pPr lvl="1"/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mywaf</a:t>
            </a:r>
            <a:r>
              <a:rPr lang="en-GB" sz="3200" dirty="0"/>
              <a:t> </a:t>
            </a:r>
            <a:r>
              <a:rPr lang="en-GB" sz="3200" dirty="0" err="1"/>
              <a:t>pwysig</a:t>
            </a:r>
            <a:r>
              <a:rPr lang="en-GB" sz="3200" dirty="0"/>
              <a:t> / </a:t>
            </a:r>
            <a:r>
              <a:rPr lang="en-GB" sz="3200" dirty="0" err="1"/>
              <a:t>perthnasol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y </a:t>
            </a:r>
            <a:r>
              <a:rPr lang="en-GB" sz="3200" dirty="0" err="1"/>
              <a:t>dechrau</a:t>
            </a:r>
            <a:endParaRPr lang="en-GB" sz="3200" dirty="0"/>
          </a:p>
          <a:p>
            <a:pPr lvl="1"/>
            <a:r>
              <a:rPr lang="en-GB" sz="3200" dirty="0" err="1"/>
              <a:t>Cyfeirnod</a:t>
            </a:r>
            <a:r>
              <a:rPr lang="en-GB" sz="3200" dirty="0"/>
              <a:t> (</a:t>
            </a:r>
            <a:r>
              <a:rPr lang="en-GB" sz="3200" dirty="0" err="1"/>
              <a:t>enw</a:t>
            </a:r>
            <a:r>
              <a:rPr lang="en-GB" sz="3200" dirty="0"/>
              <a:t> a </a:t>
            </a:r>
            <a:r>
              <a:rPr lang="en-GB" sz="3200" dirty="0" err="1"/>
              <a:t>pherthynas</a:t>
            </a:r>
            <a:r>
              <a:rPr lang="en-GB" sz="3200" dirty="0"/>
              <a:t> / </a:t>
            </a:r>
            <a:r>
              <a:rPr lang="en-GB" sz="3200" dirty="0" err="1"/>
              <a:t>swydd</a:t>
            </a:r>
            <a:r>
              <a:rPr lang="en-GB" sz="3200" dirty="0"/>
              <a:t> / </a:t>
            </a:r>
            <a:r>
              <a:rPr lang="en-GB" sz="3200" dirty="0" err="1"/>
              <a:t>rôl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bywyd</a:t>
            </a:r>
            <a:r>
              <a:rPr lang="en-GB" sz="3200" dirty="0"/>
              <a:t>) </a:t>
            </a:r>
          </a:p>
          <a:p>
            <a:pPr lvl="1"/>
            <a:r>
              <a:rPr lang="en-GB" sz="3200" dirty="0"/>
              <a:t>Canva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000DA-1B5D-E2CF-D5F4-5D7B2C886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80267"/>
            <a:ext cx="5121698" cy="52723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llythyr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personol</a:t>
            </a:r>
            <a:r>
              <a:rPr lang="en-GB" sz="4200" b="1" dirty="0">
                <a:solidFill>
                  <a:srgbClr val="FF0000"/>
                </a:solidFill>
              </a:rPr>
              <a:t> / </a:t>
            </a:r>
            <a:r>
              <a:rPr lang="en-GB" sz="4200" b="1" dirty="0" err="1">
                <a:solidFill>
                  <a:srgbClr val="FF0000"/>
                </a:solidFill>
              </a:rPr>
              <a:t>datganiad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sy’n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cefnogi’r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  <a:r>
              <a:rPr lang="en-GB" sz="4200" b="1" dirty="0" err="1">
                <a:solidFill>
                  <a:srgbClr val="FF0000"/>
                </a:solidFill>
              </a:rPr>
              <a:t>cais</a:t>
            </a:r>
            <a:r>
              <a:rPr lang="en-GB" sz="4200" b="1" dirty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en-GB" sz="4200" dirty="0"/>
              <a:t>1 </a:t>
            </a:r>
            <a:r>
              <a:rPr lang="en-GB" sz="4200" dirty="0" err="1"/>
              <a:t>tudalen</a:t>
            </a:r>
            <a:r>
              <a:rPr lang="en-GB" sz="4200" dirty="0"/>
              <a:t> A4 </a:t>
            </a:r>
          </a:p>
          <a:p>
            <a:pPr lvl="1"/>
            <a:r>
              <a:rPr lang="en-GB" sz="4200" dirty="0" err="1"/>
              <a:t>Enghreifftiau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r>
              <a:rPr lang="en-GB" sz="4200" dirty="0"/>
              <a:t> o </a:t>
            </a:r>
            <a:r>
              <a:rPr lang="en-GB" sz="4200" dirty="0" err="1"/>
              <a:t>dystiolaeth</a:t>
            </a:r>
            <a:endParaRPr lang="en-GB" sz="4200" dirty="0"/>
          </a:p>
          <a:p>
            <a:pPr lvl="1"/>
            <a:r>
              <a:rPr lang="en-GB" sz="4200" dirty="0" err="1"/>
              <a:t>Hyfforddiant</a:t>
            </a:r>
            <a:r>
              <a:rPr lang="en-GB" sz="4200" dirty="0"/>
              <a:t> / </a:t>
            </a:r>
            <a:r>
              <a:rPr lang="en-GB" sz="4200" dirty="0" err="1"/>
              <a:t>Profiadau</a:t>
            </a:r>
            <a:endParaRPr lang="en-GB" sz="4200" dirty="0"/>
          </a:p>
          <a:p>
            <a:pPr lvl="1"/>
            <a:r>
              <a:rPr lang="en-GB" sz="4200" dirty="0" err="1"/>
              <a:t>Ffocws</a:t>
            </a:r>
            <a:r>
              <a:rPr lang="en-GB" sz="4200" dirty="0"/>
              <a:t> </a:t>
            </a:r>
            <a:r>
              <a:rPr lang="en-GB" sz="4200" dirty="0" err="1"/>
              <a:t>ar</a:t>
            </a:r>
            <a:r>
              <a:rPr lang="en-GB" sz="4200" dirty="0"/>
              <a:t> </a:t>
            </a:r>
            <a:r>
              <a:rPr lang="en-GB" sz="4200" dirty="0" err="1"/>
              <a:t>gyfrifoldebau’r</a:t>
            </a:r>
            <a:r>
              <a:rPr lang="en-GB" sz="4200" dirty="0"/>
              <a:t> </a:t>
            </a:r>
            <a:r>
              <a:rPr lang="en-GB" sz="4200" dirty="0" err="1"/>
              <a:t>swydd</a:t>
            </a:r>
            <a:r>
              <a:rPr lang="en-GB" sz="4200" dirty="0"/>
              <a:t> ac </a:t>
            </a:r>
            <a:r>
              <a:rPr lang="en-GB" sz="4200" dirty="0" err="1"/>
              <a:t>agweddau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endParaRPr lang="en-GB" sz="4200" dirty="0"/>
          </a:p>
          <a:p>
            <a:pPr lvl="1"/>
            <a:r>
              <a:rPr lang="en-GB" sz="4200" dirty="0" err="1"/>
              <a:t>Peidiwch</a:t>
            </a:r>
            <a:r>
              <a:rPr lang="en-GB" sz="4200" dirty="0"/>
              <a:t> </a:t>
            </a:r>
            <a:r>
              <a:rPr lang="en-GB" sz="4200" dirty="0" err="1"/>
              <a:t>siarad</a:t>
            </a:r>
            <a:r>
              <a:rPr lang="en-GB" sz="4200" dirty="0"/>
              <a:t> </a:t>
            </a:r>
            <a:r>
              <a:rPr lang="en-GB" sz="4200" dirty="0" err="1"/>
              <a:t>yn</a:t>
            </a:r>
            <a:r>
              <a:rPr lang="en-GB" sz="4200" dirty="0"/>
              <a:t> </a:t>
            </a:r>
            <a:r>
              <a:rPr lang="en-GB" sz="4200" dirty="0" err="1"/>
              <a:t>gyffredinol</a:t>
            </a:r>
            <a:endParaRPr lang="en-GB" sz="4200" dirty="0"/>
          </a:p>
          <a:p>
            <a:pPr lvl="1"/>
            <a:r>
              <a:rPr lang="en-GB" sz="4200" dirty="0" err="1"/>
              <a:t>Tua</a:t>
            </a:r>
            <a:r>
              <a:rPr lang="en-GB" sz="4200" dirty="0"/>
              <a:t> 400 o </a:t>
            </a:r>
            <a:r>
              <a:rPr lang="en-GB" sz="4200" dirty="0" err="1"/>
              <a:t>eiriau</a:t>
            </a:r>
            <a:endParaRPr lang="en-GB" sz="4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B90D47-B8EB-ED99-5365-5F2BBEDD6FDA}"/>
              </a:ext>
            </a:extLst>
          </p:cNvPr>
          <p:cNvSpPr txBox="1"/>
          <p:nvPr/>
        </p:nvSpPr>
        <p:spPr>
          <a:xfrm>
            <a:off x="6459165" y="280267"/>
            <a:ext cx="537461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Personal Statement/ covering letter/ supporting statement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1 side of A4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Specific examples of evidence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Training / Experiences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Focused on specifications and job responsibilities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Do not speak generally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400 words approx.</a:t>
            </a:r>
          </a:p>
        </p:txBody>
      </p:sp>
    </p:spTree>
    <p:extLst>
      <p:ext uri="{BB962C8B-B14F-4D97-AF65-F5344CB8AC3E}">
        <p14:creationId xmlns:p14="http://schemas.microsoft.com/office/powerpoint/2010/main" val="73651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691" y="-106363"/>
            <a:ext cx="11481847" cy="1325563"/>
          </a:xfrm>
        </p:spPr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Datganiad</a:t>
            </a:r>
            <a:r>
              <a:rPr lang="en-GB" b="1" dirty="0">
                <a:solidFill>
                  <a:srgbClr val="FF0000"/>
                </a:solidFill>
              </a:rPr>
              <a:t> o </a:t>
            </a:r>
            <a:r>
              <a:rPr lang="en-GB" b="1" dirty="0" err="1">
                <a:solidFill>
                  <a:srgbClr val="FF0000"/>
                </a:solidFill>
              </a:rPr>
              <a:t>Fwriad</a:t>
            </a:r>
            <a:r>
              <a:rPr lang="en-GB" b="1" dirty="0">
                <a:solidFill>
                  <a:srgbClr val="FF0000"/>
                </a:solidFill>
              </a:rPr>
              <a:t> /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7631" y="1456440"/>
            <a:ext cx="4712435" cy="43347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dirty="0"/>
              <a:t>Career Ambitions	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SWOT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Training (&amp; skill) needs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2D4602-B356-E54C-B8FC-9CBE44BC854B}"/>
              </a:ext>
            </a:extLst>
          </p:cNvPr>
          <p:cNvSpPr txBox="1">
            <a:spLocks/>
          </p:cNvSpPr>
          <p:nvPr/>
        </p:nvSpPr>
        <p:spPr>
          <a:xfrm>
            <a:off x="351935" y="1219200"/>
            <a:ext cx="5556496" cy="45719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/>
              <a:t>Career Ambitions	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SWOT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hyfforddiant</a:t>
            </a:r>
            <a:r>
              <a:rPr lang="en-GB" sz="3600" dirty="0"/>
              <a:t> (a </a:t>
            </a:r>
            <a:r>
              <a:rPr lang="en-GB" sz="3600" dirty="0" err="1"/>
              <a:t>sgiliau</a:t>
            </a:r>
            <a:r>
              <a:rPr lang="en-GB" sz="3600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Gosod</a:t>
            </a:r>
            <a:r>
              <a:rPr lang="en-GB" sz="3600" dirty="0"/>
              <a:t> </a:t>
            </a:r>
            <a:r>
              <a:rPr lang="en-GB" sz="3600" dirty="0" err="1"/>
              <a:t>Amcanion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7D4F09-F2B0-B903-3B18-3E977B1EE3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2952" y="1202438"/>
          <a:ext cx="10465103" cy="5702914"/>
        </p:xfrm>
        <a:graphic>
          <a:graphicData uri="http://schemas.openxmlformats.org/drawingml/2006/table">
            <a:tbl>
              <a:tblPr firstRow="1" firstCol="1" bandRow="1"/>
              <a:tblGrid>
                <a:gridCol w="3430216">
                  <a:extLst>
                    <a:ext uri="{9D8B030D-6E8A-4147-A177-3AD203B41FA5}">
                      <a16:colId xmlns:a16="http://schemas.microsoft.com/office/drawing/2014/main" val="3494166209"/>
                    </a:ext>
                  </a:extLst>
                </a:gridCol>
                <a:gridCol w="2472965">
                  <a:extLst>
                    <a:ext uri="{9D8B030D-6E8A-4147-A177-3AD203B41FA5}">
                      <a16:colId xmlns:a16="http://schemas.microsoft.com/office/drawing/2014/main" val="1636956800"/>
                    </a:ext>
                  </a:extLst>
                </a:gridCol>
                <a:gridCol w="1706063">
                  <a:extLst>
                    <a:ext uri="{9D8B030D-6E8A-4147-A177-3AD203B41FA5}">
                      <a16:colId xmlns:a16="http://schemas.microsoft.com/office/drawing/2014/main" val="963990347"/>
                    </a:ext>
                  </a:extLst>
                </a:gridCol>
                <a:gridCol w="2855859">
                  <a:extLst>
                    <a:ext uri="{9D8B030D-6E8A-4147-A177-3AD203B41FA5}">
                      <a16:colId xmlns:a16="http://schemas.microsoft.com/office/drawing/2014/main" val="3958129052"/>
                    </a:ext>
                  </a:extLst>
                </a:gridCol>
              </a:tblGrid>
              <a:tr h="1755915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 Skills Requirements of Job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Prif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Sgiliau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importance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Pwysigrwydd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(0 – 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 Rating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Hunan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Dystio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 Needs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Anghenion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Hyfforddi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57554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563921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6248410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252556"/>
                  </a:ext>
                </a:extLst>
              </a:tr>
            </a:tbl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9EE80A1B-8E6A-0E44-A006-1153AD89A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202438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Training Needs Analysis</a:t>
            </a:r>
          </a:p>
        </p:txBody>
      </p:sp>
    </p:spTree>
    <p:extLst>
      <p:ext uri="{BB962C8B-B14F-4D97-AF65-F5344CB8AC3E}">
        <p14:creationId xmlns:p14="http://schemas.microsoft.com/office/powerpoint/2010/main" val="2915760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b="1" dirty="0" err="1">
                <a:solidFill>
                  <a:srgbClr val="FF0000"/>
                </a:solidFill>
              </a:rPr>
              <a:t>Llunio</a:t>
            </a:r>
            <a:r>
              <a:rPr lang="en-GB" sz="6000" b="1" dirty="0">
                <a:solidFill>
                  <a:srgbClr val="FF0000"/>
                </a:solidFill>
              </a:rPr>
              <a:t> </a:t>
            </a:r>
            <a:r>
              <a:rPr lang="en-GB" sz="6000" b="1" dirty="0" err="1">
                <a:solidFill>
                  <a:srgbClr val="FF0000"/>
                </a:solidFill>
              </a:rPr>
              <a:t>targedau</a:t>
            </a:r>
            <a:r>
              <a:rPr lang="en-GB" sz="6000" b="1" dirty="0">
                <a:solidFill>
                  <a:srgbClr val="FF0000"/>
                </a:solidFill>
              </a:rPr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, </a:t>
            </a:r>
            <a:r>
              <a:rPr lang="en-GB" sz="3900" dirty="0" err="1"/>
              <a:t>canolig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b="1" dirty="0">
                <a:solidFill>
                  <a:srgbClr val="FF0000"/>
                </a:solidFill>
              </a:rPr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short, mid and long term objectives</a:t>
            </a:r>
            <a:endParaRPr lang="en-GB" sz="6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52526A-56AB-5C42-BDC0-6F333FE78215}"/>
              </a:ext>
            </a:extLst>
          </p:cNvPr>
          <p:cNvSpPr txBox="1">
            <a:spLocks/>
          </p:cNvSpPr>
          <p:nvPr/>
        </p:nvSpPr>
        <p:spPr>
          <a:xfrm>
            <a:off x="838200" y="3384402"/>
            <a:ext cx="10515600" cy="6969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0" fontAlgn="base" hangingPunct="0">
              <a:spcAft>
                <a:spcPct val="0"/>
              </a:spcAft>
            </a:pPr>
            <a:r>
              <a:rPr lang="en-GB" altLang="en-US" sz="36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Yr Amcan :		Timescale / Yr Llinell Amser :</a:t>
            </a:r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62917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Strwythur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yr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ysgrifennu</a:t>
            </a:r>
            <a:r>
              <a:rPr lang="en-GB" b="1" dirty="0">
                <a:solidFill>
                  <a:srgbClr val="FF0000"/>
                </a:solidFill>
              </a:rPr>
              <a:t> /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099134"/>
            <a:ext cx="4943966" cy="465973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900" dirty="0"/>
              <a:t>Include figures for SWOT analysis</a:t>
            </a:r>
            <a:endParaRPr lang="en-GB" sz="29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dirty="0"/>
              <a:t>Include table for TNA (training needs analysis).</a:t>
            </a: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9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9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9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349004" y="782611"/>
            <a:ext cx="6260857" cy="5043758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6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6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6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rgbClr val="FF0000"/>
                </a:solidFill>
              </a:rPr>
              <a:t>Llenyddiaeth</a:t>
            </a:r>
            <a:r>
              <a:rPr lang="en-GB" b="1" dirty="0">
                <a:solidFill>
                  <a:srgbClr val="FF0000"/>
                </a:solidFill>
              </a:rPr>
              <a:t> / Literature 5 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resymau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C327-F5FE-574A-8F1F-CFF465930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58090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Layout of Assessment 1 : </a:t>
            </a:r>
            <a:br>
              <a:rPr lang="en-US" b="1" dirty="0"/>
            </a:br>
            <a:r>
              <a:rPr lang="en-US" b="1" dirty="0"/>
              <a:t>E-portfolio prep for CPD / Work</a:t>
            </a:r>
            <a:br>
              <a:rPr lang="en-US" b="1" dirty="0"/>
            </a:br>
            <a:r>
              <a:rPr lang="en-US" b="1" dirty="0"/>
              <a:t>E-</a:t>
            </a:r>
            <a:r>
              <a:rPr lang="en-US" b="1" dirty="0" err="1"/>
              <a:t>bortffolio</a:t>
            </a:r>
            <a:r>
              <a:rPr lang="en-US" b="1" dirty="0"/>
              <a:t> </a:t>
            </a:r>
            <a:r>
              <a:rPr lang="en-US" b="1" dirty="0" err="1"/>
              <a:t>paratoi</a:t>
            </a:r>
            <a:r>
              <a:rPr lang="en-US" b="1" dirty="0"/>
              <a:t> DPP / Gwaith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889D-7078-604F-AD90-FC6D39AFD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68061"/>
            <a:ext cx="11481847" cy="3033497"/>
          </a:xfrm>
        </p:spPr>
        <p:txBody>
          <a:bodyPr>
            <a:normAutofit fontScale="77500" lnSpcReduction="20000"/>
          </a:bodyPr>
          <a:lstStyle/>
          <a:p>
            <a:r>
              <a:rPr lang="en-US" sz="4200" b="1" dirty="0"/>
              <a:t>Cover page </a:t>
            </a:r>
            <a:r>
              <a:rPr lang="en-US" sz="4200" dirty="0"/>
              <a:t>include : student no., module code BMSS5007, module title, </a:t>
            </a:r>
            <a:r>
              <a:rPr lang="en-GB" sz="4200" dirty="0"/>
              <a:t>Developing your Professional Profile, </a:t>
            </a:r>
            <a:r>
              <a:rPr lang="en-US" sz="4200" dirty="0"/>
              <a:t>assignment title and module lead.</a:t>
            </a:r>
            <a:r>
              <a:rPr lang="en-GB" sz="4200" dirty="0"/>
              <a:t> </a:t>
            </a:r>
          </a:p>
          <a:p>
            <a:endParaRPr lang="en-GB" sz="4200" dirty="0"/>
          </a:p>
          <a:p>
            <a:r>
              <a:rPr lang="en-GB" sz="4200" b="1" dirty="0" err="1"/>
              <a:t>Tudalen</a:t>
            </a:r>
            <a:r>
              <a:rPr lang="en-GB" sz="4200" b="1" dirty="0"/>
              <a:t> </a:t>
            </a:r>
            <a:r>
              <a:rPr lang="en-GB" sz="4200" b="1" dirty="0" err="1"/>
              <a:t>agoriadol</a:t>
            </a:r>
            <a:r>
              <a:rPr lang="en-GB" sz="4200" b="1" dirty="0"/>
              <a:t> </a:t>
            </a:r>
            <a:r>
              <a:rPr lang="en-GB" sz="4200" dirty="0"/>
              <a:t>: </a:t>
            </a:r>
            <a:r>
              <a:rPr lang="en-GB" sz="4200" dirty="0" err="1"/>
              <a:t>rhif</a:t>
            </a:r>
            <a:r>
              <a:rPr lang="en-GB" sz="4200" dirty="0"/>
              <a:t> </a:t>
            </a:r>
            <a:r>
              <a:rPr lang="en-GB" sz="4200" dirty="0" err="1"/>
              <a:t>myf</a:t>
            </a:r>
            <a:r>
              <a:rPr lang="en-GB" sz="4200" dirty="0"/>
              <a:t>., </a:t>
            </a:r>
            <a:r>
              <a:rPr lang="en-GB" sz="4200" dirty="0" err="1"/>
              <a:t>côd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BMSS5007C,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r>
              <a:rPr lang="en-GB" sz="4200" dirty="0"/>
              <a:t> : </a:t>
            </a:r>
            <a:r>
              <a:rPr lang="en-GB" sz="4200" dirty="0" err="1"/>
              <a:t>Datblygu</a:t>
            </a:r>
            <a:r>
              <a:rPr lang="en-GB" sz="4200" dirty="0"/>
              <a:t> </a:t>
            </a:r>
            <a:r>
              <a:rPr lang="en-GB" sz="4200" dirty="0" err="1"/>
              <a:t>eich</a:t>
            </a:r>
            <a:r>
              <a:rPr lang="en-GB" sz="4200" dirty="0"/>
              <a:t> </a:t>
            </a:r>
            <a:r>
              <a:rPr lang="en-GB" sz="4200" dirty="0" err="1"/>
              <a:t>Proffil</a:t>
            </a:r>
            <a:r>
              <a:rPr lang="en-GB" sz="4200" dirty="0"/>
              <a:t> </a:t>
            </a:r>
            <a:r>
              <a:rPr lang="en-GB" sz="4200" dirty="0" err="1"/>
              <a:t>Proffesiynol</a:t>
            </a:r>
            <a:r>
              <a:rPr lang="en-GB" sz="4200" dirty="0"/>
              <a:t> , </a:t>
            </a:r>
            <a:r>
              <a:rPr lang="en-GB" sz="4200" dirty="0" err="1"/>
              <a:t>teitl</a:t>
            </a:r>
            <a:r>
              <a:rPr lang="en-GB" sz="4200" dirty="0"/>
              <a:t> </a:t>
            </a:r>
            <a:r>
              <a:rPr lang="en-GB" sz="4200" dirty="0" err="1"/>
              <a:t>asesiad</a:t>
            </a:r>
            <a:r>
              <a:rPr lang="en-GB" sz="4200" dirty="0"/>
              <a:t> ac </a:t>
            </a:r>
            <a:r>
              <a:rPr lang="en-GB" sz="4200" dirty="0" err="1"/>
              <a:t>enw</a:t>
            </a:r>
            <a:r>
              <a:rPr lang="en-GB" sz="4200" dirty="0"/>
              <a:t> </a:t>
            </a:r>
            <a:r>
              <a:rPr lang="en-GB" sz="4200" dirty="0" err="1"/>
              <a:t>arweinydd</a:t>
            </a:r>
            <a:r>
              <a:rPr lang="en-GB" sz="4200" dirty="0"/>
              <a:t> </a:t>
            </a:r>
            <a:r>
              <a:rPr lang="en-GB" sz="4200" dirty="0" err="1"/>
              <a:t>modiwl</a:t>
            </a:r>
            <a:endParaRPr lang="en-GB" sz="4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208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95A05-7579-AD48-A721-6BCA1F71F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172306"/>
            <a:ext cx="11481847" cy="4112021"/>
          </a:xfrm>
        </p:spPr>
        <p:txBody>
          <a:bodyPr>
            <a:no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 err="1"/>
              <a:t>Llythyr</a:t>
            </a:r>
            <a:r>
              <a:rPr lang="en-US" sz="3600" dirty="0"/>
              <a:t> (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gyfer</a:t>
            </a:r>
            <a:r>
              <a:rPr lang="en-US" sz="3600" dirty="0"/>
              <a:t> </a:t>
            </a:r>
            <a:r>
              <a:rPr lang="en-US" sz="3600" dirty="0" err="1"/>
              <a:t>swydd</a:t>
            </a:r>
            <a:r>
              <a:rPr lang="en-US" sz="3600" dirty="0"/>
              <a:t> </a:t>
            </a:r>
            <a:r>
              <a:rPr lang="en-US" sz="3600" dirty="0" err="1"/>
              <a:t>o’ch</a:t>
            </a:r>
            <a:r>
              <a:rPr lang="en-US" sz="3600" dirty="0"/>
              <a:t> </a:t>
            </a:r>
            <a:r>
              <a:rPr lang="en-US" sz="3600" dirty="0" err="1"/>
              <a:t>dewis</a:t>
            </a:r>
            <a:r>
              <a:rPr lang="en-US" sz="3600" dirty="0"/>
              <a:t> – </a:t>
            </a:r>
            <a:r>
              <a:rPr lang="en-US" sz="3600" dirty="0" err="1"/>
              <a:t>os</a:t>
            </a:r>
            <a:r>
              <a:rPr lang="en-US" sz="3600" dirty="0"/>
              <a:t> </a:t>
            </a:r>
            <a:r>
              <a:rPr lang="en-US" sz="3600" dirty="0" err="1"/>
              <a:t>methu</a:t>
            </a:r>
            <a:r>
              <a:rPr lang="en-US" sz="3600" dirty="0"/>
              <a:t> </a:t>
            </a:r>
            <a:r>
              <a:rPr lang="en-US" sz="3600" dirty="0" err="1"/>
              <a:t>dod</a:t>
            </a:r>
            <a:r>
              <a:rPr lang="en-US" sz="3600" dirty="0"/>
              <a:t> o </a:t>
            </a:r>
            <a:r>
              <a:rPr lang="en-US" sz="3600" dirty="0" err="1"/>
              <a:t>hyd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rywbeth</a:t>
            </a:r>
            <a:r>
              <a:rPr lang="en-US" sz="3600" dirty="0"/>
              <a:t> </a:t>
            </a:r>
            <a:r>
              <a:rPr lang="en-US" sz="3600" dirty="0" err="1"/>
              <a:t>eich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 -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rhai</a:t>
            </a:r>
            <a:r>
              <a:rPr lang="en-US" sz="3600" dirty="0"/>
              <a:t> </a:t>
            </a:r>
            <a:r>
              <a:rPr lang="en-US" sz="3600" dirty="0" err="1"/>
              <a:t>enghreifftiau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moodle</a:t>
            </a:r>
            <a:r>
              <a:rPr lang="en-US" sz="3600" dirty="0"/>
              <a:t>) – 300 - 400</a:t>
            </a:r>
          </a:p>
          <a:p>
            <a:r>
              <a:rPr lang="en-US" sz="3600" dirty="0" err="1"/>
              <a:t>Datganiad</a:t>
            </a:r>
            <a:r>
              <a:rPr lang="en-US" sz="3600" dirty="0"/>
              <a:t> o </a:t>
            </a:r>
            <a:r>
              <a:rPr lang="en-US" sz="3600" dirty="0" err="1"/>
              <a:t>fwriad</a:t>
            </a:r>
            <a:r>
              <a:rPr lang="en-US" sz="3600" dirty="0"/>
              <a:t> (gall </a:t>
            </a:r>
            <a:r>
              <a:rPr lang="en-US" sz="3600" dirty="0" err="1"/>
              <a:t>cynnwys</a:t>
            </a:r>
            <a:r>
              <a:rPr lang="en-US" sz="3600" dirty="0"/>
              <a:t> </a:t>
            </a:r>
            <a:r>
              <a:rPr lang="en-US" sz="3600" dirty="0" err="1"/>
              <a:t>dadansoddiad</a:t>
            </a:r>
            <a:r>
              <a:rPr lang="en-US" sz="3600" dirty="0"/>
              <a:t> SWOT &amp;/neu </a:t>
            </a:r>
            <a:r>
              <a:rPr lang="en-US" sz="3600" dirty="0" err="1"/>
              <a:t>Dadansoddiad</a:t>
            </a:r>
            <a:r>
              <a:rPr lang="en-US" sz="3600" dirty="0"/>
              <a:t> </a:t>
            </a:r>
            <a:r>
              <a:rPr lang="en-US" sz="3600" dirty="0" err="1"/>
              <a:t>Anghenion</a:t>
            </a:r>
            <a:r>
              <a:rPr lang="en-US" sz="3600" dirty="0"/>
              <a:t> </a:t>
            </a:r>
            <a:r>
              <a:rPr lang="en-US" sz="3600" dirty="0" err="1"/>
              <a:t>Hyfforddiant</a:t>
            </a:r>
            <a:r>
              <a:rPr lang="en-US" sz="3600" dirty="0"/>
              <a:t> ac/neu </a:t>
            </a:r>
            <a:r>
              <a:rPr lang="en-US" sz="3600" dirty="0" err="1"/>
              <a:t>targedau</a:t>
            </a:r>
            <a:r>
              <a:rPr lang="en-US" sz="3600" dirty="0"/>
              <a:t> SMART - </a:t>
            </a:r>
            <a:r>
              <a:rPr lang="en-US" sz="3600" dirty="0" err="1"/>
              <a:t>byr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bennaf</a:t>
            </a:r>
            <a:r>
              <a:rPr lang="en-US" sz="3600" dirty="0"/>
              <a:t>) 700 – 900</a:t>
            </a:r>
          </a:p>
          <a:p>
            <a:r>
              <a:rPr lang="en-US" sz="3600" dirty="0" err="1"/>
              <a:t>Rhestr</a:t>
            </a:r>
            <a:r>
              <a:rPr lang="en-US" sz="3600" dirty="0"/>
              <a:t> </a:t>
            </a:r>
            <a:r>
              <a:rPr lang="en-US" sz="3600" dirty="0" err="1"/>
              <a:t>Cyfeirnodi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8BB524-962C-1F41-8108-178921F82B61}"/>
              </a:ext>
            </a:extLst>
          </p:cNvPr>
          <p:cNvSpPr txBox="1"/>
          <p:nvPr/>
        </p:nvSpPr>
        <p:spPr>
          <a:xfrm>
            <a:off x="4196861" y="256113"/>
            <a:ext cx="69400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/>
              <a:t>Layout o </a:t>
            </a:r>
            <a:r>
              <a:rPr lang="en-US" sz="3600" b="1" dirty="0" err="1"/>
              <a:t>Asesiad</a:t>
            </a:r>
            <a:r>
              <a:rPr lang="en-US" sz="3600" b="1" dirty="0"/>
              <a:t> 1 : </a:t>
            </a:r>
            <a:br>
              <a:rPr lang="en-US" sz="3600" b="1" dirty="0"/>
            </a:br>
            <a:r>
              <a:rPr lang="en-US" sz="3600" b="1" dirty="0"/>
              <a:t>E-</a:t>
            </a:r>
            <a:r>
              <a:rPr lang="en-US" sz="3600" b="1" dirty="0" err="1"/>
              <a:t>bortffolio</a:t>
            </a:r>
            <a:r>
              <a:rPr lang="en-US" sz="3600" b="1" dirty="0"/>
              <a:t> </a:t>
            </a:r>
            <a:r>
              <a:rPr lang="en-US" sz="3600" b="1" dirty="0" err="1"/>
              <a:t>paratoi</a:t>
            </a:r>
            <a:r>
              <a:rPr lang="en-US" sz="3600" b="1" dirty="0"/>
              <a:t> DPP / Gwaith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261865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67AF-9BBA-EA46-BD2F-96FE4CE9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220308"/>
          </a:xfrm>
        </p:spPr>
        <p:txBody>
          <a:bodyPr>
            <a:normAutofit/>
          </a:bodyPr>
          <a:lstStyle/>
          <a:p>
            <a:r>
              <a:rPr lang="en-US" sz="3600" dirty="0"/>
              <a:t>CV – 100 - 200</a:t>
            </a:r>
          </a:p>
          <a:p>
            <a:r>
              <a:rPr lang="en-US" sz="3600" dirty="0"/>
              <a:t>Letter (for a post of your choice – if unable to find – choose from those on </a:t>
            </a:r>
            <a:r>
              <a:rPr lang="en-US" sz="3600" dirty="0" err="1"/>
              <a:t>moodle</a:t>
            </a:r>
            <a:r>
              <a:rPr lang="en-US" sz="3600" dirty="0"/>
              <a:t>)  – 300 - 400</a:t>
            </a:r>
          </a:p>
          <a:p>
            <a:r>
              <a:rPr lang="en-US" sz="3600" dirty="0"/>
              <a:t>Focus Statement (which could include SWOT analysis and/or Training Needs Analysis and /or SMART targets – mostly short term targets) 700 – 900</a:t>
            </a:r>
          </a:p>
          <a:p>
            <a:r>
              <a:rPr lang="en-US" sz="3600" dirty="0"/>
              <a:t>Reference list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411179-77B1-8742-8D8F-17F9BB76BB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84361" y="323671"/>
            <a:ext cx="75494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Layout o Assessment 1 :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E-portfolio prep for CPD / Work</a:t>
            </a:r>
          </a:p>
        </p:txBody>
      </p:sp>
    </p:spTree>
    <p:extLst>
      <p:ext uri="{BB962C8B-B14F-4D97-AF65-F5344CB8AC3E}">
        <p14:creationId xmlns:p14="http://schemas.microsoft.com/office/powerpoint/2010/main" val="2315485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B63EA-AF9B-9A4D-9B4C-BF8A6521C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Optional template for e-portfolio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62E97-5CCB-A440-8806-1B06DD199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400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30%				</a:t>
            </a:r>
            <a:r>
              <a:rPr lang="en-GB" sz="3600" b="1" dirty="0" err="1"/>
              <a:t>Tasg</a:t>
            </a:r>
            <a:r>
              <a:rPr lang="en-GB" sz="3600" b="1" dirty="0"/>
              <a:t>: 	30%</a:t>
            </a:r>
          </a:p>
          <a:p>
            <a:r>
              <a:rPr lang="en-GB" sz="3600" b="1" dirty="0"/>
              <a:t>Assessment 1				</a:t>
            </a:r>
            <a:r>
              <a:rPr lang="en-GB" sz="3600" b="1" dirty="0" err="1"/>
              <a:t>Asesiad</a:t>
            </a:r>
            <a:r>
              <a:rPr lang="en-GB" sz="3600" b="1" dirty="0"/>
              <a:t> 1</a:t>
            </a:r>
          </a:p>
          <a:p>
            <a:r>
              <a:rPr lang="en-GB" sz="3600" b="1" dirty="0"/>
              <a:t>10</a:t>
            </a:r>
            <a:r>
              <a:rPr lang="en-GB" sz="3600" b="1" baseline="30000" dirty="0"/>
              <a:t>th</a:t>
            </a:r>
            <a:r>
              <a:rPr lang="en-GB" sz="3600" b="1" dirty="0"/>
              <a:t> November, 2023 		10fed </a:t>
            </a:r>
            <a:r>
              <a:rPr lang="en-GB" sz="3600" b="1" dirty="0" err="1"/>
              <a:t>Tachwedd</a:t>
            </a:r>
            <a:r>
              <a:rPr lang="en-GB" sz="3600" b="1" dirty="0"/>
              <a:t>, 2023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1200 words				1200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072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99059-EECD-064B-842E-E10FF1839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36018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Nov 20</a:t>
            </a:r>
            <a:r>
              <a:rPr lang="en-US" baseline="30000" dirty="0"/>
              <a:t>th</a:t>
            </a:r>
            <a:r>
              <a:rPr lang="en-US" dirty="0"/>
              <a:t> : Prep &amp; Placement / CPD / expectations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Dec 4</a:t>
            </a:r>
            <a:r>
              <a:rPr lang="en-US" baseline="30000" dirty="0"/>
              <a:t>th</a:t>
            </a:r>
            <a:r>
              <a:rPr lang="en-US" dirty="0"/>
              <a:t> : Support with gaining Placement / CPD – calm phase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Jan 15</a:t>
            </a:r>
            <a:r>
              <a:rPr lang="en-US" baseline="30000" dirty="0"/>
              <a:t>th</a:t>
            </a:r>
            <a:r>
              <a:rPr lang="en-US" dirty="0"/>
              <a:t> : Support with securing Placement / CPD – Urgent phase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Jan 20</a:t>
            </a:r>
            <a:r>
              <a:rPr lang="en-US" baseline="30000" dirty="0"/>
              <a:t>th</a:t>
            </a:r>
            <a:r>
              <a:rPr lang="en-US" dirty="0"/>
              <a:t> : Student &amp; Lecturer Placement / CPD meeting </a:t>
            </a:r>
          </a:p>
        </p:txBody>
      </p:sp>
    </p:spTree>
    <p:extLst>
      <p:ext uri="{BB962C8B-B14F-4D97-AF65-F5344CB8AC3E}">
        <p14:creationId xmlns:p14="http://schemas.microsoft.com/office/powerpoint/2010/main" val="1398152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2028758"/>
            <a:ext cx="11481847" cy="386728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your purpose and focus: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Relating theory to practice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2BFA96-4A81-8249-86E9-2387ECE9B486}"/>
              </a:ext>
            </a:extLst>
          </p:cNvPr>
          <p:cNvSpPr txBox="1"/>
          <p:nvPr/>
        </p:nvSpPr>
        <p:spPr>
          <a:xfrm>
            <a:off x="434855" y="7545"/>
            <a:ext cx="1064455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/>
              <a:t>Assessment 2 : Reflection based upon CPD /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FE186-CC44-C101-24AB-8789D35D3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Schon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0BA09-097E-E270-6575-0510B0287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20" y="2601965"/>
            <a:ext cx="8199350" cy="2925710"/>
          </a:xfrm>
        </p:spPr>
        <p:txBody>
          <a:bodyPr/>
          <a:lstStyle/>
          <a:p>
            <a:r>
              <a:rPr lang="en-GB"/>
              <a:t>Explicit - tacit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9988B6-83AC-ABA0-4BFF-A89F0AB05A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2" t="5324" r="18736" b="19706"/>
          <a:stretch/>
        </p:blipFill>
        <p:spPr>
          <a:xfrm>
            <a:off x="5118100" y="899943"/>
            <a:ext cx="6161070" cy="430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46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Gibbs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2056" y="365125"/>
            <a:ext cx="5074313" cy="1252660"/>
          </a:xfrm>
        </p:spPr>
        <p:txBody>
          <a:bodyPr/>
          <a:lstStyle/>
          <a:p>
            <a:r>
              <a:rPr lang="en-GB"/>
              <a:t>Learning by doing</a:t>
            </a:r>
          </a:p>
          <a:p>
            <a:r>
              <a:rPr lang="en-GB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9208" y="2032000"/>
            <a:ext cx="7843519" cy="4595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70%				</a:t>
            </a:r>
            <a:r>
              <a:rPr lang="en-GB" sz="3600" b="1" dirty="0" err="1"/>
              <a:t>Tasg</a:t>
            </a:r>
            <a:r>
              <a:rPr lang="en-GB" sz="3600" b="1" dirty="0"/>
              <a:t>: 	70%</a:t>
            </a:r>
          </a:p>
          <a:p>
            <a:r>
              <a:rPr lang="en-GB" sz="3600" b="1" dirty="0"/>
              <a:t>Assessment 2 				</a:t>
            </a:r>
            <a:r>
              <a:rPr lang="en-GB" sz="3600" b="1" dirty="0" err="1"/>
              <a:t>Asesiad</a:t>
            </a:r>
            <a:r>
              <a:rPr lang="en-GB" sz="3600" b="1" dirty="0"/>
              <a:t> 2</a:t>
            </a:r>
          </a:p>
          <a:p>
            <a:r>
              <a:rPr lang="en-GB" sz="3600" b="1" dirty="0"/>
              <a:t>17</a:t>
            </a:r>
            <a:r>
              <a:rPr lang="en-GB" sz="3600" b="1" baseline="30000" dirty="0"/>
              <a:t>th</a:t>
            </a:r>
            <a:r>
              <a:rPr lang="en-GB" sz="3600" b="1" dirty="0"/>
              <a:t> May, 2024			17fed Mai, 2024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2800 words				2800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1202</Words>
  <Application>Microsoft Macintosh PowerPoint</Application>
  <PresentationFormat>Widescreen</PresentationFormat>
  <Paragraphs>190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2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Datganiad o Fwriad / Focus statement</vt:lpstr>
      <vt:lpstr>Training Needs Analysis</vt:lpstr>
      <vt:lpstr>Skill and Training Needs Anghenion Hyfforddi a Datblygu Sgiliau</vt:lpstr>
      <vt:lpstr>Strwythur yr ysgrifennu / Structure of write up</vt:lpstr>
      <vt:lpstr>Llenyddiaeth / Literature 5 marks</vt:lpstr>
      <vt:lpstr>Layout of Assessment 1 :  E-portfolio prep for CPD / Work E-bortffolio paratoi DPP / Gwaith</vt:lpstr>
      <vt:lpstr>PowerPoint Presentation</vt:lpstr>
      <vt:lpstr>Layout o Assessment 1 :  E-portfolio prep for CPD / Work</vt:lpstr>
      <vt:lpstr>Optional template for e-portfolio </vt:lpstr>
      <vt:lpstr>PowerPoint Presentation</vt:lpstr>
      <vt:lpstr>Nov 20th : Prep &amp; Placement / CPD / expectations  Dec 4th : Support with gaining Placement / CPD – calm phase  Jan 15th : Support with securing Placement / CPD – Urgent phase  Jan 20th : Student &amp; Lecturer Placement / CPD meeting </vt:lpstr>
      <vt:lpstr>PowerPoint Presentation</vt:lpstr>
      <vt:lpstr>Schon</vt:lpstr>
      <vt:lpstr>Gibbs 1988</vt:lpstr>
      <vt:lpstr>Kolb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6</cp:revision>
  <dcterms:created xsi:type="dcterms:W3CDTF">2021-03-09T15:35:42Z</dcterms:created>
  <dcterms:modified xsi:type="dcterms:W3CDTF">2023-11-05T20:38:04Z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