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982" r:id="rId2"/>
  </p:sldMasterIdLst>
  <p:notesMasterIdLst>
    <p:notesMasterId r:id="rId44"/>
  </p:notesMasterIdLst>
  <p:sldIdLst>
    <p:sldId id="257" r:id="rId3"/>
    <p:sldId id="302" r:id="rId4"/>
    <p:sldId id="260" r:id="rId5"/>
    <p:sldId id="274" r:id="rId6"/>
    <p:sldId id="261" r:id="rId7"/>
    <p:sldId id="276" r:id="rId8"/>
    <p:sldId id="258" r:id="rId9"/>
    <p:sldId id="259" r:id="rId10"/>
    <p:sldId id="264" r:id="rId11"/>
    <p:sldId id="263" r:id="rId12"/>
    <p:sldId id="262" r:id="rId13"/>
    <p:sldId id="265" r:id="rId14"/>
    <p:sldId id="303" r:id="rId15"/>
    <p:sldId id="305" r:id="rId16"/>
    <p:sldId id="271" r:id="rId17"/>
    <p:sldId id="266" r:id="rId18"/>
    <p:sldId id="300" r:id="rId19"/>
    <p:sldId id="272" r:id="rId20"/>
    <p:sldId id="278" r:id="rId21"/>
    <p:sldId id="285" r:id="rId22"/>
    <p:sldId id="273" r:id="rId23"/>
    <p:sldId id="267" r:id="rId24"/>
    <p:sldId id="307" r:id="rId25"/>
    <p:sldId id="292" r:id="rId26"/>
    <p:sldId id="289" r:id="rId27"/>
    <p:sldId id="287" r:id="rId28"/>
    <p:sldId id="308" r:id="rId29"/>
    <p:sldId id="291" r:id="rId30"/>
    <p:sldId id="288" r:id="rId31"/>
    <p:sldId id="293" r:id="rId32"/>
    <p:sldId id="282" r:id="rId33"/>
    <p:sldId id="294" r:id="rId34"/>
    <p:sldId id="295" r:id="rId35"/>
    <p:sldId id="296" r:id="rId36"/>
    <p:sldId id="297" r:id="rId37"/>
    <p:sldId id="298" r:id="rId38"/>
    <p:sldId id="299" r:id="rId39"/>
    <p:sldId id="301" r:id="rId40"/>
    <p:sldId id="284" r:id="rId41"/>
    <p:sldId id="304" r:id="rId42"/>
    <p:sldId id="286"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042E37-7255-A877-24B7-08BD540CD5BA}" v="902" dt="2023-02-24T08:40:44.086"/>
    <p1510:client id="{4FB01A73-908D-B2F7-9798-7FC98984A9BA}" v="426" dt="2023-02-21T21:50:40.403"/>
    <p1510:client id="{F347DB24-4AD1-86EE-1F31-BBECE2D46EE9}" v="199" dt="2023-02-22T21:56:36.3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084" autoAdjust="0"/>
    <p:restoredTop sz="93228" autoAdjust="0"/>
  </p:normalViewPr>
  <p:slideViewPr>
    <p:cSldViewPr snapToGrid="0">
      <p:cViewPr varScale="1">
        <p:scale>
          <a:sx n="53" d="100"/>
          <a:sy n="53" d="100"/>
        </p:scale>
        <p:origin x="690" y="72"/>
      </p:cViewPr>
      <p:guideLst/>
    </p:cSldViewPr>
  </p:slideViewPr>
  <p:outlineViewPr>
    <p:cViewPr>
      <p:scale>
        <a:sx n="33" d="100"/>
        <a:sy n="33" d="100"/>
      </p:scale>
      <p:origin x="0" y="-22776"/>
    </p:cViewPr>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86" d="100"/>
          <a:sy n="86" d="100"/>
        </p:scale>
        <p:origin x="3864"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ableStyles" Target="tableStyles.xml"/><Relationship Id="rId8" Type="http://schemas.openxmlformats.org/officeDocument/2006/relationships/slide" Target="slides/slide6.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C9728F-9748-400E-A63C-6C163799497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2EAB4EE-78A9-433F-AEAC-E58D4AB97D52}">
      <dgm:prSet/>
      <dgm:spPr/>
      <dgm:t>
        <a:bodyPr/>
        <a:lstStyle/>
        <a:p>
          <a:r>
            <a:rPr lang="en-GB"/>
            <a:t>Discuss if there are any typical male or female crimes</a:t>
          </a:r>
          <a:endParaRPr lang="en-US"/>
        </a:p>
      </dgm:t>
    </dgm:pt>
    <dgm:pt modelId="{7B791DA0-C74C-414D-9B6C-A6E035C6ECDD}" type="parTrans" cxnId="{A8C5D573-93FC-41FC-8063-FFE634DD152F}">
      <dgm:prSet/>
      <dgm:spPr/>
      <dgm:t>
        <a:bodyPr/>
        <a:lstStyle/>
        <a:p>
          <a:endParaRPr lang="en-US"/>
        </a:p>
      </dgm:t>
    </dgm:pt>
    <dgm:pt modelId="{A3C7D45E-DCA4-4F32-9B47-CE49A3C1F2EB}" type="sibTrans" cxnId="{A8C5D573-93FC-41FC-8063-FFE634DD152F}">
      <dgm:prSet/>
      <dgm:spPr/>
      <dgm:t>
        <a:bodyPr/>
        <a:lstStyle/>
        <a:p>
          <a:endParaRPr lang="en-US"/>
        </a:p>
      </dgm:t>
    </dgm:pt>
    <dgm:pt modelId="{404F5251-12CA-4752-AEF1-E5FA259C4700}">
      <dgm:prSet/>
      <dgm:spPr/>
      <dgm:t>
        <a:bodyPr/>
        <a:lstStyle/>
        <a:p>
          <a:r>
            <a:rPr lang="en-GB"/>
            <a:t>Are there more offences for males and females?</a:t>
          </a:r>
          <a:endParaRPr lang="en-US"/>
        </a:p>
      </dgm:t>
    </dgm:pt>
    <dgm:pt modelId="{35B3BBD6-57EC-47D1-A10B-9F862CB558AF}" type="parTrans" cxnId="{E87135E4-E3C6-42DB-81BB-1CF15248EEF2}">
      <dgm:prSet/>
      <dgm:spPr/>
      <dgm:t>
        <a:bodyPr/>
        <a:lstStyle/>
        <a:p>
          <a:endParaRPr lang="en-US"/>
        </a:p>
      </dgm:t>
    </dgm:pt>
    <dgm:pt modelId="{07DD6751-D370-4A7C-A78F-03D896D3FEFB}" type="sibTrans" cxnId="{E87135E4-E3C6-42DB-81BB-1CF15248EEF2}">
      <dgm:prSet/>
      <dgm:spPr/>
      <dgm:t>
        <a:bodyPr/>
        <a:lstStyle/>
        <a:p>
          <a:endParaRPr lang="en-US"/>
        </a:p>
      </dgm:t>
    </dgm:pt>
    <dgm:pt modelId="{3A956912-AEA0-45B1-A386-F6B7115B6AC4}" type="pres">
      <dgm:prSet presAssocID="{DBC9728F-9748-400E-A63C-6C163799497F}" presName="linear" presStyleCnt="0">
        <dgm:presLayoutVars>
          <dgm:animLvl val="lvl"/>
          <dgm:resizeHandles val="exact"/>
        </dgm:presLayoutVars>
      </dgm:prSet>
      <dgm:spPr/>
    </dgm:pt>
    <dgm:pt modelId="{19BDC1F6-BD40-40BD-9CE4-02A52C48F435}" type="pres">
      <dgm:prSet presAssocID="{E2EAB4EE-78A9-433F-AEAC-E58D4AB97D52}" presName="parentText" presStyleLbl="node1" presStyleIdx="0" presStyleCnt="2">
        <dgm:presLayoutVars>
          <dgm:chMax val="0"/>
          <dgm:bulletEnabled val="1"/>
        </dgm:presLayoutVars>
      </dgm:prSet>
      <dgm:spPr/>
    </dgm:pt>
    <dgm:pt modelId="{D68C2B52-32B2-40EB-85FF-EE004AC49B57}" type="pres">
      <dgm:prSet presAssocID="{A3C7D45E-DCA4-4F32-9B47-CE49A3C1F2EB}" presName="spacer" presStyleCnt="0"/>
      <dgm:spPr/>
    </dgm:pt>
    <dgm:pt modelId="{DCBBC372-1081-4F38-A4E6-FA3F88B1C5A9}" type="pres">
      <dgm:prSet presAssocID="{404F5251-12CA-4752-AEF1-E5FA259C4700}" presName="parentText" presStyleLbl="node1" presStyleIdx="1" presStyleCnt="2">
        <dgm:presLayoutVars>
          <dgm:chMax val="0"/>
          <dgm:bulletEnabled val="1"/>
        </dgm:presLayoutVars>
      </dgm:prSet>
      <dgm:spPr/>
    </dgm:pt>
  </dgm:ptLst>
  <dgm:cxnLst>
    <dgm:cxn modelId="{A8C5D573-93FC-41FC-8063-FFE634DD152F}" srcId="{DBC9728F-9748-400E-A63C-6C163799497F}" destId="{E2EAB4EE-78A9-433F-AEAC-E58D4AB97D52}" srcOrd="0" destOrd="0" parTransId="{7B791DA0-C74C-414D-9B6C-A6E035C6ECDD}" sibTransId="{A3C7D45E-DCA4-4F32-9B47-CE49A3C1F2EB}"/>
    <dgm:cxn modelId="{AA2502A0-FE30-4B5E-8630-F0FA068DE7A5}" type="presOf" srcId="{E2EAB4EE-78A9-433F-AEAC-E58D4AB97D52}" destId="{19BDC1F6-BD40-40BD-9CE4-02A52C48F435}" srcOrd="0" destOrd="0" presId="urn:microsoft.com/office/officeart/2005/8/layout/vList2"/>
    <dgm:cxn modelId="{7B342CB3-7B8D-4CB6-9507-24EBCAF871D4}" type="presOf" srcId="{404F5251-12CA-4752-AEF1-E5FA259C4700}" destId="{DCBBC372-1081-4F38-A4E6-FA3F88B1C5A9}" srcOrd="0" destOrd="0" presId="urn:microsoft.com/office/officeart/2005/8/layout/vList2"/>
    <dgm:cxn modelId="{66651EBF-0EA3-4874-8D18-9584A7E5C61E}" type="presOf" srcId="{DBC9728F-9748-400E-A63C-6C163799497F}" destId="{3A956912-AEA0-45B1-A386-F6B7115B6AC4}" srcOrd="0" destOrd="0" presId="urn:microsoft.com/office/officeart/2005/8/layout/vList2"/>
    <dgm:cxn modelId="{E87135E4-E3C6-42DB-81BB-1CF15248EEF2}" srcId="{DBC9728F-9748-400E-A63C-6C163799497F}" destId="{404F5251-12CA-4752-AEF1-E5FA259C4700}" srcOrd="1" destOrd="0" parTransId="{35B3BBD6-57EC-47D1-A10B-9F862CB558AF}" sibTransId="{07DD6751-D370-4A7C-A78F-03D896D3FEFB}"/>
    <dgm:cxn modelId="{9196D6A8-B4A2-4D3B-AE7D-D14AE9089923}" type="presParOf" srcId="{3A956912-AEA0-45B1-A386-F6B7115B6AC4}" destId="{19BDC1F6-BD40-40BD-9CE4-02A52C48F435}" srcOrd="0" destOrd="0" presId="urn:microsoft.com/office/officeart/2005/8/layout/vList2"/>
    <dgm:cxn modelId="{5B0D29C5-D94F-422D-8CEF-1B6A5F74EC3F}" type="presParOf" srcId="{3A956912-AEA0-45B1-A386-F6B7115B6AC4}" destId="{D68C2B52-32B2-40EB-85FF-EE004AC49B57}" srcOrd="1" destOrd="0" presId="urn:microsoft.com/office/officeart/2005/8/layout/vList2"/>
    <dgm:cxn modelId="{477BFFBC-1CBC-42E1-9AA5-42FF21FABCEF}" type="presParOf" srcId="{3A956912-AEA0-45B1-A386-F6B7115B6AC4}" destId="{DCBBC372-1081-4F38-A4E6-FA3F88B1C5A9}" srcOrd="2"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BDC1F6-BD40-40BD-9CE4-02A52C48F435}">
      <dsp:nvSpPr>
        <dsp:cNvPr id="0" name=""/>
        <dsp:cNvSpPr/>
      </dsp:nvSpPr>
      <dsp:spPr>
        <a:xfrm>
          <a:off x="0" y="29603"/>
          <a:ext cx="6245265" cy="269451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l" defTabSz="2178050">
            <a:lnSpc>
              <a:spcPct val="90000"/>
            </a:lnSpc>
            <a:spcBef>
              <a:spcPct val="0"/>
            </a:spcBef>
            <a:spcAft>
              <a:spcPct val="35000"/>
            </a:spcAft>
            <a:buNone/>
          </a:pPr>
          <a:r>
            <a:rPr lang="en-GB" sz="4900" kern="1200"/>
            <a:t>Discuss if there are any typical male or female crimes</a:t>
          </a:r>
          <a:endParaRPr lang="en-US" sz="4900" kern="1200"/>
        </a:p>
      </dsp:txBody>
      <dsp:txXfrm>
        <a:off x="131535" y="161138"/>
        <a:ext cx="5982195" cy="2431440"/>
      </dsp:txXfrm>
    </dsp:sp>
    <dsp:sp modelId="{DCBBC372-1081-4F38-A4E6-FA3F88B1C5A9}">
      <dsp:nvSpPr>
        <dsp:cNvPr id="0" name=""/>
        <dsp:cNvSpPr/>
      </dsp:nvSpPr>
      <dsp:spPr>
        <a:xfrm>
          <a:off x="0" y="2865233"/>
          <a:ext cx="6245265" cy="269451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6690" tIns="186690" rIns="186690" bIns="186690" numCol="1" spcCol="1270" anchor="ctr" anchorCtr="0">
          <a:noAutofit/>
        </a:bodyPr>
        <a:lstStyle/>
        <a:p>
          <a:pPr marL="0" lvl="0" indent="0" algn="l" defTabSz="2178050">
            <a:lnSpc>
              <a:spcPct val="90000"/>
            </a:lnSpc>
            <a:spcBef>
              <a:spcPct val="0"/>
            </a:spcBef>
            <a:spcAft>
              <a:spcPct val="35000"/>
            </a:spcAft>
            <a:buNone/>
          </a:pPr>
          <a:r>
            <a:rPr lang="en-GB" sz="4900" kern="1200"/>
            <a:t>Are there more offences for males and females?</a:t>
          </a:r>
          <a:endParaRPr lang="en-US" sz="4900" kern="1200"/>
        </a:p>
      </dsp:txBody>
      <dsp:txXfrm>
        <a:off x="131535" y="2996768"/>
        <a:ext cx="5982195" cy="243144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BAFED2-E117-48FF-95CC-3D9ACE7CBBB9}" type="datetimeFigureOut">
              <a:rPr lang="en-GB" smtClean="0"/>
              <a:t>08/03/2024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39CD75-A2FE-4FCC-AF30-CF432BA48166}" type="slidenum">
              <a:rPr lang="en-GB" smtClean="0"/>
              <a:t>‹#›</a:t>
            </a:fld>
            <a:endParaRPr lang="en-GB"/>
          </a:p>
        </p:txBody>
      </p:sp>
    </p:spTree>
    <p:extLst>
      <p:ext uri="{BB962C8B-B14F-4D97-AF65-F5344CB8AC3E}">
        <p14:creationId xmlns:p14="http://schemas.microsoft.com/office/powerpoint/2010/main" val="6256023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telegraph.co.uk/news/2018/09/20/myra-hindley-claimed-raped-abused-ian-brady-papers-handed-deathbed/"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www.crimeandinvestigation.co.uk/crime-files/myra-hindley/crimes"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independent.co.uk/news/uk/home-news/myra-hindley-ian-brady-documents-papers-moors-murders-diary-a8547366.html"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independent.co.uk/news/uk/crime/carr-turns-on-abusive-and-controlling-huntley-81239.html"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brooklynworks.brooklaw.edu/cgi/viewcontent.cgi?referer=https://www.google.com/&amp;httpsredir=1&amp;article=1263&amp;context=faculty" TargetMode="External"/><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quora.com/Why-did-Thelma-and-Louise-end-the-way-it-did-spoiler-alert"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sites.lafayette.edu/deaconm/female-criminality/"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journals.uchicago.edu/doi/10.1086/220841"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judiciary.uk/publications/gender-statistics/"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bbc.co.uk/news/uk-45254129" TargetMode="External"/><Relationship Id="rId2" Type="http://schemas.openxmlformats.org/officeDocument/2006/relationships/slide" Target="../slides/slide28.xml"/><Relationship Id="rId1" Type="http://schemas.openxmlformats.org/officeDocument/2006/relationships/notesMaster" Target="../notesMasters/notesMaster1.xml"/><Relationship Id="rId4" Type="http://schemas.openxmlformats.org/officeDocument/2006/relationships/hyperlink" Target="https://assets.publishing.service.gov.uk/government/uploads/system/uploads/attachment_data/file/759772/women-cjs-2017-statistics-infographic.pdf" TargetMode="Externa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ebarchive.nationalarchives.gov.uk/20110218144139/http:/rds.homeoffice.gov.uk/rds/pdfs2/hors145.pdf" TargetMode="External"/><Relationship Id="rId2" Type="http://schemas.openxmlformats.org/officeDocument/2006/relationships/slide" Target="../slides/slide29.xml"/><Relationship Id="rId1" Type="http://schemas.openxmlformats.org/officeDocument/2006/relationships/notesMaster" Target="../notesMasters/notesMaster1.xml"/><Relationship Id="rId4" Type="http://schemas.openxmlformats.org/officeDocument/2006/relationships/hyperlink" Target="https://assets.publishing.service.gov.uk/government/uploads/system/uploads/attachment_data/file/774866/youth_justice_statistics_bulletin_2017_2018.pdf"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3" Type="http://schemas.openxmlformats.org/officeDocument/2006/relationships/hyperlink" Target="https://www.thejusticegap.com/liam-allan-warns-of-disclosure-failures-over-plans-to-give-rape-victims-right-to-refuse-to-hand-over-phones-to-police/" TargetMode="External"/><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E39CD75-A2FE-4FCC-AF30-CF432BA48166}" type="slidenum">
              <a:rPr lang="en-GB" smtClean="0"/>
              <a:t>1</a:t>
            </a:fld>
            <a:endParaRPr lang="en-GB"/>
          </a:p>
        </p:txBody>
      </p:sp>
    </p:spTree>
    <p:extLst>
      <p:ext uri="{BB962C8B-B14F-4D97-AF65-F5344CB8AC3E}">
        <p14:creationId xmlns:p14="http://schemas.microsoft.com/office/powerpoint/2010/main" val="5400276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https://www.slideshare.net/smccormac7/gender-and-crime-16584617</a:t>
            </a:r>
          </a:p>
        </p:txBody>
      </p:sp>
      <p:sp>
        <p:nvSpPr>
          <p:cNvPr id="4" name="Slide Number Placeholder 3"/>
          <p:cNvSpPr>
            <a:spLocks noGrp="1"/>
          </p:cNvSpPr>
          <p:nvPr>
            <p:ph type="sldNum" sz="quarter" idx="5"/>
          </p:nvPr>
        </p:nvSpPr>
        <p:spPr/>
        <p:txBody>
          <a:bodyPr/>
          <a:lstStyle/>
          <a:p>
            <a:fld id="{7E39CD75-A2FE-4FCC-AF30-CF432BA48166}" type="slidenum">
              <a:rPr lang="en-GB" smtClean="0"/>
              <a:t>6</a:t>
            </a:fld>
            <a:endParaRPr lang="en-GB"/>
          </a:p>
        </p:txBody>
      </p:sp>
    </p:spTree>
    <p:extLst>
      <p:ext uri="{BB962C8B-B14F-4D97-AF65-F5344CB8AC3E}">
        <p14:creationId xmlns:p14="http://schemas.microsoft.com/office/powerpoint/2010/main" val="35853210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https://www.telegraph.co.uk/news/2018/09/20/myra-hindley-claimed-raped-abused-ian-brady-papers-handed-deathbed/</a:t>
            </a:r>
            <a:endParaRPr lang="en-GB" dirty="0"/>
          </a:p>
          <a:p>
            <a:endParaRPr lang="en-GB" dirty="0"/>
          </a:p>
          <a:p>
            <a:r>
              <a:rPr lang="en-GB" dirty="0">
                <a:hlinkClick r:id="rId4"/>
              </a:rPr>
              <a:t>https://www.crimeandinvestigation.co.uk/crime-files/myra-hindley/crimes</a:t>
            </a:r>
            <a:endParaRPr lang="en-GB" dirty="0"/>
          </a:p>
        </p:txBody>
      </p:sp>
      <p:sp>
        <p:nvSpPr>
          <p:cNvPr id="4" name="Slide Number Placeholder 3"/>
          <p:cNvSpPr>
            <a:spLocks noGrp="1"/>
          </p:cNvSpPr>
          <p:nvPr>
            <p:ph type="sldNum" sz="quarter" idx="10"/>
          </p:nvPr>
        </p:nvSpPr>
        <p:spPr/>
        <p:txBody>
          <a:bodyPr/>
          <a:lstStyle/>
          <a:p>
            <a:fld id="{4C5B8514-CB63-4DE3-A07F-6AB4E5328198}" type="slidenum">
              <a:rPr lang="en-GB" smtClean="0"/>
              <a:t>8</a:t>
            </a:fld>
            <a:endParaRPr lang="en-GB"/>
          </a:p>
        </p:txBody>
      </p:sp>
    </p:spTree>
    <p:extLst>
      <p:ext uri="{BB962C8B-B14F-4D97-AF65-F5344CB8AC3E}">
        <p14:creationId xmlns:p14="http://schemas.microsoft.com/office/powerpoint/2010/main" val="12681222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David Myra’s brother in law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She normalised what was grossly abnormal...it helped her to distance herself from the reality and horror of what she was engaging with.”-</a:t>
            </a:r>
          </a:p>
          <a:p>
            <a:endParaRPr lang="en-GB" dirty="0"/>
          </a:p>
        </p:txBody>
      </p:sp>
      <p:sp>
        <p:nvSpPr>
          <p:cNvPr id="4" name="Slide Number Placeholder 3"/>
          <p:cNvSpPr>
            <a:spLocks noGrp="1"/>
          </p:cNvSpPr>
          <p:nvPr>
            <p:ph type="sldNum" sz="quarter" idx="10"/>
          </p:nvPr>
        </p:nvSpPr>
        <p:spPr/>
        <p:txBody>
          <a:bodyPr/>
          <a:lstStyle/>
          <a:p>
            <a:fld id="{4C5B8514-CB63-4DE3-A07F-6AB4E5328198}" type="slidenum">
              <a:rPr lang="en-GB" smtClean="0"/>
              <a:t>9</a:t>
            </a:fld>
            <a:endParaRPr lang="en-GB"/>
          </a:p>
        </p:txBody>
      </p:sp>
    </p:spTree>
    <p:extLst>
      <p:ext uri="{BB962C8B-B14F-4D97-AF65-F5344CB8AC3E}">
        <p14:creationId xmlns:p14="http://schemas.microsoft.com/office/powerpoint/2010/main" val="1936191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E39CD75-A2FE-4FCC-AF30-CF432BA48166}" type="slidenum">
              <a:rPr lang="en-GB" smtClean="0"/>
              <a:t>10</a:t>
            </a:fld>
            <a:endParaRPr lang="en-GB"/>
          </a:p>
        </p:txBody>
      </p:sp>
    </p:spTree>
    <p:extLst>
      <p:ext uri="{BB962C8B-B14F-4D97-AF65-F5344CB8AC3E}">
        <p14:creationId xmlns:p14="http://schemas.microsoft.com/office/powerpoint/2010/main" val="28962424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https://www.independent.co.uk/news/uk/home-news/myra-hindley-ian-brady-documents-papers-moors-murders-diary-a8547366.html</a:t>
            </a:r>
            <a:endParaRPr lang="en-GB" dirty="0"/>
          </a:p>
        </p:txBody>
      </p:sp>
      <p:sp>
        <p:nvSpPr>
          <p:cNvPr id="4" name="Slide Number Placeholder 3"/>
          <p:cNvSpPr>
            <a:spLocks noGrp="1"/>
          </p:cNvSpPr>
          <p:nvPr>
            <p:ph type="sldNum" sz="quarter" idx="10"/>
          </p:nvPr>
        </p:nvSpPr>
        <p:spPr/>
        <p:txBody>
          <a:bodyPr/>
          <a:lstStyle/>
          <a:p>
            <a:fld id="{4C5B8514-CB63-4DE3-A07F-6AB4E5328198}" type="slidenum">
              <a:rPr lang="en-GB" smtClean="0"/>
              <a:t>11</a:t>
            </a:fld>
            <a:endParaRPr lang="en-GB"/>
          </a:p>
        </p:txBody>
      </p:sp>
    </p:spTree>
    <p:extLst>
      <p:ext uri="{BB962C8B-B14F-4D97-AF65-F5344CB8AC3E}">
        <p14:creationId xmlns:p14="http://schemas.microsoft.com/office/powerpoint/2010/main" val="13096632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for providing Huntley’s fake alibi, which eliminated him as a suspect in the investigation’s early stages, as well as two counts of assisting an offender.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https://www.independent.co.uk/news/uk/crime/carr-turns-on-abusive-and-controlling-huntley-81239.html</a:t>
            </a:r>
            <a:endParaRPr lang="en-GB" dirty="0"/>
          </a:p>
          <a:p>
            <a:endParaRPr lang="en-GB" dirty="0"/>
          </a:p>
        </p:txBody>
      </p:sp>
      <p:sp>
        <p:nvSpPr>
          <p:cNvPr id="4" name="Slide Number Placeholder 3"/>
          <p:cNvSpPr>
            <a:spLocks noGrp="1"/>
          </p:cNvSpPr>
          <p:nvPr>
            <p:ph type="sldNum" sz="quarter" idx="10"/>
          </p:nvPr>
        </p:nvSpPr>
        <p:spPr/>
        <p:txBody>
          <a:bodyPr/>
          <a:lstStyle/>
          <a:p>
            <a:fld id="{4C5B8514-CB63-4DE3-A07F-6AB4E5328198}" type="slidenum">
              <a:rPr lang="en-GB" smtClean="0"/>
              <a:t>16</a:t>
            </a:fld>
            <a:endParaRPr lang="en-GB"/>
          </a:p>
        </p:txBody>
      </p:sp>
    </p:spTree>
    <p:extLst>
      <p:ext uri="{BB962C8B-B14F-4D97-AF65-F5344CB8AC3E}">
        <p14:creationId xmlns:p14="http://schemas.microsoft.com/office/powerpoint/2010/main" val="40732983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https://www.proprofs.com/flashcards/story.php?title=gender-patterns-in-crime</a:t>
            </a:r>
          </a:p>
          <a:p>
            <a:endParaRPr lang="en-GB" dirty="0"/>
          </a:p>
          <a:p>
            <a:r>
              <a:rPr lang="en-GB" dirty="0"/>
              <a:t>https://sociologysaviour.wordpress.com/2016/02/12/women-and-crime-unit-4/</a:t>
            </a:r>
          </a:p>
        </p:txBody>
      </p:sp>
      <p:sp>
        <p:nvSpPr>
          <p:cNvPr id="4" name="Slide Number Placeholder 3"/>
          <p:cNvSpPr>
            <a:spLocks noGrp="1"/>
          </p:cNvSpPr>
          <p:nvPr>
            <p:ph type="sldNum" sz="quarter" idx="5"/>
          </p:nvPr>
        </p:nvSpPr>
        <p:spPr/>
        <p:txBody>
          <a:bodyPr/>
          <a:lstStyle/>
          <a:p>
            <a:fld id="{7E39CD75-A2FE-4FCC-AF30-CF432BA48166}" type="slidenum">
              <a:rPr lang="en-GB" smtClean="0"/>
              <a:t>19</a:t>
            </a:fld>
            <a:endParaRPr lang="en-GB"/>
          </a:p>
        </p:txBody>
      </p:sp>
    </p:spTree>
    <p:extLst>
      <p:ext uri="{BB962C8B-B14F-4D97-AF65-F5344CB8AC3E}">
        <p14:creationId xmlns:p14="http://schemas.microsoft.com/office/powerpoint/2010/main" val="8384429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https://brooklynworks.brooklaw.edu/cgi/viewcontent.cgi?referer=https://www.google.com/&amp;httpsredir=1&amp;article=1263&amp;context=faculty</a:t>
            </a:r>
            <a:endParaRPr lang="en-GB" dirty="0"/>
          </a:p>
        </p:txBody>
      </p:sp>
      <p:sp>
        <p:nvSpPr>
          <p:cNvPr id="4" name="Slide Number Placeholder 3"/>
          <p:cNvSpPr>
            <a:spLocks noGrp="1"/>
          </p:cNvSpPr>
          <p:nvPr>
            <p:ph type="sldNum" sz="quarter" idx="10"/>
          </p:nvPr>
        </p:nvSpPr>
        <p:spPr/>
        <p:txBody>
          <a:bodyPr/>
          <a:lstStyle/>
          <a:p>
            <a:fld id="{4C5B8514-CB63-4DE3-A07F-6AB4E5328198}" type="slidenum">
              <a:rPr lang="en-GB" smtClean="0"/>
              <a:t>21</a:t>
            </a:fld>
            <a:endParaRPr lang="en-GB"/>
          </a:p>
        </p:txBody>
      </p:sp>
    </p:spTree>
    <p:extLst>
      <p:ext uri="{BB962C8B-B14F-4D97-AF65-F5344CB8AC3E}">
        <p14:creationId xmlns:p14="http://schemas.microsoft.com/office/powerpoint/2010/main" val="40373413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Had trust of the law in the beginning as she said</a:t>
            </a:r>
            <a:r>
              <a:rPr lang="en-GB" baseline="0" dirty="0"/>
              <a:t> </a:t>
            </a:r>
            <a:r>
              <a:rPr lang="en-GB" dirty="0"/>
              <a:t>when she suggests to Thelma that they should go directly to the police.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Oppression of</a:t>
            </a:r>
            <a:r>
              <a:rPr lang="en-GB" baseline="0" dirty="0"/>
              <a:t> women - </a:t>
            </a:r>
            <a:r>
              <a:rPr lang="en-GB" dirty="0"/>
              <a:t>marriage, sex, and law represent culture. Truck driver has no connection with the women but invites him self to comment.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https://www.quora.com/Why-did-Thelma-and-Louise-end-the-way-it-did-spoiler-alert</a:t>
            </a:r>
            <a:endParaRPr lang="en-GB" dirty="0"/>
          </a:p>
          <a:p>
            <a:endParaRPr lang="en-GB" dirty="0"/>
          </a:p>
        </p:txBody>
      </p:sp>
      <p:sp>
        <p:nvSpPr>
          <p:cNvPr id="4" name="Slide Number Placeholder 3"/>
          <p:cNvSpPr>
            <a:spLocks noGrp="1"/>
          </p:cNvSpPr>
          <p:nvPr>
            <p:ph type="sldNum" sz="quarter" idx="10"/>
          </p:nvPr>
        </p:nvSpPr>
        <p:spPr/>
        <p:txBody>
          <a:bodyPr/>
          <a:lstStyle/>
          <a:p>
            <a:fld id="{4C5B8514-CB63-4DE3-A07F-6AB4E5328198}" type="slidenum">
              <a:rPr lang="en-GB" smtClean="0"/>
              <a:t>22</a:t>
            </a:fld>
            <a:endParaRPr lang="en-GB"/>
          </a:p>
        </p:txBody>
      </p:sp>
    </p:spTree>
    <p:extLst>
      <p:ext uri="{BB962C8B-B14F-4D97-AF65-F5344CB8AC3E}">
        <p14:creationId xmlns:p14="http://schemas.microsoft.com/office/powerpoint/2010/main" val="20657986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Female Criminality – The Femme Fatale and the Distortion of Female Criminality (lafayette.edu)</a:t>
            </a:r>
            <a:endParaRPr lang="en-US" dirty="0"/>
          </a:p>
        </p:txBody>
      </p:sp>
      <p:sp>
        <p:nvSpPr>
          <p:cNvPr id="4" name="Slide Number Placeholder 3"/>
          <p:cNvSpPr>
            <a:spLocks noGrp="1"/>
          </p:cNvSpPr>
          <p:nvPr>
            <p:ph type="sldNum" sz="quarter" idx="5"/>
          </p:nvPr>
        </p:nvSpPr>
        <p:spPr/>
        <p:txBody>
          <a:bodyPr/>
          <a:lstStyle/>
          <a:p>
            <a:fld id="{7E39CD75-A2FE-4FCC-AF30-CF432BA48166}" type="slidenum">
              <a:rPr lang="en-GB" smtClean="0"/>
              <a:t>23</a:t>
            </a:fld>
            <a:endParaRPr lang="en-GB"/>
          </a:p>
        </p:txBody>
      </p:sp>
    </p:spTree>
    <p:extLst>
      <p:ext uri="{BB962C8B-B14F-4D97-AF65-F5344CB8AC3E}">
        <p14:creationId xmlns:p14="http://schemas.microsoft.com/office/powerpoint/2010/main" val="2065780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Book was a changing point in recognising females committing</a:t>
            </a:r>
            <a:r>
              <a:rPr lang="en-GB" baseline="0" dirty="0"/>
              <a:t> crime.</a:t>
            </a:r>
          </a:p>
          <a:p>
            <a:r>
              <a:rPr lang="en-GB" dirty="0">
                <a:solidFill>
                  <a:srgbClr val="3B3835"/>
                </a:solidFill>
                <a:latin typeface="Helvetica Neue"/>
              </a:rPr>
              <a:t>Female crime less likely to end up in official statistics- giving an invalid picture that exaggerates the extend of gender differences in offending rates• Self-report studies show women are treated more leniently </a:t>
            </a:r>
            <a:endParaRPr lang="en-GB" dirty="0"/>
          </a:p>
          <a:p>
            <a:r>
              <a:rPr lang="en-GB" dirty="0">
                <a:solidFill>
                  <a:srgbClr val="3B3835"/>
                </a:solidFill>
                <a:latin typeface="Helvetica Neue"/>
              </a:rPr>
              <a:t>women are less likely to be prosecuted</a:t>
            </a:r>
            <a:endParaRPr lang="en-GB" dirty="0"/>
          </a:p>
          <a:p>
            <a:endParaRPr lang="en-GB" dirty="0"/>
          </a:p>
        </p:txBody>
      </p:sp>
      <p:sp>
        <p:nvSpPr>
          <p:cNvPr id="4" name="Slide Number Placeholder 3"/>
          <p:cNvSpPr>
            <a:spLocks noGrp="1"/>
          </p:cNvSpPr>
          <p:nvPr>
            <p:ph type="sldNum" sz="quarter" idx="10"/>
          </p:nvPr>
        </p:nvSpPr>
        <p:spPr/>
        <p:txBody>
          <a:bodyPr/>
          <a:lstStyle/>
          <a:p>
            <a:fld id="{7E39CD75-A2FE-4FCC-AF30-CF432BA48166}" type="slidenum">
              <a:rPr lang="en-GB" smtClean="0"/>
              <a:t>24</a:t>
            </a:fld>
            <a:endParaRPr lang="en-GB"/>
          </a:p>
        </p:txBody>
      </p:sp>
    </p:spTree>
    <p:extLst>
      <p:ext uri="{BB962C8B-B14F-4D97-AF65-F5344CB8AC3E}">
        <p14:creationId xmlns:p14="http://schemas.microsoft.com/office/powerpoint/2010/main" val="7259754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criminal justice agents</a:t>
            </a:r>
            <a:r>
              <a:rPr lang="en-GB" dirty="0"/>
              <a:t> – such as police officers, magistrates and judges </a:t>
            </a:r>
          </a:p>
          <a:p>
            <a:r>
              <a:rPr lang="en-GB" dirty="0">
                <a:hlinkClick r:id="rId3"/>
              </a:rPr>
              <a:t>https://www.journals.uchicago.edu/doi/10.1086/220841</a:t>
            </a:r>
            <a:endParaRPr lang="en-GB" dirty="0"/>
          </a:p>
        </p:txBody>
      </p:sp>
      <p:sp>
        <p:nvSpPr>
          <p:cNvPr id="4" name="Slide Number Placeholder 3"/>
          <p:cNvSpPr>
            <a:spLocks noGrp="1"/>
          </p:cNvSpPr>
          <p:nvPr>
            <p:ph type="sldNum" sz="quarter" idx="5"/>
          </p:nvPr>
        </p:nvSpPr>
        <p:spPr/>
        <p:txBody>
          <a:bodyPr/>
          <a:lstStyle/>
          <a:p>
            <a:fld id="{7E39CD75-A2FE-4FCC-AF30-CF432BA48166}" type="slidenum">
              <a:rPr lang="en-GB" smtClean="0"/>
              <a:t>25</a:t>
            </a:fld>
            <a:endParaRPr lang="en-GB"/>
          </a:p>
        </p:txBody>
      </p:sp>
    </p:spTree>
    <p:extLst>
      <p:ext uri="{BB962C8B-B14F-4D97-AF65-F5344CB8AC3E}">
        <p14:creationId xmlns:p14="http://schemas.microsoft.com/office/powerpoint/2010/main" val="22049858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https://dera.ioe.ac.uk/17550/1/a3814uab.pdf</a:t>
            </a:r>
          </a:p>
          <a:p>
            <a:endParaRPr lang="en-GB" dirty="0"/>
          </a:p>
          <a:p>
            <a:r>
              <a:rPr lang="en-GB" dirty="0">
                <a:hlinkClick r:id="rId3"/>
              </a:rPr>
              <a:t>https://www.judiciary.uk/publications/gender-statistics/</a:t>
            </a:r>
            <a:endParaRPr lang="en-GB" dirty="0"/>
          </a:p>
          <a:p>
            <a:r>
              <a:rPr lang="en-GB" dirty="0"/>
              <a:t>I changed unlikely to reluctant as I feel they over look this now compared to </a:t>
            </a:r>
            <a:r>
              <a:rPr lang="en-GB" dirty="0" err="1"/>
              <a:t>Ottto</a:t>
            </a:r>
            <a:r>
              <a:rPr lang="en-GB" dirty="0"/>
              <a:t> Pollak times.</a:t>
            </a:r>
          </a:p>
          <a:p>
            <a:endParaRPr lang="en-GB" dirty="0"/>
          </a:p>
        </p:txBody>
      </p:sp>
      <p:sp>
        <p:nvSpPr>
          <p:cNvPr id="4" name="Slide Number Placeholder 3"/>
          <p:cNvSpPr>
            <a:spLocks noGrp="1"/>
          </p:cNvSpPr>
          <p:nvPr>
            <p:ph type="sldNum" sz="quarter" idx="5"/>
          </p:nvPr>
        </p:nvSpPr>
        <p:spPr/>
        <p:txBody>
          <a:bodyPr/>
          <a:lstStyle/>
          <a:p>
            <a:fld id="{7E39CD75-A2FE-4FCC-AF30-CF432BA48166}" type="slidenum">
              <a:rPr lang="en-GB" smtClean="0"/>
              <a:t>26</a:t>
            </a:fld>
            <a:endParaRPr lang="en-GB"/>
          </a:p>
        </p:txBody>
      </p:sp>
    </p:spTree>
    <p:extLst>
      <p:ext uri="{BB962C8B-B14F-4D97-AF65-F5344CB8AC3E}">
        <p14:creationId xmlns:p14="http://schemas.microsoft.com/office/powerpoint/2010/main" val="10805478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https://www.bbc.co.uk/news/uk-45254129</a:t>
            </a:r>
            <a:endParaRPr lang="en-GB" dirty="0"/>
          </a:p>
          <a:p>
            <a:endParaRPr lang="en-GB" dirty="0"/>
          </a:p>
          <a:p>
            <a:r>
              <a:rPr lang="en-GB" dirty="0">
                <a:hlinkClick r:id="rId4"/>
              </a:rPr>
              <a:t>https://assets.publishing.service.gov.uk/government/uploads/system/uploads/attachment_data/file/759772/women-cjs-2017-statistics-infographic.pdf</a:t>
            </a:r>
            <a:endParaRPr lang="en-GB" dirty="0"/>
          </a:p>
        </p:txBody>
      </p:sp>
      <p:sp>
        <p:nvSpPr>
          <p:cNvPr id="4" name="Slide Number Placeholder 3"/>
          <p:cNvSpPr>
            <a:spLocks noGrp="1"/>
          </p:cNvSpPr>
          <p:nvPr>
            <p:ph type="sldNum" sz="quarter" idx="10"/>
          </p:nvPr>
        </p:nvSpPr>
        <p:spPr/>
        <p:txBody>
          <a:bodyPr/>
          <a:lstStyle/>
          <a:p>
            <a:fld id="{7E39CD75-A2FE-4FCC-AF30-CF432BA48166}" type="slidenum">
              <a:rPr lang="en-GB" smtClean="0"/>
              <a:t>28</a:t>
            </a:fld>
            <a:endParaRPr lang="en-GB"/>
          </a:p>
        </p:txBody>
      </p:sp>
    </p:spTree>
    <p:extLst>
      <p:ext uri="{BB962C8B-B14F-4D97-AF65-F5344CB8AC3E}">
        <p14:creationId xmlns:p14="http://schemas.microsoft.com/office/powerpoint/2010/main" val="9641986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https://webarchive.nationalarchives.gov.uk/20110218144139/http://rds.homeoffice.gov.uk/rds/pdfs2/hors145.pdf</a:t>
            </a:r>
            <a:endParaRPr lang="en-GB" dirty="0"/>
          </a:p>
          <a:p>
            <a:endParaRPr lang="en-GB" dirty="0"/>
          </a:p>
          <a:p>
            <a:r>
              <a:rPr lang="en-GB" dirty="0">
                <a:hlinkClick r:id="rId4"/>
              </a:rPr>
              <a:t>https://assets.publishing.service.gov.uk/government/uploads/system/uploads/attachment_data/file/774866/youth_justice_statistics_bulletin_2017_2018.pdf</a:t>
            </a:r>
            <a:endParaRPr lang="en-GB" dirty="0"/>
          </a:p>
        </p:txBody>
      </p:sp>
      <p:sp>
        <p:nvSpPr>
          <p:cNvPr id="4" name="Slide Number Placeholder 3"/>
          <p:cNvSpPr>
            <a:spLocks noGrp="1"/>
          </p:cNvSpPr>
          <p:nvPr>
            <p:ph type="sldNum" sz="quarter" idx="10"/>
          </p:nvPr>
        </p:nvSpPr>
        <p:spPr/>
        <p:txBody>
          <a:bodyPr/>
          <a:lstStyle/>
          <a:p>
            <a:fld id="{7E39CD75-A2FE-4FCC-AF30-CF432BA48166}" type="slidenum">
              <a:rPr lang="en-GB" smtClean="0"/>
              <a:t>29</a:t>
            </a:fld>
            <a:endParaRPr lang="en-GB"/>
          </a:p>
        </p:txBody>
      </p:sp>
    </p:spTree>
    <p:extLst>
      <p:ext uri="{BB962C8B-B14F-4D97-AF65-F5344CB8AC3E}">
        <p14:creationId xmlns:p14="http://schemas.microsoft.com/office/powerpoint/2010/main" val="36658685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https://journals.sagepub.com/doi/abs/10.1177/0269758013508681?journalCode=irva</a:t>
            </a:r>
          </a:p>
          <a:p>
            <a:r>
              <a:rPr lang="en-GB" dirty="0"/>
              <a:t>Sandra </a:t>
            </a:r>
            <a:r>
              <a:rPr lang="en-GB" dirty="0" err="1"/>
              <a:t>Walklate</a:t>
            </a:r>
            <a:endParaRPr lang="en-GB" dirty="0"/>
          </a:p>
          <a:p>
            <a:endParaRPr lang="en-GB" dirty="0"/>
          </a:p>
        </p:txBody>
      </p:sp>
      <p:sp>
        <p:nvSpPr>
          <p:cNvPr id="4" name="Slide Number Placeholder 3"/>
          <p:cNvSpPr>
            <a:spLocks noGrp="1"/>
          </p:cNvSpPr>
          <p:nvPr>
            <p:ph type="sldNum" sz="quarter" idx="5"/>
          </p:nvPr>
        </p:nvSpPr>
        <p:spPr/>
        <p:txBody>
          <a:bodyPr/>
          <a:lstStyle/>
          <a:p>
            <a:fld id="{7E39CD75-A2FE-4FCC-AF30-CF432BA48166}" type="slidenum">
              <a:rPr lang="en-GB" smtClean="0"/>
              <a:t>32</a:t>
            </a:fld>
            <a:endParaRPr lang="en-GB"/>
          </a:p>
        </p:txBody>
      </p:sp>
    </p:spTree>
    <p:extLst>
      <p:ext uri="{BB962C8B-B14F-4D97-AF65-F5344CB8AC3E}">
        <p14:creationId xmlns:p14="http://schemas.microsoft.com/office/powerpoint/2010/main" val="17569454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E39CD75-A2FE-4FCC-AF30-CF432BA48166}" type="slidenum">
              <a:rPr lang="en-GB" smtClean="0"/>
              <a:t>34</a:t>
            </a:fld>
            <a:endParaRPr lang="en-GB"/>
          </a:p>
        </p:txBody>
      </p:sp>
    </p:spTree>
    <p:extLst>
      <p:ext uri="{BB962C8B-B14F-4D97-AF65-F5344CB8AC3E}">
        <p14:creationId xmlns:p14="http://schemas.microsoft.com/office/powerpoint/2010/main" val="21148002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Disclosure scandal </a:t>
            </a:r>
          </a:p>
          <a:p>
            <a:r>
              <a:rPr lang="en-GB" dirty="0"/>
              <a:t>Evidence being kept from court that could change the case. </a:t>
            </a:r>
          </a:p>
          <a:p>
            <a:r>
              <a:rPr lang="en-GB" dirty="0"/>
              <a:t>Liam Allen 22, a student who was arrested, interviewed, charge and went to court charge with rape. </a:t>
            </a:r>
          </a:p>
          <a:p>
            <a:r>
              <a:rPr lang="en-GB" sz="1200" b="0" i="0" kern="1200" dirty="0">
                <a:solidFill>
                  <a:schemeClr val="tx1"/>
                </a:solidFill>
                <a:effectLst/>
                <a:latin typeface="+mn-lt"/>
                <a:ea typeface="+mn-ea"/>
                <a:cs typeface="+mn-cs"/>
              </a:rPr>
              <a:t>The officer in charge of the case failed to find key evidence among 57,000 messages on the alleged victim's mobile phone, the report found.</a:t>
            </a:r>
          </a:p>
          <a:p>
            <a:r>
              <a:rPr lang="en-GB" dirty="0">
                <a:hlinkClick r:id="rId3"/>
              </a:rPr>
              <a:t>Liam Allan warns of disclosure failures over plans to give rape victims right to refuse to hand over phones to police – The Justice Gap</a:t>
            </a:r>
            <a:endParaRPr lang="en-GB"/>
          </a:p>
        </p:txBody>
      </p:sp>
      <p:sp>
        <p:nvSpPr>
          <p:cNvPr id="4" name="Slide Number Placeholder 3"/>
          <p:cNvSpPr>
            <a:spLocks noGrp="1"/>
          </p:cNvSpPr>
          <p:nvPr>
            <p:ph type="sldNum" sz="quarter" idx="5"/>
          </p:nvPr>
        </p:nvSpPr>
        <p:spPr/>
        <p:txBody>
          <a:bodyPr/>
          <a:lstStyle/>
          <a:p>
            <a:fld id="{7E39CD75-A2FE-4FCC-AF30-CF432BA48166}" type="slidenum">
              <a:rPr lang="en-GB" smtClean="0"/>
              <a:t>36</a:t>
            </a:fld>
            <a:endParaRPr lang="en-GB" dirty="0"/>
          </a:p>
        </p:txBody>
      </p:sp>
    </p:spTree>
    <p:extLst>
      <p:ext uri="{BB962C8B-B14F-4D97-AF65-F5344CB8AC3E}">
        <p14:creationId xmlns:p14="http://schemas.microsoft.com/office/powerpoint/2010/main" val="32537834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https://www.independent.co.uk/news/uk/crime/rape-sexual-history-assault-cross-examine-trial-court-voices4victims-plaid-cymru-mp-liz-savile-a7570286.html</a:t>
            </a:r>
          </a:p>
          <a:p>
            <a:endParaRPr lang="en-GB" baseline="0" dirty="0"/>
          </a:p>
          <a:p>
            <a:r>
              <a:rPr lang="en-GB" baseline="0" dirty="0"/>
              <a:t>https://www.telegraph.co.uk/news/uknews/crime/10802917/CPS-dropped-rape-case-because-woman-was-wearing-Spanx-underwear.html</a:t>
            </a:r>
          </a:p>
          <a:p>
            <a:endParaRPr lang="en-GB" baseline="0" dirty="0"/>
          </a:p>
          <a:p>
            <a:r>
              <a:rPr lang="en-GB" baseline="0" dirty="0"/>
              <a:t>https://www.dailymail.co.uk/news/article-369262/Women-blame-raped.html</a:t>
            </a:r>
          </a:p>
          <a:p>
            <a:endParaRPr lang="en-GB" baseline="0" dirty="0"/>
          </a:p>
        </p:txBody>
      </p:sp>
      <p:sp>
        <p:nvSpPr>
          <p:cNvPr id="4" name="Slide Number Placeholder 3"/>
          <p:cNvSpPr>
            <a:spLocks noGrp="1"/>
          </p:cNvSpPr>
          <p:nvPr>
            <p:ph type="sldNum" sz="quarter" idx="5"/>
          </p:nvPr>
        </p:nvSpPr>
        <p:spPr/>
        <p:txBody>
          <a:bodyPr/>
          <a:lstStyle/>
          <a:p>
            <a:fld id="{7E39CD75-A2FE-4FCC-AF30-CF432BA48166}" type="slidenum">
              <a:rPr lang="en-GB" smtClean="0"/>
              <a:t>37</a:t>
            </a:fld>
            <a:endParaRPr lang="en-GB"/>
          </a:p>
        </p:txBody>
      </p:sp>
    </p:spTree>
    <p:extLst>
      <p:ext uri="{BB962C8B-B14F-4D97-AF65-F5344CB8AC3E}">
        <p14:creationId xmlns:p14="http://schemas.microsoft.com/office/powerpoint/2010/main" val="41956113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Talcott Parsons </a:t>
            </a:r>
          </a:p>
          <a:p>
            <a:r>
              <a:rPr lang="en-GB" dirty="0"/>
              <a:t>https://revisesociology.com/2016/11/30/gender-crime-sex-role-theory/</a:t>
            </a:r>
          </a:p>
        </p:txBody>
      </p:sp>
      <p:sp>
        <p:nvSpPr>
          <p:cNvPr id="4" name="Slide Number Placeholder 3"/>
          <p:cNvSpPr>
            <a:spLocks noGrp="1"/>
          </p:cNvSpPr>
          <p:nvPr>
            <p:ph type="sldNum" sz="quarter" idx="5"/>
          </p:nvPr>
        </p:nvSpPr>
        <p:spPr/>
        <p:txBody>
          <a:bodyPr/>
          <a:lstStyle/>
          <a:p>
            <a:fld id="{7E39CD75-A2FE-4FCC-AF30-CF432BA48166}" type="slidenum">
              <a:rPr lang="en-GB" smtClean="0"/>
              <a:t>38</a:t>
            </a:fld>
            <a:endParaRPr lang="en-GB"/>
          </a:p>
        </p:txBody>
      </p:sp>
    </p:spTree>
    <p:extLst>
      <p:ext uri="{BB962C8B-B14F-4D97-AF65-F5344CB8AC3E}">
        <p14:creationId xmlns:p14="http://schemas.microsoft.com/office/powerpoint/2010/main" val="31580777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D654C-9980-41F1-A46D-10DD05284A8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16B0568-1D45-477A-AD24-DF6D09C0BB6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8AFA1CC-7B7F-499A-B59A-D09CA8C73813}"/>
              </a:ext>
            </a:extLst>
          </p:cNvPr>
          <p:cNvSpPr>
            <a:spLocks noGrp="1"/>
          </p:cNvSpPr>
          <p:nvPr>
            <p:ph type="dt" sz="half" idx="10"/>
          </p:nvPr>
        </p:nvSpPr>
        <p:spPr/>
        <p:txBody>
          <a:bodyPr/>
          <a:lstStyle/>
          <a:p>
            <a:fld id="{2404B5FC-97AF-48C8-A4EC-CC93BCD10D27}" type="datetimeFigureOut">
              <a:rPr lang="en-GB" smtClean="0"/>
              <a:t>08/03/2024</a:t>
            </a:fld>
            <a:endParaRPr lang="en-GB"/>
          </a:p>
        </p:txBody>
      </p:sp>
      <p:sp>
        <p:nvSpPr>
          <p:cNvPr id="5" name="Footer Placeholder 4">
            <a:extLst>
              <a:ext uri="{FF2B5EF4-FFF2-40B4-BE49-F238E27FC236}">
                <a16:creationId xmlns:a16="http://schemas.microsoft.com/office/drawing/2014/main" id="{8EB0A1C6-977C-4D2A-9881-4F570DB324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B2CD2C-E8E4-4A5F-B85B-4E066E0F76F9}"/>
              </a:ext>
            </a:extLst>
          </p:cNvPr>
          <p:cNvSpPr>
            <a:spLocks noGrp="1"/>
          </p:cNvSpPr>
          <p:nvPr>
            <p:ph type="sldNum" sz="quarter" idx="12"/>
          </p:nvPr>
        </p:nvSpPr>
        <p:spPr/>
        <p:txBody>
          <a:bodyPr/>
          <a:lstStyle/>
          <a:p>
            <a:fld id="{CBF65A18-21C9-4DA5-95AD-99D9C19CE9DE}" type="slidenum">
              <a:rPr lang="en-GB" smtClean="0"/>
              <a:t>‹#›</a:t>
            </a:fld>
            <a:endParaRPr lang="en-GB"/>
          </a:p>
        </p:txBody>
      </p:sp>
    </p:spTree>
    <p:extLst>
      <p:ext uri="{BB962C8B-B14F-4D97-AF65-F5344CB8AC3E}">
        <p14:creationId xmlns:p14="http://schemas.microsoft.com/office/powerpoint/2010/main" val="28881137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2D18B-CCDA-4819-AE1A-4631F9B671E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382DC9-4118-4E53-B954-7BD90F0DAF5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BA8799-37AD-435E-92A8-826B658ECB43}"/>
              </a:ext>
            </a:extLst>
          </p:cNvPr>
          <p:cNvSpPr>
            <a:spLocks noGrp="1"/>
          </p:cNvSpPr>
          <p:nvPr>
            <p:ph type="dt" sz="half" idx="10"/>
          </p:nvPr>
        </p:nvSpPr>
        <p:spPr/>
        <p:txBody>
          <a:bodyPr/>
          <a:lstStyle/>
          <a:p>
            <a:fld id="{2404B5FC-97AF-48C8-A4EC-CC93BCD10D27}" type="datetimeFigureOut">
              <a:rPr lang="en-GB" smtClean="0"/>
              <a:t>08/03/2024</a:t>
            </a:fld>
            <a:endParaRPr lang="en-GB"/>
          </a:p>
        </p:txBody>
      </p:sp>
      <p:sp>
        <p:nvSpPr>
          <p:cNvPr id="5" name="Footer Placeholder 4">
            <a:extLst>
              <a:ext uri="{FF2B5EF4-FFF2-40B4-BE49-F238E27FC236}">
                <a16:creationId xmlns:a16="http://schemas.microsoft.com/office/drawing/2014/main" id="{B32F8092-2994-45CF-88D9-C1DB9A8147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FF0609-60D5-430C-B31B-C453B74FCAA4}"/>
              </a:ext>
            </a:extLst>
          </p:cNvPr>
          <p:cNvSpPr>
            <a:spLocks noGrp="1"/>
          </p:cNvSpPr>
          <p:nvPr>
            <p:ph type="sldNum" sz="quarter" idx="12"/>
          </p:nvPr>
        </p:nvSpPr>
        <p:spPr/>
        <p:txBody>
          <a:bodyPr/>
          <a:lstStyle/>
          <a:p>
            <a:fld id="{CBF65A18-21C9-4DA5-95AD-99D9C19CE9DE}" type="slidenum">
              <a:rPr lang="en-GB" smtClean="0"/>
              <a:t>‹#›</a:t>
            </a:fld>
            <a:endParaRPr lang="en-GB"/>
          </a:p>
        </p:txBody>
      </p:sp>
    </p:spTree>
    <p:extLst>
      <p:ext uri="{BB962C8B-B14F-4D97-AF65-F5344CB8AC3E}">
        <p14:creationId xmlns:p14="http://schemas.microsoft.com/office/powerpoint/2010/main" val="2138942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0AD48-6E58-4419-A81E-B744D3300B3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11C3242-506C-43EB-89F5-09FB4E7131E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7C15D92-179C-48FA-81F7-3B41F5803B11}"/>
              </a:ext>
            </a:extLst>
          </p:cNvPr>
          <p:cNvSpPr>
            <a:spLocks noGrp="1"/>
          </p:cNvSpPr>
          <p:nvPr>
            <p:ph type="dt" sz="half" idx="10"/>
          </p:nvPr>
        </p:nvSpPr>
        <p:spPr/>
        <p:txBody>
          <a:bodyPr/>
          <a:lstStyle/>
          <a:p>
            <a:fld id="{2404B5FC-97AF-48C8-A4EC-CC93BCD10D27}" type="datetimeFigureOut">
              <a:rPr lang="en-GB" smtClean="0"/>
              <a:t>08/03/2024</a:t>
            </a:fld>
            <a:endParaRPr lang="en-GB"/>
          </a:p>
        </p:txBody>
      </p:sp>
      <p:sp>
        <p:nvSpPr>
          <p:cNvPr id="5" name="Footer Placeholder 4">
            <a:extLst>
              <a:ext uri="{FF2B5EF4-FFF2-40B4-BE49-F238E27FC236}">
                <a16:creationId xmlns:a16="http://schemas.microsoft.com/office/drawing/2014/main" id="{B7347AC7-2EAF-4CAB-8018-039446F42B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4CFA6F-44BC-4901-80B9-FFB34F350433}"/>
              </a:ext>
            </a:extLst>
          </p:cNvPr>
          <p:cNvSpPr>
            <a:spLocks noGrp="1"/>
          </p:cNvSpPr>
          <p:nvPr>
            <p:ph type="sldNum" sz="quarter" idx="12"/>
          </p:nvPr>
        </p:nvSpPr>
        <p:spPr/>
        <p:txBody>
          <a:bodyPr/>
          <a:lstStyle/>
          <a:p>
            <a:fld id="{CBF65A18-21C9-4DA5-95AD-99D9C19CE9DE}" type="slidenum">
              <a:rPr lang="en-GB" smtClean="0"/>
              <a:t>‹#›</a:t>
            </a:fld>
            <a:endParaRPr lang="en-GB"/>
          </a:p>
        </p:txBody>
      </p:sp>
    </p:spTree>
    <p:extLst>
      <p:ext uri="{BB962C8B-B14F-4D97-AF65-F5344CB8AC3E}">
        <p14:creationId xmlns:p14="http://schemas.microsoft.com/office/powerpoint/2010/main" val="36054257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F9749-1B32-4DDB-A7FD-0F3D88D752C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ED2036C-1137-46E7-9F38-D6FE0479A86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139E793-8A45-4EE2-90B4-F5BCD7074F3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E46E86D-8A8A-43FB-9350-C344C26466B7}"/>
              </a:ext>
            </a:extLst>
          </p:cNvPr>
          <p:cNvSpPr>
            <a:spLocks noGrp="1"/>
          </p:cNvSpPr>
          <p:nvPr>
            <p:ph type="dt" sz="half" idx="10"/>
          </p:nvPr>
        </p:nvSpPr>
        <p:spPr/>
        <p:txBody>
          <a:bodyPr/>
          <a:lstStyle/>
          <a:p>
            <a:fld id="{2404B5FC-97AF-48C8-A4EC-CC93BCD10D27}" type="datetimeFigureOut">
              <a:rPr lang="en-GB" smtClean="0"/>
              <a:t>08/03/2024</a:t>
            </a:fld>
            <a:endParaRPr lang="en-GB"/>
          </a:p>
        </p:txBody>
      </p:sp>
      <p:sp>
        <p:nvSpPr>
          <p:cNvPr id="6" name="Footer Placeholder 5">
            <a:extLst>
              <a:ext uri="{FF2B5EF4-FFF2-40B4-BE49-F238E27FC236}">
                <a16:creationId xmlns:a16="http://schemas.microsoft.com/office/drawing/2014/main" id="{A6F5E0FA-4131-4765-868B-2DECC65B9C7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299493-C0E6-4612-989B-8ECF7E09152E}"/>
              </a:ext>
            </a:extLst>
          </p:cNvPr>
          <p:cNvSpPr>
            <a:spLocks noGrp="1"/>
          </p:cNvSpPr>
          <p:nvPr>
            <p:ph type="sldNum" sz="quarter" idx="12"/>
          </p:nvPr>
        </p:nvSpPr>
        <p:spPr/>
        <p:txBody>
          <a:bodyPr/>
          <a:lstStyle/>
          <a:p>
            <a:fld id="{CBF65A18-21C9-4DA5-95AD-99D9C19CE9DE}" type="slidenum">
              <a:rPr lang="en-GB" smtClean="0"/>
              <a:t>‹#›</a:t>
            </a:fld>
            <a:endParaRPr lang="en-GB"/>
          </a:p>
        </p:txBody>
      </p:sp>
    </p:spTree>
    <p:extLst>
      <p:ext uri="{BB962C8B-B14F-4D97-AF65-F5344CB8AC3E}">
        <p14:creationId xmlns:p14="http://schemas.microsoft.com/office/powerpoint/2010/main" val="41879714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A0B0E-0B14-4006-B875-796541AF10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D68FD3E-B650-4D42-8743-E9D43B3A38E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9BB3C53-AEF6-42F7-84C6-B45E2DB91A5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80918D7-468B-4996-8E01-0F3C89B2952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7454782-02D8-4B1F-8DF2-F05A49BA993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79A4BEC-F025-4170-8328-D756C082335B}"/>
              </a:ext>
            </a:extLst>
          </p:cNvPr>
          <p:cNvSpPr>
            <a:spLocks noGrp="1"/>
          </p:cNvSpPr>
          <p:nvPr>
            <p:ph type="dt" sz="half" idx="10"/>
          </p:nvPr>
        </p:nvSpPr>
        <p:spPr/>
        <p:txBody>
          <a:bodyPr/>
          <a:lstStyle/>
          <a:p>
            <a:fld id="{2404B5FC-97AF-48C8-A4EC-CC93BCD10D27}" type="datetimeFigureOut">
              <a:rPr lang="en-GB" smtClean="0"/>
              <a:t>08/03/2024</a:t>
            </a:fld>
            <a:endParaRPr lang="en-GB"/>
          </a:p>
        </p:txBody>
      </p:sp>
      <p:sp>
        <p:nvSpPr>
          <p:cNvPr id="8" name="Footer Placeholder 7">
            <a:extLst>
              <a:ext uri="{FF2B5EF4-FFF2-40B4-BE49-F238E27FC236}">
                <a16:creationId xmlns:a16="http://schemas.microsoft.com/office/drawing/2014/main" id="{005EB5C6-CFFB-49E1-AC91-C05E3FFA82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B95C77C-54F4-4B38-992F-9E128CFC9303}"/>
              </a:ext>
            </a:extLst>
          </p:cNvPr>
          <p:cNvSpPr>
            <a:spLocks noGrp="1"/>
          </p:cNvSpPr>
          <p:nvPr>
            <p:ph type="sldNum" sz="quarter" idx="12"/>
          </p:nvPr>
        </p:nvSpPr>
        <p:spPr/>
        <p:txBody>
          <a:bodyPr/>
          <a:lstStyle/>
          <a:p>
            <a:fld id="{CBF65A18-21C9-4DA5-95AD-99D9C19CE9DE}" type="slidenum">
              <a:rPr lang="en-GB" smtClean="0"/>
              <a:t>‹#›</a:t>
            </a:fld>
            <a:endParaRPr lang="en-GB"/>
          </a:p>
        </p:txBody>
      </p:sp>
    </p:spTree>
    <p:extLst>
      <p:ext uri="{BB962C8B-B14F-4D97-AF65-F5344CB8AC3E}">
        <p14:creationId xmlns:p14="http://schemas.microsoft.com/office/powerpoint/2010/main" val="31717874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76E4F-B1CC-4CB4-A115-9B7ECDF1F3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BB4076C-4C96-4AC8-BA59-8C1A06366485}"/>
              </a:ext>
            </a:extLst>
          </p:cNvPr>
          <p:cNvSpPr>
            <a:spLocks noGrp="1"/>
          </p:cNvSpPr>
          <p:nvPr>
            <p:ph type="dt" sz="half" idx="10"/>
          </p:nvPr>
        </p:nvSpPr>
        <p:spPr/>
        <p:txBody>
          <a:bodyPr/>
          <a:lstStyle/>
          <a:p>
            <a:fld id="{2404B5FC-97AF-48C8-A4EC-CC93BCD10D27}" type="datetimeFigureOut">
              <a:rPr lang="en-GB" smtClean="0"/>
              <a:t>08/03/2024</a:t>
            </a:fld>
            <a:endParaRPr lang="en-GB"/>
          </a:p>
        </p:txBody>
      </p:sp>
      <p:sp>
        <p:nvSpPr>
          <p:cNvPr id="4" name="Footer Placeholder 3">
            <a:extLst>
              <a:ext uri="{FF2B5EF4-FFF2-40B4-BE49-F238E27FC236}">
                <a16:creationId xmlns:a16="http://schemas.microsoft.com/office/drawing/2014/main" id="{E3C53CD5-C604-4D1D-BF36-D28F720D62F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6116D26-AD5A-41CC-AB50-4E7BD4A5A7B4}"/>
              </a:ext>
            </a:extLst>
          </p:cNvPr>
          <p:cNvSpPr>
            <a:spLocks noGrp="1"/>
          </p:cNvSpPr>
          <p:nvPr>
            <p:ph type="sldNum" sz="quarter" idx="12"/>
          </p:nvPr>
        </p:nvSpPr>
        <p:spPr/>
        <p:txBody>
          <a:bodyPr/>
          <a:lstStyle/>
          <a:p>
            <a:fld id="{CBF65A18-21C9-4DA5-95AD-99D9C19CE9DE}" type="slidenum">
              <a:rPr lang="en-GB" smtClean="0"/>
              <a:t>‹#›</a:t>
            </a:fld>
            <a:endParaRPr lang="en-GB"/>
          </a:p>
        </p:txBody>
      </p:sp>
    </p:spTree>
    <p:extLst>
      <p:ext uri="{BB962C8B-B14F-4D97-AF65-F5344CB8AC3E}">
        <p14:creationId xmlns:p14="http://schemas.microsoft.com/office/powerpoint/2010/main" val="19439812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B724FA-80F4-48BC-B728-10D4263FF1CB}"/>
              </a:ext>
            </a:extLst>
          </p:cNvPr>
          <p:cNvSpPr>
            <a:spLocks noGrp="1"/>
          </p:cNvSpPr>
          <p:nvPr>
            <p:ph type="dt" sz="half" idx="10"/>
          </p:nvPr>
        </p:nvSpPr>
        <p:spPr/>
        <p:txBody>
          <a:bodyPr/>
          <a:lstStyle/>
          <a:p>
            <a:fld id="{2404B5FC-97AF-48C8-A4EC-CC93BCD10D27}" type="datetimeFigureOut">
              <a:rPr lang="en-GB" smtClean="0"/>
              <a:t>08/03/2024</a:t>
            </a:fld>
            <a:endParaRPr lang="en-GB"/>
          </a:p>
        </p:txBody>
      </p:sp>
      <p:sp>
        <p:nvSpPr>
          <p:cNvPr id="3" name="Footer Placeholder 2">
            <a:extLst>
              <a:ext uri="{FF2B5EF4-FFF2-40B4-BE49-F238E27FC236}">
                <a16:creationId xmlns:a16="http://schemas.microsoft.com/office/drawing/2014/main" id="{3D04F89B-FDA8-41C0-82E9-566546EAF8C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F19E5D1-5BFC-4C1E-9DD1-26507F7744E9}"/>
              </a:ext>
            </a:extLst>
          </p:cNvPr>
          <p:cNvSpPr>
            <a:spLocks noGrp="1"/>
          </p:cNvSpPr>
          <p:nvPr>
            <p:ph type="sldNum" sz="quarter" idx="12"/>
          </p:nvPr>
        </p:nvSpPr>
        <p:spPr/>
        <p:txBody>
          <a:bodyPr/>
          <a:lstStyle/>
          <a:p>
            <a:fld id="{CBF65A18-21C9-4DA5-95AD-99D9C19CE9DE}" type="slidenum">
              <a:rPr lang="en-GB" smtClean="0"/>
              <a:t>‹#›</a:t>
            </a:fld>
            <a:endParaRPr lang="en-GB"/>
          </a:p>
        </p:txBody>
      </p:sp>
    </p:spTree>
    <p:extLst>
      <p:ext uri="{BB962C8B-B14F-4D97-AF65-F5344CB8AC3E}">
        <p14:creationId xmlns:p14="http://schemas.microsoft.com/office/powerpoint/2010/main" val="5938556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E3687-6611-4830-9F52-36C6F5D433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D42623E-5335-4844-B4AD-FF42D885BA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63CE583-106A-41D4-BE3D-F96F918B4F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380128-6BBF-4AF4-8339-BFE158FCA609}"/>
              </a:ext>
            </a:extLst>
          </p:cNvPr>
          <p:cNvSpPr>
            <a:spLocks noGrp="1"/>
          </p:cNvSpPr>
          <p:nvPr>
            <p:ph type="dt" sz="half" idx="10"/>
          </p:nvPr>
        </p:nvSpPr>
        <p:spPr/>
        <p:txBody>
          <a:bodyPr/>
          <a:lstStyle/>
          <a:p>
            <a:fld id="{2404B5FC-97AF-48C8-A4EC-CC93BCD10D27}" type="datetimeFigureOut">
              <a:rPr lang="en-GB" smtClean="0"/>
              <a:t>08/03/2024</a:t>
            </a:fld>
            <a:endParaRPr lang="en-GB"/>
          </a:p>
        </p:txBody>
      </p:sp>
      <p:sp>
        <p:nvSpPr>
          <p:cNvPr id="6" name="Footer Placeholder 5">
            <a:extLst>
              <a:ext uri="{FF2B5EF4-FFF2-40B4-BE49-F238E27FC236}">
                <a16:creationId xmlns:a16="http://schemas.microsoft.com/office/drawing/2014/main" id="{A37AB233-1953-457E-93F0-44842B73E1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5442DD-A156-4D6D-97C1-B594064769C0}"/>
              </a:ext>
            </a:extLst>
          </p:cNvPr>
          <p:cNvSpPr>
            <a:spLocks noGrp="1"/>
          </p:cNvSpPr>
          <p:nvPr>
            <p:ph type="sldNum" sz="quarter" idx="12"/>
          </p:nvPr>
        </p:nvSpPr>
        <p:spPr/>
        <p:txBody>
          <a:bodyPr/>
          <a:lstStyle/>
          <a:p>
            <a:fld id="{CBF65A18-21C9-4DA5-95AD-99D9C19CE9DE}" type="slidenum">
              <a:rPr lang="en-GB" smtClean="0"/>
              <a:t>‹#›</a:t>
            </a:fld>
            <a:endParaRPr lang="en-GB"/>
          </a:p>
        </p:txBody>
      </p:sp>
    </p:spTree>
    <p:extLst>
      <p:ext uri="{BB962C8B-B14F-4D97-AF65-F5344CB8AC3E}">
        <p14:creationId xmlns:p14="http://schemas.microsoft.com/office/powerpoint/2010/main" val="1691704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2BB40-51B3-4F2C-94C2-B1A26F3445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CAA4EFA-F6E8-4E94-A03C-D1551850881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D72B186-4582-4935-8BDA-CF315717A8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599594-5A85-4539-8FD6-21F0D641C15F}"/>
              </a:ext>
            </a:extLst>
          </p:cNvPr>
          <p:cNvSpPr>
            <a:spLocks noGrp="1"/>
          </p:cNvSpPr>
          <p:nvPr>
            <p:ph type="dt" sz="half" idx="10"/>
          </p:nvPr>
        </p:nvSpPr>
        <p:spPr/>
        <p:txBody>
          <a:bodyPr/>
          <a:lstStyle/>
          <a:p>
            <a:fld id="{2404B5FC-97AF-48C8-A4EC-CC93BCD10D27}" type="datetimeFigureOut">
              <a:rPr lang="en-GB" smtClean="0"/>
              <a:t>08/03/2024</a:t>
            </a:fld>
            <a:endParaRPr lang="en-GB"/>
          </a:p>
        </p:txBody>
      </p:sp>
      <p:sp>
        <p:nvSpPr>
          <p:cNvPr id="6" name="Footer Placeholder 5">
            <a:extLst>
              <a:ext uri="{FF2B5EF4-FFF2-40B4-BE49-F238E27FC236}">
                <a16:creationId xmlns:a16="http://schemas.microsoft.com/office/drawing/2014/main" id="{B1B29CF2-F731-49FB-8C3D-2B0E6C460B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2B9CB0C-84B3-4925-8017-E3A88C85C61B}"/>
              </a:ext>
            </a:extLst>
          </p:cNvPr>
          <p:cNvSpPr>
            <a:spLocks noGrp="1"/>
          </p:cNvSpPr>
          <p:nvPr>
            <p:ph type="sldNum" sz="quarter" idx="12"/>
          </p:nvPr>
        </p:nvSpPr>
        <p:spPr/>
        <p:txBody>
          <a:bodyPr/>
          <a:lstStyle/>
          <a:p>
            <a:fld id="{CBF65A18-21C9-4DA5-95AD-99D9C19CE9DE}" type="slidenum">
              <a:rPr lang="en-GB" smtClean="0"/>
              <a:t>‹#›</a:t>
            </a:fld>
            <a:endParaRPr lang="en-GB"/>
          </a:p>
        </p:txBody>
      </p:sp>
    </p:spTree>
    <p:extLst>
      <p:ext uri="{BB962C8B-B14F-4D97-AF65-F5344CB8AC3E}">
        <p14:creationId xmlns:p14="http://schemas.microsoft.com/office/powerpoint/2010/main" val="11999873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59ACF-3CC9-4849-9FD3-4F20E9792D8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6EFA359-4153-425C-A1D2-637A3DE8A19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79178F-BDA0-4824-8A3C-D77FA79C8137}"/>
              </a:ext>
            </a:extLst>
          </p:cNvPr>
          <p:cNvSpPr>
            <a:spLocks noGrp="1"/>
          </p:cNvSpPr>
          <p:nvPr>
            <p:ph type="dt" sz="half" idx="10"/>
          </p:nvPr>
        </p:nvSpPr>
        <p:spPr/>
        <p:txBody>
          <a:bodyPr/>
          <a:lstStyle/>
          <a:p>
            <a:fld id="{2404B5FC-97AF-48C8-A4EC-CC93BCD10D27}" type="datetimeFigureOut">
              <a:rPr lang="en-GB" smtClean="0"/>
              <a:t>08/03/2024</a:t>
            </a:fld>
            <a:endParaRPr lang="en-GB"/>
          </a:p>
        </p:txBody>
      </p:sp>
      <p:sp>
        <p:nvSpPr>
          <p:cNvPr id="5" name="Footer Placeholder 4">
            <a:extLst>
              <a:ext uri="{FF2B5EF4-FFF2-40B4-BE49-F238E27FC236}">
                <a16:creationId xmlns:a16="http://schemas.microsoft.com/office/drawing/2014/main" id="{FB93F9BC-406F-4D58-AE5F-3336BD378D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A42958-594C-4457-8D37-2336B021416B}"/>
              </a:ext>
            </a:extLst>
          </p:cNvPr>
          <p:cNvSpPr>
            <a:spLocks noGrp="1"/>
          </p:cNvSpPr>
          <p:nvPr>
            <p:ph type="sldNum" sz="quarter" idx="12"/>
          </p:nvPr>
        </p:nvSpPr>
        <p:spPr/>
        <p:txBody>
          <a:bodyPr/>
          <a:lstStyle/>
          <a:p>
            <a:fld id="{CBF65A18-21C9-4DA5-95AD-99D9C19CE9DE}" type="slidenum">
              <a:rPr lang="en-GB" smtClean="0"/>
              <a:t>‹#›</a:t>
            </a:fld>
            <a:endParaRPr lang="en-GB"/>
          </a:p>
        </p:txBody>
      </p:sp>
    </p:spTree>
    <p:extLst>
      <p:ext uri="{BB962C8B-B14F-4D97-AF65-F5344CB8AC3E}">
        <p14:creationId xmlns:p14="http://schemas.microsoft.com/office/powerpoint/2010/main" val="22848080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B1CE9E4-09A0-4C03-A1A3-4713725F53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185E07-CAD0-4898-B5E9-EA26BDBFDAA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FB289B-486B-49E4-92C5-228AC1095630}"/>
              </a:ext>
            </a:extLst>
          </p:cNvPr>
          <p:cNvSpPr>
            <a:spLocks noGrp="1"/>
          </p:cNvSpPr>
          <p:nvPr>
            <p:ph type="dt" sz="half" idx="10"/>
          </p:nvPr>
        </p:nvSpPr>
        <p:spPr/>
        <p:txBody>
          <a:bodyPr/>
          <a:lstStyle/>
          <a:p>
            <a:fld id="{2404B5FC-97AF-48C8-A4EC-CC93BCD10D27}" type="datetimeFigureOut">
              <a:rPr lang="en-GB" smtClean="0"/>
              <a:t>08/03/2024</a:t>
            </a:fld>
            <a:endParaRPr lang="en-GB"/>
          </a:p>
        </p:txBody>
      </p:sp>
      <p:sp>
        <p:nvSpPr>
          <p:cNvPr id="5" name="Footer Placeholder 4">
            <a:extLst>
              <a:ext uri="{FF2B5EF4-FFF2-40B4-BE49-F238E27FC236}">
                <a16:creationId xmlns:a16="http://schemas.microsoft.com/office/drawing/2014/main" id="{23AF170D-C9AF-424D-9097-C792DF2331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421912-6576-47CE-A421-1479C63277DC}"/>
              </a:ext>
            </a:extLst>
          </p:cNvPr>
          <p:cNvSpPr>
            <a:spLocks noGrp="1"/>
          </p:cNvSpPr>
          <p:nvPr>
            <p:ph type="sldNum" sz="quarter" idx="12"/>
          </p:nvPr>
        </p:nvSpPr>
        <p:spPr/>
        <p:txBody>
          <a:bodyPr/>
          <a:lstStyle/>
          <a:p>
            <a:fld id="{CBF65A18-21C9-4DA5-95AD-99D9C19CE9DE}" type="slidenum">
              <a:rPr lang="en-GB" smtClean="0"/>
              <a:t>‹#›</a:t>
            </a:fld>
            <a:endParaRPr lang="en-GB"/>
          </a:p>
        </p:txBody>
      </p:sp>
    </p:spTree>
    <p:extLst>
      <p:ext uri="{BB962C8B-B14F-4D97-AF65-F5344CB8AC3E}">
        <p14:creationId xmlns:p14="http://schemas.microsoft.com/office/powerpoint/2010/main" val="36899624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110F7-AFC2-4E93-84EF-40E3297AA0E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4B7108-6B4B-4FE6-B36B-DB3245B250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9752B97-B062-45CB-8EC2-1FFE01F326A2}"/>
              </a:ext>
            </a:extLst>
          </p:cNvPr>
          <p:cNvSpPr>
            <a:spLocks noGrp="1"/>
          </p:cNvSpPr>
          <p:nvPr>
            <p:ph type="dt" sz="half" idx="10"/>
          </p:nvPr>
        </p:nvSpPr>
        <p:spPr/>
        <p:txBody>
          <a:bodyPr/>
          <a:lstStyle/>
          <a:p>
            <a:fld id="{E2C75275-186D-441C-9084-D1D9B812ADA5}" type="datetimeFigureOut">
              <a:rPr lang="en-GB" smtClean="0"/>
              <a:t>08/03/2024</a:t>
            </a:fld>
            <a:endParaRPr lang="en-GB"/>
          </a:p>
        </p:txBody>
      </p:sp>
      <p:sp>
        <p:nvSpPr>
          <p:cNvPr id="5" name="Footer Placeholder 4">
            <a:extLst>
              <a:ext uri="{FF2B5EF4-FFF2-40B4-BE49-F238E27FC236}">
                <a16:creationId xmlns:a16="http://schemas.microsoft.com/office/drawing/2014/main" id="{2689FC89-43B0-4A82-A9A8-16E623AE7C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0B2034-1513-4FE0-92CD-D0997D4B1BDA}"/>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42925972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E12B-0F0D-4412-832B-FDEC45EB7B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DDC2E3-2AA3-4FFC-87B8-C455DC3E6A1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0AF0FF-47E1-4CFA-8B23-BD072EB37F2D}"/>
              </a:ext>
            </a:extLst>
          </p:cNvPr>
          <p:cNvSpPr>
            <a:spLocks noGrp="1"/>
          </p:cNvSpPr>
          <p:nvPr>
            <p:ph type="dt" sz="half" idx="10"/>
          </p:nvPr>
        </p:nvSpPr>
        <p:spPr/>
        <p:txBody>
          <a:bodyPr/>
          <a:lstStyle/>
          <a:p>
            <a:fld id="{E2C75275-186D-441C-9084-D1D9B812ADA5}" type="datetimeFigureOut">
              <a:rPr lang="en-GB" smtClean="0"/>
              <a:t>08/03/2024</a:t>
            </a:fld>
            <a:endParaRPr lang="en-GB"/>
          </a:p>
        </p:txBody>
      </p:sp>
      <p:sp>
        <p:nvSpPr>
          <p:cNvPr id="5" name="Footer Placeholder 4">
            <a:extLst>
              <a:ext uri="{FF2B5EF4-FFF2-40B4-BE49-F238E27FC236}">
                <a16:creationId xmlns:a16="http://schemas.microsoft.com/office/drawing/2014/main" id="{A217E7BF-D876-450A-AB5E-955BE88B7F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40B284-8277-4D1C-9B9C-CB30CBE741B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2466891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01DB1-A840-43D8-8091-4A59DCCE2A6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0DD09B8-57DF-4C48-8428-3CB43DD023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624885E-4F91-4DED-AAB4-B719BB8A9875}"/>
              </a:ext>
            </a:extLst>
          </p:cNvPr>
          <p:cNvSpPr>
            <a:spLocks noGrp="1"/>
          </p:cNvSpPr>
          <p:nvPr>
            <p:ph type="dt" sz="half" idx="10"/>
          </p:nvPr>
        </p:nvSpPr>
        <p:spPr/>
        <p:txBody>
          <a:bodyPr/>
          <a:lstStyle/>
          <a:p>
            <a:fld id="{E2C75275-186D-441C-9084-D1D9B812ADA5}" type="datetimeFigureOut">
              <a:rPr lang="en-GB" smtClean="0"/>
              <a:t>08/03/2024</a:t>
            </a:fld>
            <a:endParaRPr lang="en-GB"/>
          </a:p>
        </p:txBody>
      </p:sp>
      <p:sp>
        <p:nvSpPr>
          <p:cNvPr id="5" name="Footer Placeholder 4">
            <a:extLst>
              <a:ext uri="{FF2B5EF4-FFF2-40B4-BE49-F238E27FC236}">
                <a16:creationId xmlns:a16="http://schemas.microsoft.com/office/drawing/2014/main" id="{DFE8C031-EBDE-4216-BC6D-CD0FD7CB1F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17BD8B-AE9A-4589-87FA-F04AE4B46B2D}"/>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0403232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D08B5-F6F8-4BAB-ABD9-E9C012E3B7A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833A3F-3682-44CE-956E-7178499119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1A45827-BE6B-4343-8777-77F3643CEB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8E3B863-B878-4E5D-A8F7-E1206589DE0E}"/>
              </a:ext>
            </a:extLst>
          </p:cNvPr>
          <p:cNvSpPr>
            <a:spLocks noGrp="1"/>
          </p:cNvSpPr>
          <p:nvPr>
            <p:ph type="dt" sz="half" idx="10"/>
          </p:nvPr>
        </p:nvSpPr>
        <p:spPr/>
        <p:txBody>
          <a:bodyPr/>
          <a:lstStyle/>
          <a:p>
            <a:fld id="{E2C75275-186D-441C-9084-D1D9B812ADA5}" type="datetimeFigureOut">
              <a:rPr lang="en-GB" smtClean="0"/>
              <a:t>08/03/2024</a:t>
            </a:fld>
            <a:endParaRPr lang="en-GB"/>
          </a:p>
        </p:txBody>
      </p:sp>
      <p:sp>
        <p:nvSpPr>
          <p:cNvPr id="6" name="Footer Placeholder 5">
            <a:extLst>
              <a:ext uri="{FF2B5EF4-FFF2-40B4-BE49-F238E27FC236}">
                <a16:creationId xmlns:a16="http://schemas.microsoft.com/office/drawing/2014/main" id="{C9CA219F-18DD-42E5-BE7C-BB7D0CBC3B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EA1580-568C-4B1E-867D-4983EF845BAA}"/>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5160701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59531-3E44-4FF9-9D5C-06290ABFBE1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CE252A-C208-451A-A8C2-EA7CAFBDDA0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1BC7FBB-9E07-49D0-A78B-A11EA37FB6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B3AF68E-8500-49B2-9F5A-ECD9C202D2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40677DC-EB7A-4F63-9A91-232BE7523A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A8203A1-2BE4-40B6-981A-B56CC78C006B}"/>
              </a:ext>
            </a:extLst>
          </p:cNvPr>
          <p:cNvSpPr>
            <a:spLocks noGrp="1"/>
          </p:cNvSpPr>
          <p:nvPr>
            <p:ph type="dt" sz="half" idx="10"/>
          </p:nvPr>
        </p:nvSpPr>
        <p:spPr/>
        <p:txBody>
          <a:bodyPr/>
          <a:lstStyle/>
          <a:p>
            <a:fld id="{E2C75275-186D-441C-9084-D1D9B812ADA5}" type="datetimeFigureOut">
              <a:rPr lang="en-GB" smtClean="0"/>
              <a:t>08/03/2024</a:t>
            </a:fld>
            <a:endParaRPr lang="en-GB"/>
          </a:p>
        </p:txBody>
      </p:sp>
      <p:sp>
        <p:nvSpPr>
          <p:cNvPr id="8" name="Footer Placeholder 7">
            <a:extLst>
              <a:ext uri="{FF2B5EF4-FFF2-40B4-BE49-F238E27FC236}">
                <a16:creationId xmlns:a16="http://schemas.microsoft.com/office/drawing/2014/main" id="{AC9E2622-8E89-4C0A-8DF3-2BB5856A8AA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85487CF-8CE5-40A4-B5E8-A6278E7D9AB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26885752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7E9AB-71F3-4C5D-A252-3D64ACB841B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5A0FB3-57C9-4578-8577-022D7B76FDF6}"/>
              </a:ext>
            </a:extLst>
          </p:cNvPr>
          <p:cNvSpPr>
            <a:spLocks noGrp="1"/>
          </p:cNvSpPr>
          <p:nvPr>
            <p:ph type="dt" sz="half" idx="10"/>
          </p:nvPr>
        </p:nvSpPr>
        <p:spPr/>
        <p:txBody>
          <a:bodyPr/>
          <a:lstStyle/>
          <a:p>
            <a:fld id="{E2C75275-186D-441C-9084-D1D9B812ADA5}" type="datetimeFigureOut">
              <a:rPr lang="en-GB" smtClean="0"/>
              <a:t>08/03/2024</a:t>
            </a:fld>
            <a:endParaRPr lang="en-GB"/>
          </a:p>
        </p:txBody>
      </p:sp>
      <p:sp>
        <p:nvSpPr>
          <p:cNvPr id="4" name="Footer Placeholder 3">
            <a:extLst>
              <a:ext uri="{FF2B5EF4-FFF2-40B4-BE49-F238E27FC236}">
                <a16:creationId xmlns:a16="http://schemas.microsoft.com/office/drawing/2014/main" id="{7AED02A4-86C2-4833-96F6-3B8C3237131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0512875-E81F-4BC9-BD88-760F81EF067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9025126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38F6E7-27A1-4636-B0FC-BB07BD937F5B}"/>
              </a:ext>
            </a:extLst>
          </p:cNvPr>
          <p:cNvSpPr>
            <a:spLocks noGrp="1"/>
          </p:cNvSpPr>
          <p:nvPr>
            <p:ph type="dt" sz="half" idx="10"/>
          </p:nvPr>
        </p:nvSpPr>
        <p:spPr/>
        <p:txBody>
          <a:bodyPr/>
          <a:lstStyle/>
          <a:p>
            <a:fld id="{E2C75275-186D-441C-9084-D1D9B812ADA5}" type="datetimeFigureOut">
              <a:rPr lang="en-GB" smtClean="0"/>
              <a:t>08/03/2024</a:t>
            </a:fld>
            <a:endParaRPr lang="en-GB"/>
          </a:p>
        </p:txBody>
      </p:sp>
      <p:sp>
        <p:nvSpPr>
          <p:cNvPr id="3" name="Footer Placeholder 2">
            <a:extLst>
              <a:ext uri="{FF2B5EF4-FFF2-40B4-BE49-F238E27FC236}">
                <a16:creationId xmlns:a16="http://schemas.microsoft.com/office/drawing/2014/main" id="{11964801-4995-4F4F-9F08-4C5A28FA24D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5ADE4B-8E7E-43FC-BD26-F5536F9E7FB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42290216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00611-CDE3-42A8-A3D3-7B398D3312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08A9E64-015B-4725-B864-3226FF9D6F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9751FD-79F6-4C70-8CC9-9532F6CBE8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3D4963-C6BE-429B-B0A1-B09320F28076}"/>
              </a:ext>
            </a:extLst>
          </p:cNvPr>
          <p:cNvSpPr>
            <a:spLocks noGrp="1"/>
          </p:cNvSpPr>
          <p:nvPr>
            <p:ph type="dt" sz="half" idx="10"/>
          </p:nvPr>
        </p:nvSpPr>
        <p:spPr/>
        <p:txBody>
          <a:bodyPr/>
          <a:lstStyle/>
          <a:p>
            <a:fld id="{E2C75275-186D-441C-9084-D1D9B812ADA5}" type="datetimeFigureOut">
              <a:rPr lang="en-GB" smtClean="0"/>
              <a:t>08/03/2024</a:t>
            </a:fld>
            <a:endParaRPr lang="en-GB"/>
          </a:p>
        </p:txBody>
      </p:sp>
      <p:sp>
        <p:nvSpPr>
          <p:cNvPr id="6" name="Footer Placeholder 5">
            <a:extLst>
              <a:ext uri="{FF2B5EF4-FFF2-40B4-BE49-F238E27FC236}">
                <a16:creationId xmlns:a16="http://schemas.microsoft.com/office/drawing/2014/main" id="{C45A5C1E-63F6-4898-B354-14E672C7B3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DC9B56-1D6F-4CDD-A8FD-E3F6CEE49F7D}"/>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39028430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46B9F-8887-400C-8BEA-F9D702E421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11A8C48-4284-4B16-8DB7-B47FA0BC4E6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4057AA-DF48-4BEF-9600-7837A8540C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199200-AE49-4EAD-9982-A861315B9C91}"/>
              </a:ext>
            </a:extLst>
          </p:cNvPr>
          <p:cNvSpPr>
            <a:spLocks noGrp="1"/>
          </p:cNvSpPr>
          <p:nvPr>
            <p:ph type="dt" sz="half" idx="10"/>
          </p:nvPr>
        </p:nvSpPr>
        <p:spPr/>
        <p:txBody>
          <a:bodyPr/>
          <a:lstStyle/>
          <a:p>
            <a:fld id="{E2C75275-186D-441C-9084-D1D9B812ADA5}" type="datetimeFigureOut">
              <a:rPr lang="en-GB" smtClean="0"/>
              <a:t>08/03/2024</a:t>
            </a:fld>
            <a:endParaRPr lang="en-GB"/>
          </a:p>
        </p:txBody>
      </p:sp>
      <p:sp>
        <p:nvSpPr>
          <p:cNvPr id="6" name="Footer Placeholder 5">
            <a:extLst>
              <a:ext uri="{FF2B5EF4-FFF2-40B4-BE49-F238E27FC236}">
                <a16:creationId xmlns:a16="http://schemas.microsoft.com/office/drawing/2014/main" id="{00C47864-0F1A-4400-AAD4-F9D0A4CCBC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B65A7C-E6E3-42CD-B99D-C90644B1BD99}"/>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70401505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26F6D-E94D-4564-8086-CF32CD3B956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DA5AAFF-6262-45D4-BA61-8B02917120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713282-D5C9-4994-B75B-4B043131FD2F}"/>
              </a:ext>
            </a:extLst>
          </p:cNvPr>
          <p:cNvSpPr>
            <a:spLocks noGrp="1"/>
          </p:cNvSpPr>
          <p:nvPr>
            <p:ph type="dt" sz="half" idx="10"/>
          </p:nvPr>
        </p:nvSpPr>
        <p:spPr/>
        <p:txBody>
          <a:bodyPr/>
          <a:lstStyle/>
          <a:p>
            <a:fld id="{E2C75275-186D-441C-9084-D1D9B812ADA5}" type="datetimeFigureOut">
              <a:rPr lang="en-GB" smtClean="0"/>
              <a:t>08/03/2024</a:t>
            </a:fld>
            <a:endParaRPr lang="en-GB"/>
          </a:p>
        </p:txBody>
      </p:sp>
      <p:sp>
        <p:nvSpPr>
          <p:cNvPr id="5" name="Footer Placeholder 4">
            <a:extLst>
              <a:ext uri="{FF2B5EF4-FFF2-40B4-BE49-F238E27FC236}">
                <a16:creationId xmlns:a16="http://schemas.microsoft.com/office/drawing/2014/main" id="{895E2E08-BF00-4178-AA88-5209EEA9F7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BDBECB-10DD-4E8E-B8DF-5DEC6BF49B1F}"/>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36060694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86F5CC-EB6C-470A-B2D2-D966CFB1B9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CDA3A27-8FA0-47F1-B919-4D1A1A335C1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BB1D5A-E33A-47C3-AD45-2213310B1541}"/>
              </a:ext>
            </a:extLst>
          </p:cNvPr>
          <p:cNvSpPr>
            <a:spLocks noGrp="1"/>
          </p:cNvSpPr>
          <p:nvPr>
            <p:ph type="dt" sz="half" idx="10"/>
          </p:nvPr>
        </p:nvSpPr>
        <p:spPr/>
        <p:txBody>
          <a:bodyPr/>
          <a:lstStyle/>
          <a:p>
            <a:fld id="{E2C75275-186D-441C-9084-D1D9B812ADA5}" type="datetimeFigureOut">
              <a:rPr lang="en-GB" smtClean="0"/>
              <a:t>08/03/2024</a:t>
            </a:fld>
            <a:endParaRPr lang="en-GB"/>
          </a:p>
        </p:txBody>
      </p:sp>
      <p:sp>
        <p:nvSpPr>
          <p:cNvPr id="5" name="Footer Placeholder 4">
            <a:extLst>
              <a:ext uri="{FF2B5EF4-FFF2-40B4-BE49-F238E27FC236}">
                <a16:creationId xmlns:a16="http://schemas.microsoft.com/office/drawing/2014/main" id="{17D4C5F1-8316-44C1-B010-4F1029AE40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AEA1CC-B936-4156-A2EF-B5770A54E73B}"/>
              </a:ext>
            </a:extLst>
          </p:cNvPr>
          <p:cNvSpPr>
            <a:spLocks noGrp="1"/>
          </p:cNvSpPr>
          <p:nvPr>
            <p:ph type="sldNum" sz="quarter" idx="12"/>
          </p:nvPr>
        </p:nvSpPr>
        <p:spPr/>
        <p:txBody>
          <a:bodyPr/>
          <a:lstStyle/>
          <a:p>
            <a:fld id="{A3155F9F-3C93-4241-9145-953E17BCFC28}" type="slidenum">
              <a:rPr lang="en-GB" smtClean="0"/>
              <a:t>‹#›</a:t>
            </a:fld>
            <a:endParaRPr lang="en-GB"/>
          </a:p>
        </p:txBody>
      </p:sp>
    </p:spTree>
    <p:extLst>
      <p:ext uri="{BB962C8B-B14F-4D97-AF65-F5344CB8AC3E}">
        <p14:creationId xmlns:p14="http://schemas.microsoft.com/office/powerpoint/2010/main" val="17185020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95589CB-5262-4211-8CE0-1C67E7EE402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97E6EF-5CF7-4E8A-8594-43C08C42B7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008121-6C65-4F20-86A9-476512D417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04B5FC-97AF-48C8-A4EC-CC93BCD10D27}" type="datetimeFigureOut">
              <a:rPr lang="en-GB" smtClean="0"/>
              <a:t>08/03/2024</a:t>
            </a:fld>
            <a:endParaRPr lang="en-GB"/>
          </a:p>
        </p:txBody>
      </p:sp>
      <p:sp>
        <p:nvSpPr>
          <p:cNvPr id="5" name="Footer Placeholder 4">
            <a:extLst>
              <a:ext uri="{FF2B5EF4-FFF2-40B4-BE49-F238E27FC236}">
                <a16:creationId xmlns:a16="http://schemas.microsoft.com/office/drawing/2014/main" id="{1F6DA438-F35E-4524-9768-8FDA325C53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778E950-FF5B-48AE-9BFE-B69B4A0DC4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BF65A18-21C9-4DA5-95AD-99D9C19CE9DE}" type="slidenum">
              <a:rPr lang="en-GB" smtClean="0"/>
              <a:t>‹#›</a:t>
            </a:fld>
            <a:endParaRPr lang="en-GB"/>
          </a:p>
        </p:txBody>
      </p:sp>
    </p:spTree>
    <p:extLst>
      <p:ext uri="{BB962C8B-B14F-4D97-AF65-F5344CB8AC3E}">
        <p14:creationId xmlns:p14="http://schemas.microsoft.com/office/powerpoint/2010/main" val="28785719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7B628E8-68A0-4CB9-A8E6-2A58AB5AEA7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C176EC-FDDE-43B8-8FD8-655E508F61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B86F43-F951-4601-AA4D-C3A58E7179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C75275-186D-441C-9084-D1D9B812ADA5}" type="datetimeFigureOut">
              <a:rPr lang="en-GB" smtClean="0"/>
              <a:t>08/03/2024</a:t>
            </a:fld>
            <a:endParaRPr lang="en-GB"/>
          </a:p>
        </p:txBody>
      </p:sp>
      <p:sp>
        <p:nvSpPr>
          <p:cNvPr id="5" name="Footer Placeholder 4">
            <a:extLst>
              <a:ext uri="{FF2B5EF4-FFF2-40B4-BE49-F238E27FC236}">
                <a16:creationId xmlns:a16="http://schemas.microsoft.com/office/drawing/2014/main" id="{267857FF-7A4E-4228-B53E-5356D07AE0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CA09515-0FE7-4707-9AD5-196EC22B49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155F9F-3C93-4241-9145-953E17BCFC28}" type="slidenum">
              <a:rPr lang="en-GB" smtClean="0"/>
              <a:t>‹#›</a:t>
            </a:fld>
            <a:endParaRPr lang="en-GB"/>
          </a:p>
        </p:txBody>
      </p:sp>
    </p:spTree>
    <p:extLst>
      <p:ext uri="{BB962C8B-B14F-4D97-AF65-F5344CB8AC3E}">
        <p14:creationId xmlns:p14="http://schemas.microsoft.com/office/powerpoint/2010/main" val="2954827617"/>
      </p:ext>
    </p:extLst>
  </p:cSld>
  <p:clrMap bg1="lt1" tx1="dk1" bg2="lt2" tx2="dk2" accent1="accent1" accent2="accent2" accent3="accent3" accent4="accent4" accent5="accent5" accent6="accent6" hlink="hlink" folHlink="folHlink"/>
  <p:sldLayoutIdLst>
    <p:sldLayoutId id="2147483983" r:id="rId1"/>
    <p:sldLayoutId id="2147483984" r:id="rId2"/>
    <p:sldLayoutId id="2147483981" r:id="rId3"/>
    <p:sldLayoutId id="2147483986" r:id="rId4"/>
    <p:sldLayoutId id="2147483987" r:id="rId5"/>
    <p:sldLayoutId id="2147483988" r:id="rId6"/>
    <p:sldLayoutId id="2147483989" r:id="rId7"/>
    <p:sldLayoutId id="2147483990" r:id="rId8"/>
    <p:sldLayoutId id="2147483991" r:id="rId9"/>
    <p:sldLayoutId id="2147483992" r:id="rId10"/>
    <p:sldLayoutId id="21474839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3.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notesSlide" Target="../notesSlides/notesSlide9.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hyperlink" Target="https://www.gresham.ac.uk/watch-now/profiling-killer" TargetMode="Externa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hyperlink" Target="https://www.gresham.ac.uk/watch-now/global-history-sexual-violence" TargetMode="External"/><Relationship Id="rId5" Type="http://schemas.openxmlformats.org/officeDocument/2006/relationships/hyperlink" Target="https://www.gresham.ac.uk/watch-now/myra-hindley" TargetMode="External"/><Relationship Id="rId4" Type="http://schemas.openxmlformats.org/officeDocument/2006/relationships/hyperlink" Target="https://www.gresham.ac.uk/watch-now/amelia-dyer" TargetMode="Externa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2.png"/><Relationship Id="rId4" Type="http://schemas.openxmlformats.org/officeDocument/2006/relationships/notesSlide" Target="../notesSlides/notesSlide15.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2.png"/><Relationship Id="rId4" Type="http://schemas.openxmlformats.org/officeDocument/2006/relationships/notesSlide" Target="../notesSlides/notesSlide16.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4" Type="http://schemas.openxmlformats.org/officeDocument/2006/relationships/image" Target="../media/image2.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4" Type="http://schemas.openxmlformats.org/officeDocument/2006/relationships/image" Target="../media/image2.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2.png"/><Relationship Id="rId5" Type="http://schemas.openxmlformats.org/officeDocument/2006/relationships/hyperlink" Target="https://www.bbc.co.uk/news/uk-49072302" TargetMode="External"/><Relationship Id="rId4" Type="http://schemas.openxmlformats.org/officeDocument/2006/relationships/notesSlide" Target="../notesSlides/notesSlide17.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4" Type="http://schemas.openxmlformats.org/officeDocument/2006/relationships/image" Target="../media/image2.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3.m4a"/><Relationship Id="rId1" Type="http://schemas.microsoft.com/office/2007/relationships/media" Target="../media/media33.m4a"/><Relationship Id="rId5" Type="http://schemas.openxmlformats.org/officeDocument/2006/relationships/image" Target="../media/image2.png"/><Relationship Id="rId4" Type="http://schemas.openxmlformats.org/officeDocument/2006/relationships/notesSlide" Target="../notesSlides/notesSlide1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5" Type="http://schemas.openxmlformats.org/officeDocument/2006/relationships/image" Target="../media/image2.png"/><Relationship Id="rId4" Type="http://schemas.openxmlformats.org/officeDocument/2006/relationships/notesSlide" Target="../notesSlides/notesSlide19.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5.m4a"/><Relationship Id="rId1" Type="http://schemas.microsoft.com/office/2007/relationships/media" Target="../media/media35.m4a"/><Relationship Id="rId5" Type="http://schemas.openxmlformats.org/officeDocument/2006/relationships/image" Target="../media/image2.png"/><Relationship Id="rId4" Type="http://schemas.openxmlformats.org/officeDocument/2006/relationships/notesSlide" Target="../notesSlides/notesSlide20.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6.m4a"/><Relationship Id="rId1" Type="http://schemas.microsoft.com/office/2007/relationships/media" Target="../media/media36.m4a"/><Relationship Id="rId5" Type="http://schemas.openxmlformats.org/officeDocument/2006/relationships/image" Target="../media/image2.png"/><Relationship Id="rId4" Type="http://schemas.openxmlformats.org/officeDocument/2006/relationships/notesSlide" Target="../notesSlides/notesSlide21.xm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7.m4a"/><Relationship Id="rId1" Type="http://schemas.microsoft.com/office/2007/relationships/media" Target="../media/media37.m4a"/><Relationship Id="rId4" Type="http://schemas.openxmlformats.org/officeDocument/2006/relationships/image" Target="../media/image2.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8.m4a"/><Relationship Id="rId1" Type="http://schemas.microsoft.com/office/2007/relationships/media" Target="../media/media38.m4a"/><Relationship Id="rId4" Type="http://schemas.openxmlformats.org/officeDocument/2006/relationships/image" Target="../media/image2.png"/></Relationships>
</file>

<file path=ppt/slides/_rels/slide41.xml.rels><?xml version="1.0" encoding="UTF-8" standalone="yes"?>
<Relationships xmlns="http://schemas.openxmlformats.org/package/2006/relationships"><Relationship Id="rId8" Type="http://schemas.openxmlformats.org/officeDocument/2006/relationships/hyperlink" Target="https://wol.iza.org/opinions/what-do-we-know-about-female-criminality-and-how-to-control-it" TargetMode="External"/><Relationship Id="rId3" Type="http://schemas.openxmlformats.org/officeDocument/2006/relationships/slideLayout" Target="../slideLayouts/slideLayout2.xml"/><Relationship Id="rId7" Type="http://schemas.openxmlformats.org/officeDocument/2006/relationships/hyperlink" Target="https://sites.lafayette.edu/deaconm/female-criminality/" TargetMode="External"/><Relationship Id="rId2" Type="http://schemas.openxmlformats.org/officeDocument/2006/relationships/audio" Target="../media/media39.m4a"/><Relationship Id="rId1" Type="http://schemas.microsoft.com/office/2007/relationships/media" Target="../media/media39.m4a"/><Relationship Id="rId6" Type="http://schemas.openxmlformats.org/officeDocument/2006/relationships/hyperlink" Target="https://crimeandjusticeresearchalliance.org/rsrch/gender-and-homicide/" TargetMode="External"/><Relationship Id="rId5" Type="http://schemas.openxmlformats.org/officeDocument/2006/relationships/hyperlink" Target="https://static1.squarespace.com/static/58482735c534a5b70161ccd2/t/602ba601fcff027e853723ea/1613473284193/CWJ_WomenWhoKill_Summary_WEB.pdf" TargetMode="External"/><Relationship Id="rId4" Type="http://schemas.openxmlformats.org/officeDocument/2006/relationships/hyperlink" Target="https://rightsofwomen.org.uk/policy-and-research/research-and-reports/" TargetMode="External"/><Relationship Id="rId9"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1574D71B-7917-4BD7-887C-1D652DB0D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58841" y="679730"/>
            <a:ext cx="3951414" cy="3787041"/>
          </a:xfrm>
        </p:spPr>
        <p:txBody>
          <a:bodyPr>
            <a:normAutofit fontScale="90000"/>
          </a:bodyPr>
          <a:lstStyle/>
          <a:p>
            <a:pPr algn="l"/>
            <a:r>
              <a:rPr lang="en-GB" dirty="0"/>
              <a:t>Female Criminality and Criminal Justice</a:t>
            </a:r>
          </a:p>
        </p:txBody>
      </p:sp>
      <p:sp>
        <p:nvSpPr>
          <p:cNvPr id="3" name="Subtitle 2"/>
          <p:cNvSpPr>
            <a:spLocks noGrp="1"/>
          </p:cNvSpPr>
          <p:nvPr>
            <p:ph type="subTitle" idx="1"/>
          </p:nvPr>
        </p:nvSpPr>
        <p:spPr>
          <a:xfrm>
            <a:off x="7658840" y="5045529"/>
            <a:ext cx="3951414" cy="1322614"/>
          </a:xfrm>
        </p:spPr>
        <p:txBody>
          <a:bodyPr vert="horz" lIns="91440" tIns="45720" rIns="91440" bIns="45720" rtlCol="0" anchor="t">
            <a:normAutofit/>
          </a:bodyPr>
          <a:lstStyle/>
          <a:p>
            <a:pPr algn="l"/>
            <a:r>
              <a:rPr lang="en-GB" dirty="0">
                <a:cs typeface="Calibri"/>
              </a:rPr>
              <a:t>Week 6</a:t>
            </a:r>
          </a:p>
          <a:p>
            <a:pPr algn="l"/>
            <a:r>
              <a:rPr lang="en-GB" dirty="0">
                <a:cs typeface="Calibri"/>
              </a:rPr>
              <a:t>2024</a:t>
            </a:r>
          </a:p>
        </p:txBody>
      </p:sp>
      <p:sp>
        <p:nvSpPr>
          <p:cNvPr id="18" name="Rectangle 10">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605660" y="145634"/>
            <a:ext cx="1715478" cy="692679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23" y="269325"/>
            <a:ext cx="6116779" cy="617193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4">
            <a:extLst>
              <a:ext uri="{FF2B5EF4-FFF2-40B4-BE49-F238E27FC236}">
                <a16:creationId xmlns:a16="http://schemas.microsoft.com/office/drawing/2014/main" id="{1B8E27BE-9D31-E960-9EFF-CCFB64CA297D}"/>
              </a:ext>
            </a:extLst>
          </p:cNvPr>
          <p:cNvPicPr>
            <a:picLocks noChangeAspect="1"/>
          </p:cNvPicPr>
          <p:nvPr/>
        </p:nvPicPr>
        <p:blipFill>
          <a:blip r:embed="rId5"/>
          <a:stretch>
            <a:fillRect/>
          </a:stretch>
        </p:blipFill>
        <p:spPr>
          <a:xfrm>
            <a:off x="942597" y="550878"/>
            <a:ext cx="5608830" cy="5608830"/>
          </a:xfrm>
          <a:prstGeom prst="rect">
            <a:avLst/>
          </a:prstGeom>
        </p:spPr>
      </p:pic>
      <p:sp>
        <p:nvSpPr>
          <p:cNvPr id="20" name="Rectangle 14">
            <a:extLst>
              <a:ext uri="{FF2B5EF4-FFF2-40B4-BE49-F238E27FC236}">
                <a16:creationId xmlns:a16="http://schemas.microsoft.com/office/drawing/2014/main" id="{6CF143E5-57C3-46A3-91A2-EDAA7A8E6A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0788" y="2754068"/>
            <a:ext cx="149016" cy="170992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Audio 6">
            <a:hlinkClick r:id="" action="ppaction://media"/>
            <a:extLst>
              <a:ext uri="{FF2B5EF4-FFF2-40B4-BE49-F238E27FC236}">
                <a16:creationId xmlns:a16="http://schemas.microsoft.com/office/drawing/2014/main" id="{3AD0B5E1-AC80-6ED0-3EF9-E1B1137C317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62535101"/>
      </p:ext>
    </p:extLst>
  </p:cSld>
  <p:clrMapOvr>
    <a:masterClrMapping/>
  </p:clrMapOvr>
  <mc:AlternateContent xmlns:mc="http://schemas.openxmlformats.org/markup-compatibility/2006">
    <mc:Choice xmlns:p14="http://schemas.microsoft.com/office/powerpoint/2010/main" Requires="p14">
      <p:transition spd="slow" p14:dur="2000" advTm="12152"/>
    </mc:Choice>
    <mc:Fallback>
      <p:transition spd="slow" advTm="121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4DBF7-7196-D9E4-E97E-491871681F37}"/>
              </a:ext>
            </a:extLst>
          </p:cNvPr>
          <p:cNvSpPr>
            <a:spLocks noGrp="1"/>
          </p:cNvSpPr>
          <p:nvPr>
            <p:ph type="title"/>
          </p:nvPr>
        </p:nvSpPr>
        <p:spPr>
          <a:xfrm>
            <a:off x="1803662" y="5118754"/>
            <a:ext cx="8584676" cy="1044301"/>
          </a:xfrm>
        </p:spPr>
        <p:txBody>
          <a:bodyPr vert="horz" lIns="91440" tIns="45720" rIns="91440" bIns="45720" rtlCol="0" anchor="t">
            <a:normAutofit/>
          </a:bodyPr>
          <a:lstStyle/>
          <a:p>
            <a:pPr algn="ctr"/>
            <a:r>
              <a:rPr lang="en-US" sz="4800" kern="1200">
                <a:solidFill>
                  <a:schemeClr val="tx1"/>
                </a:solidFill>
                <a:latin typeface="+mj-lt"/>
                <a:ea typeface="+mj-ea"/>
                <a:cs typeface="+mj-cs"/>
              </a:rPr>
              <a:t>Warnings and Feelings</a:t>
            </a:r>
          </a:p>
        </p:txBody>
      </p:sp>
      <p:sp>
        <p:nvSpPr>
          <p:cNvPr id="11" name="Oval 10">
            <a:extLst>
              <a:ext uri="{FF2B5EF4-FFF2-40B4-BE49-F238E27FC236}">
                <a16:creationId xmlns:a16="http://schemas.microsoft.com/office/drawing/2014/main" id="{0C45045A-6083-4B3E-956A-675823375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744"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6">
            <a:extLst>
              <a:ext uri="{FF2B5EF4-FFF2-40B4-BE49-F238E27FC236}">
                <a16:creationId xmlns:a16="http://schemas.microsoft.com/office/drawing/2014/main" id="{A12E3CDF-EC22-FE92-8FBF-04798B7BF7E7}"/>
              </a:ext>
            </a:extLst>
          </p:cNvPr>
          <p:cNvPicPr>
            <a:picLocks noChangeAspect="1"/>
          </p:cNvPicPr>
          <p:nvPr/>
        </p:nvPicPr>
        <p:blipFill rotWithShape="1">
          <a:blip r:embed="rId4"/>
          <a:srcRect r="-3" b="12497"/>
          <a:stretch/>
        </p:blipFill>
        <p:spPr>
          <a:xfrm>
            <a:off x="895336"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13" name="Oval 12">
            <a:extLst>
              <a:ext uri="{FF2B5EF4-FFF2-40B4-BE49-F238E27FC236}">
                <a16:creationId xmlns:a16="http://schemas.microsoft.com/office/drawing/2014/main" id="{42875DDC-0225-45F8-B745-78688F2D1A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5509"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5">
            <a:extLst>
              <a:ext uri="{FF2B5EF4-FFF2-40B4-BE49-F238E27FC236}">
                <a16:creationId xmlns:a16="http://schemas.microsoft.com/office/drawing/2014/main" id="{CF6F5C0B-331B-3788-151A-980A5327A598}"/>
              </a:ext>
            </a:extLst>
          </p:cNvPr>
          <p:cNvPicPr>
            <a:picLocks noChangeAspect="1"/>
          </p:cNvPicPr>
          <p:nvPr/>
        </p:nvPicPr>
        <p:blipFill rotWithShape="1">
          <a:blip r:embed="rId5"/>
          <a:srcRect l="9375" r="26339"/>
          <a:stretch/>
        </p:blipFill>
        <p:spPr>
          <a:xfrm>
            <a:off x="4610101"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sp>
        <p:nvSpPr>
          <p:cNvPr id="15" name="Oval 14">
            <a:extLst>
              <a:ext uri="{FF2B5EF4-FFF2-40B4-BE49-F238E27FC236}">
                <a16:creationId xmlns:a16="http://schemas.microsoft.com/office/drawing/2014/main" id="{12617755-D451-4BAF-9B55-518297BFF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60273" y="832894"/>
            <a:ext cx="3300984" cy="330098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A picture containing rain, nature&#10;&#10;Description automatically generated">
            <a:extLst>
              <a:ext uri="{FF2B5EF4-FFF2-40B4-BE49-F238E27FC236}">
                <a16:creationId xmlns:a16="http://schemas.microsoft.com/office/drawing/2014/main" id="{6F27C7C9-275A-5BE1-F685-DD75F0BD5400}"/>
              </a:ext>
            </a:extLst>
          </p:cNvPr>
          <p:cNvPicPr>
            <a:picLocks noGrp="1" noChangeAspect="1"/>
          </p:cNvPicPr>
          <p:nvPr>
            <p:ph idx="1"/>
          </p:nvPr>
        </p:nvPicPr>
        <p:blipFill rotWithShape="1">
          <a:blip r:embed="rId6"/>
          <a:srcRect r="33248" b="-3"/>
          <a:stretch/>
        </p:blipFill>
        <p:spPr>
          <a:xfrm>
            <a:off x="8324865" y="997486"/>
            <a:ext cx="2971800" cy="2971800"/>
          </a:xfrm>
          <a:custGeom>
            <a:avLst/>
            <a:gdLst/>
            <a:ahLst/>
            <a:cxnLst/>
            <a:rect l="l" t="t" r="r" b="b"/>
            <a:pathLst>
              <a:path w="2971800" h="2971800">
                <a:moveTo>
                  <a:pt x="1485900" y="0"/>
                </a:moveTo>
                <a:cubicBezTo>
                  <a:pt x="2306540" y="0"/>
                  <a:pt x="2971800" y="665260"/>
                  <a:pt x="2971800" y="1485900"/>
                </a:cubicBezTo>
                <a:cubicBezTo>
                  <a:pt x="2971800" y="2306540"/>
                  <a:pt x="2306540" y="2971800"/>
                  <a:pt x="1485900" y="2971800"/>
                </a:cubicBezTo>
                <a:cubicBezTo>
                  <a:pt x="665260" y="2971800"/>
                  <a:pt x="0" y="2306540"/>
                  <a:pt x="0" y="1485900"/>
                </a:cubicBezTo>
                <a:cubicBezTo>
                  <a:pt x="0" y="665260"/>
                  <a:pt x="665260" y="0"/>
                  <a:pt x="1485900" y="0"/>
                </a:cubicBezTo>
                <a:close/>
              </a:path>
            </a:pathLst>
          </a:custGeom>
        </p:spPr>
      </p:pic>
      <p:pic>
        <p:nvPicPr>
          <p:cNvPr id="9" name="Audio 8">
            <a:hlinkClick r:id="" action="ppaction://media"/>
            <a:extLst>
              <a:ext uri="{FF2B5EF4-FFF2-40B4-BE49-F238E27FC236}">
                <a16:creationId xmlns:a16="http://schemas.microsoft.com/office/drawing/2014/main" id="{2409BC9A-7C4C-0BB4-16A0-BE98F36C8CCA}"/>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8248529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8493"/>
    </mc:Choice>
    <mc:Fallback>
      <p:transition spd="slow" advTm="84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0572" cy="6858000"/>
          </a:xfrm>
          <a:prstGeom prst="rect">
            <a:avLst/>
          </a:prstGeom>
          <a:gradFill>
            <a:gsLst>
              <a:gs pos="0">
                <a:srgbClr val="E3411B">
                  <a:lumMod val="90000"/>
                </a:srgbClr>
              </a:gs>
              <a:gs pos="25000">
                <a:srgbClr val="E3411B">
                  <a:lumMod val="90000"/>
                </a:srgb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dirty="0">
                <a:solidFill>
                  <a:srgbClr val="FFFFFF"/>
                </a:solidFill>
              </a:rPr>
              <a:t>Image of Women</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400" dirty="0">
                <a:solidFill>
                  <a:srgbClr val="000000"/>
                </a:solidFill>
              </a:rPr>
              <a:t>The good of women in society and conforming to their roles – mother, wife, care for others, obedient, patient, loving </a:t>
            </a:r>
          </a:p>
          <a:p>
            <a:r>
              <a:rPr lang="en-GB" sz="2400" dirty="0">
                <a:solidFill>
                  <a:srgbClr val="000000"/>
                </a:solidFill>
              </a:rPr>
              <a:t>Historically Women who were witches and whores were criminals – they didn’t conform to their natural roles in society </a:t>
            </a:r>
          </a:p>
          <a:p>
            <a:endParaRPr lang="en-GB" sz="2400" dirty="0">
              <a:solidFill>
                <a:srgbClr val="000000"/>
              </a:solidFill>
            </a:endParaRPr>
          </a:p>
        </p:txBody>
      </p:sp>
      <p:pic>
        <p:nvPicPr>
          <p:cNvPr id="5" name="Audio 4">
            <a:hlinkClick r:id="" action="ppaction://media"/>
            <a:extLst>
              <a:ext uri="{FF2B5EF4-FFF2-40B4-BE49-F238E27FC236}">
                <a16:creationId xmlns:a16="http://schemas.microsoft.com/office/drawing/2014/main" id="{9AD55B73-52F7-12ED-4EE0-CEE30FC0B76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90412579"/>
      </p:ext>
    </p:extLst>
  </p:cSld>
  <p:clrMapOvr>
    <a:masterClrMapping/>
  </p:clrMapOvr>
  <mc:AlternateContent xmlns:mc="http://schemas.openxmlformats.org/markup-compatibility/2006">
    <mc:Choice xmlns:p14="http://schemas.microsoft.com/office/powerpoint/2010/main" Requires="p14">
      <p:transition spd="slow" p14:dur="2000" advTm="39120"/>
    </mc:Choice>
    <mc:Fallback>
      <p:transition spd="slow" advTm="391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342F5-960D-42DE-B921-D7DE4E3E0150}"/>
              </a:ext>
            </a:extLst>
          </p:cNvPr>
          <p:cNvSpPr>
            <a:spLocks noGrp="1"/>
          </p:cNvSpPr>
          <p:nvPr>
            <p:ph type="title"/>
          </p:nvPr>
        </p:nvSpPr>
        <p:spPr>
          <a:xfrm>
            <a:off x="642996" y="4571216"/>
            <a:ext cx="10906008" cy="1115415"/>
          </a:xfrm>
        </p:spPr>
        <p:txBody>
          <a:bodyPr vert="horz" lIns="91440" tIns="45720" rIns="91440" bIns="45720" rtlCol="0" anchor="b">
            <a:normAutofit/>
          </a:bodyPr>
          <a:lstStyle/>
          <a:p>
            <a:pPr algn="ctr"/>
            <a:r>
              <a:rPr lang="en-US" sz="6000" dirty="0"/>
              <a:t>Evil women and crime</a:t>
            </a:r>
            <a:endParaRPr lang="en-US" dirty="0">
              <a:ea typeface="+mj-ea"/>
              <a:cs typeface="+mj-cs"/>
            </a:endParaRPr>
          </a:p>
        </p:txBody>
      </p:sp>
      <p:pic>
        <p:nvPicPr>
          <p:cNvPr id="4" name="Picture 3">
            <a:extLst>
              <a:ext uri="{FF2B5EF4-FFF2-40B4-BE49-F238E27FC236}">
                <a16:creationId xmlns:a16="http://schemas.microsoft.com/office/drawing/2014/main" id="{85F5B496-A31D-47A8-A6B2-9FCE8A7C8EA6}"/>
              </a:ext>
            </a:extLst>
          </p:cNvPr>
          <p:cNvPicPr>
            <a:picLocks noChangeAspect="1"/>
          </p:cNvPicPr>
          <p:nvPr/>
        </p:nvPicPr>
        <p:blipFill rotWithShape="1">
          <a:blip r:embed="rId4"/>
          <a:srcRect l="26267" r="2782" b="2"/>
          <a:stretch/>
        </p:blipFill>
        <p:spPr>
          <a:xfrm>
            <a:off x="321628" y="320511"/>
            <a:ext cx="3794760" cy="3930978"/>
          </a:xfrm>
          <a:prstGeom prst="rect">
            <a:avLst/>
          </a:prstGeom>
        </p:spPr>
      </p:pic>
      <p:pic>
        <p:nvPicPr>
          <p:cNvPr id="6" name="Picture 5">
            <a:extLst>
              <a:ext uri="{FF2B5EF4-FFF2-40B4-BE49-F238E27FC236}">
                <a16:creationId xmlns:a16="http://schemas.microsoft.com/office/drawing/2014/main" id="{34E72B08-81A6-4263-AB2C-FAD923EB02AE}"/>
              </a:ext>
            </a:extLst>
          </p:cNvPr>
          <p:cNvPicPr>
            <a:picLocks noChangeAspect="1"/>
          </p:cNvPicPr>
          <p:nvPr/>
        </p:nvPicPr>
        <p:blipFill rotWithShape="1">
          <a:blip r:embed="rId5"/>
          <a:srcRect l="10719" r="19293" b="-1"/>
          <a:stretch/>
        </p:blipFill>
        <p:spPr>
          <a:xfrm>
            <a:off x="4198385" y="320511"/>
            <a:ext cx="3794760" cy="3930978"/>
          </a:xfrm>
          <a:prstGeom prst="rect">
            <a:avLst/>
          </a:prstGeom>
        </p:spPr>
      </p:pic>
      <p:pic>
        <p:nvPicPr>
          <p:cNvPr id="5" name="Content Placeholder 4">
            <a:extLst>
              <a:ext uri="{FF2B5EF4-FFF2-40B4-BE49-F238E27FC236}">
                <a16:creationId xmlns:a16="http://schemas.microsoft.com/office/drawing/2014/main" id="{A69B21BF-AB18-4782-B1EF-54F0EAD457B3}"/>
              </a:ext>
            </a:extLst>
          </p:cNvPr>
          <p:cNvPicPr>
            <a:picLocks noGrp="1" noChangeAspect="1"/>
          </p:cNvPicPr>
          <p:nvPr>
            <p:ph idx="1"/>
          </p:nvPr>
        </p:nvPicPr>
        <p:blipFill rotWithShape="1">
          <a:blip r:embed="rId6"/>
          <a:srcRect l="12641" r="15098" b="-2"/>
          <a:stretch/>
        </p:blipFill>
        <p:spPr>
          <a:xfrm>
            <a:off x="8075142" y="320511"/>
            <a:ext cx="3794760" cy="3930978"/>
          </a:xfrm>
          <a:prstGeom prst="rect">
            <a:avLst/>
          </a:prstGeom>
        </p:spPr>
      </p:pic>
      <p:cxnSp>
        <p:nvCxnSpPr>
          <p:cNvPr id="11" name="Straight Connector 10">
            <a:extLst>
              <a:ext uri="{FF2B5EF4-FFF2-40B4-BE49-F238E27FC236}">
                <a16:creationId xmlns:a16="http://schemas.microsoft.com/office/drawing/2014/main" id="{60188E89-AF78-40F6-B787-E9BD9C6256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5778706"/>
            <a:ext cx="9144000" cy="0"/>
          </a:xfrm>
          <a:prstGeom prst="line">
            <a:avLst/>
          </a:prstGeom>
          <a:ln w="19050">
            <a:solidFill>
              <a:srgbClr val="1D86FF"/>
            </a:solidFill>
          </a:ln>
        </p:spPr>
        <p:style>
          <a:lnRef idx="1">
            <a:schemeClr val="accent1"/>
          </a:lnRef>
          <a:fillRef idx="0">
            <a:schemeClr val="accent1"/>
          </a:fillRef>
          <a:effectRef idx="0">
            <a:schemeClr val="accent1"/>
          </a:effectRef>
          <a:fontRef idx="minor">
            <a:schemeClr val="tx1"/>
          </a:fontRef>
        </p:style>
      </p:cxnSp>
      <p:pic>
        <p:nvPicPr>
          <p:cNvPr id="7" name="Audio 6">
            <a:hlinkClick r:id="" action="ppaction://media"/>
            <a:extLst>
              <a:ext uri="{FF2B5EF4-FFF2-40B4-BE49-F238E27FC236}">
                <a16:creationId xmlns:a16="http://schemas.microsoft.com/office/drawing/2014/main" id="{B432091D-0A2B-71C4-E365-652760ADA220}"/>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61323193"/>
      </p:ext>
    </p:extLst>
  </p:cSld>
  <p:clrMapOvr>
    <a:masterClrMapping/>
  </p:clrMapOvr>
  <mc:AlternateContent xmlns:mc="http://schemas.openxmlformats.org/markup-compatibility/2006">
    <mc:Choice xmlns:p14="http://schemas.microsoft.com/office/powerpoint/2010/main" Requires="p14">
      <p:transition spd="slow" p14:dur="2000" advTm="70320"/>
    </mc:Choice>
    <mc:Fallback>
      <p:transition spd="slow" advTm="703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History of Women &amp; Crime</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In Western cultures, gender and crime, as a subject of intellectual curiosity, did not gain much attention until the late 1960s and the 1970s</a:t>
            </a:r>
            <a:endParaRPr lang="en-GB" dirty="0">
              <a:cs typeface="Calibri"/>
            </a:endParaRPr>
          </a:p>
          <a:p>
            <a:r>
              <a:rPr lang="en-GB" dirty="0"/>
              <a:t>Feminist Movement female offenders and victims of male violence, moved front-and-centre in the field of criminology. </a:t>
            </a:r>
          </a:p>
          <a:p>
            <a:r>
              <a:rPr lang="en-GB" dirty="0"/>
              <a:t>launching critical assessments of the field’s neglect, both in terms of empirical research and theoretical developments. These efforts produced a solid body of scholarship that led non-feminist researchers to acknowledge </a:t>
            </a:r>
          </a:p>
        </p:txBody>
      </p:sp>
      <p:pic>
        <p:nvPicPr>
          <p:cNvPr id="5" name="Audio 4">
            <a:hlinkClick r:id="" action="ppaction://media"/>
            <a:extLst>
              <a:ext uri="{FF2B5EF4-FFF2-40B4-BE49-F238E27FC236}">
                <a16:creationId xmlns:a16="http://schemas.microsoft.com/office/drawing/2014/main" id="{A5A1AE12-5711-53CD-4287-57A74E6834A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07779099"/>
      </p:ext>
    </p:extLst>
  </p:cSld>
  <p:clrMapOvr>
    <a:masterClrMapping/>
  </p:clrMapOvr>
  <mc:AlternateContent xmlns:mc="http://schemas.openxmlformats.org/markup-compatibility/2006">
    <mc:Choice xmlns:p14="http://schemas.microsoft.com/office/powerpoint/2010/main" Requires="p14">
      <p:transition spd="slow" p14:dur="2000" advTm="70486"/>
    </mc:Choice>
    <mc:Fallback>
      <p:transition spd="slow" advTm="704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B69682EE-2656-48A2-8577-A15A4855C6A0}"/>
              </a:ext>
            </a:extLst>
          </p:cNvPr>
          <p:cNvSpPr>
            <a:spLocks noGrp="1"/>
          </p:cNvSpPr>
          <p:nvPr>
            <p:ph type="title"/>
          </p:nvPr>
        </p:nvSpPr>
        <p:spPr>
          <a:xfrm>
            <a:off x="479394" y="1070800"/>
            <a:ext cx="3939688" cy="5583126"/>
          </a:xfrm>
        </p:spPr>
        <p:txBody>
          <a:bodyPr>
            <a:normAutofit/>
          </a:bodyPr>
          <a:lstStyle/>
          <a:p>
            <a:pPr algn="r"/>
            <a:r>
              <a:rPr lang="en-GB" sz="8000"/>
              <a:t>Activity  </a:t>
            </a:r>
          </a:p>
        </p:txBody>
      </p:sp>
      <p:cxnSp>
        <p:nvCxnSpPr>
          <p:cNvPr id="11" name="Straight Connector 1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70A57D9-0BE5-D9AB-CDC1-5BCDFCD72DFB}"/>
              </a:ext>
            </a:extLst>
          </p:cNvPr>
          <p:cNvGraphicFramePr>
            <a:graphicFrameLocks noGrp="1"/>
          </p:cNvGraphicFramePr>
          <p:nvPr>
            <p:ph idx="1"/>
            <p:extLst>
              <p:ext uri="{D42A27DB-BD31-4B8C-83A1-F6EECF244321}">
                <p14:modId xmlns:p14="http://schemas.microsoft.com/office/powerpoint/2010/main" val="3984181202"/>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Audio 3">
            <a:hlinkClick r:id="" action="ppaction://media"/>
            <a:extLst>
              <a:ext uri="{FF2B5EF4-FFF2-40B4-BE49-F238E27FC236}">
                <a16:creationId xmlns:a16="http://schemas.microsoft.com/office/drawing/2014/main" id="{4C06843A-DCD8-FCD2-874F-460B4191CACA}"/>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67979277"/>
      </p:ext>
    </p:extLst>
  </p:cSld>
  <p:clrMapOvr>
    <a:masterClrMapping/>
  </p:clrMapOvr>
  <mc:AlternateContent xmlns:mc="http://schemas.openxmlformats.org/markup-compatibility/2006">
    <mc:Choice xmlns:p14="http://schemas.microsoft.com/office/powerpoint/2010/main" Requires="p14">
      <p:transition spd="slow" p14:dur="2000" advTm="9066"/>
    </mc:Choice>
    <mc:Fallback>
      <p:transition spd="slow" advTm="90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13788" y="365125"/>
            <a:ext cx="4840010" cy="743381"/>
          </a:xfrm>
        </p:spPr>
        <p:txBody>
          <a:bodyPr>
            <a:normAutofit fontScale="90000"/>
          </a:bodyPr>
          <a:lstStyle/>
          <a:p>
            <a:br>
              <a:rPr lang="en-GB" b="1" dirty="0"/>
            </a:br>
            <a:r>
              <a:rPr lang="en-GB" b="1" dirty="0"/>
              <a:t>Bonnie and Clyde</a:t>
            </a:r>
            <a:br>
              <a:rPr lang="en-GB" b="1" dirty="0"/>
            </a:br>
            <a:endParaRPr lang="en-GB" dirty="0"/>
          </a:p>
        </p:txBody>
      </p:sp>
      <p:pic>
        <p:nvPicPr>
          <p:cNvPr id="4" name="Picture 4" descr="A picture containing text, person, outdoor, standing&#10;&#10;Description automatically generated">
            <a:extLst>
              <a:ext uri="{FF2B5EF4-FFF2-40B4-BE49-F238E27FC236}">
                <a16:creationId xmlns:a16="http://schemas.microsoft.com/office/drawing/2014/main" id="{15AACEF1-FBF4-570C-4982-D4E33BF5DCDD}"/>
              </a:ext>
            </a:extLst>
          </p:cNvPr>
          <p:cNvPicPr>
            <a:picLocks noChangeAspect="1"/>
          </p:cNvPicPr>
          <p:nvPr/>
        </p:nvPicPr>
        <p:blipFill rotWithShape="1">
          <a:blip r:embed="rId4"/>
          <a:srcRect b="19272"/>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p:cNvSpPr>
            <a:spLocks noGrp="1"/>
          </p:cNvSpPr>
          <p:nvPr>
            <p:ph idx="1"/>
          </p:nvPr>
        </p:nvSpPr>
        <p:spPr>
          <a:xfrm>
            <a:off x="6513788" y="1715071"/>
            <a:ext cx="4840010" cy="4461892"/>
          </a:xfrm>
        </p:spPr>
        <p:txBody>
          <a:bodyPr>
            <a:normAutofit/>
          </a:bodyPr>
          <a:lstStyle/>
          <a:p>
            <a:r>
              <a:rPr lang="en-GB" sz="1900"/>
              <a:t>USA Depression era 1932 murdered and robbed communities</a:t>
            </a:r>
          </a:p>
          <a:p>
            <a:r>
              <a:rPr lang="en-GB" sz="1900"/>
              <a:t>Bonnie Parker - Portrayed in films as a tagalong with her ‘man’</a:t>
            </a:r>
          </a:p>
          <a:p>
            <a:r>
              <a:rPr lang="en-GB" sz="1900"/>
              <a:t>TV portrayed the story as every woman's dreams</a:t>
            </a:r>
          </a:p>
          <a:p>
            <a:r>
              <a:rPr lang="en-GB" sz="1900"/>
              <a:t>Bonnie committed the crimes that men usually commit and enjoyed herself while doing so. </a:t>
            </a:r>
          </a:p>
          <a:p>
            <a:r>
              <a:rPr lang="en-GB" sz="1900"/>
              <a:t>Neither hysterical nor abused, Bonnie represents another standard category of pre-feminist women criminals</a:t>
            </a:r>
          </a:p>
        </p:txBody>
      </p:sp>
      <p:pic>
        <p:nvPicPr>
          <p:cNvPr id="6" name="Audio 5">
            <a:hlinkClick r:id="" action="ppaction://media"/>
            <a:extLst>
              <a:ext uri="{FF2B5EF4-FFF2-40B4-BE49-F238E27FC236}">
                <a16:creationId xmlns:a16="http://schemas.microsoft.com/office/drawing/2014/main" id="{D619DA31-4DE3-9466-CA1F-8A3256BAE71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34817413"/>
      </p:ext>
    </p:extLst>
  </p:cSld>
  <p:clrMapOvr>
    <a:masterClrMapping/>
  </p:clrMapOvr>
  <mc:AlternateContent xmlns:mc="http://schemas.openxmlformats.org/markup-compatibility/2006">
    <mc:Choice xmlns:p14="http://schemas.microsoft.com/office/powerpoint/2010/main" Requires="p14">
      <p:transition spd="slow" p14:dur="2000" advTm="129947"/>
    </mc:Choice>
    <mc:Fallback>
      <p:transition spd="slow" advTm="1299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60100" y="978102"/>
            <a:ext cx="10588434" cy="1062644"/>
          </a:xfrm>
        </p:spPr>
        <p:txBody>
          <a:bodyPr anchor="b">
            <a:normAutofit/>
          </a:bodyPr>
          <a:lstStyle/>
          <a:p>
            <a:br>
              <a:rPr lang="en-GB" sz="2100"/>
            </a:br>
            <a:r>
              <a:rPr lang="en-GB" sz="2100"/>
              <a:t>Myra Hindley - Victim or Perpetrator?</a:t>
            </a:r>
            <a:br>
              <a:rPr lang="en-GB" sz="2100"/>
            </a:br>
            <a:endParaRPr lang="en-GB" sz="2100"/>
          </a:p>
        </p:txBody>
      </p:sp>
      <p:cxnSp>
        <p:nvCxnSpPr>
          <p:cNvPr id="10" name="Straight Connector 9">
            <a:extLst>
              <a:ext uri="{FF2B5EF4-FFF2-40B4-BE49-F238E27FC236}">
                <a16:creationId xmlns:a16="http://schemas.microsoft.com/office/drawing/2014/main" id="{39B7FDC9-F0CE-43A7-9F2A-83DD09DC345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47624" y="2265037"/>
            <a:ext cx="10125012" cy="0"/>
          </a:xfrm>
          <a:prstGeom prst="line">
            <a:avLst/>
          </a:prstGeom>
          <a:ln w="15875">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pic>
        <p:nvPicPr>
          <p:cNvPr id="3" name="Picture 3">
            <a:extLst>
              <a:ext uri="{FF2B5EF4-FFF2-40B4-BE49-F238E27FC236}">
                <a16:creationId xmlns:a16="http://schemas.microsoft.com/office/drawing/2014/main" id="{953D2CA2-7AEF-21C4-48BD-3BFDE376AE3B}"/>
              </a:ext>
            </a:extLst>
          </p:cNvPr>
          <p:cNvPicPr>
            <a:picLocks noChangeAspect="1"/>
          </p:cNvPicPr>
          <p:nvPr/>
        </p:nvPicPr>
        <p:blipFill>
          <a:blip r:embed="rId5"/>
          <a:stretch>
            <a:fillRect/>
          </a:stretch>
        </p:blipFill>
        <p:spPr>
          <a:xfrm>
            <a:off x="1114023" y="2811104"/>
            <a:ext cx="3366480" cy="2240239"/>
          </a:xfrm>
          <a:prstGeom prst="rect">
            <a:avLst/>
          </a:prstGeom>
        </p:spPr>
      </p:pic>
      <p:sp>
        <p:nvSpPr>
          <p:cNvPr id="5" name="Content Placeholder 4"/>
          <p:cNvSpPr>
            <a:spLocks noGrp="1"/>
          </p:cNvSpPr>
          <p:nvPr>
            <p:ph idx="1"/>
          </p:nvPr>
        </p:nvSpPr>
        <p:spPr>
          <a:xfrm>
            <a:off x="4955354" y="2682433"/>
            <a:ext cx="6282169" cy="3603937"/>
          </a:xfrm>
        </p:spPr>
        <p:txBody>
          <a:bodyPr>
            <a:normAutofit/>
          </a:bodyPr>
          <a:lstStyle/>
          <a:p>
            <a:r>
              <a:rPr lang="en-GB" sz="2400"/>
              <a:t>Convicted of the rape and murder of 5 children working with Ian Brady</a:t>
            </a:r>
          </a:p>
          <a:p>
            <a:r>
              <a:rPr lang="en-GB" sz="2400"/>
              <a:t>Brady forced her into the acts and threatened if she backed out</a:t>
            </a:r>
          </a:p>
          <a:p>
            <a:r>
              <a:rPr lang="en-GB" sz="2400"/>
              <a:t>"</a:t>
            </a:r>
            <a:r>
              <a:rPr lang="en-GB" sz="2400" i="1"/>
              <a:t>As we were driving home, he told me that if I'd shown any signs of 'backing out' I would have finished up in the same grave as Pauline Reade did. I just said 'I know</a:t>
            </a:r>
            <a:r>
              <a:rPr lang="en-GB" sz="2400"/>
              <a:t>."</a:t>
            </a:r>
          </a:p>
          <a:p>
            <a:endParaRPr lang="en-GB" sz="2400"/>
          </a:p>
          <a:p>
            <a:endParaRPr lang="en-GB" sz="2400"/>
          </a:p>
        </p:txBody>
      </p:sp>
      <p:pic>
        <p:nvPicPr>
          <p:cNvPr id="6" name="Audio 5">
            <a:hlinkClick r:id="" action="ppaction://media"/>
            <a:extLst>
              <a:ext uri="{FF2B5EF4-FFF2-40B4-BE49-F238E27FC236}">
                <a16:creationId xmlns:a16="http://schemas.microsoft.com/office/drawing/2014/main" id="{5E3A7A1D-3067-9DC1-5790-87712157303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94813728"/>
      </p:ext>
    </p:extLst>
  </p:cSld>
  <p:clrMapOvr>
    <a:masterClrMapping/>
  </p:clrMapOvr>
  <mc:AlternateContent xmlns:mc="http://schemas.openxmlformats.org/markup-compatibility/2006">
    <mc:Choice xmlns:p14="http://schemas.microsoft.com/office/powerpoint/2010/main" Requires="p14">
      <p:transition spd="slow" p14:dur="2000" advTm="53280"/>
    </mc:Choice>
    <mc:Fallback>
      <p:transition spd="slow" advTm="532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40864"/>
          </a:xfrm>
        </p:spPr>
        <p:txBody>
          <a:bodyPr/>
          <a:lstStyle/>
          <a:p>
            <a:r>
              <a:rPr lang="en-GB" dirty="0"/>
              <a:t>H &amp; B</a:t>
            </a:r>
          </a:p>
        </p:txBody>
      </p:sp>
      <p:sp>
        <p:nvSpPr>
          <p:cNvPr id="3" name="Content Placeholder 2"/>
          <p:cNvSpPr>
            <a:spLocks noGrp="1"/>
          </p:cNvSpPr>
          <p:nvPr>
            <p:ph idx="1"/>
          </p:nvPr>
        </p:nvSpPr>
        <p:spPr>
          <a:xfrm>
            <a:off x="838200" y="1480457"/>
            <a:ext cx="10515600" cy="4696506"/>
          </a:xfrm>
        </p:spPr>
        <p:txBody>
          <a:bodyPr>
            <a:normAutofit/>
          </a:bodyPr>
          <a:lstStyle/>
          <a:p>
            <a:r>
              <a:rPr lang="en-GB" dirty="0"/>
              <a:t>David witnessed Brady killing a young man with an axe.</a:t>
            </a:r>
          </a:p>
          <a:p>
            <a:r>
              <a:rPr lang="en-GB" dirty="0"/>
              <a:t>Afterward the attack Hindley made them all tea, joking with Brady about the look on David’s face.</a:t>
            </a:r>
          </a:p>
          <a:p>
            <a:r>
              <a:rPr lang="en-GB" dirty="0"/>
              <a:t>David concealed fear in case he was killed and helped to clean up</a:t>
            </a:r>
          </a:p>
          <a:p>
            <a:r>
              <a:rPr lang="en-GB" dirty="0"/>
              <a:t>Hindley was projecting herself as a laughing, busy housewife, tidying up a normal domestic scene.</a:t>
            </a:r>
          </a:p>
          <a:p>
            <a:r>
              <a:rPr lang="en-GB" dirty="0"/>
              <a:t>She normalised what was grossly abnormal...it helped her to distance herself from the reality</a:t>
            </a:r>
          </a:p>
        </p:txBody>
      </p:sp>
      <p:pic>
        <p:nvPicPr>
          <p:cNvPr id="9" name="Audio 8">
            <a:hlinkClick r:id="" action="ppaction://media"/>
            <a:extLst>
              <a:ext uri="{FF2B5EF4-FFF2-40B4-BE49-F238E27FC236}">
                <a16:creationId xmlns:a16="http://schemas.microsoft.com/office/drawing/2014/main" id="{52DAA21A-81FF-B582-289A-7C755BBAF44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49138507"/>
      </p:ext>
    </p:extLst>
  </p:cSld>
  <p:clrMapOvr>
    <a:masterClrMapping/>
  </p:clrMapOvr>
  <mc:AlternateContent xmlns:mc="http://schemas.openxmlformats.org/markup-compatibility/2006">
    <mc:Choice xmlns:p14="http://schemas.microsoft.com/office/powerpoint/2010/main" Requires="p14">
      <p:transition spd="slow" p14:dur="2000" advTm="76884"/>
    </mc:Choice>
    <mc:Fallback>
      <p:transition spd="slow" advTm="768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Hindley &amp; Brady</a:t>
            </a:r>
          </a:p>
        </p:txBody>
      </p:sp>
      <p:sp>
        <p:nvSpPr>
          <p:cNvPr id="3" name="Content Placeholder 2"/>
          <p:cNvSpPr>
            <a:spLocks noGrp="1"/>
          </p:cNvSpPr>
          <p:nvPr>
            <p:ph idx="1"/>
          </p:nvPr>
        </p:nvSpPr>
        <p:spPr/>
        <p:txBody>
          <a:bodyPr/>
          <a:lstStyle/>
          <a:p>
            <a:pPr fontAlgn="base"/>
            <a:r>
              <a:rPr lang="en-GB" i="1" dirty="0"/>
              <a:t>I used to ask him why he kept strangling me so much, so many times - this was before the offences took place - and he told me he was ‘practising’ on me</a:t>
            </a:r>
            <a:r>
              <a:rPr lang="en-GB" dirty="0"/>
              <a:t>.</a:t>
            </a:r>
          </a:p>
          <a:p>
            <a:pPr fontAlgn="base"/>
            <a:r>
              <a:rPr lang="en-GB" dirty="0"/>
              <a:t>"</a:t>
            </a:r>
            <a:r>
              <a:rPr lang="en-GB" i="1" dirty="0"/>
              <a:t>I said one of these days he was going to go too far and kill me, but he just laughed and said he wouldn't - he needed me.</a:t>
            </a:r>
            <a:r>
              <a:rPr lang="en-GB" dirty="0"/>
              <a:t>"</a:t>
            </a:r>
          </a:p>
        </p:txBody>
      </p:sp>
      <p:pic>
        <p:nvPicPr>
          <p:cNvPr id="6" name="Audio 5">
            <a:hlinkClick r:id="" action="ppaction://media"/>
            <a:extLst>
              <a:ext uri="{FF2B5EF4-FFF2-40B4-BE49-F238E27FC236}">
                <a16:creationId xmlns:a16="http://schemas.microsoft.com/office/drawing/2014/main" id="{88115920-C344-7B39-C49B-15B68D03F18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19573767"/>
      </p:ext>
    </p:extLst>
  </p:cSld>
  <p:clrMapOvr>
    <a:masterClrMapping/>
  </p:clrMapOvr>
  <mc:AlternateContent xmlns:mc="http://schemas.openxmlformats.org/markup-compatibility/2006">
    <mc:Choice xmlns:p14="http://schemas.microsoft.com/office/powerpoint/2010/main" Requires="p14">
      <p:transition spd="slow" p14:dur="2000" advTm="47939"/>
    </mc:Choice>
    <mc:Fallback>
      <p:transition spd="slow" advTm="479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 &amp; B</a:t>
            </a:r>
          </a:p>
        </p:txBody>
      </p:sp>
      <p:sp>
        <p:nvSpPr>
          <p:cNvPr id="3" name="Content Placeholder 2"/>
          <p:cNvSpPr>
            <a:spLocks noGrp="1"/>
          </p:cNvSpPr>
          <p:nvPr>
            <p:ph idx="1"/>
          </p:nvPr>
        </p:nvSpPr>
        <p:spPr/>
        <p:txBody>
          <a:bodyPr vert="horz" lIns="91440" tIns="45720" rIns="91440" bIns="45720" rtlCol="0" anchor="t">
            <a:normAutofit/>
          </a:bodyPr>
          <a:lstStyle/>
          <a:p>
            <a:endParaRPr lang="en-GB" i="1" dirty="0"/>
          </a:p>
          <a:p>
            <a:r>
              <a:rPr lang="en-GB" dirty="0">
                <a:ea typeface="+mn-lt"/>
                <a:cs typeface="+mn-lt"/>
              </a:rPr>
              <a:t>Brady on Hindley</a:t>
            </a:r>
            <a:endParaRPr lang="en-GB" dirty="0"/>
          </a:p>
          <a:p>
            <a:pPr lvl="1"/>
            <a:r>
              <a:rPr lang="en-GB" i="1" dirty="0"/>
              <a:t>“In character she is essentially a chameleon, adopting whatever camouflage will suit and voicing whatever she believes the individual wishes to hear. This subliminal soft sell lured the innocent and naive.”</a:t>
            </a:r>
            <a:endParaRPr lang="en-GB" dirty="0"/>
          </a:p>
          <a:p>
            <a:pPr lvl="1"/>
            <a:endParaRPr lang="en-GB" dirty="0">
              <a:cs typeface="Calibri"/>
            </a:endParaRPr>
          </a:p>
          <a:p>
            <a:pPr lvl="1"/>
            <a:r>
              <a:rPr lang="en-GB" dirty="0"/>
              <a:t>Hindley refers to life in her relationship as being in "Brady's prison" </a:t>
            </a:r>
            <a:endParaRPr lang="en-GB">
              <a:cs typeface="Calibri"/>
            </a:endParaRPr>
          </a:p>
          <a:p>
            <a:endParaRPr lang="en-GB" dirty="0"/>
          </a:p>
        </p:txBody>
      </p:sp>
      <p:pic>
        <p:nvPicPr>
          <p:cNvPr id="6" name="Audio 5">
            <a:hlinkClick r:id="" action="ppaction://media"/>
            <a:extLst>
              <a:ext uri="{FF2B5EF4-FFF2-40B4-BE49-F238E27FC236}">
                <a16:creationId xmlns:a16="http://schemas.microsoft.com/office/drawing/2014/main" id="{C9D34D34-29B2-3667-C17B-DF0D319BEDD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64035415"/>
      </p:ext>
    </p:extLst>
  </p:cSld>
  <p:clrMapOvr>
    <a:masterClrMapping/>
  </p:clrMapOvr>
  <mc:AlternateContent xmlns:mc="http://schemas.openxmlformats.org/markup-compatibility/2006">
    <mc:Choice xmlns:p14="http://schemas.microsoft.com/office/powerpoint/2010/main" Requires="p14">
      <p:transition spd="slow" p14:dur="2000" advTm="86873"/>
    </mc:Choice>
    <mc:Fallback>
      <p:transition spd="slow" advTm="868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‘Paedo whore Mum’</a:t>
            </a:r>
          </a:p>
        </p:txBody>
      </p:sp>
      <p:sp>
        <p:nvSpPr>
          <p:cNvPr id="3" name="Content Placeholder 2"/>
          <p:cNvSpPr>
            <a:spLocks noGrp="1"/>
          </p:cNvSpPr>
          <p:nvPr>
            <p:ph idx="1"/>
          </p:nvPr>
        </p:nvSpPr>
        <p:spPr>
          <a:xfrm>
            <a:off x="838200" y="1480569"/>
            <a:ext cx="10515600" cy="4696394"/>
          </a:xfrm>
        </p:spPr>
        <p:txBody>
          <a:bodyPr vert="horz" lIns="91440" tIns="45720" rIns="91440" bIns="45720" rtlCol="0" anchor="t">
            <a:normAutofit/>
          </a:bodyPr>
          <a:lstStyle/>
          <a:p>
            <a:r>
              <a:rPr lang="en-GB" dirty="0"/>
              <a:t>Little Ted's nursery in Plymouth George sexually assaulted infants </a:t>
            </a:r>
            <a:endParaRPr lang="en-GB"/>
          </a:p>
          <a:p>
            <a:r>
              <a:rPr lang="en-GB" dirty="0"/>
              <a:t>Vanessa George mother of 2 married for 20 years</a:t>
            </a:r>
          </a:p>
          <a:p>
            <a:r>
              <a:rPr lang="en-GB" dirty="0"/>
              <a:t>Convicted of seven sexual assaults and six counts of distributing and making indecent pictures of children in 2009</a:t>
            </a:r>
          </a:p>
          <a:p>
            <a:r>
              <a:rPr lang="en-GB" dirty="0"/>
              <a:t>Swapped indecent images over the internet</a:t>
            </a:r>
          </a:p>
          <a:p>
            <a:r>
              <a:rPr lang="en-GB" dirty="0"/>
              <a:t>July 2019 Patrol Board felt George had been sufficiently rehabilitated</a:t>
            </a:r>
          </a:p>
          <a:p>
            <a:r>
              <a:rPr lang="en-GB" dirty="0"/>
              <a:t>Calls from MP’s &amp; Community for her to remain in prison </a:t>
            </a:r>
          </a:p>
        </p:txBody>
      </p:sp>
      <p:pic>
        <p:nvPicPr>
          <p:cNvPr id="10" name="Audio 9">
            <a:hlinkClick r:id="" action="ppaction://media"/>
            <a:extLst>
              <a:ext uri="{FF2B5EF4-FFF2-40B4-BE49-F238E27FC236}">
                <a16:creationId xmlns:a16="http://schemas.microsoft.com/office/drawing/2014/main" id="{9C386779-C565-0104-7C29-DB723718312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43543361"/>
      </p:ext>
    </p:extLst>
  </p:cSld>
  <p:clrMapOvr>
    <a:masterClrMapping/>
  </p:clrMapOvr>
  <mc:AlternateContent xmlns:mc="http://schemas.openxmlformats.org/markup-compatibility/2006">
    <mc:Choice xmlns:p14="http://schemas.microsoft.com/office/powerpoint/2010/main" Requires="p14">
      <p:transition spd="slow" p14:dur="2000" advTm="119596"/>
    </mc:Choice>
    <mc:Fallback>
      <p:transition spd="slow" advTm="1195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BD921-442B-CFCE-59B7-086625DF35F2}"/>
              </a:ext>
            </a:extLst>
          </p:cNvPr>
          <p:cNvSpPr>
            <a:spLocks noGrp="1"/>
          </p:cNvSpPr>
          <p:nvPr>
            <p:ph type="title"/>
          </p:nvPr>
        </p:nvSpPr>
        <p:spPr>
          <a:xfrm>
            <a:off x="838200" y="365125"/>
            <a:ext cx="10515600" cy="577941"/>
          </a:xfrm>
        </p:spPr>
        <p:txBody>
          <a:bodyPr>
            <a:normAutofit/>
          </a:bodyPr>
          <a:lstStyle/>
          <a:p>
            <a:r>
              <a:rPr lang="en-GB" sz="3200" dirty="0">
                <a:cs typeface="Calibri Light"/>
              </a:rPr>
              <a:t>Members of the ring</a:t>
            </a:r>
          </a:p>
        </p:txBody>
      </p:sp>
      <p:sp>
        <p:nvSpPr>
          <p:cNvPr id="3" name="Content Placeholder 2">
            <a:extLst>
              <a:ext uri="{FF2B5EF4-FFF2-40B4-BE49-F238E27FC236}">
                <a16:creationId xmlns:a16="http://schemas.microsoft.com/office/drawing/2014/main" id="{2FB3D21C-B2D7-3C64-FFE8-2EF72FD1E8CC}"/>
              </a:ext>
            </a:extLst>
          </p:cNvPr>
          <p:cNvSpPr>
            <a:spLocks noGrp="1"/>
          </p:cNvSpPr>
          <p:nvPr>
            <p:ph idx="1"/>
          </p:nvPr>
        </p:nvSpPr>
        <p:spPr>
          <a:xfrm>
            <a:off x="838200" y="1293663"/>
            <a:ext cx="10515600" cy="4883300"/>
          </a:xfrm>
        </p:spPr>
        <p:txBody>
          <a:bodyPr vert="horz" lIns="91440" tIns="45720" rIns="91440" bIns="45720" rtlCol="0" anchor="t">
            <a:normAutofit fontScale="92500"/>
          </a:bodyPr>
          <a:lstStyle/>
          <a:p>
            <a:r>
              <a:rPr lang="en-GB" dirty="0">
                <a:ea typeface="+mn-lt"/>
                <a:cs typeface="+mn-lt"/>
              </a:rPr>
              <a:t>Vanessa George, Colin Blanchard, Angela Allen met on FB</a:t>
            </a:r>
          </a:p>
          <a:p>
            <a:r>
              <a:rPr lang="en-GB" dirty="0">
                <a:ea typeface="+mn-lt"/>
                <a:cs typeface="+mn-lt"/>
              </a:rPr>
              <a:t>Messages were often of a sexual nature which moved onto child abuse. </a:t>
            </a:r>
            <a:endParaRPr lang="en-GB">
              <a:ea typeface="+mn-lt"/>
              <a:cs typeface="+mn-lt"/>
            </a:endParaRPr>
          </a:p>
          <a:p>
            <a:r>
              <a:rPr lang="en-GB" dirty="0">
                <a:ea typeface="+mn-lt"/>
                <a:cs typeface="+mn-lt"/>
              </a:rPr>
              <a:t>Contest to produce the more depraved picture - police</a:t>
            </a:r>
          </a:p>
          <a:p>
            <a:r>
              <a:rPr lang="en-GB" dirty="0">
                <a:ea typeface="+mn-lt"/>
                <a:cs typeface="+mn-lt"/>
              </a:rPr>
              <a:t>George started taking indecent pictures of children between the ages of two and five at the nursery &amp; of her then 14-year-old daughter. </a:t>
            </a:r>
          </a:p>
          <a:p>
            <a:r>
              <a:rPr lang="en-GB" dirty="0">
                <a:ea typeface="+mn-lt"/>
                <a:cs typeface="+mn-lt"/>
              </a:rPr>
              <a:t>Material taken during her working hours.</a:t>
            </a:r>
          </a:p>
          <a:p>
            <a:r>
              <a:rPr lang="en-GB" dirty="0">
                <a:ea typeface="+mn-lt"/>
                <a:cs typeface="+mn-lt"/>
              </a:rPr>
              <a:t>Tracy Lyons, a mother of nine in 2010 pleaded guilty to assault of a child by penetration, sexual assault of a child under 13, and three offences of distributing indecent photographs of a child.</a:t>
            </a:r>
          </a:p>
          <a:p>
            <a:r>
              <a:rPr lang="en-GB" dirty="0">
                <a:ea typeface="+mn-lt"/>
                <a:cs typeface="+mn-lt"/>
              </a:rPr>
              <a:t>Tracy Dawber, a care worker was found guilty in 2010 of one count of sexually abusing a baby</a:t>
            </a:r>
            <a:endParaRPr lang="en-GB" baseline="30000" dirty="0">
              <a:cs typeface="Calibri"/>
            </a:endParaRPr>
          </a:p>
        </p:txBody>
      </p:sp>
      <p:pic>
        <p:nvPicPr>
          <p:cNvPr id="7" name="Audio 6">
            <a:hlinkClick r:id="" action="ppaction://media"/>
            <a:extLst>
              <a:ext uri="{FF2B5EF4-FFF2-40B4-BE49-F238E27FC236}">
                <a16:creationId xmlns:a16="http://schemas.microsoft.com/office/drawing/2014/main" id="{18619D3F-982B-613A-5BA6-A10441D7C77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79495418"/>
      </p:ext>
    </p:extLst>
  </p:cSld>
  <p:clrMapOvr>
    <a:masterClrMapping/>
  </p:clrMapOvr>
  <mc:AlternateContent xmlns:mc="http://schemas.openxmlformats.org/markup-compatibility/2006">
    <mc:Choice xmlns:p14="http://schemas.microsoft.com/office/powerpoint/2010/main" Requires="p14">
      <p:transition spd="slow" p14:dur="2000" advTm="41221"/>
    </mc:Choice>
    <mc:Fallback>
      <p:transition spd="slow" advTm="412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021E81-508A-086C-8510-E05BA743ACE1}"/>
              </a:ext>
            </a:extLst>
          </p:cNvPr>
          <p:cNvSpPr>
            <a:spLocks noGrp="1"/>
          </p:cNvSpPr>
          <p:nvPr>
            <p:ph type="title"/>
          </p:nvPr>
        </p:nvSpPr>
        <p:spPr>
          <a:xfrm>
            <a:off x="838201" y="345810"/>
            <a:ext cx="5091807" cy="520431"/>
          </a:xfrm>
        </p:spPr>
        <p:txBody>
          <a:bodyPr>
            <a:normAutofit/>
          </a:bodyPr>
          <a:lstStyle/>
          <a:p>
            <a:r>
              <a:rPr lang="en-GB" sz="2400" dirty="0">
                <a:cs typeface="Calibri Light"/>
              </a:rPr>
              <a:t>Angels of Death  </a:t>
            </a:r>
            <a:endParaRPr lang="en-GB" sz="2400">
              <a:cs typeface="Calibri Light"/>
            </a:endParaRPr>
          </a:p>
        </p:txBody>
      </p:sp>
      <p:sp>
        <p:nvSpPr>
          <p:cNvPr id="3" name="Content Placeholder 2">
            <a:extLst>
              <a:ext uri="{FF2B5EF4-FFF2-40B4-BE49-F238E27FC236}">
                <a16:creationId xmlns:a16="http://schemas.microsoft.com/office/drawing/2014/main" id="{38539B71-56E0-F6A1-77D7-FEA447ECD662}"/>
              </a:ext>
            </a:extLst>
          </p:cNvPr>
          <p:cNvSpPr>
            <a:spLocks noGrp="1"/>
          </p:cNvSpPr>
          <p:nvPr>
            <p:ph idx="1"/>
          </p:nvPr>
        </p:nvSpPr>
        <p:spPr>
          <a:xfrm>
            <a:off x="838201" y="991739"/>
            <a:ext cx="5423406" cy="5185224"/>
          </a:xfrm>
        </p:spPr>
        <p:txBody>
          <a:bodyPr vert="horz" lIns="91440" tIns="45720" rIns="91440" bIns="45720" rtlCol="0" anchor="t">
            <a:normAutofit/>
          </a:bodyPr>
          <a:lstStyle/>
          <a:p>
            <a:r>
              <a:rPr lang="en-GB" sz="2000" dirty="0">
                <a:ea typeface="+mn-lt"/>
                <a:cs typeface="+mn-lt"/>
              </a:rPr>
              <a:t>1991 Beverley Allitt convicted of murdering four children, attempting to murder three other children GBH to a further 6 children in Lincolnshire.</a:t>
            </a:r>
            <a:endParaRPr lang="en-US" sz="2000" dirty="0">
              <a:cs typeface="Calibri"/>
            </a:endParaRPr>
          </a:p>
          <a:p>
            <a:r>
              <a:rPr lang="en-GB" sz="2000" dirty="0">
                <a:ea typeface="+mn-lt"/>
                <a:cs typeface="+mn-lt"/>
              </a:rPr>
              <a:t>2015 – 2016 recorded high infant mortality within Countess of Chester Hospital.</a:t>
            </a:r>
          </a:p>
          <a:p>
            <a:r>
              <a:rPr lang="en-GB" sz="2000" dirty="0">
                <a:ea typeface="+mn-lt"/>
                <a:cs typeface="+mn-lt"/>
              </a:rPr>
              <a:t>Investigation always takes place to address concerns/issues and ascertain the reason</a:t>
            </a:r>
          </a:p>
          <a:p>
            <a:r>
              <a:rPr lang="en-GB" sz="2000" dirty="0">
                <a:ea typeface="+mn-lt"/>
                <a:cs typeface="+mn-lt"/>
              </a:rPr>
              <a:t>Lucy Letby - arrested in 2018 charge in 8 murders and 10 attempted murders.</a:t>
            </a:r>
            <a:r>
              <a:rPr lang="en-GB" sz="2000" b="0" i="0" dirty="0">
                <a:effectLst/>
              </a:rPr>
              <a:t> Sentenced to life imprisonment with whole life order - the most severe sentence possible under English law; she is the fourth woman in UK legal history to receive such a sentence</a:t>
            </a:r>
            <a:endParaRPr lang="en-GB" sz="2000" dirty="0">
              <a:cs typeface="Calibri"/>
            </a:endParaRPr>
          </a:p>
          <a:p>
            <a:endParaRPr lang="en-GB" sz="2000" dirty="0">
              <a:cs typeface="Calibri"/>
            </a:endParaRPr>
          </a:p>
        </p:txBody>
      </p:sp>
      <p:sp>
        <p:nvSpPr>
          <p:cNvPr id="12" name="Oval 1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5">
            <a:extLst>
              <a:ext uri="{FF2B5EF4-FFF2-40B4-BE49-F238E27FC236}">
                <a16:creationId xmlns:a16="http://schemas.microsoft.com/office/drawing/2014/main" id="{D37EB607-E596-497F-BAF8-9146A4EBFC74}"/>
              </a:ext>
            </a:extLst>
          </p:cNvPr>
          <p:cNvPicPr>
            <a:picLocks noChangeAspect="1"/>
          </p:cNvPicPr>
          <p:nvPr/>
        </p:nvPicPr>
        <p:blipFill rotWithShape="1">
          <a:blip r:embed="rId4"/>
          <a:srcRect b="3740"/>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4" name="Arc 1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4" descr="A picture containing indoor&#10;&#10;Description automatically generated">
            <a:extLst>
              <a:ext uri="{FF2B5EF4-FFF2-40B4-BE49-F238E27FC236}">
                <a16:creationId xmlns:a16="http://schemas.microsoft.com/office/drawing/2014/main" id="{3DA726A5-2934-6B00-9D36-EED698F83E26}"/>
              </a:ext>
            </a:extLst>
          </p:cNvPr>
          <p:cNvPicPr>
            <a:picLocks noChangeAspect="1"/>
          </p:cNvPicPr>
          <p:nvPr/>
        </p:nvPicPr>
        <p:blipFill rotWithShape="1">
          <a:blip r:embed="rId5"/>
          <a:srcRect l="968" r="11395" b="2"/>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pic>
        <p:nvPicPr>
          <p:cNvPr id="8" name="Audio 7">
            <a:hlinkClick r:id="" action="ppaction://media"/>
            <a:extLst>
              <a:ext uri="{FF2B5EF4-FFF2-40B4-BE49-F238E27FC236}">
                <a16:creationId xmlns:a16="http://schemas.microsoft.com/office/drawing/2014/main" id="{93775ECE-54E7-B21C-0AC4-96EFA5678BC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53470801"/>
      </p:ext>
    </p:extLst>
  </p:cSld>
  <p:clrMapOvr>
    <a:masterClrMapping/>
  </p:clrMapOvr>
  <mc:AlternateContent xmlns:mc="http://schemas.openxmlformats.org/markup-compatibility/2006">
    <mc:Choice xmlns:p14="http://schemas.microsoft.com/office/powerpoint/2010/main" Requires="p14">
      <p:transition spd="slow" p14:dur="2000" advTm="167884"/>
    </mc:Choice>
    <mc:Fallback>
      <p:transition spd="slow" advTm="1678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1" y="365125"/>
            <a:ext cx="5251316" cy="671494"/>
          </a:xfrm>
        </p:spPr>
        <p:txBody>
          <a:bodyPr>
            <a:normAutofit/>
          </a:bodyPr>
          <a:lstStyle/>
          <a:p>
            <a:r>
              <a:rPr lang="en-GB" sz="3200" dirty="0"/>
              <a:t>Rosemary West </a:t>
            </a:r>
            <a:endParaRPr lang="en-GB" sz="3200" dirty="0">
              <a:cs typeface="Calibri Light"/>
            </a:endParaRPr>
          </a:p>
        </p:txBody>
      </p:sp>
      <p:sp>
        <p:nvSpPr>
          <p:cNvPr id="3" name="Content Placeholder 2"/>
          <p:cNvSpPr>
            <a:spLocks noGrp="1"/>
          </p:cNvSpPr>
          <p:nvPr>
            <p:ph idx="1"/>
          </p:nvPr>
        </p:nvSpPr>
        <p:spPr>
          <a:xfrm>
            <a:off x="838200" y="1427524"/>
            <a:ext cx="4619621" cy="4749439"/>
          </a:xfrm>
        </p:spPr>
        <p:txBody>
          <a:bodyPr vert="horz" lIns="91440" tIns="45720" rIns="91440" bIns="45720" rtlCol="0" anchor="t">
            <a:normAutofit lnSpcReduction="10000"/>
          </a:bodyPr>
          <a:lstStyle/>
          <a:p>
            <a:r>
              <a:rPr lang="en-GB" sz="2400" dirty="0"/>
              <a:t>Raped and killed many young female victims with Husband Fred West</a:t>
            </a:r>
            <a:endParaRPr lang="en-GB" sz="2400" dirty="0">
              <a:cs typeface="Calibri"/>
            </a:endParaRPr>
          </a:p>
          <a:p>
            <a:r>
              <a:rPr lang="en-GB" sz="2400" dirty="0"/>
              <a:t>Raped &amp; killed stepdaughter Charmaine in 1971 </a:t>
            </a:r>
            <a:endParaRPr lang="en-GB" sz="2400" dirty="0">
              <a:cs typeface="Calibri"/>
            </a:endParaRPr>
          </a:p>
          <a:p>
            <a:r>
              <a:rPr lang="en-GB" sz="2400" dirty="0"/>
              <a:t>Making her children act as prostitutes</a:t>
            </a:r>
            <a:endParaRPr lang="en-GB" sz="2400" dirty="0">
              <a:cs typeface="Calibri"/>
            </a:endParaRPr>
          </a:p>
          <a:p>
            <a:r>
              <a:rPr lang="en-GB" sz="2400" dirty="0">
                <a:ea typeface="+mn-lt"/>
                <a:cs typeface="+mn-lt"/>
              </a:rPr>
              <a:t>Torture &amp; murder of at least nine young women between 1973 and 1987</a:t>
            </a:r>
            <a:endParaRPr lang="en-GB" sz="2400" dirty="0">
              <a:cs typeface="Calibri"/>
            </a:endParaRPr>
          </a:p>
          <a:p>
            <a:r>
              <a:rPr lang="en-GB" sz="2400" dirty="0">
                <a:ea typeface="+mn-lt"/>
                <a:cs typeface="+mn-lt"/>
              </a:rPr>
              <a:t>Whole life tariff imposed on a woman in the UK in modern times, the first being serial killer Myra Hindley, 1990</a:t>
            </a:r>
            <a:endParaRPr lang="en-GB" sz="2400" dirty="0">
              <a:cs typeface="Calibri"/>
            </a:endParaRPr>
          </a:p>
        </p:txBody>
      </p:sp>
      <p:pic>
        <p:nvPicPr>
          <p:cNvPr id="4" name="Picture 4">
            <a:extLst>
              <a:ext uri="{FF2B5EF4-FFF2-40B4-BE49-F238E27FC236}">
                <a16:creationId xmlns:a16="http://schemas.microsoft.com/office/drawing/2014/main" id="{E00F3FCB-8525-C8B3-B4B3-E6C93DE7ED4B}"/>
              </a:ext>
            </a:extLst>
          </p:cNvPr>
          <p:cNvPicPr>
            <a:picLocks noChangeAspect="1"/>
          </p:cNvPicPr>
          <p:nvPr/>
        </p:nvPicPr>
        <p:blipFill rotWithShape="1">
          <a:blip r:embed="rId4"/>
          <a:srcRect r="1" b="13978"/>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pic>
        <p:nvPicPr>
          <p:cNvPr id="7" name="Audio 6">
            <a:hlinkClick r:id="" action="ppaction://media"/>
            <a:extLst>
              <a:ext uri="{FF2B5EF4-FFF2-40B4-BE49-F238E27FC236}">
                <a16:creationId xmlns:a16="http://schemas.microsoft.com/office/drawing/2014/main" id="{9B0E1191-5E15-D46A-2300-9C74263ECE4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05500699"/>
      </p:ext>
    </p:extLst>
  </p:cSld>
  <p:clrMapOvr>
    <a:masterClrMapping/>
  </p:clrMapOvr>
  <mc:AlternateContent xmlns:mc="http://schemas.openxmlformats.org/markup-compatibility/2006">
    <mc:Choice xmlns:p14="http://schemas.microsoft.com/office/powerpoint/2010/main" Requires="p14">
      <p:transition spd="slow" p14:dur="2000" advTm="113244"/>
    </mc:Choice>
    <mc:Fallback>
      <p:transition spd="slow" advTm="1132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Maxine Carr</a:t>
            </a:r>
          </a:p>
        </p:txBody>
      </p:sp>
      <p:sp>
        <p:nvSpPr>
          <p:cNvPr id="3" name="Content Placeholder 2"/>
          <p:cNvSpPr>
            <a:spLocks noGrp="1"/>
          </p:cNvSpPr>
          <p:nvPr>
            <p:ph idx="1"/>
          </p:nvPr>
        </p:nvSpPr>
        <p:spPr/>
        <p:txBody>
          <a:bodyPr vert="horz" lIns="91440" tIns="45720" rIns="91440" bIns="45720" rtlCol="0" anchor="t">
            <a:normAutofit lnSpcReduction="10000"/>
          </a:bodyPr>
          <a:lstStyle/>
          <a:p>
            <a:r>
              <a:rPr lang="en-GB" dirty="0"/>
              <a:t>Soham Murders  4 August 2002</a:t>
            </a:r>
            <a:endParaRPr lang="en-GB" dirty="0">
              <a:cs typeface="Calibri"/>
            </a:endParaRPr>
          </a:p>
          <a:p>
            <a:r>
              <a:rPr lang="en-GB" dirty="0"/>
              <a:t>Carr was charged with perverting the course of justice and two counts of assisting an offender</a:t>
            </a:r>
          </a:p>
          <a:p>
            <a:r>
              <a:rPr lang="en-GB" dirty="0"/>
              <a:t>Carr was sentenced to three-and-a-half years in prison  and was released on probation on 14 May 2004 after serving 21 months</a:t>
            </a:r>
          </a:p>
          <a:p>
            <a:r>
              <a:rPr lang="en-GB" dirty="0"/>
              <a:t>She was a dupe an unwitting accomplice – but also a victim</a:t>
            </a:r>
          </a:p>
          <a:p>
            <a:r>
              <a:rPr lang="en-GB" dirty="0"/>
              <a:t>Huntley was ‘abusive and controlling’</a:t>
            </a:r>
          </a:p>
          <a:p>
            <a:r>
              <a:rPr lang="en-GB" dirty="0"/>
              <a:t>Had no choice but to give false alibi because Carr </a:t>
            </a:r>
            <a:r>
              <a:rPr lang="en-GB" i="1" dirty="0"/>
              <a:t>"pushed into a corner"</a:t>
            </a:r>
            <a:r>
              <a:rPr lang="en-GB" dirty="0"/>
              <a:t>. </a:t>
            </a:r>
          </a:p>
          <a:p>
            <a:r>
              <a:rPr lang="en-GB" i="1" dirty="0"/>
              <a:t>“I was scared, I was going home to that man at the end of the day"</a:t>
            </a:r>
            <a:endParaRPr lang="en-GB" i="1" dirty="0">
              <a:cs typeface="Calibri"/>
            </a:endParaRPr>
          </a:p>
        </p:txBody>
      </p:sp>
      <p:pic>
        <p:nvPicPr>
          <p:cNvPr id="14" name="Audio 13">
            <a:hlinkClick r:id="" action="ppaction://media"/>
            <a:extLst>
              <a:ext uri="{FF2B5EF4-FFF2-40B4-BE49-F238E27FC236}">
                <a16:creationId xmlns:a16="http://schemas.microsoft.com/office/drawing/2014/main" id="{B3010B6E-7D8D-52A3-5240-C436B0FA07D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49725317"/>
      </p:ext>
    </p:extLst>
  </p:cSld>
  <p:clrMapOvr>
    <a:masterClrMapping/>
  </p:clrMapOvr>
  <mc:AlternateContent xmlns:mc="http://schemas.openxmlformats.org/markup-compatibility/2006">
    <mc:Choice xmlns:p14="http://schemas.microsoft.com/office/powerpoint/2010/main" Requires="p14">
      <p:transition spd="slow" p14:dur="2000" advTm="69329"/>
    </mc:Choice>
    <mc:Fallback>
      <p:transition spd="slow" advTm="693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11115-55DA-4296-B534-CFA6B7624144}"/>
              </a:ext>
            </a:extLst>
          </p:cNvPr>
          <p:cNvSpPr>
            <a:spLocks noGrp="1"/>
          </p:cNvSpPr>
          <p:nvPr>
            <p:ph type="title"/>
          </p:nvPr>
        </p:nvSpPr>
        <p:spPr/>
        <p:txBody>
          <a:bodyPr/>
          <a:lstStyle/>
          <a:p>
            <a:r>
              <a:rPr lang="en-GB" dirty="0"/>
              <a:t>Explaining Female Crime</a:t>
            </a:r>
          </a:p>
        </p:txBody>
      </p:sp>
      <p:sp>
        <p:nvSpPr>
          <p:cNvPr id="3" name="Content Placeholder 2">
            <a:extLst>
              <a:ext uri="{FF2B5EF4-FFF2-40B4-BE49-F238E27FC236}">
                <a16:creationId xmlns:a16="http://schemas.microsoft.com/office/drawing/2014/main" id="{DFD801D3-B609-4A13-A81F-4E6A2B1E22A2}"/>
              </a:ext>
            </a:extLst>
          </p:cNvPr>
          <p:cNvSpPr>
            <a:spLocks noGrp="1"/>
          </p:cNvSpPr>
          <p:nvPr>
            <p:ph idx="1"/>
          </p:nvPr>
        </p:nvSpPr>
        <p:spPr>
          <a:xfrm>
            <a:off x="838200" y="1513114"/>
            <a:ext cx="10515600" cy="4663849"/>
          </a:xfrm>
        </p:spPr>
        <p:txBody>
          <a:bodyPr>
            <a:normAutofit/>
          </a:bodyPr>
          <a:lstStyle/>
          <a:p>
            <a:r>
              <a:rPr lang="en-GB" dirty="0"/>
              <a:t>Women in general do have lower rates of offending than men, how can we then explain the behaviour of those who do commit crimes?</a:t>
            </a:r>
          </a:p>
          <a:p>
            <a:r>
              <a:rPr lang="en-GB" dirty="0"/>
              <a:t>First explanations were biological rather than sociological. Lombroso &amp; Ferrero suggest that criminality is innate but there are very few ‘born female criminals’.</a:t>
            </a:r>
          </a:p>
          <a:p>
            <a:r>
              <a:rPr lang="en-GB" dirty="0"/>
              <a:t>However the view is social rather than biological factors are the cause of gender differences: </a:t>
            </a:r>
          </a:p>
          <a:p>
            <a:pPr marL="0" indent="0">
              <a:buNone/>
            </a:pPr>
            <a:r>
              <a:rPr lang="en-GB" b="1" dirty="0"/>
              <a:t>   * Sex Role Theory</a:t>
            </a:r>
          </a:p>
          <a:p>
            <a:pPr marL="0" indent="0">
              <a:buNone/>
            </a:pPr>
            <a:r>
              <a:rPr lang="en-GB" b="1" dirty="0"/>
              <a:t>   * Control Theory 				* Liberation Thesis </a:t>
            </a:r>
          </a:p>
        </p:txBody>
      </p:sp>
      <p:pic>
        <p:nvPicPr>
          <p:cNvPr id="6" name="Audio 5">
            <a:hlinkClick r:id="" action="ppaction://media"/>
            <a:extLst>
              <a:ext uri="{FF2B5EF4-FFF2-40B4-BE49-F238E27FC236}">
                <a16:creationId xmlns:a16="http://schemas.microsoft.com/office/drawing/2014/main" id="{97E955AA-7AE3-EC1A-5723-2008654EA39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25143897"/>
      </p:ext>
    </p:extLst>
  </p:cSld>
  <p:clrMapOvr>
    <a:masterClrMapping/>
  </p:clrMapOvr>
  <mc:AlternateContent xmlns:mc="http://schemas.openxmlformats.org/markup-compatibility/2006">
    <mc:Choice xmlns:p14="http://schemas.microsoft.com/office/powerpoint/2010/main" Requires="p14">
      <p:transition spd="slow" p14:dur="2000" advTm="90409"/>
    </mc:Choice>
    <mc:Fallback>
      <p:transition spd="slow" advTm="904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Natural Killers?</a:t>
            </a:r>
          </a:p>
        </p:txBody>
      </p:sp>
      <p:sp>
        <p:nvSpPr>
          <p:cNvPr id="3" name="Content Placeholder 2"/>
          <p:cNvSpPr>
            <a:spLocks noGrp="1"/>
          </p:cNvSpPr>
          <p:nvPr>
            <p:ph idx="1"/>
          </p:nvPr>
        </p:nvSpPr>
        <p:spPr>
          <a:xfrm>
            <a:off x="838200" y="1581210"/>
            <a:ext cx="10515600" cy="4595753"/>
          </a:xfrm>
        </p:spPr>
        <p:txBody>
          <a:bodyPr vert="horz" lIns="91440" tIns="45720" rIns="91440" bIns="45720" rtlCol="0" anchor="t">
            <a:normAutofit lnSpcReduction="10000"/>
          </a:bodyPr>
          <a:lstStyle/>
          <a:p>
            <a:r>
              <a:rPr lang="en-GB" dirty="0"/>
              <a:t>Female, Crimes that are unnaturalness.</a:t>
            </a:r>
            <a:endParaRPr lang="en-GB" dirty="0">
              <a:cs typeface="Calibri"/>
            </a:endParaRPr>
          </a:p>
          <a:p>
            <a:r>
              <a:rPr lang="en-GB" dirty="0">
                <a:ea typeface="+mn-lt"/>
                <a:cs typeface="+mn-lt"/>
              </a:rPr>
              <a:t>Women’s oppression, and the importance of women’s economic marginalisation play on why women decide to make the decisions that they do (Edwards, 1984), (Carlen, 1985) (Hansen, 2006)</a:t>
            </a:r>
          </a:p>
          <a:p>
            <a:r>
              <a:rPr lang="en-GB" dirty="0">
                <a:ea typeface="+mn-lt"/>
                <a:cs typeface="+mn-lt"/>
              </a:rPr>
              <a:t>Motives - Revenge, jealousy,  love, money, hate, concealment and thrill.</a:t>
            </a:r>
          </a:p>
          <a:p>
            <a:r>
              <a:rPr lang="en-GB" dirty="0">
                <a:ea typeface="+mn-lt"/>
                <a:cs typeface="+mn-lt"/>
              </a:rPr>
              <a:t>Hormones and their reproductive role</a:t>
            </a:r>
            <a:endParaRPr lang="en-US" dirty="0">
              <a:ea typeface="+mn-lt"/>
              <a:cs typeface="+mn-lt"/>
            </a:endParaRPr>
          </a:p>
          <a:p>
            <a:r>
              <a:rPr lang="en-GB" dirty="0">
                <a:ea typeface="+mn-lt"/>
                <a:cs typeface="+mn-lt"/>
              </a:rPr>
              <a:t>Emotional characteristics</a:t>
            </a:r>
            <a:endParaRPr lang="en-US" dirty="0">
              <a:ea typeface="+mn-lt"/>
              <a:cs typeface="+mn-lt"/>
            </a:endParaRPr>
          </a:p>
          <a:p>
            <a:r>
              <a:rPr lang="en-GB" dirty="0">
                <a:ea typeface="+mn-lt"/>
                <a:cs typeface="+mn-lt"/>
              </a:rPr>
              <a:t>unreliability, childishness, enviousness</a:t>
            </a:r>
            <a:endParaRPr lang="en-US" dirty="0">
              <a:ea typeface="+mn-lt"/>
              <a:cs typeface="+mn-lt"/>
            </a:endParaRPr>
          </a:p>
          <a:p>
            <a:r>
              <a:rPr lang="en-GB" dirty="0">
                <a:ea typeface="+mn-lt"/>
                <a:cs typeface="+mn-lt"/>
              </a:rPr>
              <a:t>Once stated that women are dominated by their biology</a:t>
            </a:r>
            <a:endParaRPr lang="en-US" dirty="0">
              <a:ea typeface="+mn-lt"/>
              <a:cs typeface="+mn-lt"/>
            </a:endParaRPr>
          </a:p>
          <a:p>
            <a:endParaRPr lang="en-GB" dirty="0">
              <a:ea typeface="+mn-lt"/>
              <a:cs typeface="+mn-lt"/>
            </a:endParaRPr>
          </a:p>
          <a:p>
            <a:endParaRPr lang="en-GB" dirty="0">
              <a:ea typeface="+mn-lt"/>
              <a:cs typeface="+mn-lt"/>
            </a:endParaRPr>
          </a:p>
        </p:txBody>
      </p:sp>
      <p:pic>
        <p:nvPicPr>
          <p:cNvPr id="6" name="Audio 5">
            <a:hlinkClick r:id="" action="ppaction://media"/>
            <a:extLst>
              <a:ext uri="{FF2B5EF4-FFF2-40B4-BE49-F238E27FC236}">
                <a16:creationId xmlns:a16="http://schemas.microsoft.com/office/drawing/2014/main" id="{3CBD10B7-E488-BE82-5B43-5618B332D46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79630272"/>
      </p:ext>
    </p:extLst>
  </p:cSld>
  <p:clrMapOvr>
    <a:masterClrMapping/>
  </p:clrMapOvr>
  <mc:AlternateContent xmlns:mc="http://schemas.openxmlformats.org/markup-compatibility/2006">
    <mc:Choice xmlns:p14="http://schemas.microsoft.com/office/powerpoint/2010/main" Requires="p14">
      <p:transition spd="slow" p14:dur="2000" advTm="65305"/>
    </mc:Choice>
    <mc:Fallback>
      <p:transition spd="slow" advTm="653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B38AD-9209-4CB0-8F5C-046D8A5C7162}"/>
              </a:ext>
            </a:extLst>
          </p:cNvPr>
          <p:cNvSpPr>
            <a:spLocks noGrp="1"/>
          </p:cNvSpPr>
          <p:nvPr>
            <p:ph type="title"/>
          </p:nvPr>
        </p:nvSpPr>
        <p:spPr/>
        <p:txBody>
          <a:bodyPr/>
          <a:lstStyle/>
          <a:p>
            <a:r>
              <a:rPr lang="en-GB" dirty="0"/>
              <a:t>Do women commit more crime?</a:t>
            </a:r>
          </a:p>
        </p:txBody>
      </p:sp>
      <p:sp>
        <p:nvSpPr>
          <p:cNvPr id="3" name="Content Placeholder 2">
            <a:extLst>
              <a:ext uri="{FF2B5EF4-FFF2-40B4-BE49-F238E27FC236}">
                <a16:creationId xmlns:a16="http://schemas.microsoft.com/office/drawing/2014/main" id="{66CAA0EA-2722-4D82-894E-D2C5FB20F539}"/>
              </a:ext>
            </a:extLst>
          </p:cNvPr>
          <p:cNvSpPr>
            <a:spLocks noGrp="1"/>
          </p:cNvSpPr>
          <p:nvPr>
            <p:ph idx="1"/>
          </p:nvPr>
        </p:nvSpPr>
        <p:spPr/>
        <p:txBody>
          <a:bodyPr/>
          <a:lstStyle/>
          <a:p>
            <a:r>
              <a:rPr lang="en-GB" dirty="0"/>
              <a:t>Some Sociologists and Criminologists argue that they underestimate the amount of female as against to male offending. </a:t>
            </a:r>
          </a:p>
          <a:p>
            <a:r>
              <a:rPr lang="en-GB" dirty="0"/>
              <a:t>There are two explanations:</a:t>
            </a:r>
          </a:p>
          <a:p>
            <a:r>
              <a:rPr lang="en-GB" dirty="0"/>
              <a:t>1. Female crimes such as shoplifting are less likely to be reported or Prostitution - unlikely to be reported</a:t>
            </a:r>
          </a:p>
          <a:p>
            <a:r>
              <a:rPr lang="en-GB" dirty="0"/>
              <a:t>2. Women less likely to be prosecuted and more likely to be let of lightly. </a:t>
            </a:r>
          </a:p>
        </p:txBody>
      </p:sp>
      <p:pic>
        <p:nvPicPr>
          <p:cNvPr id="6" name="Audio 5">
            <a:hlinkClick r:id="" action="ppaction://media"/>
            <a:extLst>
              <a:ext uri="{FF2B5EF4-FFF2-40B4-BE49-F238E27FC236}">
                <a16:creationId xmlns:a16="http://schemas.microsoft.com/office/drawing/2014/main" id="{8148BFC4-2381-5CDB-13B6-6D6C2777A99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81919429"/>
      </p:ext>
    </p:extLst>
  </p:cSld>
  <p:clrMapOvr>
    <a:masterClrMapping/>
  </p:clrMapOvr>
  <mc:AlternateContent xmlns:mc="http://schemas.openxmlformats.org/markup-compatibility/2006">
    <mc:Choice xmlns:p14="http://schemas.microsoft.com/office/powerpoint/2010/main" Requires="p14">
      <p:transition spd="slow" p14:dur="2000" advTm="72199"/>
    </mc:Choice>
    <mc:Fallback>
      <p:transition spd="slow" advTm="721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AC254-BB01-4EE7-9795-3618DCB4A2FE}"/>
              </a:ext>
            </a:extLst>
          </p:cNvPr>
          <p:cNvSpPr>
            <a:spLocks noGrp="1"/>
          </p:cNvSpPr>
          <p:nvPr>
            <p:ph type="title"/>
          </p:nvPr>
        </p:nvSpPr>
        <p:spPr>
          <a:xfrm>
            <a:off x="838200" y="365125"/>
            <a:ext cx="10515600" cy="865488"/>
          </a:xfrm>
        </p:spPr>
        <p:txBody>
          <a:bodyPr/>
          <a:lstStyle/>
          <a:p>
            <a:r>
              <a:rPr lang="en-GB" dirty="0">
                <a:latin typeface="Calibri"/>
                <a:cs typeface="Calibri"/>
              </a:rPr>
              <a:t>Feeley and Little, 1991 Heidensohn </a:t>
            </a:r>
            <a:endParaRPr lang="en-US" dirty="0"/>
          </a:p>
        </p:txBody>
      </p:sp>
      <p:sp>
        <p:nvSpPr>
          <p:cNvPr id="3" name="Content Placeholder 2">
            <a:extLst>
              <a:ext uri="{FF2B5EF4-FFF2-40B4-BE49-F238E27FC236}">
                <a16:creationId xmlns:a16="http://schemas.microsoft.com/office/drawing/2014/main" id="{8F6F90AB-E06E-4175-9AE8-76BA41192101}"/>
              </a:ext>
            </a:extLst>
          </p:cNvPr>
          <p:cNvSpPr>
            <a:spLocks noGrp="1"/>
          </p:cNvSpPr>
          <p:nvPr>
            <p:ph idx="1"/>
          </p:nvPr>
        </p:nvSpPr>
        <p:spPr>
          <a:xfrm>
            <a:off x="838200" y="1408682"/>
            <a:ext cx="10515600" cy="4768281"/>
          </a:xfrm>
        </p:spPr>
        <p:txBody>
          <a:bodyPr vert="horz" lIns="91440" tIns="45720" rIns="91440" bIns="45720" rtlCol="0" anchor="t">
            <a:normAutofit fontScale="85000" lnSpcReduction="10000"/>
          </a:bodyPr>
          <a:lstStyle/>
          <a:p>
            <a:r>
              <a:rPr lang="en-GB" dirty="0">
                <a:ea typeface="+mn-lt"/>
                <a:cs typeface="+mn-lt"/>
              </a:rPr>
              <a:t>Women’s lives are ordered and controlled. </a:t>
            </a:r>
            <a:endParaRPr lang="en-US" dirty="0"/>
          </a:p>
          <a:p>
            <a:r>
              <a:rPr lang="en-GB" dirty="0">
                <a:ea typeface="+mn-lt"/>
                <a:cs typeface="+mn-lt"/>
              </a:rPr>
              <a:t>Stated at 4 levels - </a:t>
            </a:r>
          </a:p>
          <a:p>
            <a:r>
              <a:rPr lang="en-GB" dirty="0">
                <a:ea typeface="+mn-lt"/>
                <a:cs typeface="+mn-lt"/>
              </a:rPr>
              <a:t>The home – lives are constrained in the private, domestic world of the home.</a:t>
            </a:r>
          </a:p>
          <a:p>
            <a:r>
              <a:rPr lang="en-GB" dirty="0">
                <a:ea typeface="+mn-lt"/>
                <a:cs typeface="+mn-lt"/>
              </a:rPr>
              <a:t>In public - the male quasi-monopoly of force and violence – females fear of being attacked (physically/sexual violence).  Reputation the ways traditionally girls and women have been 'kept in their place' through male control over reputation.  Different rules in work and home - the idea that women and men operate in different ways / different rules</a:t>
            </a:r>
          </a:p>
          <a:p>
            <a:r>
              <a:rPr lang="en-GB" dirty="0">
                <a:ea typeface="+mn-lt"/>
                <a:cs typeface="+mn-lt"/>
              </a:rPr>
              <a:t>At work – constraints of work -  Many supervisors of women's work are male;  Women &amp; sexual harassment at work; Most women have to </a:t>
            </a:r>
            <a:r>
              <a:rPr lang="en-GB" dirty="0" err="1">
                <a:ea typeface="+mn-lt"/>
                <a:cs typeface="+mn-lt"/>
              </a:rPr>
              <a:t>copewith</a:t>
            </a:r>
            <a:r>
              <a:rPr lang="en-GB" dirty="0">
                <a:ea typeface="+mn-lt"/>
                <a:cs typeface="+mn-lt"/>
              </a:rPr>
              <a:t> work and homelife  </a:t>
            </a:r>
          </a:p>
          <a:p>
            <a:r>
              <a:rPr lang="en-GB" dirty="0">
                <a:ea typeface="+mn-lt"/>
                <a:cs typeface="+mn-lt"/>
              </a:rPr>
              <a:t> The bulk of In social policies - A range of social policies not least welfare benefits - have traditionally been organised in ways that reinforce women's roles.</a:t>
            </a:r>
            <a:endParaRPr lang="en-GB" dirty="0">
              <a:cs typeface="Calibri"/>
            </a:endParaRPr>
          </a:p>
        </p:txBody>
      </p:sp>
      <p:pic>
        <p:nvPicPr>
          <p:cNvPr id="10" name="Audio 9">
            <a:hlinkClick r:id="" action="ppaction://media"/>
            <a:extLst>
              <a:ext uri="{FF2B5EF4-FFF2-40B4-BE49-F238E27FC236}">
                <a16:creationId xmlns:a16="http://schemas.microsoft.com/office/drawing/2014/main" id="{983B62A8-A005-AF47-1190-EF8EA556AC7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41987852"/>
      </p:ext>
    </p:extLst>
  </p:cSld>
  <p:clrMapOvr>
    <a:masterClrMapping/>
  </p:clrMapOvr>
  <mc:AlternateContent xmlns:mc="http://schemas.openxmlformats.org/markup-compatibility/2006">
    <mc:Choice xmlns:p14="http://schemas.microsoft.com/office/powerpoint/2010/main" Requires="p14">
      <p:transition spd="slow" p14:dur="2000" advTm="213363"/>
    </mc:Choice>
    <mc:Fallback>
      <p:transition spd="slow" advTm="2133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Thelma &amp; Louise  </a:t>
            </a:r>
          </a:p>
        </p:txBody>
      </p:sp>
      <p:sp>
        <p:nvSpPr>
          <p:cNvPr id="3" name="Content Placeholder 2"/>
          <p:cNvSpPr>
            <a:spLocks noGrp="1"/>
          </p:cNvSpPr>
          <p:nvPr>
            <p:ph idx="1"/>
          </p:nvPr>
        </p:nvSpPr>
        <p:spPr/>
        <p:txBody>
          <a:bodyPr/>
          <a:lstStyle/>
          <a:p>
            <a:r>
              <a:rPr lang="en-GB" dirty="0"/>
              <a:t>Weekend away ending up on the most                                              wanted list</a:t>
            </a:r>
          </a:p>
          <a:p>
            <a:r>
              <a:rPr lang="en-GB" dirty="0"/>
              <a:t>Far fetched film?</a:t>
            </a:r>
          </a:p>
          <a:p>
            <a:r>
              <a:rPr lang="en-GB" dirty="0"/>
              <a:t>Recognising violence by women as understandable reactions to a pattern of psychological and physical violence</a:t>
            </a:r>
          </a:p>
          <a:p>
            <a:r>
              <a:rPr lang="en-GB" dirty="0"/>
              <a:t>violent acts by women are not always irrational</a:t>
            </a:r>
          </a:p>
          <a:p>
            <a:r>
              <a:rPr lang="en-GB" dirty="0"/>
              <a:t>Thelma and Louise as feminist heroines or condemn them as scatterbrains?</a:t>
            </a:r>
          </a:p>
        </p:txBody>
      </p:sp>
      <p:pic>
        <p:nvPicPr>
          <p:cNvPr id="4" name="Picture 3">
            <a:extLst>
              <a:ext uri="{FF2B5EF4-FFF2-40B4-BE49-F238E27FC236}">
                <a16:creationId xmlns:a16="http://schemas.microsoft.com/office/drawing/2014/main" id="{D6F4DC20-77B6-4347-8F92-053A39A64BD9}"/>
              </a:ext>
            </a:extLst>
          </p:cNvPr>
          <p:cNvPicPr>
            <a:picLocks noChangeAspect="1"/>
          </p:cNvPicPr>
          <p:nvPr/>
        </p:nvPicPr>
        <p:blipFill>
          <a:blip r:embed="rId5"/>
          <a:stretch>
            <a:fillRect/>
          </a:stretch>
        </p:blipFill>
        <p:spPr>
          <a:xfrm>
            <a:off x="8235812" y="359396"/>
            <a:ext cx="3117988" cy="2040568"/>
          </a:xfrm>
          <a:prstGeom prst="rect">
            <a:avLst/>
          </a:prstGeom>
        </p:spPr>
      </p:pic>
      <p:pic>
        <p:nvPicPr>
          <p:cNvPr id="11" name="Audio 10">
            <a:hlinkClick r:id="" action="ppaction://media"/>
            <a:extLst>
              <a:ext uri="{FF2B5EF4-FFF2-40B4-BE49-F238E27FC236}">
                <a16:creationId xmlns:a16="http://schemas.microsoft.com/office/drawing/2014/main" id="{27A17ADA-9534-51A1-BDBB-992E705ED57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34787839"/>
      </p:ext>
    </p:extLst>
  </p:cSld>
  <p:clrMapOvr>
    <a:masterClrMapping/>
  </p:clrMapOvr>
  <mc:AlternateContent xmlns:mc="http://schemas.openxmlformats.org/markup-compatibility/2006">
    <mc:Choice xmlns:p14="http://schemas.microsoft.com/office/powerpoint/2010/main" Requires="p14">
      <p:transition spd="slow" p14:dur="2000" advTm="42794"/>
    </mc:Choice>
    <mc:Fallback>
      <p:transition spd="slow" advTm="427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09087"/>
            <a:ext cx="10515600" cy="697321"/>
          </a:xfrm>
        </p:spPr>
        <p:txBody>
          <a:bodyPr>
            <a:normAutofit/>
          </a:bodyPr>
          <a:lstStyle/>
          <a:p>
            <a:r>
              <a:rPr lang="en-GB" dirty="0"/>
              <a:t>Thelma &amp; Louise represents women’s conflict</a:t>
            </a:r>
          </a:p>
        </p:txBody>
      </p:sp>
      <p:sp>
        <p:nvSpPr>
          <p:cNvPr id="3" name="Content Placeholder 2"/>
          <p:cNvSpPr>
            <a:spLocks noGrp="1"/>
          </p:cNvSpPr>
          <p:nvPr>
            <p:ph idx="1"/>
          </p:nvPr>
        </p:nvSpPr>
        <p:spPr>
          <a:xfrm>
            <a:off x="838200" y="1393371"/>
            <a:ext cx="10515600" cy="4783592"/>
          </a:xfrm>
        </p:spPr>
        <p:txBody>
          <a:bodyPr>
            <a:normAutofit lnSpcReduction="10000"/>
          </a:bodyPr>
          <a:lstStyle/>
          <a:p>
            <a:r>
              <a:rPr lang="en-GB" b="1" dirty="0"/>
              <a:t>Marriage: </a:t>
            </a:r>
            <a:r>
              <a:rPr lang="en-GB" dirty="0"/>
              <a:t>Louise reject marriage to her boyfriend &amp; Thelma is running away from her verbally abusive husband</a:t>
            </a:r>
          </a:p>
          <a:p>
            <a:r>
              <a:rPr lang="en-GB" b="1" dirty="0"/>
              <a:t>Sex and Rape</a:t>
            </a:r>
            <a:r>
              <a:rPr lang="en-GB" dirty="0"/>
              <a:t>: both victims of rape. Louise’s was raped in the past. In Thelma’s experience, sex is portrayed as an experience controlled by men</a:t>
            </a:r>
          </a:p>
          <a:p>
            <a:r>
              <a:rPr lang="en-GB" b="1" dirty="0"/>
              <a:t>Law</a:t>
            </a:r>
            <a:r>
              <a:rPr lang="en-GB" dirty="0"/>
              <a:t>: The law is represented by all male officers and detectives. Louise’s distrust of the law based on her experience of being raped. They force a crying male state trooper into the boot of his car. Thelma initiates it symbolising her loss of faith in the law </a:t>
            </a:r>
          </a:p>
          <a:p>
            <a:r>
              <a:rPr lang="en-GB" b="1" dirty="0"/>
              <a:t>Culture</a:t>
            </a:r>
            <a:r>
              <a:rPr lang="en-GB" dirty="0"/>
              <a:t>: oppression of women. Harassed by the truck driver, sexual comments &amp; gestures. They blow up his truck which leaves him emasculated. </a:t>
            </a:r>
          </a:p>
        </p:txBody>
      </p:sp>
      <p:pic>
        <p:nvPicPr>
          <p:cNvPr id="12" name="Audio 11">
            <a:hlinkClick r:id="" action="ppaction://media"/>
            <a:extLst>
              <a:ext uri="{FF2B5EF4-FFF2-40B4-BE49-F238E27FC236}">
                <a16:creationId xmlns:a16="http://schemas.microsoft.com/office/drawing/2014/main" id="{364E0957-AEB1-3F96-BC27-B806A6F8913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08493879"/>
      </p:ext>
    </p:extLst>
  </p:cSld>
  <p:clrMapOvr>
    <a:masterClrMapping/>
  </p:clrMapOvr>
  <mc:AlternateContent xmlns:mc="http://schemas.openxmlformats.org/markup-compatibility/2006">
    <mc:Choice xmlns:p14="http://schemas.microsoft.com/office/powerpoint/2010/main" Requires="p14">
      <p:transition spd="slow" p14:dur="2000" advTm="126075"/>
    </mc:Choice>
    <mc:Fallback>
      <p:transition spd="slow" advTm="1260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05392-80C1-4BA7-6983-A323E4A8A0F9}"/>
              </a:ext>
            </a:extLst>
          </p:cNvPr>
          <p:cNvSpPr>
            <a:spLocks noGrp="1"/>
          </p:cNvSpPr>
          <p:nvPr>
            <p:ph type="title"/>
          </p:nvPr>
        </p:nvSpPr>
        <p:spPr>
          <a:xfrm>
            <a:off x="967596" y="365125"/>
            <a:ext cx="10386204" cy="448544"/>
          </a:xfrm>
        </p:spPr>
        <p:txBody>
          <a:bodyPr>
            <a:normAutofit/>
          </a:bodyPr>
          <a:lstStyle/>
          <a:p>
            <a:r>
              <a:rPr lang="en-GB" sz="2000" dirty="0">
                <a:ea typeface="+mj-lt"/>
                <a:cs typeface="+mj-lt"/>
              </a:rPr>
              <a:t>Kathleen Daly</a:t>
            </a:r>
            <a:endParaRPr lang="en-US" sz="2000">
              <a:cs typeface="Calibri Light"/>
            </a:endParaRPr>
          </a:p>
        </p:txBody>
      </p:sp>
      <p:sp>
        <p:nvSpPr>
          <p:cNvPr id="3" name="Content Placeholder 2">
            <a:extLst>
              <a:ext uri="{FF2B5EF4-FFF2-40B4-BE49-F238E27FC236}">
                <a16:creationId xmlns:a16="http://schemas.microsoft.com/office/drawing/2014/main" id="{CE8E0EBE-3A30-E20F-F54C-A11DF809189B}"/>
              </a:ext>
            </a:extLst>
          </p:cNvPr>
          <p:cNvSpPr>
            <a:spLocks noGrp="1"/>
          </p:cNvSpPr>
          <p:nvPr>
            <p:ph idx="1"/>
          </p:nvPr>
        </p:nvSpPr>
        <p:spPr>
          <a:xfrm>
            <a:off x="838200" y="1092381"/>
            <a:ext cx="10515600" cy="5084582"/>
          </a:xfrm>
        </p:spPr>
        <p:txBody>
          <a:bodyPr vert="horz" lIns="91440" tIns="45720" rIns="91440" bIns="45720" rtlCol="0" anchor="t">
            <a:normAutofit fontScale="77500" lnSpcReduction="20000"/>
          </a:bodyPr>
          <a:lstStyle/>
          <a:p>
            <a:r>
              <a:rPr lang="en-GB" dirty="0">
                <a:ea typeface="+mn-lt"/>
                <a:cs typeface="+mn-lt"/>
              </a:rPr>
              <a:t>Original criminological study as well as prison and jail policies worked on the basis that incarceration was for men only</a:t>
            </a:r>
          </a:p>
          <a:p>
            <a:r>
              <a:rPr lang="en-GB" dirty="0">
                <a:ea typeface="+mn-lt"/>
                <a:cs typeface="+mn-lt"/>
              </a:rPr>
              <a:t>Daly’s five pathways to crime categories were:</a:t>
            </a:r>
            <a:endParaRPr lang="en-GB" dirty="0">
              <a:cs typeface="Calibri" panose="020F0502020204030204"/>
            </a:endParaRPr>
          </a:p>
          <a:p>
            <a:r>
              <a:rPr lang="en-GB" b="1" dirty="0">
                <a:ea typeface="+mn-lt"/>
                <a:cs typeface="+mn-lt"/>
              </a:rPr>
              <a:t>Street women: </a:t>
            </a:r>
            <a:r>
              <a:rPr lang="en-GB" dirty="0">
                <a:ea typeface="+mn-lt"/>
                <a:cs typeface="+mn-lt"/>
              </a:rPr>
              <a:t>women who ran away from abusive households and made their money on the streets /drugs and/or prostitution. Daly identifies these women had a heavy arrest and conviction records “and they had been incarcerated often.”</a:t>
            </a:r>
          </a:p>
          <a:p>
            <a:r>
              <a:rPr lang="en-GB" b="1" dirty="0">
                <a:ea typeface="+mn-lt"/>
                <a:cs typeface="+mn-lt"/>
              </a:rPr>
              <a:t>Harmed and harming women</a:t>
            </a:r>
            <a:r>
              <a:rPr lang="en-GB" dirty="0">
                <a:ea typeface="+mn-lt"/>
                <a:cs typeface="+mn-lt"/>
              </a:rPr>
              <a:t>: Women who had histories of sexual and/or physical abuse or neglect. Women “had chaotic and difficult experiences.” Troubled history = dangerous lifestyles of alcohol and drug addiction, which in turn led to criminal behaviour.</a:t>
            </a:r>
            <a:endParaRPr lang="en-GB">
              <a:cs typeface="Calibri"/>
            </a:endParaRPr>
          </a:p>
          <a:p>
            <a:r>
              <a:rPr lang="en-GB" b="1" dirty="0">
                <a:ea typeface="+mn-lt"/>
                <a:cs typeface="+mn-lt"/>
              </a:rPr>
              <a:t>Battered women: </a:t>
            </a:r>
            <a:r>
              <a:rPr lang="en-GB" dirty="0">
                <a:ea typeface="+mn-lt"/>
                <a:cs typeface="+mn-lt"/>
              </a:rPr>
              <a:t>Experienced abusive relationships with violent men. Their crime  “fighting or fending off these violent men.”</a:t>
            </a:r>
          </a:p>
          <a:p>
            <a:r>
              <a:rPr lang="en-GB" b="1" dirty="0">
                <a:ea typeface="+mn-lt"/>
                <a:cs typeface="+mn-lt"/>
              </a:rPr>
              <a:t>Drug-connected women: “</a:t>
            </a:r>
            <a:r>
              <a:rPr lang="en-GB" dirty="0">
                <a:ea typeface="+mn-lt"/>
                <a:cs typeface="+mn-lt"/>
              </a:rPr>
              <a:t>The women used or sold drugs in their relationships with boyfriends of family members.”</a:t>
            </a:r>
            <a:endParaRPr lang="en-GB" dirty="0">
              <a:cs typeface="Calibri"/>
            </a:endParaRPr>
          </a:p>
          <a:p>
            <a:r>
              <a:rPr lang="en-GB" b="1" dirty="0">
                <a:ea typeface="+mn-lt"/>
                <a:cs typeface="+mn-lt"/>
              </a:rPr>
              <a:t>‘Other’ women: </a:t>
            </a:r>
            <a:r>
              <a:rPr lang="en-GB" dirty="0">
                <a:ea typeface="+mn-lt"/>
                <a:cs typeface="+mn-lt"/>
              </a:rPr>
              <a:t>These women did not fit any of the other categories, Daly identified how their criminal activity “seemed to arise from a desire for more money</a:t>
            </a:r>
            <a:endParaRPr lang="en-GB" dirty="0"/>
          </a:p>
          <a:p>
            <a:endParaRPr lang="en-GB" dirty="0">
              <a:cs typeface="Calibri" panose="020F0502020204030204"/>
            </a:endParaRPr>
          </a:p>
        </p:txBody>
      </p:sp>
      <p:pic>
        <p:nvPicPr>
          <p:cNvPr id="7" name="Audio 6">
            <a:hlinkClick r:id="" action="ppaction://media"/>
            <a:extLst>
              <a:ext uri="{FF2B5EF4-FFF2-40B4-BE49-F238E27FC236}">
                <a16:creationId xmlns:a16="http://schemas.microsoft.com/office/drawing/2014/main" id="{841A60F4-665D-5230-D575-71867F045DB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35405662"/>
      </p:ext>
    </p:extLst>
  </p:cSld>
  <p:clrMapOvr>
    <a:masterClrMapping/>
  </p:clrMapOvr>
  <mc:AlternateContent xmlns:mc="http://schemas.openxmlformats.org/markup-compatibility/2006">
    <mc:Choice xmlns:p14="http://schemas.microsoft.com/office/powerpoint/2010/main" Requires="p14">
      <p:transition spd="slow" p14:dur="2000" advTm="196911"/>
    </mc:Choice>
    <mc:Fallback>
      <p:transition spd="slow" advTm="1969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93115"/>
          </a:xfrm>
        </p:spPr>
        <p:txBody>
          <a:bodyPr/>
          <a:lstStyle/>
          <a:p>
            <a:r>
              <a:rPr lang="en-GB" b="1" dirty="0"/>
              <a:t>The Chivalry Thesis</a:t>
            </a:r>
            <a:endParaRPr lang="en-GB" dirty="0"/>
          </a:p>
        </p:txBody>
      </p:sp>
      <p:sp>
        <p:nvSpPr>
          <p:cNvPr id="3" name="Content Placeholder 2"/>
          <p:cNvSpPr>
            <a:spLocks noGrp="1"/>
          </p:cNvSpPr>
          <p:nvPr>
            <p:ph idx="1"/>
          </p:nvPr>
        </p:nvSpPr>
        <p:spPr>
          <a:xfrm>
            <a:off x="838200" y="1158240"/>
            <a:ext cx="10515600" cy="5018723"/>
          </a:xfrm>
        </p:spPr>
        <p:txBody>
          <a:bodyPr>
            <a:normAutofit/>
          </a:bodyPr>
          <a:lstStyle/>
          <a:p>
            <a:r>
              <a:rPr lang="en-GB" b="1" dirty="0"/>
              <a:t>Otto Pollak </a:t>
            </a:r>
            <a:r>
              <a:rPr lang="en-GB" i="1" dirty="0"/>
              <a:t>The Criminality of Women</a:t>
            </a:r>
            <a:r>
              <a:rPr lang="en-GB" dirty="0"/>
              <a:t> 1950 </a:t>
            </a:r>
          </a:p>
          <a:p>
            <a:r>
              <a:rPr lang="en-GB" dirty="0"/>
              <a:t>Crucial work on female crime prior to the modern period. </a:t>
            </a:r>
          </a:p>
          <a:p>
            <a:r>
              <a:rPr lang="en-GB" dirty="0"/>
              <a:t>It challenged basic assumptions &amp; concerns on the extent of women's involvement in criminal behaviour. They commit the same amount.</a:t>
            </a:r>
          </a:p>
          <a:p>
            <a:r>
              <a:rPr lang="en-GB" dirty="0"/>
              <a:t>Pollak argues that the types of crimes women commit—shoplifting, domestic thefts, thefts by prostitutes, abortions, perjury—are underrepresented in crime statistics for a variety of reasons: easy concealment, underreporting, embarrassment.</a:t>
            </a:r>
          </a:p>
          <a:p>
            <a:r>
              <a:rPr lang="en-GB" dirty="0"/>
              <a:t>Pollak explained female crime and the gender gap with mix of biological, psychological, and sociological factors</a:t>
            </a:r>
          </a:p>
        </p:txBody>
      </p:sp>
      <p:pic>
        <p:nvPicPr>
          <p:cNvPr id="10" name="Audio 9">
            <a:hlinkClick r:id="" action="ppaction://media"/>
            <a:extLst>
              <a:ext uri="{FF2B5EF4-FFF2-40B4-BE49-F238E27FC236}">
                <a16:creationId xmlns:a16="http://schemas.microsoft.com/office/drawing/2014/main" id="{05FC149C-AFAF-B148-426F-E1C6D5CA6D1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32776484"/>
      </p:ext>
    </p:extLst>
  </p:cSld>
  <p:clrMapOvr>
    <a:masterClrMapping/>
  </p:clrMapOvr>
  <mc:AlternateContent xmlns:mc="http://schemas.openxmlformats.org/markup-compatibility/2006">
    <mc:Choice xmlns:p14="http://schemas.microsoft.com/office/powerpoint/2010/main" Requires="p14">
      <p:transition spd="slow" p14:dur="2000" advTm="66736"/>
    </mc:Choice>
    <mc:Fallback>
      <p:transition spd="slow" advTm="667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948FF-F46B-4FCC-8EF5-D2CB06DE944A}"/>
              </a:ext>
            </a:extLst>
          </p:cNvPr>
          <p:cNvSpPr>
            <a:spLocks noGrp="1"/>
          </p:cNvSpPr>
          <p:nvPr>
            <p:ph type="title"/>
          </p:nvPr>
        </p:nvSpPr>
        <p:spPr>
          <a:xfrm>
            <a:off x="838200" y="365126"/>
            <a:ext cx="10515600" cy="857388"/>
          </a:xfrm>
        </p:spPr>
        <p:txBody>
          <a:bodyPr/>
          <a:lstStyle/>
          <a:p>
            <a:r>
              <a:rPr lang="en-GB" b="1" dirty="0"/>
              <a:t>The Chivalry Thesis</a:t>
            </a:r>
            <a:endParaRPr lang="en-GB" dirty="0"/>
          </a:p>
        </p:txBody>
      </p:sp>
      <p:sp>
        <p:nvSpPr>
          <p:cNvPr id="3" name="Content Placeholder 2">
            <a:extLst>
              <a:ext uri="{FF2B5EF4-FFF2-40B4-BE49-F238E27FC236}">
                <a16:creationId xmlns:a16="http://schemas.microsoft.com/office/drawing/2014/main" id="{645C3D93-C7BD-46CD-8167-282966E6EDC3}"/>
              </a:ext>
            </a:extLst>
          </p:cNvPr>
          <p:cNvSpPr>
            <a:spLocks noGrp="1"/>
          </p:cNvSpPr>
          <p:nvPr>
            <p:ph idx="1"/>
          </p:nvPr>
        </p:nvSpPr>
        <p:spPr>
          <a:xfrm>
            <a:off x="838200" y="1222514"/>
            <a:ext cx="10515600" cy="4954449"/>
          </a:xfrm>
        </p:spPr>
        <p:txBody>
          <a:bodyPr vert="horz" lIns="91440" tIns="45720" rIns="91440" bIns="45720" rtlCol="0" anchor="t">
            <a:normAutofit/>
          </a:bodyPr>
          <a:lstStyle/>
          <a:p>
            <a:pPr fontAlgn="base"/>
            <a:r>
              <a:rPr lang="en-GB" dirty="0"/>
              <a:t>Thesis argues that most </a:t>
            </a:r>
            <a:r>
              <a:rPr lang="en-GB" b="1" dirty="0"/>
              <a:t>criminal justice agents</a:t>
            </a:r>
            <a:r>
              <a:rPr lang="en-GB" dirty="0"/>
              <a:t> are men, and men are </a:t>
            </a:r>
            <a:r>
              <a:rPr lang="en-GB" b="1" dirty="0"/>
              <a:t>socialised</a:t>
            </a:r>
            <a:r>
              <a:rPr lang="en-GB" dirty="0"/>
              <a:t> to act in a ‘chivalrous’ way towards women.</a:t>
            </a:r>
            <a:endParaRPr lang="en-GB" dirty="0">
              <a:cs typeface="Calibri"/>
            </a:endParaRPr>
          </a:p>
          <a:p>
            <a:pPr fontAlgn="base"/>
            <a:r>
              <a:rPr lang="en-GB" b="1" dirty="0"/>
              <a:t>Otto Pollak </a:t>
            </a:r>
            <a:r>
              <a:rPr lang="en-GB" dirty="0"/>
              <a:t>(1950) – “Men hate to accuse women and thus send them to their punishment, police officers dislike to arrest them, district attorneys to prosecute them, judges and juries to find them guilty, and so on.”</a:t>
            </a:r>
          </a:p>
          <a:p>
            <a:pPr fontAlgn="base"/>
            <a:r>
              <a:rPr lang="en-GB" dirty="0"/>
              <a:t>The criminal justice system is thus </a:t>
            </a:r>
            <a:r>
              <a:rPr lang="en-GB" b="1" dirty="0"/>
              <a:t>more lenient with women.</a:t>
            </a:r>
            <a:r>
              <a:rPr lang="en-GB" dirty="0"/>
              <a:t> This gives an </a:t>
            </a:r>
            <a:r>
              <a:rPr lang="en-GB" b="1" dirty="0"/>
              <a:t>invalid</a:t>
            </a:r>
            <a:r>
              <a:rPr lang="en-GB" dirty="0"/>
              <a:t> picture that </a:t>
            </a:r>
            <a:r>
              <a:rPr lang="en-GB" b="1" dirty="0"/>
              <a:t>exaggerates the extent of gender differences</a:t>
            </a:r>
            <a:r>
              <a:rPr lang="en-GB" dirty="0"/>
              <a:t> in the rates of offending.</a:t>
            </a:r>
          </a:p>
          <a:p>
            <a:pPr fontAlgn="base"/>
            <a:r>
              <a:rPr lang="en-GB" dirty="0"/>
              <a:t>Women commit the same amount of crime, but their crime is easily hidden</a:t>
            </a:r>
          </a:p>
          <a:p>
            <a:endParaRPr lang="en-GB" dirty="0"/>
          </a:p>
        </p:txBody>
      </p:sp>
      <p:pic>
        <p:nvPicPr>
          <p:cNvPr id="7" name="Audio 6">
            <a:hlinkClick r:id="" action="ppaction://media"/>
            <a:extLst>
              <a:ext uri="{FF2B5EF4-FFF2-40B4-BE49-F238E27FC236}">
                <a16:creationId xmlns:a16="http://schemas.microsoft.com/office/drawing/2014/main" id="{EEE070B3-9DCB-76B8-00C5-A73420DE5C5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05430049"/>
      </p:ext>
    </p:extLst>
  </p:cSld>
  <p:clrMapOvr>
    <a:masterClrMapping/>
  </p:clrMapOvr>
  <mc:AlternateContent xmlns:mc="http://schemas.openxmlformats.org/markup-compatibility/2006">
    <mc:Choice xmlns:p14="http://schemas.microsoft.com/office/powerpoint/2010/main" Requires="p14">
      <p:transition spd="slow" p14:dur="2000" advTm="50655"/>
    </mc:Choice>
    <mc:Fallback>
      <p:transition spd="slow" advTm="506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B2B26-F0C3-437A-9C06-CBE7568EA86C}"/>
              </a:ext>
            </a:extLst>
          </p:cNvPr>
          <p:cNvSpPr>
            <a:spLocks noGrp="1"/>
          </p:cNvSpPr>
          <p:nvPr>
            <p:ph type="title"/>
          </p:nvPr>
        </p:nvSpPr>
        <p:spPr>
          <a:xfrm>
            <a:off x="838200" y="365125"/>
            <a:ext cx="10515600" cy="1006475"/>
          </a:xfrm>
        </p:spPr>
        <p:txBody>
          <a:bodyPr/>
          <a:lstStyle/>
          <a:p>
            <a:r>
              <a:rPr lang="en-GB" b="1" dirty="0"/>
              <a:t>Discussion - Chivalry Thesis</a:t>
            </a:r>
            <a:endParaRPr lang="en-GB" dirty="0"/>
          </a:p>
        </p:txBody>
      </p:sp>
      <p:sp>
        <p:nvSpPr>
          <p:cNvPr id="3" name="Content Placeholder 2">
            <a:extLst>
              <a:ext uri="{FF2B5EF4-FFF2-40B4-BE49-F238E27FC236}">
                <a16:creationId xmlns:a16="http://schemas.microsoft.com/office/drawing/2014/main" id="{18ED6409-52A4-4707-AF9B-6E063C619579}"/>
              </a:ext>
            </a:extLst>
          </p:cNvPr>
          <p:cNvSpPr>
            <a:spLocks noGrp="1"/>
          </p:cNvSpPr>
          <p:nvPr>
            <p:ph idx="1"/>
          </p:nvPr>
        </p:nvSpPr>
        <p:spPr>
          <a:xfrm>
            <a:off x="838200" y="1371600"/>
            <a:ext cx="10515600" cy="4805363"/>
          </a:xfrm>
        </p:spPr>
        <p:txBody>
          <a:bodyPr>
            <a:normAutofit/>
          </a:bodyPr>
          <a:lstStyle/>
          <a:p>
            <a:r>
              <a:rPr lang="en-GB" dirty="0">
                <a:solidFill>
                  <a:srgbClr val="3B3835"/>
                </a:solidFill>
                <a:latin typeface="Helvetica Neue"/>
              </a:rPr>
              <a:t>Criminal Justice Agents- police, magistrates and judges are more likely to be men?</a:t>
            </a:r>
          </a:p>
          <a:p>
            <a:pPr marL="0" indent="0">
              <a:buNone/>
            </a:pPr>
            <a:r>
              <a:rPr lang="en-GB" dirty="0">
                <a:solidFill>
                  <a:srgbClr val="3B3835"/>
                </a:solidFill>
                <a:latin typeface="Helvetica Neue"/>
              </a:rPr>
              <a:t>Answers</a:t>
            </a:r>
          </a:p>
          <a:p>
            <a:r>
              <a:rPr lang="en-GB" dirty="0">
                <a:solidFill>
                  <a:srgbClr val="3B3835"/>
                </a:solidFill>
                <a:latin typeface="Helvetica Neue"/>
              </a:rPr>
              <a:t>Are men are socialised to act in a ‘chivalrous’ way towards women? </a:t>
            </a:r>
          </a:p>
          <a:p>
            <a:pPr marL="0" indent="0">
              <a:buNone/>
            </a:pPr>
            <a:r>
              <a:rPr lang="en-GB" dirty="0">
                <a:solidFill>
                  <a:srgbClr val="3B3835"/>
                </a:solidFill>
                <a:latin typeface="Helvetica Neue"/>
              </a:rPr>
              <a:t>Discuss up bringing’s, siblings’ treated differently, differences experienced in work/college etc.  </a:t>
            </a:r>
          </a:p>
          <a:p>
            <a:r>
              <a:rPr lang="en-GB" dirty="0">
                <a:solidFill>
                  <a:srgbClr val="3B3835"/>
                </a:solidFill>
                <a:latin typeface="Helvetica Neue"/>
              </a:rPr>
              <a:t>Do men have a ‘protective’ attitude towards women? </a:t>
            </a:r>
          </a:p>
          <a:p>
            <a:pPr marL="0" indent="0">
              <a:buNone/>
            </a:pPr>
            <a:r>
              <a:rPr lang="en-GB" dirty="0">
                <a:solidFill>
                  <a:srgbClr val="3B3835"/>
                </a:solidFill>
                <a:latin typeface="Helvetica Neue"/>
              </a:rPr>
              <a:t>Discuss.</a:t>
            </a:r>
          </a:p>
          <a:p>
            <a:endParaRPr lang="en-GB" dirty="0">
              <a:solidFill>
                <a:srgbClr val="3B3835"/>
              </a:solidFill>
              <a:latin typeface="Helvetica Neue"/>
            </a:endParaRPr>
          </a:p>
        </p:txBody>
      </p:sp>
    </p:spTree>
    <p:extLst>
      <p:ext uri="{BB962C8B-B14F-4D97-AF65-F5344CB8AC3E}">
        <p14:creationId xmlns:p14="http://schemas.microsoft.com/office/powerpoint/2010/main" val="20925802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9B956-3757-FE3C-6815-2194CF54BF4B}"/>
              </a:ext>
            </a:extLst>
          </p:cNvPr>
          <p:cNvSpPr>
            <a:spLocks noGrp="1"/>
          </p:cNvSpPr>
          <p:nvPr>
            <p:ph type="title"/>
          </p:nvPr>
        </p:nvSpPr>
        <p:spPr/>
        <p:txBody>
          <a:bodyPr/>
          <a:lstStyle/>
          <a:p>
            <a:r>
              <a:rPr lang="en-GB" dirty="0">
                <a:cs typeface="Calibri Light"/>
              </a:rPr>
              <a:t>Gresham College </a:t>
            </a:r>
            <a:endParaRPr lang="en-GB" dirty="0"/>
          </a:p>
        </p:txBody>
      </p:sp>
      <p:sp>
        <p:nvSpPr>
          <p:cNvPr id="3" name="Content Placeholder 2">
            <a:extLst>
              <a:ext uri="{FF2B5EF4-FFF2-40B4-BE49-F238E27FC236}">
                <a16:creationId xmlns:a16="http://schemas.microsoft.com/office/drawing/2014/main" id="{8410B815-6492-F284-4813-497F4BFD4284}"/>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4"/>
              </a:rPr>
              <a:t>Amelia Dyer: Baby Killers (gresham.ac.uk)</a:t>
            </a:r>
          </a:p>
          <a:p>
            <a:endParaRPr lang="en-GB" dirty="0">
              <a:cs typeface="Calibri"/>
            </a:endParaRPr>
          </a:p>
          <a:p>
            <a:r>
              <a:rPr lang="en-GB" dirty="0">
                <a:ea typeface="+mn-lt"/>
                <a:cs typeface="+mn-lt"/>
                <a:hlinkClick r:id="rId5"/>
              </a:rPr>
              <a:t>Myra Hindley: Rape-Murderers (gresham.ac.uk)</a:t>
            </a:r>
            <a:endParaRPr lang="en-GB" dirty="0">
              <a:ea typeface="+mn-lt"/>
              <a:cs typeface="+mn-lt"/>
            </a:endParaRPr>
          </a:p>
          <a:p>
            <a:endParaRPr lang="en-GB" dirty="0">
              <a:ea typeface="+mn-lt"/>
              <a:cs typeface="+mn-lt"/>
            </a:endParaRPr>
          </a:p>
          <a:p>
            <a:r>
              <a:rPr lang="en-GB" dirty="0">
                <a:ea typeface="+mn-lt"/>
                <a:cs typeface="+mn-lt"/>
                <a:hlinkClick r:id="rId6"/>
              </a:rPr>
              <a:t>A Global History of Sexual Violence (gresham.ac.uk)</a:t>
            </a:r>
          </a:p>
          <a:p>
            <a:endParaRPr lang="en-GB" dirty="0">
              <a:ea typeface="+mn-lt"/>
              <a:cs typeface="+mn-lt"/>
            </a:endParaRPr>
          </a:p>
          <a:p>
            <a:r>
              <a:rPr lang="en-GB" dirty="0">
                <a:ea typeface="+mn-lt"/>
                <a:cs typeface="+mn-lt"/>
                <a:hlinkClick r:id="rId7"/>
              </a:rPr>
              <a:t>Profiling a Killer (gresham.ac.uk)</a:t>
            </a:r>
            <a:endParaRPr lang="en-GB" dirty="0">
              <a:ea typeface="+mn-lt"/>
              <a:cs typeface="+mn-lt"/>
            </a:endParaRPr>
          </a:p>
        </p:txBody>
      </p:sp>
      <p:pic>
        <p:nvPicPr>
          <p:cNvPr id="6" name="Audio 5">
            <a:hlinkClick r:id="" action="ppaction://media"/>
            <a:extLst>
              <a:ext uri="{FF2B5EF4-FFF2-40B4-BE49-F238E27FC236}">
                <a16:creationId xmlns:a16="http://schemas.microsoft.com/office/drawing/2014/main" id="{C3251E43-D531-C92F-9C17-56F5558C5AF0}"/>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24244627"/>
      </p:ext>
    </p:extLst>
  </p:cSld>
  <p:clrMapOvr>
    <a:masterClrMapping/>
  </p:clrMapOvr>
  <mc:AlternateContent xmlns:mc="http://schemas.openxmlformats.org/markup-compatibility/2006">
    <mc:Choice xmlns:p14="http://schemas.microsoft.com/office/powerpoint/2010/main" Requires="p14">
      <p:transition spd="slow" p14:dur="2000" advTm="28844"/>
    </mc:Choice>
    <mc:Fallback>
      <p:transition spd="slow" advTm="288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57984"/>
          </a:xfrm>
        </p:spPr>
        <p:txBody>
          <a:bodyPr>
            <a:normAutofit fontScale="90000"/>
          </a:bodyPr>
          <a:lstStyle/>
          <a:p>
            <a:r>
              <a:rPr lang="en-GB" dirty="0"/>
              <a:t>Figures</a:t>
            </a:r>
          </a:p>
        </p:txBody>
      </p:sp>
      <p:sp>
        <p:nvSpPr>
          <p:cNvPr id="3" name="Content Placeholder 2"/>
          <p:cNvSpPr>
            <a:spLocks noGrp="1"/>
          </p:cNvSpPr>
          <p:nvPr>
            <p:ph idx="1"/>
          </p:nvPr>
        </p:nvSpPr>
        <p:spPr>
          <a:xfrm>
            <a:off x="838200" y="862149"/>
            <a:ext cx="10515600" cy="5314814"/>
          </a:xfrm>
        </p:spPr>
        <p:txBody>
          <a:bodyPr>
            <a:normAutofit fontScale="77500" lnSpcReduction="20000"/>
          </a:bodyPr>
          <a:lstStyle/>
          <a:p>
            <a:r>
              <a:rPr lang="en-GB" dirty="0"/>
              <a:t>Police- o</a:t>
            </a:r>
            <a:r>
              <a:rPr lang="en-GB" b="0" i="0" dirty="0">
                <a:effectLst/>
              </a:rPr>
              <a:t>f the 147,430 police officers in England and Wales, 35% were female.</a:t>
            </a:r>
          </a:p>
          <a:p>
            <a:pPr algn="l"/>
            <a:r>
              <a:rPr lang="en-GB" b="1" i="0" dirty="0">
                <a:effectLst/>
              </a:rPr>
              <a:t>Judges in post</a:t>
            </a:r>
          </a:p>
          <a:p>
            <a:pPr algn="l"/>
            <a:r>
              <a:rPr lang="en-GB" b="0" i="0" dirty="0">
                <a:effectLst/>
              </a:rPr>
              <a:t>As at 1 April 2022, women represented:</a:t>
            </a:r>
          </a:p>
          <a:p>
            <a:pPr algn="l">
              <a:buFont typeface="Arial" panose="020B0604020202020204" pitchFamily="34" charset="0"/>
              <a:buChar char="•"/>
            </a:pPr>
            <a:r>
              <a:rPr lang="en-GB" b="0" i="0" dirty="0">
                <a:effectLst/>
              </a:rPr>
              <a:t>35% of all court  judges and 52% of all tribunal judges</a:t>
            </a:r>
          </a:p>
          <a:p>
            <a:endParaRPr lang="en-GB" dirty="0"/>
          </a:p>
          <a:p>
            <a:r>
              <a:rPr lang="en-GB" dirty="0"/>
              <a:t>Circuit Judges 513 male 87 female</a:t>
            </a:r>
          </a:p>
          <a:p>
            <a:r>
              <a:rPr lang="en-GB" dirty="0"/>
              <a:t>High Court Judges 91 male 16 female</a:t>
            </a:r>
          </a:p>
          <a:p>
            <a:r>
              <a:rPr lang="en-GB" dirty="0"/>
              <a:t>Lord Justices of Appeal 37 male 3 female</a:t>
            </a:r>
          </a:p>
          <a:p>
            <a:r>
              <a:rPr lang="en-GB" dirty="0"/>
              <a:t> There were 1,838 female firefighters, compared to 33,782 male firefighters.</a:t>
            </a:r>
          </a:p>
          <a:p>
            <a:r>
              <a:rPr lang="en-GB" dirty="0"/>
              <a:t>Practitioners Less than a third of police officers and court judges were female, compared to two thirds of those working in the Ministry of Justice and the Crown Prosecution Service.</a:t>
            </a:r>
          </a:p>
          <a:p>
            <a:r>
              <a:rPr lang="en-GB" b="0" i="0" dirty="0">
                <a:effectLst/>
              </a:rPr>
              <a:t>Women constitute 39% of barristers, 53% of solicitors and 77% of Chartered Legal Executives.</a:t>
            </a:r>
          </a:p>
          <a:p>
            <a:r>
              <a:rPr lang="en-GB" b="0" i="0" dirty="0">
                <a:effectLst/>
              </a:rPr>
              <a:t>57% of all magistrates were female</a:t>
            </a:r>
            <a:endParaRPr lang="en-GB" dirty="0"/>
          </a:p>
        </p:txBody>
      </p:sp>
      <p:pic>
        <p:nvPicPr>
          <p:cNvPr id="6" name="Audio 5">
            <a:hlinkClick r:id="" action="ppaction://media"/>
            <a:extLst>
              <a:ext uri="{FF2B5EF4-FFF2-40B4-BE49-F238E27FC236}">
                <a16:creationId xmlns:a16="http://schemas.microsoft.com/office/drawing/2014/main" id="{E1FFE97A-451E-152E-F590-A3EC964581F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59530431"/>
      </p:ext>
    </p:extLst>
  </p:cSld>
  <p:clrMapOvr>
    <a:masterClrMapping/>
  </p:clrMapOvr>
  <mc:AlternateContent xmlns:mc="http://schemas.openxmlformats.org/markup-compatibility/2006">
    <mc:Choice xmlns:p14="http://schemas.microsoft.com/office/powerpoint/2010/main" Requires="p14">
      <p:transition spd="slow" p14:dur="2000" advTm="152225"/>
    </mc:Choice>
    <mc:Fallback>
      <p:transition spd="slow" advTm="1522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D3628-51E4-4E5D-800C-7065B3D6B1A2}"/>
              </a:ext>
            </a:extLst>
          </p:cNvPr>
          <p:cNvSpPr>
            <a:spLocks noGrp="1"/>
          </p:cNvSpPr>
          <p:nvPr>
            <p:ph type="title"/>
          </p:nvPr>
        </p:nvSpPr>
        <p:spPr>
          <a:xfrm>
            <a:off x="838200" y="365125"/>
            <a:ext cx="10515600" cy="854075"/>
          </a:xfrm>
        </p:spPr>
        <p:txBody>
          <a:bodyPr/>
          <a:lstStyle/>
          <a:p>
            <a:r>
              <a:rPr lang="en-GB" dirty="0"/>
              <a:t>Evidence for chivalry Thesis</a:t>
            </a:r>
          </a:p>
        </p:txBody>
      </p:sp>
      <p:sp>
        <p:nvSpPr>
          <p:cNvPr id="3" name="Content Placeholder 2">
            <a:extLst>
              <a:ext uri="{FF2B5EF4-FFF2-40B4-BE49-F238E27FC236}">
                <a16:creationId xmlns:a16="http://schemas.microsoft.com/office/drawing/2014/main" id="{663BA400-939E-477F-B5AA-88DEF1591EB0}"/>
              </a:ext>
            </a:extLst>
          </p:cNvPr>
          <p:cNvSpPr>
            <a:spLocks noGrp="1"/>
          </p:cNvSpPr>
          <p:nvPr>
            <p:ph idx="1"/>
          </p:nvPr>
        </p:nvSpPr>
        <p:spPr>
          <a:xfrm>
            <a:off x="838200" y="1376856"/>
            <a:ext cx="10515600" cy="4800108"/>
          </a:xfrm>
        </p:spPr>
        <p:txBody>
          <a:bodyPr>
            <a:normAutofit/>
          </a:bodyPr>
          <a:lstStyle/>
          <a:p>
            <a:r>
              <a:rPr lang="en-GB" b="1" dirty="0"/>
              <a:t>John Graham and Ben Bowling (1995) </a:t>
            </a:r>
            <a:r>
              <a:rPr lang="en-GB" dirty="0"/>
              <a:t>study of 1,721 14-15 year olds and found that males were more likely to offend but the difference between female and male offending was smaller than that was recorded.</a:t>
            </a:r>
          </a:p>
          <a:p>
            <a:r>
              <a:rPr lang="en-GB" b="1" dirty="0"/>
              <a:t>Flood-Page </a:t>
            </a:r>
            <a:r>
              <a:rPr lang="en-GB" b="1" i="1" dirty="0"/>
              <a:t>et al </a:t>
            </a:r>
            <a:r>
              <a:rPr lang="en-GB" b="1" dirty="0"/>
              <a:t>(2000) </a:t>
            </a:r>
            <a:r>
              <a:rPr lang="en-GB" dirty="0"/>
              <a:t>- found that women who had admitted to committing crimes were less likely to be charged compared to men</a:t>
            </a:r>
          </a:p>
          <a:p>
            <a:r>
              <a:rPr lang="en-GB" b="1" dirty="0"/>
              <a:t>Hood</a:t>
            </a:r>
            <a:r>
              <a:rPr lang="en-GB" dirty="0"/>
              <a:t>- 3,000 defendants- women were about one third less likely to be jailed in similar cases</a:t>
            </a:r>
          </a:p>
          <a:p>
            <a:endParaRPr lang="en-GB" dirty="0"/>
          </a:p>
          <a:p>
            <a:endParaRPr lang="en-GB" dirty="0"/>
          </a:p>
        </p:txBody>
      </p:sp>
      <p:pic>
        <p:nvPicPr>
          <p:cNvPr id="10" name="Audio 9">
            <a:hlinkClick r:id="" action="ppaction://media"/>
            <a:extLst>
              <a:ext uri="{FF2B5EF4-FFF2-40B4-BE49-F238E27FC236}">
                <a16:creationId xmlns:a16="http://schemas.microsoft.com/office/drawing/2014/main" id="{2051C992-C758-5601-A173-1945326F24A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09347925"/>
      </p:ext>
    </p:extLst>
  </p:cSld>
  <p:clrMapOvr>
    <a:masterClrMapping/>
  </p:clrMapOvr>
  <mc:AlternateContent xmlns:mc="http://schemas.openxmlformats.org/markup-compatibility/2006">
    <mc:Choice xmlns:p14="http://schemas.microsoft.com/office/powerpoint/2010/main" Requires="p14">
      <p:transition spd="slow" p14:dur="2000" advTm="14581"/>
    </mc:Choice>
    <mc:Fallback>
      <p:transition spd="slow" advTm="145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80199"/>
          </a:xfrm>
        </p:spPr>
        <p:txBody>
          <a:bodyPr/>
          <a:lstStyle/>
          <a:p>
            <a:r>
              <a:rPr lang="en-GB" dirty="0"/>
              <a:t>Evidence against </a:t>
            </a:r>
          </a:p>
        </p:txBody>
      </p:sp>
      <p:sp>
        <p:nvSpPr>
          <p:cNvPr id="3" name="Content Placeholder 2"/>
          <p:cNvSpPr>
            <a:spLocks noGrp="1"/>
          </p:cNvSpPr>
          <p:nvPr>
            <p:ph idx="1"/>
          </p:nvPr>
        </p:nvSpPr>
        <p:spPr>
          <a:xfrm>
            <a:off x="838200" y="1345324"/>
            <a:ext cx="10515600" cy="4831639"/>
          </a:xfrm>
        </p:spPr>
        <p:txBody>
          <a:bodyPr/>
          <a:lstStyle/>
          <a:p>
            <a:r>
              <a:rPr lang="en-GB" dirty="0"/>
              <a:t>Farrington &amp; Morris (1983) – women are not sentenced more leniently for comparable offences. </a:t>
            </a:r>
          </a:p>
          <a:p>
            <a:r>
              <a:rPr lang="en-GB" dirty="0"/>
              <a:t>Box (1981)- if women are treated leniently, may be because their sentences are less serious.. also more likely to show remorse</a:t>
            </a:r>
          </a:p>
          <a:p>
            <a:r>
              <a:rPr lang="en-GB" dirty="0"/>
              <a:t>Buckle &amp; Farrington (1984)- study of shoplifting witnessed twice as many males shoplifting- despite fact that statistics were equal. Suggesting women shoplifters may be more likely to be prosecuted than males</a:t>
            </a:r>
          </a:p>
          <a:p>
            <a:endParaRPr lang="en-GB" dirty="0"/>
          </a:p>
        </p:txBody>
      </p:sp>
      <p:pic>
        <p:nvPicPr>
          <p:cNvPr id="7" name="Audio 6">
            <a:hlinkClick r:id="" action="ppaction://media"/>
            <a:extLst>
              <a:ext uri="{FF2B5EF4-FFF2-40B4-BE49-F238E27FC236}">
                <a16:creationId xmlns:a16="http://schemas.microsoft.com/office/drawing/2014/main" id="{D5C7606D-DFD9-BF17-4AD0-E20BF5FDFEE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81822816"/>
      </p:ext>
    </p:extLst>
  </p:cSld>
  <p:clrMapOvr>
    <a:masterClrMapping/>
  </p:clrMapOvr>
  <mc:AlternateContent xmlns:mc="http://schemas.openxmlformats.org/markup-compatibility/2006">
    <mc:Choice xmlns:p14="http://schemas.microsoft.com/office/powerpoint/2010/main" Requires="p14">
      <p:transition spd="slow" p14:dur="2000" advTm="38937"/>
    </mc:Choice>
    <mc:Fallback>
      <p:transition spd="slow" advTm="389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3B534-BAD2-4F6B-9190-14366BAE3F16}"/>
              </a:ext>
            </a:extLst>
          </p:cNvPr>
          <p:cNvSpPr>
            <a:spLocks noGrp="1"/>
          </p:cNvSpPr>
          <p:nvPr>
            <p:ph type="title"/>
          </p:nvPr>
        </p:nvSpPr>
        <p:spPr>
          <a:xfrm>
            <a:off x="838200" y="365126"/>
            <a:ext cx="10515600" cy="959178"/>
          </a:xfrm>
        </p:spPr>
        <p:txBody>
          <a:bodyPr/>
          <a:lstStyle/>
          <a:p>
            <a:r>
              <a:rPr lang="en-GB" dirty="0"/>
              <a:t>Bias against women</a:t>
            </a:r>
          </a:p>
        </p:txBody>
      </p:sp>
      <p:sp>
        <p:nvSpPr>
          <p:cNvPr id="3" name="Content Placeholder 2">
            <a:extLst>
              <a:ext uri="{FF2B5EF4-FFF2-40B4-BE49-F238E27FC236}">
                <a16:creationId xmlns:a16="http://schemas.microsoft.com/office/drawing/2014/main" id="{63824BC1-59EB-4024-9107-F841D6D4D42C}"/>
              </a:ext>
            </a:extLst>
          </p:cNvPr>
          <p:cNvSpPr>
            <a:spLocks noGrp="1"/>
          </p:cNvSpPr>
          <p:nvPr>
            <p:ph idx="1"/>
          </p:nvPr>
        </p:nvSpPr>
        <p:spPr>
          <a:xfrm>
            <a:off x="838200" y="1324304"/>
            <a:ext cx="10515600" cy="4852659"/>
          </a:xfrm>
        </p:spPr>
        <p:txBody>
          <a:bodyPr>
            <a:normAutofit/>
          </a:bodyPr>
          <a:lstStyle/>
          <a:p>
            <a:r>
              <a:rPr lang="en-GB" dirty="0"/>
              <a:t>Feminists argue that that the CJS is not biased in favour of women, as the chivalry thesis claims but biased against them.</a:t>
            </a:r>
          </a:p>
          <a:p>
            <a:r>
              <a:rPr lang="en-GB" dirty="0"/>
              <a:t>They argue that the CJS treats women more harshly, especially when they deviate from gender norms of monogamous heterosexuality and motherhood.</a:t>
            </a:r>
          </a:p>
          <a:p>
            <a:r>
              <a:rPr lang="en-GB" dirty="0" err="1"/>
              <a:t>Heidensohn</a:t>
            </a:r>
            <a:r>
              <a:rPr lang="en-GB" dirty="0"/>
              <a:t>- double standards- courts punish girls but not boys for promiscuous sexual activity</a:t>
            </a:r>
          </a:p>
          <a:p>
            <a:r>
              <a:rPr lang="en-GB" dirty="0"/>
              <a:t>Carlen- women are assessed more in terms of being wives, mothers and daughters. Less conventional girls are punished harsher. Scottish judges more likely to jail women whose children were in care than women who they saw as good mothers</a:t>
            </a:r>
          </a:p>
        </p:txBody>
      </p:sp>
      <p:pic>
        <p:nvPicPr>
          <p:cNvPr id="10" name="Audio 9">
            <a:hlinkClick r:id="" action="ppaction://media"/>
            <a:extLst>
              <a:ext uri="{FF2B5EF4-FFF2-40B4-BE49-F238E27FC236}">
                <a16:creationId xmlns:a16="http://schemas.microsoft.com/office/drawing/2014/main" id="{93FCBCF2-1E9B-E116-E0F0-C0395F355C9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96160215"/>
      </p:ext>
    </p:extLst>
  </p:cSld>
  <p:clrMapOvr>
    <a:masterClrMapping/>
  </p:clrMapOvr>
  <mc:AlternateContent xmlns:mc="http://schemas.openxmlformats.org/markup-compatibility/2006">
    <mc:Choice xmlns:p14="http://schemas.microsoft.com/office/powerpoint/2010/main" Requires="p14">
      <p:transition spd="slow" p14:dur="2000" advTm="32955"/>
    </mc:Choice>
    <mc:Fallback>
      <p:transition spd="slow" advTm="329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477299"/>
          </a:xfrm>
        </p:spPr>
        <p:txBody>
          <a:bodyPr>
            <a:normAutofit/>
          </a:bodyPr>
          <a:lstStyle/>
          <a:p>
            <a:r>
              <a:rPr lang="en-GB" sz="2000" dirty="0">
                <a:cs typeface="Calibri Light"/>
              </a:rPr>
              <a:t>Feminist Criminology</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Feminists argue that these double standards exist because the CJS is patriarchal...most evident in the way rape cases are dealt with.</a:t>
            </a:r>
            <a:endParaRPr lang="en-GB" dirty="0">
              <a:cs typeface="Calibri"/>
            </a:endParaRPr>
          </a:p>
          <a:p>
            <a:r>
              <a:rPr lang="en-GB" dirty="0"/>
              <a:t> </a:t>
            </a:r>
            <a:r>
              <a:rPr lang="en-GB" dirty="0" err="1"/>
              <a:t>Walklate</a:t>
            </a:r>
            <a:r>
              <a:rPr lang="en-GB" dirty="0"/>
              <a:t> - in rape cases it is the victim who is on trial, since she has to prove her respectability in order to have her evidence accepted</a:t>
            </a:r>
          </a:p>
          <a:p>
            <a:endParaRPr lang="en-GB" dirty="0"/>
          </a:p>
          <a:p>
            <a:r>
              <a:rPr lang="en-GB" dirty="0"/>
              <a:t>Talk about rape cases now BBC news &amp; questioning what women wear when raped etc. </a:t>
            </a:r>
          </a:p>
          <a:p>
            <a:r>
              <a:rPr lang="en-GB" dirty="0">
                <a:hlinkClick r:id="rId5"/>
              </a:rPr>
              <a:t>https://www.bbc.co.uk/news/uk-49072302</a:t>
            </a:r>
            <a:endParaRPr lang="en-GB" dirty="0"/>
          </a:p>
        </p:txBody>
      </p:sp>
      <p:pic>
        <p:nvPicPr>
          <p:cNvPr id="7" name="Audio 6">
            <a:hlinkClick r:id="" action="ppaction://media"/>
            <a:extLst>
              <a:ext uri="{FF2B5EF4-FFF2-40B4-BE49-F238E27FC236}">
                <a16:creationId xmlns:a16="http://schemas.microsoft.com/office/drawing/2014/main" id="{067589A1-3FF3-0D53-EBA6-92806E35AB6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78704513"/>
      </p:ext>
    </p:extLst>
  </p:cSld>
  <p:clrMapOvr>
    <a:masterClrMapping/>
  </p:clrMapOvr>
  <mc:AlternateContent xmlns:mc="http://schemas.openxmlformats.org/markup-compatibility/2006">
    <mc:Choice xmlns:p14="http://schemas.microsoft.com/office/powerpoint/2010/main" Requires="p14">
      <p:transition spd="slow" p14:dur="2000" advTm="106503"/>
    </mc:Choice>
    <mc:Fallback>
      <p:transition spd="slow" advTm="1065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2FFD-B15B-4491-B28D-3D0E3B87393A}"/>
              </a:ext>
            </a:extLst>
          </p:cNvPr>
          <p:cNvSpPr>
            <a:spLocks noGrp="1"/>
          </p:cNvSpPr>
          <p:nvPr>
            <p:ph type="title"/>
          </p:nvPr>
        </p:nvSpPr>
        <p:spPr>
          <a:xfrm>
            <a:off x="838200" y="365126"/>
            <a:ext cx="10515600" cy="982412"/>
          </a:xfrm>
        </p:spPr>
        <p:txBody>
          <a:bodyPr/>
          <a:lstStyle/>
          <a:p>
            <a:r>
              <a:rPr lang="en-GB" dirty="0"/>
              <a:t>Digital Strip Search </a:t>
            </a:r>
          </a:p>
        </p:txBody>
      </p:sp>
      <p:sp>
        <p:nvSpPr>
          <p:cNvPr id="3" name="Content Placeholder 2">
            <a:extLst>
              <a:ext uri="{FF2B5EF4-FFF2-40B4-BE49-F238E27FC236}">
                <a16:creationId xmlns:a16="http://schemas.microsoft.com/office/drawing/2014/main" id="{347E0E4D-975B-4CC4-909B-FB28941B6E55}"/>
              </a:ext>
            </a:extLst>
          </p:cNvPr>
          <p:cNvSpPr>
            <a:spLocks noGrp="1"/>
          </p:cNvSpPr>
          <p:nvPr>
            <p:ph idx="1"/>
          </p:nvPr>
        </p:nvSpPr>
        <p:spPr>
          <a:xfrm>
            <a:off x="838200" y="1347538"/>
            <a:ext cx="10515600" cy="4829425"/>
          </a:xfrm>
        </p:spPr>
        <p:txBody>
          <a:bodyPr vert="horz" lIns="91440" tIns="45720" rIns="91440" bIns="45720" rtlCol="0" anchor="t">
            <a:normAutofit/>
          </a:bodyPr>
          <a:lstStyle/>
          <a:p>
            <a:pPr fontAlgn="base"/>
            <a:r>
              <a:rPr lang="en-GB" dirty="0"/>
              <a:t>Victims of crimes including rape are being asked to hand their phones over to police - or risk prosecutions not going ahead. </a:t>
            </a:r>
          </a:p>
          <a:p>
            <a:pPr fontAlgn="base"/>
            <a:r>
              <a:rPr lang="en-GB" dirty="0"/>
              <a:t>Consent for emails, messages, app’s and photographs have been rolled out in England and Wales. </a:t>
            </a:r>
          </a:p>
          <a:p>
            <a:pPr fontAlgn="base"/>
            <a:r>
              <a:rPr lang="en-GB" dirty="0"/>
              <a:t>It comes after a number of rape and serious sexual assault cases collapsed when crucial evidence emerged was not passed.</a:t>
            </a:r>
            <a:endParaRPr lang="en-GB" dirty="0">
              <a:cs typeface="Calibri"/>
            </a:endParaRPr>
          </a:p>
          <a:p>
            <a:pPr fontAlgn="base"/>
            <a:r>
              <a:rPr lang="en-GB" dirty="0"/>
              <a:t>Victim Support said the move could stop victims coming forward. </a:t>
            </a:r>
          </a:p>
          <a:p>
            <a:endParaRPr lang="en-GB" dirty="0"/>
          </a:p>
        </p:txBody>
      </p:sp>
      <p:pic>
        <p:nvPicPr>
          <p:cNvPr id="6" name="Audio 5">
            <a:hlinkClick r:id="" action="ppaction://media"/>
            <a:extLst>
              <a:ext uri="{FF2B5EF4-FFF2-40B4-BE49-F238E27FC236}">
                <a16:creationId xmlns:a16="http://schemas.microsoft.com/office/drawing/2014/main" id="{3F7DD0A1-59A3-968A-E5AC-178D07EDB04B}"/>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597865203"/>
      </p:ext>
    </p:extLst>
  </p:cSld>
  <p:clrMapOvr>
    <a:masterClrMapping/>
  </p:clrMapOvr>
  <mc:AlternateContent xmlns:mc="http://schemas.openxmlformats.org/markup-compatibility/2006">
    <mc:Choice xmlns:p14="http://schemas.microsoft.com/office/powerpoint/2010/main" Requires="p14">
      <p:transition spd="slow" p14:dur="2000" advTm="79286"/>
    </mc:Choice>
    <mc:Fallback>
      <p:transition spd="slow" advTm="792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60E95-F12B-4A0B-9AC7-A50294C1BAB9}"/>
              </a:ext>
            </a:extLst>
          </p:cNvPr>
          <p:cNvSpPr>
            <a:spLocks noGrp="1"/>
          </p:cNvSpPr>
          <p:nvPr>
            <p:ph type="title"/>
          </p:nvPr>
        </p:nvSpPr>
        <p:spPr>
          <a:xfrm>
            <a:off x="838200" y="365125"/>
            <a:ext cx="10515600" cy="898191"/>
          </a:xfrm>
        </p:spPr>
        <p:txBody>
          <a:bodyPr>
            <a:normAutofit fontScale="90000"/>
          </a:bodyPr>
          <a:lstStyle/>
          <a:p>
            <a:br>
              <a:rPr lang="en-GB" dirty="0"/>
            </a:br>
            <a:r>
              <a:rPr lang="en-GB" dirty="0"/>
              <a:t>'My phone was taken for two years'</a:t>
            </a:r>
            <a:br>
              <a:rPr lang="en-GB" dirty="0"/>
            </a:br>
            <a:endParaRPr lang="en-GB" dirty="0"/>
          </a:p>
        </p:txBody>
      </p:sp>
      <p:sp>
        <p:nvSpPr>
          <p:cNvPr id="3" name="Content Placeholder 2">
            <a:extLst>
              <a:ext uri="{FF2B5EF4-FFF2-40B4-BE49-F238E27FC236}">
                <a16:creationId xmlns:a16="http://schemas.microsoft.com/office/drawing/2014/main" id="{D9552BB8-7245-4A8B-BE66-21B44F37769E}"/>
              </a:ext>
            </a:extLst>
          </p:cNvPr>
          <p:cNvSpPr>
            <a:spLocks noGrp="1"/>
          </p:cNvSpPr>
          <p:nvPr>
            <p:ph idx="1"/>
          </p:nvPr>
        </p:nvSpPr>
        <p:spPr>
          <a:xfrm>
            <a:off x="838200" y="1167063"/>
            <a:ext cx="10515600" cy="5009900"/>
          </a:xfrm>
        </p:spPr>
        <p:txBody>
          <a:bodyPr>
            <a:normAutofit/>
          </a:bodyPr>
          <a:lstStyle/>
          <a:p>
            <a:pPr fontAlgn="base"/>
            <a:r>
              <a:rPr lang="en-GB" i="1" dirty="0"/>
              <a:t>One woman, who was raped in April 2016 by someone she knew and reported it two months later.</a:t>
            </a:r>
            <a:endParaRPr lang="en-GB" dirty="0"/>
          </a:p>
          <a:p>
            <a:pPr fontAlgn="base"/>
            <a:r>
              <a:rPr lang="en-GB" dirty="0"/>
              <a:t>"I was willing to give the police everything they needed. I'd texted people that night about the incident. The police said they wanted to extract data from my phone. </a:t>
            </a:r>
          </a:p>
          <a:p>
            <a:pPr fontAlgn="base"/>
            <a:r>
              <a:rPr lang="en-GB" dirty="0"/>
              <a:t>"I was required to hand in my phone and it was only returned to me after repeated requests after two years.</a:t>
            </a:r>
          </a:p>
          <a:p>
            <a:pPr fontAlgn="base"/>
            <a:r>
              <a:rPr lang="en-GB" dirty="0"/>
              <a:t>"When I got my phone back, I saw that it had not even been turned on in two years”. </a:t>
            </a:r>
          </a:p>
          <a:p>
            <a:pPr fontAlgn="base"/>
            <a:r>
              <a:rPr lang="en-GB" dirty="0"/>
              <a:t>"They didn't even take the phone off the perpetrator. I gave his name and address. He's not had to face any consequences."</a:t>
            </a:r>
          </a:p>
          <a:p>
            <a:endParaRPr lang="en-GB" dirty="0"/>
          </a:p>
        </p:txBody>
      </p:sp>
      <p:pic>
        <p:nvPicPr>
          <p:cNvPr id="6" name="Audio 5">
            <a:hlinkClick r:id="" action="ppaction://media"/>
            <a:extLst>
              <a:ext uri="{FF2B5EF4-FFF2-40B4-BE49-F238E27FC236}">
                <a16:creationId xmlns:a16="http://schemas.microsoft.com/office/drawing/2014/main" id="{C299EC47-19F7-7CD7-1109-B09CF93E6C8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11144676"/>
      </p:ext>
    </p:extLst>
  </p:cSld>
  <p:clrMapOvr>
    <a:masterClrMapping/>
  </p:clrMapOvr>
  <mc:AlternateContent xmlns:mc="http://schemas.openxmlformats.org/markup-compatibility/2006">
    <mc:Choice xmlns:p14="http://schemas.microsoft.com/office/powerpoint/2010/main" Requires="p14">
      <p:transition spd="slow" p14:dur="2000" advTm="39709"/>
    </mc:Choice>
    <mc:Fallback>
      <p:transition spd="slow" advTm="397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B02B3-2D87-4864-A75A-92457618A842}"/>
              </a:ext>
            </a:extLst>
          </p:cNvPr>
          <p:cNvSpPr>
            <a:spLocks noGrp="1"/>
          </p:cNvSpPr>
          <p:nvPr>
            <p:ph type="title"/>
          </p:nvPr>
        </p:nvSpPr>
        <p:spPr>
          <a:xfrm>
            <a:off x="838200" y="365126"/>
            <a:ext cx="10515600" cy="910222"/>
          </a:xfrm>
        </p:spPr>
        <p:txBody>
          <a:bodyPr>
            <a:normAutofit fontScale="90000"/>
          </a:bodyPr>
          <a:lstStyle/>
          <a:p>
            <a:br>
              <a:rPr lang="en-GB" dirty="0"/>
            </a:br>
            <a:r>
              <a:rPr lang="en-GB" dirty="0"/>
              <a:t>'I didn't hand over my phone'</a:t>
            </a:r>
            <a:br>
              <a:rPr lang="en-GB" dirty="0"/>
            </a:br>
            <a:endParaRPr lang="en-GB" dirty="0"/>
          </a:p>
        </p:txBody>
      </p:sp>
      <p:sp>
        <p:nvSpPr>
          <p:cNvPr id="3" name="Content Placeholder 2">
            <a:extLst>
              <a:ext uri="{FF2B5EF4-FFF2-40B4-BE49-F238E27FC236}">
                <a16:creationId xmlns:a16="http://schemas.microsoft.com/office/drawing/2014/main" id="{6CD9F27B-FFC2-4E6C-B295-332553E62807}"/>
              </a:ext>
            </a:extLst>
          </p:cNvPr>
          <p:cNvSpPr>
            <a:spLocks noGrp="1"/>
          </p:cNvSpPr>
          <p:nvPr>
            <p:ph idx="1"/>
          </p:nvPr>
        </p:nvSpPr>
        <p:spPr>
          <a:xfrm>
            <a:off x="838200" y="1191126"/>
            <a:ext cx="10515600" cy="4985837"/>
          </a:xfrm>
        </p:spPr>
        <p:txBody>
          <a:bodyPr>
            <a:normAutofit/>
          </a:bodyPr>
          <a:lstStyle/>
          <a:p>
            <a:pPr marL="0" indent="0" fontAlgn="base">
              <a:buNone/>
            </a:pPr>
            <a:r>
              <a:rPr lang="en-GB" i="1" dirty="0"/>
              <a:t>Leah, a university student who was sexually assaulted on campus.</a:t>
            </a:r>
            <a:endParaRPr lang="en-GB" dirty="0"/>
          </a:p>
          <a:p>
            <a:pPr fontAlgn="base"/>
            <a:r>
              <a:rPr lang="en-GB" dirty="0"/>
              <a:t>"I didn't have the courage to report it straight away - but when I saw him again on campus, I had to. </a:t>
            </a:r>
          </a:p>
          <a:p>
            <a:pPr fontAlgn="base"/>
            <a:r>
              <a:rPr lang="en-GB" dirty="0"/>
              <a:t>"A policewoman told me she'd need my phone. I didn't see the need to hand it over or that it was relevant”. </a:t>
            </a:r>
          </a:p>
          <a:p>
            <a:pPr fontAlgn="base"/>
            <a:r>
              <a:rPr lang="en-GB" dirty="0"/>
              <a:t>"When I turned up at the interview and didn't hand over the phone, I was made to feel that I'd done something wrong”. </a:t>
            </a:r>
          </a:p>
          <a:p>
            <a:pPr fontAlgn="base"/>
            <a:r>
              <a:rPr lang="en-GB" dirty="0"/>
              <a:t>"I got halfway through the interview and then stopped. It was almost as traumatic as the incident itself”.</a:t>
            </a:r>
          </a:p>
          <a:p>
            <a:endParaRPr lang="en-GB" dirty="0"/>
          </a:p>
        </p:txBody>
      </p:sp>
    </p:spTree>
    <p:extLst>
      <p:ext uri="{BB962C8B-B14F-4D97-AF65-F5344CB8AC3E}">
        <p14:creationId xmlns:p14="http://schemas.microsoft.com/office/powerpoint/2010/main" val="20845141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767B8-B5B9-431D-8414-082543A17C81}"/>
              </a:ext>
            </a:extLst>
          </p:cNvPr>
          <p:cNvSpPr>
            <a:spLocks noGrp="1"/>
          </p:cNvSpPr>
          <p:nvPr>
            <p:ph type="title"/>
          </p:nvPr>
        </p:nvSpPr>
        <p:spPr/>
        <p:txBody>
          <a:bodyPr/>
          <a:lstStyle/>
          <a:p>
            <a:r>
              <a:rPr lang="en-GB" dirty="0"/>
              <a:t>Why?</a:t>
            </a:r>
          </a:p>
        </p:txBody>
      </p:sp>
      <p:sp>
        <p:nvSpPr>
          <p:cNvPr id="3" name="Content Placeholder 2">
            <a:extLst>
              <a:ext uri="{FF2B5EF4-FFF2-40B4-BE49-F238E27FC236}">
                <a16:creationId xmlns:a16="http://schemas.microsoft.com/office/drawing/2014/main" id="{A37243DC-37B3-44CD-A9F6-85C6AF4E88FA}"/>
              </a:ext>
            </a:extLst>
          </p:cNvPr>
          <p:cNvSpPr>
            <a:spLocks noGrp="1"/>
          </p:cNvSpPr>
          <p:nvPr>
            <p:ph idx="1"/>
          </p:nvPr>
        </p:nvSpPr>
        <p:spPr>
          <a:xfrm>
            <a:off x="838200" y="1422400"/>
            <a:ext cx="10515600" cy="4754563"/>
          </a:xfrm>
        </p:spPr>
        <p:txBody>
          <a:bodyPr vert="horz" lIns="91440" tIns="45720" rIns="91440" bIns="45720" rtlCol="0" anchor="t">
            <a:normAutofit lnSpcReduction="10000"/>
          </a:bodyPr>
          <a:lstStyle/>
          <a:p>
            <a:pPr fontAlgn="base"/>
            <a:r>
              <a:rPr lang="en-GB" dirty="0"/>
              <a:t>Confidence and scandals in the criminal justice system has introduced consent forms</a:t>
            </a:r>
            <a:endParaRPr lang="en-GB" dirty="0">
              <a:cs typeface="Calibri"/>
            </a:endParaRPr>
          </a:p>
          <a:p>
            <a:pPr fontAlgn="base"/>
            <a:r>
              <a:rPr lang="en-GB" dirty="0"/>
              <a:t>Several court cases of rape and serious sexual assault cases collapsed when crucial evidence emerged at the last minute.</a:t>
            </a:r>
          </a:p>
          <a:p>
            <a:pPr fontAlgn="base"/>
            <a:r>
              <a:rPr lang="en-GB" b="1" dirty="0"/>
              <a:t>Liam Allan (2017) </a:t>
            </a:r>
            <a:r>
              <a:rPr lang="en-GB" dirty="0"/>
              <a:t>had charges dropped when critical material emerged while on trial. </a:t>
            </a:r>
          </a:p>
          <a:p>
            <a:pPr fontAlgn="base"/>
            <a:r>
              <a:rPr lang="en-GB" dirty="0"/>
              <a:t>Alleged victim told friends what a kind person Mr Allan was and that she had had a great experience with him, she told friends she loved him. </a:t>
            </a:r>
          </a:p>
          <a:p>
            <a:pPr fontAlgn="base"/>
            <a:r>
              <a:rPr lang="en-GB" dirty="0"/>
              <a:t>Evidence of 40,000 messages revealed the alleged victim had had pestered him for "casual sex“ and references to rape fantasies.</a:t>
            </a:r>
          </a:p>
          <a:p>
            <a:pPr fontAlgn="base"/>
            <a:endParaRPr lang="en-GB" dirty="0"/>
          </a:p>
          <a:p>
            <a:pPr fontAlgn="base"/>
            <a:endParaRPr lang="en-GB" dirty="0"/>
          </a:p>
          <a:p>
            <a:endParaRPr lang="en-GB" dirty="0"/>
          </a:p>
        </p:txBody>
      </p:sp>
      <p:pic>
        <p:nvPicPr>
          <p:cNvPr id="14" name="Audio 13">
            <a:hlinkClick r:id="" action="ppaction://media"/>
            <a:extLst>
              <a:ext uri="{FF2B5EF4-FFF2-40B4-BE49-F238E27FC236}">
                <a16:creationId xmlns:a16="http://schemas.microsoft.com/office/drawing/2014/main" id="{AF5F2CA0-1232-623B-FC99-F5FFE49DF71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11498411"/>
      </p:ext>
    </p:extLst>
  </p:cSld>
  <p:clrMapOvr>
    <a:masterClrMapping/>
  </p:clrMapOvr>
  <mc:AlternateContent xmlns:mc="http://schemas.openxmlformats.org/markup-compatibility/2006">
    <mc:Choice xmlns:p14="http://schemas.microsoft.com/office/powerpoint/2010/main" Requires="p14">
      <p:transition spd="slow" p14:dur="2000" advTm="101544"/>
    </mc:Choice>
    <mc:Fallback>
      <p:transition spd="slow" advTm="1015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AE6DF-DE67-4FC8-8FB5-02AD11DFB552}"/>
              </a:ext>
            </a:extLst>
          </p:cNvPr>
          <p:cNvSpPr>
            <a:spLocks noGrp="1"/>
          </p:cNvSpPr>
          <p:nvPr>
            <p:ph type="title"/>
          </p:nvPr>
        </p:nvSpPr>
        <p:spPr>
          <a:xfrm>
            <a:off x="838200" y="365125"/>
            <a:ext cx="10515600" cy="587375"/>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190303FA-84D0-4DC1-B892-23A245095A33}"/>
              </a:ext>
            </a:extLst>
          </p:cNvPr>
          <p:cNvSpPr>
            <a:spLocks noGrp="1"/>
          </p:cNvSpPr>
          <p:nvPr>
            <p:ph idx="1"/>
          </p:nvPr>
        </p:nvSpPr>
        <p:spPr>
          <a:xfrm>
            <a:off x="838200" y="1352550"/>
            <a:ext cx="10515600" cy="4824413"/>
          </a:xfrm>
        </p:spPr>
        <p:txBody>
          <a:bodyPr/>
          <a:lstStyle/>
          <a:p>
            <a:pPr fontAlgn="base"/>
            <a:r>
              <a:rPr lang="en-GB" dirty="0"/>
              <a:t>Harriet Wistrich, director of the Centre for Women's Justice  "We seem to be going back to the bad old days when victims of rape are being treated as suspects.“</a:t>
            </a:r>
          </a:p>
          <a:p>
            <a:pPr fontAlgn="base"/>
            <a:r>
              <a:rPr lang="en-GB" dirty="0"/>
              <a:t>Victims understand that they needed to disclose any communication they had with the defendant, but not why their past sexual history would be relevant. </a:t>
            </a:r>
          </a:p>
          <a:p>
            <a:r>
              <a:rPr lang="en-GB" dirty="0"/>
              <a:t>SHOW WEBPAGES REF RAPE CASES</a:t>
            </a:r>
          </a:p>
        </p:txBody>
      </p:sp>
      <p:pic>
        <p:nvPicPr>
          <p:cNvPr id="6" name="Audio 5">
            <a:hlinkClick r:id="" action="ppaction://media"/>
            <a:extLst>
              <a:ext uri="{FF2B5EF4-FFF2-40B4-BE49-F238E27FC236}">
                <a16:creationId xmlns:a16="http://schemas.microsoft.com/office/drawing/2014/main" id="{EB75D23E-F1C0-FFE4-A8BA-D6BAE076225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097609792"/>
      </p:ext>
    </p:extLst>
  </p:cSld>
  <p:clrMapOvr>
    <a:masterClrMapping/>
  </p:clrMapOvr>
  <mc:AlternateContent xmlns:mc="http://schemas.openxmlformats.org/markup-compatibility/2006">
    <mc:Choice xmlns:p14="http://schemas.microsoft.com/office/powerpoint/2010/main" Requires="p14">
      <p:transition spd="slow" p14:dur="2000" advTm="43630"/>
    </mc:Choice>
    <mc:Fallback>
      <p:transition spd="slow" advTm="436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7AE7A-0E81-4989-8111-88E30901FA19}"/>
              </a:ext>
            </a:extLst>
          </p:cNvPr>
          <p:cNvSpPr>
            <a:spLocks noGrp="1"/>
          </p:cNvSpPr>
          <p:nvPr>
            <p:ph type="title"/>
          </p:nvPr>
        </p:nvSpPr>
        <p:spPr>
          <a:xfrm>
            <a:off x="838200" y="365125"/>
            <a:ext cx="10515600" cy="1071789"/>
          </a:xfrm>
        </p:spPr>
        <p:txBody>
          <a:bodyPr/>
          <a:lstStyle/>
          <a:p>
            <a:r>
              <a:rPr lang="en-GB" dirty="0"/>
              <a:t>Functionalist Sex Role Theory</a:t>
            </a:r>
          </a:p>
        </p:txBody>
      </p:sp>
      <p:sp>
        <p:nvSpPr>
          <p:cNvPr id="3" name="Content Placeholder 2">
            <a:extLst>
              <a:ext uri="{FF2B5EF4-FFF2-40B4-BE49-F238E27FC236}">
                <a16:creationId xmlns:a16="http://schemas.microsoft.com/office/drawing/2014/main" id="{63DF2CE2-0A71-49BC-AA93-94A0B317C51A}"/>
              </a:ext>
            </a:extLst>
          </p:cNvPr>
          <p:cNvSpPr>
            <a:spLocks noGrp="1"/>
          </p:cNvSpPr>
          <p:nvPr>
            <p:ph idx="1"/>
          </p:nvPr>
        </p:nvSpPr>
        <p:spPr>
          <a:xfrm>
            <a:off x="838200" y="1349829"/>
            <a:ext cx="10515600" cy="4827134"/>
          </a:xfrm>
        </p:spPr>
        <p:txBody>
          <a:bodyPr vert="horz" lIns="91440" tIns="45720" rIns="91440" bIns="45720" rtlCol="0" anchor="t">
            <a:normAutofit/>
          </a:bodyPr>
          <a:lstStyle/>
          <a:p>
            <a:r>
              <a:rPr lang="en-GB" dirty="0"/>
              <a:t>Parsons (1937) ‘expressive role’ which involves females caring and looking after emotional needs of a family. </a:t>
            </a:r>
          </a:p>
          <a:p>
            <a:r>
              <a:rPr lang="en-GB" dirty="0"/>
              <a:t>Girls adopt these values which reduce the likelihood of someone females committing crime.</a:t>
            </a:r>
          </a:p>
          <a:p>
            <a:r>
              <a:rPr lang="en-GB" dirty="0"/>
              <a:t>A caring and empathetic attitude towards others means you are less likely to harm others.</a:t>
            </a:r>
          </a:p>
          <a:p>
            <a:r>
              <a:rPr lang="en-GB" err="1"/>
              <a:t>Walklate</a:t>
            </a:r>
            <a:r>
              <a:rPr lang="en-GB" dirty="0"/>
              <a:t> criticises Parsons for assuming that because women are biologically capable of bearing children, they are best suited to that </a:t>
            </a:r>
            <a:r>
              <a:rPr lang="en-GB"/>
              <a:t>role. </a:t>
            </a:r>
          </a:p>
          <a:p>
            <a:r>
              <a:rPr lang="en-GB"/>
              <a:t>Parsons believed biological elements play the part off female offenders</a:t>
            </a:r>
            <a:endParaRPr lang="en-GB" dirty="0">
              <a:cs typeface="Calibri"/>
            </a:endParaRPr>
          </a:p>
          <a:p>
            <a:endParaRPr lang="en-GB" dirty="0">
              <a:cs typeface="Calibri"/>
            </a:endParaRPr>
          </a:p>
          <a:p>
            <a:endParaRPr lang="en-GB" dirty="0"/>
          </a:p>
        </p:txBody>
      </p:sp>
      <p:pic>
        <p:nvPicPr>
          <p:cNvPr id="6" name="Audio 5">
            <a:hlinkClick r:id="" action="ppaction://media"/>
            <a:extLst>
              <a:ext uri="{FF2B5EF4-FFF2-40B4-BE49-F238E27FC236}">
                <a16:creationId xmlns:a16="http://schemas.microsoft.com/office/drawing/2014/main" id="{242C2CCB-25D4-65D0-31FB-1A1B0202722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98233641"/>
      </p:ext>
    </p:extLst>
  </p:cSld>
  <p:clrMapOvr>
    <a:masterClrMapping/>
  </p:clrMapOvr>
  <mc:AlternateContent xmlns:mc="http://schemas.openxmlformats.org/markup-compatibility/2006">
    <mc:Choice xmlns:p14="http://schemas.microsoft.com/office/powerpoint/2010/main" Requires="p14">
      <p:transition spd="slow" p14:dur="2000" advTm="50188"/>
    </mc:Choice>
    <mc:Fallback>
      <p:transition spd="slow" advTm="501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116FE-E22B-4A9B-9CDD-69BB281812D6}"/>
              </a:ext>
            </a:extLst>
          </p:cNvPr>
          <p:cNvSpPr>
            <a:spLocks noGrp="1"/>
          </p:cNvSpPr>
          <p:nvPr>
            <p:ph type="title"/>
          </p:nvPr>
        </p:nvSpPr>
        <p:spPr>
          <a:xfrm>
            <a:off x="838200" y="365126"/>
            <a:ext cx="10515600" cy="908504"/>
          </a:xfrm>
        </p:spPr>
        <p:txBody>
          <a:bodyPr/>
          <a:lstStyle/>
          <a:p>
            <a:r>
              <a:rPr lang="en-GB" dirty="0"/>
              <a:t>Activity</a:t>
            </a:r>
          </a:p>
        </p:txBody>
      </p:sp>
      <p:sp>
        <p:nvSpPr>
          <p:cNvPr id="3" name="Content Placeholder 2">
            <a:extLst>
              <a:ext uri="{FF2B5EF4-FFF2-40B4-BE49-F238E27FC236}">
                <a16:creationId xmlns:a16="http://schemas.microsoft.com/office/drawing/2014/main" id="{0FE448BF-1F5A-401A-8E32-03B74125F1C2}"/>
              </a:ext>
            </a:extLst>
          </p:cNvPr>
          <p:cNvSpPr>
            <a:spLocks noGrp="1"/>
          </p:cNvSpPr>
          <p:nvPr>
            <p:ph idx="1"/>
          </p:nvPr>
        </p:nvSpPr>
        <p:spPr>
          <a:xfrm>
            <a:off x="838200" y="1175657"/>
            <a:ext cx="10515600" cy="5001306"/>
          </a:xfrm>
        </p:spPr>
        <p:txBody>
          <a:bodyPr vert="horz" lIns="91440" tIns="45720" rIns="91440" bIns="45720" rtlCol="0" anchor="t">
            <a:normAutofit lnSpcReduction="10000"/>
          </a:bodyPr>
          <a:lstStyle/>
          <a:p>
            <a:r>
              <a:rPr lang="en-GB" dirty="0"/>
              <a:t>Compare the strength of feeling shown against Maxine Carr with the level to which she was actually involved in the crime.</a:t>
            </a:r>
            <a:endParaRPr lang="en-GB" dirty="0">
              <a:cs typeface="Calibri"/>
            </a:endParaRPr>
          </a:p>
          <a:p>
            <a:r>
              <a:rPr lang="en-GB" dirty="0"/>
              <a:t>Investigate accounts of the case of ‘Baby P’ and Tracey Connelly in 2009. How were the descriptions of Tracey Connelly in the press different from the way in which the male offenders (the actual killers) were treated? </a:t>
            </a:r>
          </a:p>
          <a:p>
            <a:r>
              <a:rPr lang="en-GB" dirty="0"/>
              <a:t>For example, the item in the Daily Express T</a:t>
            </a:r>
            <a:r>
              <a:rPr lang="en-GB" b="1" dirty="0"/>
              <a:t>ramp Tracey used-TV to mask sons screams</a:t>
            </a:r>
            <a:endParaRPr lang="en-GB" b="1" dirty="0">
              <a:cs typeface="Calibri"/>
            </a:endParaRPr>
          </a:p>
          <a:p>
            <a:r>
              <a:rPr lang="en-GB" dirty="0"/>
              <a:t>What do these cases show about how women and men are seen, especially in cases involving children? Does our society expect higher moral standards of women than men? If so, why?</a:t>
            </a:r>
          </a:p>
          <a:p>
            <a:r>
              <a:rPr lang="en-GB" dirty="0"/>
              <a:t>How would sociologists explain this difference?</a:t>
            </a:r>
          </a:p>
        </p:txBody>
      </p:sp>
      <p:pic>
        <p:nvPicPr>
          <p:cNvPr id="6" name="Audio 5">
            <a:hlinkClick r:id="" action="ppaction://media"/>
            <a:extLst>
              <a:ext uri="{FF2B5EF4-FFF2-40B4-BE49-F238E27FC236}">
                <a16:creationId xmlns:a16="http://schemas.microsoft.com/office/drawing/2014/main" id="{52FDF7A1-6EB9-8732-2026-7CBBB560666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88000779"/>
      </p:ext>
    </p:extLst>
  </p:cSld>
  <p:clrMapOvr>
    <a:masterClrMapping/>
  </p:clrMapOvr>
  <mc:AlternateContent xmlns:mc="http://schemas.openxmlformats.org/markup-compatibility/2006">
    <mc:Choice xmlns:p14="http://schemas.microsoft.com/office/powerpoint/2010/main" Requires="p14">
      <p:transition spd="slow" p14:dur="2000" advTm="38899"/>
    </mc:Choice>
    <mc:Fallback>
      <p:transition spd="slow" advTm="388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E66AC-0052-48FB-6741-E0CC135D3730}"/>
              </a:ext>
            </a:extLst>
          </p:cNvPr>
          <p:cNvSpPr>
            <a:spLocks noGrp="1"/>
          </p:cNvSpPr>
          <p:nvPr>
            <p:ph type="title"/>
          </p:nvPr>
        </p:nvSpPr>
        <p:spPr>
          <a:xfrm>
            <a:off x="838200" y="365125"/>
            <a:ext cx="10515600" cy="577941"/>
          </a:xfrm>
        </p:spPr>
        <p:txBody>
          <a:bodyPr>
            <a:normAutofit/>
          </a:bodyPr>
          <a:lstStyle/>
          <a:p>
            <a:r>
              <a:rPr lang="en-GB" sz="2800" dirty="0">
                <a:cs typeface="Calibri Light"/>
              </a:rPr>
              <a:t>Women in CJS</a:t>
            </a:r>
            <a:endParaRPr lang="en-GB" sz="2800">
              <a:cs typeface="Calibri Light"/>
            </a:endParaRPr>
          </a:p>
        </p:txBody>
      </p:sp>
      <p:sp>
        <p:nvSpPr>
          <p:cNvPr id="3" name="Content Placeholder 2">
            <a:extLst>
              <a:ext uri="{FF2B5EF4-FFF2-40B4-BE49-F238E27FC236}">
                <a16:creationId xmlns:a16="http://schemas.microsoft.com/office/drawing/2014/main" id="{19D48F0A-D978-A97B-12F5-598DC8E25002}"/>
              </a:ext>
            </a:extLst>
          </p:cNvPr>
          <p:cNvSpPr>
            <a:spLocks noGrp="1"/>
          </p:cNvSpPr>
          <p:nvPr>
            <p:ph idx="1"/>
          </p:nvPr>
        </p:nvSpPr>
        <p:spPr>
          <a:xfrm>
            <a:off x="838200" y="1020493"/>
            <a:ext cx="10515600" cy="5156470"/>
          </a:xfrm>
        </p:spPr>
        <p:txBody>
          <a:bodyPr vert="horz" lIns="91440" tIns="45720" rIns="91440" bIns="45720" rtlCol="0" anchor="t">
            <a:normAutofit fontScale="77500" lnSpcReduction="20000"/>
          </a:bodyPr>
          <a:lstStyle/>
          <a:p>
            <a:r>
              <a:rPr lang="en-GB" dirty="0">
                <a:cs typeface="Calibri"/>
              </a:rPr>
              <a:t>More likely than men to self-harm whilst in prison. In 2020, women made up 22% of all self-harm incidents despite making up 4% of the prison population.  Increasing.</a:t>
            </a:r>
          </a:p>
          <a:p>
            <a:r>
              <a:rPr lang="en-GB" dirty="0">
                <a:cs typeface="Calibri"/>
              </a:rPr>
              <a:t>Since 2011, 97 women have died in prisons in England and Wales, with 37 of these deaths being self-inflicted. </a:t>
            </a:r>
            <a:endParaRPr lang="en-GB">
              <a:cs typeface="Calibri"/>
            </a:endParaRPr>
          </a:p>
          <a:p>
            <a:r>
              <a:rPr lang="en-GB" dirty="0">
                <a:cs typeface="Calibri"/>
              </a:rPr>
              <a:t>Women are also more likely to be victims as well as offenders, 60% of women in prison having experienced DV</a:t>
            </a:r>
          </a:p>
          <a:p>
            <a:r>
              <a:rPr lang="en-GB" dirty="0">
                <a:cs typeface="Calibri"/>
              </a:rPr>
              <a:t>Two thirds of women prisoners have dependent children, and studies show how separation through imprisonment leads to a disorganised attachment pattern in around 80% of such children. </a:t>
            </a:r>
            <a:endParaRPr lang="en-GB">
              <a:cs typeface="Calibri"/>
            </a:endParaRPr>
          </a:p>
          <a:p>
            <a:r>
              <a:rPr lang="en-GB" dirty="0">
                <a:cs typeface="Calibri"/>
              </a:rPr>
              <a:t>An estimated 17,000 children are affected by maternal imprisonment each year. </a:t>
            </a:r>
            <a:endParaRPr lang="en-GB">
              <a:cs typeface="Calibri"/>
            </a:endParaRPr>
          </a:p>
          <a:p>
            <a:r>
              <a:rPr lang="en-GB" dirty="0">
                <a:cs typeface="Calibri"/>
              </a:rPr>
              <a:t>80% of sentenced women entering prison have been convicted of non-violent offences</a:t>
            </a:r>
          </a:p>
          <a:p>
            <a:r>
              <a:rPr lang="en-GB" dirty="0">
                <a:cs typeface="Calibri"/>
              </a:rPr>
              <a:t>Many also offend as a way to resolve practical difficulties, such as drug addiction, unemployment, unsuitable accommodation, debt and an abusive partner.</a:t>
            </a:r>
            <a:br>
              <a:rPr lang="en-GB" dirty="0">
                <a:cs typeface="Calibri"/>
              </a:rPr>
            </a:br>
            <a:br>
              <a:rPr lang="en-GB" dirty="0">
                <a:cs typeface="Calibri"/>
              </a:rPr>
            </a:br>
            <a:r>
              <a:rPr lang="en-GB" b="1" dirty="0">
                <a:cs typeface="Calibri"/>
              </a:rPr>
              <a:t>Government's 2018 - Female Offender Strategy published which is aimed to “break the cycle” of reoffending by addressing the vulnerability of female offenders</a:t>
            </a:r>
            <a:endParaRPr lang="en-GB" b="1">
              <a:ea typeface="+mn-lt"/>
              <a:cs typeface="+mn-lt"/>
            </a:endParaRPr>
          </a:p>
          <a:p>
            <a:endParaRPr lang="en-GB" dirty="0">
              <a:ea typeface="+mn-lt"/>
              <a:cs typeface="+mn-lt"/>
            </a:endParaRPr>
          </a:p>
          <a:p>
            <a:endParaRPr lang="en-GB" dirty="0">
              <a:cs typeface="Calibri"/>
            </a:endParaRPr>
          </a:p>
        </p:txBody>
      </p:sp>
      <p:pic>
        <p:nvPicPr>
          <p:cNvPr id="10" name="Audio 9">
            <a:hlinkClick r:id="" action="ppaction://media"/>
            <a:extLst>
              <a:ext uri="{FF2B5EF4-FFF2-40B4-BE49-F238E27FC236}">
                <a16:creationId xmlns:a16="http://schemas.microsoft.com/office/drawing/2014/main" id="{A2C6C1CE-A2E4-F09A-3180-E8CF36D3E90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6067738"/>
      </p:ext>
    </p:extLst>
  </p:cSld>
  <p:clrMapOvr>
    <a:masterClrMapping/>
  </p:clrMapOvr>
  <mc:AlternateContent xmlns:mc="http://schemas.openxmlformats.org/markup-compatibility/2006">
    <mc:Choice xmlns:p14="http://schemas.microsoft.com/office/powerpoint/2010/main" Requires="p14">
      <p:transition spd="slow" p14:dur="2000" advTm="108438"/>
    </mc:Choice>
    <mc:Fallback>
      <p:transition spd="slow" advTm="1084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B24E6-2169-41E6-B098-048C56F7BE3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C1B5F32-842B-4B98-BCA5-B20998754985}"/>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4"/>
              </a:rPr>
              <a:t>Research and reports - Rights of WomenRights of Women</a:t>
            </a:r>
          </a:p>
          <a:p>
            <a:r>
              <a:rPr lang="en-GB" dirty="0">
                <a:ea typeface="+mn-lt"/>
                <a:cs typeface="+mn-lt"/>
                <a:hlinkClick r:id="rId5"/>
              </a:rPr>
              <a:t>CWJ_WomenWhoKill_Summary_WEB.pdf (squarespace.com)</a:t>
            </a:r>
          </a:p>
          <a:p>
            <a:r>
              <a:rPr lang="en-GB" dirty="0">
                <a:ea typeface="+mn-lt"/>
                <a:cs typeface="+mn-lt"/>
                <a:hlinkClick r:id="rId6"/>
              </a:rPr>
              <a:t>Gender and Homicide – Crime &amp; Justice Research Alliance (crimeandjusticeresearchalliance.org)</a:t>
            </a:r>
          </a:p>
          <a:p>
            <a:r>
              <a:rPr lang="en-GB" dirty="0">
                <a:ea typeface="+mn-lt"/>
                <a:cs typeface="+mn-lt"/>
                <a:hlinkClick r:id="rId7"/>
              </a:rPr>
              <a:t>Female Criminality – The Femme Fatale and the Distortion of Female Criminality (lafayette.edu)</a:t>
            </a:r>
            <a:endParaRPr lang="en-GB" dirty="0">
              <a:ea typeface="+mn-lt"/>
              <a:cs typeface="+mn-lt"/>
            </a:endParaRPr>
          </a:p>
          <a:p>
            <a:r>
              <a:rPr lang="en-GB" dirty="0">
                <a:ea typeface="+mn-lt"/>
                <a:cs typeface="+mn-lt"/>
                <a:hlinkClick r:id="rId8"/>
              </a:rPr>
              <a:t>What do we know about female criminality and how to control it? (iza.org)</a:t>
            </a:r>
            <a:endParaRPr lang="en-GB" dirty="0">
              <a:ea typeface="+mn-lt"/>
              <a:cs typeface="+mn-lt"/>
            </a:endParaRPr>
          </a:p>
        </p:txBody>
      </p:sp>
      <p:pic>
        <p:nvPicPr>
          <p:cNvPr id="6" name="Audio 5">
            <a:hlinkClick r:id="" action="ppaction://media"/>
            <a:extLst>
              <a:ext uri="{FF2B5EF4-FFF2-40B4-BE49-F238E27FC236}">
                <a16:creationId xmlns:a16="http://schemas.microsoft.com/office/drawing/2014/main" id="{26AA328A-C6F4-EA47-4B64-90F0E4B31C97}"/>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46778028"/>
      </p:ext>
    </p:extLst>
  </p:cSld>
  <p:clrMapOvr>
    <a:masterClrMapping/>
  </p:clrMapOvr>
  <mc:AlternateContent xmlns:mc="http://schemas.openxmlformats.org/markup-compatibility/2006">
    <mc:Choice xmlns:p14="http://schemas.microsoft.com/office/powerpoint/2010/main" Requires="p14">
      <p:transition spd="slow" p14:dur="2000" advTm="76374"/>
    </mc:Choice>
    <mc:Fallback>
      <p:transition spd="slow" advTm="763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1166</TotalTime>
  <Words>4218</Words>
  <Application>Microsoft Office PowerPoint</Application>
  <PresentationFormat>Widescreen</PresentationFormat>
  <Paragraphs>296</Paragraphs>
  <Slides>41</Slides>
  <Notes>21</Notes>
  <HiddenSlides>0</HiddenSlides>
  <MMClips>39</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41</vt:i4>
      </vt:variant>
    </vt:vector>
  </HeadingPairs>
  <TitlesOfParts>
    <vt:vector size="47" baseType="lpstr">
      <vt:lpstr>Helvetica Neue</vt:lpstr>
      <vt:lpstr>Arial</vt:lpstr>
      <vt:lpstr>Calibri</vt:lpstr>
      <vt:lpstr>Calibri Light</vt:lpstr>
      <vt:lpstr>Office Theme</vt:lpstr>
      <vt:lpstr>Office Theme</vt:lpstr>
      <vt:lpstr>Female Criminality and Criminal Justice</vt:lpstr>
      <vt:lpstr>Warnings and Feelings</vt:lpstr>
      <vt:lpstr>Image of Women</vt:lpstr>
      <vt:lpstr>Evil women and crime</vt:lpstr>
      <vt:lpstr>History of Women &amp; Crime</vt:lpstr>
      <vt:lpstr>Activity  </vt:lpstr>
      <vt:lpstr> Bonnie and Clyde </vt:lpstr>
      <vt:lpstr> Myra Hindley - Victim or Perpetrator? </vt:lpstr>
      <vt:lpstr>H &amp; B</vt:lpstr>
      <vt:lpstr>Hindley &amp; Brady</vt:lpstr>
      <vt:lpstr>H &amp; B</vt:lpstr>
      <vt:lpstr>‘Paedo whore Mum’</vt:lpstr>
      <vt:lpstr>Members of the ring</vt:lpstr>
      <vt:lpstr>Angels of Death  </vt:lpstr>
      <vt:lpstr>Rosemary West </vt:lpstr>
      <vt:lpstr>Maxine Carr</vt:lpstr>
      <vt:lpstr>Explaining Female Crime</vt:lpstr>
      <vt:lpstr>Natural Killers?</vt:lpstr>
      <vt:lpstr>Do women commit more crime?</vt:lpstr>
      <vt:lpstr>Feeley and Little, 1991 Heidensohn </vt:lpstr>
      <vt:lpstr>Thelma &amp; Louise  </vt:lpstr>
      <vt:lpstr>Thelma &amp; Louise represents women’s conflict</vt:lpstr>
      <vt:lpstr>Kathleen Daly</vt:lpstr>
      <vt:lpstr>The Chivalry Thesis</vt:lpstr>
      <vt:lpstr>The Chivalry Thesis</vt:lpstr>
      <vt:lpstr>Discussion - Chivalry Thesis</vt:lpstr>
      <vt:lpstr>Gresham College </vt:lpstr>
      <vt:lpstr>Figures</vt:lpstr>
      <vt:lpstr>Evidence for chivalry Thesis</vt:lpstr>
      <vt:lpstr>Evidence against </vt:lpstr>
      <vt:lpstr>Bias against women</vt:lpstr>
      <vt:lpstr>Feminist Criminology</vt:lpstr>
      <vt:lpstr>Digital Strip Search </vt:lpstr>
      <vt:lpstr> 'My phone was taken for two years' </vt:lpstr>
      <vt:lpstr> 'I didn't hand over my phone' </vt:lpstr>
      <vt:lpstr>Why?</vt:lpstr>
      <vt:lpstr>PowerPoint Presentation</vt:lpstr>
      <vt:lpstr>Functionalist Sex Role Theory</vt:lpstr>
      <vt:lpstr>Activity</vt:lpstr>
      <vt:lpstr>Women in CJS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Theorizing Gender and Criminal Justice</dc:title>
  <dc:creator>Alison Thomas (1811074)</dc:creator>
  <cp:lastModifiedBy>Jane Davies</cp:lastModifiedBy>
  <cp:revision>505</cp:revision>
  <dcterms:created xsi:type="dcterms:W3CDTF">2019-07-18T10:13:41Z</dcterms:created>
  <dcterms:modified xsi:type="dcterms:W3CDTF">2024-03-08T13:44:52Z</dcterms:modified>
</cp:coreProperties>
</file>