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1" autoAdjust="0"/>
    <p:restoredTop sz="94660"/>
  </p:normalViewPr>
  <p:slideViewPr>
    <p:cSldViewPr snapToGrid="0">
      <p:cViewPr varScale="1">
        <p:scale>
          <a:sx n="101" d="100"/>
          <a:sy n="101" d="100"/>
        </p:scale>
        <p:origin x="3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DFC9-879D-33C8-9608-6C62E8B13C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007BF3-A520-59CF-30D7-B089FC29A3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410444-5124-20FE-F68D-DAF345FAF96F}"/>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7698B063-6F2D-DB96-BE50-7AF12F869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E97392-FF7A-1582-54E9-CDBEEDDE381A}"/>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552115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137F8-0DA6-52F3-067F-3A6FF6AF04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B56C4A-B506-92A3-2953-E9A2FE6ECC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BDD9EB-718A-35EB-A154-ABC720879FD6}"/>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DC042857-BB9B-B98F-2218-A1328F80B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F34163-08BE-6683-ED74-86A1E3513146}"/>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174399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73509-702A-9FA7-EB32-0D355969E4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5907B4-DD3A-ED44-E425-5E7AEDE1BE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4E796D-AF35-C8C3-8810-A1250A5C441C}"/>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C6C297A8-8C4A-4548-35F5-420332A2EA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0C9C0-FA90-CB9E-CF30-C2E68435F10B}"/>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457424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CFB46-63E7-6098-6E97-2103BF93DD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D4C68-98B8-23AB-79EB-66B4D4ED0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F7EECD-D287-5A55-002D-F9AE467C16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27A8A4-BCD9-EEF5-04E5-3E9F415CA2A6}"/>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6" name="Footer Placeholder 5">
            <a:extLst>
              <a:ext uri="{FF2B5EF4-FFF2-40B4-BE49-F238E27FC236}">
                <a16:creationId xmlns:a16="http://schemas.microsoft.com/office/drawing/2014/main" id="{F7599F7D-EC54-2F28-A110-0D94D202FE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559D4A-EF19-549E-AFC4-73F3FE93E682}"/>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898852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40185-ED81-B7DA-6FCA-30A68E7A3F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8CFD86-DF9F-4215-27D1-3E9B40C771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B0B8BB-48BC-498D-6020-5D2EFE2988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4778FA-E65A-3EBC-53FB-738E00453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8416AD-74FF-0E3F-A6BF-E4CD437CFD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F78EE-EDBA-F580-354E-23BF39256DD0}"/>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8" name="Footer Placeholder 7">
            <a:extLst>
              <a:ext uri="{FF2B5EF4-FFF2-40B4-BE49-F238E27FC236}">
                <a16:creationId xmlns:a16="http://schemas.microsoft.com/office/drawing/2014/main" id="{2DB7F8B4-5AD8-23E7-5537-87BFBC2736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09284F-D984-A659-3570-DAD413BD6BCF}"/>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1347901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CD209-29BF-C94A-CC5A-D1DEE23EF4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210F73-8F00-930B-37FB-418EEA2E4A4A}"/>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4" name="Footer Placeholder 3">
            <a:extLst>
              <a:ext uri="{FF2B5EF4-FFF2-40B4-BE49-F238E27FC236}">
                <a16:creationId xmlns:a16="http://schemas.microsoft.com/office/drawing/2014/main" id="{C8A7652C-3F38-525A-F333-8ACE2FED78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6FA121-2B4D-2A77-FBF8-5B82BE769BDD}"/>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1746180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F7FE66-87A6-F026-885A-EBF187017C6E}"/>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3" name="Footer Placeholder 2">
            <a:extLst>
              <a:ext uri="{FF2B5EF4-FFF2-40B4-BE49-F238E27FC236}">
                <a16:creationId xmlns:a16="http://schemas.microsoft.com/office/drawing/2014/main" id="{270C563B-230C-D1F2-C3EE-66C22047E4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EA335B-D437-651F-ABCB-3CAB0B6E9091}"/>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2824130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4B05-C2FE-A733-60B2-0397833E4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C73FA2-3887-B844-376F-99D44C23E5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60703B-B9C8-DA5D-090F-9E13EFAF98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19812B-623E-AF24-92CB-558F1DBDAC78}"/>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6" name="Footer Placeholder 5">
            <a:extLst>
              <a:ext uri="{FF2B5EF4-FFF2-40B4-BE49-F238E27FC236}">
                <a16:creationId xmlns:a16="http://schemas.microsoft.com/office/drawing/2014/main" id="{C2296C99-6269-87FC-6861-79973E3442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F9F2E4-A10D-A8B7-B190-ADDD94D61050}"/>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4078132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F3FE-ACCD-85E0-92F4-8F0B8B33A0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A875E1-1CB0-0729-A78C-08DD0D7EB6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117B70-6CAE-F128-85AF-CA96E5DBD9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23C51-3FE6-6BC8-B489-116DD07A182D}"/>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6" name="Footer Placeholder 5">
            <a:extLst>
              <a:ext uri="{FF2B5EF4-FFF2-40B4-BE49-F238E27FC236}">
                <a16:creationId xmlns:a16="http://schemas.microsoft.com/office/drawing/2014/main" id="{715E59BA-1AD1-CF04-FFAC-40AE6BA9C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B50C8-0DF2-140C-C42D-8A4E28141972}"/>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117188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A4C04-F356-3D29-DA28-F1AC350D22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C5F479-2334-6E0C-B962-AA6FE2020C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2BB16-8B08-955A-E082-7666991A47FD}"/>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AD5CA356-A0A4-251F-7D78-F1BFF2B277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27B02-D261-C379-082D-2EE460FAAB32}"/>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601342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39729C-AE99-CF4E-E424-8AE207879A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A35301-B3BE-670B-52FB-746193BE7E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EAC9C-702A-0FC2-6C48-619B1E5C01BE}"/>
              </a:ext>
            </a:extLst>
          </p:cNvPr>
          <p:cNvSpPr>
            <a:spLocks noGrp="1"/>
          </p:cNvSpPr>
          <p:nvPr>
            <p:ph type="dt" sz="half" idx="10"/>
          </p:nvPr>
        </p:nvSpPr>
        <p:spPr/>
        <p:txBody>
          <a:body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A1880D65-C511-0C22-A1A2-944ED51A9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2F3462-62D6-2ADB-681E-5D7392CBAA7C}"/>
              </a:ext>
            </a:extLst>
          </p:cNvPr>
          <p:cNvSpPr>
            <a:spLocks noGrp="1"/>
          </p:cNvSpPr>
          <p:nvPr>
            <p:ph type="sldNum" sz="quarter" idx="12"/>
          </p:nvPr>
        </p:nvSpPr>
        <p:spPr/>
        <p:txBody>
          <a:bodyPr/>
          <a:lstStyle/>
          <a:p>
            <a:fld id="{BE900021-092D-4B2D-BF99-15DE7799FB4B}" type="slidenum">
              <a:rPr lang="en-GB" smtClean="0"/>
              <a:t>‹#›</a:t>
            </a:fld>
            <a:endParaRPr lang="en-GB"/>
          </a:p>
        </p:txBody>
      </p:sp>
    </p:spTree>
    <p:extLst>
      <p:ext uri="{BB962C8B-B14F-4D97-AF65-F5344CB8AC3E}">
        <p14:creationId xmlns:p14="http://schemas.microsoft.com/office/powerpoint/2010/main" val="2992743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488C21-3726-B00F-D3A9-10856E2E9C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885640-F42E-0CBD-FB3F-84B451E34D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4B4AB-0B7E-EB27-524F-A5C0EFC387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24491B-A8A2-45E7-AD0F-B9AB7AE6F885}" type="datetimeFigureOut">
              <a:rPr lang="en-GB" smtClean="0"/>
              <a:t>07/03/2026</a:t>
            </a:fld>
            <a:endParaRPr lang="en-GB"/>
          </a:p>
        </p:txBody>
      </p:sp>
      <p:sp>
        <p:nvSpPr>
          <p:cNvPr id="5" name="Footer Placeholder 4">
            <a:extLst>
              <a:ext uri="{FF2B5EF4-FFF2-40B4-BE49-F238E27FC236}">
                <a16:creationId xmlns:a16="http://schemas.microsoft.com/office/drawing/2014/main" id="{DA68EB9B-C38C-08FB-1C09-8B3AD1685B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F5AB8F-6D68-E7C4-EEF4-DDE82F87C0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900021-092D-4B2D-BF99-15DE7799FB4B}" type="slidenum">
              <a:rPr lang="en-GB" smtClean="0"/>
              <a:t>‹#›</a:t>
            </a:fld>
            <a:endParaRPr lang="en-GB"/>
          </a:p>
        </p:txBody>
      </p:sp>
    </p:spTree>
    <p:extLst>
      <p:ext uri="{BB962C8B-B14F-4D97-AF65-F5344CB8AC3E}">
        <p14:creationId xmlns:p14="http://schemas.microsoft.com/office/powerpoint/2010/main" val="2106974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cadw.gov.wales/sites/default/files/2019-05/Hafod%20and%20the%20Lower%20Swansea%20Valley-%20Understanding%20Urban%20Character_0.pdf" TargetMode="External"/><Relationship Id="rId2" Type="http://schemas.openxmlformats.org/officeDocument/2006/relationships/hyperlink" Target="https://www.bbc.co.uk/programmes/p01280zw#:~:text=Swansea%20became%20the%20centre%20of,from%20various%20imported%20metal%20ores" TargetMode="External"/><Relationship Id="rId1" Type="http://schemas.openxmlformats.org/officeDocument/2006/relationships/slideLayout" Target="../slideLayouts/slideLayout2.xml"/><Relationship Id="rId5" Type="http://schemas.openxmlformats.org/officeDocument/2006/relationships/hyperlink" Target="https://www.bbc.co.uk/programmes/p00fz31p" TargetMode="External"/><Relationship Id="rId4" Type="http://schemas.openxmlformats.org/officeDocument/2006/relationships/hyperlink" Target="https://en.wikipedia.org/wiki/Industrial_Revolution_in_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F31E0-EE19-D65E-1717-CD0B5201B0DA}"/>
              </a:ext>
            </a:extLst>
          </p:cNvPr>
          <p:cNvSpPr>
            <a:spLocks noGrp="1"/>
          </p:cNvSpPr>
          <p:nvPr>
            <p:ph type="title"/>
          </p:nvPr>
        </p:nvSpPr>
        <p:spPr>
          <a:xfrm>
            <a:off x="572493" y="238539"/>
            <a:ext cx="11018520" cy="1434415"/>
          </a:xfrm>
        </p:spPr>
        <p:txBody>
          <a:bodyPr anchor="b">
            <a:normAutofit/>
          </a:bodyPr>
          <a:lstStyle/>
          <a:p>
            <a:r>
              <a:rPr lang="en-US" sz="3600" dirty="0">
                <a:latin typeface="Arial Black" panose="020B0A04020102020204" pitchFamily="34" charset="0"/>
              </a:rPr>
              <a:t>Swansea and the Global Copper Trade</a:t>
            </a:r>
            <a:endParaRPr lang="en-GB" sz="3600" dirty="0">
              <a:latin typeface="Arial Black" panose="020B0A04020102020204" pitchFamily="34" charset="0"/>
            </a:endParaRPr>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BDD989-46FC-A357-9EDC-C396B4D5DF6B}"/>
              </a:ext>
            </a:extLst>
          </p:cNvPr>
          <p:cNvSpPr>
            <a:spLocks noGrp="1"/>
          </p:cNvSpPr>
          <p:nvPr>
            <p:ph idx="1"/>
          </p:nvPr>
        </p:nvSpPr>
        <p:spPr>
          <a:xfrm>
            <a:off x="572493" y="2071316"/>
            <a:ext cx="6713552" cy="4119172"/>
          </a:xfrm>
        </p:spPr>
        <p:txBody>
          <a:bodyPr anchor="t">
            <a:normAutofit/>
          </a:bodyPr>
          <a:lstStyle/>
          <a:p>
            <a:r>
              <a:rPr lang="en-US" sz="1800" dirty="0">
                <a:latin typeface="Arial" panose="020B0604020202020204" pitchFamily="34" charset="0"/>
                <a:cs typeface="Arial" panose="020B0604020202020204" pitchFamily="34" charset="0"/>
              </a:rPr>
              <a:t>In the nineteenth century, Swansea had a significant role in the global copper industry as one of the world's foremost copper-producing cities. </a:t>
            </a:r>
          </a:p>
          <a:p>
            <a:r>
              <a:rPr lang="en-US" sz="1800" dirty="0">
                <a:latin typeface="Arial" panose="020B0604020202020204" pitchFamily="34" charset="0"/>
                <a:cs typeface="Arial" panose="020B0604020202020204" pitchFamily="34" charset="0"/>
              </a:rPr>
              <a:t>Copper was imported into Swansea from tin mines situated in both Cornish and Welsh territories, as well as from overseas. </a:t>
            </a:r>
          </a:p>
          <a:p>
            <a:r>
              <a:rPr lang="en-US" sz="1800" dirty="0">
                <a:latin typeface="Arial" panose="020B0604020202020204" pitchFamily="34" charset="0"/>
                <a:cs typeface="Arial" panose="020B0604020202020204" pitchFamily="34" charset="0"/>
              </a:rPr>
              <a:t>The tin was refined into pure copper by large copper refineries named Hafod and Morfa. </a:t>
            </a:r>
          </a:p>
          <a:p>
            <a:r>
              <a:rPr lang="en-US" sz="1800" dirty="0">
                <a:latin typeface="Arial" panose="020B0604020202020204" pitchFamily="34" charset="0"/>
                <a:cs typeface="Arial" panose="020B0604020202020204" pitchFamily="34" charset="0"/>
              </a:rPr>
              <a:t>Copper is a crucial component used in the manufacture and maintenance of copper products globally. </a:t>
            </a:r>
          </a:p>
          <a:p>
            <a:r>
              <a:rPr lang="en-US" sz="1800" dirty="0">
                <a:latin typeface="Arial" panose="020B0604020202020204" pitchFamily="34" charset="0"/>
                <a:cs typeface="Arial" panose="020B0604020202020204" pitchFamily="34" charset="0"/>
              </a:rPr>
              <a:t>As a result, copper worked to fortify Britain's world industrial economy. </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1B11D59-0168-E92A-969E-E7E5471BC1FE}"/>
              </a:ext>
            </a:extLst>
          </p:cNvPr>
          <p:cNvPicPr>
            <a:picLocks noChangeAspect="1"/>
          </p:cNvPicPr>
          <p:nvPr/>
        </p:nvPicPr>
        <p:blipFill>
          <a:blip r:embed="rId4"/>
          <a:srcRect l="1908" r="21741" b="2"/>
          <a:stretch>
            <a:fillRect/>
          </a:stretch>
        </p:blipFill>
        <p:spPr>
          <a:xfrm>
            <a:off x="7675658" y="2093976"/>
            <a:ext cx="3941064" cy="4096512"/>
          </a:xfrm>
          <a:prstGeom prst="rect">
            <a:avLst/>
          </a:prstGeom>
        </p:spPr>
      </p:pic>
      <p:pic>
        <p:nvPicPr>
          <p:cNvPr id="4" name="Voice 260307_123810">
            <a:hlinkClick r:id="" action="ppaction://media"/>
            <a:extLst>
              <a:ext uri="{FF2B5EF4-FFF2-40B4-BE49-F238E27FC236}">
                <a16:creationId xmlns:a16="http://schemas.microsoft.com/office/drawing/2014/main" id="{1895AF93-B527-7CF8-ADAA-046A4C93B6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10774" y="5609611"/>
            <a:ext cx="406400" cy="406400"/>
          </a:xfrm>
          <a:prstGeom prst="rect">
            <a:avLst/>
          </a:prstGeom>
        </p:spPr>
      </p:pic>
    </p:spTree>
    <p:extLst>
      <p:ext uri="{BB962C8B-B14F-4D97-AF65-F5344CB8AC3E}">
        <p14:creationId xmlns:p14="http://schemas.microsoft.com/office/powerpoint/2010/main" val="616867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3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97AAD-C479-6AB1-2E97-E6F509CABA8A}"/>
              </a:ext>
            </a:extLst>
          </p:cNvPr>
          <p:cNvSpPr>
            <a:spLocks noGrp="1"/>
          </p:cNvSpPr>
          <p:nvPr>
            <p:ph type="title"/>
          </p:nvPr>
        </p:nvSpPr>
        <p:spPr>
          <a:xfrm>
            <a:off x="640080" y="329184"/>
            <a:ext cx="6894576" cy="1783080"/>
          </a:xfrm>
        </p:spPr>
        <p:txBody>
          <a:bodyPr anchor="b">
            <a:normAutofit/>
          </a:bodyPr>
          <a:lstStyle/>
          <a:p>
            <a:r>
              <a:rPr lang="en-GB" sz="3600" dirty="0">
                <a:latin typeface="Arial Black" panose="020B0A04020102020204" pitchFamily="34" charset="0"/>
              </a:rPr>
              <a:t>Industrial Landscape</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4EB525-DFE9-548B-CB2A-FCB0644919FA}"/>
              </a:ext>
            </a:extLst>
          </p:cNvPr>
          <p:cNvSpPr>
            <a:spLocks noGrp="1"/>
          </p:cNvSpPr>
          <p:nvPr>
            <p:ph idx="1"/>
          </p:nvPr>
        </p:nvSpPr>
        <p:spPr>
          <a:xfrm>
            <a:off x="138737" y="2706624"/>
            <a:ext cx="7395919" cy="3483864"/>
          </a:xfrm>
        </p:spPr>
        <p:txBody>
          <a:bodyPr>
            <a:noAutofit/>
          </a:bodyPr>
          <a:lstStyle/>
          <a:p>
            <a:r>
              <a:rPr lang="en-US" sz="1800" dirty="0">
                <a:latin typeface="Arial" panose="020B0604020202020204" pitchFamily="34" charset="0"/>
                <a:cs typeface="Arial" panose="020B0604020202020204" pitchFamily="34" charset="0"/>
              </a:rPr>
              <a:t>By 1900, Swansea Valley was completely transformed by the construction of factories, the installation of chimneys, and the formation of slag heaps. </a:t>
            </a:r>
          </a:p>
          <a:p>
            <a:r>
              <a:rPr lang="en-US" sz="1800" dirty="0">
                <a:latin typeface="Arial" panose="020B0604020202020204" pitchFamily="34" charset="0"/>
                <a:cs typeface="Arial" panose="020B0604020202020204" pitchFamily="34" charset="0"/>
              </a:rPr>
              <a:t>Various means of industrial transportation had been developed, including canals, railways, and port facilities. </a:t>
            </a:r>
          </a:p>
          <a:p>
            <a:r>
              <a:rPr lang="en-US" sz="1800" dirty="0">
                <a:latin typeface="Arial" panose="020B0604020202020204" pitchFamily="34" charset="0"/>
                <a:cs typeface="Arial" panose="020B0604020202020204" pitchFamily="34" charset="0"/>
              </a:rPr>
              <a:t>For copper-producing facilities to operate, large parcels of land were required both for the construction of housing for workers and for the creation of new facilities to store raw materials and finished products. </a:t>
            </a:r>
          </a:p>
          <a:p>
            <a:r>
              <a:rPr lang="en-US" sz="1800" dirty="0">
                <a:latin typeface="Arial" panose="020B0604020202020204" pitchFamily="34" charset="0"/>
                <a:cs typeface="Arial" panose="020B0604020202020204" pitchFamily="34" charset="0"/>
              </a:rPr>
              <a:t>As a direct result of the intense industrial development in the Swansea Valley, the area lost much agricultural land and much of the area's natural landscape was destroyed. </a:t>
            </a:r>
          </a:p>
          <a:p>
            <a:r>
              <a:rPr lang="en-US" sz="1800" dirty="0">
                <a:latin typeface="Arial" panose="020B0604020202020204" pitchFamily="34" charset="0"/>
                <a:cs typeface="Arial" panose="020B0604020202020204" pitchFamily="34" charset="0"/>
              </a:rPr>
              <a:t>This created one of the most heavily industrialied areas in Wales. </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361032-377B-0E8F-90A5-C995DE9A0BDA}"/>
              </a:ext>
            </a:extLst>
          </p:cNvPr>
          <p:cNvPicPr>
            <a:picLocks noChangeAspect="1"/>
          </p:cNvPicPr>
          <p:nvPr/>
        </p:nvPicPr>
        <p:blipFill>
          <a:blip r:embed="rId4"/>
          <a:srcRect t="40596" r="-2" b="7712"/>
          <a:stretch>
            <a:fillRect/>
          </a:stretch>
        </p:blipFill>
        <p:spPr>
          <a:xfrm>
            <a:off x="7863840" y="1006674"/>
            <a:ext cx="4014216" cy="2622548"/>
          </a:xfrm>
          <a:prstGeom prst="rect">
            <a:avLst/>
          </a:prstGeom>
        </p:spPr>
      </p:pic>
      <p:pic>
        <p:nvPicPr>
          <p:cNvPr id="4" name="Picture 3">
            <a:extLst>
              <a:ext uri="{FF2B5EF4-FFF2-40B4-BE49-F238E27FC236}">
                <a16:creationId xmlns:a16="http://schemas.microsoft.com/office/drawing/2014/main" id="{05BBEC9D-A0B5-5B50-959C-0455910B1D0F}"/>
              </a:ext>
            </a:extLst>
          </p:cNvPr>
          <p:cNvPicPr>
            <a:picLocks noChangeAspect="1"/>
          </p:cNvPicPr>
          <p:nvPr/>
        </p:nvPicPr>
        <p:blipFill>
          <a:blip r:embed="rId5"/>
          <a:srcRect t="2324" r="-3" b="5818"/>
          <a:stretch>
            <a:fillRect/>
          </a:stretch>
        </p:blipFill>
        <p:spPr>
          <a:xfrm>
            <a:off x="7863840" y="3878317"/>
            <a:ext cx="3995928" cy="2321767"/>
          </a:xfrm>
          <a:prstGeom prst="rect">
            <a:avLst/>
          </a:prstGeom>
        </p:spPr>
      </p:pic>
      <p:pic>
        <p:nvPicPr>
          <p:cNvPr id="6" name="Voice 260307_123930">
            <a:hlinkClick r:id="" action="ppaction://media"/>
            <a:extLst>
              <a:ext uri="{FF2B5EF4-FFF2-40B4-BE49-F238E27FC236}">
                <a16:creationId xmlns:a16="http://schemas.microsoft.com/office/drawing/2014/main" id="{AE026CB8-FCA1-84E3-E114-1302733689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00291" y="1063296"/>
            <a:ext cx="406400" cy="406400"/>
          </a:xfrm>
          <a:prstGeom prst="rect">
            <a:avLst/>
          </a:prstGeom>
        </p:spPr>
      </p:pic>
    </p:spTree>
    <p:extLst>
      <p:ext uri="{BB962C8B-B14F-4D97-AF65-F5344CB8AC3E}">
        <p14:creationId xmlns:p14="http://schemas.microsoft.com/office/powerpoint/2010/main" val="24533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F867EE-0948-AD9A-2820-3C6E9862B367}"/>
              </a:ext>
            </a:extLst>
          </p:cNvPr>
          <p:cNvSpPr>
            <a:spLocks noGrp="1"/>
          </p:cNvSpPr>
          <p:nvPr>
            <p:ph idx="1"/>
          </p:nvPr>
        </p:nvSpPr>
        <p:spPr>
          <a:xfrm>
            <a:off x="640080" y="2706624"/>
            <a:ext cx="6894576" cy="3483864"/>
          </a:xfrm>
        </p:spPr>
        <p:txBody>
          <a:bodyPr>
            <a:normAutofit/>
          </a:bodyPr>
          <a:lstStyle/>
          <a:p>
            <a:r>
              <a:rPr lang="en-US" sz="1800" dirty="0">
                <a:latin typeface="Arial" panose="020B0604020202020204" pitchFamily="34" charset="0"/>
                <a:cs typeface="Arial" panose="020B0604020202020204" pitchFamily="34" charset="0"/>
              </a:rPr>
              <a:t>Although a significant portion of the copper mills in Swansea have closed, much of the historical significance of these facilities endures today. </a:t>
            </a:r>
          </a:p>
          <a:p>
            <a:r>
              <a:rPr lang="en-US" sz="1800" dirty="0">
                <a:latin typeface="Arial" panose="020B0604020202020204" pitchFamily="34" charset="0"/>
                <a:cs typeface="Arial" panose="020B0604020202020204" pitchFamily="34" charset="0"/>
              </a:rPr>
              <a:t>Several industrial structures and ruins currently exist as sites of heritage. </a:t>
            </a:r>
          </a:p>
          <a:p>
            <a:r>
              <a:rPr lang="en-US" sz="1800" dirty="0">
                <a:latin typeface="Arial" panose="020B0604020202020204" pitchFamily="34" charset="0"/>
                <a:cs typeface="Arial" panose="020B0604020202020204" pitchFamily="34" charset="0"/>
              </a:rPr>
              <a:t>The Swansea area has experienced large amounts of redevelopment and regeneration in recent years. </a:t>
            </a:r>
          </a:p>
          <a:p>
            <a:r>
              <a:rPr lang="en-US" sz="1800" dirty="0">
                <a:latin typeface="Arial" panose="020B0604020202020204" pitchFamily="34" charset="0"/>
                <a:cs typeface="Arial" panose="020B0604020202020204" pitchFamily="34" charset="0"/>
              </a:rPr>
              <a:t>Historical studies and museums are working to preserve the knowledge and importance of Swansea's copper industry. </a:t>
            </a:r>
          </a:p>
          <a:p>
            <a:r>
              <a:rPr lang="en-US" sz="1800" dirty="0">
                <a:latin typeface="Arial" panose="020B0604020202020204" pitchFamily="34" charset="0"/>
                <a:cs typeface="Arial" panose="020B0604020202020204" pitchFamily="34" charset="0"/>
              </a:rPr>
              <a:t>Hafod and the Lower Swansea Valley continue to represent the industrial heritage of Wales.</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9F75F23-E3A9-E3B2-9350-37624335B2B1}"/>
              </a:ext>
            </a:extLst>
          </p:cNvPr>
          <p:cNvPicPr>
            <a:picLocks noChangeAspect="1"/>
          </p:cNvPicPr>
          <p:nvPr/>
        </p:nvPicPr>
        <p:blipFill>
          <a:blip r:embed="rId4"/>
          <a:srcRect l="20683" r="29012"/>
          <a:stretch>
            <a:fillRect/>
          </a:stretch>
        </p:blipFill>
        <p:spPr>
          <a:xfrm>
            <a:off x="7428712" y="-7"/>
            <a:ext cx="4763289"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6" name="Picture 5">
            <a:extLst>
              <a:ext uri="{FF2B5EF4-FFF2-40B4-BE49-F238E27FC236}">
                <a16:creationId xmlns:a16="http://schemas.microsoft.com/office/drawing/2014/main" id="{C69E7E4D-76F4-D6C8-341D-58731824468B}"/>
              </a:ext>
            </a:extLst>
          </p:cNvPr>
          <p:cNvPicPr>
            <a:picLocks noChangeAspect="1"/>
          </p:cNvPicPr>
          <p:nvPr/>
        </p:nvPicPr>
        <p:blipFill>
          <a:blip r:embed="rId5"/>
          <a:srcRect r="2" b="3815"/>
          <a:stretch>
            <a:fillRect/>
          </a:stretch>
        </p:blipFill>
        <p:spPr>
          <a:xfrm>
            <a:off x="7428712" y="4267201"/>
            <a:ext cx="4763289"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pic>
        <p:nvPicPr>
          <p:cNvPr id="7" name="Picture 6">
            <a:extLst>
              <a:ext uri="{FF2B5EF4-FFF2-40B4-BE49-F238E27FC236}">
                <a16:creationId xmlns:a16="http://schemas.microsoft.com/office/drawing/2014/main" id="{F1DFEEAD-15B1-479C-B77B-9DFF5BD210A3}"/>
              </a:ext>
            </a:extLst>
          </p:cNvPr>
          <p:cNvPicPr>
            <a:picLocks noChangeAspect="1"/>
          </p:cNvPicPr>
          <p:nvPr/>
        </p:nvPicPr>
        <p:blipFill>
          <a:blip r:embed="rId6"/>
          <a:stretch>
            <a:fillRect/>
          </a:stretch>
        </p:blipFill>
        <p:spPr>
          <a:xfrm>
            <a:off x="758952" y="75470"/>
            <a:ext cx="6412459" cy="2244789"/>
          </a:xfrm>
          <a:prstGeom prst="rect">
            <a:avLst/>
          </a:prstGeom>
        </p:spPr>
      </p:pic>
      <p:pic>
        <p:nvPicPr>
          <p:cNvPr id="2" name="Voice 260307_124012">
            <a:hlinkClick r:id="" action="ppaction://media"/>
            <a:extLst>
              <a:ext uri="{FF2B5EF4-FFF2-40B4-BE49-F238E27FC236}">
                <a16:creationId xmlns:a16="http://schemas.microsoft.com/office/drawing/2014/main" id="{D055CE28-0E47-B52B-F161-B3D71D55B1A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07581" y="5849883"/>
            <a:ext cx="406400" cy="406400"/>
          </a:xfrm>
          <a:prstGeom prst="rect">
            <a:avLst/>
          </a:prstGeom>
        </p:spPr>
      </p:pic>
    </p:spTree>
    <p:extLst>
      <p:ext uri="{BB962C8B-B14F-4D97-AF65-F5344CB8AC3E}">
        <p14:creationId xmlns:p14="http://schemas.microsoft.com/office/powerpoint/2010/main" val="2959092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B9B95-04A3-41E6-6265-A7A2CD0596F8}"/>
              </a:ext>
            </a:extLst>
          </p:cNvPr>
          <p:cNvSpPr>
            <a:spLocks noGrp="1"/>
          </p:cNvSpPr>
          <p:nvPr>
            <p:ph type="title"/>
          </p:nvPr>
        </p:nvSpPr>
        <p:spPr>
          <a:xfrm>
            <a:off x="838200" y="365125"/>
            <a:ext cx="10515600" cy="1325563"/>
          </a:xfrm>
        </p:spPr>
        <p:txBody>
          <a:bodyPr>
            <a:normAutofit/>
          </a:bodyPr>
          <a:lstStyle/>
          <a:p>
            <a:r>
              <a:rPr lang="en-GB" sz="3600" dirty="0">
                <a:latin typeface="Arial Black" panose="020B0A04020102020204" pitchFamily="34" charset="0"/>
              </a:rPr>
              <a:t>References</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CAFE19-BE79-B1BD-0AD4-38631A018531}"/>
              </a:ext>
            </a:extLst>
          </p:cNvPr>
          <p:cNvSpPr>
            <a:spLocks noGrp="1"/>
          </p:cNvSpPr>
          <p:nvPr>
            <p:ph idx="1"/>
          </p:nvPr>
        </p:nvSpPr>
        <p:spPr>
          <a:xfrm>
            <a:off x="838200" y="1929384"/>
            <a:ext cx="10515600" cy="4251960"/>
          </a:xfrm>
        </p:spPr>
        <p:txBody>
          <a:bodyPr>
            <a:normAutofit fontScale="92500" lnSpcReduction="20000"/>
          </a:bodyPr>
          <a:lstStyle/>
          <a:p>
            <a:r>
              <a:rPr lang="en-US" sz="1600" dirty="0" err="1">
                <a:latin typeface="Arial" panose="020B0604020202020204" pitchFamily="34" charset="0"/>
                <a:cs typeface="Arial" panose="020B0604020202020204" pitchFamily="34" charset="0"/>
              </a:rPr>
              <a:t>Daunton</a:t>
            </a:r>
            <a:r>
              <a:rPr lang="en-US" sz="1600" dirty="0">
                <a:latin typeface="Arial" panose="020B0604020202020204" pitchFamily="34" charset="0"/>
                <a:cs typeface="Arial" panose="020B0604020202020204" pitchFamily="34" charset="0"/>
              </a:rPr>
              <a:t>, M. (2021). </a:t>
            </a:r>
            <a:r>
              <a:rPr lang="en-US" sz="1600" i="1" dirty="0">
                <a:latin typeface="Arial" panose="020B0604020202020204" pitchFamily="34" charset="0"/>
                <a:cs typeface="Arial" panose="020B0604020202020204" pitchFamily="34" charset="0"/>
              </a:rPr>
              <a:t>Swansea Copper: A Global History, by Chris Evans and Louise Miskell.</a:t>
            </a:r>
          </a:p>
          <a:p>
            <a:r>
              <a:rPr lang="en-US" sz="1600" dirty="0">
                <a:latin typeface="Arial" panose="020B0604020202020204" pitchFamily="34" charset="0"/>
                <a:cs typeface="Arial" panose="020B0604020202020204" pitchFamily="34" charset="0"/>
              </a:rPr>
              <a:t>Evans, C., &amp; Saunders, O. (2015). A world of copper: </a:t>
            </a:r>
            <a:r>
              <a:rPr lang="en-US" sz="1600" dirty="0" err="1">
                <a:latin typeface="Arial" panose="020B0604020202020204" pitchFamily="34" charset="0"/>
                <a:cs typeface="Arial" panose="020B0604020202020204" pitchFamily="34" charset="0"/>
              </a:rPr>
              <a:t>globalising</a:t>
            </a:r>
            <a:r>
              <a:rPr lang="en-US" sz="1600" dirty="0">
                <a:latin typeface="Arial" panose="020B0604020202020204" pitchFamily="34" charset="0"/>
                <a:cs typeface="Arial" panose="020B0604020202020204" pitchFamily="34" charset="0"/>
              </a:rPr>
              <a:t> the Industrial Revolution, 1830–70. </a:t>
            </a:r>
            <a:r>
              <a:rPr lang="en-US" sz="1600" i="1" dirty="0">
                <a:latin typeface="Arial" panose="020B0604020202020204" pitchFamily="34" charset="0"/>
                <a:cs typeface="Arial" panose="020B0604020202020204" pitchFamily="34" charset="0"/>
              </a:rPr>
              <a:t>Journal of Global History, 10</a:t>
            </a:r>
            <a:r>
              <a:rPr lang="en-US" sz="1600" dirty="0">
                <a:latin typeface="Arial" panose="020B0604020202020204" pitchFamily="34" charset="0"/>
                <a:cs typeface="Arial" panose="020B0604020202020204" pitchFamily="34" charset="0"/>
              </a:rPr>
              <a:t>(1), 3-26.</a:t>
            </a:r>
          </a:p>
          <a:p>
            <a:r>
              <a:rPr lang="en-US" sz="1600" dirty="0">
                <a:latin typeface="Arial" panose="020B0604020202020204" pitchFamily="34" charset="0"/>
                <a:cs typeface="Arial" panose="020B0604020202020204" pitchFamily="34" charset="0"/>
              </a:rPr>
              <a:t>Evans, C. (2014). A World of copper: introducing Swansea, </a:t>
            </a:r>
            <a:r>
              <a:rPr lang="en-US" sz="1600" dirty="0" err="1">
                <a:latin typeface="Arial" panose="020B0604020202020204" pitchFamily="34" charset="0"/>
                <a:cs typeface="Arial" panose="020B0604020202020204" pitchFamily="34" charset="0"/>
              </a:rPr>
              <a:t>Globalisation</a:t>
            </a:r>
            <a:r>
              <a:rPr lang="en-US" sz="1600" dirty="0">
                <a:latin typeface="Arial" panose="020B0604020202020204" pitchFamily="34" charset="0"/>
                <a:cs typeface="Arial" panose="020B0604020202020204" pitchFamily="34" charset="0"/>
              </a:rPr>
              <a:t> and the Industrial Revolution. </a:t>
            </a:r>
            <a:r>
              <a:rPr lang="en-US" sz="1600" i="1" dirty="0">
                <a:latin typeface="Arial" panose="020B0604020202020204" pitchFamily="34" charset="0"/>
                <a:cs typeface="Arial" panose="020B0604020202020204" pitchFamily="34" charset="0"/>
              </a:rPr>
              <a:t>The Welsh History Review, 27</a:t>
            </a:r>
            <a:r>
              <a:rPr lang="en-US" sz="1600" dirty="0">
                <a:latin typeface="Arial" panose="020B0604020202020204" pitchFamily="34" charset="0"/>
                <a:cs typeface="Arial" panose="020B0604020202020204" pitchFamily="34" charset="0"/>
              </a:rPr>
              <a:t>(1), 85-91.</a:t>
            </a:r>
          </a:p>
          <a:p>
            <a:r>
              <a:rPr lang="en-US" sz="1600" dirty="0">
                <a:latin typeface="Arial" panose="020B0604020202020204" pitchFamily="34" charset="0"/>
                <a:cs typeface="Arial" panose="020B0604020202020204" pitchFamily="34" charset="0"/>
              </a:rPr>
              <a:t>Hall, A. R. (2024). What did the Industrial Revolution in Britain owe to science?. In </a:t>
            </a:r>
            <a:r>
              <a:rPr lang="en-US" sz="1600" i="1" dirty="0">
                <a:latin typeface="Arial" panose="020B0604020202020204" pitchFamily="34" charset="0"/>
                <a:cs typeface="Arial" panose="020B0604020202020204" pitchFamily="34" charset="0"/>
              </a:rPr>
              <a:t>Science and Society (pp. III-129).</a:t>
            </a:r>
            <a:r>
              <a:rPr lang="en-US" sz="1600" dirty="0">
                <a:latin typeface="Arial" panose="020B0604020202020204" pitchFamily="34" charset="0"/>
                <a:cs typeface="Arial" panose="020B0604020202020204" pitchFamily="34" charset="0"/>
              </a:rPr>
              <a:t> Routledge.</a:t>
            </a:r>
          </a:p>
          <a:p>
            <a:r>
              <a:rPr lang="en-US" sz="1600" dirty="0">
                <a:latin typeface="Arial" panose="020B0604020202020204" pitchFamily="34" charset="0"/>
                <a:cs typeface="Arial" panose="020B0604020202020204" pitchFamily="34" charset="0"/>
              </a:rPr>
              <a:t>Somerville, A. (2023). </a:t>
            </a:r>
            <a:r>
              <a:rPr lang="en-US" sz="1600" i="1" dirty="0">
                <a:latin typeface="Arial" panose="020B0604020202020204" pitchFamily="34" charset="0"/>
                <a:cs typeface="Arial" panose="020B0604020202020204" pitchFamily="34" charset="0"/>
              </a:rPr>
              <a:t>To what extent did industrial expansion influenced by the Penrhyn family during the nineteenth century support the growth of the middle class in Gwynedd?.</a:t>
            </a:r>
          </a:p>
          <a:p>
            <a:r>
              <a:rPr lang="en-US" sz="1600" i="1" dirty="0">
                <a:latin typeface="Arial" panose="020B0604020202020204" pitchFamily="34" charset="0"/>
                <a:cs typeface="Arial" panose="020B0604020202020204" pitchFamily="34" charset="0"/>
              </a:rPr>
              <a:t>Schneider, B. (2026). Technological unemployment in the British industrial revolution: The destruction of hand-spinning. Past &amp; Present, 270(1), 105-149.</a:t>
            </a:r>
          </a:p>
          <a:p>
            <a:r>
              <a:rPr lang="en-US" sz="1600" dirty="0">
                <a:latin typeface="Arial" panose="020B0604020202020204" pitchFamily="34" charset="0"/>
                <a:cs typeface="Arial" panose="020B0604020202020204" pitchFamily="34" charset="0"/>
              </a:rPr>
              <a:t>Timmins, G. (2021). </a:t>
            </a:r>
            <a:r>
              <a:rPr lang="en-US" sz="1600" i="1" dirty="0">
                <a:latin typeface="Arial" panose="020B0604020202020204" pitchFamily="34" charset="0"/>
                <a:cs typeface="Arial" panose="020B0604020202020204" pitchFamily="34" charset="0"/>
              </a:rPr>
              <a:t>The Built Environment Transformed: Textile Lancashire During the Industrial Revolution.</a:t>
            </a:r>
          </a:p>
          <a:p>
            <a:r>
              <a:rPr lang="en-GB" sz="1600" dirty="0">
                <a:latin typeface="Arial" panose="020B0604020202020204" pitchFamily="34" charset="0"/>
                <a:cs typeface="Arial" panose="020B0604020202020204" pitchFamily="34" charset="0"/>
                <a:hlinkClick r:id="rId2"/>
              </a:rPr>
              <a:t>https://www.bbc.co.uk/programmes/p01280zw#:~:text=Swansea%20became%20the%20centre%20of,from%20various%20imported%20metal%20ores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3"/>
              </a:rPr>
              <a:t>https://cadw.gov.wales/sites/default/files/2019-05/Hafod%20and%20the%20Lower%20Swansea%20Valley-%20Understanding%20Urban%20Character_0.pdf</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4"/>
              </a:rPr>
              <a:t>https://en.wikipedia.org/wiki/Industrial_Revolution_in_Wales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5"/>
              </a:rPr>
              <a:t>https://www.bbc.co.uk/programmes/p00fz31p</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01033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601</Words>
  <Application>Microsoft Office PowerPoint</Application>
  <PresentationFormat>Widescreen</PresentationFormat>
  <Paragraphs>29</Paragraphs>
  <Slides>4</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Arial Black</vt:lpstr>
      <vt:lpstr>Office Theme</vt:lpstr>
      <vt:lpstr>Swansea and the Global Copper Trade</vt:lpstr>
      <vt:lpstr>Industrial Landscape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2025-11-06T17:07:08Z</dcterms:created>
  <dcterms:modified xsi:type="dcterms:W3CDTF">2026-03-07T10:49:44Z</dcterms:modified>
</cp:coreProperties>
</file>