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embeddedFontLst>
    <p:embeddedFont>
      <p:font typeface="Calibri" panose="020F0502020204030204" pitchFamily="34" charset="0"/>
      <p:regular r:id="rId21"/>
      <p:bold r:id="rId22"/>
      <p:italic r:id="rId23"/>
      <p:boldItalic r:id="rId24"/>
    </p:embeddedFont>
    <p:embeddedFont>
      <p:font typeface="Calibri Light" panose="020F0302020204030204" pitchFamily="34" charset="0"/>
      <p:regular r:id="rId25"/>
      <p:italic r:id="rId2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704E5B-37C0-4822-BDD0-F2624FF7D129}" v="1" dt="2020-10-06T08:19:40.7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31" autoAdjust="0"/>
    <p:restoredTop sz="94660"/>
  </p:normalViewPr>
  <p:slideViewPr>
    <p:cSldViewPr snapToGrid="0">
      <p:cViewPr varScale="1">
        <p:scale>
          <a:sx n="58" d="100"/>
          <a:sy n="58" d="100"/>
        </p:scale>
        <p:origin x="10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s Shilton" userId="ef824442968f3bef" providerId="LiveId" clId="{1F704E5B-37C0-4822-BDD0-F2624FF7D129}"/>
    <pc:docChg chg="modSld">
      <pc:chgData name="Nicholas Shilton" userId="ef824442968f3bef" providerId="LiveId" clId="{1F704E5B-37C0-4822-BDD0-F2624FF7D129}" dt="2020-10-08T14:16:23.688" v="14" actId="20577"/>
      <pc:docMkLst>
        <pc:docMk/>
      </pc:docMkLst>
      <pc:sldChg chg="modNotesTx">
        <pc:chgData name="Nicholas Shilton" userId="ef824442968f3bef" providerId="LiveId" clId="{1F704E5B-37C0-4822-BDD0-F2624FF7D129}" dt="2020-10-08T14:16:23.688" v="14" actId="20577"/>
        <pc:sldMkLst>
          <pc:docMk/>
          <pc:sldMk cId="715361519" sldId="25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1AA8B0-138F-4490-82F3-054F2B463E01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2DCF10-EA5D-4B68-8220-1E148E86BC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086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gjhjkgjtugjtugj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2DCF10-EA5D-4B68-8220-1E148E86BC1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03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BC33B-3FDE-4519-BDE2-7AE3D3E085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C46BC2-A663-4A48-823C-55FEB33E55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A8C8A1-DB92-4592-A5A1-D4E51CF3B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7B027-8495-49BC-9141-42E88529730E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DF7B2F-EB8A-4F82-BFD9-5F4BCB7C80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EC8D5F-C83D-4D0F-9618-41C36D4F7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FC468-EC8C-4ECE-A9C1-04310D3AF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319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C11F1-D0E1-4FC3-8766-D0B5F6CE3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B2CC5-C6AB-4A1B-98AB-0606E924FD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92D5A7-7AFC-4B72-8405-603D15066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7B027-8495-49BC-9141-42E88529730E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494326-6278-411A-84FE-FC0CC4345C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DDA3FF-7C14-4A76-91AA-D962DFCAD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FC468-EC8C-4ECE-A9C1-04310D3AF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560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A37B2-8EEA-476B-9501-FF3EAC8BC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C05532-2044-43B4-A6CB-BB36875578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84AAFB-40F0-444D-AF52-A3366F0CDC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7B027-8495-49BC-9141-42E88529730E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BE713B-DEEB-4755-8D1A-BD7C52C6BF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B9C7D8-B9E7-4A62-B989-B535984F4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FC468-EC8C-4ECE-A9C1-04310D3AF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580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6A217-E366-46A7-9422-777EB69FF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DF0BF-0D74-4510-87DF-0B88191294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1477BA-013D-4DC4-B165-40FB467B58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F46CB9-F46F-479D-A29F-9DA5C209E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7B027-8495-49BC-9141-42E88529730E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F080D0-4B94-4F9E-9B24-0BCE4FEBC3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7FC664-1C6D-466A-A5E1-AE4264502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FC468-EC8C-4ECE-A9C1-04310D3AF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099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9C6FB-8019-4835-869D-02FA77F4D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7884F7-7E27-43F8-946A-50479F63A1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ED7665-1FF8-47BD-AB4C-95B166EE85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510785-7AA7-402E-BC5C-69D5E17770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DBD0F4-11F7-46A6-BC69-2C04CE91DC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8F9F961-FDE0-49C3-9EC6-C76E1A5DE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7B027-8495-49BC-9141-42E88529730E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67F7F2-1DB3-4EA4-8816-531C92AAF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BC33ED-C064-48C2-A44B-F583097FD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FC468-EC8C-4ECE-A9C1-04310D3AF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595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E43DB-1C52-4DA6-B745-C02822A58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38B876-9180-449A-8F06-402D83B33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7B027-8495-49BC-9141-42E88529730E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AA3B4F-36F4-4FFD-9309-A2652AF0D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DC9144-8B33-44C1-AADB-21D9EE231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FC468-EC8C-4ECE-A9C1-04310D3AF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405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E832674-EE71-42C2-B335-1C1B932D7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7B027-8495-49BC-9141-42E88529730E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8C3F74-F302-4039-911D-D5A3F096B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5A61E1-1A62-4390-AE9C-A23C3169C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FC468-EC8C-4ECE-A9C1-04310D3AF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866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6861B-9119-4FFC-9C28-4038C2D9E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63BAFE-800C-4F27-99FA-F97B968A7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B2FF3B-7E6D-484B-B227-D1C39A1245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E87EC4-AB38-42F8-8CFF-1B83BC4BD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7B027-8495-49BC-9141-42E88529730E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D1823D-9B4A-402E-BFC5-975001777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38EFFB-2505-4121-8372-B567D3C2F1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FC468-EC8C-4ECE-A9C1-04310D3AF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573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D14CC-67CA-404A-BDB0-4054B26CD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4FCA32-3D60-49D1-8173-D75C07C61B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568EEF-D506-4403-A4EE-B4FBC0E5F4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4BDD7F-B9FE-4C6A-93E1-BEEC284F0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7B027-8495-49BC-9141-42E88529730E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B04A06-FE23-4A1D-A117-C5FE543EE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CDB35E-E52D-4ACE-AAC1-2460255B1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FC468-EC8C-4ECE-A9C1-04310D3AF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723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996AB7-F496-4069-8F05-BA1AEF77C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8A9347-7E00-45FA-A6B0-032FE3EF62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567437-5F38-41C7-951D-61FD47F39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7B027-8495-49BC-9141-42E88529730E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30294-07B1-43F3-825B-1F06FA6D05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7B5D54-1530-4A4E-832C-DEE4863E3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FC468-EC8C-4ECE-A9C1-04310D3AF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366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C50C14-E00A-4A80-94F0-4DDC5717B3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24E607-D0BD-4B11-AEAC-12AFD069D6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B3C9AF-4745-405B-BB36-49B27FC293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A7B027-8495-49BC-9141-42E88529730E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7C06FE-B4E5-43C5-B7BB-E71176C563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99EB3B-1E5A-49D8-A071-1EBCA28C6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FC468-EC8C-4ECE-A9C1-04310D3AF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454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1E0B6A-BEF9-470E-8C53-7C374F3DE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CBF236-22D4-4FD9-A1C9-809F5EEAEC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D763CA-2E81-4EF5-9B12-06DB83CB39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A7B027-8495-49BC-9141-42E88529730E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1E4D4-6566-4D8C-A689-98C4395A6A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56E149-D3AC-4166-B662-E5DC102056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FC468-EC8C-4ECE-A9C1-04310D3AF7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573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nlinebooks.library.upenn.edu/webbin/gutbook/lookup?num=1921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etryintranslation.com/Admin/Copyright.php" TargetMode="External"/><Relationship Id="rId2" Type="http://schemas.openxmlformats.org/officeDocument/2006/relationships/hyperlink" Target="https://www.poetryintranslation.com/PITBR/French/CorbiereSelectedPoems.php#anchor_Toc39568545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gutenberg.org/ebooks/16883" TargetMode="External"/><Relationship Id="rId4" Type="http://schemas.openxmlformats.org/officeDocument/2006/relationships/hyperlink" Target="https://www.jstor.org/stable/j.ctv9b2w32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njela.org/oberenn/?lang=en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mdb.com/title/tt0078962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utenberg.org/files/12748/12748-h/12748-h.htm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archive.org/details/DealingsWithTheDead_201902/page/n13/mode/2up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onlinelibrary.wiley.com/doi/epdf/10.1111/1467-9481.00138?saml_referre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E7180-C2A3-4B50-B538-3F21F4D23F7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Representations of Brittany </a:t>
            </a:r>
            <a:b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endParaRPr lang="en-GB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B0A33F-4AD5-48B3-A3AD-1AD208AC41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MODULE CODE: HPCS6007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5361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BA499019-344B-49B6-A419-C029FE09D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to module and field</a:t>
            </a: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CB6DE9B-E3F0-45D5-9097-DD74FB65F9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	To provide an overview of the way Brittany has been represented in texts and visual culture from 1789 to today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	To critically </a:t>
            </a:r>
            <a:r>
              <a:rPr lang="en-US" dirty="0" err="1"/>
              <a:t>analyse</a:t>
            </a:r>
            <a:r>
              <a:rPr lang="en-US" dirty="0"/>
              <a:t> key themes and theoretical frameworks that may be employed when studying representations of Brittany, drawing appropriate comparison with other Celtic cultures such as Wales (e.g. Romanticism, Modernism, post-colonialism, translation studies).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50390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2706E-8F9E-4A03-9ECF-FF87A164B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Course outline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D5FE7-9578-4270-860C-75C114A5C7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Romanticism, 1789</a:t>
            </a:r>
          </a:p>
          <a:p>
            <a:r>
              <a:rPr lang="en-US" dirty="0"/>
              <a:t>Outsiders views (travel writing, novels, visual arts)</a:t>
            </a:r>
          </a:p>
          <a:p>
            <a:r>
              <a:rPr lang="en-GB" dirty="0">
                <a:ea typeface="Times New Roman" panose="02020603050405020304" pitchFamily="18" charset="0"/>
              </a:rPr>
              <a:t>C</a:t>
            </a:r>
            <a:r>
              <a:rPr lang="en-GB" sz="2800" dirty="0">
                <a:effectLst/>
                <a:ea typeface="Times New Roman" panose="02020603050405020304" pitchFamily="18" charset="0"/>
              </a:rPr>
              <a:t>lichés (</a:t>
            </a: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spirituality, death, nature)</a:t>
            </a:r>
          </a:p>
          <a:p>
            <a:r>
              <a:rPr lang="en-US" dirty="0"/>
              <a:t>Backlash </a:t>
            </a:r>
          </a:p>
          <a:p>
            <a:r>
              <a:rPr lang="en-US" dirty="0"/>
              <a:t>Political awakening (internationalism, postcolonialism)</a:t>
            </a:r>
          </a:p>
          <a:p>
            <a:r>
              <a:rPr lang="en-US" dirty="0"/>
              <a:t>Marketing (nostalgia, tourism)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0320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2BECA-4096-40D9-BEA8-7B37B44E9A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 representation?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D7FA0D-0A0A-40E7-AFDE-2C432E5B5D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Place as a textual construct (from literary criticism)</a:t>
            </a:r>
          </a:p>
          <a:p>
            <a:endParaRPr lang="en-US" dirty="0"/>
          </a:p>
          <a:p>
            <a:r>
              <a:rPr lang="en-US" dirty="0"/>
              <a:t>Analysis of text/ visual art / film</a:t>
            </a:r>
          </a:p>
          <a:p>
            <a:endParaRPr lang="en-US" dirty="0"/>
          </a:p>
          <a:p>
            <a:endParaRPr lang="en-US" dirty="0"/>
          </a:p>
          <a:p>
            <a:r>
              <a:rPr lang="en-US" b="1" dirty="0"/>
              <a:t>Not actual history/ politics </a:t>
            </a:r>
            <a:r>
              <a:rPr lang="en-US" dirty="0"/>
              <a:t>– but we need some background 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6871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F86B8-F994-4BCF-B6EC-0161A9EC7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primary texts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5829B-3299-43E8-B913-E9D48DE196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pPr algn="ctr"/>
            <a:r>
              <a:rPr lang="en-GB" dirty="0"/>
              <a:t>Extracts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In translation </a:t>
            </a:r>
          </a:p>
        </p:txBody>
      </p:sp>
    </p:spTree>
    <p:extLst>
      <p:ext uri="{BB962C8B-B14F-4D97-AF65-F5344CB8AC3E}">
        <p14:creationId xmlns:p14="http://schemas.microsoft.com/office/powerpoint/2010/main" val="41064284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6306C-489C-4099-AADF-AEB398107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Balzac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F6E3F-1096-447C-BEE8-0681A8156B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Balzac, Honoré de, 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Les Chouans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(Paris: Pocket, 1998) </a:t>
            </a:r>
          </a:p>
          <a:p>
            <a:endParaRPr lang="en-GB" sz="24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in various English translations e.g. Penguin Classics, trans. M.A. Crawford (1972), or online, Project Gutenberg, trans. Katharine Prescott 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Wormeley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http://onlinebooks.library.upenn.edu/webbin/gutbook/lookup?num=1921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6394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4111B-B96E-4FA0-963F-73939E35F3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Corbière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83C19-EE96-4C93-BCD2-0C9765819C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Corbière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Tristan, 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Les Amours jaunes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(Paris: Gallimard, 1973)</a:t>
            </a:r>
          </a:p>
          <a:p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selection of poems available here </a:t>
            </a:r>
            <a:r>
              <a:rPr lang="en-GB" sz="20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"/>
              </a:rPr>
              <a:t>https://www.poetryintranslation.com/PITBR/French/CorbiereSelectedPoems.php#anchor_Toc39568545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translated by </a:t>
            </a:r>
            <a:r>
              <a:rPr lang="en-GB" sz="2000" dirty="0">
                <a:solidFill>
                  <a:srgbClr val="2125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A. S. Kline © </a:t>
            </a:r>
            <a:r>
              <a:rPr lang="en-GB" sz="2000" b="1" u="sng" dirty="0">
                <a:solidFill>
                  <a:srgbClr val="245CA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 tooltip="Copyright"/>
              </a:rPr>
              <a:t>Copyright</a:t>
            </a:r>
            <a:r>
              <a:rPr lang="en-GB" sz="2000" dirty="0">
                <a:solidFill>
                  <a:srgbClr val="2125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2020. </a:t>
            </a:r>
          </a:p>
          <a:p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Comprehensive translation: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These Jaundiced Loves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trans. Christopher Pilling (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Calstock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Peterloo Poets, 1995), </a:t>
            </a:r>
            <a:r>
              <a:rPr lang="en-GB" sz="2000" dirty="0">
                <a:solidFill>
                  <a:srgbClr val="212529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and a less representative selection on open access: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Tristan </a:t>
            </a:r>
            <a:r>
              <a:rPr lang="en-GB" sz="20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Corbière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Oysters, nightingales and cooking pots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translated by Christopher Pilling, Richard 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Hibbitt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Katherine Lunn-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Rockliffe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with an introduction by Katherine Lunn-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Rockliffe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(White rose University Press, 2018), open access </a:t>
            </a:r>
            <a:r>
              <a:rPr lang="en-GB" sz="20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https://www.jstor.org/stable/j.ctv9b2w32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Also if you can read French the original is available here </a:t>
            </a:r>
            <a:r>
              <a:rPr lang="en-GB" sz="20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http://www.gutenberg.org/ebooks/16883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0945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F9C6F-17AE-4FD8-9964-963D6117F7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Duval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25C7F-195C-4115-A593-A4E4B909B4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Duval, 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Anjela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her poetry as well as articles discussing her work are available here </a:t>
            </a:r>
            <a:r>
              <a:rPr lang="en-GB" sz="2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https://www.anjela.org/oberenn/?lang=en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8553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A3A88-6A56-4142-AD75-4D37F05F12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Hélias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E0052-08D2-4BE8-80BF-DCF2A78A4F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Hélias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Pierre-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Jakez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Le Cheval </a:t>
            </a:r>
            <a:r>
              <a:rPr lang="en-GB" sz="2400" i="1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d’orgueil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(Paris: 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Plon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1975) </a:t>
            </a:r>
          </a:p>
          <a:p>
            <a:endParaRPr lang="en-GB" sz="2400" i="1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Horse of Pride: Life in a Breton Village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trans and abridged by Jane 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Guicharnaud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(Newhaven: Yale University Press, 1978)</a:t>
            </a:r>
          </a:p>
          <a:p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Horse of Pride: The Proud Ones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film directed by Claude 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Chabrol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(1980), 2 hrs with English subtitles (info here </a:t>
            </a:r>
            <a:r>
              <a:rPr lang="en-GB" sz="2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http://www.imdb.com/title/tt0078962/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345416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592A4-54CA-45B8-8396-1975C1B299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Renan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FA2CD-F4A3-4EA4-A996-8E552E7E41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Renan, Ernest, 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Souvenirs </a:t>
            </a:r>
            <a:r>
              <a:rPr lang="en-GB" sz="24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d’enfance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et de jeunesse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(Paris: Pocket, 1992)</a:t>
            </a:r>
          </a:p>
          <a:p>
            <a:endParaRPr lang="en-GB" sz="2400" i="1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Recollections of my Youth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online via Project Gutenberg </a:t>
            </a:r>
            <a:r>
              <a:rPr lang="en-GB" sz="2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https://www.gutenberg.org/files/12748/12748-h/12748-h.htm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4844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CEB62-839E-455D-9E2F-F783D1B51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Villiers de </a:t>
            </a:r>
            <a:r>
              <a:rPr lang="en-US" dirty="0" err="1"/>
              <a:t>l’Isle</a:t>
            </a:r>
            <a:r>
              <a:rPr lang="en-US" dirty="0"/>
              <a:t>-Adam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B47D8-1106-4607-A882-07F4AA0400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Villiers de 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l’Isle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-Adam, ‘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L’Intersigne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’, in 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Contes </a:t>
            </a:r>
            <a:r>
              <a:rPr lang="en-GB" sz="2400" i="1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cruels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</a:p>
          <a:p>
            <a:endParaRPr lang="en-GB" sz="2400" i="1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trans. as ‘The Sign’, 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Cruel Tales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by Robert 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Boldick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with an introduction by A.W. 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Raitt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(Oxford: Oxford University Press, 1963, 1985)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253479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ECBE7-D586-4E95-AE7E-7284F072F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4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 </a:t>
            </a:r>
            <a:r>
              <a:rPr lang="fr-FR" sz="4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Braz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2484F-8333-4103-92AE-FC29DF76EF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fr-FR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 </a:t>
            </a:r>
            <a:r>
              <a:rPr lang="fr-FR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Braz</a:t>
            </a:r>
            <a:r>
              <a:rPr lang="fr-FR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Anatole,</a:t>
            </a:r>
            <a:r>
              <a:rPr lang="fr-FR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La Légende de la mort en basse-Bretagne</a:t>
            </a:r>
            <a:r>
              <a:rPr lang="fr-FR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(1893)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fr-FR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24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Dealings</a:t>
            </a:r>
            <a:r>
              <a:rPr lang="fr-FR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24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</a:t>
            </a:r>
            <a:r>
              <a:rPr lang="fr-FR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the Dead: Narratives </a:t>
            </a:r>
            <a:r>
              <a:rPr lang="fr-FR" sz="24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from</a:t>
            </a:r>
            <a:r>
              <a:rPr lang="fr-FR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‘La Légende de la mort en Basse Bretagne</a:t>
            </a:r>
            <a:r>
              <a:rPr lang="fr-FR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trans. 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A.E. Whitehead (London: 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Redway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1898), </a:t>
            </a:r>
            <a:r>
              <a:rPr lang="en-GB" sz="24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https://archive.org/details/DealingsWithTheDead_201902/page/n13/mode/2up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56568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0C5AF-A734-44B2-84CC-6ECE1F2AA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Course structure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C3BFCF-7C8D-4D88-A92C-71945D793F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10 tiles</a:t>
            </a:r>
          </a:p>
          <a:p>
            <a:endParaRPr lang="en-US" dirty="0"/>
          </a:p>
          <a:p>
            <a:r>
              <a:rPr lang="en-US" dirty="0"/>
              <a:t>Lecture + discussion</a:t>
            </a:r>
          </a:p>
          <a:p>
            <a:endParaRPr lang="en-US" dirty="0"/>
          </a:p>
          <a:p>
            <a:r>
              <a:rPr lang="en-US" dirty="0"/>
              <a:t>2 coursework essays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47721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58F62-CF9A-4923-AC2D-6524B8D95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20D8B-432C-4B25-8408-F85455F6D9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Background </a:t>
            </a:r>
          </a:p>
          <a:p>
            <a:r>
              <a:rPr lang="en-GB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Gwenno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Piette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 Concise History of Brittany</a:t>
            </a:r>
            <a:r>
              <a:rPr lang="en-GB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(Cardiff: University of Wales Press, 2008)</a:t>
            </a:r>
          </a:p>
          <a:p>
            <a:r>
              <a:rPr lang="en-GB" dirty="0">
                <a:effectLst/>
                <a:ea typeface="Calibri" panose="020F0502020204030204" pitchFamily="34" charset="0"/>
              </a:rPr>
              <a:t>Sharif </a:t>
            </a:r>
            <a:r>
              <a:rPr lang="en-GB" dirty="0" err="1">
                <a:effectLst/>
                <a:ea typeface="Calibri" panose="020F0502020204030204" pitchFamily="34" charset="0"/>
              </a:rPr>
              <a:t>Gemie</a:t>
            </a:r>
            <a:r>
              <a:rPr lang="en-GB" dirty="0">
                <a:effectLst/>
                <a:ea typeface="Calibri" panose="020F0502020204030204" pitchFamily="34" charset="0"/>
              </a:rPr>
              <a:t>, </a:t>
            </a:r>
            <a:r>
              <a:rPr lang="en-GB" i="1" dirty="0">
                <a:effectLst/>
                <a:ea typeface="Calibri" panose="020F0502020204030204" pitchFamily="34" charset="0"/>
              </a:rPr>
              <a:t>Brittany, 1750-1950: The Invisible Nation</a:t>
            </a:r>
            <a:r>
              <a:rPr lang="en-GB" dirty="0">
                <a:effectLst/>
                <a:ea typeface="Calibri" panose="020F0502020204030204" pitchFamily="34" charset="0"/>
              </a:rPr>
              <a:t> (Cardiff: University of Wales Press, 2007)</a:t>
            </a:r>
          </a:p>
          <a:p>
            <a:r>
              <a:rPr lang="en-GB" dirty="0"/>
              <a:t>Contexts: France, Europe, Celtic, regionalism</a:t>
            </a:r>
          </a:p>
          <a:p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Eugen Weber </a:t>
            </a:r>
            <a:r>
              <a:rPr lang="en-GB" sz="2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Peasants into Frenchmen</a:t>
            </a: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2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Modernization of Rural France 1870-1914</a:t>
            </a:r>
            <a:r>
              <a:rPr lang="en-GB" sz="2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(1976) </a:t>
            </a:r>
            <a:endParaRPr lang="en-GB" dirty="0"/>
          </a:p>
          <a:p>
            <a:r>
              <a:rPr lang="en-GB" dirty="0"/>
              <a:t>Nineteenth century/ French Revolution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57348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8237B-7AA8-4027-896E-F82E0089A1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Breton language and sociolinguistics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96E8D-0BB4-4EB0-B4B9-AE6640DE3A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Celtic language, emigrations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1539 Villers-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Cotterêts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decree</a:t>
            </a:r>
          </a:p>
          <a:p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1789, </a:t>
            </a:r>
            <a:r>
              <a:rPr lang="en-US" dirty="0"/>
              <a:t>One nation = one language</a:t>
            </a:r>
          </a:p>
          <a:p>
            <a:endParaRPr lang="en-US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1794, Bertrand 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Barère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‘federalism and superstition speak Breton; emigration and hatred of the Republic speak German [i.e. Alsace]; the counter-Revolution speaks Italian and fanaticism speaks Basque.  A free people should 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should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have one same language for all.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’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1794 Abbé Grégoire : ‘…..Breton and Basque, represent the 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barabarism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of centuries past and need to be obliterated and replaced by standard French’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16074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D5D28-2ACA-48D4-8D83-5B4A22163B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Breton language in C19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714C6-8104-453B-93D7-B607BAC51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C19 education policy</a:t>
            </a:r>
          </a:p>
          <a:p>
            <a:r>
              <a:rPr lang="en-GB" dirty="0"/>
              <a:t>1831, Auguste </a:t>
            </a:r>
            <a:r>
              <a:rPr lang="en-GB" dirty="0" err="1"/>
              <a:t>Romieu</a:t>
            </a:r>
            <a:r>
              <a:rPr lang="en-GB" dirty="0"/>
              <a:t>: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‘Brittany is… no longer France. Apart from the towns, the rest should be subjected to a colonial regime’</a:t>
            </a:r>
          </a:p>
          <a:p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1880–1883, Jules Ferry. French-language state school in every 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commune</a:t>
            </a:r>
          </a:p>
          <a:p>
            <a:endParaRPr lang="en-GB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1903-1905 Waldeck-Rousseau/ Combes legislation.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Separtion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church and state</a:t>
            </a:r>
          </a:p>
          <a:p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848021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15AE4-3F5D-4B53-A5D6-B49108F42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Breton language in C20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709A8-AEF6-4768-BE1C-21E1F82EAE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C20 revival/ awakening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1920s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Gwalarn</a:t>
            </a: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1972, Georges Pompidou: : ‘There is no place for regional languages in a France destined to place its seal on Europe’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1977, first </a:t>
            </a:r>
            <a:r>
              <a:rPr lang="en-GB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Diwan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school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1992 new ‘article 2’ added to French Constitution, stipulating that ‘the language of the Republic is French’  </a:t>
            </a:r>
          </a:p>
          <a:p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Charter for Regional or Minority Languages has not been ratified by the French Government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440496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4E9C9-7E68-4BD7-A47D-056CCAF4A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Sources in English in Breton language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64992-849D-4E38-936D-11C04B419D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solidFill>
                  <a:srgbClr val="2021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Fañch</a:t>
            </a:r>
            <a:r>
              <a:rPr lang="en-GB" sz="1800" dirty="0">
                <a:solidFill>
                  <a:srgbClr val="2021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solidFill>
                  <a:srgbClr val="2021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Broudic</a:t>
            </a:r>
            <a:r>
              <a:rPr lang="en-GB" sz="1800" dirty="0">
                <a:solidFill>
                  <a:srgbClr val="202122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= expert</a:t>
            </a:r>
            <a:endParaRPr lang="en-US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Hincks, </a:t>
            </a:r>
            <a:r>
              <a:rPr lang="en-US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Rhisiart</a:t>
            </a:r>
            <a:r>
              <a:rPr lang="en-US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‘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Breton Language in the Nineteenth Century’ chapter 13 of Language and community in the nineteenth century, ed. Geraint H. Jenkins (Cardiff: University of Wales Press, 1998),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Denez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Per, 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Brittany: A language in search of a future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(Brussels: European Bureau for Lesser Used Languages, 1998) [includes map]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Rachel Hoare, 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‘An integrative approach to language attitudes and identity in Brittany’, </a:t>
            </a:r>
            <a:r>
              <a:rPr lang="en-GB" sz="1800" i="1" dirty="0">
                <a:effectLst/>
                <a:ea typeface="Times New Roman" panose="02020603050405020304" pitchFamily="18" charset="0"/>
              </a:rPr>
              <a:t>Journal of </a:t>
            </a:r>
            <a:r>
              <a:rPr lang="en-GB" sz="1800" i="1" dirty="0" err="1">
                <a:effectLst/>
                <a:ea typeface="Times New Roman" panose="02020603050405020304" pitchFamily="18" charset="0"/>
              </a:rPr>
              <a:t>Sociolingustics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 5:1 (2001), 73-84 </a:t>
            </a:r>
            <a:r>
              <a:rPr lang="en-GB" sz="18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2"/>
              </a:rPr>
              <a:t>https://onlinelibrary.wiley.com/doi/epdf/10.1111/1467-9481.00138?saml_referrer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Ian Press, 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Linguistics: Steve Hewitt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78676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1071</Words>
  <Application>Microsoft Office PowerPoint</Application>
  <PresentationFormat>Widescreen</PresentationFormat>
  <Paragraphs>104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Calibri Light</vt:lpstr>
      <vt:lpstr>Calibri</vt:lpstr>
      <vt:lpstr>Arial</vt:lpstr>
      <vt:lpstr>Office Theme</vt:lpstr>
      <vt:lpstr>Representations of Brittany  </vt:lpstr>
      <vt:lpstr>Introduction to module and field</vt:lpstr>
      <vt:lpstr>Course outline</vt:lpstr>
      <vt:lpstr>What is a representation?</vt:lpstr>
      <vt:lpstr>The primary texts</vt:lpstr>
      <vt:lpstr>Balzac</vt:lpstr>
      <vt:lpstr>Corbière</vt:lpstr>
      <vt:lpstr>Duval</vt:lpstr>
      <vt:lpstr>Hélias</vt:lpstr>
      <vt:lpstr>Renan</vt:lpstr>
      <vt:lpstr>Villiers de l’Isle-Adam</vt:lpstr>
      <vt:lpstr>Le Braz</vt:lpstr>
      <vt:lpstr>Course structure</vt:lpstr>
      <vt:lpstr>History</vt:lpstr>
      <vt:lpstr>The Breton language and sociolinguistics</vt:lpstr>
      <vt:lpstr>Breton language in C19</vt:lpstr>
      <vt:lpstr>Breton language in C20</vt:lpstr>
      <vt:lpstr>Sources in English in Breton language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Representations of Brittany  </dc:title>
  <dc:creator>Nicholas Shilton</dc:creator>
  <cp:lastModifiedBy>Nicholas Shilton</cp:lastModifiedBy>
  <cp:revision>2</cp:revision>
  <dcterms:created xsi:type="dcterms:W3CDTF">2020-10-05T11:53:20Z</dcterms:created>
  <dcterms:modified xsi:type="dcterms:W3CDTF">2020-10-08T14:16:51Z</dcterms:modified>
</cp:coreProperties>
</file>