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4"/>
  </p:notesMasterIdLst>
  <p:sldIdLst>
    <p:sldId id="278" r:id="rId2"/>
    <p:sldId id="280" r:id="rId3"/>
    <p:sldId id="282" r:id="rId4"/>
    <p:sldId id="284" r:id="rId5"/>
    <p:sldId id="286" r:id="rId6"/>
    <p:sldId id="271" r:id="rId7"/>
    <p:sldId id="272" r:id="rId8"/>
    <p:sldId id="273" r:id="rId9"/>
    <p:sldId id="275" r:id="rId10"/>
    <p:sldId id="288" r:id="rId11"/>
    <p:sldId id="279" r:id="rId12"/>
    <p:sldId id="283" r:id="rId13"/>
    <p:sldId id="256" r:id="rId14"/>
    <p:sldId id="259" r:id="rId15"/>
    <p:sldId id="260" r:id="rId16"/>
    <p:sldId id="263" r:id="rId17"/>
    <p:sldId id="264" r:id="rId18"/>
    <p:sldId id="258" r:id="rId19"/>
    <p:sldId id="265" r:id="rId20"/>
    <p:sldId id="267" r:id="rId21"/>
    <p:sldId id="268" r:id="rId22"/>
    <p:sldId id="269" r:id="rId23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0" autoAdjust="0"/>
    <p:restoredTop sz="94728" autoAdjust="0"/>
  </p:normalViewPr>
  <p:slideViewPr>
    <p:cSldViewPr>
      <p:cViewPr varScale="1">
        <p:scale>
          <a:sx n="68" d="100"/>
          <a:sy n="68" d="100"/>
        </p:scale>
        <p:origin x="144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2975" y="746125"/>
            <a:ext cx="4972050" cy="37290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202"/>
            <a:ext cx="5486400" cy="4475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446678"/>
            <a:ext cx="2971800" cy="49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D011F4D8-E78B-4FB1-AA0C-2A45D7DB0F30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580B2F4-528C-4D5B-BDBA-0FA78ED00D97}" type="slidenum">
              <a:rPr lang="en-GB"/>
              <a:pPr/>
              <a:t>3</a:t>
            </a:fld>
            <a:endParaRPr lang="en-GB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endParaRPr lang="en-US" b="1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A6EDC0A-E141-4913-852F-53F9DC8640F4}" type="slidenum">
              <a:rPr lang="en-GB"/>
              <a:pPr/>
              <a:t>10</a:t>
            </a:fld>
            <a:endParaRPr lang="en-GB"/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915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42656D-5ABB-44F0-A47F-6238FE8B62E1}" type="slidenum">
              <a:rPr lang="en-GB"/>
              <a:pPr/>
              <a:t>11</a:t>
            </a:fld>
            <a:endParaRPr lang="en-GB"/>
          </a:p>
        </p:txBody>
      </p:sp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065463" y="397137"/>
            <a:ext cx="3243262" cy="4813989"/>
          </a:xfrm>
          <a:ln/>
        </p:spPr>
        <p:txBody>
          <a:bodyPr lIns="90488" tIns="44450" rIns="90488" bIns="44450"/>
          <a:lstStyle/>
          <a:p>
            <a:endParaRPr lang="en-US"/>
          </a:p>
        </p:txBody>
      </p:sp>
      <p:sp>
        <p:nvSpPr>
          <p:cNvPr id="4710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-1044575" y="544513"/>
            <a:ext cx="5349875" cy="4013200"/>
          </a:xfrm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4362725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1507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8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09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0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1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2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3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4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5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6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7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518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1519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1520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1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2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3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4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5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6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7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8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29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0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1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2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3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4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5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6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7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8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39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0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1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2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3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544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545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21546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1547" name="Rectangle 43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21548" name="Rectangle 44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1549" name="Rectangle 45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1EDEF98-9623-4E34-9F18-E2B50BB99B7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45" grpId="0"/>
      <p:bldP spid="2154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154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1546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1546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92FC759-0A32-4AAC-9A6B-114797F22A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1A2D03-369E-4957-9152-31F15193571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09F0A5-C5A9-4F4D-B1A8-EE915D03FC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C0826-9DBA-463F-93E5-A06CD373B32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F0A0E9-6F16-4CC6-81A6-FCE2BB391F2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FF310D-1BC1-45D9-85EA-AC7300271E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D829AA-3067-4148-9751-CE25C63090B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CE0AF-0C73-459A-92B6-7738B5CDA74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DC2F44-78EA-41D6-B919-BD13853B727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14815-87C8-4B51-B2A9-4582B7CF43C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82" name="Group 2"/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20483" name="Freeform 3"/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/>
              <a:ahLst/>
              <a:cxnLst>
                <a:cxn ang="0">
                  <a:pos x="149" y="1505"/>
                </a:cxn>
                <a:cxn ang="0">
                  <a:pos x="687" y="1331"/>
                </a:cxn>
                <a:cxn ang="0">
                  <a:pos x="1213" y="1157"/>
                </a:cxn>
                <a:cxn ang="0">
                  <a:pos x="1728" y="977"/>
                </a:cxn>
                <a:cxn ang="0">
                  <a:pos x="2218" y="792"/>
                </a:cxn>
                <a:cxn ang="0">
                  <a:pos x="2457" y="696"/>
                </a:cxn>
                <a:cxn ang="0">
                  <a:pos x="2690" y="606"/>
                </a:cxn>
                <a:cxn ang="0">
                  <a:pos x="2918" y="510"/>
                </a:cxn>
                <a:cxn ang="0">
                  <a:pos x="3139" y="420"/>
                </a:cxn>
                <a:cxn ang="0">
                  <a:pos x="3348" y="324"/>
                </a:cxn>
                <a:cxn ang="0">
                  <a:pos x="3551" y="234"/>
                </a:cxn>
                <a:cxn ang="0">
                  <a:pos x="3749" y="138"/>
                </a:cxn>
                <a:cxn ang="0">
                  <a:pos x="3934" y="48"/>
                </a:cxn>
                <a:cxn ang="0">
                  <a:pos x="3934" y="0"/>
                </a:cxn>
                <a:cxn ang="0">
                  <a:pos x="3743" y="96"/>
                </a:cxn>
                <a:cxn ang="0">
                  <a:pos x="3539" y="192"/>
                </a:cxn>
                <a:cxn ang="0">
                  <a:pos x="3330" y="288"/>
                </a:cxn>
                <a:cxn ang="0">
                  <a:pos x="3115" y="384"/>
                </a:cxn>
                <a:cxn ang="0">
                  <a:pos x="2888" y="480"/>
                </a:cxn>
                <a:cxn ang="0">
                  <a:pos x="2654" y="576"/>
                </a:cxn>
                <a:cxn ang="0">
                  <a:pos x="2409" y="672"/>
                </a:cxn>
                <a:cxn ang="0">
                  <a:pos x="2164" y="768"/>
                </a:cxn>
                <a:cxn ang="0">
                  <a:pos x="1907" y="864"/>
                </a:cxn>
                <a:cxn ang="0">
                  <a:pos x="1650" y="960"/>
                </a:cxn>
                <a:cxn ang="0">
                  <a:pos x="1112" y="1145"/>
                </a:cxn>
                <a:cxn ang="0">
                  <a:pos x="562" y="1331"/>
                </a:cxn>
                <a:cxn ang="0">
                  <a:pos x="0" y="1505"/>
                </a:cxn>
                <a:cxn ang="0">
                  <a:pos x="149" y="1505"/>
                </a:cxn>
                <a:cxn ang="0">
                  <a:pos x="149" y="1505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4" name="Freeform 4"/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/>
              <a:ahLst/>
              <a:cxnLst>
                <a:cxn ang="0">
                  <a:pos x="132" y="689"/>
                </a:cxn>
                <a:cxn ang="0">
                  <a:pos x="550" y="527"/>
                </a:cxn>
                <a:cxn ang="0">
                  <a:pos x="963" y="365"/>
                </a:cxn>
                <a:cxn ang="0">
                  <a:pos x="1160" y="287"/>
                </a:cxn>
                <a:cxn ang="0">
                  <a:pos x="1357" y="203"/>
                </a:cxn>
                <a:cxn ang="0">
                  <a:pos x="1549" y="126"/>
                </a:cxn>
                <a:cxn ang="0">
                  <a:pos x="1728" y="48"/>
                </a:cxn>
                <a:cxn ang="0">
                  <a:pos x="1728" y="0"/>
                </a:cxn>
                <a:cxn ang="0">
                  <a:pos x="1531" y="84"/>
                </a:cxn>
                <a:cxn ang="0">
                  <a:pos x="1327" y="167"/>
                </a:cxn>
                <a:cxn ang="0">
                  <a:pos x="1118" y="257"/>
                </a:cxn>
                <a:cxn ang="0">
                  <a:pos x="903" y="341"/>
                </a:cxn>
                <a:cxn ang="0">
                  <a:pos x="454" y="515"/>
                </a:cxn>
                <a:cxn ang="0">
                  <a:pos x="0" y="689"/>
                </a:cxn>
                <a:cxn ang="0">
                  <a:pos x="132" y="689"/>
                </a:cxn>
                <a:cxn ang="0">
                  <a:pos x="132" y="689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5" name="Freeform 5"/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/>
              <a:ahLst/>
              <a:cxnLst>
                <a:cxn ang="0">
                  <a:pos x="5561" y="929"/>
                </a:cxn>
                <a:cxn ang="0">
                  <a:pos x="5537" y="773"/>
                </a:cxn>
                <a:cxn ang="0">
                  <a:pos x="5453" y="629"/>
                </a:cxn>
                <a:cxn ang="0">
                  <a:pos x="5327" y="492"/>
                </a:cxn>
                <a:cxn ang="0">
                  <a:pos x="5148" y="366"/>
                </a:cxn>
                <a:cxn ang="0">
                  <a:pos x="4921" y="252"/>
                </a:cxn>
                <a:cxn ang="0">
                  <a:pos x="4652" y="144"/>
                </a:cxn>
                <a:cxn ang="0">
                  <a:pos x="4341" y="48"/>
                </a:cxn>
                <a:cxn ang="0">
                  <a:pos x="4000" y="0"/>
                </a:cxn>
                <a:cxn ang="0">
                  <a:pos x="4359" y="90"/>
                </a:cxn>
                <a:cxn ang="0">
                  <a:pos x="4670" y="192"/>
                </a:cxn>
                <a:cxn ang="0">
                  <a:pos x="4933" y="306"/>
                </a:cxn>
                <a:cxn ang="0">
                  <a:pos x="5148" y="426"/>
                </a:cxn>
                <a:cxn ang="0">
                  <a:pos x="5315" y="557"/>
                </a:cxn>
                <a:cxn ang="0">
                  <a:pos x="5429" y="701"/>
                </a:cxn>
                <a:cxn ang="0">
                  <a:pos x="5489" y="851"/>
                </a:cxn>
                <a:cxn ang="0">
                  <a:pos x="5489" y="1013"/>
                </a:cxn>
                <a:cxn ang="0">
                  <a:pos x="5441" y="1163"/>
                </a:cxn>
                <a:cxn ang="0">
                  <a:pos x="5345" y="1319"/>
                </a:cxn>
                <a:cxn ang="0">
                  <a:pos x="5202" y="1475"/>
                </a:cxn>
                <a:cxn ang="0">
                  <a:pos x="5017" y="1630"/>
                </a:cxn>
                <a:cxn ang="0">
                  <a:pos x="4789" y="1786"/>
                </a:cxn>
                <a:cxn ang="0">
                  <a:pos x="4526" y="1948"/>
                </a:cxn>
                <a:cxn ang="0">
                  <a:pos x="4215" y="2104"/>
                </a:cxn>
                <a:cxn ang="0">
                  <a:pos x="3875" y="2260"/>
                </a:cxn>
                <a:cxn ang="0">
                  <a:pos x="3498" y="2416"/>
                </a:cxn>
                <a:cxn ang="0">
                  <a:pos x="3085" y="2566"/>
                </a:cxn>
                <a:cxn ang="0">
                  <a:pos x="2643" y="2715"/>
                </a:cxn>
                <a:cxn ang="0">
                  <a:pos x="2164" y="2865"/>
                </a:cxn>
                <a:cxn ang="0">
                  <a:pos x="1662" y="3009"/>
                </a:cxn>
                <a:cxn ang="0">
                  <a:pos x="1136" y="3147"/>
                </a:cxn>
                <a:cxn ang="0">
                  <a:pos x="580" y="3279"/>
                </a:cxn>
                <a:cxn ang="0">
                  <a:pos x="0" y="3447"/>
                </a:cxn>
                <a:cxn ang="0">
                  <a:pos x="867" y="3249"/>
                </a:cxn>
                <a:cxn ang="0">
                  <a:pos x="1417" y="3105"/>
                </a:cxn>
                <a:cxn ang="0">
                  <a:pos x="1937" y="2961"/>
                </a:cxn>
                <a:cxn ang="0">
                  <a:pos x="2434" y="2817"/>
                </a:cxn>
                <a:cxn ang="0">
                  <a:pos x="2900" y="2668"/>
                </a:cxn>
                <a:cxn ang="0">
                  <a:pos x="3330" y="2512"/>
                </a:cxn>
                <a:cxn ang="0">
                  <a:pos x="3731" y="2356"/>
                </a:cxn>
                <a:cxn ang="0">
                  <a:pos x="4096" y="2200"/>
                </a:cxn>
                <a:cxn ang="0">
                  <a:pos x="4425" y="2038"/>
                </a:cxn>
                <a:cxn ang="0">
                  <a:pos x="4718" y="1876"/>
                </a:cxn>
                <a:cxn ang="0">
                  <a:pos x="4969" y="1720"/>
                </a:cxn>
                <a:cxn ang="0">
                  <a:pos x="5178" y="1559"/>
                </a:cxn>
                <a:cxn ang="0">
                  <a:pos x="5339" y="1397"/>
                </a:cxn>
                <a:cxn ang="0">
                  <a:pos x="5459" y="1241"/>
                </a:cxn>
                <a:cxn ang="0">
                  <a:pos x="5537" y="1085"/>
                </a:cxn>
                <a:cxn ang="0">
                  <a:pos x="5555" y="100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6" name="Freeform 6"/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7" name="Freeform 7"/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/>
              <a:ahLst/>
              <a:cxnLst>
                <a:cxn ang="0">
                  <a:pos x="5740" y="0"/>
                </a:cxn>
                <a:cxn ang="0">
                  <a:pos x="5638" y="72"/>
                </a:cxn>
                <a:cxn ang="0">
                  <a:pos x="5537" y="138"/>
                </a:cxn>
                <a:cxn ang="0">
                  <a:pos x="5423" y="210"/>
                </a:cxn>
                <a:cxn ang="0">
                  <a:pos x="5304" y="276"/>
                </a:cxn>
                <a:cxn ang="0">
                  <a:pos x="5052" y="414"/>
                </a:cxn>
                <a:cxn ang="0">
                  <a:pos x="4777" y="552"/>
                </a:cxn>
                <a:cxn ang="0">
                  <a:pos x="4478" y="690"/>
                </a:cxn>
                <a:cxn ang="0">
                  <a:pos x="4162" y="827"/>
                </a:cxn>
                <a:cxn ang="0">
                  <a:pos x="3827" y="959"/>
                </a:cxn>
                <a:cxn ang="0">
                  <a:pos x="3468" y="1091"/>
                </a:cxn>
                <a:cxn ang="0">
                  <a:pos x="3091" y="1223"/>
                </a:cxn>
                <a:cxn ang="0">
                  <a:pos x="2697" y="1355"/>
                </a:cxn>
                <a:cxn ang="0">
                  <a:pos x="2284" y="1481"/>
                </a:cxn>
                <a:cxn ang="0">
                  <a:pos x="1860" y="1601"/>
                </a:cxn>
                <a:cxn ang="0">
                  <a:pos x="1417" y="1721"/>
                </a:cxn>
                <a:cxn ang="0">
                  <a:pos x="957" y="1834"/>
                </a:cxn>
                <a:cxn ang="0">
                  <a:pos x="484" y="1948"/>
                </a:cxn>
                <a:cxn ang="0">
                  <a:pos x="0" y="2056"/>
                </a:cxn>
                <a:cxn ang="0">
                  <a:pos x="0" y="2098"/>
                </a:cxn>
                <a:cxn ang="0">
                  <a:pos x="478" y="1990"/>
                </a:cxn>
                <a:cxn ang="0">
                  <a:pos x="951" y="1882"/>
                </a:cxn>
                <a:cxn ang="0">
                  <a:pos x="1405" y="1763"/>
                </a:cxn>
                <a:cxn ang="0">
                  <a:pos x="1842" y="1649"/>
                </a:cxn>
                <a:cxn ang="0">
                  <a:pos x="2266" y="1523"/>
                </a:cxn>
                <a:cxn ang="0">
                  <a:pos x="2679" y="1397"/>
                </a:cxn>
                <a:cxn ang="0">
                  <a:pos x="3067" y="1271"/>
                </a:cxn>
                <a:cxn ang="0">
                  <a:pos x="3444" y="1139"/>
                </a:cxn>
                <a:cxn ang="0">
                  <a:pos x="3803" y="1007"/>
                </a:cxn>
                <a:cxn ang="0">
                  <a:pos x="4138" y="875"/>
                </a:cxn>
                <a:cxn ang="0">
                  <a:pos x="4460" y="737"/>
                </a:cxn>
                <a:cxn ang="0">
                  <a:pos x="4759" y="600"/>
                </a:cxn>
                <a:cxn ang="0">
                  <a:pos x="5040" y="462"/>
                </a:cxn>
                <a:cxn ang="0">
                  <a:pos x="5292" y="324"/>
                </a:cxn>
                <a:cxn ang="0">
                  <a:pos x="5531" y="186"/>
                </a:cxn>
                <a:cxn ang="0">
                  <a:pos x="5740" y="48"/>
                </a:cxn>
                <a:cxn ang="0">
                  <a:pos x="5740" y="0"/>
                </a:cxn>
                <a:cxn ang="0">
                  <a:pos x="5740" y="0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8" name="Freeform 8"/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/>
              <a:ahLst/>
              <a:cxnLst>
                <a:cxn ang="0">
                  <a:pos x="1955" y="485"/>
                </a:cxn>
                <a:cxn ang="0">
                  <a:pos x="1901" y="390"/>
                </a:cxn>
                <a:cxn ang="0">
                  <a:pos x="1770" y="306"/>
                </a:cxn>
                <a:cxn ang="0">
                  <a:pos x="1579" y="228"/>
                </a:cxn>
                <a:cxn ang="0">
                  <a:pos x="1327" y="162"/>
                </a:cxn>
                <a:cxn ang="0">
                  <a:pos x="1010" y="102"/>
                </a:cxn>
                <a:cxn ang="0">
                  <a:pos x="646" y="54"/>
                </a:cxn>
                <a:cxn ang="0">
                  <a:pos x="227" y="18"/>
                </a:cxn>
                <a:cxn ang="0">
                  <a:pos x="0" y="12"/>
                </a:cxn>
                <a:cxn ang="0">
                  <a:pos x="431" y="48"/>
                </a:cxn>
                <a:cxn ang="0">
                  <a:pos x="813" y="90"/>
                </a:cxn>
                <a:cxn ang="0">
                  <a:pos x="1148" y="144"/>
                </a:cxn>
                <a:cxn ang="0">
                  <a:pos x="1423" y="204"/>
                </a:cxn>
                <a:cxn ang="0">
                  <a:pos x="1638" y="276"/>
                </a:cxn>
                <a:cxn ang="0">
                  <a:pos x="1794" y="360"/>
                </a:cxn>
                <a:cxn ang="0">
                  <a:pos x="1883" y="443"/>
                </a:cxn>
                <a:cxn ang="0">
                  <a:pos x="1901" y="539"/>
                </a:cxn>
                <a:cxn ang="0">
                  <a:pos x="1854" y="629"/>
                </a:cxn>
                <a:cxn ang="0">
                  <a:pos x="1746" y="719"/>
                </a:cxn>
                <a:cxn ang="0">
                  <a:pos x="1579" y="809"/>
                </a:cxn>
                <a:cxn ang="0">
                  <a:pos x="1357" y="899"/>
                </a:cxn>
                <a:cxn ang="0">
                  <a:pos x="1088" y="989"/>
                </a:cxn>
                <a:cxn ang="0">
                  <a:pos x="765" y="1073"/>
                </a:cxn>
                <a:cxn ang="0">
                  <a:pos x="407" y="1157"/>
                </a:cxn>
                <a:cxn ang="0">
                  <a:pos x="0" y="1241"/>
                </a:cxn>
                <a:cxn ang="0">
                  <a:pos x="215" y="1223"/>
                </a:cxn>
                <a:cxn ang="0">
                  <a:pos x="610" y="1139"/>
                </a:cxn>
                <a:cxn ang="0">
                  <a:pos x="957" y="1049"/>
                </a:cxn>
                <a:cxn ang="0">
                  <a:pos x="1262" y="959"/>
                </a:cxn>
                <a:cxn ang="0">
                  <a:pos x="1513" y="863"/>
                </a:cxn>
                <a:cxn ang="0">
                  <a:pos x="1716" y="767"/>
                </a:cxn>
                <a:cxn ang="0">
                  <a:pos x="1860" y="677"/>
                </a:cxn>
                <a:cxn ang="0">
                  <a:pos x="1937" y="581"/>
                </a:cxn>
                <a:cxn ang="0">
                  <a:pos x="1955" y="533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89" name="Freeform 9"/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/>
              <a:ahLst/>
              <a:cxnLst>
                <a:cxn ang="0">
                  <a:pos x="4694" y="797"/>
                </a:cxn>
                <a:cxn ang="0">
                  <a:pos x="4664" y="665"/>
                </a:cxn>
                <a:cxn ang="0">
                  <a:pos x="4586" y="540"/>
                </a:cxn>
                <a:cxn ang="0">
                  <a:pos x="4466" y="426"/>
                </a:cxn>
                <a:cxn ang="0">
                  <a:pos x="4299" y="312"/>
                </a:cxn>
                <a:cxn ang="0">
                  <a:pos x="4084" y="216"/>
                </a:cxn>
                <a:cxn ang="0">
                  <a:pos x="3833" y="120"/>
                </a:cxn>
                <a:cxn ang="0">
                  <a:pos x="3540" y="36"/>
                </a:cxn>
                <a:cxn ang="0">
                  <a:pos x="3205" y="0"/>
                </a:cxn>
                <a:cxn ang="0">
                  <a:pos x="3540" y="78"/>
                </a:cxn>
                <a:cxn ang="0">
                  <a:pos x="3833" y="162"/>
                </a:cxn>
                <a:cxn ang="0">
                  <a:pos x="4084" y="258"/>
                </a:cxn>
                <a:cxn ang="0">
                  <a:pos x="4287" y="366"/>
                </a:cxn>
                <a:cxn ang="0">
                  <a:pos x="4443" y="480"/>
                </a:cxn>
                <a:cxn ang="0">
                  <a:pos x="4550" y="605"/>
                </a:cxn>
                <a:cxn ang="0">
                  <a:pos x="4610" y="737"/>
                </a:cxn>
                <a:cxn ang="0">
                  <a:pos x="4610" y="875"/>
                </a:cxn>
                <a:cxn ang="0">
                  <a:pos x="4568" y="1001"/>
                </a:cxn>
                <a:cxn ang="0">
                  <a:pos x="4490" y="1127"/>
                </a:cxn>
                <a:cxn ang="0">
                  <a:pos x="4371" y="1259"/>
                </a:cxn>
                <a:cxn ang="0">
                  <a:pos x="4215" y="1385"/>
                </a:cxn>
                <a:cxn ang="0">
                  <a:pos x="4024" y="1517"/>
                </a:cxn>
                <a:cxn ang="0">
                  <a:pos x="3803" y="1648"/>
                </a:cxn>
                <a:cxn ang="0">
                  <a:pos x="3546" y="1774"/>
                </a:cxn>
                <a:cxn ang="0">
                  <a:pos x="3259" y="1906"/>
                </a:cxn>
                <a:cxn ang="0">
                  <a:pos x="2942" y="2032"/>
                </a:cxn>
                <a:cxn ang="0">
                  <a:pos x="2595" y="2164"/>
                </a:cxn>
                <a:cxn ang="0">
                  <a:pos x="2224" y="2284"/>
                </a:cxn>
                <a:cxn ang="0">
                  <a:pos x="1824" y="2410"/>
                </a:cxn>
                <a:cxn ang="0">
                  <a:pos x="1399" y="2530"/>
                </a:cxn>
                <a:cxn ang="0">
                  <a:pos x="484" y="2757"/>
                </a:cxn>
                <a:cxn ang="0">
                  <a:pos x="0" y="2901"/>
                </a:cxn>
                <a:cxn ang="0">
                  <a:pos x="969" y="2674"/>
                </a:cxn>
                <a:cxn ang="0">
                  <a:pos x="1638" y="2494"/>
                </a:cxn>
                <a:cxn ang="0">
                  <a:pos x="2057" y="2374"/>
                </a:cxn>
                <a:cxn ang="0">
                  <a:pos x="2451" y="2248"/>
                </a:cxn>
                <a:cxn ang="0">
                  <a:pos x="2816" y="2116"/>
                </a:cxn>
                <a:cxn ang="0">
                  <a:pos x="3151" y="1984"/>
                </a:cxn>
                <a:cxn ang="0">
                  <a:pos x="3462" y="1858"/>
                </a:cxn>
                <a:cxn ang="0">
                  <a:pos x="3737" y="1720"/>
                </a:cxn>
                <a:cxn ang="0">
                  <a:pos x="3982" y="1589"/>
                </a:cxn>
                <a:cxn ang="0">
                  <a:pos x="4191" y="1457"/>
                </a:cxn>
                <a:cxn ang="0">
                  <a:pos x="4371" y="1325"/>
                </a:cxn>
                <a:cxn ang="0">
                  <a:pos x="4508" y="1193"/>
                </a:cxn>
                <a:cxn ang="0">
                  <a:pos x="4610" y="1061"/>
                </a:cxn>
                <a:cxn ang="0">
                  <a:pos x="4670" y="935"/>
                </a:cxn>
                <a:cxn ang="0">
                  <a:pos x="4688" y="869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0" name="Freeform 10"/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/>
              <a:ahLst/>
              <a:cxnLst>
                <a:cxn ang="0">
                  <a:pos x="3761" y="719"/>
                </a:cxn>
                <a:cxn ang="0">
                  <a:pos x="3731" y="599"/>
                </a:cxn>
                <a:cxn ang="0">
                  <a:pos x="3653" y="486"/>
                </a:cxn>
                <a:cxn ang="0">
                  <a:pos x="3522" y="378"/>
                </a:cxn>
                <a:cxn ang="0">
                  <a:pos x="3348" y="282"/>
                </a:cxn>
                <a:cxn ang="0">
                  <a:pos x="3127" y="192"/>
                </a:cxn>
                <a:cxn ang="0">
                  <a:pos x="2864" y="108"/>
                </a:cxn>
                <a:cxn ang="0">
                  <a:pos x="2559" y="36"/>
                </a:cxn>
                <a:cxn ang="0">
                  <a:pos x="2230" y="0"/>
                </a:cxn>
                <a:cxn ang="0">
                  <a:pos x="2577" y="72"/>
                </a:cxn>
                <a:cxn ang="0">
                  <a:pos x="2876" y="150"/>
                </a:cxn>
                <a:cxn ang="0">
                  <a:pos x="3139" y="234"/>
                </a:cxn>
                <a:cxn ang="0">
                  <a:pos x="3348" y="330"/>
                </a:cxn>
                <a:cxn ang="0">
                  <a:pos x="3516" y="432"/>
                </a:cxn>
                <a:cxn ang="0">
                  <a:pos x="3623" y="545"/>
                </a:cxn>
                <a:cxn ang="0">
                  <a:pos x="3683" y="665"/>
                </a:cxn>
                <a:cxn ang="0">
                  <a:pos x="3689" y="791"/>
                </a:cxn>
                <a:cxn ang="0">
                  <a:pos x="3653" y="887"/>
                </a:cxn>
                <a:cxn ang="0">
                  <a:pos x="3593" y="989"/>
                </a:cxn>
                <a:cxn ang="0">
                  <a:pos x="3498" y="1091"/>
                </a:cxn>
                <a:cxn ang="0">
                  <a:pos x="3372" y="1187"/>
                </a:cxn>
                <a:cxn ang="0">
                  <a:pos x="3223" y="1289"/>
                </a:cxn>
                <a:cxn ang="0">
                  <a:pos x="3043" y="1391"/>
                </a:cxn>
                <a:cxn ang="0">
                  <a:pos x="2834" y="1493"/>
                </a:cxn>
                <a:cxn ang="0">
                  <a:pos x="2607" y="1589"/>
                </a:cxn>
                <a:cxn ang="0">
                  <a:pos x="2075" y="1786"/>
                </a:cxn>
                <a:cxn ang="0">
                  <a:pos x="1459" y="1972"/>
                </a:cxn>
                <a:cxn ang="0">
                  <a:pos x="765" y="2158"/>
                </a:cxn>
                <a:cxn ang="0">
                  <a:pos x="0" y="2326"/>
                </a:cxn>
                <a:cxn ang="0">
                  <a:pos x="401" y="2272"/>
                </a:cxn>
                <a:cxn ang="0">
                  <a:pos x="1142" y="2092"/>
                </a:cxn>
                <a:cxn ang="0">
                  <a:pos x="1812" y="1900"/>
                </a:cxn>
                <a:cxn ang="0">
                  <a:pos x="2392" y="1702"/>
                </a:cxn>
                <a:cxn ang="0">
                  <a:pos x="2649" y="1607"/>
                </a:cxn>
                <a:cxn ang="0">
                  <a:pos x="2882" y="1505"/>
                </a:cxn>
                <a:cxn ang="0">
                  <a:pos x="3091" y="1403"/>
                </a:cxn>
                <a:cxn ang="0">
                  <a:pos x="3277" y="1301"/>
                </a:cxn>
                <a:cxn ang="0">
                  <a:pos x="3432" y="1193"/>
                </a:cxn>
                <a:cxn ang="0">
                  <a:pos x="3558" y="1091"/>
                </a:cxn>
                <a:cxn ang="0">
                  <a:pos x="3653" y="989"/>
                </a:cxn>
                <a:cxn ang="0">
                  <a:pos x="3719" y="887"/>
                </a:cxn>
                <a:cxn ang="0">
                  <a:pos x="3755" y="785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1" name="Freeform 11"/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/>
              <a:ahLst/>
              <a:cxnLst>
                <a:cxn ang="0">
                  <a:pos x="2924" y="647"/>
                </a:cxn>
                <a:cxn ang="0">
                  <a:pos x="2876" y="528"/>
                </a:cxn>
                <a:cxn ang="0">
                  <a:pos x="2750" y="414"/>
                </a:cxn>
                <a:cxn ang="0">
                  <a:pos x="2559" y="318"/>
                </a:cxn>
                <a:cxn ang="0">
                  <a:pos x="2302" y="228"/>
                </a:cxn>
                <a:cxn ang="0">
                  <a:pos x="1985" y="150"/>
                </a:cxn>
                <a:cxn ang="0">
                  <a:pos x="1608" y="78"/>
                </a:cxn>
                <a:cxn ang="0">
                  <a:pos x="1178" y="24"/>
                </a:cxn>
                <a:cxn ang="0">
                  <a:pos x="694" y="0"/>
                </a:cxn>
                <a:cxn ang="0">
                  <a:pos x="1190" y="48"/>
                </a:cxn>
                <a:cxn ang="0">
                  <a:pos x="1626" y="108"/>
                </a:cxn>
                <a:cxn ang="0">
                  <a:pos x="2009" y="180"/>
                </a:cxn>
                <a:cxn ang="0">
                  <a:pos x="2326" y="264"/>
                </a:cxn>
                <a:cxn ang="0">
                  <a:pos x="2571" y="360"/>
                </a:cxn>
                <a:cxn ang="0">
                  <a:pos x="2750" y="468"/>
                </a:cxn>
                <a:cxn ang="0">
                  <a:pos x="2846" y="587"/>
                </a:cxn>
                <a:cxn ang="0">
                  <a:pos x="2864" y="713"/>
                </a:cxn>
                <a:cxn ang="0">
                  <a:pos x="2840" y="785"/>
                </a:cxn>
                <a:cxn ang="0">
                  <a:pos x="2792" y="857"/>
                </a:cxn>
                <a:cxn ang="0">
                  <a:pos x="2625" y="1001"/>
                </a:cxn>
                <a:cxn ang="0">
                  <a:pos x="2368" y="1145"/>
                </a:cxn>
                <a:cxn ang="0">
                  <a:pos x="2033" y="1289"/>
                </a:cxn>
                <a:cxn ang="0">
                  <a:pos x="1626" y="1433"/>
                </a:cxn>
                <a:cxn ang="0">
                  <a:pos x="1142" y="1571"/>
                </a:cxn>
                <a:cxn ang="0">
                  <a:pos x="604" y="1702"/>
                </a:cxn>
                <a:cxn ang="0">
                  <a:pos x="0" y="1828"/>
                </a:cxn>
                <a:cxn ang="0">
                  <a:pos x="311" y="1780"/>
                </a:cxn>
                <a:cxn ang="0">
                  <a:pos x="897" y="1648"/>
                </a:cxn>
                <a:cxn ang="0">
                  <a:pos x="1417" y="1511"/>
                </a:cxn>
                <a:cxn ang="0">
                  <a:pos x="1871" y="1367"/>
                </a:cxn>
                <a:cxn ang="0">
                  <a:pos x="2254" y="1223"/>
                </a:cxn>
                <a:cxn ang="0">
                  <a:pos x="2559" y="1079"/>
                </a:cxn>
                <a:cxn ang="0">
                  <a:pos x="2774" y="929"/>
                </a:cxn>
                <a:cxn ang="0">
                  <a:pos x="2876" y="815"/>
                </a:cxn>
                <a:cxn ang="0">
                  <a:pos x="2912" y="743"/>
                </a:cxn>
                <a:cxn ang="0">
                  <a:pos x="2924" y="707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2" name="Freeform 12"/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/>
              <a:ahLst/>
              <a:cxnLst>
                <a:cxn ang="0">
                  <a:pos x="1399" y="204"/>
                </a:cxn>
                <a:cxn ang="0">
                  <a:pos x="0" y="18"/>
                </a:cxn>
                <a:cxn ang="0">
                  <a:pos x="77" y="0"/>
                </a:cxn>
                <a:cxn ang="0">
                  <a:pos x="1488" y="186"/>
                </a:cxn>
                <a:cxn ang="0">
                  <a:pos x="1399" y="204"/>
                </a:cxn>
                <a:cxn ang="0">
                  <a:pos x="1399" y="204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494" name="Rectangle 14"/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grpSp>
          <p:nvGrpSpPr>
            <p:cNvPr id="20495" name="Group 15"/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20496" name="Freeform 16"/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/>
                <a:ahLst/>
                <a:cxnLst>
                  <a:cxn ang="0">
                    <a:pos x="47" y="6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47" y="6"/>
                  </a:cxn>
                  <a:cxn ang="0">
                    <a:pos x="47" y="6"/>
                  </a:cxn>
                  <a:cxn ang="0">
                    <a:pos x="47" y="6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47" y="6"/>
                    </a:lnTo>
                    <a:lnTo>
                      <a:pt x="47" y="6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7" name="Freeform 17"/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6" y="24"/>
                  </a:cxn>
                  <a:cxn ang="0">
                    <a:pos x="12" y="18"/>
                  </a:cxn>
                  <a:cxn ang="0">
                    <a:pos x="48" y="6"/>
                  </a:cxn>
                  <a:cxn ang="0">
                    <a:pos x="101" y="0"/>
                  </a:cxn>
                  <a:cxn ang="0">
                    <a:pos x="137" y="6"/>
                  </a:cxn>
                  <a:cxn ang="0">
                    <a:pos x="173" y="18"/>
                  </a:cxn>
                  <a:cxn ang="0">
                    <a:pos x="239" y="54"/>
                  </a:cxn>
                  <a:cxn ang="0">
                    <a:pos x="287" y="90"/>
                  </a:cxn>
                  <a:cxn ang="0">
                    <a:pos x="317" y="114"/>
                  </a:cxn>
                  <a:cxn ang="0">
                    <a:pos x="323" y="126"/>
                  </a:cxn>
                  <a:cxn ang="0">
                    <a:pos x="323" y="126"/>
                  </a:cxn>
                  <a:cxn ang="0">
                    <a:pos x="221" y="162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8" name="Freeform 18"/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/>
                <a:ahLst/>
                <a:cxnLst>
                  <a:cxn ang="0">
                    <a:pos x="1166" y="641"/>
                  </a:cxn>
                  <a:cxn ang="0">
                    <a:pos x="1166" y="473"/>
                  </a:cxn>
                  <a:cxn ang="0">
                    <a:pos x="1136" y="384"/>
                  </a:cxn>
                  <a:cxn ang="0">
                    <a:pos x="1112" y="288"/>
                  </a:cxn>
                  <a:cxn ang="0">
                    <a:pos x="1053" y="174"/>
                  </a:cxn>
                  <a:cxn ang="0">
                    <a:pos x="981" y="96"/>
                  </a:cxn>
                  <a:cxn ang="0">
                    <a:pos x="963" y="72"/>
                  </a:cxn>
                  <a:cxn ang="0">
                    <a:pos x="891" y="18"/>
                  </a:cxn>
                  <a:cxn ang="0">
                    <a:pos x="819" y="6"/>
                  </a:cxn>
                  <a:cxn ang="0">
                    <a:pos x="712" y="24"/>
                  </a:cxn>
                  <a:cxn ang="0">
                    <a:pos x="664" y="42"/>
                  </a:cxn>
                  <a:cxn ang="0">
                    <a:pos x="568" y="120"/>
                  </a:cxn>
                  <a:cxn ang="0">
                    <a:pos x="532" y="228"/>
                  </a:cxn>
                  <a:cxn ang="0">
                    <a:pos x="509" y="348"/>
                  </a:cxn>
                  <a:cxn ang="0">
                    <a:pos x="431" y="479"/>
                  </a:cxn>
                  <a:cxn ang="0">
                    <a:pos x="413" y="539"/>
                  </a:cxn>
                  <a:cxn ang="0">
                    <a:pos x="353" y="599"/>
                  </a:cxn>
                  <a:cxn ang="0">
                    <a:pos x="305" y="629"/>
                  </a:cxn>
                  <a:cxn ang="0">
                    <a:pos x="293" y="635"/>
                  </a:cxn>
                  <a:cxn ang="0">
                    <a:pos x="257" y="677"/>
                  </a:cxn>
                  <a:cxn ang="0">
                    <a:pos x="150" y="797"/>
                  </a:cxn>
                  <a:cxn ang="0">
                    <a:pos x="54" y="839"/>
                  </a:cxn>
                  <a:cxn ang="0">
                    <a:pos x="156" y="905"/>
                  </a:cxn>
                  <a:cxn ang="0">
                    <a:pos x="240" y="869"/>
                  </a:cxn>
                  <a:cxn ang="0">
                    <a:pos x="640" y="827"/>
                  </a:cxn>
                  <a:cxn ang="0">
                    <a:pos x="700" y="725"/>
                  </a:cxn>
                  <a:cxn ang="0">
                    <a:pos x="694" y="611"/>
                  </a:cxn>
                  <a:cxn ang="0">
                    <a:pos x="778" y="551"/>
                  </a:cxn>
                  <a:cxn ang="0">
                    <a:pos x="879" y="449"/>
                  </a:cxn>
                  <a:cxn ang="0">
                    <a:pos x="909" y="414"/>
                  </a:cxn>
                  <a:cxn ang="0">
                    <a:pos x="975" y="318"/>
                  </a:cxn>
                  <a:cxn ang="0">
                    <a:pos x="1023" y="336"/>
                  </a:cxn>
                  <a:cxn ang="0">
                    <a:pos x="1118" y="617"/>
                  </a:cxn>
                  <a:cxn ang="0">
                    <a:pos x="1112" y="689"/>
                  </a:cxn>
                  <a:cxn ang="0">
                    <a:pos x="1148" y="749"/>
                  </a:cxn>
                  <a:cxn ang="0">
                    <a:pos x="1202" y="713"/>
                  </a:cxn>
                  <a:cxn ang="0">
                    <a:pos x="1238" y="749"/>
                  </a:cxn>
                  <a:cxn ang="0">
                    <a:pos x="1250" y="743"/>
                  </a:cxn>
                  <a:cxn ang="0">
                    <a:pos x="694" y="264"/>
                  </a:cxn>
                  <a:cxn ang="0">
                    <a:pos x="784" y="372"/>
                  </a:cxn>
                  <a:cxn ang="0">
                    <a:pos x="766" y="443"/>
                  </a:cxn>
                  <a:cxn ang="0">
                    <a:pos x="706" y="515"/>
                  </a:cxn>
                  <a:cxn ang="0">
                    <a:pos x="658" y="569"/>
                  </a:cxn>
                  <a:cxn ang="0">
                    <a:pos x="616" y="593"/>
                  </a:cxn>
                  <a:cxn ang="0">
                    <a:pos x="574" y="617"/>
                  </a:cxn>
                  <a:cxn ang="0">
                    <a:pos x="562" y="707"/>
                  </a:cxn>
                  <a:cxn ang="0">
                    <a:pos x="353" y="755"/>
                  </a:cxn>
                  <a:cxn ang="0">
                    <a:pos x="389" y="641"/>
                  </a:cxn>
                  <a:cxn ang="0">
                    <a:pos x="425" y="647"/>
                  </a:cxn>
                  <a:cxn ang="0">
                    <a:pos x="443" y="617"/>
                  </a:cxn>
                  <a:cxn ang="0">
                    <a:pos x="568" y="515"/>
                  </a:cxn>
                  <a:cxn ang="0">
                    <a:pos x="616" y="473"/>
                  </a:cxn>
                  <a:cxn ang="0">
                    <a:pos x="640" y="396"/>
                  </a:cxn>
                  <a:cxn ang="0">
                    <a:pos x="640" y="378"/>
                  </a:cxn>
                  <a:cxn ang="0">
                    <a:pos x="664" y="270"/>
                  </a:cxn>
                  <a:cxn ang="0">
                    <a:pos x="682" y="192"/>
                  </a:cxn>
                  <a:cxn ang="0">
                    <a:pos x="694" y="264"/>
                  </a:cxn>
                  <a:cxn ang="0">
                    <a:pos x="532" y="455"/>
                  </a:cxn>
                  <a:cxn ang="0">
                    <a:pos x="634" y="803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Freeform 19"/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/>
                <a:ahLst/>
                <a:cxnLst>
                  <a:cxn ang="0">
                    <a:pos x="12" y="72"/>
                  </a:cxn>
                  <a:cxn ang="0">
                    <a:pos x="18" y="60"/>
                  </a:cxn>
                  <a:cxn ang="0">
                    <a:pos x="24" y="54"/>
                  </a:cxn>
                  <a:cxn ang="0">
                    <a:pos x="47" y="0"/>
                  </a:cxn>
                  <a:cxn ang="0">
                    <a:pos x="0" y="78"/>
                  </a:cxn>
                  <a:cxn ang="0">
                    <a:pos x="12" y="72"/>
                  </a:cxn>
                  <a:cxn ang="0">
                    <a:pos x="12" y="72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0" name="Freeform 20"/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/>
                <a:ahLst/>
                <a:cxnLst>
                  <a:cxn ang="0">
                    <a:pos x="29" y="96"/>
                  </a:cxn>
                  <a:cxn ang="0">
                    <a:pos x="41" y="126"/>
                  </a:cxn>
                  <a:cxn ang="0">
                    <a:pos x="29" y="161"/>
                  </a:cxn>
                  <a:cxn ang="0">
                    <a:pos x="47" y="149"/>
                  </a:cxn>
                  <a:cxn ang="0">
                    <a:pos x="53" y="347"/>
                  </a:cxn>
                  <a:cxn ang="0">
                    <a:pos x="65" y="371"/>
                  </a:cxn>
                  <a:cxn ang="0">
                    <a:pos x="65" y="377"/>
                  </a:cxn>
                  <a:cxn ang="0">
                    <a:pos x="65" y="389"/>
                  </a:cxn>
                  <a:cxn ang="0">
                    <a:pos x="77" y="395"/>
                  </a:cxn>
                  <a:cxn ang="0">
                    <a:pos x="101" y="407"/>
                  </a:cxn>
                  <a:cxn ang="0">
                    <a:pos x="125" y="413"/>
                  </a:cxn>
                  <a:cxn ang="0">
                    <a:pos x="149" y="419"/>
                  </a:cxn>
                  <a:cxn ang="0">
                    <a:pos x="125" y="395"/>
                  </a:cxn>
                  <a:cxn ang="0">
                    <a:pos x="77" y="365"/>
                  </a:cxn>
                  <a:cxn ang="0">
                    <a:pos x="77" y="365"/>
                  </a:cxn>
                  <a:cxn ang="0">
                    <a:pos x="77" y="353"/>
                  </a:cxn>
                  <a:cxn ang="0">
                    <a:pos x="83" y="329"/>
                  </a:cxn>
                  <a:cxn ang="0">
                    <a:pos x="83" y="293"/>
                  </a:cxn>
                  <a:cxn ang="0">
                    <a:pos x="83" y="257"/>
                  </a:cxn>
                  <a:cxn ang="0">
                    <a:pos x="83" y="221"/>
                  </a:cxn>
                  <a:cxn ang="0">
                    <a:pos x="77" y="185"/>
                  </a:cxn>
                  <a:cxn ang="0">
                    <a:pos x="65" y="155"/>
                  </a:cxn>
                  <a:cxn ang="0">
                    <a:pos x="59" y="143"/>
                  </a:cxn>
                  <a:cxn ang="0">
                    <a:pos x="53" y="137"/>
                  </a:cxn>
                  <a:cxn ang="0">
                    <a:pos x="53" y="120"/>
                  </a:cxn>
                  <a:cxn ang="0">
                    <a:pos x="53" y="108"/>
                  </a:cxn>
                  <a:cxn ang="0">
                    <a:pos x="47" y="90"/>
                  </a:cxn>
                  <a:cxn ang="0">
                    <a:pos x="35" y="54"/>
                  </a:cxn>
                  <a:cxn ang="0">
                    <a:pos x="23" y="18"/>
                  </a:cxn>
                  <a:cxn ang="0">
                    <a:pos x="17" y="6"/>
                  </a:cxn>
                  <a:cxn ang="0">
                    <a:pos x="17" y="0"/>
                  </a:cxn>
                  <a:cxn ang="0">
                    <a:pos x="0" y="6"/>
                  </a:cxn>
                  <a:cxn ang="0">
                    <a:pos x="6" y="114"/>
                  </a:cxn>
                  <a:cxn ang="0">
                    <a:pos x="29" y="96"/>
                  </a:cxn>
                  <a:cxn ang="0">
                    <a:pos x="29" y="96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Freeform 21"/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/>
                <a:ahLst/>
                <a:cxnLst>
                  <a:cxn ang="0">
                    <a:pos x="102" y="18"/>
                  </a:cxn>
                  <a:cxn ang="0">
                    <a:pos x="96" y="12"/>
                  </a:cxn>
                  <a:cxn ang="0">
                    <a:pos x="90" y="0"/>
                  </a:cxn>
                  <a:cxn ang="0">
                    <a:pos x="78" y="0"/>
                  </a:cxn>
                  <a:cxn ang="0">
                    <a:pos x="66" y="0"/>
                  </a:cxn>
                  <a:cxn ang="0">
                    <a:pos x="60" y="0"/>
                  </a:cxn>
                  <a:cxn ang="0">
                    <a:pos x="48" y="6"/>
                  </a:cxn>
                  <a:cxn ang="0">
                    <a:pos x="36" y="12"/>
                  </a:cxn>
                  <a:cxn ang="0">
                    <a:pos x="30" y="12"/>
                  </a:cxn>
                  <a:cxn ang="0">
                    <a:pos x="24" y="24"/>
                  </a:cxn>
                  <a:cxn ang="0">
                    <a:pos x="18" y="42"/>
                  </a:cxn>
                  <a:cxn ang="0">
                    <a:pos x="6" y="66"/>
                  </a:cxn>
                  <a:cxn ang="0">
                    <a:pos x="0" y="72"/>
                  </a:cxn>
                  <a:cxn ang="0">
                    <a:pos x="42" y="30"/>
                  </a:cxn>
                  <a:cxn ang="0">
                    <a:pos x="30" y="66"/>
                  </a:cxn>
                  <a:cxn ang="0">
                    <a:pos x="96" y="36"/>
                  </a:cxn>
                  <a:cxn ang="0">
                    <a:pos x="120" y="78"/>
                  </a:cxn>
                  <a:cxn ang="0">
                    <a:pos x="120" y="54"/>
                  </a:cxn>
                  <a:cxn ang="0">
                    <a:pos x="167" y="138"/>
                  </a:cxn>
                  <a:cxn ang="0">
                    <a:pos x="167" y="120"/>
                  </a:cxn>
                  <a:cxn ang="0">
                    <a:pos x="161" y="102"/>
                  </a:cxn>
                  <a:cxn ang="0">
                    <a:pos x="138" y="60"/>
                  </a:cxn>
                  <a:cxn ang="0">
                    <a:pos x="114" y="30"/>
                  </a:cxn>
                  <a:cxn ang="0">
                    <a:pos x="108" y="24"/>
                  </a:cxn>
                  <a:cxn ang="0">
                    <a:pos x="102" y="18"/>
                  </a:cxn>
                  <a:cxn ang="0">
                    <a:pos x="102" y="18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2" name="Freeform 22"/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" y="0"/>
                  </a:cxn>
                  <a:cxn ang="0">
                    <a:pos x="24" y="6"/>
                  </a:cxn>
                  <a:cxn ang="0">
                    <a:pos x="48" y="18"/>
                  </a:cxn>
                  <a:cxn ang="0">
                    <a:pos x="71" y="36"/>
                  </a:cxn>
                  <a:cxn ang="0">
                    <a:pos x="83" y="48"/>
                  </a:cxn>
                  <a:cxn ang="0">
                    <a:pos x="95" y="66"/>
                  </a:cxn>
                  <a:cxn ang="0">
                    <a:pos x="107" y="90"/>
                  </a:cxn>
                  <a:cxn ang="0">
                    <a:pos x="113" y="114"/>
                  </a:cxn>
                  <a:cxn ang="0">
                    <a:pos x="83" y="66"/>
                  </a:cxn>
                  <a:cxn ang="0">
                    <a:pos x="60" y="78"/>
                  </a:cxn>
                  <a:cxn ang="0">
                    <a:pos x="71" y="54"/>
                  </a:cxn>
                  <a:cxn ang="0">
                    <a:pos x="12" y="78"/>
                  </a:cxn>
                  <a:cxn ang="0">
                    <a:pos x="60" y="48"/>
                  </a:cxn>
                  <a:cxn ang="0">
                    <a:pos x="60" y="42"/>
                  </a:cxn>
                  <a:cxn ang="0">
                    <a:pos x="54" y="30"/>
                  </a:cxn>
                  <a:cxn ang="0">
                    <a:pos x="36" y="18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3" name="Freeform 23"/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/>
                <a:ahLst/>
                <a:cxnLst>
                  <a:cxn ang="0">
                    <a:pos x="54" y="0"/>
                  </a:cxn>
                  <a:cxn ang="0">
                    <a:pos x="42" y="18"/>
                  </a:cxn>
                  <a:cxn ang="0">
                    <a:pos x="36" y="6"/>
                  </a:cxn>
                  <a:cxn ang="0">
                    <a:pos x="24" y="30"/>
                  </a:cxn>
                  <a:cxn ang="0">
                    <a:pos x="18" y="36"/>
                  </a:cxn>
                  <a:cxn ang="0">
                    <a:pos x="6" y="48"/>
                  </a:cxn>
                  <a:cxn ang="0">
                    <a:pos x="0" y="60"/>
                  </a:cxn>
                  <a:cxn ang="0">
                    <a:pos x="12" y="54"/>
                  </a:cxn>
                  <a:cxn ang="0">
                    <a:pos x="30" y="36"/>
                  </a:cxn>
                  <a:cxn ang="0">
                    <a:pos x="54" y="18"/>
                  </a:cxn>
                  <a:cxn ang="0">
                    <a:pos x="66" y="6"/>
                  </a:cxn>
                  <a:cxn ang="0">
                    <a:pos x="54" y="0"/>
                  </a:cxn>
                  <a:cxn ang="0">
                    <a:pos x="54" y="0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Freeform 24"/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/>
                <a:ahLst/>
                <a:cxnLst>
                  <a:cxn ang="0">
                    <a:pos x="131" y="53"/>
                  </a:cxn>
                  <a:cxn ang="0">
                    <a:pos x="137" y="53"/>
                  </a:cxn>
                  <a:cxn ang="0">
                    <a:pos x="143" y="41"/>
                  </a:cxn>
                  <a:cxn ang="0">
                    <a:pos x="155" y="35"/>
                  </a:cxn>
                  <a:cxn ang="0">
                    <a:pos x="161" y="24"/>
                  </a:cxn>
                  <a:cxn ang="0">
                    <a:pos x="161" y="12"/>
                  </a:cxn>
                  <a:cxn ang="0">
                    <a:pos x="161" y="0"/>
                  </a:cxn>
                  <a:cxn ang="0">
                    <a:pos x="149" y="24"/>
                  </a:cxn>
                  <a:cxn ang="0">
                    <a:pos x="143" y="35"/>
                  </a:cxn>
                  <a:cxn ang="0">
                    <a:pos x="131" y="35"/>
                  </a:cxn>
                  <a:cxn ang="0">
                    <a:pos x="119" y="41"/>
                  </a:cxn>
                  <a:cxn ang="0">
                    <a:pos x="125" y="53"/>
                  </a:cxn>
                  <a:cxn ang="0">
                    <a:pos x="95" y="95"/>
                  </a:cxn>
                  <a:cxn ang="0">
                    <a:pos x="0" y="137"/>
                  </a:cxn>
                  <a:cxn ang="0">
                    <a:pos x="60" y="119"/>
                  </a:cxn>
                  <a:cxn ang="0">
                    <a:pos x="54" y="125"/>
                  </a:cxn>
                  <a:cxn ang="0">
                    <a:pos x="48" y="131"/>
                  </a:cxn>
                  <a:cxn ang="0">
                    <a:pos x="24" y="155"/>
                  </a:cxn>
                  <a:cxn ang="0">
                    <a:pos x="12" y="167"/>
                  </a:cxn>
                  <a:cxn ang="0">
                    <a:pos x="0" y="173"/>
                  </a:cxn>
                  <a:cxn ang="0">
                    <a:pos x="0" y="179"/>
                  </a:cxn>
                  <a:cxn ang="0">
                    <a:pos x="6" y="173"/>
                  </a:cxn>
                  <a:cxn ang="0">
                    <a:pos x="30" y="155"/>
                  </a:cxn>
                  <a:cxn ang="0">
                    <a:pos x="48" y="143"/>
                  </a:cxn>
                  <a:cxn ang="0">
                    <a:pos x="71" y="125"/>
                  </a:cxn>
                  <a:cxn ang="0">
                    <a:pos x="95" y="107"/>
                  </a:cxn>
                  <a:cxn ang="0">
                    <a:pos x="119" y="77"/>
                  </a:cxn>
                  <a:cxn ang="0">
                    <a:pos x="131" y="59"/>
                  </a:cxn>
                  <a:cxn ang="0">
                    <a:pos x="131" y="53"/>
                  </a:cxn>
                  <a:cxn ang="0">
                    <a:pos x="131" y="53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5" name="Freeform 25"/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/>
                <a:ahLst/>
                <a:cxnLst>
                  <a:cxn ang="0">
                    <a:pos x="24" y="36"/>
                  </a:cxn>
                  <a:cxn ang="0">
                    <a:pos x="48" y="24"/>
                  </a:cxn>
                  <a:cxn ang="0">
                    <a:pos x="60" y="12"/>
                  </a:cxn>
                  <a:cxn ang="0">
                    <a:pos x="66" y="6"/>
                  </a:cxn>
                  <a:cxn ang="0">
                    <a:pos x="72" y="0"/>
                  </a:cxn>
                  <a:cxn ang="0">
                    <a:pos x="42" y="18"/>
                  </a:cxn>
                  <a:cxn ang="0">
                    <a:pos x="30" y="24"/>
                  </a:cxn>
                  <a:cxn ang="0">
                    <a:pos x="24" y="24"/>
                  </a:cxn>
                  <a:cxn ang="0">
                    <a:pos x="18" y="18"/>
                  </a:cxn>
                  <a:cxn ang="0">
                    <a:pos x="12" y="12"/>
                  </a:cxn>
                  <a:cxn ang="0">
                    <a:pos x="0" y="54"/>
                  </a:cxn>
                  <a:cxn ang="0">
                    <a:pos x="12" y="42"/>
                  </a:cxn>
                  <a:cxn ang="0">
                    <a:pos x="24" y="36"/>
                  </a:cxn>
                  <a:cxn ang="0">
                    <a:pos x="24" y="36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Freeform 26"/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12"/>
                  </a:cxn>
                  <a:cxn ang="0">
                    <a:pos x="0" y="18"/>
                  </a:cxn>
                  <a:cxn ang="0">
                    <a:pos x="6" y="54"/>
                  </a:cxn>
                  <a:cxn ang="0">
                    <a:pos x="12" y="36"/>
                  </a:cxn>
                  <a:cxn ang="0">
                    <a:pos x="12" y="18"/>
                  </a:cxn>
                  <a:cxn ang="0">
                    <a:pos x="12" y="6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7" name="Freeform 27"/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/>
                <a:ahLst/>
                <a:cxnLst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6" y="0"/>
                  </a:cxn>
                  <a:cxn ang="0">
                    <a:pos x="42" y="12"/>
                  </a:cxn>
                  <a:cxn ang="0">
                    <a:pos x="42" y="12"/>
                  </a:cxn>
                  <a:cxn ang="0">
                    <a:pos x="0" y="72"/>
                  </a:cxn>
                  <a:cxn ang="0">
                    <a:pos x="18" y="54"/>
                  </a:cxn>
                  <a:cxn ang="0">
                    <a:pos x="18" y="66"/>
                  </a:cxn>
                  <a:cxn ang="0">
                    <a:pos x="48" y="6"/>
                  </a:cxn>
                  <a:cxn ang="0">
                    <a:pos x="48" y="6"/>
                  </a:cxn>
                  <a:cxn ang="0">
                    <a:pos x="48" y="6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lnTo>
                      <a:pt x="48" y="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8" name="Freeform 28"/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/>
                <a:ahLst/>
                <a:cxnLst>
                  <a:cxn ang="0">
                    <a:pos x="287" y="0"/>
                  </a:cxn>
                  <a:cxn ang="0">
                    <a:pos x="0" y="84"/>
                  </a:cxn>
                  <a:cxn ang="0">
                    <a:pos x="168" y="36"/>
                  </a:cxn>
                  <a:cxn ang="0">
                    <a:pos x="114" y="60"/>
                  </a:cxn>
                  <a:cxn ang="0">
                    <a:pos x="276" y="18"/>
                  </a:cxn>
                  <a:cxn ang="0">
                    <a:pos x="287" y="0"/>
                  </a:cxn>
                  <a:cxn ang="0">
                    <a:pos x="287" y="0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Freeform 29"/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6" y="6"/>
                  </a:cxn>
                  <a:cxn ang="0">
                    <a:pos x="0" y="84"/>
                  </a:cxn>
                  <a:cxn ang="0">
                    <a:pos x="54" y="24"/>
                  </a:cxn>
                  <a:cxn ang="0">
                    <a:pos x="6" y="108"/>
                  </a:cxn>
                  <a:cxn ang="0">
                    <a:pos x="66" y="6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0" name="Freeform 30"/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42" y="0"/>
                  </a:cxn>
                  <a:cxn ang="0">
                    <a:pos x="60" y="6"/>
                  </a:cxn>
                  <a:cxn ang="0">
                    <a:pos x="48" y="6"/>
                  </a:cxn>
                  <a:cxn ang="0">
                    <a:pos x="42" y="6"/>
                  </a:cxn>
                  <a:cxn ang="0">
                    <a:pos x="60" y="6"/>
                  </a:cxn>
                  <a:cxn ang="0">
                    <a:pos x="0" y="24"/>
                  </a:cxn>
                  <a:cxn ang="0">
                    <a:pos x="71" y="6"/>
                  </a:cxn>
                  <a:cxn ang="0">
                    <a:pos x="66" y="42"/>
                  </a:cxn>
                  <a:cxn ang="0">
                    <a:pos x="77" y="6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Freeform 31"/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/>
                <a:ahLst/>
                <a:cxnLst>
                  <a:cxn ang="0">
                    <a:pos x="66" y="6"/>
                  </a:cxn>
                  <a:cxn ang="0">
                    <a:pos x="0" y="0"/>
                  </a:cxn>
                  <a:cxn ang="0">
                    <a:pos x="54" y="6"/>
                  </a:cxn>
                  <a:cxn ang="0">
                    <a:pos x="18" y="18"/>
                  </a:cxn>
                  <a:cxn ang="0">
                    <a:pos x="60" y="12"/>
                  </a:cxn>
                  <a:cxn ang="0">
                    <a:pos x="60" y="30"/>
                  </a:cxn>
                  <a:cxn ang="0">
                    <a:pos x="60" y="30"/>
                  </a:cxn>
                  <a:cxn ang="0">
                    <a:pos x="66" y="6"/>
                  </a:cxn>
                  <a:cxn ang="0">
                    <a:pos x="66" y="6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0" y="30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2" name="Freeform 32"/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/>
                <a:ahLst/>
                <a:cxnLst>
                  <a:cxn ang="0">
                    <a:pos x="0" y="24"/>
                  </a:cxn>
                  <a:cxn ang="0">
                    <a:pos x="12" y="24"/>
                  </a:cxn>
                  <a:cxn ang="0">
                    <a:pos x="12" y="60"/>
                  </a:cxn>
                  <a:cxn ang="0">
                    <a:pos x="18" y="18"/>
                  </a:cxn>
                  <a:cxn ang="0">
                    <a:pos x="18" y="18"/>
                  </a:cxn>
                  <a:cxn ang="0">
                    <a:pos x="18" y="0"/>
                  </a:cxn>
                  <a:cxn ang="0">
                    <a:pos x="12" y="18"/>
                  </a:cxn>
                  <a:cxn ang="0">
                    <a:pos x="0" y="24"/>
                  </a:cxn>
                  <a:cxn ang="0">
                    <a:pos x="0" y="24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3" name="Freeform 33"/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6" y="12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Freeform 34"/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/>
                <a:ahLst/>
                <a:cxnLst>
                  <a:cxn ang="0">
                    <a:pos x="24" y="6"/>
                  </a:cxn>
                  <a:cxn ang="0">
                    <a:pos x="18" y="24"/>
                  </a:cxn>
                  <a:cxn ang="0">
                    <a:pos x="0" y="18"/>
                  </a:cxn>
                  <a:cxn ang="0">
                    <a:pos x="12" y="30"/>
                  </a:cxn>
                  <a:cxn ang="0">
                    <a:pos x="6" y="42"/>
                  </a:cxn>
                  <a:cxn ang="0">
                    <a:pos x="18" y="78"/>
                  </a:cxn>
                  <a:cxn ang="0">
                    <a:pos x="18" y="24"/>
                  </a:cxn>
                  <a:cxn ang="0">
                    <a:pos x="24" y="12"/>
                  </a:cxn>
                  <a:cxn ang="0">
                    <a:pos x="30" y="6"/>
                  </a:cxn>
                  <a:cxn ang="0">
                    <a:pos x="30" y="6"/>
                  </a:cxn>
                  <a:cxn ang="0">
                    <a:pos x="12" y="0"/>
                  </a:cxn>
                  <a:cxn ang="0">
                    <a:pos x="24" y="6"/>
                  </a:cxn>
                  <a:cxn ang="0">
                    <a:pos x="24" y="6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5" name="Freeform 35"/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2" y="6"/>
                  </a:cxn>
                  <a:cxn ang="0">
                    <a:pos x="24" y="24"/>
                  </a:cxn>
                  <a:cxn ang="0">
                    <a:pos x="24" y="18"/>
                  </a:cxn>
                  <a:cxn ang="0">
                    <a:pos x="18" y="6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Freeform 36"/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/>
                <a:ahLst/>
                <a:cxnLst>
                  <a:cxn ang="0">
                    <a:pos x="215" y="0"/>
                  </a:cxn>
                  <a:cxn ang="0">
                    <a:pos x="147" y="36"/>
                  </a:cxn>
                  <a:cxn ang="0">
                    <a:pos x="132" y="49"/>
                  </a:cxn>
                  <a:cxn ang="0">
                    <a:pos x="104" y="79"/>
                  </a:cxn>
                  <a:cxn ang="0">
                    <a:pos x="87" y="114"/>
                  </a:cxn>
                  <a:cxn ang="0">
                    <a:pos x="48" y="156"/>
                  </a:cxn>
                  <a:cxn ang="0">
                    <a:pos x="42" y="166"/>
                  </a:cxn>
                  <a:cxn ang="0">
                    <a:pos x="29" y="177"/>
                  </a:cxn>
                  <a:cxn ang="0">
                    <a:pos x="0" y="208"/>
                  </a:cxn>
                  <a:cxn ang="0">
                    <a:pos x="48" y="216"/>
                  </a:cxn>
                  <a:cxn ang="0">
                    <a:pos x="215" y="0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7" name="Freeform 37"/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/>
                <a:ahLst/>
                <a:cxnLst>
                  <a:cxn ang="0">
                    <a:pos x="212" y="0"/>
                  </a:cxn>
                  <a:cxn ang="0">
                    <a:pos x="144" y="36"/>
                  </a:cxn>
                  <a:cxn ang="0">
                    <a:pos x="0" y="179"/>
                  </a:cxn>
                  <a:cxn ang="0">
                    <a:pos x="177" y="85"/>
                  </a:cxn>
                  <a:cxn ang="0">
                    <a:pos x="212" y="0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8" name="Freeform 38"/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/>
                <a:ahLst/>
                <a:cxnLst>
                  <a:cxn ang="0">
                    <a:pos x="0" y="22"/>
                  </a:cxn>
                  <a:cxn ang="0">
                    <a:pos x="64" y="79"/>
                  </a:cxn>
                  <a:cxn ang="0">
                    <a:pos x="60" y="0"/>
                  </a:cxn>
                  <a:cxn ang="0">
                    <a:pos x="0" y="22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Freeform 39"/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7" y="87"/>
                  </a:cxn>
                  <a:cxn ang="0">
                    <a:pos x="69" y="154"/>
                  </a:cxn>
                  <a:cxn ang="0">
                    <a:pos x="137" y="207"/>
                  </a:cxn>
                  <a:cxn ang="0">
                    <a:pos x="0" y="0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0" name="Freeform 40"/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/>
                <a:ahLst/>
                <a:cxnLst>
                  <a:cxn ang="0">
                    <a:pos x="0" y="222"/>
                  </a:cxn>
                  <a:cxn ang="0">
                    <a:pos x="40" y="142"/>
                  </a:cxn>
                  <a:cxn ang="0">
                    <a:pos x="65" y="72"/>
                  </a:cxn>
                  <a:cxn ang="0">
                    <a:pos x="7" y="0"/>
                  </a:cxn>
                  <a:cxn ang="0">
                    <a:pos x="0" y="222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0521" name="Rectangle 4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522" name="Rectangle 4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523" name="Rectangle 4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20524" name="Rectangle 4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GB"/>
              <a:t>Strategy Department</a:t>
            </a:r>
          </a:p>
        </p:txBody>
      </p:sp>
      <p:sp>
        <p:nvSpPr>
          <p:cNvPr id="20525" name="Rectangle 4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fld id="{FDB60C4E-5E10-4BBA-9E6C-CE9C7EB1223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5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1" grpId="0"/>
      <p:bldP spid="20522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22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0522"/>
                        </p:tgtEl>
                      </p:cBhvr>
                    </p:animEffect>
                  </p:childTnLst>
                  <p:subTnLst>
                    <p:animClr clrSpc="rgb" dir="cw">
                      <p:cBhvr override="childStyle">
                        <p:cTn dur="1" fill="hold" display="0" masterRel="nextClick" afterEffect="1"/>
                        <p:tgtEl>
                          <p:spTgt spid="20522"/>
                        </p:tgtEl>
                        <p:attrNameLst>
                          <p:attrName>ppt_c</p:attrName>
                        </p:attrNameLst>
                      </p:cBhvr>
                      <p:to>
                        <a:schemeClr val="bg2"/>
                      </p:to>
                    </p:animClr>
                  </p:subTnLst>
                </p:cTn>
              </p:par>
            </p:tnLst>
          </p:tmpl>
        </p:tmplLst>
      </p:bldP>
    </p:bldLst>
  </p:timing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C0C0C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C0C0C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.xml"/><Relationship Id="rId7" Type="http://schemas.openxmlformats.org/officeDocument/2006/relationships/image" Target="../media/image4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492375"/>
            <a:ext cx="7416800" cy="1152525"/>
          </a:xfrm>
          <a:noFill/>
          <a:ln/>
        </p:spPr>
        <p:txBody>
          <a:bodyPr lIns="90488" tIns="44450" rIns="90488" bIns="44450">
            <a:flatTx/>
          </a:bodyPr>
          <a:lstStyle/>
          <a:p>
            <a:pPr marL="342900" indent="-342900" defTabSz="762000"/>
            <a:r>
              <a:rPr lang="en-GB" sz="2500" b="1">
                <a:solidFill>
                  <a:srgbClr val="FF0000"/>
                </a:solidFill>
              </a:rPr>
              <a:t>Lecture 2</a:t>
            </a:r>
          </a:p>
          <a:p>
            <a:pPr marL="342900" indent="-342900" defTabSz="762000"/>
            <a:r>
              <a:rPr lang="en-GB" sz="2500" b="1">
                <a:solidFill>
                  <a:srgbClr val="FF0000"/>
                </a:solidFill>
              </a:rPr>
              <a:t>Strategic Management – A Framework</a:t>
            </a:r>
          </a:p>
          <a:p>
            <a:pPr marL="342900" indent="-342900" defTabSz="762000"/>
            <a:endParaRPr lang="en-GB" sz="2500" b="1"/>
          </a:p>
          <a:p>
            <a:pPr marL="342900" indent="-342900" defTabSz="762000"/>
            <a:endParaRPr lang="en-GB" sz="2100" b="1"/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ctrTitle"/>
          </p:nvPr>
        </p:nvSpPr>
        <p:spPr>
          <a:xfrm>
            <a:off x="2055813" y="228600"/>
            <a:ext cx="7772400" cy="1143000"/>
          </a:xfrm>
          <a:noFill/>
          <a:ln/>
        </p:spPr>
        <p:txBody>
          <a:bodyPr lIns="90488" tIns="44450" rIns="90488" bIns="44450" anchor="ctr"/>
          <a:lstStyle/>
          <a:p>
            <a:endParaRPr lang="en-GB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4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5" grpId="0"/>
      <p:bldP spid="4403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603250" y="511175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85800" y="4048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eaLnBrk="0" hangingPunct="0"/>
            <a:r>
              <a:rPr lang="en-GB" sz="2400" b="1">
                <a:solidFill>
                  <a:schemeClr val="tx2"/>
                </a:solidFill>
              </a:rPr>
              <a:t>Strategy: A definition</a:t>
            </a:r>
            <a:r>
              <a:rPr lang="en-GB" sz="3200" b="1">
                <a:latin typeface="Times New Roman" pitchFamily="18" charset="0"/>
              </a:rPr>
              <a:t> </a:t>
            </a:r>
          </a:p>
        </p:txBody>
      </p:sp>
      <p:sp>
        <p:nvSpPr>
          <p:cNvPr id="29702" name="Rectangle 6"/>
          <p:cNvSpPr>
            <a:spLocks noChangeArrowheads="1"/>
          </p:cNvSpPr>
          <p:nvPr/>
        </p:nvSpPr>
        <p:spPr bwMode="auto">
          <a:xfrm>
            <a:off x="1187450" y="1916113"/>
            <a:ext cx="7761288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eaLnBrk="0" hangingPunct="0"/>
            <a:r>
              <a:rPr lang="en-GB" sz="2400" b="1" dirty="0"/>
              <a:t>Strategy is the </a:t>
            </a:r>
            <a:r>
              <a:rPr lang="en-GB" sz="2400" i="1" dirty="0">
                <a:solidFill>
                  <a:schemeClr val="hlink"/>
                </a:solidFill>
              </a:rPr>
              <a:t>direction</a:t>
            </a:r>
            <a:r>
              <a:rPr lang="en-GB" sz="2400" b="1" i="1" dirty="0"/>
              <a:t> </a:t>
            </a:r>
            <a:r>
              <a:rPr lang="en-GB" sz="2400" b="1" dirty="0"/>
              <a:t>and </a:t>
            </a:r>
            <a:r>
              <a:rPr lang="en-GB" sz="2400" i="1" dirty="0">
                <a:solidFill>
                  <a:schemeClr val="hlink"/>
                </a:solidFill>
              </a:rPr>
              <a:t>scope</a:t>
            </a:r>
            <a:r>
              <a:rPr lang="en-GB" sz="2400" b="1" i="1" dirty="0"/>
              <a:t> </a:t>
            </a:r>
            <a:r>
              <a:rPr lang="en-GB" sz="2400" b="1" dirty="0"/>
              <a:t>of an</a:t>
            </a:r>
            <a:br>
              <a:rPr lang="en-GB" sz="2400" b="1" dirty="0"/>
            </a:br>
            <a:r>
              <a:rPr lang="en-GB" sz="2400" b="1" dirty="0"/>
              <a:t>organisation over the </a:t>
            </a:r>
            <a:r>
              <a:rPr lang="en-GB" sz="2400" i="1" dirty="0">
                <a:solidFill>
                  <a:schemeClr val="hlink"/>
                </a:solidFill>
              </a:rPr>
              <a:t>long term</a:t>
            </a:r>
            <a:r>
              <a:rPr lang="en-GB" sz="2400" i="1" dirty="0"/>
              <a:t> </a:t>
            </a:r>
            <a:r>
              <a:rPr lang="en-GB" sz="2400" b="1" dirty="0"/>
              <a:t>which</a:t>
            </a:r>
          </a:p>
          <a:p>
            <a:pPr eaLnBrk="0" hangingPunct="0"/>
            <a:r>
              <a:rPr lang="en-GB" sz="2400" b="1" dirty="0"/>
              <a:t>achieves </a:t>
            </a:r>
            <a:r>
              <a:rPr lang="en-GB" sz="2400" i="1" dirty="0">
                <a:solidFill>
                  <a:schemeClr val="hlink"/>
                </a:solidFill>
              </a:rPr>
              <a:t>advantage</a:t>
            </a:r>
            <a:r>
              <a:rPr lang="en-GB" sz="2400" b="1" i="1" dirty="0"/>
              <a:t> </a:t>
            </a:r>
            <a:r>
              <a:rPr lang="en-GB" sz="2400" b="1" dirty="0"/>
              <a:t>for the organisation</a:t>
            </a:r>
          </a:p>
          <a:p>
            <a:pPr eaLnBrk="0" hangingPunct="0"/>
            <a:r>
              <a:rPr lang="en-GB" sz="2400" b="1" dirty="0"/>
              <a:t>through its configuration of </a:t>
            </a:r>
            <a:r>
              <a:rPr lang="en-GB" sz="2400" i="1" dirty="0">
                <a:solidFill>
                  <a:schemeClr val="hlink"/>
                </a:solidFill>
              </a:rPr>
              <a:t>resources</a:t>
            </a:r>
            <a:r>
              <a:rPr lang="en-GB" sz="2400" dirty="0"/>
              <a:t> </a:t>
            </a:r>
            <a:r>
              <a:rPr lang="en-GB" sz="2400" b="1" dirty="0"/>
              <a:t>within</a:t>
            </a:r>
          </a:p>
          <a:p>
            <a:pPr eaLnBrk="0" hangingPunct="0"/>
            <a:r>
              <a:rPr lang="en-GB" sz="2400" b="1" dirty="0"/>
              <a:t>a </a:t>
            </a:r>
            <a:r>
              <a:rPr lang="en-GB" sz="2400" i="1" dirty="0">
                <a:solidFill>
                  <a:schemeClr val="hlink"/>
                </a:solidFill>
              </a:rPr>
              <a:t>changing</a:t>
            </a:r>
            <a:r>
              <a:rPr lang="en-GB" sz="2400" b="1" i="1" dirty="0">
                <a:solidFill>
                  <a:schemeClr val="hlink"/>
                </a:solidFill>
              </a:rPr>
              <a:t> environment</a:t>
            </a:r>
            <a:r>
              <a:rPr lang="en-GB" sz="2400" b="1" i="1" dirty="0"/>
              <a:t> </a:t>
            </a:r>
            <a:r>
              <a:rPr lang="en-GB" sz="2400" b="1" dirty="0"/>
              <a:t>to meet the </a:t>
            </a:r>
            <a:r>
              <a:rPr lang="en-GB" sz="2400" b="1" i="1" dirty="0">
                <a:solidFill>
                  <a:schemeClr val="hlink"/>
                </a:solidFill>
              </a:rPr>
              <a:t>needs</a:t>
            </a:r>
          </a:p>
          <a:p>
            <a:pPr eaLnBrk="0" hangingPunct="0"/>
            <a:r>
              <a:rPr lang="en-GB" sz="2400" b="1" i="1" dirty="0">
                <a:solidFill>
                  <a:schemeClr val="hlink"/>
                </a:solidFill>
              </a:rPr>
              <a:t>of </a:t>
            </a:r>
            <a:r>
              <a:rPr lang="en-GB" sz="2400" i="1" dirty="0">
                <a:solidFill>
                  <a:schemeClr val="hlink"/>
                </a:solidFill>
              </a:rPr>
              <a:t>markets</a:t>
            </a:r>
            <a:r>
              <a:rPr lang="en-GB" sz="2400" b="1" i="1" dirty="0"/>
              <a:t> </a:t>
            </a:r>
            <a:r>
              <a:rPr lang="en-GB" sz="2400" b="1" dirty="0"/>
              <a:t>and to </a:t>
            </a:r>
            <a:r>
              <a:rPr lang="en-GB" sz="2400" b="1" dirty="0" err="1"/>
              <a:t>fulfill</a:t>
            </a:r>
            <a:r>
              <a:rPr lang="en-GB" sz="2400" b="1" dirty="0"/>
              <a:t> </a:t>
            </a:r>
            <a:r>
              <a:rPr lang="en-GB" sz="2400" i="1" dirty="0">
                <a:solidFill>
                  <a:schemeClr val="hlink"/>
                </a:solidFill>
              </a:rPr>
              <a:t>stakeholder</a:t>
            </a:r>
          </a:p>
          <a:p>
            <a:pPr eaLnBrk="0" hangingPunct="0"/>
            <a:r>
              <a:rPr lang="en-GB" sz="2400" b="1" dirty="0"/>
              <a:t>expectations.</a:t>
            </a:r>
          </a:p>
          <a:p>
            <a:pPr algn="r" eaLnBrk="0" hangingPunct="0"/>
            <a:r>
              <a:rPr lang="en-GB" sz="2400" b="1" dirty="0"/>
              <a:t>(Johnson &amp; Scholes, 2018)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Strategy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Considers the demands of “stakeholders”. </a:t>
            </a:r>
          </a:p>
          <a:p>
            <a:r>
              <a:rPr lang="en-GB" dirty="0"/>
              <a:t>Who are the most influential for Deriving a strategy is a complex activity.  </a:t>
            </a:r>
          </a:p>
          <a:p>
            <a:r>
              <a:rPr lang="en-GB" dirty="0"/>
              <a:t>Involves making decisions in uncertainty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Schools in Strategic Thinking</a:t>
            </a:r>
            <a:endParaRPr lang="en-US" dirty="0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116013" y="2276475"/>
            <a:ext cx="16557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000" b="1"/>
              <a:t>Design &amp; Planning</a:t>
            </a:r>
            <a:endParaRPr lang="en-US" sz="2000" b="1"/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4911725" y="1762125"/>
            <a:ext cx="1787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Positioning</a:t>
            </a:r>
            <a:endParaRPr lang="en-US" sz="2000" b="1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1331913" y="4394200"/>
            <a:ext cx="242411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Entrepreneurial</a:t>
            </a:r>
            <a:endParaRPr lang="en-US" sz="2000" b="1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5651500" y="3457575"/>
            <a:ext cx="32115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Learning &amp; Emergent</a:t>
            </a:r>
            <a:endParaRPr lang="en-US" sz="2000" b="1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787900" y="5257800"/>
            <a:ext cx="2527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/>
              <a:t>Power &amp; Culture</a:t>
            </a:r>
            <a:endParaRPr lang="en-US" sz="2000" b="1"/>
          </a:p>
        </p:txBody>
      </p:sp>
      <p:pic>
        <p:nvPicPr>
          <p:cNvPr id="30728" name="Picture 8" descr="j021221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2500" y="2420938"/>
            <a:ext cx="174625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85800"/>
          </a:xfrm>
        </p:spPr>
        <p:txBody>
          <a:bodyPr/>
          <a:lstStyle/>
          <a:p>
            <a:r>
              <a:rPr lang="en-GB" sz="2800"/>
              <a:t>The Design and Planning Schools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724400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process of conception and formal process</a:t>
            </a:r>
          </a:p>
          <a:p>
            <a:r>
              <a:rPr lang="en-GB" sz="2000" dirty="0"/>
              <a:t>Harvard Business School in the 1960s – </a:t>
            </a:r>
          </a:p>
          <a:p>
            <a:r>
              <a:rPr lang="en-GB" sz="2000" dirty="0"/>
              <a:t>The basis of the ‘SWOT’ summary</a:t>
            </a:r>
          </a:p>
          <a:p>
            <a:r>
              <a:rPr lang="en-GB" sz="2000" dirty="0"/>
              <a:t>Strategy is deliberate and driven from the top</a:t>
            </a:r>
          </a:p>
          <a:p>
            <a:r>
              <a:rPr lang="en-GB" sz="2000" dirty="0"/>
              <a:t>Formulation and implementation are seen as separate</a:t>
            </a:r>
          </a:p>
          <a:p>
            <a:r>
              <a:rPr lang="en-GB" sz="2000" dirty="0"/>
              <a:t>Led to the formation of teams of corporate ‘planners’.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7313612" cy="620712"/>
          </a:xfrm>
        </p:spPr>
        <p:txBody>
          <a:bodyPr/>
          <a:lstStyle/>
          <a:p>
            <a:r>
              <a:rPr lang="en-GB" sz="2800"/>
              <a:t>The Positioning School</a:t>
            </a:r>
            <a:endParaRPr lang="en-GB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00213"/>
            <a:ext cx="7772400" cy="4754562"/>
          </a:xfrm>
        </p:spPr>
        <p:txBody>
          <a:bodyPr/>
          <a:lstStyle/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500" i="1" dirty="0"/>
              <a:t>Strategy Formation as an Analytical Process</a:t>
            </a:r>
            <a:endParaRPr lang="en-GB" sz="2500" dirty="0"/>
          </a:p>
          <a:p>
            <a:pPr>
              <a:lnSpc>
                <a:spcPct val="90000"/>
              </a:lnSpc>
            </a:pPr>
            <a:r>
              <a:rPr lang="en-GB" sz="2400" dirty="0"/>
              <a:t>Added economic content to the design and planning schools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Michael Porter became a dominant figure from 1980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Has its roots in military writings and given momentum by consultants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Strategies are identifiable positions in the marketplace-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Strategy formation is based on selecting a position based on analysis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350" y="476250"/>
            <a:ext cx="7313613" cy="679450"/>
          </a:xfrm>
        </p:spPr>
        <p:txBody>
          <a:bodyPr/>
          <a:lstStyle/>
          <a:p>
            <a:r>
              <a:rPr lang="en-GB" sz="2800"/>
              <a:t>Entrepreneurial School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sz="2000" i="1" dirty="0"/>
              <a:t>Strategy as a visionary process</a:t>
            </a:r>
            <a:endParaRPr lang="en-GB" sz="2000" dirty="0"/>
          </a:p>
          <a:p>
            <a:r>
              <a:rPr lang="en-GB" sz="2000" dirty="0"/>
              <a:t>Exists in the mind of a leader as a perspective or vision-</a:t>
            </a:r>
          </a:p>
          <a:p>
            <a:r>
              <a:rPr lang="en-GB" sz="2000" dirty="0"/>
              <a:t>Close personal control- Leads Direction</a:t>
            </a:r>
          </a:p>
          <a:p>
            <a:r>
              <a:rPr lang="en-GB" sz="2000" dirty="0"/>
              <a:t>Tends to be emergent</a:t>
            </a:r>
          </a:p>
          <a:p>
            <a:r>
              <a:rPr lang="en-GB" sz="2000" dirty="0"/>
              <a:t>Organisational structure tends to be flexible</a:t>
            </a:r>
          </a:p>
          <a:p>
            <a:r>
              <a:rPr lang="en-GB" sz="2000" dirty="0"/>
              <a:t>Normally found among ‘niche’ players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370013" y="301625"/>
            <a:ext cx="7313612" cy="679450"/>
          </a:xfrm>
        </p:spPr>
        <p:txBody>
          <a:bodyPr/>
          <a:lstStyle/>
          <a:p>
            <a:r>
              <a:rPr lang="en-GB" sz="2800"/>
              <a:t>The Learning and Emergent School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100" dirty="0"/>
              <a:t>Asks how strategies actually form in organisations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Logical Incrementalism (Quinn, 1980).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Acknowledges complexity of organisations.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Focus on Learning and Adaptation, not control.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An ‘organic’ rather than ‘machine’ analogy.</a:t>
            </a:r>
          </a:p>
          <a:p>
            <a:pPr>
              <a:lnSpc>
                <a:spcPct val="90000"/>
              </a:lnSpc>
            </a:pPr>
            <a:r>
              <a:rPr lang="en-GB" sz="2100" dirty="0"/>
              <a:t>Retrospective and emergent ‘sense making’ occurs.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9275"/>
            <a:ext cx="7772400" cy="533400"/>
          </a:xfrm>
        </p:spPr>
        <p:txBody>
          <a:bodyPr/>
          <a:lstStyle/>
          <a:p>
            <a:r>
              <a:rPr lang="en-GB" sz="2800"/>
              <a:t>The Power and Culture Schools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50913" y="1989138"/>
            <a:ext cx="8229600" cy="3600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100" dirty="0"/>
              <a:t>Power, politics and culture impact on strategy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Strategies are emergent and based on positions and game playing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Power groups and influence exists internally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Organisations can seek to control or co-operate externally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seen as the result of social interaction and processes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Strategy is a perspective based on the deeply embedded resources of the organisation</a:t>
            </a:r>
          </a:p>
          <a:p>
            <a:pPr>
              <a:lnSpc>
                <a:spcPct val="80000"/>
              </a:lnSpc>
            </a:pPr>
            <a:r>
              <a:rPr lang="en-GB" sz="2100" dirty="0"/>
              <a:t>Perhaps artificial to separate from other schools?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dirty="0"/>
              <a:t>Levels</a:t>
            </a:r>
          </a:p>
        </p:txBody>
      </p:sp>
      <p:sp>
        <p:nvSpPr>
          <p:cNvPr id="48131" name="Arc 3"/>
          <p:cNvSpPr>
            <a:spLocks/>
          </p:cNvSpPr>
          <p:nvPr/>
        </p:nvSpPr>
        <p:spPr bwMode="auto">
          <a:xfrm>
            <a:off x="4695825" y="1754188"/>
            <a:ext cx="2895600" cy="1555750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2" name="Arc 4"/>
          <p:cNvSpPr>
            <a:spLocks/>
          </p:cNvSpPr>
          <p:nvPr/>
        </p:nvSpPr>
        <p:spPr bwMode="auto">
          <a:xfrm>
            <a:off x="1819275" y="1754188"/>
            <a:ext cx="2895600" cy="1555750"/>
          </a:xfrm>
          <a:custGeom>
            <a:avLst/>
            <a:gdLst>
              <a:gd name="G0" fmla="+- 21600 0 0"/>
              <a:gd name="G1" fmla="+- 21600 0 0"/>
              <a:gd name="G2" fmla="+- 21600 0 0"/>
              <a:gd name="T0" fmla="*/ 0 w 21600"/>
              <a:gd name="T1" fmla="*/ 21600 h 21600"/>
              <a:gd name="T2" fmla="*/ 21589 w 21600"/>
              <a:gd name="T3" fmla="*/ 0 h 21600"/>
              <a:gd name="T4" fmla="*/ 2160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</a:path>
              <a:path w="21600" h="21600" stroke="0" extrusionOk="0">
                <a:moveTo>
                  <a:pt x="0" y="21600"/>
                </a:moveTo>
                <a:cubicBezTo>
                  <a:pt x="0" y="9674"/>
                  <a:pt x="9663" y="6"/>
                  <a:pt x="21589" y="0"/>
                </a:cubicBezTo>
                <a:lnTo>
                  <a:pt x="21600" y="21600"/>
                </a:lnTo>
                <a:close/>
              </a:path>
            </a:pathLst>
          </a:custGeom>
          <a:noFill/>
          <a:ln w="12700" cap="rnd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3" name="Line 5"/>
          <p:cNvSpPr>
            <a:spLocks noChangeShapeType="1"/>
          </p:cNvSpPr>
          <p:nvPr/>
        </p:nvSpPr>
        <p:spPr bwMode="auto">
          <a:xfrm>
            <a:off x="1817688" y="3314700"/>
            <a:ext cx="2954337" cy="306387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4806950" y="3327400"/>
            <a:ext cx="2784475" cy="30543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35" name="Rectangle 7"/>
          <p:cNvSpPr>
            <a:spLocks noChangeArrowheads="1"/>
          </p:cNvSpPr>
          <p:nvPr/>
        </p:nvSpPr>
        <p:spPr bwMode="auto">
          <a:xfrm>
            <a:off x="3856038" y="1895475"/>
            <a:ext cx="16414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 dirty="0">
                <a:latin typeface="Times New Roman" pitchFamily="18" charset="0"/>
              </a:rPr>
              <a:t>CORPORATE</a:t>
            </a:r>
          </a:p>
        </p:txBody>
      </p:sp>
      <p:sp>
        <p:nvSpPr>
          <p:cNvPr id="48136" name="Rectangle 8"/>
          <p:cNvSpPr>
            <a:spLocks noChangeArrowheads="1"/>
          </p:cNvSpPr>
          <p:nvPr/>
        </p:nvSpPr>
        <p:spPr bwMode="auto">
          <a:xfrm>
            <a:off x="4000500" y="5110163"/>
            <a:ext cx="17176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FUNCTIONAL</a:t>
            </a:r>
          </a:p>
        </p:txBody>
      </p:sp>
      <p:sp>
        <p:nvSpPr>
          <p:cNvPr id="48137" name="Rectangle 9"/>
          <p:cNvSpPr>
            <a:spLocks noChangeArrowheads="1"/>
          </p:cNvSpPr>
          <p:nvPr/>
        </p:nvSpPr>
        <p:spPr bwMode="auto">
          <a:xfrm>
            <a:off x="2730500" y="3748088"/>
            <a:ext cx="1285875" cy="3635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8" name="Rectangle 10"/>
          <p:cNvSpPr>
            <a:spLocks noChangeArrowheads="1"/>
          </p:cNvSpPr>
          <p:nvPr/>
        </p:nvSpPr>
        <p:spPr bwMode="auto">
          <a:xfrm>
            <a:off x="4070350" y="3743325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39" name="Rectangle 11"/>
          <p:cNvSpPr>
            <a:spLocks noChangeArrowheads="1"/>
          </p:cNvSpPr>
          <p:nvPr/>
        </p:nvSpPr>
        <p:spPr bwMode="auto">
          <a:xfrm>
            <a:off x="5503863" y="3752850"/>
            <a:ext cx="1285875" cy="363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GB" b="1">
                <a:latin typeface="Times New Roman" pitchFamily="18" charset="0"/>
              </a:rPr>
              <a:t>BUSINESS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 bwMode="auto">
          <a:xfrm>
            <a:off x="1381125" y="2700338"/>
            <a:ext cx="0" cy="3278187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1" name="Rectangle 13"/>
          <p:cNvSpPr>
            <a:spLocks noChangeArrowheads="1"/>
          </p:cNvSpPr>
          <p:nvPr/>
        </p:nvSpPr>
        <p:spPr bwMode="auto">
          <a:xfrm>
            <a:off x="531813" y="1952625"/>
            <a:ext cx="1782762" cy="5778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600" b="1">
                <a:latin typeface="Times New Roman" pitchFamily="18" charset="0"/>
              </a:rPr>
              <a:t>Increase in strategic detail</a:t>
            </a:r>
          </a:p>
        </p:txBody>
      </p:sp>
      <p:graphicFrame>
        <p:nvGraphicFramePr>
          <p:cNvPr id="48142" name="Object 14">
            <a:hlinkClick r:id="" action="ppaction://ole?verb=0"/>
          </p:cNvPr>
          <p:cNvGraphicFramePr>
            <a:graphicFrameLocks/>
          </p:cNvGraphicFramePr>
          <p:nvPr/>
        </p:nvGraphicFramePr>
        <p:xfrm>
          <a:off x="4497388" y="5486400"/>
          <a:ext cx="484187" cy="687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Microsoft ClipArt Gallery" r:id="rId4" imgW="3792240" imgH="4959000" progId="">
                  <p:embed/>
                </p:oleObj>
              </mc:Choice>
              <mc:Fallback>
                <p:oleObj name="Microsoft ClipArt Gallery" r:id="rId4" imgW="3792240" imgH="4959000" progId="">
                  <p:embed/>
                  <p:pic>
                    <p:nvPicPr>
                      <p:cNvPr id="48142" name="Object 14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97388" y="5486400"/>
                        <a:ext cx="484187" cy="687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8143" name="Line 15"/>
          <p:cNvSpPr>
            <a:spLocks noChangeShapeType="1"/>
          </p:cNvSpPr>
          <p:nvPr/>
        </p:nvSpPr>
        <p:spPr bwMode="auto">
          <a:xfrm flipH="1">
            <a:off x="3484563" y="3309938"/>
            <a:ext cx="539750" cy="4016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4" name="Line 16"/>
          <p:cNvSpPr>
            <a:spLocks noChangeShapeType="1"/>
          </p:cNvSpPr>
          <p:nvPr/>
        </p:nvSpPr>
        <p:spPr bwMode="auto">
          <a:xfrm>
            <a:off x="4664075" y="3352800"/>
            <a:ext cx="0" cy="3016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5" name="Line 17"/>
          <p:cNvSpPr>
            <a:spLocks noChangeShapeType="1"/>
          </p:cNvSpPr>
          <p:nvPr/>
        </p:nvSpPr>
        <p:spPr bwMode="auto">
          <a:xfrm>
            <a:off x="5172075" y="3381375"/>
            <a:ext cx="554038" cy="273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8146" name="Line 18"/>
          <p:cNvSpPr>
            <a:spLocks noChangeShapeType="1"/>
          </p:cNvSpPr>
          <p:nvPr/>
        </p:nvSpPr>
        <p:spPr bwMode="auto">
          <a:xfrm>
            <a:off x="4691063" y="4310063"/>
            <a:ext cx="0" cy="5730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graphicFrame>
        <p:nvGraphicFramePr>
          <p:cNvPr id="48147" name="Object 19">
            <a:hlinkClick r:id="" action="ppaction://ole?verb=0"/>
          </p:cNvPr>
          <p:cNvGraphicFramePr>
            <a:graphicFrameLocks/>
          </p:cNvGraphicFramePr>
          <p:nvPr/>
        </p:nvGraphicFramePr>
        <p:xfrm>
          <a:off x="4392613" y="2325688"/>
          <a:ext cx="522287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Microsoft ClipArt Gallery" r:id="rId6" imgW="2901600" imgH="5073480" progId="">
                  <p:embed/>
                </p:oleObj>
              </mc:Choice>
              <mc:Fallback>
                <p:oleObj name="Microsoft ClipArt Gallery" r:id="rId6" imgW="2901600" imgH="5073480" progId="">
                  <p:embed/>
                  <p:pic>
                    <p:nvPicPr>
                      <p:cNvPr id="48147" name="Object 19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92613" y="2325688"/>
                        <a:ext cx="522287" cy="990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8" name="Object 20">
            <a:hlinkClick r:id="" action="ppaction://ole?verb=0"/>
          </p:cNvPr>
          <p:cNvGraphicFramePr>
            <a:graphicFrameLocks/>
          </p:cNvGraphicFramePr>
          <p:nvPr/>
        </p:nvGraphicFramePr>
        <p:xfrm>
          <a:off x="3286125" y="4140200"/>
          <a:ext cx="1096963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Microsoft ClipArt Gallery" r:id="rId8" imgW="5805360" imgH="3008160" progId="">
                  <p:embed/>
                </p:oleObj>
              </mc:Choice>
              <mc:Fallback>
                <p:oleObj name="Microsoft ClipArt Gallery" r:id="rId8" imgW="5805360" imgH="3008160" progId="">
                  <p:embed/>
                  <p:pic>
                    <p:nvPicPr>
                      <p:cNvPr id="48148" name="Object 20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25" y="4140200"/>
                        <a:ext cx="1096963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8149" name="Object 21">
            <a:hlinkClick r:id="" action="ppaction://ole?verb=0"/>
          </p:cNvPr>
          <p:cNvGraphicFramePr>
            <a:graphicFrameLocks/>
          </p:cNvGraphicFramePr>
          <p:nvPr/>
        </p:nvGraphicFramePr>
        <p:xfrm>
          <a:off x="5027613" y="4121150"/>
          <a:ext cx="1096962" cy="61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Microsoft ClipArt Gallery" r:id="rId10" imgW="5805360" imgH="3008160" progId="">
                  <p:embed/>
                </p:oleObj>
              </mc:Choice>
              <mc:Fallback>
                <p:oleObj name="Microsoft ClipArt Gallery" r:id="rId10" imgW="5805360" imgH="3008160" progId="">
                  <p:embed/>
                  <p:pic>
                    <p:nvPicPr>
                      <p:cNvPr id="48149" name="Object 21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7613" y="4121150"/>
                        <a:ext cx="1096962" cy="61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advTm="2000"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 lIns="90488" tIns="44450" rIns="90488" bIns="44450" anchor="ctr"/>
          <a:lstStyle/>
          <a:p>
            <a:r>
              <a:rPr lang="en-GB" sz="2400"/>
              <a:t>A Framework</a:t>
            </a:r>
          </a:p>
        </p:txBody>
      </p:sp>
      <p:sp>
        <p:nvSpPr>
          <p:cNvPr id="46083" name="Oval 3" descr="10%"/>
          <p:cNvSpPr>
            <a:spLocks noChangeArrowheads="1"/>
          </p:cNvSpPr>
          <p:nvPr/>
        </p:nvSpPr>
        <p:spPr bwMode="auto">
          <a:xfrm>
            <a:off x="5529263" y="3965575"/>
            <a:ext cx="1204912" cy="1001713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4" name="Oval 4" descr="10%"/>
          <p:cNvSpPr>
            <a:spLocks noChangeArrowheads="1"/>
          </p:cNvSpPr>
          <p:nvPr/>
        </p:nvSpPr>
        <p:spPr bwMode="auto">
          <a:xfrm>
            <a:off x="3937000" y="2868613"/>
            <a:ext cx="1206500" cy="1003300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5" name="Oval 5" descr="10%"/>
          <p:cNvSpPr>
            <a:spLocks noChangeArrowheads="1"/>
          </p:cNvSpPr>
          <p:nvPr/>
        </p:nvSpPr>
        <p:spPr bwMode="auto">
          <a:xfrm>
            <a:off x="2282825" y="3906838"/>
            <a:ext cx="1206500" cy="1000125"/>
          </a:xfrm>
          <a:prstGeom prst="ellipse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6" name="Line 6"/>
          <p:cNvSpPr>
            <a:spLocks noChangeShapeType="1"/>
          </p:cNvSpPr>
          <p:nvPr/>
        </p:nvSpPr>
        <p:spPr bwMode="auto">
          <a:xfrm>
            <a:off x="2133600" y="3635375"/>
            <a:ext cx="298450" cy="3984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7" name="Line 7"/>
          <p:cNvSpPr>
            <a:spLocks noChangeShapeType="1"/>
          </p:cNvSpPr>
          <p:nvPr/>
        </p:nvSpPr>
        <p:spPr bwMode="auto">
          <a:xfrm>
            <a:off x="1944688" y="4429125"/>
            <a:ext cx="309562" cy="47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8" name="Line 8"/>
          <p:cNvSpPr>
            <a:spLocks noChangeShapeType="1"/>
          </p:cNvSpPr>
          <p:nvPr/>
        </p:nvSpPr>
        <p:spPr bwMode="auto">
          <a:xfrm flipV="1">
            <a:off x="2765425" y="4929188"/>
            <a:ext cx="34925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89" name="Line 9"/>
          <p:cNvSpPr>
            <a:spLocks noChangeShapeType="1"/>
          </p:cNvSpPr>
          <p:nvPr/>
        </p:nvSpPr>
        <p:spPr bwMode="auto">
          <a:xfrm>
            <a:off x="3476625" y="2582863"/>
            <a:ext cx="558800" cy="4635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0" name="Line 10"/>
          <p:cNvSpPr>
            <a:spLocks noChangeShapeType="1"/>
          </p:cNvSpPr>
          <p:nvPr/>
        </p:nvSpPr>
        <p:spPr bwMode="auto">
          <a:xfrm flipH="1">
            <a:off x="4524375" y="2632075"/>
            <a:ext cx="17463" cy="2079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1" name="Line 11"/>
          <p:cNvSpPr>
            <a:spLocks noChangeShapeType="1"/>
          </p:cNvSpPr>
          <p:nvPr/>
        </p:nvSpPr>
        <p:spPr bwMode="auto">
          <a:xfrm flipH="1">
            <a:off x="5005388" y="2528888"/>
            <a:ext cx="730250" cy="48418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2" name="Line 12"/>
          <p:cNvSpPr>
            <a:spLocks noChangeShapeType="1"/>
          </p:cNvSpPr>
          <p:nvPr/>
        </p:nvSpPr>
        <p:spPr bwMode="auto">
          <a:xfrm flipH="1" flipV="1">
            <a:off x="6746875" y="4405313"/>
            <a:ext cx="471488" cy="190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 bwMode="auto">
          <a:xfrm flipH="1" flipV="1">
            <a:off x="6356350" y="4946650"/>
            <a:ext cx="138113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 bwMode="auto">
          <a:xfrm flipV="1">
            <a:off x="6448425" y="3703638"/>
            <a:ext cx="206375" cy="3159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Rectangle 15" descr="10%"/>
          <p:cNvSpPr>
            <a:spLocks noChangeArrowheads="1"/>
          </p:cNvSpPr>
          <p:nvPr/>
        </p:nvSpPr>
        <p:spPr bwMode="auto">
          <a:xfrm>
            <a:off x="4146550" y="3176588"/>
            <a:ext cx="81438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Analysis</a:t>
            </a:r>
          </a:p>
        </p:txBody>
      </p:sp>
      <p:sp>
        <p:nvSpPr>
          <p:cNvPr id="46096" name="Rectangle 16" descr="10%"/>
          <p:cNvSpPr>
            <a:spLocks noChangeArrowheads="1"/>
          </p:cNvSpPr>
          <p:nvPr/>
        </p:nvSpPr>
        <p:spPr bwMode="auto">
          <a:xfrm>
            <a:off x="2447925" y="4230688"/>
            <a:ext cx="808038" cy="434975"/>
          </a:xfrm>
          <a:prstGeom prst="rect">
            <a:avLst/>
          </a:prstGeom>
          <a:pattFill prst="pct10">
            <a:fgClr>
              <a:schemeClr val="tx1"/>
            </a:fgClr>
            <a:bgClr>
              <a:schemeClr val="bg1"/>
            </a:bgClr>
          </a:pattFill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Choice</a:t>
            </a:r>
          </a:p>
        </p:txBody>
      </p:sp>
      <p:sp>
        <p:nvSpPr>
          <p:cNvPr id="46097" name="Rectangle 17"/>
          <p:cNvSpPr>
            <a:spLocks noChangeArrowheads="1"/>
          </p:cNvSpPr>
          <p:nvPr/>
        </p:nvSpPr>
        <p:spPr bwMode="auto">
          <a:xfrm>
            <a:off x="5435600" y="4224338"/>
            <a:ext cx="1384300" cy="434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Strategy</a:t>
            </a:r>
          </a:p>
          <a:p>
            <a:pPr algn="ctr" eaLnBrk="0" hangingPunct="0">
              <a:lnSpc>
                <a:spcPct val="90000"/>
              </a:lnSpc>
            </a:pPr>
            <a:r>
              <a:rPr lang="en-GB" sz="1400" b="1">
                <a:solidFill>
                  <a:srgbClr val="FC0128"/>
                </a:solidFill>
                <a:latin typeface="Times New Roman" pitchFamily="18" charset="0"/>
              </a:rPr>
              <a:t> Implementation</a:t>
            </a:r>
          </a:p>
        </p:txBody>
      </p:sp>
      <p:sp>
        <p:nvSpPr>
          <p:cNvPr id="46098" name="Rectangle 18"/>
          <p:cNvSpPr>
            <a:spLocks noChangeArrowheads="1"/>
          </p:cNvSpPr>
          <p:nvPr/>
        </p:nvSpPr>
        <p:spPr bwMode="auto">
          <a:xfrm>
            <a:off x="2700338" y="2065338"/>
            <a:ext cx="957262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The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environment</a:t>
            </a:r>
          </a:p>
        </p:txBody>
      </p:sp>
      <p:sp>
        <p:nvSpPr>
          <p:cNvPr id="46099" name="Rectangle 19"/>
          <p:cNvSpPr>
            <a:spLocks noChangeArrowheads="1"/>
          </p:cNvSpPr>
          <p:nvPr/>
        </p:nvSpPr>
        <p:spPr bwMode="auto">
          <a:xfrm>
            <a:off x="4029075" y="1924050"/>
            <a:ext cx="969963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Culture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stakeholder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expectations</a:t>
            </a:r>
          </a:p>
        </p:txBody>
      </p:sp>
      <p:sp>
        <p:nvSpPr>
          <p:cNvPr id="46100" name="Rectangle 20"/>
          <p:cNvSpPr>
            <a:spLocks noChangeArrowheads="1"/>
          </p:cNvSpPr>
          <p:nvPr/>
        </p:nvSpPr>
        <p:spPr bwMode="auto">
          <a:xfrm>
            <a:off x="5705475" y="1925638"/>
            <a:ext cx="80962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 capability</a:t>
            </a:r>
          </a:p>
        </p:txBody>
      </p:sp>
      <p:sp>
        <p:nvSpPr>
          <p:cNvPr id="46101" name="Rectangle 21"/>
          <p:cNvSpPr>
            <a:spLocks noChangeArrowheads="1"/>
          </p:cNvSpPr>
          <p:nvPr/>
        </p:nvSpPr>
        <p:spPr bwMode="auto">
          <a:xfrm>
            <a:off x="6527800" y="3144838"/>
            <a:ext cx="8763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Planning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allocating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resources</a:t>
            </a:r>
          </a:p>
        </p:txBody>
      </p:sp>
      <p:sp>
        <p:nvSpPr>
          <p:cNvPr id="46102" name="Rectangle 22"/>
          <p:cNvSpPr>
            <a:spLocks noChangeArrowheads="1"/>
          </p:cNvSpPr>
          <p:nvPr/>
        </p:nvSpPr>
        <p:spPr bwMode="auto">
          <a:xfrm>
            <a:off x="7199313" y="4183063"/>
            <a:ext cx="982662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Organisation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structure &amp;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design</a:t>
            </a:r>
          </a:p>
        </p:txBody>
      </p:sp>
      <p:sp>
        <p:nvSpPr>
          <p:cNvPr id="46103" name="Rectangle 23"/>
          <p:cNvSpPr>
            <a:spLocks noChangeArrowheads="1"/>
          </p:cNvSpPr>
          <p:nvPr/>
        </p:nvSpPr>
        <p:spPr bwMode="auto">
          <a:xfrm>
            <a:off x="6278563" y="5461000"/>
            <a:ext cx="787400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Managing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change</a:t>
            </a:r>
          </a:p>
        </p:txBody>
      </p:sp>
      <p:sp>
        <p:nvSpPr>
          <p:cNvPr id="46104" name="Rectangle 24"/>
          <p:cNvSpPr>
            <a:spLocks noChangeArrowheads="1"/>
          </p:cNvSpPr>
          <p:nvPr/>
        </p:nvSpPr>
        <p:spPr bwMode="auto">
          <a:xfrm>
            <a:off x="2379663" y="5514975"/>
            <a:ext cx="750887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Selecting 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strategy</a:t>
            </a:r>
          </a:p>
        </p:txBody>
      </p:sp>
      <p:sp>
        <p:nvSpPr>
          <p:cNvPr id="46105" name="Rectangle 25"/>
          <p:cNvSpPr>
            <a:spLocks noChangeArrowheads="1"/>
          </p:cNvSpPr>
          <p:nvPr/>
        </p:nvSpPr>
        <p:spPr bwMode="auto">
          <a:xfrm>
            <a:off x="1047750" y="4305300"/>
            <a:ext cx="838200" cy="3619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Evaluating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6" name="Rectangle 26"/>
          <p:cNvSpPr>
            <a:spLocks noChangeArrowheads="1"/>
          </p:cNvSpPr>
          <p:nvPr/>
        </p:nvSpPr>
        <p:spPr bwMode="auto">
          <a:xfrm>
            <a:off x="1366838" y="3101975"/>
            <a:ext cx="846137" cy="5175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Identifying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strategic</a:t>
            </a:r>
          </a:p>
          <a:p>
            <a:pPr algn="ctr" eaLnBrk="0" hangingPunct="0">
              <a:lnSpc>
                <a:spcPct val="85000"/>
              </a:lnSpc>
            </a:pPr>
            <a:r>
              <a:rPr lang="en-GB" sz="1200" b="1">
                <a:latin typeface="Times New Roman" pitchFamily="18" charset="0"/>
              </a:rPr>
              <a:t>options</a:t>
            </a:r>
          </a:p>
        </p:txBody>
      </p:sp>
      <p:sp>
        <p:nvSpPr>
          <p:cNvPr id="46107" name="Oval 27"/>
          <p:cNvSpPr>
            <a:spLocks noChangeArrowheads="1"/>
          </p:cNvSpPr>
          <p:nvPr/>
        </p:nvSpPr>
        <p:spPr bwMode="auto">
          <a:xfrm>
            <a:off x="2684463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8" name="Line 28"/>
          <p:cNvSpPr>
            <a:spLocks noChangeShapeType="1"/>
          </p:cNvSpPr>
          <p:nvPr/>
        </p:nvSpPr>
        <p:spPr bwMode="auto">
          <a:xfrm flipV="1">
            <a:off x="3419475" y="3678238"/>
            <a:ext cx="473075" cy="3413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09" name="Line 29"/>
          <p:cNvSpPr>
            <a:spLocks noChangeShapeType="1"/>
          </p:cNvSpPr>
          <p:nvPr/>
        </p:nvSpPr>
        <p:spPr bwMode="auto">
          <a:xfrm flipH="1" flipV="1">
            <a:off x="5110163" y="3736975"/>
            <a:ext cx="454025" cy="32543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0" name="Line 30"/>
          <p:cNvSpPr>
            <a:spLocks noChangeShapeType="1"/>
          </p:cNvSpPr>
          <p:nvPr/>
        </p:nvSpPr>
        <p:spPr bwMode="auto">
          <a:xfrm>
            <a:off x="3932238" y="4476750"/>
            <a:ext cx="104616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1" name="Rectangle 31"/>
          <p:cNvSpPr>
            <a:spLocks noChangeArrowheads="1"/>
          </p:cNvSpPr>
          <p:nvPr/>
        </p:nvSpPr>
        <p:spPr bwMode="auto">
          <a:xfrm>
            <a:off x="7512050" y="5772150"/>
            <a:ext cx="1631950" cy="2413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GB" sz="1000" b="1">
                <a:latin typeface="Times New Roman" pitchFamily="18" charset="0"/>
              </a:rPr>
              <a:t>(Johnson &amp; Scholes)</a:t>
            </a:r>
          </a:p>
        </p:txBody>
      </p:sp>
      <p:sp>
        <p:nvSpPr>
          <p:cNvPr id="46112" name="Oval 32"/>
          <p:cNvSpPr>
            <a:spLocks noChangeArrowheads="1"/>
          </p:cNvSpPr>
          <p:nvPr/>
        </p:nvSpPr>
        <p:spPr bwMode="auto">
          <a:xfrm>
            <a:off x="1304925" y="2906713"/>
            <a:ext cx="949325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3" name="Oval 33"/>
          <p:cNvSpPr>
            <a:spLocks noChangeArrowheads="1"/>
          </p:cNvSpPr>
          <p:nvPr/>
        </p:nvSpPr>
        <p:spPr bwMode="auto">
          <a:xfrm>
            <a:off x="979488" y="4024313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4" name="Oval 34"/>
          <p:cNvSpPr>
            <a:spLocks noChangeArrowheads="1"/>
          </p:cNvSpPr>
          <p:nvPr/>
        </p:nvSpPr>
        <p:spPr bwMode="auto">
          <a:xfrm>
            <a:off x="2254250" y="5240338"/>
            <a:ext cx="947738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5" name="Oval 35"/>
          <p:cNvSpPr>
            <a:spLocks noChangeArrowheads="1"/>
          </p:cNvSpPr>
          <p:nvPr/>
        </p:nvSpPr>
        <p:spPr bwMode="auto">
          <a:xfrm>
            <a:off x="5614988" y="1838325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6" name="Oval 36"/>
          <p:cNvSpPr>
            <a:spLocks noChangeArrowheads="1"/>
          </p:cNvSpPr>
          <p:nvPr/>
        </p:nvSpPr>
        <p:spPr bwMode="auto">
          <a:xfrm>
            <a:off x="6183313" y="5240338"/>
            <a:ext cx="949325" cy="815975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7" name="Oval 37"/>
          <p:cNvSpPr>
            <a:spLocks noChangeArrowheads="1"/>
          </p:cNvSpPr>
          <p:nvPr/>
        </p:nvSpPr>
        <p:spPr bwMode="auto">
          <a:xfrm>
            <a:off x="6459538" y="29400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8" name="Oval 38"/>
          <p:cNvSpPr>
            <a:spLocks noChangeArrowheads="1"/>
          </p:cNvSpPr>
          <p:nvPr/>
        </p:nvSpPr>
        <p:spPr bwMode="auto">
          <a:xfrm>
            <a:off x="7218363" y="3992563"/>
            <a:ext cx="947737" cy="817562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46119" name="Oval 39"/>
          <p:cNvSpPr>
            <a:spLocks noChangeArrowheads="1"/>
          </p:cNvSpPr>
          <p:nvPr/>
        </p:nvSpPr>
        <p:spPr bwMode="auto">
          <a:xfrm>
            <a:off x="4052888" y="1784350"/>
            <a:ext cx="947737" cy="819150"/>
          </a:xfrm>
          <a:prstGeom prst="ellips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605181"/>
      </p:ext>
    </p:extLst>
  </p:cSld>
  <p:clrMapOvr>
    <a:masterClrMapping/>
  </p:clrMapOvr>
  <p:transition advTm="2000">
    <p:zo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FED96-3B36-40F6-8F7F-F99B650B5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8A8EE-768F-4ACE-8A34-F97E737E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Corporate- Vision/Mission statement.</a:t>
            </a:r>
          </a:p>
          <a:p>
            <a:r>
              <a:rPr lang="en-GB" sz="2000" dirty="0"/>
              <a:t>Business-Aim</a:t>
            </a:r>
          </a:p>
          <a:p>
            <a:r>
              <a:rPr lang="en-GB" sz="2000" dirty="0"/>
              <a:t>Functional-Objectives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459954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4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Rectangle 4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/>
          <a:p>
            <a:fld id="{7AB86A3B-C37D-4888-AEB4-A5857ADBCF3C}" type="slidenum">
              <a:rPr lang="en-GB"/>
              <a:pPr/>
              <a:t>13</a:t>
            </a:fld>
            <a:endParaRPr lang="en-GB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388" y="596900"/>
            <a:ext cx="8964612" cy="3581400"/>
          </a:xfrm>
        </p:spPr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79900"/>
            <a:ext cx="7951787" cy="1485900"/>
          </a:xfrm>
        </p:spPr>
        <p:txBody>
          <a:bodyPr/>
          <a:lstStyle/>
          <a:p>
            <a:endParaRPr lang="en-GB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BAB5-06F1-4148-AEC8-EE954B3EB1AD}" type="slidenum">
              <a:rPr lang="en-GB"/>
              <a:pPr/>
              <a:t>14</a:t>
            </a:fld>
            <a:endParaRPr lang="en-GB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Competitive advantage</a:t>
            </a:r>
          </a:p>
          <a:p>
            <a:endParaRPr lang="en-GB" dirty="0"/>
          </a:p>
          <a:p>
            <a:r>
              <a:rPr lang="en-GB" dirty="0"/>
              <a:t>Resources and Value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Markets Perspective  V Resource Perspective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2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B95EA-1E83-4C69-94B9-D2530E719E45}" type="slidenum">
              <a:rPr lang="en-GB"/>
              <a:pPr/>
              <a:t>15</a:t>
            </a:fld>
            <a:endParaRPr lang="en-GB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219075" y="115888"/>
            <a:ext cx="8924925" cy="7921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Competitive Advantage</a:t>
            </a:r>
            <a:b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</a:br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(How do Organisations Compete?)</a:t>
            </a:r>
            <a:endParaRPr lang="en-GB" sz="4400">
              <a:solidFill>
                <a:srgbClr val="3366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3555" name="Rectangle 3"/>
          <p:cNvSpPr>
            <a:spLocks noChangeArrowheads="1"/>
          </p:cNvSpPr>
          <p:nvPr/>
        </p:nvSpPr>
        <p:spPr bwMode="auto">
          <a:xfrm>
            <a:off x="4648200" y="2562225"/>
            <a:ext cx="2540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822700" y="1412875"/>
            <a:ext cx="4616450" cy="3937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63500" tIns="25400" rIns="63500" bIns="25400">
            <a:spAutoFit/>
          </a:bodyPr>
          <a:lstStyle/>
          <a:p>
            <a:pPr marL="342900" indent="-342900" eaLnBrk="0" hangingPunct="0">
              <a:lnSpc>
                <a:spcPct val="94000"/>
              </a:lnSpc>
              <a:spcBef>
                <a:spcPct val="47000"/>
              </a:spcBef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Advantage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7989888" y="5853113"/>
            <a:ext cx="1154112" cy="1809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1000" b="1">
                <a:latin typeface="Times New Roman" charset="0"/>
              </a:rPr>
              <a:t>(Porter M E, 1985)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3473450" y="2441575"/>
            <a:ext cx="4178300" cy="34925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>
            <a:off x="5562600" y="2441575"/>
            <a:ext cx="0" cy="34925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3670300" y="3133725"/>
            <a:ext cx="17335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Leadership</a:t>
            </a:r>
          </a:p>
        </p:txBody>
      </p:sp>
      <p:sp>
        <p:nvSpPr>
          <p:cNvPr id="23561" name="Rectangle 9"/>
          <p:cNvSpPr>
            <a:spLocks noChangeArrowheads="1"/>
          </p:cNvSpPr>
          <p:nvPr/>
        </p:nvSpPr>
        <p:spPr bwMode="auto">
          <a:xfrm>
            <a:off x="3975100" y="4810125"/>
            <a:ext cx="120015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Cost Focus</a:t>
            </a:r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5956300" y="3133725"/>
            <a:ext cx="1574800" cy="292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</p:txBody>
      </p:sp>
      <p:sp>
        <p:nvSpPr>
          <p:cNvPr id="23563" name="Rectangle 11"/>
          <p:cNvSpPr>
            <a:spLocks noChangeArrowheads="1"/>
          </p:cNvSpPr>
          <p:nvPr/>
        </p:nvSpPr>
        <p:spPr bwMode="auto">
          <a:xfrm>
            <a:off x="5880100" y="4810125"/>
            <a:ext cx="1574800" cy="533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Differentiation</a:t>
            </a:r>
          </a:p>
          <a:p>
            <a:pPr eaLnBrk="0" hangingPunct="0">
              <a:lnSpc>
                <a:spcPct val="88000"/>
              </a:lnSpc>
            </a:pPr>
            <a:r>
              <a:rPr lang="en-GB" b="1">
                <a:latin typeface="Times New Roman" charset="0"/>
              </a:rPr>
              <a:t>      Focus</a:t>
            </a:r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469900" y="3660775"/>
            <a:ext cx="1793875" cy="673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Competitive </a:t>
            </a:r>
          </a:p>
          <a:p>
            <a:pPr eaLnBrk="0" hangingPunct="0">
              <a:lnSpc>
                <a:spcPct val="85000"/>
              </a:lnSpc>
            </a:pPr>
            <a:r>
              <a:rPr lang="en-GB" sz="2400" b="1">
                <a:solidFill>
                  <a:srgbClr val="FC0128"/>
                </a:solidFill>
                <a:latin typeface="Times New Roman" charset="0"/>
              </a:rPr>
              <a:t>    Scope</a:t>
            </a:r>
          </a:p>
        </p:txBody>
      </p:sp>
      <p:sp>
        <p:nvSpPr>
          <p:cNvPr id="23565" name="Rectangle 13"/>
          <p:cNvSpPr>
            <a:spLocks noChangeArrowheads="1"/>
          </p:cNvSpPr>
          <p:nvPr/>
        </p:nvSpPr>
        <p:spPr bwMode="auto">
          <a:xfrm>
            <a:off x="1384300" y="2982913"/>
            <a:ext cx="153035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Broad Target</a:t>
            </a:r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1136650" y="5135563"/>
            <a:ext cx="1685925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Narrow Target</a:t>
            </a:r>
          </a:p>
        </p:txBody>
      </p:sp>
      <p:sp>
        <p:nvSpPr>
          <p:cNvPr id="23567" name="Line 15"/>
          <p:cNvSpPr>
            <a:spLocks noChangeShapeType="1"/>
          </p:cNvSpPr>
          <p:nvPr/>
        </p:nvSpPr>
        <p:spPr bwMode="auto">
          <a:xfrm>
            <a:off x="3473450" y="4149725"/>
            <a:ext cx="41783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3721100" y="1992313"/>
            <a:ext cx="1319213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Lower Cost</a:t>
            </a:r>
          </a:p>
        </p:txBody>
      </p:sp>
      <p:sp>
        <p:nvSpPr>
          <p:cNvPr id="23569" name="Rectangle 17"/>
          <p:cNvSpPr>
            <a:spLocks noChangeArrowheads="1"/>
          </p:cNvSpPr>
          <p:nvPr/>
        </p:nvSpPr>
        <p:spPr bwMode="auto">
          <a:xfrm>
            <a:off x="5600700" y="1966913"/>
            <a:ext cx="1689100" cy="3095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63500" tIns="25400" rIns="63500" bIns="25400">
            <a:spAutoFit/>
          </a:bodyPr>
          <a:lstStyle/>
          <a:p>
            <a:pPr eaLnBrk="0" hangingPunct="0">
              <a:lnSpc>
                <a:spcPct val="85000"/>
              </a:lnSpc>
            </a:pPr>
            <a:r>
              <a:rPr lang="en-GB" sz="2000" b="1" i="1">
                <a:latin typeface="Times New Roman" charset="0"/>
              </a:rPr>
              <a:t>Differentiation</a:t>
            </a:r>
          </a:p>
        </p:txBody>
      </p:sp>
      <p:sp>
        <p:nvSpPr>
          <p:cNvPr id="23570" name="Text Box 18"/>
          <p:cNvSpPr txBox="1">
            <a:spLocks noChangeArrowheads="1"/>
          </p:cNvSpPr>
          <p:nvPr/>
        </p:nvSpPr>
        <p:spPr bwMode="auto">
          <a:xfrm>
            <a:off x="395288" y="1484313"/>
            <a:ext cx="288131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Porter’s generic Strategies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73F5C-BBF0-4212-A3F3-1D3A743C9D2F}" type="slidenum">
              <a:rPr lang="en-GB"/>
              <a:pPr/>
              <a:t>16</a:t>
            </a:fld>
            <a:endParaRPr lang="en-GB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681831" y="505618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468313" y="0"/>
            <a:ext cx="8351837" cy="98107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6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Low Cost Strategies could be successful if………..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11188" y="1196975"/>
            <a:ext cx="7761287" cy="54721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</a:pPr>
            <a:endParaRPr lang="en-GB" sz="28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All sources of cost advantages are exploited, developing competences. Low cost management ... but the danger is a low (perceived) value product or service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8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 firm has cost advantage over competitors in a price sensitive market segment ... but this may mean focusing on that market segment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Strategy Department</a:t>
            </a:r>
          </a:p>
        </p:txBody>
      </p:sp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98E7-2EB1-4F12-A0DC-7491880825CF}" type="slidenum">
              <a:rPr lang="en-GB"/>
              <a:pPr/>
              <a:t>17</a:t>
            </a:fld>
            <a:endParaRPr lang="en-GB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603250" y="483039"/>
            <a:ext cx="7924800" cy="58467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611188" y="188913"/>
            <a:ext cx="7772400" cy="11430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/>
            <a:r>
              <a:rPr lang="en-GB" sz="3200">
                <a:solidFill>
                  <a:srgbClr val="33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The success of Differentiation Strategies depends upon…….</a:t>
            </a:r>
            <a:endParaRPr lang="en-GB" sz="440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611188" y="1268413"/>
            <a:ext cx="7761287" cy="54451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is the customer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Understanding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what is valued by the customer-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Clear identification of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who the competitors 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are and the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value</a:t>
            </a: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they offering.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Bases of differentiation which are </a:t>
            </a: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difficult to imitate- </a:t>
            </a: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2"/>
              </a:buBlip>
            </a:pPr>
            <a:r>
              <a:rPr lang="en-GB" sz="2000" i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Pursuing this type of strategy sees the organisation having to change. </a:t>
            </a:r>
            <a:endParaRPr lang="en-GB" sz="2000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0D66C-4E2C-4ACE-9702-AEEE3B2B3DCD}" type="slidenum">
              <a:rPr lang="en-GB"/>
              <a:pPr/>
              <a:t>18</a:t>
            </a:fld>
            <a:endParaRPr lang="en-GB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692150"/>
          </a:xfrm>
        </p:spPr>
        <p:txBody>
          <a:bodyPr/>
          <a:lstStyle/>
          <a:p>
            <a:r>
              <a:rPr lang="en-GB" sz="4000"/>
              <a:t>Resources and Value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908050"/>
            <a:ext cx="8229600" cy="5949950"/>
          </a:xfrm>
        </p:spPr>
        <p:txBody>
          <a:bodyPr/>
          <a:lstStyle/>
          <a:p>
            <a:r>
              <a:rPr lang="en-GB" sz="2000" dirty="0"/>
              <a:t>Types of resources</a:t>
            </a:r>
          </a:p>
          <a:p>
            <a:pPr lvl="1"/>
            <a:r>
              <a:rPr lang="en-GB" sz="2000" dirty="0"/>
              <a:t>Tangible</a:t>
            </a:r>
          </a:p>
          <a:p>
            <a:pPr lvl="2"/>
            <a:r>
              <a:rPr lang="en-GB" sz="2000" dirty="0"/>
              <a:t>Land</a:t>
            </a:r>
          </a:p>
          <a:p>
            <a:pPr lvl="2"/>
            <a:r>
              <a:rPr lang="en-GB" sz="2000" dirty="0"/>
              <a:t>Buildings</a:t>
            </a:r>
          </a:p>
          <a:p>
            <a:pPr lvl="2"/>
            <a:r>
              <a:rPr lang="en-GB" sz="2000" dirty="0"/>
              <a:t>IT Equipment</a:t>
            </a:r>
          </a:p>
          <a:p>
            <a:pPr lvl="2"/>
            <a:r>
              <a:rPr lang="en-GB" sz="2000" dirty="0"/>
              <a:t>Material</a:t>
            </a:r>
          </a:p>
          <a:p>
            <a:pPr lvl="2"/>
            <a:r>
              <a:rPr lang="en-GB" sz="2000" dirty="0"/>
              <a:t>Money</a:t>
            </a:r>
          </a:p>
          <a:p>
            <a:pPr lvl="1"/>
            <a:r>
              <a:rPr lang="en-GB" sz="2000" dirty="0"/>
              <a:t>Intangible</a:t>
            </a:r>
          </a:p>
          <a:p>
            <a:pPr lvl="2"/>
            <a:r>
              <a:rPr lang="en-GB" sz="2000" dirty="0"/>
              <a:t>Relational-Relationship with customers, stakeholders</a:t>
            </a:r>
          </a:p>
          <a:p>
            <a:pPr lvl="2"/>
            <a:r>
              <a:rPr lang="en-GB" sz="2000" dirty="0"/>
              <a:t>Competences- IT Skills/Knowledge/  for today’s and importantly tomorrows market.</a:t>
            </a:r>
          </a:p>
          <a:p>
            <a:pPr lvl="1">
              <a:buFontTx/>
              <a:buNone/>
            </a:pPr>
            <a:endParaRPr lang="en-GB" sz="2000" dirty="0"/>
          </a:p>
          <a:p>
            <a:r>
              <a:rPr lang="en-GB" sz="2000" dirty="0"/>
              <a:t>Activity systems- Achieving Value</a:t>
            </a:r>
          </a:p>
          <a:p>
            <a:pPr lvl="1"/>
            <a:r>
              <a:rPr lang="en-GB" sz="2000" dirty="0"/>
              <a:t>The value chain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F99FD5-831A-4C23-BE10-ED2519C397E3}" type="slidenum">
              <a:rPr lang="en-GB"/>
              <a:pPr/>
              <a:t>19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Value Chain</a:t>
            </a:r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 bwMode="auto">
          <a:xfrm>
            <a:off x="1476375" y="1844675"/>
            <a:ext cx="6838950" cy="3744913"/>
          </a:xfrm>
          <a:prstGeom prst="homePlate">
            <a:avLst>
              <a:gd name="adj" fmla="val 45655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749" name="Line 5"/>
          <p:cNvSpPr>
            <a:spLocks noChangeShapeType="1"/>
          </p:cNvSpPr>
          <p:nvPr/>
        </p:nvSpPr>
        <p:spPr bwMode="auto">
          <a:xfrm>
            <a:off x="6516688" y="1844675"/>
            <a:ext cx="1295400" cy="18716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 flipH="1">
            <a:off x="6588125" y="3716338"/>
            <a:ext cx="1223963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2" name="Line 8"/>
          <p:cNvSpPr>
            <a:spLocks noChangeShapeType="1"/>
          </p:cNvSpPr>
          <p:nvPr/>
        </p:nvSpPr>
        <p:spPr bwMode="auto">
          <a:xfrm flipH="1">
            <a:off x="1476375" y="3716338"/>
            <a:ext cx="633571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4" name="Line 10"/>
          <p:cNvSpPr>
            <a:spLocks noChangeShapeType="1"/>
          </p:cNvSpPr>
          <p:nvPr/>
        </p:nvSpPr>
        <p:spPr bwMode="auto">
          <a:xfrm flipH="1" flipV="1">
            <a:off x="1476375" y="3213100"/>
            <a:ext cx="6048375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5" name="Line 11"/>
          <p:cNvSpPr>
            <a:spLocks noChangeShapeType="1"/>
          </p:cNvSpPr>
          <p:nvPr/>
        </p:nvSpPr>
        <p:spPr bwMode="auto">
          <a:xfrm>
            <a:off x="1476375" y="2708275"/>
            <a:ext cx="5688013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6" name="Line 12"/>
          <p:cNvSpPr>
            <a:spLocks noChangeShapeType="1"/>
          </p:cNvSpPr>
          <p:nvPr/>
        </p:nvSpPr>
        <p:spPr bwMode="auto">
          <a:xfrm>
            <a:off x="1476375" y="2276475"/>
            <a:ext cx="53276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 bwMode="auto">
          <a:xfrm>
            <a:off x="2627313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 bwMode="auto">
          <a:xfrm>
            <a:off x="3779838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59" name="Line 15"/>
          <p:cNvSpPr>
            <a:spLocks noChangeShapeType="1"/>
          </p:cNvSpPr>
          <p:nvPr/>
        </p:nvSpPr>
        <p:spPr bwMode="auto">
          <a:xfrm>
            <a:off x="4932363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60" name="Line 16"/>
          <p:cNvSpPr>
            <a:spLocks noChangeShapeType="1"/>
          </p:cNvSpPr>
          <p:nvPr/>
        </p:nvSpPr>
        <p:spPr bwMode="auto">
          <a:xfrm>
            <a:off x="6156325" y="3716338"/>
            <a:ext cx="0" cy="18732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>
            <a:off x="2627313" y="1916113"/>
            <a:ext cx="30972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1762" name="Text Box 18"/>
          <p:cNvSpPr txBox="1">
            <a:spLocks noChangeArrowheads="1"/>
          </p:cNvSpPr>
          <p:nvPr/>
        </p:nvSpPr>
        <p:spPr bwMode="auto">
          <a:xfrm>
            <a:off x="1619250" y="1916113"/>
            <a:ext cx="2736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Firm infrastructure</a:t>
            </a:r>
          </a:p>
        </p:txBody>
      </p:sp>
      <p:sp>
        <p:nvSpPr>
          <p:cNvPr id="31763" name="Text Box 19"/>
          <p:cNvSpPr txBox="1">
            <a:spLocks noChangeArrowheads="1"/>
          </p:cNvSpPr>
          <p:nvPr/>
        </p:nvSpPr>
        <p:spPr bwMode="auto">
          <a:xfrm>
            <a:off x="1619250" y="2276475"/>
            <a:ext cx="115252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HRM- </a:t>
            </a:r>
          </a:p>
        </p:txBody>
      </p:sp>
      <p:sp>
        <p:nvSpPr>
          <p:cNvPr id="31764" name="Text Box 20"/>
          <p:cNvSpPr txBox="1">
            <a:spLocks noChangeArrowheads="1"/>
          </p:cNvSpPr>
          <p:nvPr/>
        </p:nvSpPr>
        <p:spPr bwMode="auto">
          <a:xfrm>
            <a:off x="1619250" y="2781300"/>
            <a:ext cx="23764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Technology</a:t>
            </a:r>
          </a:p>
        </p:txBody>
      </p:sp>
      <p:sp>
        <p:nvSpPr>
          <p:cNvPr id="31765" name="Text Box 21"/>
          <p:cNvSpPr txBox="1">
            <a:spLocks noChangeArrowheads="1"/>
          </p:cNvSpPr>
          <p:nvPr/>
        </p:nvSpPr>
        <p:spPr bwMode="auto">
          <a:xfrm>
            <a:off x="1619250" y="3284538"/>
            <a:ext cx="2305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Procurement</a:t>
            </a:r>
          </a:p>
        </p:txBody>
      </p:sp>
      <p:sp>
        <p:nvSpPr>
          <p:cNvPr id="31766" name="Text Box 22"/>
          <p:cNvSpPr txBox="1">
            <a:spLocks noChangeArrowheads="1"/>
          </p:cNvSpPr>
          <p:nvPr/>
        </p:nvSpPr>
        <p:spPr bwMode="auto">
          <a:xfrm>
            <a:off x="1476375" y="4149725"/>
            <a:ext cx="1152525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Inbound</a:t>
            </a:r>
            <a:r>
              <a:rPr lang="en-GB"/>
              <a:t> </a:t>
            </a:r>
            <a:r>
              <a:rPr lang="en-GB" sz="1600"/>
              <a:t>logistics</a:t>
            </a:r>
          </a:p>
        </p:txBody>
      </p:sp>
      <p:sp>
        <p:nvSpPr>
          <p:cNvPr id="31767" name="Text Box 23"/>
          <p:cNvSpPr txBox="1">
            <a:spLocks noChangeArrowheads="1"/>
          </p:cNvSpPr>
          <p:nvPr/>
        </p:nvSpPr>
        <p:spPr bwMode="auto">
          <a:xfrm>
            <a:off x="2555875" y="4292600"/>
            <a:ext cx="151288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600"/>
              <a:t>Operations</a:t>
            </a:r>
          </a:p>
        </p:txBody>
      </p:sp>
      <p:sp>
        <p:nvSpPr>
          <p:cNvPr id="31768" name="Text Box 24"/>
          <p:cNvSpPr txBox="1">
            <a:spLocks noChangeArrowheads="1"/>
          </p:cNvSpPr>
          <p:nvPr/>
        </p:nvSpPr>
        <p:spPr bwMode="auto">
          <a:xfrm>
            <a:off x="3635375" y="4149725"/>
            <a:ext cx="1441450" cy="61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600"/>
              <a:t>Outbound</a:t>
            </a:r>
            <a:r>
              <a:rPr lang="en-GB"/>
              <a:t> </a:t>
            </a:r>
            <a:r>
              <a:rPr lang="en-GB" sz="1600"/>
              <a:t>logistics</a:t>
            </a:r>
          </a:p>
        </p:txBody>
      </p:sp>
      <p:sp>
        <p:nvSpPr>
          <p:cNvPr id="31769" name="Text Box 25"/>
          <p:cNvSpPr txBox="1">
            <a:spLocks noChangeArrowheads="1"/>
          </p:cNvSpPr>
          <p:nvPr/>
        </p:nvSpPr>
        <p:spPr bwMode="auto">
          <a:xfrm>
            <a:off x="4932363" y="4149725"/>
            <a:ext cx="13684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Marketing</a:t>
            </a:r>
            <a:r>
              <a:rPr lang="en-GB"/>
              <a:t> </a:t>
            </a:r>
            <a:r>
              <a:rPr lang="en-GB" sz="1600"/>
              <a:t>and</a:t>
            </a:r>
            <a:r>
              <a:rPr lang="en-GB"/>
              <a:t> </a:t>
            </a:r>
            <a:r>
              <a:rPr lang="en-GB" sz="1600"/>
              <a:t>sales</a:t>
            </a:r>
          </a:p>
        </p:txBody>
      </p:sp>
      <p:sp>
        <p:nvSpPr>
          <p:cNvPr id="31770" name="Text Box 26"/>
          <p:cNvSpPr txBox="1">
            <a:spLocks noChangeArrowheads="1"/>
          </p:cNvSpPr>
          <p:nvPr/>
        </p:nvSpPr>
        <p:spPr bwMode="auto">
          <a:xfrm>
            <a:off x="6227763" y="4221163"/>
            <a:ext cx="122396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Service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Strategy Department</a:t>
            </a:r>
          </a:p>
        </p:txBody>
      </p:sp>
      <p:sp>
        <p:nvSpPr>
          <p:cNvPr id="31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86FE1-060B-4E40-9B03-12A732E14512}" type="slidenum">
              <a:rPr lang="en-GB"/>
              <a:pPr/>
              <a:t>20</a:t>
            </a:fld>
            <a:endParaRPr lang="en-GB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Perspectives on Business Level Strategy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/>
              <a:t>Outside-in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r>
              <a:rPr lang="en-GB" dirty="0"/>
              <a:t>Inside-out</a:t>
            </a:r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4859338" y="162877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4859338" y="3141663"/>
            <a:ext cx="2447925" cy="8651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4932363" y="4797425"/>
            <a:ext cx="2447925" cy="8651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5076825" y="1989138"/>
            <a:ext cx="719138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5" name="AutoShape 9"/>
          <p:cNvSpPr>
            <a:spLocks noChangeArrowheads="1"/>
          </p:cNvSpPr>
          <p:nvPr/>
        </p:nvSpPr>
        <p:spPr bwMode="auto">
          <a:xfrm rot="10800000">
            <a:off x="6443663" y="2060575"/>
            <a:ext cx="719137" cy="4105275"/>
          </a:xfrm>
          <a:prstGeom prst="upArrow">
            <a:avLst>
              <a:gd name="adj1" fmla="val 50000"/>
              <a:gd name="adj2" fmla="val 14271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eaVert" wrap="none" anchor="ctr"/>
          <a:lstStyle/>
          <a:p>
            <a:endParaRPr lang="en-US"/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 rot="16200000">
            <a:off x="4106863" y="3173412"/>
            <a:ext cx="25923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Outside-in</a:t>
            </a: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 rot="16200000">
            <a:off x="5476082" y="3172618"/>
            <a:ext cx="2590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Inside-out</a:t>
            </a: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5219700" y="1557338"/>
            <a:ext cx="2016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Resource</a:t>
            </a:r>
            <a:r>
              <a:rPr lang="en-GB"/>
              <a:t> </a:t>
            </a:r>
            <a:r>
              <a:rPr lang="en-GB" sz="1600"/>
              <a:t>base</a:t>
            </a: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5508625" y="4724400"/>
            <a:ext cx="2376488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Product</a:t>
            </a:r>
          </a:p>
          <a:p>
            <a:pPr>
              <a:spcBef>
                <a:spcPct val="50000"/>
              </a:spcBef>
            </a:pPr>
            <a:r>
              <a:rPr lang="en-GB"/>
              <a:t> </a:t>
            </a:r>
            <a:r>
              <a:rPr lang="en-GB" sz="1600"/>
              <a:t>Offering</a:t>
            </a: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5580063" y="3213100"/>
            <a:ext cx="1800225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600"/>
              <a:t>Activity</a:t>
            </a:r>
          </a:p>
          <a:p>
            <a:pPr>
              <a:spcBef>
                <a:spcPct val="50000"/>
              </a:spcBef>
            </a:pPr>
            <a:r>
              <a:rPr lang="en-GB" sz="1600"/>
              <a:t>System</a:t>
            </a: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5148263" y="6308725"/>
            <a:ext cx="1873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Markets</a:t>
            </a:r>
          </a:p>
        </p:txBody>
      </p:sp>
      <p:sp>
        <p:nvSpPr>
          <p:cNvPr id="34832" name="Line 16"/>
          <p:cNvSpPr>
            <a:spLocks noChangeShapeType="1"/>
          </p:cNvSpPr>
          <p:nvPr/>
        </p:nvSpPr>
        <p:spPr bwMode="auto">
          <a:xfrm>
            <a:off x="63722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3" name="Line 17"/>
          <p:cNvSpPr>
            <a:spLocks noChangeShapeType="1"/>
          </p:cNvSpPr>
          <p:nvPr/>
        </p:nvSpPr>
        <p:spPr bwMode="auto">
          <a:xfrm>
            <a:off x="61563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>
            <a:off x="5940425" y="41497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5" name="Line 19"/>
          <p:cNvSpPr>
            <a:spLocks noChangeShapeType="1"/>
          </p:cNvSpPr>
          <p:nvPr/>
        </p:nvSpPr>
        <p:spPr bwMode="auto">
          <a:xfrm>
            <a:off x="59404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6" name="Line 20"/>
          <p:cNvSpPr>
            <a:spLocks noChangeShapeType="1"/>
          </p:cNvSpPr>
          <p:nvPr/>
        </p:nvSpPr>
        <p:spPr bwMode="auto">
          <a:xfrm>
            <a:off x="61563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7" name="Line 21"/>
          <p:cNvSpPr>
            <a:spLocks noChangeShapeType="1"/>
          </p:cNvSpPr>
          <p:nvPr/>
        </p:nvSpPr>
        <p:spPr bwMode="auto">
          <a:xfrm>
            <a:off x="6372225" y="25654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8" name="Line 22"/>
          <p:cNvSpPr>
            <a:spLocks noChangeShapeType="1"/>
          </p:cNvSpPr>
          <p:nvPr/>
        </p:nvSpPr>
        <p:spPr bwMode="auto">
          <a:xfrm>
            <a:off x="5867400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39" name="Line 23"/>
          <p:cNvSpPr>
            <a:spLocks noChangeShapeType="1"/>
          </p:cNvSpPr>
          <p:nvPr/>
        </p:nvSpPr>
        <p:spPr bwMode="auto">
          <a:xfrm>
            <a:off x="6156325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0" name="Line 24"/>
          <p:cNvSpPr>
            <a:spLocks noChangeShapeType="1"/>
          </p:cNvSpPr>
          <p:nvPr/>
        </p:nvSpPr>
        <p:spPr bwMode="auto">
          <a:xfrm>
            <a:off x="6443663" y="573405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1" name="Line 25"/>
          <p:cNvSpPr>
            <a:spLocks noChangeShapeType="1"/>
          </p:cNvSpPr>
          <p:nvPr/>
        </p:nvSpPr>
        <p:spPr bwMode="auto">
          <a:xfrm>
            <a:off x="4500563" y="141287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2" name="Line 26"/>
          <p:cNvSpPr>
            <a:spLocks noChangeShapeType="1"/>
          </p:cNvSpPr>
          <p:nvPr/>
        </p:nvSpPr>
        <p:spPr bwMode="auto">
          <a:xfrm>
            <a:off x="4500563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4" name="Line 28"/>
          <p:cNvSpPr>
            <a:spLocks noChangeShapeType="1"/>
          </p:cNvSpPr>
          <p:nvPr/>
        </p:nvSpPr>
        <p:spPr bwMode="auto">
          <a:xfrm>
            <a:off x="4500563" y="5876925"/>
            <a:ext cx="3167062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5" name="Line 29"/>
          <p:cNvSpPr>
            <a:spLocks noChangeShapeType="1"/>
          </p:cNvSpPr>
          <p:nvPr/>
        </p:nvSpPr>
        <p:spPr bwMode="auto">
          <a:xfrm>
            <a:off x="7667625" y="14128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34846" name="Text Box 30"/>
          <p:cNvSpPr txBox="1">
            <a:spLocks noChangeArrowheads="1"/>
          </p:cNvSpPr>
          <p:nvPr/>
        </p:nvSpPr>
        <p:spPr bwMode="auto">
          <a:xfrm rot="16200000">
            <a:off x="2920206" y="3569495"/>
            <a:ext cx="35274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/>
              <a:t>Business System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EB5709-FDFA-46B7-A65D-B550CCB2F78F}" type="slidenum">
              <a:rPr lang="en-GB"/>
              <a:pPr/>
              <a:t>21</a:t>
            </a:fld>
            <a:endParaRPr lang="en-GB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49300"/>
          </a:xfrm>
        </p:spPr>
        <p:txBody>
          <a:bodyPr/>
          <a:lstStyle/>
          <a:p>
            <a:r>
              <a:rPr lang="en-GB" sz="4000"/>
              <a:t>Outside-in versus Inside-out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3348038" y="1125538"/>
            <a:ext cx="489585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en-GB" sz="1600">
                <a:latin typeface="Arial" charset="0"/>
                <a:cs typeface="Times New Roman" charset="0"/>
              </a:rPr>
              <a:t>Outside-in		Inside-out</a:t>
            </a:r>
            <a:endParaRPr lang="en-GB" sz="1600">
              <a:latin typeface="Arial" charset="0"/>
            </a:endParaRPr>
          </a:p>
        </p:txBody>
      </p:sp>
      <p:graphicFrame>
        <p:nvGraphicFramePr>
          <p:cNvPr id="36000" name="Group 160"/>
          <p:cNvGraphicFramePr>
            <a:graphicFrameLocks noGrp="1"/>
          </p:cNvGraphicFramePr>
          <p:nvPr/>
        </p:nvGraphicFramePr>
        <p:xfrm>
          <a:off x="1547813" y="1484313"/>
          <a:ext cx="6089650" cy="4632960"/>
        </p:xfrm>
        <a:graphic>
          <a:graphicData uri="http://schemas.openxmlformats.org/drawingml/2006/table">
            <a:tbl>
              <a:tblPr/>
              <a:tblGrid>
                <a:gridCol w="2028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5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256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Emphasis on                                                     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Markets over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Resources over markets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Orientation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Opportunity driven (external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Strength driven (internal potential)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Starting point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Market demand and industry structure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Resource base and activity system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Fit through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to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Adaptation of environment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focus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advantageous position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Attaining distinctive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Strategic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Building resource base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Tactical moves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Acquiring necessary resources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External positioning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Competitive weapons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Bargaining power and mobility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Superior resources and imitation barriers</a:t>
                      </a:r>
                      <a:endParaRPr kumimoji="0" lang="en-GB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ED954-3912-4F81-973E-90D7C8DC59D1}" type="slidenum">
              <a:rPr lang="en-GB"/>
              <a:pPr/>
              <a:t>22</a:t>
            </a:fld>
            <a:endParaRPr lang="en-GB"/>
          </a:p>
        </p:txBody>
      </p: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Business Level Strategy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challenge for managers: -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	</a:t>
            </a:r>
            <a:r>
              <a:rPr lang="en-GB" sz="2400" dirty="0"/>
              <a:t>To create sustainable competitive advantage for the business through changing the strategic roadmap  when the market or resource landscape changes.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  <a:p>
            <a:pPr>
              <a:buFont typeface="Wingdings" pitchFamily="2" charset="2"/>
              <a:buNone/>
            </a:pPr>
            <a:r>
              <a:rPr lang="en-GB" sz="2400" dirty="0"/>
              <a:t>This will allow them to change direction and survive 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mpetition">
  <a:themeElements>
    <a:clrScheme name="Competition 8">
      <a:dk1>
        <a:srgbClr val="000000"/>
      </a:dk1>
      <a:lt1>
        <a:srgbClr val="FFFFFF"/>
      </a:lt1>
      <a:dk2>
        <a:srgbClr val="000000"/>
      </a:dk2>
      <a:lt2>
        <a:srgbClr val="CDCDCD"/>
      </a:lt2>
      <a:accent1>
        <a:srgbClr val="CDD9F7"/>
      </a:accent1>
      <a:accent2>
        <a:srgbClr val="99FF33"/>
      </a:accent2>
      <a:accent3>
        <a:srgbClr val="FFFFFF"/>
      </a:accent3>
      <a:accent4>
        <a:srgbClr val="000000"/>
      </a:accent4>
      <a:accent5>
        <a:srgbClr val="E3E9FA"/>
      </a:accent5>
      <a:accent6>
        <a:srgbClr val="8AE72D"/>
      </a:accent6>
      <a:hlink>
        <a:srgbClr val="0033CC"/>
      </a:hlink>
      <a:folHlink>
        <a:srgbClr val="669900"/>
      </a:folHlink>
    </a:clrScheme>
    <a:fontScheme name="Competition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223</TotalTime>
  <Words>749</Words>
  <Application>Microsoft Office PowerPoint</Application>
  <PresentationFormat>On-screen Show (4:3)</PresentationFormat>
  <Paragraphs>219</Paragraphs>
  <Slides>22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Times New Roman</vt:lpstr>
      <vt:lpstr>Verdana</vt:lpstr>
      <vt:lpstr>Wingdings</vt:lpstr>
      <vt:lpstr>Competition</vt:lpstr>
      <vt:lpstr>Microsoft ClipArt Gallery</vt:lpstr>
      <vt:lpstr>PowerPoint Presentation</vt:lpstr>
      <vt:lpstr>PowerPoint Presentation</vt:lpstr>
      <vt:lpstr>Strategy</vt:lpstr>
      <vt:lpstr>Schools in Strategic Thinking</vt:lpstr>
      <vt:lpstr>The Design and Planning Schools</vt:lpstr>
      <vt:lpstr>The Positioning School</vt:lpstr>
      <vt:lpstr>Entrepreneurial School</vt:lpstr>
      <vt:lpstr>The Learning and Emergent School</vt:lpstr>
      <vt:lpstr>The Power and Culture Schools</vt:lpstr>
      <vt:lpstr>Levels</vt:lpstr>
      <vt:lpstr>A Framework</vt:lpstr>
      <vt:lpstr>Strategic Planning</vt:lpstr>
      <vt:lpstr>Business Level Strategy</vt:lpstr>
      <vt:lpstr>Business Level strategy</vt:lpstr>
      <vt:lpstr>PowerPoint Presentation</vt:lpstr>
      <vt:lpstr>PowerPoint Presentation</vt:lpstr>
      <vt:lpstr>PowerPoint Presentation</vt:lpstr>
      <vt:lpstr>Resources and Value</vt:lpstr>
      <vt:lpstr>The Value Chain</vt:lpstr>
      <vt:lpstr>Perspectives on Business Level Strategy </vt:lpstr>
      <vt:lpstr>Outside-in versus Inside-out</vt:lpstr>
      <vt:lpstr>Business Level Strategy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Thinking</dc:title>
  <dc:creator>lesley</dc:creator>
  <cp:lastModifiedBy>Maria Heffernan</cp:lastModifiedBy>
  <cp:revision>41</cp:revision>
  <cp:lastPrinted>2020-05-13T08:02:50Z</cp:lastPrinted>
  <dcterms:created xsi:type="dcterms:W3CDTF">2005-07-28T10:03:02Z</dcterms:created>
  <dcterms:modified xsi:type="dcterms:W3CDTF">2020-05-13T08:14:12Z</dcterms:modified>
</cp:coreProperties>
</file>