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50"/>
  </p:notesMasterIdLst>
  <p:sldIdLst>
    <p:sldId id="256" r:id="rId2"/>
    <p:sldId id="509" r:id="rId3"/>
    <p:sldId id="542" r:id="rId4"/>
    <p:sldId id="259" r:id="rId5"/>
    <p:sldId id="299" r:id="rId6"/>
    <p:sldId id="398" r:id="rId7"/>
    <p:sldId id="295" r:id="rId8"/>
    <p:sldId id="296" r:id="rId9"/>
    <p:sldId id="293" r:id="rId10"/>
    <p:sldId id="294" r:id="rId11"/>
    <p:sldId id="400" r:id="rId12"/>
    <p:sldId id="536" r:id="rId13"/>
    <p:sldId id="537" r:id="rId14"/>
    <p:sldId id="538" r:id="rId15"/>
    <p:sldId id="543" r:id="rId16"/>
    <p:sldId id="410" r:id="rId17"/>
    <p:sldId id="415" r:id="rId18"/>
    <p:sldId id="412" r:id="rId19"/>
    <p:sldId id="411" r:id="rId20"/>
    <p:sldId id="416" r:id="rId21"/>
    <p:sldId id="413" r:id="rId22"/>
    <p:sldId id="414" r:id="rId23"/>
    <p:sldId id="544" r:id="rId24"/>
    <p:sldId id="399" r:id="rId25"/>
    <p:sldId id="402" r:id="rId26"/>
    <p:sldId id="531" r:id="rId27"/>
    <p:sldId id="533" r:id="rId28"/>
    <p:sldId id="534" r:id="rId29"/>
    <p:sldId id="535" r:id="rId30"/>
    <p:sldId id="417" r:id="rId31"/>
    <p:sldId id="418" r:id="rId32"/>
    <p:sldId id="432" r:id="rId33"/>
    <p:sldId id="541" r:id="rId34"/>
    <p:sldId id="539" r:id="rId35"/>
    <p:sldId id="540" r:id="rId36"/>
    <p:sldId id="301" r:id="rId37"/>
    <p:sldId id="396" r:id="rId38"/>
    <p:sldId id="397" r:id="rId39"/>
    <p:sldId id="545" r:id="rId40"/>
    <p:sldId id="419" r:id="rId41"/>
    <p:sldId id="426" r:id="rId42"/>
    <p:sldId id="427" r:id="rId43"/>
    <p:sldId id="428" r:id="rId44"/>
    <p:sldId id="429" r:id="rId45"/>
    <p:sldId id="430" r:id="rId46"/>
    <p:sldId id="431" r:id="rId47"/>
    <p:sldId id="546" r:id="rId48"/>
    <p:sldId id="42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4631A4-3B40-41DE-A505-3084CD7D026E}" v="790" dt="2026-07-02T19:53:28.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7" d="100"/>
          <a:sy n="107" d="100"/>
        </p:scale>
        <p:origin x="6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delSld modSld">
      <pc:chgData name="Hoang Dang Nguyen" userId="1de6b3a7-5191-4a0c-8968-b8f905305e1d" providerId="ADAL" clId="{54C9AE00-D1B0-4E49-9E4E-407B2EB8B46F}" dt="2026-07-02T19:53:28.339" v="964"/>
      <pc:docMkLst>
        <pc:docMk/>
      </pc:docMkLst>
      <pc:sldChg chg="modSp add mod">
        <pc:chgData name="Hoang Dang Nguyen" userId="1de6b3a7-5191-4a0c-8968-b8f905305e1d" providerId="ADAL" clId="{54C9AE00-D1B0-4E49-9E4E-407B2EB8B46F}" dt="2026-07-02T19:41:04.239" v="30" actId="20577"/>
        <pc:sldMkLst>
          <pc:docMk/>
          <pc:sldMk cId="3661340027" sldId="256"/>
        </pc:sldMkLst>
        <pc:spChg chg="mod">
          <ac:chgData name="Hoang Dang Nguyen" userId="1de6b3a7-5191-4a0c-8968-b8f905305e1d" providerId="ADAL" clId="{54C9AE00-D1B0-4E49-9E4E-407B2EB8B46F}" dt="2026-07-02T19:41:04.239" v="30" actId="20577"/>
          <ac:spMkLst>
            <pc:docMk/>
            <pc:sldMk cId="3661340027" sldId="256"/>
            <ac:spMk id="5" creationId="{D5520C09-344C-5086-48D5-55B49BD92B42}"/>
          </ac:spMkLst>
        </pc:spChg>
      </pc:sldChg>
      <pc:sldChg chg="add del">
        <pc:chgData name="Hoang Dang Nguyen" userId="1de6b3a7-5191-4a0c-8968-b8f905305e1d" providerId="ADAL" clId="{54C9AE00-D1B0-4E49-9E4E-407B2EB8B46F}" dt="2026-07-02T19:40:59.707" v="27" actId="47"/>
        <pc:sldMkLst>
          <pc:docMk/>
          <pc:sldMk cId="0" sldId="258"/>
        </pc:sldMkLst>
      </pc:sldChg>
      <pc:sldChg chg="add">
        <pc:chgData name="Hoang Dang Nguyen" userId="1de6b3a7-5191-4a0c-8968-b8f905305e1d" providerId="ADAL" clId="{54C9AE00-D1B0-4E49-9E4E-407B2EB8B46F}" dt="2026-07-02T19:47:55.649" v="31"/>
        <pc:sldMkLst>
          <pc:docMk/>
          <pc:sldMk cId="2479581607" sldId="509"/>
        </pc:sldMkLst>
      </pc:sldChg>
      <pc:sldChg chg="modSp add mod modAnim">
        <pc:chgData name="Hoang Dang Nguyen" userId="1de6b3a7-5191-4a0c-8968-b8f905305e1d" providerId="ADAL" clId="{54C9AE00-D1B0-4E49-9E4E-407B2EB8B46F}" dt="2026-07-02T19:48:42.907" v="236" actId="20577"/>
        <pc:sldMkLst>
          <pc:docMk/>
          <pc:sldMk cId="492935774" sldId="542"/>
        </pc:sldMkLst>
        <pc:spChg chg="mod">
          <ac:chgData name="Hoang Dang Nguyen" userId="1de6b3a7-5191-4a0c-8968-b8f905305e1d" providerId="ADAL" clId="{54C9AE00-D1B0-4E49-9E4E-407B2EB8B46F}" dt="2026-07-02T19:48:12.027" v="97" actId="20577"/>
          <ac:spMkLst>
            <pc:docMk/>
            <pc:sldMk cId="492935774" sldId="542"/>
            <ac:spMk id="5" creationId="{7F8E780B-03FF-C59E-7DC6-04F5A3F66801}"/>
          </ac:spMkLst>
        </pc:spChg>
        <pc:spChg chg="mod">
          <ac:chgData name="Hoang Dang Nguyen" userId="1de6b3a7-5191-4a0c-8968-b8f905305e1d" providerId="ADAL" clId="{54C9AE00-D1B0-4E49-9E4E-407B2EB8B46F}" dt="2026-07-02T19:48:42.907" v="236" actId="20577"/>
          <ac:spMkLst>
            <pc:docMk/>
            <pc:sldMk cId="492935774" sldId="542"/>
            <ac:spMk id="208" creationId="{2225B329-C2D8-B6AA-4FCC-A7027D96FEFC}"/>
          </ac:spMkLst>
        </pc:spChg>
      </pc:sldChg>
      <pc:sldChg chg="modSp add mod modAnim">
        <pc:chgData name="Hoang Dang Nguyen" userId="1de6b3a7-5191-4a0c-8968-b8f905305e1d" providerId="ADAL" clId="{54C9AE00-D1B0-4E49-9E4E-407B2EB8B46F}" dt="2026-07-02T19:51:04.768" v="532" actId="20577"/>
        <pc:sldMkLst>
          <pc:docMk/>
          <pc:sldMk cId="3628144800" sldId="543"/>
        </pc:sldMkLst>
        <pc:spChg chg="mod">
          <ac:chgData name="Hoang Dang Nguyen" userId="1de6b3a7-5191-4a0c-8968-b8f905305e1d" providerId="ADAL" clId="{54C9AE00-D1B0-4E49-9E4E-407B2EB8B46F}" dt="2026-07-02T19:50:09.154" v="262" actId="20577"/>
          <ac:spMkLst>
            <pc:docMk/>
            <pc:sldMk cId="3628144800" sldId="543"/>
            <ac:spMk id="5" creationId="{4BD679E2-CCA8-1D3F-69AC-583468D10A89}"/>
          </ac:spMkLst>
        </pc:spChg>
        <pc:spChg chg="mod">
          <ac:chgData name="Hoang Dang Nguyen" userId="1de6b3a7-5191-4a0c-8968-b8f905305e1d" providerId="ADAL" clId="{54C9AE00-D1B0-4E49-9E4E-407B2EB8B46F}" dt="2026-07-02T19:51:04.768" v="532" actId="20577"/>
          <ac:spMkLst>
            <pc:docMk/>
            <pc:sldMk cId="3628144800" sldId="543"/>
            <ac:spMk id="208" creationId="{D28E36C8-41DC-7026-3056-EB3C5BB360FC}"/>
          </ac:spMkLst>
        </pc:spChg>
      </pc:sldChg>
      <pc:sldChg chg="modSp add mod modAnim">
        <pc:chgData name="Hoang Dang Nguyen" userId="1de6b3a7-5191-4a0c-8968-b8f905305e1d" providerId="ADAL" clId="{54C9AE00-D1B0-4E49-9E4E-407B2EB8B46F}" dt="2026-07-02T19:53:07.077" v="938" actId="20577"/>
        <pc:sldMkLst>
          <pc:docMk/>
          <pc:sldMk cId="224349106" sldId="544"/>
        </pc:sldMkLst>
        <pc:spChg chg="mod">
          <ac:chgData name="Hoang Dang Nguyen" userId="1de6b3a7-5191-4a0c-8968-b8f905305e1d" providerId="ADAL" clId="{54C9AE00-D1B0-4E49-9E4E-407B2EB8B46F}" dt="2026-07-02T19:51:18.551" v="555" actId="20577"/>
          <ac:spMkLst>
            <pc:docMk/>
            <pc:sldMk cId="224349106" sldId="544"/>
            <ac:spMk id="5" creationId="{5A21F85B-9E19-B6A8-49DC-9DF1A8B9E14B}"/>
          </ac:spMkLst>
        </pc:spChg>
        <pc:spChg chg="mod">
          <ac:chgData name="Hoang Dang Nguyen" userId="1de6b3a7-5191-4a0c-8968-b8f905305e1d" providerId="ADAL" clId="{54C9AE00-D1B0-4E49-9E4E-407B2EB8B46F}" dt="2026-07-02T19:53:07.077" v="938" actId="20577"/>
          <ac:spMkLst>
            <pc:docMk/>
            <pc:sldMk cId="224349106" sldId="544"/>
            <ac:spMk id="208" creationId="{7B75158B-0778-37BE-CF73-7C7EA990ADCC}"/>
          </ac:spMkLst>
        </pc:spChg>
      </pc:sldChg>
      <pc:sldChg chg="modSp add mod modAnim">
        <pc:chgData name="Hoang Dang Nguyen" userId="1de6b3a7-5191-4a0c-8968-b8f905305e1d" providerId="ADAL" clId="{54C9AE00-D1B0-4E49-9E4E-407B2EB8B46F}" dt="2026-07-02T19:53:01.748" v="936" actId="20577"/>
        <pc:sldMkLst>
          <pc:docMk/>
          <pc:sldMk cId="4091342337" sldId="545"/>
        </pc:sldMkLst>
        <pc:spChg chg="mod">
          <ac:chgData name="Hoang Dang Nguyen" userId="1de6b3a7-5191-4a0c-8968-b8f905305e1d" providerId="ADAL" clId="{54C9AE00-D1B0-4E49-9E4E-407B2EB8B46F}" dt="2026-07-02T19:52:13.842" v="727" actId="6549"/>
          <ac:spMkLst>
            <pc:docMk/>
            <pc:sldMk cId="4091342337" sldId="545"/>
            <ac:spMk id="5" creationId="{3149940E-2F29-05B6-431B-D17B85B6A48E}"/>
          </ac:spMkLst>
        </pc:spChg>
        <pc:spChg chg="mod">
          <ac:chgData name="Hoang Dang Nguyen" userId="1de6b3a7-5191-4a0c-8968-b8f905305e1d" providerId="ADAL" clId="{54C9AE00-D1B0-4E49-9E4E-407B2EB8B46F}" dt="2026-07-02T19:53:01.748" v="936" actId="20577"/>
          <ac:spMkLst>
            <pc:docMk/>
            <pc:sldMk cId="4091342337" sldId="545"/>
            <ac:spMk id="208" creationId="{82346B59-DABD-7ECD-99E2-E2A1483C3E97}"/>
          </ac:spMkLst>
        </pc:spChg>
      </pc:sldChg>
      <pc:sldChg chg="modSp add mod">
        <pc:chgData name="Hoang Dang Nguyen" userId="1de6b3a7-5191-4a0c-8968-b8f905305e1d" providerId="ADAL" clId="{54C9AE00-D1B0-4E49-9E4E-407B2EB8B46F}" dt="2026-07-02T19:53:28.339" v="964"/>
        <pc:sldMkLst>
          <pc:docMk/>
          <pc:sldMk cId="2422216262" sldId="546"/>
        </pc:sldMkLst>
        <pc:spChg chg="mod">
          <ac:chgData name="Hoang Dang Nguyen" userId="1de6b3a7-5191-4a0c-8968-b8f905305e1d" providerId="ADAL" clId="{54C9AE00-D1B0-4E49-9E4E-407B2EB8B46F}" dt="2026-07-02T19:53:19.859" v="950" actId="20577"/>
          <ac:spMkLst>
            <pc:docMk/>
            <pc:sldMk cId="2422216262" sldId="546"/>
            <ac:spMk id="5" creationId="{5536FBF9-1789-A865-7AF6-26C0AA3497BA}"/>
          </ac:spMkLst>
        </pc:spChg>
        <pc:spChg chg="mod">
          <ac:chgData name="Hoang Dang Nguyen" userId="1de6b3a7-5191-4a0c-8968-b8f905305e1d" providerId="ADAL" clId="{54C9AE00-D1B0-4E49-9E4E-407B2EB8B46F}" dt="2026-07-02T19:53:28.339" v="964"/>
          <ac:spMkLst>
            <pc:docMk/>
            <pc:sldMk cId="2422216262" sldId="546"/>
            <ac:spMk id="208" creationId="{AD06BD77-1B06-C0A0-DBEF-A92E1201DF5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C451D8-B57F-194D-9CED-616425F70DA9}" type="doc">
      <dgm:prSet loTypeId="urn:microsoft.com/office/officeart/2005/8/layout/lProcess3" loCatId="" qsTypeId="urn:microsoft.com/office/officeart/2005/8/quickstyle/simple1" qsCatId="simple" csTypeId="urn:microsoft.com/office/officeart/2005/8/colors/accent5_2" csCatId="accent5" phldr="1"/>
      <dgm:spPr/>
      <dgm:t>
        <a:bodyPr/>
        <a:lstStyle/>
        <a:p>
          <a:endParaRPr lang="en-GB"/>
        </a:p>
      </dgm:t>
    </dgm:pt>
    <dgm:pt modelId="{B0C49A6D-BC45-A945-9CF5-50C9C26C69E0}">
      <dgm:prSet phldrT="[Text]"/>
      <dgm:spPr/>
      <dgm:t>
        <a:bodyPr/>
        <a:lstStyle/>
        <a:p>
          <a:r>
            <a:rPr lang="en-GB" dirty="0">
              <a:latin typeface="Calibri" panose="020F0502020204030204" pitchFamily="34" charset="0"/>
              <a:cs typeface="Calibri" panose="020F0502020204030204" pitchFamily="34" charset="0"/>
            </a:rPr>
            <a:t>Specific observation</a:t>
          </a:r>
        </a:p>
      </dgm:t>
    </dgm:pt>
    <dgm:pt modelId="{A745FB3F-1FEC-BD40-A577-492CBCF820B8}" type="parTrans" cxnId="{5B8E03D1-7DD0-8543-9B34-F79FD1C5EAA7}">
      <dgm:prSet/>
      <dgm:spPr/>
      <dgm:t>
        <a:bodyPr/>
        <a:lstStyle/>
        <a:p>
          <a:endParaRPr lang="en-GB"/>
        </a:p>
      </dgm:t>
    </dgm:pt>
    <dgm:pt modelId="{E612A8DA-B7AF-0740-A9F9-E3A60FC67DBE}" type="sibTrans" cxnId="{5B8E03D1-7DD0-8543-9B34-F79FD1C5EAA7}">
      <dgm:prSet/>
      <dgm:spPr/>
      <dgm:t>
        <a:bodyPr/>
        <a:lstStyle/>
        <a:p>
          <a:endParaRPr lang="en-GB"/>
        </a:p>
      </dgm:t>
    </dgm:pt>
    <dgm:pt modelId="{497C5ACD-58AE-FB42-A8AB-63BCF4552EC0}">
      <dgm:prSet phldrT="[Text]"/>
      <dgm:spPr/>
      <dgm:t>
        <a:bodyPr/>
        <a:lstStyle/>
        <a:p>
          <a:r>
            <a:rPr lang="en-GB" dirty="0">
              <a:latin typeface="Calibri" panose="020F0502020204030204" pitchFamily="34" charset="0"/>
              <a:cs typeface="Calibri" panose="020F0502020204030204" pitchFamily="34" charset="0"/>
            </a:rPr>
            <a:t>General conclusion</a:t>
          </a:r>
        </a:p>
      </dgm:t>
    </dgm:pt>
    <dgm:pt modelId="{9044736C-DADF-3E45-BFC3-C31798419875}" type="parTrans" cxnId="{DE22B2EA-F62C-4E47-A6E2-5334E2F3B314}">
      <dgm:prSet/>
      <dgm:spPr/>
      <dgm:t>
        <a:bodyPr/>
        <a:lstStyle/>
        <a:p>
          <a:endParaRPr lang="en-GB"/>
        </a:p>
      </dgm:t>
    </dgm:pt>
    <dgm:pt modelId="{283710DF-3E85-3F48-BE43-F01E329861D6}" type="sibTrans" cxnId="{DE22B2EA-F62C-4E47-A6E2-5334E2F3B314}">
      <dgm:prSet/>
      <dgm:spPr/>
      <dgm:t>
        <a:bodyPr/>
        <a:lstStyle/>
        <a:p>
          <a:endParaRPr lang="en-GB"/>
        </a:p>
      </dgm:t>
    </dgm:pt>
    <dgm:pt modelId="{CF9A203D-8A6D-6542-8F89-6D1B61F3E63D}">
      <dgm:prSet phldrT="[Text]"/>
      <dgm:spPr/>
      <dgm:t>
        <a:bodyPr/>
        <a:lstStyle/>
        <a:p>
          <a:r>
            <a:rPr lang="en-GB" dirty="0">
              <a:latin typeface="Calibri" panose="020F0502020204030204" pitchFamily="34" charset="0"/>
              <a:cs typeface="Calibri" panose="020F0502020204030204" pitchFamily="34" charset="0"/>
            </a:rPr>
            <a:t>"The sun rose in the east yesterday, today, and every day I’ve seen."</a:t>
          </a:r>
        </a:p>
      </dgm:t>
    </dgm:pt>
    <dgm:pt modelId="{93CF4DA5-4D11-2E43-80E4-0658E00C54F5}" type="parTrans" cxnId="{509368E6-3B79-5E48-9565-5D1F7E376F97}">
      <dgm:prSet/>
      <dgm:spPr/>
      <dgm:t>
        <a:bodyPr/>
        <a:lstStyle/>
        <a:p>
          <a:endParaRPr lang="en-GB"/>
        </a:p>
      </dgm:t>
    </dgm:pt>
    <dgm:pt modelId="{C1935368-8E98-AD44-80DE-828C1246ED36}" type="sibTrans" cxnId="{509368E6-3B79-5E48-9565-5D1F7E376F97}">
      <dgm:prSet/>
      <dgm:spPr/>
      <dgm:t>
        <a:bodyPr/>
        <a:lstStyle/>
        <a:p>
          <a:endParaRPr lang="en-GB"/>
        </a:p>
      </dgm:t>
    </dgm:pt>
    <dgm:pt modelId="{738E8A1A-4D07-4041-BAD5-454BD073F4EC}">
      <dgm:prSet phldrT="[Text]"/>
      <dgm:spPr/>
      <dgm:t>
        <a:bodyPr/>
        <a:lstStyle/>
        <a:p>
          <a:r>
            <a:rPr lang="en-GB" dirty="0">
              <a:latin typeface="Calibri" panose="020F0502020204030204" pitchFamily="34" charset="0"/>
              <a:cs typeface="Calibri" panose="020F0502020204030204" pitchFamily="34" charset="0"/>
            </a:rPr>
            <a:t>"The sun always rises in the east."</a:t>
          </a:r>
        </a:p>
      </dgm:t>
    </dgm:pt>
    <dgm:pt modelId="{890E974F-C444-8F42-AD2E-C25B9979943C}" type="parTrans" cxnId="{440F97D1-C436-F647-9367-6188A0E2ADF1}">
      <dgm:prSet/>
      <dgm:spPr/>
      <dgm:t>
        <a:bodyPr/>
        <a:lstStyle/>
        <a:p>
          <a:endParaRPr lang="en-GB"/>
        </a:p>
      </dgm:t>
    </dgm:pt>
    <dgm:pt modelId="{7297E948-745A-7B46-A5B7-C0C4A5A1DA46}" type="sibTrans" cxnId="{440F97D1-C436-F647-9367-6188A0E2ADF1}">
      <dgm:prSet/>
      <dgm:spPr/>
      <dgm:t>
        <a:bodyPr/>
        <a:lstStyle/>
        <a:p>
          <a:endParaRPr lang="en-GB"/>
        </a:p>
      </dgm:t>
    </dgm:pt>
    <dgm:pt modelId="{62E3CC68-007C-AE44-B892-708F3C184BB4}">
      <dgm:prSet phldrT="[Text]"/>
      <dgm:spPr/>
      <dgm:t>
        <a:bodyPr/>
        <a:lstStyle/>
        <a:p>
          <a:r>
            <a:rPr lang="en-GB" dirty="0">
              <a:latin typeface="Calibri" panose="020F0502020204030204" pitchFamily="34" charset="0"/>
              <a:cs typeface="Calibri" panose="020F0502020204030204" pitchFamily="34" charset="0"/>
            </a:rPr>
            <a:t>"All the swans I’ve seen are white."</a:t>
          </a:r>
        </a:p>
      </dgm:t>
    </dgm:pt>
    <dgm:pt modelId="{4588DF01-40E8-8347-9081-7659720257B1}" type="parTrans" cxnId="{42993692-8265-9C4C-BBD8-DB35D37204F6}">
      <dgm:prSet/>
      <dgm:spPr/>
      <dgm:t>
        <a:bodyPr/>
        <a:lstStyle/>
        <a:p>
          <a:endParaRPr lang="en-GB"/>
        </a:p>
      </dgm:t>
    </dgm:pt>
    <dgm:pt modelId="{F1BCB305-5BA9-BB48-94D0-3B935DAE8214}" type="sibTrans" cxnId="{42993692-8265-9C4C-BBD8-DB35D37204F6}">
      <dgm:prSet/>
      <dgm:spPr/>
      <dgm:t>
        <a:bodyPr/>
        <a:lstStyle/>
        <a:p>
          <a:endParaRPr lang="en-GB"/>
        </a:p>
      </dgm:t>
    </dgm:pt>
    <dgm:pt modelId="{02EDF418-A84C-7D4D-8FB7-F90745334A8F}">
      <dgm:prSet phldrT="[Text]"/>
      <dgm:spPr/>
      <dgm:t>
        <a:bodyPr/>
        <a:lstStyle/>
        <a:p>
          <a:pPr>
            <a:buNone/>
          </a:pPr>
          <a:r>
            <a:rPr lang="en-GB" dirty="0">
              <a:latin typeface="Calibri" panose="020F0502020204030204" pitchFamily="34" charset="0"/>
              <a:cs typeface="Calibri" panose="020F0502020204030204" pitchFamily="34" charset="0"/>
            </a:rPr>
            <a:t>"All swans are white."</a:t>
          </a:r>
        </a:p>
      </dgm:t>
    </dgm:pt>
    <dgm:pt modelId="{4C83CF13-1897-1646-B2D9-F5CF1A5460BD}" type="parTrans" cxnId="{EAE62D78-8802-2F4C-8045-8B0CF7DCA15F}">
      <dgm:prSet/>
      <dgm:spPr/>
      <dgm:t>
        <a:bodyPr/>
        <a:lstStyle/>
        <a:p>
          <a:endParaRPr lang="en-GB"/>
        </a:p>
      </dgm:t>
    </dgm:pt>
    <dgm:pt modelId="{9129EEE3-1DA7-A34D-9A59-1F84E020C40D}" type="sibTrans" cxnId="{EAE62D78-8802-2F4C-8045-8B0CF7DCA15F}">
      <dgm:prSet/>
      <dgm:spPr/>
      <dgm:t>
        <a:bodyPr/>
        <a:lstStyle/>
        <a:p>
          <a:endParaRPr lang="en-GB"/>
        </a:p>
      </dgm:t>
    </dgm:pt>
    <dgm:pt modelId="{AAA4624F-E100-AA49-86D8-C488B1C50858}" type="pres">
      <dgm:prSet presAssocID="{65C451D8-B57F-194D-9CED-616425F70DA9}" presName="Name0" presStyleCnt="0">
        <dgm:presLayoutVars>
          <dgm:chPref val="3"/>
          <dgm:dir/>
          <dgm:animLvl val="lvl"/>
          <dgm:resizeHandles/>
        </dgm:presLayoutVars>
      </dgm:prSet>
      <dgm:spPr/>
    </dgm:pt>
    <dgm:pt modelId="{6E0FB8F2-ED94-2340-8443-9D4349714C51}" type="pres">
      <dgm:prSet presAssocID="{B0C49A6D-BC45-A945-9CF5-50C9C26C69E0}" presName="horFlow" presStyleCnt="0"/>
      <dgm:spPr/>
    </dgm:pt>
    <dgm:pt modelId="{82AD4F66-D5D9-7449-937A-0C0698274B05}" type="pres">
      <dgm:prSet presAssocID="{B0C49A6D-BC45-A945-9CF5-50C9C26C69E0}" presName="bigChev" presStyleLbl="node1" presStyleIdx="0" presStyleCnt="3"/>
      <dgm:spPr/>
    </dgm:pt>
    <dgm:pt modelId="{AC71D2AA-0B35-6B43-840A-CB1EB8EF6ADE}" type="pres">
      <dgm:prSet presAssocID="{9044736C-DADF-3E45-BFC3-C31798419875}" presName="parTrans" presStyleCnt="0"/>
      <dgm:spPr/>
    </dgm:pt>
    <dgm:pt modelId="{455DCDA1-AC1C-CF47-B58E-7E29F9779766}" type="pres">
      <dgm:prSet presAssocID="{497C5ACD-58AE-FB42-A8AB-63BCF4552EC0}" presName="node" presStyleLbl="alignAccFollowNode1" presStyleIdx="0" presStyleCnt="3">
        <dgm:presLayoutVars>
          <dgm:bulletEnabled val="1"/>
        </dgm:presLayoutVars>
      </dgm:prSet>
      <dgm:spPr/>
    </dgm:pt>
    <dgm:pt modelId="{51288BE8-223C-9247-BEA0-8BCD9BABC240}" type="pres">
      <dgm:prSet presAssocID="{B0C49A6D-BC45-A945-9CF5-50C9C26C69E0}" presName="vSp" presStyleCnt="0"/>
      <dgm:spPr/>
    </dgm:pt>
    <dgm:pt modelId="{0DC47CEB-54F5-D54A-901D-44EE8D9163E1}" type="pres">
      <dgm:prSet presAssocID="{CF9A203D-8A6D-6542-8F89-6D1B61F3E63D}" presName="horFlow" presStyleCnt="0"/>
      <dgm:spPr/>
    </dgm:pt>
    <dgm:pt modelId="{A89D4FB6-AE72-A840-8FB1-70ABE2B6B491}" type="pres">
      <dgm:prSet presAssocID="{CF9A203D-8A6D-6542-8F89-6D1B61F3E63D}" presName="bigChev" presStyleLbl="node1" presStyleIdx="1" presStyleCnt="3"/>
      <dgm:spPr/>
    </dgm:pt>
    <dgm:pt modelId="{6B3F0311-CEC2-8240-970D-9FB28F03F3A5}" type="pres">
      <dgm:prSet presAssocID="{890E974F-C444-8F42-AD2E-C25B9979943C}" presName="parTrans" presStyleCnt="0"/>
      <dgm:spPr/>
    </dgm:pt>
    <dgm:pt modelId="{14B88661-740E-404E-9BB2-1AE5FF862F1B}" type="pres">
      <dgm:prSet presAssocID="{738E8A1A-4D07-4041-BAD5-454BD073F4EC}" presName="node" presStyleLbl="alignAccFollowNode1" presStyleIdx="1" presStyleCnt="3">
        <dgm:presLayoutVars>
          <dgm:bulletEnabled val="1"/>
        </dgm:presLayoutVars>
      </dgm:prSet>
      <dgm:spPr/>
    </dgm:pt>
    <dgm:pt modelId="{AC425841-D5AF-A24D-A96A-204CDE3B7121}" type="pres">
      <dgm:prSet presAssocID="{CF9A203D-8A6D-6542-8F89-6D1B61F3E63D}" presName="vSp" presStyleCnt="0"/>
      <dgm:spPr/>
    </dgm:pt>
    <dgm:pt modelId="{3816963D-AFB1-7C43-8375-446E403718D7}" type="pres">
      <dgm:prSet presAssocID="{62E3CC68-007C-AE44-B892-708F3C184BB4}" presName="horFlow" presStyleCnt="0"/>
      <dgm:spPr/>
    </dgm:pt>
    <dgm:pt modelId="{568B24CD-E220-6241-9C74-70C3F65C4970}" type="pres">
      <dgm:prSet presAssocID="{62E3CC68-007C-AE44-B892-708F3C184BB4}" presName="bigChev" presStyleLbl="node1" presStyleIdx="2" presStyleCnt="3"/>
      <dgm:spPr/>
    </dgm:pt>
    <dgm:pt modelId="{0D06CF53-517B-364C-834E-50352692AB4A}" type="pres">
      <dgm:prSet presAssocID="{4C83CF13-1897-1646-B2D9-F5CF1A5460BD}" presName="parTrans" presStyleCnt="0"/>
      <dgm:spPr/>
    </dgm:pt>
    <dgm:pt modelId="{F8611F21-84C1-B147-B87D-40BC4FC99FDC}" type="pres">
      <dgm:prSet presAssocID="{02EDF418-A84C-7D4D-8FB7-F90745334A8F}" presName="node" presStyleLbl="alignAccFollowNode1" presStyleIdx="2" presStyleCnt="3">
        <dgm:presLayoutVars>
          <dgm:bulletEnabled val="1"/>
        </dgm:presLayoutVars>
      </dgm:prSet>
      <dgm:spPr/>
    </dgm:pt>
  </dgm:ptLst>
  <dgm:cxnLst>
    <dgm:cxn modelId="{66740311-29CC-9B4B-A933-07DEFEBC670E}" type="presOf" srcId="{02EDF418-A84C-7D4D-8FB7-F90745334A8F}" destId="{F8611F21-84C1-B147-B87D-40BC4FC99FDC}" srcOrd="0" destOrd="0" presId="urn:microsoft.com/office/officeart/2005/8/layout/lProcess3"/>
    <dgm:cxn modelId="{2DE49170-768F-8A41-9CD5-8FB0862881E9}" type="presOf" srcId="{738E8A1A-4D07-4041-BAD5-454BD073F4EC}" destId="{14B88661-740E-404E-9BB2-1AE5FF862F1B}" srcOrd="0" destOrd="0" presId="urn:microsoft.com/office/officeart/2005/8/layout/lProcess3"/>
    <dgm:cxn modelId="{4591F852-3C63-494D-8620-3CD3C8FD0474}" type="presOf" srcId="{B0C49A6D-BC45-A945-9CF5-50C9C26C69E0}" destId="{82AD4F66-D5D9-7449-937A-0C0698274B05}" srcOrd="0" destOrd="0" presId="urn:microsoft.com/office/officeart/2005/8/layout/lProcess3"/>
    <dgm:cxn modelId="{EAE62D78-8802-2F4C-8045-8B0CF7DCA15F}" srcId="{62E3CC68-007C-AE44-B892-708F3C184BB4}" destId="{02EDF418-A84C-7D4D-8FB7-F90745334A8F}" srcOrd="0" destOrd="0" parTransId="{4C83CF13-1897-1646-B2D9-F5CF1A5460BD}" sibTransId="{9129EEE3-1DA7-A34D-9A59-1F84E020C40D}"/>
    <dgm:cxn modelId="{42993692-8265-9C4C-BBD8-DB35D37204F6}" srcId="{65C451D8-B57F-194D-9CED-616425F70DA9}" destId="{62E3CC68-007C-AE44-B892-708F3C184BB4}" srcOrd="2" destOrd="0" parTransId="{4588DF01-40E8-8347-9081-7659720257B1}" sibTransId="{F1BCB305-5BA9-BB48-94D0-3B935DAE8214}"/>
    <dgm:cxn modelId="{E40874BC-F848-8B4C-89D7-2C49CEE3BFBF}" type="presOf" srcId="{CF9A203D-8A6D-6542-8F89-6D1B61F3E63D}" destId="{A89D4FB6-AE72-A840-8FB1-70ABE2B6B491}" srcOrd="0" destOrd="0" presId="urn:microsoft.com/office/officeart/2005/8/layout/lProcess3"/>
    <dgm:cxn modelId="{F234EFC3-E6F5-5A47-AD3C-464624B7288D}" type="presOf" srcId="{62E3CC68-007C-AE44-B892-708F3C184BB4}" destId="{568B24CD-E220-6241-9C74-70C3F65C4970}" srcOrd="0" destOrd="0" presId="urn:microsoft.com/office/officeart/2005/8/layout/lProcess3"/>
    <dgm:cxn modelId="{4ED4E2C9-0BE5-044A-B6AA-2608D925734E}" type="presOf" srcId="{65C451D8-B57F-194D-9CED-616425F70DA9}" destId="{AAA4624F-E100-AA49-86D8-C488B1C50858}" srcOrd="0" destOrd="0" presId="urn:microsoft.com/office/officeart/2005/8/layout/lProcess3"/>
    <dgm:cxn modelId="{5B8E03D1-7DD0-8543-9B34-F79FD1C5EAA7}" srcId="{65C451D8-B57F-194D-9CED-616425F70DA9}" destId="{B0C49A6D-BC45-A945-9CF5-50C9C26C69E0}" srcOrd="0" destOrd="0" parTransId="{A745FB3F-1FEC-BD40-A577-492CBCF820B8}" sibTransId="{E612A8DA-B7AF-0740-A9F9-E3A60FC67DBE}"/>
    <dgm:cxn modelId="{440F97D1-C436-F647-9367-6188A0E2ADF1}" srcId="{CF9A203D-8A6D-6542-8F89-6D1B61F3E63D}" destId="{738E8A1A-4D07-4041-BAD5-454BD073F4EC}" srcOrd="0" destOrd="0" parTransId="{890E974F-C444-8F42-AD2E-C25B9979943C}" sibTransId="{7297E948-745A-7B46-A5B7-C0C4A5A1DA46}"/>
    <dgm:cxn modelId="{57E53AD6-5475-334D-B0A6-683C4F4F752E}" type="presOf" srcId="{497C5ACD-58AE-FB42-A8AB-63BCF4552EC0}" destId="{455DCDA1-AC1C-CF47-B58E-7E29F9779766}" srcOrd="0" destOrd="0" presId="urn:microsoft.com/office/officeart/2005/8/layout/lProcess3"/>
    <dgm:cxn modelId="{509368E6-3B79-5E48-9565-5D1F7E376F97}" srcId="{65C451D8-B57F-194D-9CED-616425F70DA9}" destId="{CF9A203D-8A6D-6542-8F89-6D1B61F3E63D}" srcOrd="1" destOrd="0" parTransId="{93CF4DA5-4D11-2E43-80E4-0658E00C54F5}" sibTransId="{C1935368-8E98-AD44-80DE-828C1246ED36}"/>
    <dgm:cxn modelId="{DE22B2EA-F62C-4E47-A6E2-5334E2F3B314}" srcId="{B0C49A6D-BC45-A945-9CF5-50C9C26C69E0}" destId="{497C5ACD-58AE-FB42-A8AB-63BCF4552EC0}" srcOrd="0" destOrd="0" parTransId="{9044736C-DADF-3E45-BFC3-C31798419875}" sibTransId="{283710DF-3E85-3F48-BE43-F01E329861D6}"/>
    <dgm:cxn modelId="{146BFA4D-59CD-0743-AC55-DE6B31CE31C0}" type="presParOf" srcId="{AAA4624F-E100-AA49-86D8-C488B1C50858}" destId="{6E0FB8F2-ED94-2340-8443-9D4349714C51}" srcOrd="0" destOrd="0" presId="urn:microsoft.com/office/officeart/2005/8/layout/lProcess3"/>
    <dgm:cxn modelId="{32718F90-2C9D-FC4B-8646-5EBB38B0DEF0}" type="presParOf" srcId="{6E0FB8F2-ED94-2340-8443-9D4349714C51}" destId="{82AD4F66-D5D9-7449-937A-0C0698274B05}" srcOrd="0" destOrd="0" presId="urn:microsoft.com/office/officeart/2005/8/layout/lProcess3"/>
    <dgm:cxn modelId="{6880EF72-EB54-FF4D-ACC5-5B4B59A8BAAB}" type="presParOf" srcId="{6E0FB8F2-ED94-2340-8443-9D4349714C51}" destId="{AC71D2AA-0B35-6B43-840A-CB1EB8EF6ADE}" srcOrd="1" destOrd="0" presId="urn:microsoft.com/office/officeart/2005/8/layout/lProcess3"/>
    <dgm:cxn modelId="{70478535-0CED-7443-98BB-900281EACA0E}" type="presParOf" srcId="{6E0FB8F2-ED94-2340-8443-9D4349714C51}" destId="{455DCDA1-AC1C-CF47-B58E-7E29F9779766}" srcOrd="2" destOrd="0" presId="urn:microsoft.com/office/officeart/2005/8/layout/lProcess3"/>
    <dgm:cxn modelId="{79511EBE-E66F-0945-A278-B8F1C79F3671}" type="presParOf" srcId="{AAA4624F-E100-AA49-86D8-C488B1C50858}" destId="{51288BE8-223C-9247-BEA0-8BCD9BABC240}" srcOrd="1" destOrd="0" presId="urn:microsoft.com/office/officeart/2005/8/layout/lProcess3"/>
    <dgm:cxn modelId="{B2261B52-B49C-C74F-A421-AB0343435E6C}" type="presParOf" srcId="{AAA4624F-E100-AA49-86D8-C488B1C50858}" destId="{0DC47CEB-54F5-D54A-901D-44EE8D9163E1}" srcOrd="2" destOrd="0" presId="urn:microsoft.com/office/officeart/2005/8/layout/lProcess3"/>
    <dgm:cxn modelId="{A1A3DAEA-D09F-9F4C-9F0F-7E3A44896695}" type="presParOf" srcId="{0DC47CEB-54F5-D54A-901D-44EE8D9163E1}" destId="{A89D4FB6-AE72-A840-8FB1-70ABE2B6B491}" srcOrd="0" destOrd="0" presId="urn:microsoft.com/office/officeart/2005/8/layout/lProcess3"/>
    <dgm:cxn modelId="{0F7DE93A-B739-5344-9169-3539AFE32858}" type="presParOf" srcId="{0DC47CEB-54F5-D54A-901D-44EE8D9163E1}" destId="{6B3F0311-CEC2-8240-970D-9FB28F03F3A5}" srcOrd="1" destOrd="0" presId="urn:microsoft.com/office/officeart/2005/8/layout/lProcess3"/>
    <dgm:cxn modelId="{2F75CED4-6D9B-7E43-B89E-6D5CFB31CA0C}" type="presParOf" srcId="{0DC47CEB-54F5-D54A-901D-44EE8D9163E1}" destId="{14B88661-740E-404E-9BB2-1AE5FF862F1B}" srcOrd="2" destOrd="0" presId="urn:microsoft.com/office/officeart/2005/8/layout/lProcess3"/>
    <dgm:cxn modelId="{CDD5017E-6A62-594A-B466-C981AD1242D2}" type="presParOf" srcId="{AAA4624F-E100-AA49-86D8-C488B1C50858}" destId="{AC425841-D5AF-A24D-A96A-204CDE3B7121}" srcOrd="3" destOrd="0" presId="urn:microsoft.com/office/officeart/2005/8/layout/lProcess3"/>
    <dgm:cxn modelId="{C4F8F67C-6E5B-B342-AB9F-C6D676AB847A}" type="presParOf" srcId="{AAA4624F-E100-AA49-86D8-C488B1C50858}" destId="{3816963D-AFB1-7C43-8375-446E403718D7}" srcOrd="4" destOrd="0" presId="urn:microsoft.com/office/officeart/2005/8/layout/lProcess3"/>
    <dgm:cxn modelId="{8A800F0E-2596-6340-B641-B399F98AF2A6}" type="presParOf" srcId="{3816963D-AFB1-7C43-8375-446E403718D7}" destId="{568B24CD-E220-6241-9C74-70C3F65C4970}" srcOrd="0" destOrd="0" presId="urn:microsoft.com/office/officeart/2005/8/layout/lProcess3"/>
    <dgm:cxn modelId="{4E03906D-B34C-A64C-9B14-899D085274ED}" type="presParOf" srcId="{3816963D-AFB1-7C43-8375-446E403718D7}" destId="{0D06CF53-517B-364C-834E-50352692AB4A}" srcOrd="1" destOrd="0" presId="urn:microsoft.com/office/officeart/2005/8/layout/lProcess3"/>
    <dgm:cxn modelId="{AD53B2A2-0F80-6740-AC60-2FD2D3BCB62E}" type="presParOf" srcId="{3816963D-AFB1-7C43-8375-446E403718D7}" destId="{F8611F21-84C1-B147-B87D-40BC4FC99FDC}"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BD23E7-CA79-5444-B557-63EBFC5EB819}" type="doc">
      <dgm:prSet loTypeId="urn:microsoft.com/office/officeart/2005/8/layout/lProcess3" loCatId="" qsTypeId="urn:microsoft.com/office/officeart/2005/8/quickstyle/simple1" qsCatId="simple" csTypeId="urn:microsoft.com/office/officeart/2005/8/colors/accent1_2" csCatId="accent1" phldr="1"/>
      <dgm:spPr/>
      <dgm:t>
        <a:bodyPr/>
        <a:lstStyle/>
        <a:p>
          <a:endParaRPr lang="en-GB"/>
        </a:p>
      </dgm:t>
    </dgm:pt>
    <dgm:pt modelId="{EB1100A3-B161-AF47-B7DC-596DAB5DB801}">
      <dgm:prSet phldrT="[Text]"/>
      <dgm:spPr/>
      <dgm:t>
        <a:bodyPr/>
        <a:lstStyle/>
        <a:p>
          <a:r>
            <a:rPr lang="en-GB" dirty="0"/>
            <a:t>General rule</a:t>
          </a:r>
        </a:p>
      </dgm:t>
    </dgm:pt>
    <dgm:pt modelId="{CD32A6D1-6E7D-9246-87EB-CA10253A54D0}" type="parTrans" cxnId="{CAA50291-AC9B-E14B-B6F1-9C147E7E042E}">
      <dgm:prSet/>
      <dgm:spPr/>
      <dgm:t>
        <a:bodyPr/>
        <a:lstStyle/>
        <a:p>
          <a:endParaRPr lang="en-GB"/>
        </a:p>
      </dgm:t>
    </dgm:pt>
    <dgm:pt modelId="{148018CF-D456-9149-A9CD-21B581A5FB9A}" type="sibTrans" cxnId="{CAA50291-AC9B-E14B-B6F1-9C147E7E042E}">
      <dgm:prSet/>
      <dgm:spPr/>
      <dgm:t>
        <a:bodyPr/>
        <a:lstStyle/>
        <a:p>
          <a:endParaRPr lang="en-GB"/>
        </a:p>
      </dgm:t>
    </dgm:pt>
    <dgm:pt modelId="{502F8445-B050-9742-B254-BE7AAEF9DC48}">
      <dgm:prSet phldrT="[Text]"/>
      <dgm:spPr/>
      <dgm:t>
        <a:bodyPr/>
        <a:lstStyle/>
        <a:p>
          <a:r>
            <a:rPr lang="en-GB" dirty="0"/>
            <a:t>Specific situation</a:t>
          </a:r>
        </a:p>
      </dgm:t>
    </dgm:pt>
    <dgm:pt modelId="{D7F9FECB-A4D2-4348-83C4-99E4DA2346EA}" type="parTrans" cxnId="{3E9FFEE5-36BB-464E-9C18-A554F343DC5B}">
      <dgm:prSet/>
      <dgm:spPr/>
      <dgm:t>
        <a:bodyPr/>
        <a:lstStyle/>
        <a:p>
          <a:endParaRPr lang="en-GB"/>
        </a:p>
      </dgm:t>
    </dgm:pt>
    <dgm:pt modelId="{FCED442F-AC86-0D45-A5E2-2FFAFB3474E7}" type="sibTrans" cxnId="{3E9FFEE5-36BB-464E-9C18-A554F343DC5B}">
      <dgm:prSet/>
      <dgm:spPr/>
      <dgm:t>
        <a:bodyPr/>
        <a:lstStyle/>
        <a:p>
          <a:endParaRPr lang="en-GB"/>
        </a:p>
      </dgm:t>
    </dgm:pt>
    <dgm:pt modelId="{1759C166-03B0-3747-933D-3BD9B2038847}">
      <dgm:prSet phldrT="[Text]"/>
      <dgm:spPr/>
      <dgm:t>
        <a:bodyPr/>
        <a:lstStyle/>
        <a:p>
          <a:r>
            <a:rPr lang="en-GB" dirty="0"/>
            <a:t>Conclusion</a:t>
          </a:r>
        </a:p>
      </dgm:t>
    </dgm:pt>
    <dgm:pt modelId="{AC329EE6-644C-784D-ADFE-CF5CF28F59C5}" type="parTrans" cxnId="{BD20F487-2E6B-964E-BD04-6B2132EC221F}">
      <dgm:prSet/>
      <dgm:spPr/>
      <dgm:t>
        <a:bodyPr/>
        <a:lstStyle/>
        <a:p>
          <a:endParaRPr lang="en-GB"/>
        </a:p>
      </dgm:t>
    </dgm:pt>
    <dgm:pt modelId="{B7A882E3-4FA1-F841-90B6-B0518736D550}" type="sibTrans" cxnId="{BD20F487-2E6B-964E-BD04-6B2132EC221F}">
      <dgm:prSet/>
      <dgm:spPr/>
      <dgm:t>
        <a:bodyPr/>
        <a:lstStyle/>
        <a:p>
          <a:endParaRPr lang="en-GB"/>
        </a:p>
      </dgm:t>
    </dgm:pt>
    <dgm:pt modelId="{8C739FF0-CAC6-AC4D-8D19-C2BEF86C93BA}">
      <dgm:prSet phldrT="[Text]"/>
      <dgm:spPr/>
      <dgm:t>
        <a:bodyPr/>
        <a:lstStyle/>
        <a:p>
          <a:r>
            <a:rPr lang="en-GB" dirty="0"/>
            <a:t>If it rains, the ground gets wet.</a:t>
          </a:r>
        </a:p>
      </dgm:t>
    </dgm:pt>
    <dgm:pt modelId="{9C75AEBD-4911-4B4A-B159-B0248D7455E8}" type="parTrans" cxnId="{9611F4DD-292F-5442-9F14-7C200230A21D}">
      <dgm:prSet/>
      <dgm:spPr/>
      <dgm:t>
        <a:bodyPr/>
        <a:lstStyle/>
        <a:p>
          <a:endParaRPr lang="en-GB"/>
        </a:p>
      </dgm:t>
    </dgm:pt>
    <dgm:pt modelId="{04F6C4A1-9FD5-8245-AE6D-99895D3BBC65}" type="sibTrans" cxnId="{9611F4DD-292F-5442-9F14-7C200230A21D}">
      <dgm:prSet/>
      <dgm:spPr/>
      <dgm:t>
        <a:bodyPr/>
        <a:lstStyle/>
        <a:p>
          <a:endParaRPr lang="en-GB"/>
        </a:p>
      </dgm:t>
    </dgm:pt>
    <dgm:pt modelId="{C2BC2912-DE02-574B-B52E-B8B6004566B0}">
      <dgm:prSet phldrT="[Text]"/>
      <dgm:spPr/>
      <dgm:t>
        <a:bodyPr/>
        <a:lstStyle/>
        <a:p>
          <a:r>
            <a:rPr lang="en-GB" dirty="0"/>
            <a:t>It is raining.</a:t>
          </a:r>
        </a:p>
      </dgm:t>
    </dgm:pt>
    <dgm:pt modelId="{E8C22C99-8512-6044-8210-FDF5AC3EA195}" type="parTrans" cxnId="{0D41AC34-965B-7C4F-91C4-453966CAF372}">
      <dgm:prSet/>
      <dgm:spPr/>
      <dgm:t>
        <a:bodyPr/>
        <a:lstStyle/>
        <a:p>
          <a:endParaRPr lang="en-GB"/>
        </a:p>
      </dgm:t>
    </dgm:pt>
    <dgm:pt modelId="{D6969903-68C4-6048-BC9E-B8EF01A4B2D8}" type="sibTrans" cxnId="{0D41AC34-965B-7C4F-91C4-453966CAF372}">
      <dgm:prSet/>
      <dgm:spPr/>
      <dgm:t>
        <a:bodyPr/>
        <a:lstStyle/>
        <a:p>
          <a:endParaRPr lang="en-GB"/>
        </a:p>
      </dgm:t>
    </dgm:pt>
    <dgm:pt modelId="{1EC4C240-6EED-914F-AC24-3E1EB85FD884}">
      <dgm:prSet phldrT="[Text]"/>
      <dgm:spPr/>
      <dgm:t>
        <a:bodyPr/>
        <a:lstStyle/>
        <a:p>
          <a:r>
            <a:rPr lang="en-GB" dirty="0"/>
            <a:t>Therefore, the ground is wet.</a:t>
          </a:r>
        </a:p>
      </dgm:t>
    </dgm:pt>
    <dgm:pt modelId="{E6CCF08A-4445-9741-9104-62B60CC97040}" type="parTrans" cxnId="{FA835DAD-E75E-5D44-A988-A704A4850B6E}">
      <dgm:prSet/>
      <dgm:spPr/>
      <dgm:t>
        <a:bodyPr/>
        <a:lstStyle/>
        <a:p>
          <a:endParaRPr lang="en-GB"/>
        </a:p>
      </dgm:t>
    </dgm:pt>
    <dgm:pt modelId="{49F0B859-B6C5-E84E-B7F7-14E9D2D5CB60}" type="sibTrans" cxnId="{FA835DAD-E75E-5D44-A988-A704A4850B6E}">
      <dgm:prSet/>
      <dgm:spPr/>
      <dgm:t>
        <a:bodyPr/>
        <a:lstStyle/>
        <a:p>
          <a:endParaRPr lang="en-GB"/>
        </a:p>
      </dgm:t>
    </dgm:pt>
    <dgm:pt modelId="{46DFB3BE-0B64-7A4D-8F4B-108C59D2A8BF}">
      <dgm:prSet phldrT="[Text]"/>
      <dgm:spPr/>
      <dgm:t>
        <a:bodyPr/>
        <a:lstStyle/>
        <a:p>
          <a:r>
            <a:rPr lang="en-GB" dirty="0"/>
            <a:t>All students in this course must pass an exam.</a:t>
          </a:r>
        </a:p>
      </dgm:t>
    </dgm:pt>
    <dgm:pt modelId="{0DA4132E-54F6-BA40-832D-6E2E39EACBAF}" type="parTrans" cxnId="{DD715B24-EB97-DC46-8F67-75C919CFA74D}">
      <dgm:prSet/>
      <dgm:spPr/>
      <dgm:t>
        <a:bodyPr/>
        <a:lstStyle/>
        <a:p>
          <a:endParaRPr lang="en-GB"/>
        </a:p>
      </dgm:t>
    </dgm:pt>
    <dgm:pt modelId="{1F1ED3EA-7C8F-A148-B073-1B3450E165CE}" type="sibTrans" cxnId="{DD715B24-EB97-DC46-8F67-75C919CFA74D}">
      <dgm:prSet/>
      <dgm:spPr/>
      <dgm:t>
        <a:bodyPr/>
        <a:lstStyle/>
        <a:p>
          <a:endParaRPr lang="en-GB"/>
        </a:p>
      </dgm:t>
    </dgm:pt>
    <dgm:pt modelId="{E4B2D7A0-4C6B-5C43-A894-EEACBF410CCE}">
      <dgm:prSet phldrT="[Text]"/>
      <dgm:spPr/>
      <dgm:t>
        <a:bodyPr/>
        <a:lstStyle/>
        <a:p>
          <a:r>
            <a:rPr lang="en-GB" dirty="0"/>
            <a:t>John is a student in this course.</a:t>
          </a:r>
        </a:p>
      </dgm:t>
    </dgm:pt>
    <dgm:pt modelId="{61EF3D25-1575-684D-986E-4C5A9AC307D7}" type="parTrans" cxnId="{945031F7-6150-CD45-B626-240FCB040BE1}">
      <dgm:prSet/>
      <dgm:spPr/>
      <dgm:t>
        <a:bodyPr/>
        <a:lstStyle/>
        <a:p>
          <a:endParaRPr lang="en-GB"/>
        </a:p>
      </dgm:t>
    </dgm:pt>
    <dgm:pt modelId="{F1F86B58-6DFF-2F42-9CBF-72FA85CAB5EC}" type="sibTrans" cxnId="{945031F7-6150-CD45-B626-240FCB040BE1}">
      <dgm:prSet/>
      <dgm:spPr/>
      <dgm:t>
        <a:bodyPr/>
        <a:lstStyle/>
        <a:p>
          <a:endParaRPr lang="en-GB"/>
        </a:p>
      </dgm:t>
    </dgm:pt>
    <dgm:pt modelId="{B008D983-B48D-AF41-B62B-E2D8CF300B0F}">
      <dgm:prSet phldrT="[Text]"/>
      <dgm:spPr/>
      <dgm:t>
        <a:bodyPr/>
        <a:lstStyle/>
        <a:p>
          <a:r>
            <a:rPr lang="en-GB" dirty="0"/>
            <a:t>Therefore, John must pass an exam.</a:t>
          </a:r>
        </a:p>
      </dgm:t>
    </dgm:pt>
    <dgm:pt modelId="{F8C90926-0768-564A-80B3-BC6830D12EE2}" type="parTrans" cxnId="{6D466C1C-6D73-C34F-99DA-C829E17DFA5C}">
      <dgm:prSet/>
      <dgm:spPr/>
      <dgm:t>
        <a:bodyPr/>
        <a:lstStyle/>
        <a:p>
          <a:endParaRPr lang="en-GB"/>
        </a:p>
      </dgm:t>
    </dgm:pt>
    <dgm:pt modelId="{59CCBD73-30EA-D54B-8E50-BFAC81C4DA3D}" type="sibTrans" cxnId="{6D466C1C-6D73-C34F-99DA-C829E17DFA5C}">
      <dgm:prSet/>
      <dgm:spPr/>
      <dgm:t>
        <a:bodyPr/>
        <a:lstStyle/>
        <a:p>
          <a:endParaRPr lang="en-GB"/>
        </a:p>
      </dgm:t>
    </dgm:pt>
    <dgm:pt modelId="{C2D5EE99-7153-A14A-9C99-BDB3983A7524}" type="pres">
      <dgm:prSet presAssocID="{5EBD23E7-CA79-5444-B557-63EBFC5EB819}" presName="Name0" presStyleCnt="0">
        <dgm:presLayoutVars>
          <dgm:chPref val="3"/>
          <dgm:dir/>
          <dgm:animLvl val="lvl"/>
          <dgm:resizeHandles/>
        </dgm:presLayoutVars>
      </dgm:prSet>
      <dgm:spPr/>
    </dgm:pt>
    <dgm:pt modelId="{14473C61-FC24-3D4C-8111-DE58C3C2CBD0}" type="pres">
      <dgm:prSet presAssocID="{EB1100A3-B161-AF47-B7DC-596DAB5DB801}" presName="horFlow" presStyleCnt="0"/>
      <dgm:spPr/>
    </dgm:pt>
    <dgm:pt modelId="{B8835975-CE26-6D49-B838-83CA0219ADEC}" type="pres">
      <dgm:prSet presAssocID="{EB1100A3-B161-AF47-B7DC-596DAB5DB801}" presName="bigChev" presStyleLbl="node1" presStyleIdx="0" presStyleCnt="3"/>
      <dgm:spPr/>
    </dgm:pt>
    <dgm:pt modelId="{48080C11-620B-234F-8640-93E2B92A3E17}" type="pres">
      <dgm:prSet presAssocID="{D7F9FECB-A4D2-4348-83C4-99E4DA2346EA}" presName="parTrans" presStyleCnt="0"/>
      <dgm:spPr/>
    </dgm:pt>
    <dgm:pt modelId="{CC7BE676-7FB8-994F-A2D0-A5C0E03D4929}" type="pres">
      <dgm:prSet presAssocID="{502F8445-B050-9742-B254-BE7AAEF9DC48}" presName="node" presStyleLbl="alignAccFollowNode1" presStyleIdx="0" presStyleCnt="6">
        <dgm:presLayoutVars>
          <dgm:bulletEnabled val="1"/>
        </dgm:presLayoutVars>
      </dgm:prSet>
      <dgm:spPr/>
    </dgm:pt>
    <dgm:pt modelId="{2BCA2F2A-638F-9642-84E6-957218AE0B10}" type="pres">
      <dgm:prSet presAssocID="{FCED442F-AC86-0D45-A5E2-2FFAFB3474E7}" presName="sibTrans" presStyleCnt="0"/>
      <dgm:spPr/>
    </dgm:pt>
    <dgm:pt modelId="{CC5DF266-9989-FB4B-BB6D-90B55553DA38}" type="pres">
      <dgm:prSet presAssocID="{1759C166-03B0-3747-933D-3BD9B2038847}" presName="node" presStyleLbl="alignAccFollowNode1" presStyleIdx="1" presStyleCnt="6">
        <dgm:presLayoutVars>
          <dgm:bulletEnabled val="1"/>
        </dgm:presLayoutVars>
      </dgm:prSet>
      <dgm:spPr/>
    </dgm:pt>
    <dgm:pt modelId="{FEDD3E36-98FF-E342-9F14-C7335985AE63}" type="pres">
      <dgm:prSet presAssocID="{EB1100A3-B161-AF47-B7DC-596DAB5DB801}" presName="vSp" presStyleCnt="0"/>
      <dgm:spPr/>
    </dgm:pt>
    <dgm:pt modelId="{007D7824-E41E-BA43-9CF1-6310701AB61E}" type="pres">
      <dgm:prSet presAssocID="{8C739FF0-CAC6-AC4D-8D19-C2BEF86C93BA}" presName="horFlow" presStyleCnt="0"/>
      <dgm:spPr/>
    </dgm:pt>
    <dgm:pt modelId="{7928585E-DC17-1C46-9032-A41C91AC6453}" type="pres">
      <dgm:prSet presAssocID="{8C739FF0-CAC6-AC4D-8D19-C2BEF86C93BA}" presName="bigChev" presStyleLbl="node1" presStyleIdx="1" presStyleCnt="3"/>
      <dgm:spPr/>
    </dgm:pt>
    <dgm:pt modelId="{16FC5418-6434-A84F-A21F-6B65E1FF429C}" type="pres">
      <dgm:prSet presAssocID="{E8C22C99-8512-6044-8210-FDF5AC3EA195}" presName="parTrans" presStyleCnt="0"/>
      <dgm:spPr/>
    </dgm:pt>
    <dgm:pt modelId="{7FA4D911-AA08-A44F-9812-C5F17C1263E3}" type="pres">
      <dgm:prSet presAssocID="{C2BC2912-DE02-574B-B52E-B8B6004566B0}" presName="node" presStyleLbl="alignAccFollowNode1" presStyleIdx="2" presStyleCnt="6">
        <dgm:presLayoutVars>
          <dgm:bulletEnabled val="1"/>
        </dgm:presLayoutVars>
      </dgm:prSet>
      <dgm:spPr/>
    </dgm:pt>
    <dgm:pt modelId="{AE411E4A-7922-7F4F-A5FD-C6C8D10C94BE}" type="pres">
      <dgm:prSet presAssocID="{D6969903-68C4-6048-BC9E-B8EF01A4B2D8}" presName="sibTrans" presStyleCnt="0"/>
      <dgm:spPr/>
    </dgm:pt>
    <dgm:pt modelId="{F9508DB9-C8D6-684F-AAF7-214D54BD45F0}" type="pres">
      <dgm:prSet presAssocID="{1EC4C240-6EED-914F-AC24-3E1EB85FD884}" presName="node" presStyleLbl="alignAccFollowNode1" presStyleIdx="3" presStyleCnt="6">
        <dgm:presLayoutVars>
          <dgm:bulletEnabled val="1"/>
        </dgm:presLayoutVars>
      </dgm:prSet>
      <dgm:spPr/>
    </dgm:pt>
    <dgm:pt modelId="{56817A01-B898-D047-9945-28254BD16F46}" type="pres">
      <dgm:prSet presAssocID="{8C739FF0-CAC6-AC4D-8D19-C2BEF86C93BA}" presName="vSp" presStyleCnt="0"/>
      <dgm:spPr/>
    </dgm:pt>
    <dgm:pt modelId="{8251597C-33E2-8D41-8CCE-F1CAAF8B5A4D}" type="pres">
      <dgm:prSet presAssocID="{46DFB3BE-0B64-7A4D-8F4B-108C59D2A8BF}" presName="horFlow" presStyleCnt="0"/>
      <dgm:spPr/>
    </dgm:pt>
    <dgm:pt modelId="{D2E12523-67F3-C649-BA5F-93CCEED622A4}" type="pres">
      <dgm:prSet presAssocID="{46DFB3BE-0B64-7A4D-8F4B-108C59D2A8BF}" presName="bigChev" presStyleLbl="node1" presStyleIdx="2" presStyleCnt="3"/>
      <dgm:spPr/>
    </dgm:pt>
    <dgm:pt modelId="{994E2C68-CBA1-4548-A75F-F7D233788C2E}" type="pres">
      <dgm:prSet presAssocID="{61EF3D25-1575-684D-986E-4C5A9AC307D7}" presName="parTrans" presStyleCnt="0"/>
      <dgm:spPr/>
    </dgm:pt>
    <dgm:pt modelId="{BEBA31A9-285C-5B47-A967-C4A31039248B}" type="pres">
      <dgm:prSet presAssocID="{E4B2D7A0-4C6B-5C43-A894-EEACBF410CCE}" presName="node" presStyleLbl="alignAccFollowNode1" presStyleIdx="4" presStyleCnt="6">
        <dgm:presLayoutVars>
          <dgm:bulletEnabled val="1"/>
        </dgm:presLayoutVars>
      </dgm:prSet>
      <dgm:spPr/>
    </dgm:pt>
    <dgm:pt modelId="{541DD68E-97D6-654E-B9B7-AD71DC551F8F}" type="pres">
      <dgm:prSet presAssocID="{F1F86B58-6DFF-2F42-9CBF-72FA85CAB5EC}" presName="sibTrans" presStyleCnt="0"/>
      <dgm:spPr/>
    </dgm:pt>
    <dgm:pt modelId="{2156836D-99B2-E149-9757-9A0522A392B2}" type="pres">
      <dgm:prSet presAssocID="{B008D983-B48D-AF41-B62B-E2D8CF300B0F}" presName="node" presStyleLbl="alignAccFollowNode1" presStyleIdx="5" presStyleCnt="6">
        <dgm:presLayoutVars>
          <dgm:bulletEnabled val="1"/>
        </dgm:presLayoutVars>
      </dgm:prSet>
      <dgm:spPr/>
    </dgm:pt>
  </dgm:ptLst>
  <dgm:cxnLst>
    <dgm:cxn modelId="{03A3C003-3941-F94C-B297-A5A979728441}" type="presOf" srcId="{5EBD23E7-CA79-5444-B557-63EBFC5EB819}" destId="{C2D5EE99-7153-A14A-9C99-BDB3983A7524}" srcOrd="0" destOrd="0" presId="urn:microsoft.com/office/officeart/2005/8/layout/lProcess3"/>
    <dgm:cxn modelId="{6D466C1C-6D73-C34F-99DA-C829E17DFA5C}" srcId="{46DFB3BE-0B64-7A4D-8F4B-108C59D2A8BF}" destId="{B008D983-B48D-AF41-B62B-E2D8CF300B0F}" srcOrd="1" destOrd="0" parTransId="{F8C90926-0768-564A-80B3-BC6830D12EE2}" sibTransId="{59CCBD73-30EA-D54B-8E50-BFAC81C4DA3D}"/>
    <dgm:cxn modelId="{DD715B24-EB97-DC46-8F67-75C919CFA74D}" srcId="{5EBD23E7-CA79-5444-B557-63EBFC5EB819}" destId="{46DFB3BE-0B64-7A4D-8F4B-108C59D2A8BF}" srcOrd="2" destOrd="0" parTransId="{0DA4132E-54F6-BA40-832D-6E2E39EACBAF}" sibTransId="{1F1ED3EA-7C8F-A148-B073-1B3450E165CE}"/>
    <dgm:cxn modelId="{E79BA526-9DE1-A444-91FA-6E41FA97A433}" type="presOf" srcId="{1EC4C240-6EED-914F-AC24-3E1EB85FD884}" destId="{F9508DB9-C8D6-684F-AAF7-214D54BD45F0}" srcOrd="0" destOrd="0" presId="urn:microsoft.com/office/officeart/2005/8/layout/lProcess3"/>
    <dgm:cxn modelId="{0D41AC34-965B-7C4F-91C4-453966CAF372}" srcId="{8C739FF0-CAC6-AC4D-8D19-C2BEF86C93BA}" destId="{C2BC2912-DE02-574B-B52E-B8B6004566B0}" srcOrd="0" destOrd="0" parTransId="{E8C22C99-8512-6044-8210-FDF5AC3EA195}" sibTransId="{D6969903-68C4-6048-BC9E-B8EF01A4B2D8}"/>
    <dgm:cxn modelId="{7CD30C37-9045-8744-80C2-3227F3C3BD60}" type="presOf" srcId="{E4B2D7A0-4C6B-5C43-A894-EEACBF410CCE}" destId="{BEBA31A9-285C-5B47-A967-C4A31039248B}" srcOrd="0" destOrd="0" presId="urn:microsoft.com/office/officeart/2005/8/layout/lProcess3"/>
    <dgm:cxn modelId="{5BBB7262-A746-9A44-A54C-67410D441B2B}" type="presOf" srcId="{EB1100A3-B161-AF47-B7DC-596DAB5DB801}" destId="{B8835975-CE26-6D49-B838-83CA0219ADEC}" srcOrd="0" destOrd="0" presId="urn:microsoft.com/office/officeart/2005/8/layout/lProcess3"/>
    <dgm:cxn modelId="{99C87248-4253-144E-BF5B-BEE46D26E8F5}" type="presOf" srcId="{1759C166-03B0-3747-933D-3BD9B2038847}" destId="{CC5DF266-9989-FB4B-BB6D-90B55553DA38}" srcOrd="0" destOrd="0" presId="urn:microsoft.com/office/officeart/2005/8/layout/lProcess3"/>
    <dgm:cxn modelId="{4362BC86-2C62-8D45-80F6-50A15E809E8F}" type="presOf" srcId="{C2BC2912-DE02-574B-B52E-B8B6004566B0}" destId="{7FA4D911-AA08-A44F-9812-C5F17C1263E3}" srcOrd="0" destOrd="0" presId="urn:microsoft.com/office/officeart/2005/8/layout/lProcess3"/>
    <dgm:cxn modelId="{BD20F487-2E6B-964E-BD04-6B2132EC221F}" srcId="{EB1100A3-B161-AF47-B7DC-596DAB5DB801}" destId="{1759C166-03B0-3747-933D-3BD9B2038847}" srcOrd="1" destOrd="0" parTransId="{AC329EE6-644C-784D-ADFE-CF5CF28F59C5}" sibTransId="{B7A882E3-4FA1-F841-90B6-B0518736D550}"/>
    <dgm:cxn modelId="{CAA50291-AC9B-E14B-B6F1-9C147E7E042E}" srcId="{5EBD23E7-CA79-5444-B557-63EBFC5EB819}" destId="{EB1100A3-B161-AF47-B7DC-596DAB5DB801}" srcOrd="0" destOrd="0" parTransId="{CD32A6D1-6E7D-9246-87EB-CA10253A54D0}" sibTransId="{148018CF-D456-9149-A9CD-21B581A5FB9A}"/>
    <dgm:cxn modelId="{484E8FA1-1CFF-F742-B280-BBBBC9A5F768}" type="presOf" srcId="{8C739FF0-CAC6-AC4D-8D19-C2BEF86C93BA}" destId="{7928585E-DC17-1C46-9032-A41C91AC6453}" srcOrd="0" destOrd="0" presId="urn:microsoft.com/office/officeart/2005/8/layout/lProcess3"/>
    <dgm:cxn modelId="{FA835DAD-E75E-5D44-A988-A704A4850B6E}" srcId="{8C739FF0-CAC6-AC4D-8D19-C2BEF86C93BA}" destId="{1EC4C240-6EED-914F-AC24-3E1EB85FD884}" srcOrd="1" destOrd="0" parTransId="{E6CCF08A-4445-9741-9104-62B60CC97040}" sibTransId="{49F0B859-B6C5-E84E-B7F7-14E9D2D5CB60}"/>
    <dgm:cxn modelId="{4A8C41C4-091F-AF40-BDBA-1F57CF5F1D48}" type="presOf" srcId="{46DFB3BE-0B64-7A4D-8F4B-108C59D2A8BF}" destId="{D2E12523-67F3-C649-BA5F-93CCEED622A4}" srcOrd="0" destOrd="0" presId="urn:microsoft.com/office/officeart/2005/8/layout/lProcess3"/>
    <dgm:cxn modelId="{660A32D3-67CA-4448-8C03-56E09AA60EE7}" type="presOf" srcId="{B008D983-B48D-AF41-B62B-E2D8CF300B0F}" destId="{2156836D-99B2-E149-9757-9A0522A392B2}" srcOrd="0" destOrd="0" presId="urn:microsoft.com/office/officeart/2005/8/layout/lProcess3"/>
    <dgm:cxn modelId="{9611F4DD-292F-5442-9F14-7C200230A21D}" srcId="{5EBD23E7-CA79-5444-B557-63EBFC5EB819}" destId="{8C739FF0-CAC6-AC4D-8D19-C2BEF86C93BA}" srcOrd="1" destOrd="0" parTransId="{9C75AEBD-4911-4B4A-B159-B0248D7455E8}" sibTransId="{04F6C4A1-9FD5-8245-AE6D-99895D3BBC65}"/>
    <dgm:cxn modelId="{3E9FFEE5-36BB-464E-9C18-A554F343DC5B}" srcId="{EB1100A3-B161-AF47-B7DC-596DAB5DB801}" destId="{502F8445-B050-9742-B254-BE7AAEF9DC48}" srcOrd="0" destOrd="0" parTransId="{D7F9FECB-A4D2-4348-83C4-99E4DA2346EA}" sibTransId="{FCED442F-AC86-0D45-A5E2-2FFAFB3474E7}"/>
    <dgm:cxn modelId="{586CCAE8-0105-BC4E-8381-334433451E7A}" type="presOf" srcId="{502F8445-B050-9742-B254-BE7AAEF9DC48}" destId="{CC7BE676-7FB8-994F-A2D0-A5C0E03D4929}" srcOrd="0" destOrd="0" presId="urn:microsoft.com/office/officeart/2005/8/layout/lProcess3"/>
    <dgm:cxn modelId="{945031F7-6150-CD45-B626-240FCB040BE1}" srcId="{46DFB3BE-0B64-7A4D-8F4B-108C59D2A8BF}" destId="{E4B2D7A0-4C6B-5C43-A894-EEACBF410CCE}" srcOrd="0" destOrd="0" parTransId="{61EF3D25-1575-684D-986E-4C5A9AC307D7}" sibTransId="{F1F86B58-6DFF-2F42-9CBF-72FA85CAB5EC}"/>
    <dgm:cxn modelId="{D52E817D-681D-E548-BA19-766E8C25B2C5}" type="presParOf" srcId="{C2D5EE99-7153-A14A-9C99-BDB3983A7524}" destId="{14473C61-FC24-3D4C-8111-DE58C3C2CBD0}" srcOrd="0" destOrd="0" presId="urn:microsoft.com/office/officeart/2005/8/layout/lProcess3"/>
    <dgm:cxn modelId="{2559A1C5-8EFE-D64C-836C-6ECEC953B963}" type="presParOf" srcId="{14473C61-FC24-3D4C-8111-DE58C3C2CBD0}" destId="{B8835975-CE26-6D49-B838-83CA0219ADEC}" srcOrd="0" destOrd="0" presId="urn:microsoft.com/office/officeart/2005/8/layout/lProcess3"/>
    <dgm:cxn modelId="{6D3B6F31-6865-B548-AF62-7E546D680AE0}" type="presParOf" srcId="{14473C61-FC24-3D4C-8111-DE58C3C2CBD0}" destId="{48080C11-620B-234F-8640-93E2B92A3E17}" srcOrd="1" destOrd="0" presId="urn:microsoft.com/office/officeart/2005/8/layout/lProcess3"/>
    <dgm:cxn modelId="{F9ED9FBF-6272-0B43-821A-DB80836A9592}" type="presParOf" srcId="{14473C61-FC24-3D4C-8111-DE58C3C2CBD0}" destId="{CC7BE676-7FB8-994F-A2D0-A5C0E03D4929}" srcOrd="2" destOrd="0" presId="urn:microsoft.com/office/officeart/2005/8/layout/lProcess3"/>
    <dgm:cxn modelId="{9DBDE0A9-EB14-0C40-A71A-33BC3B58B894}" type="presParOf" srcId="{14473C61-FC24-3D4C-8111-DE58C3C2CBD0}" destId="{2BCA2F2A-638F-9642-84E6-957218AE0B10}" srcOrd="3" destOrd="0" presId="urn:microsoft.com/office/officeart/2005/8/layout/lProcess3"/>
    <dgm:cxn modelId="{CF16860C-F400-AC47-9E46-F102C57D1380}" type="presParOf" srcId="{14473C61-FC24-3D4C-8111-DE58C3C2CBD0}" destId="{CC5DF266-9989-FB4B-BB6D-90B55553DA38}" srcOrd="4" destOrd="0" presId="urn:microsoft.com/office/officeart/2005/8/layout/lProcess3"/>
    <dgm:cxn modelId="{1C888BA8-1A70-CB45-88D7-1CE2AB6542E8}" type="presParOf" srcId="{C2D5EE99-7153-A14A-9C99-BDB3983A7524}" destId="{FEDD3E36-98FF-E342-9F14-C7335985AE63}" srcOrd="1" destOrd="0" presId="urn:microsoft.com/office/officeart/2005/8/layout/lProcess3"/>
    <dgm:cxn modelId="{C5FB2DA3-B566-274D-8622-EB80D6311450}" type="presParOf" srcId="{C2D5EE99-7153-A14A-9C99-BDB3983A7524}" destId="{007D7824-E41E-BA43-9CF1-6310701AB61E}" srcOrd="2" destOrd="0" presId="urn:microsoft.com/office/officeart/2005/8/layout/lProcess3"/>
    <dgm:cxn modelId="{0C51C8A8-3D80-A241-A4F2-5E27011BAE33}" type="presParOf" srcId="{007D7824-E41E-BA43-9CF1-6310701AB61E}" destId="{7928585E-DC17-1C46-9032-A41C91AC6453}" srcOrd="0" destOrd="0" presId="urn:microsoft.com/office/officeart/2005/8/layout/lProcess3"/>
    <dgm:cxn modelId="{34B41F95-DE81-9248-A642-C9D600C53221}" type="presParOf" srcId="{007D7824-E41E-BA43-9CF1-6310701AB61E}" destId="{16FC5418-6434-A84F-A21F-6B65E1FF429C}" srcOrd="1" destOrd="0" presId="urn:microsoft.com/office/officeart/2005/8/layout/lProcess3"/>
    <dgm:cxn modelId="{0CD74B93-21A3-7942-858C-88814996554A}" type="presParOf" srcId="{007D7824-E41E-BA43-9CF1-6310701AB61E}" destId="{7FA4D911-AA08-A44F-9812-C5F17C1263E3}" srcOrd="2" destOrd="0" presId="urn:microsoft.com/office/officeart/2005/8/layout/lProcess3"/>
    <dgm:cxn modelId="{253CB0B8-90F1-F64C-A495-61953927512B}" type="presParOf" srcId="{007D7824-E41E-BA43-9CF1-6310701AB61E}" destId="{AE411E4A-7922-7F4F-A5FD-C6C8D10C94BE}" srcOrd="3" destOrd="0" presId="urn:microsoft.com/office/officeart/2005/8/layout/lProcess3"/>
    <dgm:cxn modelId="{827F726B-AA30-9148-ADE1-ADC00893B3E1}" type="presParOf" srcId="{007D7824-E41E-BA43-9CF1-6310701AB61E}" destId="{F9508DB9-C8D6-684F-AAF7-214D54BD45F0}" srcOrd="4" destOrd="0" presId="urn:microsoft.com/office/officeart/2005/8/layout/lProcess3"/>
    <dgm:cxn modelId="{C8AB87AE-81B0-F54B-9E7C-82113E0549E7}" type="presParOf" srcId="{C2D5EE99-7153-A14A-9C99-BDB3983A7524}" destId="{56817A01-B898-D047-9945-28254BD16F46}" srcOrd="3" destOrd="0" presId="urn:microsoft.com/office/officeart/2005/8/layout/lProcess3"/>
    <dgm:cxn modelId="{A35F712F-5BD3-AF41-A916-B6092FFCAC17}" type="presParOf" srcId="{C2D5EE99-7153-A14A-9C99-BDB3983A7524}" destId="{8251597C-33E2-8D41-8CCE-F1CAAF8B5A4D}" srcOrd="4" destOrd="0" presId="urn:microsoft.com/office/officeart/2005/8/layout/lProcess3"/>
    <dgm:cxn modelId="{8D15A558-B2C4-5140-B2C4-0C63598D4B00}" type="presParOf" srcId="{8251597C-33E2-8D41-8CCE-F1CAAF8B5A4D}" destId="{D2E12523-67F3-C649-BA5F-93CCEED622A4}" srcOrd="0" destOrd="0" presId="urn:microsoft.com/office/officeart/2005/8/layout/lProcess3"/>
    <dgm:cxn modelId="{CD3636B6-7DFC-724C-B2F2-9FD8A5174B74}" type="presParOf" srcId="{8251597C-33E2-8D41-8CCE-F1CAAF8B5A4D}" destId="{994E2C68-CBA1-4548-A75F-F7D233788C2E}" srcOrd="1" destOrd="0" presId="urn:microsoft.com/office/officeart/2005/8/layout/lProcess3"/>
    <dgm:cxn modelId="{ABC67CA0-58A0-3746-B976-2E0457055E25}" type="presParOf" srcId="{8251597C-33E2-8D41-8CCE-F1CAAF8B5A4D}" destId="{BEBA31A9-285C-5B47-A967-C4A31039248B}" srcOrd="2" destOrd="0" presId="urn:microsoft.com/office/officeart/2005/8/layout/lProcess3"/>
    <dgm:cxn modelId="{A0B86166-ECBC-E24A-BD4E-ECF2228BEE72}" type="presParOf" srcId="{8251597C-33E2-8D41-8CCE-F1CAAF8B5A4D}" destId="{541DD68E-97D6-654E-B9B7-AD71DC551F8F}" srcOrd="3" destOrd="0" presId="urn:microsoft.com/office/officeart/2005/8/layout/lProcess3"/>
    <dgm:cxn modelId="{5A5EEE7D-BC36-EE42-A30D-F8E253DD03C2}" type="presParOf" srcId="{8251597C-33E2-8D41-8CCE-F1CAAF8B5A4D}" destId="{2156836D-99B2-E149-9757-9A0522A392B2}" srcOrd="4"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D4F66-D5D9-7449-937A-0C0698274B05}">
      <dsp:nvSpPr>
        <dsp:cNvPr id="0" name=""/>
        <dsp:cNvSpPr/>
      </dsp:nvSpPr>
      <dsp:spPr>
        <a:xfrm>
          <a:off x="1527175" y="684"/>
          <a:ext cx="2984499" cy="1193799"/>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cs typeface="Calibri" panose="020F0502020204030204" pitchFamily="34" charset="0"/>
            </a:rPr>
            <a:t>Specific observation</a:t>
          </a:r>
        </a:p>
      </dsp:txBody>
      <dsp:txXfrm>
        <a:off x="2124075" y="684"/>
        <a:ext cx="1790700" cy="1193799"/>
      </dsp:txXfrm>
    </dsp:sp>
    <dsp:sp modelId="{455DCDA1-AC1C-CF47-B58E-7E29F9779766}">
      <dsp:nvSpPr>
        <dsp:cNvPr id="0" name=""/>
        <dsp:cNvSpPr/>
      </dsp:nvSpPr>
      <dsp:spPr>
        <a:xfrm>
          <a:off x="4123690" y="102157"/>
          <a:ext cx="2477134" cy="990853"/>
        </a:xfrm>
        <a:prstGeom prst="chevron">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General conclusion</a:t>
          </a:r>
        </a:p>
      </dsp:txBody>
      <dsp:txXfrm>
        <a:off x="4619117" y="102157"/>
        <a:ext cx="1486281" cy="990853"/>
      </dsp:txXfrm>
    </dsp:sp>
    <dsp:sp modelId="{A89D4FB6-AE72-A840-8FB1-70ABE2B6B491}">
      <dsp:nvSpPr>
        <dsp:cNvPr id="0" name=""/>
        <dsp:cNvSpPr/>
      </dsp:nvSpPr>
      <dsp:spPr>
        <a:xfrm>
          <a:off x="1527175" y="1361615"/>
          <a:ext cx="2984499" cy="1193799"/>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cs typeface="Calibri" panose="020F0502020204030204" pitchFamily="34" charset="0"/>
            </a:rPr>
            <a:t>"The sun rose in the east yesterday, today, and every day I’ve seen."</a:t>
          </a:r>
        </a:p>
      </dsp:txBody>
      <dsp:txXfrm>
        <a:off x="2124075" y="1361615"/>
        <a:ext cx="1790700" cy="1193799"/>
      </dsp:txXfrm>
    </dsp:sp>
    <dsp:sp modelId="{14B88661-740E-404E-9BB2-1AE5FF862F1B}">
      <dsp:nvSpPr>
        <dsp:cNvPr id="0" name=""/>
        <dsp:cNvSpPr/>
      </dsp:nvSpPr>
      <dsp:spPr>
        <a:xfrm>
          <a:off x="4123689" y="1463089"/>
          <a:ext cx="2477134" cy="990853"/>
        </a:xfrm>
        <a:prstGeom prst="chevron">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"The sun always rises in the east."</a:t>
          </a:r>
        </a:p>
      </dsp:txBody>
      <dsp:txXfrm>
        <a:off x="4619116" y="1463089"/>
        <a:ext cx="1486281" cy="990853"/>
      </dsp:txXfrm>
    </dsp:sp>
    <dsp:sp modelId="{568B24CD-E220-6241-9C74-70C3F65C4970}">
      <dsp:nvSpPr>
        <dsp:cNvPr id="0" name=""/>
        <dsp:cNvSpPr/>
      </dsp:nvSpPr>
      <dsp:spPr>
        <a:xfrm>
          <a:off x="1527175" y="2722547"/>
          <a:ext cx="2984499" cy="1193799"/>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cs typeface="Calibri" panose="020F0502020204030204" pitchFamily="34" charset="0"/>
            </a:rPr>
            <a:t>"All the swans I’ve seen are white."</a:t>
          </a:r>
        </a:p>
      </dsp:txBody>
      <dsp:txXfrm>
        <a:off x="2124075" y="2722547"/>
        <a:ext cx="1790700" cy="1193799"/>
      </dsp:txXfrm>
    </dsp:sp>
    <dsp:sp modelId="{F8611F21-84C1-B147-B87D-40BC4FC99FDC}">
      <dsp:nvSpPr>
        <dsp:cNvPr id="0" name=""/>
        <dsp:cNvSpPr/>
      </dsp:nvSpPr>
      <dsp:spPr>
        <a:xfrm>
          <a:off x="4123689" y="2824020"/>
          <a:ext cx="2477134" cy="990853"/>
        </a:xfrm>
        <a:prstGeom prst="chevron">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"All swans are white."</a:t>
          </a:r>
        </a:p>
      </dsp:txBody>
      <dsp:txXfrm>
        <a:off x="4619116" y="2824020"/>
        <a:ext cx="1486281" cy="9908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35975-CE26-6D49-B838-83CA0219ADEC}">
      <dsp:nvSpPr>
        <dsp:cNvPr id="0" name=""/>
        <dsp:cNvSpPr/>
      </dsp:nvSpPr>
      <dsp:spPr>
        <a:xfrm>
          <a:off x="2178" y="501565"/>
          <a:ext cx="3365499" cy="1346199"/>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General rule</a:t>
          </a:r>
        </a:p>
      </dsp:txBody>
      <dsp:txXfrm>
        <a:off x="675278" y="501565"/>
        <a:ext cx="2019300" cy="1346199"/>
      </dsp:txXfrm>
    </dsp:sp>
    <dsp:sp modelId="{CC7BE676-7FB8-994F-A2D0-A5C0E03D4929}">
      <dsp:nvSpPr>
        <dsp:cNvPr id="0" name=""/>
        <dsp:cNvSpPr/>
      </dsp:nvSpPr>
      <dsp:spPr>
        <a:xfrm>
          <a:off x="2930163" y="615992"/>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Specific situation</a:t>
          </a:r>
        </a:p>
      </dsp:txBody>
      <dsp:txXfrm>
        <a:off x="3488836" y="615992"/>
        <a:ext cx="1676019" cy="1117346"/>
      </dsp:txXfrm>
    </dsp:sp>
    <dsp:sp modelId="{CC5DF266-9989-FB4B-BB6D-90B55553DA38}">
      <dsp:nvSpPr>
        <dsp:cNvPr id="0" name=""/>
        <dsp:cNvSpPr/>
      </dsp:nvSpPr>
      <dsp:spPr>
        <a:xfrm>
          <a:off x="5332456" y="615992"/>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Conclusion</a:t>
          </a:r>
        </a:p>
      </dsp:txBody>
      <dsp:txXfrm>
        <a:off x="5891129" y="615992"/>
        <a:ext cx="1676019" cy="1117346"/>
      </dsp:txXfrm>
    </dsp:sp>
    <dsp:sp modelId="{7928585E-DC17-1C46-9032-A41C91AC6453}">
      <dsp:nvSpPr>
        <dsp:cNvPr id="0" name=""/>
        <dsp:cNvSpPr/>
      </dsp:nvSpPr>
      <dsp:spPr>
        <a:xfrm>
          <a:off x="2178" y="2036233"/>
          <a:ext cx="3365499" cy="1346199"/>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If it rains, the ground gets wet.</a:t>
          </a:r>
        </a:p>
      </dsp:txBody>
      <dsp:txXfrm>
        <a:off x="675278" y="2036233"/>
        <a:ext cx="2019300" cy="1346199"/>
      </dsp:txXfrm>
    </dsp:sp>
    <dsp:sp modelId="{7FA4D911-AA08-A44F-9812-C5F17C1263E3}">
      <dsp:nvSpPr>
        <dsp:cNvPr id="0" name=""/>
        <dsp:cNvSpPr/>
      </dsp:nvSpPr>
      <dsp:spPr>
        <a:xfrm>
          <a:off x="2930163" y="2150660"/>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It is raining.</a:t>
          </a:r>
        </a:p>
      </dsp:txBody>
      <dsp:txXfrm>
        <a:off x="3488836" y="2150660"/>
        <a:ext cx="1676019" cy="1117346"/>
      </dsp:txXfrm>
    </dsp:sp>
    <dsp:sp modelId="{F9508DB9-C8D6-684F-AAF7-214D54BD45F0}">
      <dsp:nvSpPr>
        <dsp:cNvPr id="0" name=""/>
        <dsp:cNvSpPr/>
      </dsp:nvSpPr>
      <dsp:spPr>
        <a:xfrm>
          <a:off x="5332456" y="2150660"/>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Therefore, the ground is wet.</a:t>
          </a:r>
        </a:p>
      </dsp:txBody>
      <dsp:txXfrm>
        <a:off x="5891129" y="2150660"/>
        <a:ext cx="1676019" cy="1117346"/>
      </dsp:txXfrm>
    </dsp:sp>
    <dsp:sp modelId="{D2E12523-67F3-C649-BA5F-93CCEED622A4}">
      <dsp:nvSpPr>
        <dsp:cNvPr id="0" name=""/>
        <dsp:cNvSpPr/>
      </dsp:nvSpPr>
      <dsp:spPr>
        <a:xfrm>
          <a:off x="2178" y="3570901"/>
          <a:ext cx="3365499" cy="1346199"/>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All students in this course must pass an exam.</a:t>
          </a:r>
        </a:p>
      </dsp:txBody>
      <dsp:txXfrm>
        <a:off x="675278" y="3570901"/>
        <a:ext cx="2019300" cy="1346199"/>
      </dsp:txXfrm>
    </dsp:sp>
    <dsp:sp modelId="{BEBA31A9-285C-5B47-A967-C4A31039248B}">
      <dsp:nvSpPr>
        <dsp:cNvPr id="0" name=""/>
        <dsp:cNvSpPr/>
      </dsp:nvSpPr>
      <dsp:spPr>
        <a:xfrm>
          <a:off x="2930163" y="3685328"/>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John is a student in this course.</a:t>
          </a:r>
        </a:p>
      </dsp:txBody>
      <dsp:txXfrm>
        <a:off x="3488836" y="3685328"/>
        <a:ext cx="1676019" cy="1117346"/>
      </dsp:txXfrm>
    </dsp:sp>
    <dsp:sp modelId="{2156836D-99B2-E149-9757-9A0522A392B2}">
      <dsp:nvSpPr>
        <dsp:cNvPr id="0" name=""/>
        <dsp:cNvSpPr/>
      </dsp:nvSpPr>
      <dsp:spPr>
        <a:xfrm>
          <a:off x="5332456" y="3685328"/>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Therefore, John must pass an exam.</a:t>
          </a:r>
        </a:p>
      </dsp:txBody>
      <dsp:txXfrm>
        <a:off x="5891129" y="3685328"/>
        <a:ext cx="1676019" cy="111734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C13872A1-F9F3-4828-92EA-6DAA22A9D75A}" type="datetimeFigureOut">
              <a:rPr lang="en-GB" smtClean="0"/>
              <a:pPr/>
              <a:t>02/07/2026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657F13BE-0D13-4DB1-B8FE-C23C5387B70B}" type="slidenum">
              <a:rPr lang="en-GB" smtClean="0"/>
              <a:pPr/>
              <a:t>‹#›</a:t>
            </a:fld>
            <a:endParaRPr lang="en-GB" dirty="0"/>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alibri" panose="020F050202020403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D6CF79FB-301F-AEA2-C930-CF8BC7AD7A7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FB4D274D-4B34-8038-F13B-75E0B2DC5E5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BF17A304-911E-FF5C-6F4E-9DE5620B047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0188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063D1418-4FD9-43B6-F5E2-434C784B67C5}"/>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32C3FE48-C188-B00A-6DDB-A4463D4F82C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1BD8AEC7-A65A-1686-62F2-FCF7CB46BC5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26066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9" name="Google Shape;1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8" name="Google Shape;258;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4464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4" name="Google Shape;26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65" name="Google Shape;26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8</a:t>
            </a:fld>
            <a:endParaRPr sz="1200" b="0" i="0" u="none" strike="noStrike" cap="none" dirty="0">
              <a:solidFill>
                <a:srgbClr val="000000"/>
              </a:solidFill>
              <a:ea typeface="Times New Roman"/>
              <a:cs typeface="Times New Roman"/>
              <a:sym typeface="Times New Roman"/>
            </a:endParaRPr>
          </a:p>
        </p:txBody>
      </p:sp>
    </p:spTree>
    <p:extLst>
      <p:ext uri="{BB962C8B-B14F-4D97-AF65-F5344CB8AC3E}">
        <p14:creationId xmlns:p14="http://schemas.microsoft.com/office/powerpoint/2010/main" val="3342858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46" name="Google Shape;246;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5717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2" name="Google Shape;252;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42951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C53AC4-1DD9-43C8-874B-340AD8E53A00}"/>
              </a:ext>
            </a:extLst>
          </p:cNvPr>
          <p:cNvSpPr>
            <a:spLocks noGrp="1" noRot="1" noChangeAspect="1"/>
          </p:cNvSpPr>
          <p:nvPr>
            <p:ph type="sldImg"/>
          </p:nvPr>
        </p:nvSpPr>
        <p:spPr/>
      </p:sp>
      <p:sp>
        <p:nvSpPr>
          <p:cNvPr id="34818" name="Notes Placeholder 2">
            <a:extLst>
              <a:ext uri="{FF2B5EF4-FFF2-40B4-BE49-F238E27FC236}">
                <a16:creationId xmlns:a16="http://schemas.microsoft.com/office/drawing/2014/main" id="{0BEBA8AA-730C-C124-DC7E-EE7B770F2BB8}"/>
              </a:ext>
            </a:extLst>
          </p:cNvPr>
          <p:cNvSpPr>
            <a:spLocks noGrp="1" noChangeArrowheads="1"/>
          </p:cNvSpPr>
          <p:nvPr>
            <p:ph type="body" idx="1"/>
          </p:nvPr>
        </p:nvSpPr>
        <p:spPr>
          <a:noFill/>
        </p:spPr>
        <p:txBody>
          <a:bodyPr/>
          <a:lstStyle/>
          <a:p>
            <a:endParaRPr lang="en-GB" altLang="en-US" dirty="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121C8A15-CCFF-6D20-014C-3074F6E55ED5}"/>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FEA7C3A-17FE-F647-BFF2-6D6C8760C60A}" type="slidenum">
              <a:rPr lang="en-US" altLang="en-US" sz="1200">
                <a:latin typeface="Calibri" panose="020F0502020204030204" pitchFamily="34" charset="0"/>
              </a:rPr>
              <a:pPr/>
              <a:t>11</a:t>
            </a:fld>
            <a:endParaRPr lang="en-US" altLang="en-US" sz="1200" dirty="0">
              <a:latin typeface="Calibri" panose="020F0502020204030204" pitchFamily="34" charset="0"/>
            </a:endParaRPr>
          </a:p>
        </p:txBody>
      </p:sp>
    </p:spTree>
    <p:extLst>
      <p:ext uri="{BB962C8B-B14F-4D97-AF65-F5344CB8AC3E}">
        <p14:creationId xmlns:p14="http://schemas.microsoft.com/office/powerpoint/2010/main" val="1252266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a:extLst>
            <a:ext uri="{FF2B5EF4-FFF2-40B4-BE49-F238E27FC236}">
              <a16:creationId xmlns:a16="http://schemas.microsoft.com/office/drawing/2014/main" id="{A4564E90-75F7-4047-B715-89499AEAFD67}"/>
            </a:ext>
          </a:extLst>
        </p:cNvPr>
        <p:cNvGrpSpPr/>
        <p:nvPr/>
      </p:nvGrpSpPr>
      <p:grpSpPr>
        <a:xfrm>
          <a:off x="0" y="0"/>
          <a:ext cx="0" cy="0"/>
          <a:chOff x="0" y="0"/>
          <a:chExt cx="0" cy="0"/>
        </a:xfrm>
      </p:grpSpPr>
      <p:sp>
        <p:nvSpPr>
          <p:cNvPr id="271" name="Google Shape;271;p31:notes">
            <a:extLst>
              <a:ext uri="{FF2B5EF4-FFF2-40B4-BE49-F238E27FC236}">
                <a16:creationId xmlns:a16="http://schemas.microsoft.com/office/drawing/2014/main" id="{47E433C5-79FF-28DC-E94F-EC5A849C91DE}"/>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12</a:t>
            </a:fld>
            <a:endParaRPr sz="1200" b="0" i="0" u="none" strike="noStrike" cap="none" dirty="0">
              <a:solidFill>
                <a:srgbClr val="000000"/>
              </a:solidFill>
              <a:ea typeface="Times New Roman"/>
              <a:cs typeface="Times New Roman"/>
              <a:sym typeface="Times New Roman"/>
            </a:endParaRPr>
          </a:p>
        </p:txBody>
      </p:sp>
      <p:sp>
        <p:nvSpPr>
          <p:cNvPr id="272" name="Google Shape;272;p31:notes">
            <a:extLst>
              <a:ext uri="{FF2B5EF4-FFF2-40B4-BE49-F238E27FC236}">
                <a16:creationId xmlns:a16="http://schemas.microsoft.com/office/drawing/2014/main" id="{088732C7-A3FD-8FAB-0CB5-ABE563261317}"/>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a:extLst>
              <a:ext uri="{FF2B5EF4-FFF2-40B4-BE49-F238E27FC236}">
                <a16:creationId xmlns:a16="http://schemas.microsoft.com/office/drawing/2014/main" id="{481AB626-A22A-6C02-7FE7-28A65DED0A8D}"/>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274" name="Google Shape;274;p31:notes">
            <a:extLst>
              <a:ext uri="{FF2B5EF4-FFF2-40B4-BE49-F238E27FC236}">
                <a16:creationId xmlns:a16="http://schemas.microsoft.com/office/drawing/2014/main" id="{B7B8BF71-B161-EC12-A3A0-B4C1907FE320}"/>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Focused - helps with controlling data collection &amp; organisation</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Systematic</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Beyond - contributes to the debate / identifies the gap</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A basis for analysis</a:t>
            </a:r>
            <a:endParaRPr dirty="0">
              <a:latin typeface="Calibri" panose="020F0502020204030204" pitchFamily="34" charset="0"/>
            </a:endParaRPr>
          </a:p>
          <a:p>
            <a:pPr marL="0" marR="0" lvl="0" indent="0" algn="l" rtl="0">
              <a:spcBef>
                <a:spcPts val="600"/>
              </a:spcBef>
              <a:spcAft>
                <a:spcPts val="0"/>
              </a:spcAft>
              <a:buNone/>
            </a:pPr>
            <a:endParaRPr sz="1200" b="0" i="0" u="none" strike="noStrike" cap="none" dirty="0">
              <a:solidFill>
                <a:srgbClr val="000000"/>
              </a:solidFill>
              <a:latin typeface="Calibri" panose="020F0502020204030204" pitchFamily="34" charset="0"/>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Think of one or more of your assignments so far.</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How do they measure up to this definition?</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What alterations would you now make in order for them to meet the definition?</a:t>
            </a:r>
            <a:endParaRPr dirty="0">
              <a:latin typeface="Calibri" panose="020F0502020204030204" pitchFamily="34" charset="0"/>
            </a:endParaRPr>
          </a:p>
        </p:txBody>
      </p:sp>
    </p:spTree>
    <p:extLst>
      <p:ext uri="{BB962C8B-B14F-4D97-AF65-F5344CB8AC3E}">
        <p14:creationId xmlns:p14="http://schemas.microsoft.com/office/powerpoint/2010/main" val="1839590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a:extLst>
            <a:ext uri="{FF2B5EF4-FFF2-40B4-BE49-F238E27FC236}">
              <a16:creationId xmlns:a16="http://schemas.microsoft.com/office/drawing/2014/main" id="{3ACE026F-9728-DE73-FCCC-EA7B641FAE2B}"/>
            </a:ext>
          </a:extLst>
        </p:cNvPr>
        <p:cNvGrpSpPr/>
        <p:nvPr/>
      </p:nvGrpSpPr>
      <p:grpSpPr>
        <a:xfrm>
          <a:off x="0" y="0"/>
          <a:ext cx="0" cy="0"/>
          <a:chOff x="0" y="0"/>
          <a:chExt cx="0" cy="0"/>
        </a:xfrm>
      </p:grpSpPr>
      <p:sp>
        <p:nvSpPr>
          <p:cNvPr id="271" name="Google Shape;271;p31:notes">
            <a:extLst>
              <a:ext uri="{FF2B5EF4-FFF2-40B4-BE49-F238E27FC236}">
                <a16:creationId xmlns:a16="http://schemas.microsoft.com/office/drawing/2014/main" id="{FA81017E-6C9B-52B6-01EB-4789D81D3CB8}"/>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13</a:t>
            </a:fld>
            <a:endParaRPr sz="1200" b="0" i="0" u="none" strike="noStrike" cap="none" dirty="0">
              <a:solidFill>
                <a:srgbClr val="000000"/>
              </a:solidFill>
              <a:ea typeface="Times New Roman"/>
              <a:cs typeface="Times New Roman"/>
              <a:sym typeface="Times New Roman"/>
            </a:endParaRPr>
          </a:p>
        </p:txBody>
      </p:sp>
      <p:sp>
        <p:nvSpPr>
          <p:cNvPr id="272" name="Google Shape;272;p31:notes">
            <a:extLst>
              <a:ext uri="{FF2B5EF4-FFF2-40B4-BE49-F238E27FC236}">
                <a16:creationId xmlns:a16="http://schemas.microsoft.com/office/drawing/2014/main" id="{94F35458-A76C-04C7-9C1D-160C133CD631}"/>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a:extLst>
              <a:ext uri="{FF2B5EF4-FFF2-40B4-BE49-F238E27FC236}">
                <a16:creationId xmlns:a16="http://schemas.microsoft.com/office/drawing/2014/main" id="{3D5CFF9C-86B6-4AC1-FDB1-D2F4D2A0E273}"/>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274" name="Google Shape;274;p31:notes">
            <a:extLst>
              <a:ext uri="{FF2B5EF4-FFF2-40B4-BE49-F238E27FC236}">
                <a16:creationId xmlns:a16="http://schemas.microsoft.com/office/drawing/2014/main" id="{963EABF1-9A90-362B-6A79-AD1EE0378A9C}"/>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Focused - helps with controlling data collection &amp; organisation</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Systematic</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Beyond - contributes to the debate / identifies the gap</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A basis for analysis</a:t>
            </a:r>
            <a:endParaRPr dirty="0">
              <a:latin typeface="Calibri" panose="020F0502020204030204" pitchFamily="34" charset="0"/>
            </a:endParaRPr>
          </a:p>
          <a:p>
            <a:pPr marL="0" marR="0" lvl="0" indent="0" algn="l" rtl="0">
              <a:spcBef>
                <a:spcPts val="600"/>
              </a:spcBef>
              <a:spcAft>
                <a:spcPts val="0"/>
              </a:spcAft>
              <a:buNone/>
            </a:pPr>
            <a:endParaRPr sz="1200" b="0" i="0" u="none" strike="noStrike" cap="none" dirty="0">
              <a:solidFill>
                <a:srgbClr val="000000"/>
              </a:solidFill>
              <a:latin typeface="Calibri" panose="020F0502020204030204" pitchFamily="34" charset="0"/>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Think of one or more of your assignments so far.</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How do they measure up to this definition?</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What alterations would you now make in order for them to meet the definition?</a:t>
            </a:r>
            <a:endParaRPr dirty="0">
              <a:latin typeface="Calibri" panose="020F0502020204030204" pitchFamily="34" charset="0"/>
            </a:endParaRPr>
          </a:p>
        </p:txBody>
      </p:sp>
    </p:spTree>
    <p:extLst>
      <p:ext uri="{BB962C8B-B14F-4D97-AF65-F5344CB8AC3E}">
        <p14:creationId xmlns:p14="http://schemas.microsoft.com/office/powerpoint/2010/main" val="3946838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a:extLst>
            <a:ext uri="{FF2B5EF4-FFF2-40B4-BE49-F238E27FC236}">
              <a16:creationId xmlns:a16="http://schemas.microsoft.com/office/drawing/2014/main" id="{432F624B-2456-54DC-6078-0412192BF2AA}"/>
            </a:ext>
          </a:extLst>
        </p:cNvPr>
        <p:cNvGrpSpPr/>
        <p:nvPr/>
      </p:nvGrpSpPr>
      <p:grpSpPr>
        <a:xfrm>
          <a:off x="0" y="0"/>
          <a:ext cx="0" cy="0"/>
          <a:chOff x="0" y="0"/>
          <a:chExt cx="0" cy="0"/>
        </a:xfrm>
      </p:grpSpPr>
      <p:sp>
        <p:nvSpPr>
          <p:cNvPr id="271" name="Google Shape;271;p31:notes">
            <a:extLst>
              <a:ext uri="{FF2B5EF4-FFF2-40B4-BE49-F238E27FC236}">
                <a16:creationId xmlns:a16="http://schemas.microsoft.com/office/drawing/2014/main" id="{D6BBEDD4-460E-0368-D8D3-FA7B8F4B844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14</a:t>
            </a:fld>
            <a:endParaRPr sz="1200" b="0" i="0" u="none" strike="noStrike" cap="none" dirty="0">
              <a:solidFill>
                <a:srgbClr val="000000"/>
              </a:solidFill>
              <a:ea typeface="Times New Roman"/>
              <a:cs typeface="Times New Roman"/>
              <a:sym typeface="Times New Roman"/>
            </a:endParaRPr>
          </a:p>
        </p:txBody>
      </p:sp>
      <p:sp>
        <p:nvSpPr>
          <p:cNvPr id="272" name="Google Shape;272;p31:notes">
            <a:extLst>
              <a:ext uri="{FF2B5EF4-FFF2-40B4-BE49-F238E27FC236}">
                <a16:creationId xmlns:a16="http://schemas.microsoft.com/office/drawing/2014/main" id="{08CA939F-ABF0-00DC-59D1-9BE59CCE52C3}"/>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a:extLst>
              <a:ext uri="{FF2B5EF4-FFF2-40B4-BE49-F238E27FC236}">
                <a16:creationId xmlns:a16="http://schemas.microsoft.com/office/drawing/2014/main" id="{43198B18-B899-713D-CAD7-16821038DC37}"/>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274" name="Google Shape;274;p31:notes">
            <a:extLst>
              <a:ext uri="{FF2B5EF4-FFF2-40B4-BE49-F238E27FC236}">
                <a16:creationId xmlns:a16="http://schemas.microsoft.com/office/drawing/2014/main" id="{C96F2FFB-0E8D-5E3D-8A06-886B42A2BE68}"/>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Focused - helps with controlling data collection &amp; organisation</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Systematic</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Beyond - contributes to the debate / identifies the gap</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A basis for analysis</a:t>
            </a:r>
            <a:endParaRPr dirty="0">
              <a:latin typeface="Calibri" panose="020F0502020204030204" pitchFamily="34" charset="0"/>
            </a:endParaRPr>
          </a:p>
          <a:p>
            <a:pPr marL="0" marR="0" lvl="0" indent="0" algn="l" rtl="0">
              <a:spcBef>
                <a:spcPts val="600"/>
              </a:spcBef>
              <a:spcAft>
                <a:spcPts val="0"/>
              </a:spcAft>
              <a:buNone/>
            </a:pPr>
            <a:endParaRPr sz="1200" b="0" i="0" u="none" strike="noStrike" cap="none" dirty="0">
              <a:solidFill>
                <a:srgbClr val="000000"/>
              </a:solidFill>
              <a:latin typeface="Calibri" panose="020F0502020204030204" pitchFamily="34" charset="0"/>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Think of one or more of your assignments so far.</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How do they measure up to this definition?</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What alterations would you now make in order for them to meet the definition?</a:t>
            </a:r>
            <a:endParaRPr dirty="0">
              <a:latin typeface="Calibri" panose="020F0502020204030204" pitchFamily="34" charset="0"/>
            </a:endParaRPr>
          </a:p>
        </p:txBody>
      </p:sp>
    </p:spTree>
    <p:extLst>
      <p:ext uri="{BB962C8B-B14F-4D97-AF65-F5344CB8AC3E}">
        <p14:creationId xmlns:p14="http://schemas.microsoft.com/office/powerpoint/2010/main" val="456522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8C9035B7-041B-F961-8218-A334AC4980FC}"/>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4B19CEDB-CD75-3788-6F5B-6AAFB4928C4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C11F6F86-555A-0E28-F488-444E921CB7E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50459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FABC7847-08E8-E5A5-8282-E38750C629A9}"/>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27034CB8-0FBE-34B2-6F2B-A0687044745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41DB9C98-C1C3-6166-B899-0DC270B4FB8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1705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D3F8B-843F-441A-EB11-81A2581E37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D2C7BC-4971-3DD7-C634-B421C079A5D5}"/>
              </a:ext>
            </a:extLst>
          </p:cNvPr>
          <p:cNvSpPr>
            <a:spLocks noGrp="1" noRot="1" noChangeAspect="1"/>
          </p:cNvSpPr>
          <p:nvPr>
            <p:ph type="sldImg"/>
          </p:nvPr>
        </p:nvSpPr>
        <p:spPr/>
      </p:sp>
      <p:sp>
        <p:nvSpPr>
          <p:cNvPr id="50178" name="Notes Placeholder 2">
            <a:extLst>
              <a:ext uri="{FF2B5EF4-FFF2-40B4-BE49-F238E27FC236}">
                <a16:creationId xmlns:a16="http://schemas.microsoft.com/office/drawing/2014/main" id="{A0482298-D5D3-A9F4-5D0E-195A77F941C3}"/>
              </a:ext>
            </a:extLst>
          </p:cNvPr>
          <p:cNvSpPr>
            <a:spLocks noGrp="1" noChangeArrowheads="1"/>
          </p:cNvSpPr>
          <p:nvPr>
            <p:ph type="body" idx="1"/>
          </p:nvPr>
        </p:nvSpPr>
        <p:spPr>
          <a:noFill/>
        </p:spPr>
        <p:txBody>
          <a:bodyPr/>
          <a:lstStyle/>
          <a:p>
            <a:endParaRPr lang="en-GB" altLang="en-US" dirty="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E5C4FCD9-C5E9-C699-2E4E-6C121757CEDC}"/>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EA6873C-3BA5-4976-8AEC-856B35E662EA}" type="slidenum">
              <a:rPr lang="en-US" altLang="en-US" sz="1200">
                <a:latin typeface="Calibri" panose="020F0502020204030204" pitchFamily="34" charset="0"/>
              </a:rPr>
              <a:pPr/>
              <a:t>24</a:t>
            </a:fld>
            <a:endParaRPr lang="en-US" altLang="en-US" sz="1200" dirty="0">
              <a:latin typeface="Calibri" panose="020F0502020204030204" pitchFamily="34" charset="0"/>
            </a:endParaRPr>
          </a:p>
        </p:txBody>
      </p:sp>
    </p:spTree>
    <p:extLst>
      <p:ext uri="{BB962C8B-B14F-4D97-AF65-F5344CB8AC3E}">
        <p14:creationId xmlns:p14="http://schemas.microsoft.com/office/powerpoint/2010/main" val="346406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37561151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9A392-41E3-F794-51BF-81AB197092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509AD5-DCF7-428F-547A-676018B890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10346B-3943-6CF5-ECC4-E5A196154D01}"/>
              </a:ext>
            </a:extLst>
          </p:cNvPr>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48BFC496-CA5C-B709-1644-0EEAB9D79C3D}"/>
              </a:ext>
            </a:extLst>
          </p:cNvPr>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132741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906BE-FABE-666D-BA84-D93001C111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187084-8DA3-81B1-5601-D551F58177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0698E5-C5B7-AEE7-ED5A-378DE945744B}"/>
              </a:ext>
            </a:extLst>
          </p:cNvPr>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04547A57-A568-CF1C-CA77-AFCF97D8B6DA}"/>
              </a:ext>
            </a:extLst>
          </p:cNvPr>
          <p:cNvSpPr>
            <a:spLocks noGrp="1"/>
          </p:cNvSpPr>
          <p:nvPr>
            <p:ph type="sldNum" sz="quarter" idx="5"/>
          </p:nvPr>
        </p:nvSpPr>
        <p:spPr/>
        <p:txBody>
          <a:bodyPr/>
          <a:lstStyle/>
          <a:p>
            <a:pPr>
              <a:defRPr/>
            </a:pPr>
            <a:fld id="{81B164FB-C17E-44B0-8405-045844A6C61F}" type="slidenum">
              <a:rPr lang="en-GB" altLang="en-US" smtClean="0"/>
              <a:pPr>
                <a:defRPr/>
              </a:pPr>
              <a:t>28</a:t>
            </a:fld>
            <a:endParaRPr lang="en-GB" altLang="en-US"/>
          </a:p>
        </p:txBody>
      </p:sp>
    </p:spTree>
    <p:extLst>
      <p:ext uri="{BB962C8B-B14F-4D97-AF65-F5344CB8AC3E}">
        <p14:creationId xmlns:p14="http://schemas.microsoft.com/office/powerpoint/2010/main" val="17624803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6FEB2-7311-30E3-DAFB-81D62911BF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C3056-FCEE-063B-7EB7-B754C8E3DE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CCDFC7-350D-6946-280B-36AA7D78D594}"/>
              </a:ext>
            </a:extLst>
          </p:cNvPr>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B3748926-DC3B-F87F-21C6-C28908AC52F0}"/>
              </a:ext>
            </a:extLst>
          </p:cNvPr>
          <p:cNvSpPr>
            <a:spLocks noGrp="1"/>
          </p:cNvSpPr>
          <p:nvPr>
            <p:ph type="sldNum" sz="quarter" idx="5"/>
          </p:nvPr>
        </p:nvSpPr>
        <p:spPr/>
        <p:txBody>
          <a:bodyPr/>
          <a:lstStyle/>
          <a:p>
            <a:pPr>
              <a:defRPr/>
            </a:pPr>
            <a:fld id="{81B164FB-C17E-44B0-8405-045844A6C61F}" type="slidenum">
              <a:rPr lang="en-GB" altLang="en-US" smtClean="0"/>
              <a:pPr>
                <a:defRPr/>
              </a:pPr>
              <a:t>29</a:t>
            </a:fld>
            <a:endParaRPr lang="en-GB" altLang="en-US"/>
          </a:p>
        </p:txBody>
      </p:sp>
    </p:spTree>
    <p:extLst>
      <p:ext uri="{BB962C8B-B14F-4D97-AF65-F5344CB8AC3E}">
        <p14:creationId xmlns:p14="http://schemas.microsoft.com/office/powerpoint/2010/main" val="39796847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30699-E3FA-DE25-541F-D8F7B5F837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9A5F56-542C-305F-A6C5-7A9B3E11C4F5}"/>
              </a:ext>
            </a:extLst>
          </p:cNvPr>
          <p:cNvSpPr>
            <a:spLocks noGrp="1" noRot="1" noChangeAspect="1"/>
          </p:cNvSpPr>
          <p:nvPr>
            <p:ph type="sldImg"/>
          </p:nvPr>
        </p:nvSpPr>
        <p:spPr/>
      </p:sp>
      <p:sp>
        <p:nvSpPr>
          <p:cNvPr id="50178" name="Notes Placeholder 2">
            <a:extLst>
              <a:ext uri="{FF2B5EF4-FFF2-40B4-BE49-F238E27FC236}">
                <a16:creationId xmlns:a16="http://schemas.microsoft.com/office/drawing/2014/main" id="{FE0BEE78-3754-0F06-07DF-CBA0406BE9F5}"/>
              </a:ext>
            </a:extLst>
          </p:cNvPr>
          <p:cNvSpPr>
            <a:spLocks noGrp="1" noChangeArrowheads="1"/>
          </p:cNvSpPr>
          <p:nvPr>
            <p:ph type="body" idx="1"/>
          </p:nvPr>
        </p:nvSpPr>
        <p:spPr>
          <a:noFill/>
        </p:spPr>
        <p:txBody>
          <a:bodyPr/>
          <a:lstStyle/>
          <a:p>
            <a:endParaRPr lang="en-GB" altLang="en-US" dirty="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7AE09133-157A-2B4F-3769-86932FDB37CC}"/>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EA6873C-3BA5-4976-8AEC-856B35E662EA}" type="slidenum">
              <a:rPr lang="en-US" altLang="en-US" sz="1200">
                <a:latin typeface="Calibri" panose="020F0502020204030204" pitchFamily="34" charset="0"/>
              </a:rPr>
              <a:pPr/>
              <a:t>30</a:t>
            </a:fld>
            <a:endParaRPr lang="en-US" altLang="en-US" sz="1200" dirty="0">
              <a:latin typeface="Calibri" panose="020F0502020204030204" pitchFamily="34" charset="0"/>
            </a:endParaRPr>
          </a:p>
        </p:txBody>
      </p:sp>
    </p:spTree>
    <p:extLst>
      <p:ext uri="{BB962C8B-B14F-4D97-AF65-F5344CB8AC3E}">
        <p14:creationId xmlns:p14="http://schemas.microsoft.com/office/powerpoint/2010/main" val="3370391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521C7DDE-6FF9-C0D4-D978-2D2EC985F73A}"/>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E68302E9-111B-0113-18D2-FDEE0EE6682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1A24499A-E9BA-511F-75B8-B4C1ECBC5E1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724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8041B48E-464A-52A3-7C70-BF530273F992}"/>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E16DD0AE-0DB6-8713-DA44-D5FD6B7FAE7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A993FCEC-3FA8-2911-7925-A4FAD8000FF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53011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31F3F4A0-9296-4EBF-B673-F9FBF68C122A}" type="slidenum">
              <a:rPr lang="en-US" altLang="en-US" smtClean="0"/>
              <a:pPr>
                <a:defRPr/>
              </a:pPr>
              <a:t>‹#›</a:t>
            </a:fld>
            <a:endParaRPr lang="en-US" altLang="en-US" dirty="0"/>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Calibri" panose="020F0502020204030204" pitchFamily="34" charset="0"/>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LCMB7035</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FFFF00"/>
                </a:solidFill>
                <a:latin typeface="Arial" panose="020B0604020202020204" pitchFamily="34" charset="0"/>
              </a:rPr>
              <a:t>Workshop 3.1:</a:t>
            </a:r>
            <a:endParaRPr lang="en-GB" altLang="en-US" sz="2800" b="1" dirty="0">
              <a:solidFill>
                <a:srgbClr val="FFFF00"/>
              </a:solidFill>
              <a:latin typeface="Arial" panose="020B0604020202020204" pitchFamily="34" charset="0"/>
            </a:endParaRPr>
          </a:p>
          <a:p>
            <a:pPr>
              <a:spcBef>
                <a:spcPct val="0"/>
              </a:spcBef>
              <a:buFontTx/>
              <a:buNone/>
            </a:pPr>
            <a:endParaRPr lang="en-GB" altLang="en-US" sz="2800" b="1" dirty="0">
              <a:solidFill>
                <a:srgbClr val="FFFF00"/>
              </a:solidFill>
              <a:latin typeface="Arial" panose="020B0604020202020204" pitchFamily="34" charset="0"/>
            </a:endParaRPr>
          </a:p>
          <a:p>
            <a:pPr>
              <a:spcBef>
                <a:spcPct val="0"/>
              </a:spcBef>
              <a:buFontTx/>
              <a:buNone/>
            </a:pPr>
            <a:r>
              <a:rPr lang="en-GB" altLang="en-US" sz="2800" b="1" dirty="0">
                <a:solidFill>
                  <a:srgbClr val="FFFF00"/>
                </a:solidFill>
                <a:latin typeface="Arial" panose="020B0604020202020204" pitchFamily="34" charset="0"/>
              </a:rPr>
              <a:t>Research Methodology</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rPr>
              <a:t>DISSERTATION</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36C377F7-A4AF-F535-9054-2FE5FF5E0F1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C3745B2-CC15-1B39-96CA-45970E929CA2}"/>
              </a:ext>
            </a:extLst>
          </p:cNvPr>
          <p:cNvSpPr>
            <a:spLocks noGrp="1"/>
          </p:cNvSpPr>
          <p:nvPr>
            <p:ph type="title"/>
          </p:nvPr>
        </p:nvSpPr>
        <p:spPr>
          <a:solidFill>
            <a:schemeClr val="accent2"/>
          </a:soli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sym typeface="Open Sans"/>
              </a:rPr>
              <a:t>A</a:t>
            </a:r>
            <a:r>
              <a:rPr lang="en-GB" b="1" dirty="0" err="1">
                <a:latin typeface="Calibri" panose="020F0502020204030204" pitchFamily="34" charset="0"/>
                <a:ea typeface="Calibri" panose="020F0502020204030204" pitchFamily="34" charset="0"/>
                <a:cs typeface="Calibri" panose="020F0502020204030204" pitchFamily="34" charset="0"/>
                <a:sym typeface="Open Sans"/>
              </a:rPr>
              <a:t>ctivity</a:t>
            </a:r>
            <a:r>
              <a:rPr lang="en-GB" b="1" dirty="0">
                <a:latin typeface="Calibri" panose="020F0502020204030204" pitchFamily="34" charset="0"/>
                <a:ea typeface="Calibri" panose="020F0502020204030204" pitchFamily="34" charset="0"/>
                <a:cs typeface="Calibri" panose="020F0502020204030204" pitchFamily="34" charset="0"/>
                <a:sym typeface="Open Sans"/>
              </a:rPr>
              <a:t>: Independent Study Task Review</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F469E15E-9E2E-61F8-7260-437058F2B0D5}"/>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What independent Study Tasks (IST) have you completed?</a:t>
            </a:r>
          </a:p>
          <a:p>
            <a:pPr lvl="0"/>
            <a:r>
              <a:rPr lang="en-GB" dirty="0">
                <a:latin typeface="Calibri" panose="020F0502020204030204" pitchFamily="34" charset="0"/>
                <a:ea typeface="Calibri" panose="020F0502020204030204" pitchFamily="34" charset="0"/>
                <a:cs typeface="Calibri" panose="020F0502020204030204" pitchFamily="34" charset="0"/>
              </a:rPr>
              <a:t>Prepare to present your IST results to the class.</a:t>
            </a:r>
          </a:p>
        </p:txBody>
      </p:sp>
      <p:sp>
        <p:nvSpPr>
          <p:cNvPr id="6" name="Slide Number Placeholder 5">
            <a:extLst>
              <a:ext uri="{FF2B5EF4-FFF2-40B4-BE49-F238E27FC236}">
                <a16:creationId xmlns:a16="http://schemas.microsoft.com/office/drawing/2014/main" id="{79D6D937-20B5-ADCF-946B-12B8C9C10BD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7958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E913B705-B3FB-7008-6624-A8576BA6D6E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F8E780B-03FF-C59E-7DC6-04F5A3F66801}"/>
              </a:ext>
            </a:extLst>
          </p:cNvPr>
          <p:cNvSpPr>
            <a:spLocks noGrp="1"/>
          </p:cNvSpPr>
          <p:nvPr>
            <p:ph type="title"/>
          </p:nvPr>
        </p:nvSpPr>
        <p:spPr>
          <a:solidFill>
            <a:schemeClr val="accent2"/>
          </a:soli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sym typeface="Open Sans"/>
              </a:rPr>
              <a:t>A</a:t>
            </a:r>
            <a:r>
              <a:rPr lang="en-GB" b="1" dirty="0" err="1">
                <a:latin typeface="Calibri" panose="020F0502020204030204" pitchFamily="34" charset="0"/>
                <a:ea typeface="Calibri" panose="020F0502020204030204" pitchFamily="34" charset="0"/>
                <a:cs typeface="Calibri" panose="020F0502020204030204" pitchFamily="34" charset="0"/>
                <a:sym typeface="Open Sans"/>
              </a:rPr>
              <a:t>ctivity</a:t>
            </a:r>
            <a:r>
              <a:rPr lang="en-GB" b="1" dirty="0">
                <a:latin typeface="Calibri" panose="020F0502020204030204" pitchFamily="34" charset="0"/>
                <a:ea typeface="Calibri" panose="020F0502020204030204" pitchFamily="34" charset="0"/>
                <a:cs typeface="Calibri" panose="020F0502020204030204" pitchFamily="34" charset="0"/>
                <a:sym typeface="Open Sans"/>
              </a:rPr>
              <a:t>: What have you learned from your most current supervision meeting?</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2225B329-C2D8-B6AA-4FCC-A7027D96FEFC}"/>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What did you do well?</a:t>
            </a:r>
          </a:p>
          <a:p>
            <a:pPr lvl="0"/>
            <a:r>
              <a:rPr lang="en-GB" dirty="0">
                <a:ea typeface="Calibri" panose="020F0502020204030204" pitchFamily="34" charset="0"/>
                <a:cs typeface="Calibri" panose="020F0502020204030204" pitchFamily="34" charset="0"/>
              </a:rPr>
              <a:t>What would you do differently the next time?</a:t>
            </a:r>
          </a:p>
          <a:p>
            <a:pPr lvl="0"/>
            <a:r>
              <a:rPr lang="en-GB" dirty="0">
                <a:ea typeface="Calibri" panose="020F0502020204030204" pitchFamily="34" charset="0"/>
                <a:cs typeface="Calibri" panose="020F0502020204030204" pitchFamily="34" charset="0"/>
              </a:rPr>
              <a:t>What are the next steps of your research work?</a:t>
            </a:r>
          </a:p>
        </p:txBody>
      </p:sp>
      <p:sp>
        <p:nvSpPr>
          <p:cNvPr id="6" name="Slide Number Placeholder 5">
            <a:extLst>
              <a:ext uri="{FF2B5EF4-FFF2-40B4-BE49-F238E27FC236}">
                <a16:creationId xmlns:a16="http://schemas.microsoft.com/office/drawing/2014/main" id="{0FC0CA1E-BDCE-36C0-9314-C027ED3496D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9293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0"/>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Agenda </a:t>
            </a:r>
            <a:endParaRPr b="1" dirty="0"/>
          </a:p>
        </p:txBody>
      </p:sp>
      <p:sp>
        <p:nvSpPr>
          <p:cNvPr id="122" name="Google Shape;122;p20"/>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3200"/>
              <a:buNone/>
            </a:pPr>
            <a:r>
              <a:rPr lang="en-GB" dirty="0"/>
              <a:t>At the end of this workshop, learners should be able to </a:t>
            </a:r>
            <a:endParaRPr dirty="0"/>
          </a:p>
          <a:p>
            <a:pPr marL="342900" lvl="0" indent="-342900" algn="l" rtl="0">
              <a:spcBef>
                <a:spcPts val="640"/>
              </a:spcBef>
              <a:spcAft>
                <a:spcPts val="0"/>
              </a:spcAft>
              <a:buClr>
                <a:schemeClr val="dk1"/>
              </a:buClr>
              <a:buSzPts val="3200"/>
              <a:buFont typeface="Noto Sans Symbols"/>
              <a:buChar char="▪"/>
            </a:pPr>
            <a:r>
              <a:rPr lang="en-GB" sz="3200" dirty="0"/>
              <a:t>Understand research design</a:t>
            </a:r>
          </a:p>
          <a:p>
            <a:pPr marL="342900" lvl="0" indent="-342900" algn="l" rtl="0">
              <a:spcBef>
                <a:spcPts val="640"/>
              </a:spcBef>
              <a:spcAft>
                <a:spcPts val="0"/>
              </a:spcAft>
              <a:buClr>
                <a:schemeClr val="dk1"/>
              </a:buClr>
              <a:buSzPts val="3200"/>
              <a:buFont typeface="Noto Sans Symbols"/>
              <a:buChar char="▪"/>
            </a:pPr>
            <a:r>
              <a:rPr lang="en-GB" dirty="0"/>
              <a:t>Discuss research paradigm and establish relevance to dissertation</a:t>
            </a:r>
          </a:p>
          <a:p>
            <a:pPr marL="342900" lvl="0" indent="-342900" algn="l" rtl="0">
              <a:spcBef>
                <a:spcPts val="640"/>
              </a:spcBef>
              <a:spcAft>
                <a:spcPts val="0"/>
              </a:spcAft>
              <a:buClr>
                <a:schemeClr val="dk1"/>
              </a:buClr>
              <a:buSzPts val="3200"/>
              <a:buFont typeface="Noto Sans Symbols"/>
              <a:buChar char="▪"/>
            </a:pPr>
            <a:r>
              <a:rPr lang="en-GB" dirty="0"/>
              <a:t>Examine different research methods</a:t>
            </a:r>
            <a:endParaRPr dirty="0"/>
          </a:p>
        </p:txBody>
      </p:sp>
      <p:sp>
        <p:nvSpPr>
          <p:cNvPr id="2" name="Slide Number Placeholder 1">
            <a:extLst>
              <a:ext uri="{FF2B5EF4-FFF2-40B4-BE49-F238E27FC236}">
                <a16:creationId xmlns:a16="http://schemas.microsoft.com/office/drawing/2014/main" id="{00B6940C-B38C-CB07-457C-F8AA19A930F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4</a:t>
            </a:fld>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599E327A-2385-4641-8580-F99A82FBC900}"/>
              </a:ext>
            </a:extLst>
          </p:cNvPr>
          <p:cNvSpPr>
            <a:spLocks noGrp="1" noChangeArrowheads="1"/>
          </p:cNvSpPr>
          <p:nvPr>
            <p:ph type="title"/>
          </p:nvPr>
        </p:nvSpPr>
        <p:spPr>
          <a:xfrm>
            <a:off x="2209800" y="609600"/>
            <a:ext cx="8062664" cy="709914"/>
          </a:xfrm>
        </p:spPr>
        <p:txBody>
          <a:bodyPr/>
          <a:lstStyle/>
          <a:p>
            <a:r>
              <a:rPr lang="en-GB" altLang="en-US" sz="4000" b="1" dirty="0"/>
              <a:t>Research Strategies/Approach</a:t>
            </a:r>
          </a:p>
        </p:txBody>
      </p:sp>
      <p:sp>
        <p:nvSpPr>
          <p:cNvPr id="3" name="Slide Number Placeholder 2">
            <a:extLst>
              <a:ext uri="{FF2B5EF4-FFF2-40B4-BE49-F238E27FC236}">
                <a16:creationId xmlns:a16="http://schemas.microsoft.com/office/drawing/2014/main" id="{5B546292-56CE-00DC-1725-CBB61B3D4B1E}"/>
              </a:ext>
            </a:extLst>
          </p:cNvPr>
          <p:cNvSpPr>
            <a:spLocks noGrp="1"/>
          </p:cNvSpPr>
          <p:nvPr>
            <p:ph type="sldNum" idx="12"/>
          </p:nvPr>
        </p:nvSpPr>
        <p:spPr/>
        <p:txBody>
          <a:bodyPr/>
          <a:lstStyle/>
          <a:p>
            <a:fld id="{AD333D74-BC38-45DC-9FA5-C16FDA71EDC3}" type="slidenum">
              <a:rPr lang="en-US" altLang="en-US" smtClean="0"/>
              <a:pPr/>
              <a:t>5</a:t>
            </a:fld>
            <a:endParaRPr lang="en-US" altLang="en-US" dirty="0"/>
          </a:p>
        </p:txBody>
      </p:sp>
      <p:sp>
        <p:nvSpPr>
          <p:cNvPr id="2" name="Rectangle 1">
            <a:extLst>
              <a:ext uri="{FF2B5EF4-FFF2-40B4-BE49-F238E27FC236}">
                <a16:creationId xmlns:a16="http://schemas.microsoft.com/office/drawing/2014/main" id="{85A8E75C-F245-45E8-A956-0B73220928BD}"/>
              </a:ext>
            </a:extLst>
          </p:cNvPr>
          <p:cNvSpPr/>
          <p:nvPr/>
        </p:nvSpPr>
        <p:spPr bwMode="auto">
          <a:xfrm>
            <a:off x="6600826" y="1773238"/>
            <a:ext cx="4318186" cy="3384550"/>
          </a:xfrm>
          <a:prstGeom prst="rect">
            <a:avLst/>
          </a:prstGeom>
          <a:noFill/>
          <a:ln w="9525" cap="flat" cmpd="sng" algn="ctr">
            <a:noFill/>
            <a:prstDash val="solid"/>
            <a:round/>
            <a:headEnd type="none" w="med" len="med"/>
            <a:tailEnd type="none" w="med" len="med"/>
          </a:ln>
          <a:effectLst/>
        </p:spPr>
        <p:txBody>
          <a:bodyPr/>
          <a:lstStyle/>
          <a:p>
            <a:pPr marL="342900" indent="-342900">
              <a:buFont typeface="Wingdings" panose="05000000000000000000" pitchFamily="2" charset="2"/>
              <a:buChar char="v"/>
              <a:defRPr/>
            </a:pPr>
            <a:r>
              <a:rPr lang="en-GB" sz="2000" dirty="0">
                <a:latin typeface="Calibri" panose="020F0502020204030204" pitchFamily="34" charset="0"/>
                <a:ea typeface="ＭＳ Ｐゴシック" charset="0"/>
              </a:rPr>
              <a:t>Which approach to adopt?</a:t>
            </a:r>
          </a:p>
          <a:p>
            <a:pPr>
              <a:defRPr/>
            </a:pPr>
            <a:endParaRPr lang="en-GB" sz="2000" dirty="0">
              <a:latin typeface="Calibri" panose="020F0502020204030204" pitchFamily="34" charset="0"/>
              <a:ea typeface="ＭＳ Ｐゴシック" charset="0"/>
            </a:endParaRPr>
          </a:p>
          <a:p>
            <a:pPr>
              <a:defRPr/>
            </a:pPr>
            <a:endParaRPr lang="en-GB" sz="2000" dirty="0">
              <a:latin typeface="Calibri" panose="020F0502020204030204" pitchFamily="34" charset="0"/>
              <a:ea typeface="ＭＳ Ｐゴシック" charset="0"/>
            </a:endParaRPr>
          </a:p>
          <a:p>
            <a:pPr marL="342900" indent="-342900">
              <a:buFont typeface="Wingdings" panose="05000000000000000000" pitchFamily="2" charset="2"/>
              <a:buChar char="v"/>
              <a:defRPr/>
            </a:pPr>
            <a:r>
              <a:rPr lang="en-GB" sz="2000" dirty="0">
                <a:latin typeface="Calibri" panose="020F0502020204030204" pitchFamily="34" charset="0"/>
                <a:ea typeface="ＭＳ Ｐゴシック" charset="0"/>
              </a:rPr>
              <a:t>Why the approach?</a:t>
            </a:r>
          </a:p>
          <a:p>
            <a:pPr>
              <a:defRPr/>
            </a:pPr>
            <a:endParaRPr lang="en-GB" sz="2000" dirty="0">
              <a:latin typeface="Calibri" panose="020F0502020204030204" pitchFamily="34" charset="0"/>
              <a:ea typeface="ＭＳ Ｐゴシック" charset="0"/>
            </a:endParaRPr>
          </a:p>
          <a:p>
            <a:pPr>
              <a:defRPr/>
            </a:pPr>
            <a:endParaRPr lang="en-GB" sz="2000" dirty="0">
              <a:latin typeface="Calibri" panose="020F0502020204030204" pitchFamily="34" charset="0"/>
              <a:ea typeface="ＭＳ Ｐゴシック" charset="0"/>
            </a:endParaRPr>
          </a:p>
          <a:p>
            <a:pPr marL="342900" indent="-342900">
              <a:buFont typeface="Wingdings" panose="05000000000000000000" pitchFamily="2" charset="2"/>
              <a:buChar char="v"/>
              <a:defRPr/>
            </a:pPr>
            <a:r>
              <a:rPr lang="en-GB" sz="2000" dirty="0">
                <a:latin typeface="Calibri" panose="020F0502020204030204" pitchFamily="34" charset="0"/>
                <a:ea typeface="ＭＳ Ｐゴシック" charset="0"/>
              </a:rPr>
              <a:t>Can approaches be combined?</a:t>
            </a:r>
          </a:p>
        </p:txBody>
      </p:sp>
      <p:sp>
        <p:nvSpPr>
          <p:cNvPr id="21508" name="Rectangle 2">
            <a:extLst>
              <a:ext uri="{FF2B5EF4-FFF2-40B4-BE49-F238E27FC236}">
                <a16:creationId xmlns:a16="http://schemas.microsoft.com/office/drawing/2014/main" id="{F1A0896D-81BF-464B-AC97-4E9C0673C3CB}"/>
              </a:ext>
            </a:extLst>
          </p:cNvPr>
          <p:cNvSpPr>
            <a:spLocks noChangeArrowheads="1"/>
          </p:cNvSpPr>
          <p:nvPr/>
        </p:nvSpPr>
        <p:spPr bwMode="auto">
          <a:xfrm>
            <a:off x="2279650" y="5157788"/>
            <a:ext cx="8730220" cy="532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 typeface="Wingdings" panose="05000000000000000000" pitchFamily="2" charset="2"/>
              <a:buChar char="Ø"/>
            </a:pPr>
            <a:r>
              <a:rPr lang="en-GB" altLang="en-US" sz="2400" i="1" dirty="0">
                <a:solidFill>
                  <a:srgbClr val="000000"/>
                </a:solidFill>
                <a:latin typeface="Calibri" panose="020F0502020204030204" pitchFamily="34" charset="0"/>
              </a:rPr>
              <a:t>Ultimate goal is: to achieve research objective(s)</a:t>
            </a:r>
          </a:p>
        </p:txBody>
      </p:sp>
      <p:pic>
        <p:nvPicPr>
          <p:cNvPr id="4" name="Picture 2" descr="Human Opponents In Chess ...">
            <a:extLst>
              <a:ext uri="{FF2B5EF4-FFF2-40B4-BE49-F238E27FC236}">
                <a16:creationId xmlns:a16="http://schemas.microsoft.com/office/drawing/2014/main" id="{CB6ED3E1-A244-F75E-AFBE-550F5166D7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999" y="1773238"/>
            <a:ext cx="4956175" cy="33845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F8D6-F70F-F9F5-5592-C161EDD7228E}"/>
              </a:ext>
            </a:extLst>
          </p:cNvPr>
          <p:cNvSpPr>
            <a:spLocks noGrp="1"/>
          </p:cNvSpPr>
          <p:nvPr>
            <p:ph type="title"/>
          </p:nvPr>
        </p:nvSpPr>
        <p:spPr/>
        <p:txBody>
          <a:bodyPr/>
          <a:lstStyle/>
          <a:p>
            <a:r>
              <a:rPr lang="en-US" b="1" dirty="0"/>
              <a:t>Methodology</a:t>
            </a:r>
            <a:endParaRPr lang="en-GB" b="1" dirty="0"/>
          </a:p>
        </p:txBody>
      </p:sp>
      <p:sp>
        <p:nvSpPr>
          <p:cNvPr id="3" name="Text Placeholder 2">
            <a:extLst>
              <a:ext uri="{FF2B5EF4-FFF2-40B4-BE49-F238E27FC236}">
                <a16:creationId xmlns:a16="http://schemas.microsoft.com/office/drawing/2014/main" id="{4615D342-1741-D9D3-B98B-DE13D789DF88}"/>
              </a:ext>
            </a:extLst>
          </p:cNvPr>
          <p:cNvSpPr>
            <a:spLocks noGrp="1"/>
          </p:cNvSpPr>
          <p:nvPr>
            <p:ph type="body" idx="1"/>
          </p:nvPr>
        </p:nvSpPr>
        <p:spPr/>
        <p:txBody>
          <a:bodyPr/>
          <a:lstStyle/>
          <a:p>
            <a:r>
              <a:rPr lang="en-GB" dirty="0"/>
              <a:t>What is a methodology?</a:t>
            </a:r>
          </a:p>
        </p:txBody>
      </p:sp>
      <p:sp>
        <p:nvSpPr>
          <p:cNvPr id="4" name="Slide Number Placeholder 3">
            <a:extLst>
              <a:ext uri="{FF2B5EF4-FFF2-40B4-BE49-F238E27FC236}">
                <a16:creationId xmlns:a16="http://schemas.microsoft.com/office/drawing/2014/main" id="{C5D835A8-266B-0B4F-F794-E36CAE17519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6</a:t>
            </a:fld>
            <a:endParaRPr lang="en-GB" dirty="0"/>
          </a:p>
        </p:txBody>
      </p:sp>
    </p:spTree>
    <p:extLst>
      <p:ext uri="{BB962C8B-B14F-4D97-AF65-F5344CB8AC3E}">
        <p14:creationId xmlns:p14="http://schemas.microsoft.com/office/powerpoint/2010/main" val="24328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41"/>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Open Sans"/>
              <a:buNone/>
            </a:pPr>
            <a:r>
              <a:rPr lang="en-GB" b="1" dirty="0"/>
              <a:t>Methodology</a:t>
            </a:r>
            <a:endParaRPr b="1" dirty="0"/>
          </a:p>
        </p:txBody>
      </p:sp>
      <p:sp>
        <p:nvSpPr>
          <p:cNvPr id="261" name="Google Shape;261;p41"/>
          <p:cNvSpPr txBox="1">
            <a:spLocks noGrp="1"/>
          </p:cNvSpPr>
          <p:nvPr>
            <p:ph type="body" idx="1"/>
          </p:nvPr>
        </p:nvSpPr>
        <p:spPr>
          <a:prstGeom prst="rect">
            <a:avLst/>
          </a:prstGeom>
          <a:noFill/>
          <a:ln>
            <a:noFill/>
          </a:ln>
        </p:spPr>
        <p:txBody>
          <a:bodyPr spcFirstLastPara="1" wrap="square" lIns="91425" tIns="45700" rIns="91425" bIns="45700" anchor="t" anchorCtr="0">
            <a:normAutofit lnSpcReduction="10000"/>
          </a:bodyPr>
          <a:lstStyle/>
          <a:p>
            <a:pPr marL="342900" lvl="0">
              <a:spcBef>
                <a:spcPts val="0"/>
              </a:spcBef>
              <a:buSzPts val="3200"/>
            </a:pPr>
            <a:r>
              <a:rPr lang="en-GB" dirty="0"/>
              <a:t>Originates from the Greek words - </a:t>
            </a:r>
            <a:r>
              <a:rPr lang="en-GB" i="1" dirty="0" err="1"/>
              <a:t>methodos</a:t>
            </a:r>
            <a:r>
              <a:rPr lang="en-GB" i="1" dirty="0"/>
              <a:t> </a:t>
            </a:r>
            <a:r>
              <a:rPr lang="en-GB" dirty="0"/>
              <a:t>(meaning, procedure for the attainment of a goal, i.e. acquisition of knowledge in case of a dissertation) and </a:t>
            </a:r>
            <a:r>
              <a:rPr lang="en-GB" i="1" dirty="0"/>
              <a:t>logos </a:t>
            </a:r>
            <a:r>
              <a:rPr lang="en-GB" dirty="0"/>
              <a:t>(theory) </a:t>
            </a:r>
          </a:p>
          <a:p>
            <a:pPr marL="342900" lvl="0">
              <a:spcBef>
                <a:spcPts val="0"/>
              </a:spcBef>
              <a:buSzPts val="3200"/>
            </a:pPr>
            <a:endParaRPr lang="en-GB" dirty="0"/>
          </a:p>
          <a:p>
            <a:pPr marL="342900" lvl="0">
              <a:spcBef>
                <a:spcPts val="0"/>
              </a:spcBef>
              <a:buSzPts val="3200"/>
            </a:pPr>
            <a:r>
              <a:rPr lang="en-GB" dirty="0"/>
              <a:t>It means the theory of how knowledge is acquired</a:t>
            </a:r>
          </a:p>
          <a:p>
            <a:pPr marL="342900" lvl="0">
              <a:spcBef>
                <a:spcPts val="0"/>
              </a:spcBef>
              <a:buSzPts val="3200"/>
            </a:pPr>
            <a:endParaRPr lang="en-GB" dirty="0"/>
          </a:p>
          <a:p>
            <a:pPr marL="342900">
              <a:spcBef>
                <a:spcPts val="0"/>
              </a:spcBef>
              <a:buSzPts val="3200"/>
            </a:pPr>
            <a:r>
              <a:rPr lang="en-GB" b="1" dirty="0"/>
              <a:t>Methodology: </a:t>
            </a:r>
            <a:r>
              <a:rPr lang="en-GB" dirty="0"/>
              <a:t>an approach to the process of research encompassing a body of methods.</a:t>
            </a:r>
          </a:p>
          <a:p>
            <a:pPr marL="342900" lvl="0">
              <a:spcBef>
                <a:spcPts val="0"/>
              </a:spcBef>
              <a:buSzPts val="3200"/>
            </a:pPr>
            <a:endParaRPr lang="en-GB" dirty="0"/>
          </a:p>
          <a:p>
            <a:pPr marL="342900" lvl="0">
              <a:spcBef>
                <a:spcPts val="0"/>
              </a:spcBef>
              <a:buSzPts val="3200"/>
            </a:pPr>
            <a:endParaRPr dirty="0"/>
          </a:p>
        </p:txBody>
      </p:sp>
      <p:sp>
        <p:nvSpPr>
          <p:cNvPr id="2" name="Slide Number Placeholder 1">
            <a:extLst>
              <a:ext uri="{FF2B5EF4-FFF2-40B4-BE49-F238E27FC236}">
                <a16:creationId xmlns:a16="http://schemas.microsoft.com/office/drawing/2014/main" id="{71AB4EEB-BB62-6747-FC3A-2765137CDC2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7</a:t>
            </a:fld>
            <a:endParaRPr lang="en-GB" dirty="0"/>
          </a:p>
        </p:txBody>
      </p:sp>
    </p:spTree>
    <p:extLst>
      <p:ext uri="{BB962C8B-B14F-4D97-AF65-F5344CB8AC3E}">
        <p14:creationId xmlns:p14="http://schemas.microsoft.com/office/powerpoint/2010/main" val="1820459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8" name="Google Shape;268;p42"/>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Research paradigms</a:t>
            </a:r>
            <a:endParaRPr b="1" dirty="0"/>
          </a:p>
        </p:txBody>
      </p:sp>
      <p:sp>
        <p:nvSpPr>
          <p:cNvPr id="267" name="Google Shape;267;p42"/>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a:spcBef>
                <a:spcPts val="640"/>
              </a:spcBef>
              <a:buSzPts val="3200"/>
            </a:pPr>
            <a:r>
              <a:rPr lang="en-GB" dirty="0"/>
              <a:t>Paradigm: a framework which guides how research should be conducted, based on people’s philosophies and their assumptions about the world and the nature of knowledge.</a:t>
            </a:r>
          </a:p>
          <a:p>
            <a:pPr>
              <a:spcBef>
                <a:spcPts val="0"/>
              </a:spcBef>
              <a:buSzPts val="3200"/>
            </a:pPr>
            <a:r>
              <a:rPr lang="en-GB" dirty="0"/>
              <a:t>Paradigm means belief, assumption, tradition – ‘a network of coherent ideas’ (Bassey 1999)</a:t>
            </a:r>
            <a:br>
              <a:rPr lang="en-GB" dirty="0"/>
            </a:br>
            <a:r>
              <a:rPr lang="en-GB" dirty="0"/>
              <a:t>A paradigm is an underlying structure that guides beliefs. </a:t>
            </a:r>
          </a:p>
          <a:p>
            <a:pPr>
              <a:spcBef>
                <a:spcPts val="640"/>
              </a:spcBef>
              <a:buSzPts val="3200"/>
            </a:pPr>
            <a:r>
              <a:rPr lang="en-GB" dirty="0"/>
              <a:t>A lens through which to view the world.</a:t>
            </a:r>
            <a:endParaRPr dirty="0"/>
          </a:p>
        </p:txBody>
      </p:sp>
      <p:sp>
        <p:nvSpPr>
          <p:cNvPr id="2" name="Slide Number Placeholder 1">
            <a:extLst>
              <a:ext uri="{FF2B5EF4-FFF2-40B4-BE49-F238E27FC236}">
                <a16:creationId xmlns:a16="http://schemas.microsoft.com/office/drawing/2014/main" id="{0F4DB16B-BB2A-DFEC-E073-FAF0EBA7F76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8</a:t>
            </a:fld>
            <a:endParaRPr lang="en-GB" dirty="0"/>
          </a:p>
        </p:txBody>
      </p:sp>
      <p:pic>
        <p:nvPicPr>
          <p:cNvPr id="3" name="Google Shape;269;p42">
            <a:extLst>
              <a:ext uri="{FF2B5EF4-FFF2-40B4-BE49-F238E27FC236}">
                <a16:creationId xmlns:a16="http://schemas.microsoft.com/office/drawing/2014/main" id="{4F822A7B-39B6-57D7-2791-A46CED35F5FA}"/>
              </a:ext>
            </a:extLst>
          </p:cNvPr>
          <p:cNvPicPr preferRelativeResize="0"/>
          <p:nvPr/>
        </p:nvPicPr>
        <p:blipFill rotWithShape="1">
          <a:blip r:embed="rId3">
            <a:alphaModFix/>
          </a:blip>
          <a:srcRect/>
          <a:stretch/>
        </p:blipFill>
        <p:spPr>
          <a:xfrm>
            <a:off x="10696575" y="4314825"/>
            <a:ext cx="1350964" cy="1384971"/>
          </a:xfrm>
          <a:prstGeom prst="rect">
            <a:avLst/>
          </a:prstGeom>
          <a:noFill/>
          <a:ln>
            <a:noFill/>
          </a:ln>
        </p:spPr>
      </p:pic>
    </p:spTree>
    <p:extLst>
      <p:ext uri="{BB962C8B-B14F-4D97-AF65-F5344CB8AC3E}">
        <p14:creationId xmlns:p14="http://schemas.microsoft.com/office/powerpoint/2010/main" val="1345762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a:buSzPct val="100000"/>
            </a:pPr>
            <a:r>
              <a:rPr lang="en-GB" b="1" dirty="0"/>
              <a:t>Philosophical assumptions (Ontology)</a:t>
            </a:r>
            <a:endParaRPr b="1" dirty="0"/>
          </a:p>
        </p:txBody>
      </p:sp>
      <p:sp>
        <p:nvSpPr>
          <p:cNvPr id="249" name="Google Shape;249;p39"/>
          <p:cNvSpPr txBox="1">
            <a:spLocks noGrp="1"/>
          </p:cNvSpPr>
          <p:nvPr>
            <p:ph type="body" idx="1"/>
          </p:nvPr>
        </p:nvSpPr>
        <p:spPr>
          <a:prstGeom prst="rect">
            <a:avLst/>
          </a:prstGeom>
          <a:noFill/>
          <a:ln>
            <a:noFill/>
          </a:ln>
        </p:spPr>
        <p:txBody>
          <a:bodyPr spcFirstLastPara="1" wrap="square" lIns="91425" tIns="45700" rIns="91425" bIns="45700" anchor="t" anchorCtr="0">
            <a:normAutofit fontScale="77500" lnSpcReduction="20000"/>
          </a:bodyPr>
          <a:lstStyle/>
          <a:p>
            <a:pPr marL="342900" lvl="0">
              <a:spcBef>
                <a:spcPts val="640"/>
              </a:spcBef>
              <a:buSzPts val="3200"/>
            </a:pPr>
            <a:r>
              <a:rPr lang="en-GB" dirty="0"/>
              <a:t>Ontology and epistemological views lead to distinct approaches to methodology – e.g., the scientific method, collecting quantitative data, and notions of control.</a:t>
            </a:r>
          </a:p>
          <a:p>
            <a:pPr marL="342900" lvl="0" indent="-342900" algn="l" rtl="0">
              <a:spcBef>
                <a:spcPts val="0"/>
              </a:spcBef>
              <a:spcAft>
                <a:spcPts val="0"/>
              </a:spcAft>
              <a:buClr>
                <a:schemeClr val="dk1"/>
              </a:buClr>
              <a:buSzPts val="3200"/>
              <a:buChar char="•"/>
            </a:pPr>
            <a:endParaRPr lang="en-GB" dirty="0"/>
          </a:p>
          <a:p>
            <a:pPr marL="342900" lvl="0" indent="-342900" algn="l" rtl="0">
              <a:spcBef>
                <a:spcPts val="0"/>
              </a:spcBef>
              <a:spcAft>
                <a:spcPts val="0"/>
              </a:spcAft>
              <a:buClr>
                <a:schemeClr val="dk1"/>
              </a:buClr>
              <a:buSzPts val="3200"/>
              <a:buChar char="•"/>
            </a:pPr>
            <a:endParaRPr lang="en-GB" dirty="0"/>
          </a:p>
          <a:p>
            <a:pPr marL="342900" lvl="0" indent="-342900" algn="l" rtl="0">
              <a:spcBef>
                <a:spcPts val="0"/>
              </a:spcBef>
              <a:spcAft>
                <a:spcPts val="0"/>
              </a:spcAft>
              <a:buClr>
                <a:schemeClr val="dk1"/>
              </a:buClr>
              <a:buSzPts val="3200"/>
              <a:buChar char="•"/>
            </a:pPr>
            <a:r>
              <a:rPr lang="en-GB" dirty="0"/>
              <a:t>Ontology is derived from the Greek </a:t>
            </a:r>
            <a:r>
              <a:rPr lang="en-GB" i="1" dirty="0"/>
              <a:t>on</a:t>
            </a:r>
            <a:r>
              <a:rPr lang="en-GB" dirty="0"/>
              <a:t> (being) &amp; </a:t>
            </a:r>
            <a:r>
              <a:rPr lang="en-GB" i="1" dirty="0"/>
              <a:t>logos </a:t>
            </a:r>
            <a:r>
              <a:rPr lang="en-GB" dirty="0"/>
              <a:t>(theory)</a:t>
            </a:r>
            <a:endParaRPr dirty="0"/>
          </a:p>
          <a:p>
            <a:pPr marL="342900" lvl="0" indent="-342900" algn="l" rtl="0">
              <a:spcBef>
                <a:spcPts val="640"/>
              </a:spcBef>
              <a:spcAft>
                <a:spcPts val="0"/>
              </a:spcAft>
              <a:buClr>
                <a:schemeClr val="dk1"/>
              </a:buClr>
              <a:buSzPts val="3200"/>
              <a:buFont typeface="Open Sans"/>
              <a:buNone/>
            </a:pPr>
            <a:r>
              <a:rPr lang="en-GB" dirty="0"/>
              <a:t>	So literally “theory of being”.</a:t>
            </a:r>
            <a:br>
              <a:rPr lang="en-GB" dirty="0"/>
            </a:br>
            <a:endParaRPr dirty="0"/>
          </a:p>
          <a:p>
            <a:pPr marL="342900" lvl="0" indent="-342900" algn="l" rtl="0">
              <a:spcBef>
                <a:spcPts val="640"/>
              </a:spcBef>
              <a:spcAft>
                <a:spcPts val="0"/>
              </a:spcAft>
              <a:buClr>
                <a:schemeClr val="dk1"/>
              </a:buClr>
              <a:buSzPts val="3200"/>
              <a:buChar char="•"/>
            </a:pPr>
            <a:r>
              <a:rPr lang="en-GB" dirty="0"/>
              <a:t>What is the nature of being? What is the nature of the reality we seek to explain? Does it exist out there waiting to be discovered, or only in the human mind?</a:t>
            </a:r>
            <a:endParaRPr dirty="0"/>
          </a:p>
          <a:p>
            <a:pPr marL="342900" lvl="0" indent="-342900" algn="l" rtl="0">
              <a:spcBef>
                <a:spcPts val="640"/>
              </a:spcBef>
              <a:spcAft>
                <a:spcPts val="0"/>
              </a:spcAft>
              <a:buClr>
                <a:schemeClr val="dk1"/>
              </a:buClr>
              <a:buSzPts val="3200"/>
              <a:buFont typeface="Open Sans"/>
              <a:buNone/>
            </a:pPr>
            <a:endParaRPr dirty="0"/>
          </a:p>
        </p:txBody>
      </p:sp>
      <p:sp>
        <p:nvSpPr>
          <p:cNvPr id="2" name="Slide Number Placeholder 1">
            <a:extLst>
              <a:ext uri="{FF2B5EF4-FFF2-40B4-BE49-F238E27FC236}">
                <a16:creationId xmlns:a16="http://schemas.microsoft.com/office/drawing/2014/main" id="{27BE2B87-B6E9-D6EA-B442-19A02D5219F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9</a:t>
            </a:fld>
            <a:endParaRPr lang="en-GB" dirty="0"/>
          </a:p>
        </p:txBody>
      </p:sp>
    </p:spTree>
    <p:extLst>
      <p:ext uri="{BB962C8B-B14F-4D97-AF65-F5344CB8AC3E}">
        <p14:creationId xmlns:p14="http://schemas.microsoft.com/office/powerpoint/2010/main" val="4017850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40"/>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Open Sans"/>
              <a:buNone/>
            </a:pPr>
            <a:r>
              <a:rPr lang="en-US" b="1" dirty="0"/>
              <a:t>Philosophical assumptions (epistemology)</a:t>
            </a:r>
            <a:endParaRPr b="1" dirty="0"/>
          </a:p>
        </p:txBody>
      </p:sp>
      <p:sp>
        <p:nvSpPr>
          <p:cNvPr id="255" name="Google Shape;255;p40"/>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From the Greek </a:t>
            </a:r>
            <a:r>
              <a:rPr lang="en-GB" i="1" dirty="0"/>
              <a:t>episteme</a:t>
            </a:r>
            <a:r>
              <a:rPr lang="en-GB" dirty="0"/>
              <a:t> (knowledge) and </a:t>
            </a:r>
            <a:r>
              <a:rPr lang="en-GB" i="1" dirty="0"/>
              <a:t>logos</a:t>
            </a:r>
            <a:r>
              <a:rPr lang="en-GB" dirty="0"/>
              <a:t> (theory) - so literally “theory of knowledge”</a:t>
            </a:r>
            <a:endParaRPr dirty="0"/>
          </a:p>
          <a:p>
            <a:pPr marL="342900" lvl="0" indent="-342900" algn="l" rtl="0">
              <a:spcBef>
                <a:spcPts val="640"/>
              </a:spcBef>
              <a:spcAft>
                <a:spcPts val="0"/>
              </a:spcAft>
              <a:buClr>
                <a:schemeClr val="dk1"/>
              </a:buClr>
              <a:buSzPts val="3200"/>
              <a:buChar char="•"/>
            </a:pPr>
            <a:r>
              <a:rPr lang="en-GB" dirty="0"/>
              <a:t>What constitutes knowledge, how can it be acquired and communicated?</a:t>
            </a:r>
            <a:endParaRPr dirty="0"/>
          </a:p>
          <a:p>
            <a:pPr marL="342900" lvl="0" indent="-342900" algn="l" rtl="0">
              <a:spcBef>
                <a:spcPts val="640"/>
              </a:spcBef>
              <a:spcAft>
                <a:spcPts val="0"/>
              </a:spcAft>
              <a:buClr>
                <a:schemeClr val="dk1"/>
              </a:buClr>
              <a:buSzPts val="3200"/>
              <a:buChar char="•"/>
            </a:pPr>
            <a:r>
              <a:rPr lang="en-GB" dirty="0"/>
              <a:t>Realist view suggests observer role, determine laws, natural science methods (positivism)</a:t>
            </a:r>
            <a:endParaRPr dirty="0"/>
          </a:p>
          <a:p>
            <a:pPr marL="342900" lvl="0" indent="-342900" algn="l" rtl="0">
              <a:spcBef>
                <a:spcPts val="640"/>
              </a:spcBef>
              <a:spcAft>
                <a:spcPts val="0"/>
              </a:spcAft>
              <a:buClr>
                <a:schemeClr val="dk1"/>
              </a:buClr>
              <a:buSzPts val="3200"/>
              <a:buChar char="•"/>
            </a:pPr>
            <a:r>
              <a:rPr lang="en-GB" dirty="0"/>
              <a:t>Nominalist view suggests any number of different social worlds</a:t>
            </a:r>
            <a:endParaRPr dirty="0"/>
          </a:p>
        </p:txBody>
      </p:sp>
      <p:sp>
        <p:nvSpPr>
          <p:cNvPr id="2" name="Slide Number Placeholder 1">
            <a:extLst>
              <a:ext uri="{FF2B5EF4-FFF2-40B4-BE49-F238E27FC236}">
                <a16:creationId xmlns:a16="http://schemas.microsoft.com/office/drawing/2014/main" id="{C05E098E-47E6-3146-6D5A-92C584678E6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10</a:t>
            </a:fld>
            <a:endParaRPr lang="en-GB" dirty="0"/>
          </a:p>
        </p:txBody>
      </p:sp>
    </p:spTree>
    <p:extLst>
      <p:ext uri="{BB962C8B-B14F-4D97-AF65-F5344CB8AC3E}">
        <p14:creationId xmlns:p14="http://schemas.microsoft.com/office/powerpoint/2010/main" val="3272882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E3183E52-2F0E-02AD-FA7A-3EB1B232207A}"/>
              </a:ext>
            </a:extLst>
          </p:cNvPr>
          <p:cNvSpPr>
            <a:spLocks noGrp="1" noChangeArrowheads="1"/>
          </p:cNvSpPr>
          <p:nvPr>
            <p:ph type="title"/>
          </p:nvPr>
        </p:nvSpPr>
        <p:spPr/>
        <p:txBody>
          <a:bodyPr anchor="t"/>
          <a:lstStyle/>
          <a:p>
            <a:r>
              <a:rPr lang="en-GB" altLang="en-US" sz="3200" b="1" dirty="0"/>
              <a:t>Assumptions of the main paradigms</a:t>
            </a:r>
          </a:p>
        </p:txBody>
      </p:sp>
      <p:sp>
        <p:nvSpPr>
          <p:cNvPr id="3" name="Slide Number Placeholder 2">
            <a:extLst>
              <a:ext uri="{FF2B5EF4-FFF2-40B4-BE49-F238E27FC236}">
                <a16:creationId xmlns:a16="http://schemas.microsoft.com/office/drawing/2014/main" id="{AE813B56-FD75-99B5-E1AC-0C9DFDFBB2B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11</a:t>
            </a:fld>
            <a:endParaRPr lang="en-GB" dirty="0"/>
          </a:p>
        </p:txBody>
      </p:sp>
      <p:graphicFrame>
        <p:nvGraphicFramePr>
          <p:cNvPr id="2" name="Content Placeholder 1">
            <a:extLst>
              <a:ext uri="{FF2B5EF4-FFF2-40B4-BE49-F238E27FC236}">
                <a16:creationId xmlns:a16="http://schemas.microsoft.com/office/drawing/2014/main" id="{8702F1FA-3A83-4F58-B0CD-ED5941DAB87B}"/>
              </a:ext>
            </a:extLst>
          </p:cNvPr>
          <p:cNvGraphicFramePr>
            <a:graphicFrameLocks noGrp="1"/>
          </p:cNvGraphicFramePr>
          <p:nvPr>
            <p:ph idx="4294967295"/>
          </p:nvPr>
        </p:nvGraphicFramePr>
        <p:xfrm>
          <a:off x="0" y="881063"/>
          <a:ext cx="11925300" cy="4844111"/>
        </p:xfrm>
        <a:graphic>
          <a:graphicData uri="http://schemas.openxmlformats.org/drawingml/2006/table">
            <a:tbl>
              <a:tblPr firstRow="1" bandRow="1">
                <a:tableStyleId>{5C22544A-7EE6-4342-B048-85BDC9FD1C3A}</a:tableStyleId>
              </a:tblPr>
              <a:tblGrid>
                <a:gridCol w="2650066">
                  <a:extLst>
                    <a:ext uri="{9D8B030D-6E8A-4147-A177-3AD203B41FA5}">
                      <a16:colId xmlns:a16="http://schemas.microsoft.com/office/drawing/2014/main" val="20000"/>
                    </a:ext>
                  </a:extLst>
                </a:gridCol>
                <a:gridCol w="5094017">
                  <a:extLst>
                    <a:ext uri="{9D8B030D-6E8A-4147-A177-3AD203B41FA5}">
                      <a16:colId xmlns:a16="http://schemas.microsoft.com/office/drawing/2014/main" val="20001"/>
                    </a:ext>
                  </a:extLst>
                </a:gridCol>
                <a:gridCol w="4181217">
                  <a:extLst>
                    <a:ext uri="{9D8B030D-6E8A-4147-A177-3AD203B41FA5}">
                      <a16:colId xmlns:a16="http://schemas.microsoft.com/office/drawing/2014/main" val="20002"/>
                    </a:ext>
                  </a:extLst>
                </a:gridCol>
              </a:tblGrid>
              <a:tr h="280015">
                <a:tc>
                  <a:txBody>
                    <a:bodyPr/>
                    <a:lstStyle/>
                    <a:p>
                      <a:r>
                        <a:rPr lang="en-GB" sz="1400" dirty="0">
                          <a:solidFill>
                            <a:schemeClr val="tx1"/>
                          </a:solidFill>
                          <a:latin typeface="Calibri" panose="020F0502020204030204" pitchFamily="34" charset="0"/>
                        </a:rPr>
                        <a:t>Philosophical</a:t>
                      </a:r>
                      <a:r>
                        <a:rPr lang="en-GB" sz="1400" baseline="0" dirty="0">
                          <a:solidFill>
                            <a:schemeClr val="tx1"/>
                          </a:solidFill>
                          <a:latin typeface="Calibri" panose="020F0502020204030204" pitchFamily="34" charset="0"/>
                        </a:rPr>
                        <a:t> assumption</a:t>
                      </a:r>
                      <a:endParaRPr lang="en-GB" sz="1400" dirty="0">
                        <a:solidFill>
                          <a:schemeClr val="tx1"/>
                        </a:solidFill>
                        <a:latin typeface="Calibri" panose="020F0502020204030204" pitchFamily="34" charset="0"/>
                      </a:endParaRPr>
                    </a:p>
                  </a:txBody>
                  <a:tcPr marT="45712" marB="45712"/>
                </a:tc>
                <a:tc>
                  <a:txBody>
                    <a:bodyPr/>
                    <a:lstStyle/>
                    <a:p>
                      <a:r>
                        <a:rPr lang="en-GB" sz="1400" dirty="0">
                          <a:solidFill>
                            <a:schemeClr val="tx1"/>
                          </a:solidFill>
                          <a:latin typeface="Calibri" panose="020F0502020204030204" pitchFamily="34" charset="0"/>
                        </a:rPr>
                        <a:t>Positivism</a:t>
                      </a:r>
                    </a:p>
                  </a:txBody>
                  <a:tcPr marT="45712" marB="45712"/>
                </a:tc>
                <a:tc>
                  <a:txBody>
                    <a:bodyPr/>
                    <a:lstStyle/>
                    <a:p>
                      <a:r>
                        <a:rPr lang="en-GB" sz="1400" dirty="0">
                          <a:solidFill>
                            <a:schemeClr val="tx1"/>
                          </a:solidFill>
                          <a:latin typeface="Calibri" panose="020F0502020204030204" pitchFamily="34" charset="0"/>
                        </a:rPr>
                        <a:t>Interpretivism</a:t>
                      </a:r>
                    </a:p>
                  </a:txBody>
                  <a:tcPr marT="45712" marB="45712"/>
                </a:tc>
                <a:extLst>
                  <a:ext uri="{0D108BD9-81ED-4DB2-BD59-A6C34878D82A}">
                    <a16:rowId xmlns:a16="http://schemas.microsoft.com/office/drawing/2014/main" val="10000"/>
                  </a:ext>
                </a:extLst>
              </a:tr>
              <a:tr h="490028">
                <a:tc>
                  <a:txBody>
                    <a:bodyPr/>
                    <a:lstStyle/>
                    <a:p>
                      <a:r>
                        <a:rPr lang="en-GB" sz="1400" dirty="0">
                          <a:latin typeface="Calibri" panose="020F0502020204030204" pitchFamily="34" charset="0"/>
                        </a:rPr>
                        <a:t>Ontological assumption</a:t>
                      </a:r>
                    </a:p>
                    <a:p>
                      <a:r>
                        <a:rPr lang="en-GB" sz="1400" dirty="0">
                          <a:latin typeface="Calibri" panose="020F0502020204030204" pitchFamily="34" charset="0"/>
                        </a:rPr>
                        <a:t>(nature of reality)</a:t>
                      </a:r>
                    </a:p>
                  </a:txBody>
                  <a:tcPr marT="45712" marB="45712"/>
                </a:tc>
                <a:tc>
                  <a:txBody>
                    <a:bodyPr/>
                    <a:lstStyle/>
                    <a:p>
                      <a:r>
                        <a:rPr lang="en-GB" sz="1400" dirty="0">
                          <a:latin typeface="Calibri" panose="020F0502020204030204" pitchFamily="34" charset="0"/>
                        </a:rPr>
                        <a:t>Reality is objective and singular, separate</a:t>
                      </a:r>
                      <a:r>
                        <a:rPr lang="en-GB" sz="1400" baseline="0" dirty="0">
                          <a:latin typeface="Calibri" panose="020F0502020204030204" pitchFamily="34" charset="0"/>
                        </a:rPr>
                        <a:t> from the researcher</a:t>
                      </a:r>
                      <a:endParaRPr lang="en-GB" sz="1400" dirty="0">
                        <a:latin typeface="Calibri" panose="020F0502020204030204" pitchFamily="34" charset="0"/>
                      </a:endParaRPr>
                    </a:p>
                  </a:txBody>
                  <a:tcPr marT="45712" marB="45712"/>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400" dirty="0">
                          <a:latin typeface="Calibri" panose="020F0502020204030204" pitchFamily="34" charset="0"/>
                        </a:rPr>
                        <a:t>Reality is subjective and multiple, as seen by</a:t>
                      </a:r>
                      <a:r>
                        <a:rPr lang="en-GB" sz="1400" baseline="0" dirty="0">
                          <a:latin typeface="Calibri" panose="020F0502020204030204" pitchFamily="34" charset="0"/>
                        </a:rPr>
                        <a:t> the participants</a:t>
                      </a:r>
                      <a:endParaRPr lang="en-GB" sz="1400" dirty="0">
                        <a:latin typeface="Calibri" panose="020F0502020204030204" pitchFamily="34" charset="0"/>
                      </a:endParaRPr>
                    </a:p>
                  </a:txBody>
                  <a:tcPr marT="45712" marB="45712"/>
                </a:tc>
                <a:extLst>
                  <a:ext uri="{0D108BD9-81ED-4DB2-BD59-A6C34878D82A}">
                    <a16:rowId xmlns:a16="http://schemas.microsoft.com/office/drawing/2014/main" val="10001"/>
                  </a:ext>
                </a:extLst>
              </a:tr>
              <a:tr h="444546">
                <a:tc>
                  <a:txBody>
                    <a:bodyPr/>
                    <a:lstStyle/>
                    <a:p>
                      <a:r>
                        <a:rPr lang="en-GB" sz="1400" dirty="0">
                          <a:latin typeface="Calibri" panose="020F0502020204030204" pitchFamily="34" charset="0"/>
                        </a:rPr>
                        <a:t>Epistemological assumption (What</a:t>
                      </a:r>
                      <a:r>
                        <a:rPr lang="en-GB" sz="1400" baseline="0" dirty="0">
                          <a:latin typeface="Calibri" panose="020F0502020204030204" pitchFamily="34" charset="0"/>
                        </a:rPr>
                        <a:t> constitutes a valid knowledge)</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 is independent</a:t>
                      </a:r>
                      <a:r>
                        <a:rPr lang="en-GB" sz="1400" baseline="0" dirty="0">
                          <a:latin typeface="Calibri" panose="020F0502020204030204" pitchFamily="34" charset="0"/>
                        </a:rPr>
                        <a:t> of that being researched</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 interacts with that being researched</a:t>
                      </a:r>
                    </a:p>
                  </a:txBody>
                  <a:tcPr marT="45712" marB="45712"/>
                </a:tc>
                <a:extLst>
                  <a:ext uri="{0D108BD9-81ED-4DB2-BD59-A6C34878D82A}">
                    <a16:rowId xmlns:a16="http://schemas.microsoft.com/office/drawing/2014/main" val="10002"/>
                  </a:ext>
                </a:extLst>
              </a:tr>
              <a:tr h="622365">
                <a:tc>
                  <a:txBody>
                    <a:bodyPr/>
                    <a:lstStyle/>
                    <a:p>
                      <a:r>
                        <a:rPr lang="en-GB" sz="1400" dirty="0">
                          <a:latin typeface="Calibri" panose="020F0502020204030204" pitchFamily="34" charset="0"/>
                        </a:rPr>
                        <a:t>Axiological assumption</a:t>
                      </a:r>
                    </a:p>
                    <a:p>
                      <a:r>
                        <a:rPr lang="en-GB" sz="1400" dirty="0">
                          <a:latin typeface="Calibri" panose="020F0502020204030204" pitchFamily="34" charset="0"/>
                        </a:rPr>
                        <a:t>(the role of value)</a:t>
                      </a:r>
                    </a:p>
                  </a:txBody>
                  <a:tcPr marT="45712" marB="45712"/>
                </a:tc>
                <a:tc>
                  <a:txBody>
                    <a:bodyPr/>
                    <a:lstStyle/>
                    <a:p>
                      <a:r>
                        <a:rPr lang="en-GB" sz="1400" dirty="0">
                          <a:latin typeface="Calibri" panose="020F0502020204030204" pitchFamily="34" charset="0"/>
                        </a:rPr>
                        <a:t>Research is value-free</a:t>
                      </a:r>
                      <a:r>
                        <a:rPr lang="en-GB" sz="1400" baseline="0" dirty="0">
                          <a:latin typeface="Calibri" panose="020F0502020204030204" pitchFamily="34" charset="0"/>
                        </a:rPr>
                        <a:t> and unbiased</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a:t>
                      </a:r>
                      <a:r>
                        <a:rPr lang="en-GB" sz="1400" baseline="0" dirty="0">
                          <a:latin typeface="Calibri" panose="020F0502020204030204" pitchFamily="34" charset="0"/>
                        </a:rPr>
                        <a:t> acknowledges that research is value-laden and biases are present</a:t>
                      </a:r>
                      <a:endParaRPr lang="en-GB" sz="1400" dirty="0">
                        <a:latin typeface="Calibri" panose="020F0502020204030204" pitchFamily="34" charset="0"/>
                      </a:endParaRPr>
                    </a:p>
                  </a:txBody>
                  <a:tcPr marT="45712" marB="45712"/>
                </a:tc>
                <a:extLst>
                  <a:ext uri="{0D108BD9-81ED-4DB2-BD59-A6C34878D82A}">
                    <a16:rowId xmlns:a16="http://schemas.microsoft.com/office/drawing/2014/main" val="10003"/>
                  </a:ext>
                </a:extLst>
              </a:tr>
              <a:tr h="800188">
                <a:tc>
                  <a:txBody>
                    <a:bodyPr/>
                    <a:lstStyle/>
                    <a:p>
                      <a:r>
                        <a:rPr lang="en-GB" sz="1400" dirty="0">
                          <a:latin typeface="Calibri" panose="020F0502020204030204" pitchFamily="34" charset="0"/>
                        </a:rPr>
                        <a:t>Rhetorical assumption</a:t>
                      </a:r>
                    </a:p>
                    <a:p>
                      <a:r>
                        <a:rPr lang="en-GB" sz="1400" dirty="0">
                          <a:latin typeface="Calibri" panose="020F0502020204030204" pitchFamily="34" charset="0"/>
                        </a:rPr>
                        <a:t>(the language of research)</a:t>
                      </a:r>
                    </a:p>
                  </a:txBody>
                  <a:tcPr marT="45712" marB="45712"/>
                </a:tc>
                <a:tc>
                  <a:txBody>
                    <a:bodyPr/>
                    <a:lstStyle/>
                    <a:p>
                      <a:r>
                        <a:rPr lang="en-GB" sz="1400" dirty="0">
                          <a:latin typeface="Calibri" panose="020F0502020204030204" pitchFamily="34" charset="0"/>
                        </a:rPr>
                        <a:t>Researcher</a:t>
                      </a:r>
                      <a:r>
                        <a:rPr lang="en-GB" sz="1400" baseline="0" dirty="0">
                          <a:latin typeface="Calibri" panose="020F0502020204030204" pitchFamily="34" charset="0"/>
                        </a:rPr>
                        <a:t> writes in a formal style and uses the passive voice, accepted quantitative words and set definitions </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 writes in an informal style</a:t>
                      </a:r>
                      <a:r>
                        <a:rPr lang="en-GB" sz="1400" baseline="0" dirty="0">
                          <a:latin typeface="Calibri" panose="020F0502020204030204" pitchFamily="34" charset="0"/>
                        </a:rPr>
                        <a:t> and uses the personal voice, accepted qualitative terms and limited definitions</a:t>
                      </a:r>
                      <a:endParaRPr lang="en-GB" sz="1400" dirty="0">
                        <a:latin typeface="Calibri" panose="020F0502020204030204" pitchFamily="34" charset="0"/>
                      </a:endParaRPr>
                    </a:p>
                  </a:txBody>
                  <a:tcPr marT="45712" marB="45712"/>
                </a:tc>
                <a:extLst>
                  <a:ext uri="{0D108BD9-81ED-4DB2-BD59-A6C34878D82A}">
                    <a16:rowId xmlns:a16="http://schemas.microsoft.com/office/drawing/2014/main" val="10004"/>
                  </a:ext>
                </a:extLst>
              </a:tr>
              <a:tr h="1867126">
                <a:tc>
                  <a:txBody>
                    <a:bodyPr/>
                    <a:lstStyle/>
                    <a:p>
                      <a:r>
                        <a:rPr lang="en-GB" sz="1400" dirty="0">
                          <a:latin typeface="Calibri" panose="020F0502020204030204" pitchFamily="34" charset="0"/>
                        </a:rPr>
                        <a:t>Methodological assumption</a:t>
                      </a:r>
                    </a:p>
                    <a:p>
                      <a:r>
                        <a:rPr lang="en-GB" sz="1400" dirty="0">
                          <a:latin typeface="Calibri" panose="020F0502020204030204" pitchFamily="34" charset="0"/>
                        </a:rPr>
                        <a:t>(the</a:t>
                      </a:r>
                      <a:r>
                        <a:rPr lang="en-GB" sz="1400" baseline="0" dirty="0">
                          <a:latin typeface="Calibri" panose="020F0502020204030204" pitchFamily="34" charset="0"/>
                        </a:rPr>
                        <a:t> process of research)</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Process is deductive study of</a:t>
                      </a:r>
                      <a:r>
                        <a:rPr lang="en-GB" sz="1400" baseline="0" dirty="0">
                          <a:latin typeface="Calibri" panose="020F0502020204030204" pitchFamily="34" charset="0"/>
                        </a:rPr>
                        <a:t> cause and effect with a static design (categories are isolated beforehand)</a:t>
                      </a:r>
                    </a:p>
                    <a:p>
                      <a:r>
                        <a:rPr lang="en-GB" sz="1400" baseline="0" dirty="0"/>
                        <a:t>Research is context free</a:t>
                      </a:r>
                    </a:p>
                    <a:p>
                      <a:r>
                        <a:rPr lang="en-GB" sz="1400" baseline="0" dirty="0"/>
                        <a:t>Generalisations lead to prediction, explanation and understanding</a:t>
                      </a:r>
                    </a:p>
                    <a:p>
                      <a:r>
                        <a:rPr lang="en-GB" sz="1400" baseline="0" dirty="0"/>
                        <a:t>Results are accurate and reliable through validity and reliability</a:t>
                      </a:r>
                      <a:endParaRPr lang="en-GB" sz="1400" dirty="0"/>
                    </a:p>
                  </a:txBody>
                  <a:tcPr marT="45712" marB="45712"/>
                </a:tc>
                <a:tc>
                  <a:txBody>
                    <a:bodyPr/>
                    <a:lstStyle/>
                    <a:p>
                      <a:r>
                        <a:rPr lang="en-GB" sz="1400" dirty="0">
                          <a:latin typeface="Calibri" panose="020F0502020204030204" pitchFamily="34" charset="0"/>
                        </a:rPr>
                        <a:t>Process is inductive study</a:t>
                      </a:r>
                      <a:r>
                        <a:rPr lang="en-GB" sz="1400" baseline="0" dirty="0">
                          <a:latin typeface="Calibri" panose="020F0502020204030204" pitchFamily="34" charset="0"/>
                        </a:rPr>
                        <a:t> of mutual simultaneous shaping of factors with an emerging design (categories are identified during the process)</a:t>
                      </a:r>
                    </a:p>
                    <a:p>
                      <a:r>
                        <a:rPr lang="en-GB" sz="1400" baseline="0" dirty="0"/>
                        <a:t>Research is context bound</a:t>
                      </a:r>
                    </a:p>
                    <a:p>
                      <a:r>
                        <a:rPr lang="en-GB" sz="1400" baseline="0" dirty="0"/>
                        <a:t>Patterns and/or theories are developed for understanding</a:t>
                      </a:r>
                    </a:p>
                    <a:p>
                      <a:r>
                        <a:rPr lang="en-GB" sz="1400" baseline="0" dirty="0"/>
                        <a:t>Findings are accurate and reliable through verification</a:t>
                      </a:r>
                      <a:endParaRPr lang="en-GB" sz="1400" dirty="0"/>
                    </a:p>
                  </a:txBody>
                  <a:tcPr marT="45712" marB="45712"/>
                </a:tc>
                <a:extLst>
                  <a:ext uri="{0D108BD9-81ED-4DB2-BD59-A6C34878D82A}">
                    <a16:rowId xmlns:a16="http://schemas.microsoft.com/office/drawing/2014/main" val="10005"/>
                  </a:ext>
                </a:extLst>
              </a:tr>
            </a:tbl>
          </a:graphicData>
        </a:graphic>
      </p:graphicFrame>
      <p:sp>
        <p:nvSpPr>
          <p:cNvPr id="33824" name="Rectangle 2">
            <a:extLst>
              <a:ext uri="{FF2B5EF4-FFF2-40B4-BE49-F238E27FC236}">
                <a16:creationId xmlns:a16="http://schemas.microsoft.com/office/drawing/2014/main" id="{909EC23D-7B44-C94C-2B80-2B2E52C71399}"/>
              </a:ext>
            </a:extLst>
          </p:cNvPr>
          <p:cNvSpPr>
            <a:spLocks noChangeArrowheads="1"/>
          </p:cNvSpPr>
          <p:nvPr/>
        </p:nvSpPr>
        <p:spPr bwMode="auto">
          <a:xfrm>
            <a:off x="2208214" y="6092826"/>
            <a:ext cx="3455987"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dirty="0">
                <a:solidFill>
                  <a:srgbClr val="000000"/>
                </a:solidFill>
                <a:latin typeface="Calibri" panose="020F0502020204030204" pitchFamily="34" charset="0"/>
              </a:rPr>
              <a:t>Source: Collis &amp; Hussey (2009)</a:t>
            </a:r>
          </a:p>
        </p:txBody>
      </p:sp>
      <p:sp>
        <p:nvSpPr>
          <p:cNvPr id="4" name="Rectangle 2">
            <a:extLst>
              <a:ext uri="{FF2B5EF4-FFF2-40B4-BE49-F238E27FC236}">
                <a16:creationId xmlns:a16="http://schemas.microsoft.com/office/drawing/2014/main" id="{52C7FE84-B0EB-2B4B-FE1B-14A71692BFCF}"/>
              </a:ext>
            </a:extLst>
          </p:cNvPr>
          <p:cNvSpPr>
            <a:spLocks noChangeArrowheads="1"/>
          </p:cNvSpPr>
          <p:nvPr/>
        </p:nvSpPr>
        <p:spPr bwMode="auto">
          <a:xfrm>
            <a:off x="133351" y="5440460"/>
            <a:ext cx="3238500" cy="360363"/>
          </a:xfrm>
          <a:prstGeom prst="rect">
            <a:avLst/>
          </a:prstGeom>
          <a:solidFill>
            <a:schemeClr val="accent2"/>
          </a:solidFill>
          <a:ln>
            <a:noFill/>
          </a:ln>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dirty="0">
                <a:solidFill>
                  <a:srgbClr val="000000"/>
                </a:solidFill>
                <a:latin typeface="Calibri" panose="020F0502020204030204" pitchFamily="34" charset="0"/>
              </a:rPr>
              <a:t>Source: Collis &amp; Hussey (2009)</a:t>
            </a:r>
          </a:p>
        </p:txBody>
      </p:sp>
    </p:spTree>
    <p:extLst>
      <p:ext uri="{BB962C8B-B14F-4D97-AF65-F5344CB8AC3E}">
        <p14:creationId xmlns:p14="http://schemas.microsoft.com/office/powerpoint/2010/main" val="4177036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5">
          <a:extLst>
            <a:ext uri="{FF2B5EF4-FFF2-40B4-BE49-F238E27FC236}">
              <a16:creationId xmlns:a16="http://schemas.microsoft.com/office/drawing/2014/main" id="{BA5A43E0-69C3-43B3-0283-55EFF4D850B2}"/>
            </a:ext>
          </a:extLst>
        </p:cNvPr>
        <p:cNvGrpSpPr/>
        <p:nvPr/>
      </p:nvGrpSpPr>
      <p:grpSpPr>
        <a:xfrm>
          <a:off x="0" y="0"/>
          <a:ext cx="0" cy="0"/>
          <a:chOff x="0" y="0"/>
          <a:chExt cx="0" cy="0"/>
        </a:xfrm>
      </p:grpSpPr>
      <p:sp>
        <p:nvSpPr>
          <p:cNvPr id="276" name="Google Shape;276;p43">
            <a:extLst>
              <a:ext uri="{FF2B5EF4-FFF2-40B4-BE49-F238E27FC236}">
                <a16:creationId xmlns:a16="http://schemas.microsoft.com/office/drawing/2014/main" id="{24D029EE-A95F-5916-C68D-3C779A9CAEAC}"/>
              </a:ext>
            </a:extLst>
          </p:cNvPr>
          <p:cNvSpPr txBox="1">
            <a:spLocks noGrp="1"/>
          </p:cNvSpPr>
          <p:nvPr>
            <p:ph type="title"/>
          </p:nvPr>
        </p:nvSpPr>
        <p:spPr>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b="1" dirty="0"/>
              <a:t>Three Over-arching Paradigms</a:t>
            </a:r>
            <a:br>
              <a:rPr lang="en-GB" sz="3600" b="1" dirty="0"/>
            </a:br>
            <a:r>
              <a:rPr lang="en-GB" sz="3600" b="1" u="sng" dirty="0"/>
              <a:t>Positivist</a:t>
            </a:r>
            <a:r>
              <a:rPr lang="en-GB" sz="3600" b="1" dirty="0"/>
              <a:t> / Interpretivist / Critical </a:t>
            </a:r>
            <a:endParaRPr b="1" dirty="0"/>
          </a:p>
        </p:txBody>
      </p:sp>
      <p:sp>
        <p:nvSpPr>
          <p:cNvPr id="277" name="Google Shape;277;p43">
            <a:extLst>
              <a:ext uri="{FF2B5EF4-FFF2-40B4-BE49-F238E27FC236}">
                <a16:creationId xmlns:a16="http://schemas.microsoft.com/office/drawing/2014/main" id="{CE4A171A-29FE-2882-927B-CB7FE66A6E24}"/>
              </a:ext>
            </a:extLst>
          </p:cNvPr>
          <p:cNvSpPr txBox="1">
            <a:spLocks noGrp="1"/>
          </p:cNvSpPr>
          <p:nvPr>
            <p:ph type="body" idx="1"/>
          </p:nvPr>
        </p:nvSpPr>
        <p:spPr>
          <a:prstGeom prst="rect">
            <a:avLst/>
          </a:prstGeom>
          <a:noFill/>
          <a:ln>
            <a:noFill/>
          </a:ln>
        </p:spPr>
        <p:txBody>
          <a:bodyPr spcFirstLastPara="1" wrap="square" lIns="90475" tIns="44450" rIns="90475" bIns="44450" anchor="t" anchorCtr="0">
            <a:normAutofit fontScale="77500" lnSpcReduction="20000"/>
          </a:bodyPr>
          <a:lstStyle/>
          <a:p>
            <a:pPr indent="-457200">
              <a:spcBef>
                <a:spcPts val="0"/>
              </a:spcBef>
              <a:buClrTx/>
              <a:buSzPts val="3600"/>
            </a:pPr>
            <a:r>
              <a:rPr lang="en-US" dirty="0"/>
              <a:t>What it is: Assumes an objective reality that can be measured and known through empirical observation and logical reasoning.</a:t>
            </a:r>
          </a:p>
          <a:p>
            <a:pPr indent="-457200">
              <a:spcBef>
                <a:spcPts val="0"/>
              </a:spcBef>
              <a:buClrTx/>
              <a:buSzPts val="3600"/>
            </a:pPr>
            <a:endParaRPr lang="en-US" dirty="0"/>
          </a:p>
          <a:p>
            <a:pPr indent="-457200">
              <a:spcBef>
                <a:spcPts val="0"/>
              </a:spcBef>
              <a:buClrTx/>
              <a:buSzPts val="3600"/>
            </a:pPr>
            <a:r>
              <a:rPr lang="en-US" dirty="0"/>
              <a:t>When to use: When you want to test hypotheses, measure variables, and generalize findings—especially in natural sciences or structured social research.</a:t>
            </a:r>
          </a:p>
          <a:p>
            <a:pPr indent="-457200">
              <a:spcBef>
                <a:spcPts val="0"/>
              </a:spcBef>
              <a:buClrTx/>
              <a:buSzPts val="3600"/>
            </a:pPr>
            <a:endParaRPr lang="en-US" dirty="0"/>
          </a:p>
          <a:p>
            <a:pPr indent="-457200">
              <a:spcBef>
                <a:spcPts val="0"/>
              </a:spcBef>
              <a:buClrTx/>
              <a:buSzPts val="3600"/>
            </a:pPr>
            <a:r>
              <a:rPr lang="en-US" dirty="0"/>
              <a:t>How it works: Uses quantitative methods (e.g. experiments, surveys, statistics); researcher remains detached and neutral.</a:t>
            </a:r>
          </a:p>
          <a:p>
            <a:pPr indent="-457200">
              <a:spcBef>
                <a:spcPts val="0"/>
              </a:spcBef>
              <a:buClrTx/>
              <a:buSzPts val="3600"/>
            </a:pPr>
            <a:endParaRPr lang="en-US" dirty="0"/>
          </a:p>
          <a:p>
            <a:pPr indent="-457200">
              <a:spcBef>
                <a:spcPts val="0"/>
              </a:spcBef>
              <a:buClrTx/>
              <a:buSzPts val="3600"/>
            </a:pPr>
            <a:r>
              <a:rPr lang="en-US" dirty="0"/>
              <a:t>Example: Studying the correlation between leadership style and employee productivity using a structured questionnaire and statistical analysis.</a:t>
            </a:r>
          </a:p>
        </p:txBody>
      </p:sp>
      <p:sp>
        <p:nvSpPr>
          <p:cNvPr id="2" name="Slide Number Placeholder 1">
            <a:extLst>
              <a:ext uri="{FF2B5EF4-FFF2-40B4-BE49-F238E27FC236}">
                <a16:creationId xmlns:a16="http://schemas.microsoft.com/office/drawing/2014/main" id="{9F9E4E5E-211E-E0B9-A5B6-F1389A6150B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12</a:t>
            </a:fld>
            <a:endParaRPr lang="en-GB" dirty="0"/>
          </a:p>
        </p:txBody>
      </p:sp>
    </p:spTree>
    <p:extLst>
      <p:ext uri="{BB962C8B-B14F-4D97-AF65-F5344CB8AC3E}">
        <p14:creationId xmlns:p14="http://schemas.microsoft.com/office/powerpoint/2010/main" val="637342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5">
          <a:extLst>
            <a:ext uri="{FF2B5EF4-FFF2-40B4-BE49-F238E27FC236}">
              <a16:creationId xmlns:a16="http://schemas.microsoft.com/office/drawing/2014/main" id="{024713A8-A09D-6DF2-F1A5-859155A90FAD}"/>
            </a:ext>
          </a:extLst>
        </p:cNvPr>
        <p:cNvGrpSpPr/>
        <p:nvPr/>
      </p:nvGrpSpPr>
      <p:grpSpPr>
        <a:xfrm>
          <a:off x="0" y="0"/>
          <a:ext cx="0" cy="0"/>
          <a:chOff x="0" y="0"/>
          <a:chExt cx="0" cy="0"/>
        </a:xfrm>
      </p:grpSpPr>
      <p:sp>
        <p:nvSpPr>
          <p:cNvPr id="276" name="Google Shape;276;p43">
            <a:extLst>
              <a:ext uri="{FF2B5EF4-FFF2-40B4-BE49-F238E27FC236}">
                <a16:creationId xmlns:a16="http://schemas.microsoft.com/office/drawing/2014/main" id="{3541EFF5-5C07-2C97-D741-2ABF26C135B4}"/>
              </a:ext>
            </a:extLst>
          </p:cNvPr>
          <p:cNvSpPr txBox="1">
            <a:spLocks noGrp="1"/>
          </p:cNvSpPr>
          <p:nvPr>
            <p:ph type="title"/>
          </p:nvPr>
        </p:nvSpPr>
        <p:spPr>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b="1" dirty="0"/>
              <a:t>Three Over-arching Paradigms</a:t>
            </a:r>
            <a:br>
              <a:rPr lang="en-GB" sz="3600" b="1" dirty="0"/>
            </a:br>
            <a:r>
              <a:rPr lang="en-GB" sz="3600" b="1" dirty="0"/>
              <a:t>Positivist / </a:t>
            </a:r>
            <a:r>
              <a:rPr lang="en-GB" sz="3600" b="1" u="sng" dirty="0"/>
              <a:t>Interpretivist</a:t>
            </a:r>
            <a:r>
              <a:rPr lang="en-GB" sz="3600" b="1" dirty="0"/>
              <a:t> / Critical </a:t>
            </a:r>
            <a:endParaRPr b="1" dirty="0"/>
          </a:p>
        </p:txBody>
      </p:sp>
      <p:sp>
        <p:nvSpPr>
          <p:cNvPr id="277" name="Google Shape;277;p43">
            <a:extLst>
              <a:ext uri="{FF2B5EF4-FFF2-40B4-BE49-F238E27FC236}">
                <a16:creationId xmlns:a16="http://schemas.microsoft.com/office/drawing/2014/main" id="{85EB204D-4403-52D2-24EB-704726F81FA0}"/>
              </a:ext>
            </a:extLst>
          </p:cNvPr>
          <p:cNvSpPr txBox="1">
            <a:spLocks noGrp="1"/>
          </p:cNvSpPr>
          <p:nvPr>
            <p:ph type="body" idx="1"/>
          </p:nvPr>
        </p:nvSpPr>
        <p:spPr>
          <a:prstGeom prst="rect">
            <a:avLst/>
          </a:prstGeom>
          <a:noFill/>
          <a:ln>
            <a:noFill/>
          </a:ln>
        </p:spPr>
        <p:txBody>
          <a:bodyPr spcFirstLastPara="1" wrap="square" lIns="90475" tIns="44450" rIns="90475" bIns="44450" anchor="t" anchorCtr="0">
            <a:normAutofit fontScale="85000" lnSpcReduction="20000"/>
          </a:bodyPr>
          <a:lstStyle/>
          <a:p>
            <a:pPr indent="-457200">
              <a:spcBef>
                <a:spcPts val="0"/>
              </a:spcBef>
              <a:buClrTx/>
              <a:buSzPts val="3600"/>
            </a:pPr>
            <a:r>
              <a:rPr lang="en-US" dirty="0"/>
              <a:t>What it is: Views reality as socially constructed and subjective; focuses on understanding meaning from participants’ perspectives.</a:t>
            </a:r>
          </a:p>
          <a:p>
            <a:pPr indent="-457200">
              <a:spcBef>
                <a:spcPts val="0"/>
              </a:spcBef>
              <a:buClrTx/>
              <a:buSzPts val="3600"/>
            </a:pPr>
            <a:endParaRPr lang="en-US" dirty="0"/>
          </a:p>
          <a:p>
            <a:pPr indent="-457200">
              <a:spcBef>
                <a:spcPts val="0"/>
              </a:spcBef>
              <a:buClrTx/>
              <a:buSzPts val="3600"/>
            </a:pPr>
            <a:r>
              <a:rPr lang="en-US" dirty="0"/>
              <a:t>When to use: When exploring complex human experiences, beliefs, or social interactions—especially in education, sociology, or anthropology.</a:t>
            </a:r>
          </a:p>
          <a:p>
            <a:pPr indent="-457200">
              <a:spcBef>
                <a:spcPts val="0"/>
              </a:spcBef>
              <a:buClrTx/>
              <a:buSzPts val="3600"/>
            </a:pPr>
            <a:endParaRPr lang="en-US" dirty="0"/>
          </a:p>
          <a:p>
            <a:pPr indent="-457200">
              <a:spcBef>
                <a:spcPts val="0"/>
              </a:spcBef>
              <a:buClrTx/>
              <a:buSzPts val="3600"/>
            </a:pPr>
            <a:r>
              <a:rPr lang="en-US" dirty="0"/>
              <a:t>How it works: Uses qualitative methods (e.g. interviews, observations, case studies); researcher interacts closely with participants.</a:t>
            </a:r>
          </a:p>
          <a:p>
            <a:pPr indent="-457200">
              <a:spcBef>
                <a:spcPts val="0"/>
              </a:spcBef>
              <a:buClrTx/>
              <a:buSzPts val="3600"/>
            </a:pPr>
            <a:endParaRPr lang="en-US" dirty="0"/>
          </a:p>
          <a:p>
            <a:pPr indent="-457200">
              <a:spcBef>
                <a:spcPts val="0"/>
              </a:spcBef>
              <a:buClrTx/>
              <a:buSzPts val="3600"/>
            </a:pPr>
            <a:r>
              <a:rPr lang="en-US" dirty="0"/>
              <a:t>Example: Exploring how first-generation university students experience belonging through in-depth interviews.</a:t>
            </a:r>
          </a:p>
        </p:txBody>
      </p:sp>
      <p:sp>
        <p:nvSpPr>
          <p:cNvPr id="2" name="Slide Number Placeholder 1">
            <a:extLst>
              <a:ext uri="{FF2B5EF4-FFF2-40B4-BE49-F238E27FC236}">
                <a16:creationId xmlns:a16="http://schemas.microsoft.com/office/drawing/2014/main" id="{F6DB648E-5C75-86CF-F086-51F1F7704A3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13</a:t>
            </a:fld>
            <a:endParaRPr lang="en-GB" dirty="0"/>
          </a:p>
        </p:txBody>
      </p:sp>
    </p:spTree>
    <p:extLst>
      <p:ext uri="{BB962C8B-B14F-4D97-AF65-F5344CB8AC3E}">
        <p14:creationId xmlns:p14="http://schemas.microsoft.com/office/powerpoint/2010/main" val="3270302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5">
          <a:extLst>
            <a:ext uri="{FF2B5EF4-FFF2-40B4-BE49-F238E27FC236}">
              <a16:creationId xmlns:a16="http://schemas.microsoft.com/office/drawing/2014/main" id="{76CAA83D-B419-61ED-8642-B324F1E3C130}"/>
            </a:ext>
          </a:extLst>
        </p:cNvPr>
        <p:cNvGrpSpPr/>
        <p:nvPr/>
      </p:nvGrpSpPr>
      <p:grpSpPr>
        <a:xfrm>
          <a:off x="0" y="0"/>
          <a:ext cx="0" cy="0"/>
          <a:chOff x="0" y="0"/>
          <a:chExt cx="0" cy="0"/>
        </a:xfrm>
      </p:grpSpPr>
      <p:sp>
        <p:nvSpPr>
          <p:cNvPr id="276" name="Google Shape;276;p43">
            <a:extLst>
              <a:ext uri="{FF2B5EF4-FFF2-40B4-BE49-F238E27FC236}">
                <a16:creationId xmlns:a16="http://schemas.microsoft.com/office/drawing/2014/main" id="{0587FBA4-1811-689B-2D20-AD01A393B07B}"/>
              </a:ext>
            </a:extLst>
          </p:cNvPr>
          <p:cNvSpPr txBox="1">
            <a:spLocks noGrp="1"/>
          </p:cNvSpPr>
          <p:nvPr>
            <p:ph type="title"/>
          </p:nvPr>
        </p:nvSpPr>
        <p:spPr>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b="1" dirty="0"/>
              <a:t>Three Over-arching Paradigms</a:t>
            </a:r>
            <a:br>
              <a:rPr lang="en-GB" sz="3600" b="1" dirty="0"/>
            </a:br>
            <a:r>
              <a:rPr lang="en-GB" sz="3600" b="1" dirty="0"/>
              <a:t>Positivist / Interpretivist / </a:t>
            </a:r>
            <a:r>
              <a:rPr lang="en-GB" sz="3600" b="1" u="sng" dirty="0"/>
              <a:t>Critical </a:t>
            </a:r>
            <a:endParaRPr b="1" u="sng" dirty="0"/>
          </a:p>
        </p:txBody>
      </p:sp>
      <p:sp>
        <p:nvSpPr>
          <p:cNvPr id="277" name="Google Shape;277;p43">
            <a:extLst>
              <a:ext uri="{FF2B5EF4-FFF2-40B4-BE49-F238E27FC236}">
                <a16:creationId xmlns:a16="http://schemas.microsoft.com/office/drawing/2014/main" id="{B15D4FDF-756A-E5ED-6E30-FCEE112B0F82}"/>
              </a:ext>
            </a:extLst>
          </p:cNvPr>
          <p:cNvSpPr txBox="1">
            <a:spLocks noGrp="1"/>
          </p:cNvSpPr>
          <p:nvPr>
            <p:ph type="body" idx="1"/>
          </p:nvPr>
        </p:nvSpPr>
        <p:spPr>
          <a:prstGeom prst="rect">
            <a:avLst/>
          </a:prstGeom>
          <a:noFill/>
          <a:ln>
            <a:noFill/>
          </a:ln>
        </p:spPr>
        <p:txBody>
          <a:bodyPr spcFirstLastPara="1" wrap="square" lIns="90475" tIns="44450" rIns="90475" bIns="44450" anchor="t" anchorCtr="0">
            <a:normAutofit fontScale="85000" lnSpcReduction="20000"/>
          </a:bodyPr>
          <a:lstStyle/>
          <a:p>
            <a:pPr indent="-457200">
              <a:spcBef>
                <a:spcPts val="0"/>
              </a:spcBef>
              <a:buClrTx/>
              <a:buSzPts val="3600"/>
            </a:pPr>
            <a:r>
              <a:rPr lang="en-US" dirty="0"/>
              <a:t>What it is: Seeks to uncover and challenge power structures, inequality, and oppression; rooted in critical theory and social justice.</a:t>
            </a:r>
          </a:p>
          <a:p>
            <a:pPr indent="-457200">
              <a:spcBef>
                <a:spcPts val="0"/>
              </a:spcBef>
              <a:buClrTx/>
              <a:buSzPts val="3600"/>
            </a:pPr>
            <a:endParaRPr lang="en-US" dirty="0"/>
          </a:p>
          <a:p>
            <a:pPr indent="-457200">
              <a:spcBef>
                <a:spcPts val="0"/>
              </a:spcBef>
              <a:buClrTx/>
              <a:buSzPts val="3600"/>
            </a:pPr>
            <a:r>
              <a:rPr lang="en-US" dirty="0"/>
              <a:t>When to use: When aiming to empower marginalized voices or critique dominant ideologies—often in feminist, postcolonial, or activist research.</a:t>
            </a:r>
          </a:p>
          <a:p>
            <a:pPr indent="-457200">
              <a:spcBef>
                <a:spcPts val="0"/>
              </a:spcBef>
              <a:buClrTx/>
              <a:buSzPts val="3600"/>
            </a:pPr>
            <a:endParaRPr lang="en-US" dirty="0"/>
          </a:p>
          <a:p>
            <a:pPr indent="-457200">
              <a:spcBef>
                <a:spcPts val="0"/>
              </a:spcBef>
              <a:buClrTx/>
              <a:buSzPts val="3600"/>
            </a:pPr>
            <a:r>
              <a:rPr lang="en-US" dirty="0"/>
              <a:t>How it works: Combines qualitative methods with reflexivity and political awareness; researcher is an agent of change.</a:t>
            </a:r>
          </a:p>
          <a:p>
            <a:pPr indent="-457200">
              <a:spcBef>
                <a:spcPts val="0"/>
              </a:spcBef>
              <a:buClrTx/>
              <a:buSzPts val="3600"/>
            </a:pPr>
            <a:endParaRPr lang="en-US" dirty="0"/>
          </a:p>
          <a:p>
            <a:pPr indent="-457200">
              <a:spcBef>
                <a:spcPts val="0"/>
              </a:spcBef>
              <a:buClrTx/>
              <a:buSzPts val="3600"/>
            </a:pPr>
            <a:r>
              <a:rPr lang="en-US" dirty="0"/>
              <a:t>Example: Investigating how school policies disadvantage students from low-income backgrounds, with the goal of advocating reform.</a:t>
            </a:r>
          </a:p>
        </p:txBody>
      </p:sp>
      <p:sp>
        <p:nvSpPr>
          <p:cNvPr id="2" name="Slide Number Placeholder 1">
            <a:extLst>
              <a:ext uri="{FF2B5EF4-FFF2-40B4-BE49-F238E27FC236}">
                <a16:creationId xmlns:a16="http://schemas.microsoft.com/office/drawing/2014/main" id="{7E444359-AD46-58E4-A863-34B1ADD4437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14</a:t>
            </a:fld>
            <a:endParaRPr lang="en-GB" dirty="0"/>
          </a:p>
        </p:txBody>
      </p:sp>
    </p:spTree>
    <p:extLst>
      <p:ext uri="{BB962C8B-B14F-4D97-AF65-F5344CB8AC3E}">
        <p14:creationId xmlns:p14="http://schemas.microsoft.com/office/powerpoint/2010/main" val="3309556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C697217E-5BE7-DF38-8983-B505EB5BA7E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BD679E2-CCA8-1D3F-69AC-583468D10A89}"/>
              </a:ext>
            </a:extLst>
          </p:cNvPr>
          <p:cNvSpPr>
            <a:spLocks noGrp="1"/>
          </p:cNvSpPr>
          <p:nvPr>
            <p:ph type="title"/>
          </p:nvPr>
        </p:nvSpPr>
        <p:spPr>
          <a:solidFill>
            <a:schemeClr val="accent2"/>
          </a:soli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sym typeface="Open Sans"/>
              </a:rPr>
              <a:t>A</a:t>
            </a:r>
            <a:r>
              <a:rPr lang="en-GB" b="1" dirty="0" err="1">
                <a:latin typeface="Calibri" panose="020F0502020204030204" pitchFamily="34" charset="0"/>
                <a:ea typeface="Calibri" panose="020F0502020204030204" pitchFamily="34" charset="0"/>
                <a:cs typeface="Calibri" panose="020F0502020204030204" pitchFamily="34" charset="0"/>
                <a:sym typeface="Open Sans"/>
              </a:rPr>
              <a:t>ctivity</a:t>
            </a:r>
            <a:r>
              <a:rPr lang="en-GB" b="1" dirty="0">
                <a:latin typeface="Calibri" panose="020F0502020204030204" pitchFamily="34" charset="0"/>
                <a:ea typeface="Calibri" panose="020F0502020204030204" pitchFamily="34" charset="0"/>
                <a:cs typeface="Calibri" panose="020F0502020204030204" pitchFamily="34" charset="0"/>
                <a:sym typeface="Open Sans"/>
              </a:rPr>
              <a:t>: Your current research</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D28E36C8-41DC-7026-3056-EB3C5BB360FC}"/>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pPr lvl="0"/>
            <a:r>
              <a:rPr lang="en-GB" dirty="0" err="1">
                <a:latin typeface="Calibri" panose="020F0502020204030204" pitchFamily="34" charset="0"/>
                <a:ea typeface="Calibri" panose="020F0502020204030204" pitchFamily="34" charset="0"/>
                <a:cs typeface="Calibri" panose="020F0502020204030204" pitchFamily="34" charset="0"/>
              </a:rPr>
              <a:t>Pairwork</a:t>
            </a:r>
            <a:r>
              <a:rPr lang="en-GB" dirty="0">
                <a:latin typeface="Calibri" panose="020F0502020204030204" pitchFamily="34" charset="0"/>
                <a:ea typeface="Calibri" panose="020F0502020204030204" pitchFamily="34" charset="0"/>
                <a:cs typeface="Calibri" panose="020F0502020204030204" pitchFamily="34" charset="0"/>
              </a:rPr>
              <a:t>. Time: 10 minutes</a:t>
            </a:r>
          </a:p>
          <a:p>
            <a:pPr lvl="0"/>
            <a:r>
              <a:rPr lang="en-GB" dirty="0">
                <a:ea typeface="Calibri" panose="020F0502020204030204" pitchFamily="34" charset="0"/>
                <a:cs typeface="Calibri" panose="020F0502020204030204" pitchFamily="34" charset="0"/>
              </a:rPr>
              <a:t>Which paradigms best fit with your current research project? Why?</a:t>
            </a:r>
          </a:p>
          <a:p>
            <a:pPr lvl="0"/>
            <a:r>
              <a:rPr lang="en-GB" dirty="0">
                <a:latin typeface="Calibri" panose="020F0502020204030204" pitchFamily="34" charset="0"/>
                <a:ea typeface="Calibri" panose="020F0502020204030204" pitchFamily="34" charset="0"/>
                <a:cs typeface="Calibri" panose="020F0502020204030204" pitchFamily="34" charset="0"/>
              </a:rPr>
              <a:t>Discuss your </a:t>
            </a:r>
            <a:r>
              <a:rPr lang="en-GB" dirty="0">
                <a:ea typeface="Calibri" panose="020F0502020204030204" pitchFamily="34" charset="0"/>
                <a:cs typeface="Calibri" panose="020F0502020204030204" pitchFamily="34" charset="0"/>
              </a:rPr>
              <a:t>answer with your partner.</a:t>
            </a:r>
          </a:p>
          <a:p>
            <a:pPr lvl="0"/>
            <a:r>
              <a:rPr lang="en-GB" dirty="0">
                <a:latin typeface="Calibri" panose="020F0502020204030204" pitchFamily="34" charset="0"/>
                <a:ea typeface="Calibri" panose="020F0502020204030204" pitchFamily="34" charset="0"/>
                <a:cs typeface="Calibri" panose="020F0502020204030204" pitchFamily="34" charset="0"/>
              </a:rPr>
              <a:t>You may be asked to present your answer to the class.</a:t>
            </a: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9E4A36A1-F243-3E8F-2A6B-2C40D06D6F4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2814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6E2B4-757A-C30C-A986-013DB9EE8B97}"/>
              </a:ext>
            </a:extLst>
          </p:cNvPr>
          <p:cNvSpPr>
            <a:spLocks noGrp="1"/>
          </p:cNvSpPr>
          <p:nvPr>
            <p:ph type="title"/>
          </p:nvPr>
        </p:nvSpPr>
        <p:spPr/>
        <p:txBody>
          <a:bodyPr>
            <a:normAutofit/>
          </a:bodyPr>
          <a:lstStyle/>
          <a:p>
            <a:r>
              <a:rPr lang="en-GB" b="1" dirty="0"/>
              <a:t>Inductive research </a:t>
            </a:r>
            <a:endParaRPr lang="en-GB" dirty="0"/>
          </a:p>
        </p:txBody>
      </p:sp>
      <p:sp>
        <p:nvSpPr>
          <p:cNvPr id="3" name="Text Placeholder 2">
            <a:extLst>
              <a:ext uri="{FF2B5EF4-FFF2-40B4-BE49-F238E27FC236}">
                <a16:creationId xmlns:a16="http://schemas.microsoft.com/office/drawing/2014/main" id="{F18CBB48-D2D7-1BD2-1DA0-40DDBF1BE07D}"/>
              </a:ext>
            </a:extLst>
          </p:cNvPr>
          <p:cNvSpPr>
            <a:spLocks noGrp="1"/>
          </p:cNvSpPr>
          <p:nvPr>
            <p:ph type="body" idx="1"/>
          </p:nvPr>
        </p:nvSpPr>
        <p:spPr/>
        <p:txBody>
          <a:bodyPr>
            <a:normAutofit/>
          </a:bodyPr>
          <a:lstStyle/>
          <a:p>
            <a:pPr>
              <a:buFont typeface="Wingdings" panose="05000000000000000000" pitchFamily="2" charset="2"/>
              <a:buChar char="v"/>
              <a:defRPr/>
            </a:pPr>
            <a:r>
              <a:rPr lang="en-GB" sz="2800" dirty="0"/>
              <a:t>Insufficient literature about a topic often leads to inductive reasoning, where specific examples or data points are used to develop a general conclusion, hypothesis, or theory.</a:t>
            </a:r>
          </a:p>
          <a:p>
            <a:pPr>
              <a:buFont typeface="Wingdings" panose="05000000000000000000" pitchFamily="2" charset="2"/>
              <a:buChar char="v"/>
              <a:defRPr/>
            </a:pPr>
            <a:r>
              <a:rPr lang="en-GB" sz="2800" dirty="0"/>
              <a:t>It is a kind of research in which a theory is developed based on observation of empirical evidence or reality (Collis and Hussey, 2009). </a:t>
            </a:r>
          </a:p>
          <a:p>
            <a:pPr>
              <a:buFont typeface="Wingdings" panose="05000000000000000000" pitchFamily="2" charset="2"/>
              <a:buChar char="v"/>
              <a:defRPr/>
            </a:pPr>
            <a:r>
              <a:rPr lang="en-GB" sz="2800" dirty="0"/>
              <a:t>As a bottom-up logic, inductive research involves thinking and making conclusions by moving from specific observations to broader generalisations or theories.</a:t>
            </a:r>
            <a:endParaRPr lang="en-GB" sz="4000" dirty="0"/>
          </a:p>
        </p:txBody>
      </p:sp>
      <p:sp>
        <p:nvSpPr>
          <p:cNvPr id="4" name="Slide Number Placeholder 3">
            <a:extLst>
              <a:ext uri="{FF2B5EF4-FFF2-40B4-BE49-F238E27FC236}">
                <a16:creationId xmlns:a16="http://schemas.microsoft.com/office/drawing/2014/main" id="{C6B4842D-3EF7-6573-39DB-07AEEBC1B46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16</a:t>
            </a:fld>
            <a:endParaRPr lang="en-GB" dirty="0"/>
          </a:p>
        </p:txBody>
      </p:sp>
    </p:spTree>
    <p:extLst>
      <p:ext uri="{BB962C8B-B14F-4D97-AF65-F5344CB8AC3E}">
        <p14:creationId xmlns:p14="http://schemas.microsoft.com/office/powerpoint/2010/main" val="1310084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B30AC-46A1-AAED-E17D-C8FAAA03B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7CD631-8E1D-2731-5A17-A1D990901C56}"/>
              </a:ext>
            </a:extLst>
          </p:cNvPr>
          <p:cNvSpPr>
            <a:spLocks noGrp="1"/>
          </p:cNvSpPr>
          <p:nvPr>
            <p:ph type="title"/>
          </p:nvPr>
        </p:nvSpPr>
        <p:spPr/>
        <p:txBody>
          <a:bodyPr>
            <a:normAutofit/>
          </a:bodyPr>
          <a:lstStyle/>
          <a:p>
            <a:r>
              <a:rPr lang="en-GB" b="1" dirty="0"/>
              <a:t>Inductive research </a:t>
            </a:r>
            <a:endParaRPr lang="en-GB" dirty="0"/>
          </a:p>
        </p:txBody>
      </p:sp>
      <p:sp>
        <p:nvSpPr>
          <p:cNvPr id="3" name="Text Placeholder 2">
            <a:extLst>
              <a:ext uri="{FF2B5EF4-FFF2-40B4-BE49-F238E27FC236}">
                <a16:creationId xmlns:a16="http://schemas.microsoft.com/office/drawing/2014/main" id="{179E67C8-7373-F759-6E79-F5D1241ABE0D}"/>
              </a:ext>
            </a:extLst>
          </p:cNvPr>
          <p:cNvSpPr>
            <a:spLocks noGrp="1"/>
          </p:cNvSpPr>
          <p:nvPr>
            <p:ph type="body" idx="1"/>
          </p:nvPr>
        </p:nvSpPr>
        <p:spPr/>
        <p:txBody>
          <a:bodyPr>
            <a:noAutofit/>
          </a:bodyPr>
          <a:lstStyle/>
          <a:p>
            <a:pPr>
              <a:buFont typeface="Wingdings" panose="05000000000000000000" pitchFamily="2" charset="2"/>
              <a:buChar char="v"/>
              <a:defRPr/>
            </a:pPr>
            <a:r>
              <a:rPr lang="en-GB" dirty="0"/>
              <a:t>Steps involved in Inductive Research:</a:t>
            </a:r>
          </a:p>
          <a:p>
            <a:pPr lvl="1">
              <a:buFont typeface="Wingdings" panose="05000000000000000000" pitchFamily="2" charset="2"/>
              <a:buChar char="v"/>
              <a:defRPr/>
            </a:pPr>
            <a:r>
              <a:rPr lang="en-GB" dirty="0">
                <a:latin typeface="Calibri" panose="020F0502020204030204" pitchFamily="34" charset="0"/>
              </a:rPr>
              <a:t>Collecting observations (data)</a:t>
            </a:r>
          </a:p>
          <a:p>
            <a:pPr lvl="1">
              <a:buFont typeface="Wingdings" panose="05000000000000000000" pitchFamily="2" charset="2"/>
              <a:buChar char="v"/>
              <a:defRPr/>
            </a:pPr>
            <a:r>
              <a:rPr lang="en-GB" dirty="0">
                <a:latin typeface="Calibri" panose="020F0502020204030204" pitchFamily="34" charset="0"/>
              </a:rPr>
              <a:t>Observe a pattern in the data.</a:t>
            </a:r>
          </a:p>
          <a:p>
            <a:pPr lvl="1">
              <a:buFont typeface="Wingdings" panose="05000000000000000000" pitchFamily="2" charset="2"/>
              <a:buChar char="v"/>
              <a:defRPr/>
            </a:pPr>
            <a:r>
              <a:rPr lang="en-GB" dirty="0">
                <a:latin typeface="Calibri" panose="020F0502020204030204" pitchFamily="34" charset="0"/>
              </a:rPr>
              <a:t>Develop a theory consistent with the patterns observed in the data</a:t>
            </a:r>
          </a:p>
          <a:p>
            <a:pPr>
              <a:buFont typeface="Wingdings" panose="05000000000000000000" pitchFamily="2" charset="2"/>
              <a:buChar char="v"/>
              <a:defRPr/>
            </a:pPr>
            <a:r>
              <a:rPr lang="en-GB" b="1" dirty="0"/>
              <a:t>Limitations:</a:t>
            </a:r>
            <a:r>
              <a:rPr lang="en-GB" dirty="0"/>
              <a:t> Conclusions drawn on the base of collected data may vary, based on another sample which is larger or smaller.</a:t>
            </a:r>
            <a:endParaRPr lang="en-GB" b="1" dirty="0"/>
          </a:p>
        </p:txBody>
      </p:sp>
      <p:sp>
        <p:nvSpPr>
          <p:cNvPr id="4" name="Slide Number Placeholder 3">
            <a:extLst>
              <a:ext uri="{FF2B5EF4-FFF2-40B4-BE49-F238E27FC236}">
                <a16:creationId xmlns:a16="http://schemas.microsoft.com/office/drawing/2014/main" id="{70DBA6FC-DDB0-0DF7-7433-49DBC7632BD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17</a:t>
            </a:fld>
            <a:endParaRPr lang="en-GB" dirty="0"/>
          </a:p>
        </p:txBody>
      </p:sp>
    </p:spTree>
    <p:extLst>
      <p:ext uri="{BB962C8B-B14F-4D97-AF65-F5344CB8AC3E}">
        <p14:creationId xmlns:p14="http://schemas.microsoft.com/office/powerpoint/2010/main" val="2996897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490E-31D1-F3B1-37BF-17C04CFE2263}"/>
              </a:ext>
            </a:extLst>
          </p:cNvPr>
          <p:cNvSpPr>
            <a:spLocks noGrp="1"/>
          </p:cNvSpPr>
          <p:nvPr>
            <p:ph type="title"/>
          </p:nvPr>
        </p:nvSpPr>
        <p:spPr/>
        <p:txBody>
          <a:bodyPr/>
          <a:lstStyle/>
          <a:p>
            <a:r>
              <a:rPr lang="en-GB" b="1" dirty="0">
                <a:cs typeface="Calibri" panose="020F0502020204030204" pitchFamily="34" charset="0"/>
              </a:rPr>
              <a:t>Examples of inductive research</a:t>
            </a:r>
          </a:p>
        </p:txBody>
      </p:sp>
      <p:sp>
        <p:nvSpPr>
          <p:cNvPr id="4" name="Slide Number Placeholder 3">
            <a:extLst>
              <a:ext uri="{FF2B5EF4-FFF2-40B4-BE49-F238E27FC236}">
                <a16:creationId xmlns:a16="http://schemas.microsoft.com/office/drawing/2014/main" id="{B7CCE5DB-B849-E543-E9BC-EDAB3182A31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cs typeface="Calibri" panose="020F0502020204030204" pitchFamily="34" charset="0"/>
              </a:rPr>
              <a:t>18</a:t>
            </a:fld>
            <a:endParaRPr lang="en-GB" dirty="0">
              <a:cs typeface="Calibri" panose="020F0502020204030204" pitchFamily="34" charset="0"/>
            </a:endParaRPr>
          </a:p>
        </p:txBody>
      </p:sp>
      <p:graphicFrame>
        <p:nvGraphicFramePr>
          <p:cNvPr id="10" name="Diagram 9">
            <a:extLst>
              <a:ext uri="{FF2B5EF4-FFF2-40B4-BE49-F238E27FC236}">
                <a16:creationId xmlns:a16="http://schemas.microsoft.com/office/drawing/2014/main" id="{9492B475-8D9E-97A4-1076-16C9DAAE4865}"/>
              </a:ext>
            </a:extLst>
          </p:cNvPr>
          <p:cNvGraphicFramePr/>
          <p:nvPr>
            <p:extLst>
              <p:ext uri="{D42A27DB-BD31-4B8C-83A1-F6EECF244321}">
                <p14:modId xmlns:p14="http://schemas.microsoft.com/office/powerpoint/2010/main" val="91992033"/>
              </p:ext>
            </p:extLst>
          </p:nvPr>
        </p:nvGraphicFramePr>
        <p:xfrm>
          <a:off x="2032000" y="1600201"/>
          <a:ext cx="81280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160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D58A-14DC-D99E-F6D3-9D31F45A6CA0}"/>
              </a:ext>
            </a:extLst>
          </p:cNvPr>
          <p:cNvSpPr>
            <a:spLocks noGrp="1"/>
          </p:cNvSpPr>
          <p:nvPr>
            <p:ph type="title"/>
          </p:nvPr>
        </p:nvSpPr>
        <p:spPr/>
        <p:txBody>
          <a:bodyPr>
            <a:normAutofit/>
          </a:bodyPr>
          <a:lstStyle/>
          <a:p>
            <a:r>
              <a:rPr lang="en-GB" b="1" dirty="0"/>
              <a:t>Deductive research </a:t>
            </a:r>
            <a:endParaRPr lang="en-GB" dirty="0"/>
          </a:p>
        </p:txBody>
      </p:sp>
      <p:sp>
        <p:nvSpPr>
          <p:cNvPr id="3" name="Text Placeholder 2">
            <a:extLst>
              <a:ext uri="{FF2B5EF4-FFF2-40B4-BE49-F238E27FC236}">
                <a16:creationId xmlns:a16="http://schemas.microsoft.com/office/drawing/2014/main" id="{B51B06F7-818E-70DB-DDB1-507C92545AAB}"/>
              </a:ext>
            </a:extLst>
          </p:cNvPr>
          <p:cNvSpPr>
            <a:spLocks noGrp="1"/>
          </p:cNvSpPr>
          <p:nvPr>
            <p:ph type="body" idx="1"/>
          </p:nvPr>
        </p:nvSpPr>
        <p:spPr/>
        <p:txBody>
          <a:bodyPr>
            <a:normAutofit/>
          </a:bodyPr>
          <a:lstStyle/>
          <a:p>
            <a:pPr>
              <a:buFont typeface="Wingdings" panose="05000000000000000000" pitchFamily="2" charset="2"/>
              <a:buChar char="v"/>
              <a:defRPr/>
            </a:pPr>
            <a:r>
              <a:rPr lang="en-GB" sz="2800" dirty="0"/>
              <a:t>This approach is about thinking and making conclusions by starting from general rules or theories to specific cases or applications. It is more suitable where there is already an existing theory and the researcher’s aim is to provide further evidence to validate a theory. </a:t>
            </a:r>
          </a:p>
          <a:p>
            <a:pPr>
              <a:buFont typeface="Wingdings" panose="05000000000000000000" pitchFamily="2" charset="2"/>
              <a:buChar char="v"/>
              <a:defRPr/>
            </a:pPr>
            <a:r>
              <a:rPr lang="en-GB" sz="2800" dirty="0"/>
              <a:t>Absence of an existing theory indicates that we cannot employ deductive research.</a:t>
            </a:r>
          </a:p>
          <a:p>
            <a:pPr>
              <a:buFont typeface="Wingdings" panose="05000000000000000000" pitchFamily="2" charset="2"/>
              <a:buChar char="v"/>
              <a:defRPr/>
            </a:pPr>
            <a:r>
              <a:rPr lang="en-GB" sz="2800" dirty="0"/>
              <a:t>It is a kind of research in which a theory is developed based on observation of empirical evidence or reality (Collis and Hussey, 2009). </a:t>
            </a:r>
            <a:endParaRPr lang="en-GB" sz="4000" dirty="0"/>
          </a:p>
        </p:txBody>
      </p:sp>
      <p:sp>
        <p:nvSpPr>
          <p:cNvPr id="4" name="Slide Number Placeholder 3">
            <a:extLst>
              <a:ext uri="{FF2B5EF4-FFF2-40B4-BE49-F238E27FC236}">
                <a16:creationId xmlns:a16="http://schemas.microsoft.com/office/drawing/2014/main" id="{37E7806F-7C29-6AFE-AF63-0A0F0FD81A5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19</a:t>
            </a:fld>
            <a:endParaRPr lang="en-GB" dirty="0"/>
          </a:p>
        </p:txBody>
      </p:sp>
    </p:spTree>
    <p:extLst>
      <p:ext uri="{BB962C8B-B14F-4D97-AF65-F5344CB8AC3E}">
        <p14:creationId xmlns:p14="http://schemas.microsoft.com/office/powerpoint/2010/main" val="740447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66CAD-B71A-D2C4-2BA6-FE64C203B3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471C2B-C0DA-E16A-1DCF-11F352A3DEC9}"/>
              </a:ext>
            </a:extLst>
          </p:cNvPr>
          <p:cNvSpPr>
            <a:spLocks noGrp="1"/>
          </p:cNvSpPr>
          <p:nvPr>
            <p:ph type="title"/>
          </p:nvPr>
        </p:nvSpPr>
        <p:spPr/>
        <p:txBody>
          <a:bodyPr>
            <a:normAutofit/>
          </a:bodyPr>
          <a:lstStyle/>
          <a:p>
            <a:r>
              <a:rPr lang="en-GB" b="1" dirty="0"/>
              <a:t>Deductive research </a:t>
            </a:r>
            <a:endParaRPr lang="en-GB" dirty="0"/>
          </a:p>
        </p:txBody>
      </p:sp>
      <p:sp>
        <p:nvSpPr>
          <p:cNvPr id="3" name="Text Placeholder 2">
            <a:extLst>
              <a:ext uri="{FF2B5EF4-FFF2-40B4-BE49-F238E27FC236}">
                <a16:creationId xmlns:a16="http://schemas.microsoft.com/office/drawing/2014/main" id="{5BEC8DB8-37E5-4D59-D252-1C5207FD1350}"/>
              </a:ext>
            </a:extLst>
          </p:cNvPr>
          <p:cNvSpPr>
            <a:spLocks noGrp="1"/>
          </p:cNvSpPr>
          <p:nvPr>
            <p:ph type="body" idx="1"/>
          </p:nvPr>
        </p:nvSpPr>
        <p:spPr/>
        <p:txBody>
          <a:bodyPr>
            <a:noAutofit/>
          </a:bodyPr>
          <a:lstStyle/>
          <a:p>
            <a:pPr>
              <a:buFont typeface="Wingdings" panose="05000000000000000000" pitchFamily="2" charset="2"/>
              <a:buChar char="v"/>
              <a:defRPr/>
            </a:pPr>
            <a:r>
              <a:rPr lang="en-GB" sz="2400" dirty="0"/>
              <a:t>Steps involved in Deductive Research:</a:t>
            </a:r>
          </a:p>
          <a:p>
            <a:pPr lvl="1">
              <a:buFont typeface="Wingdings" panose="05000000000000000000" pitchFamily="2" charset="2"/>
              <a:buChar char="v"/>
              <a:defRPr/>
            </a:pPr>
            <a:r>
              <a:rPr lang="en-GB" sz="2000" dirty="0">
                <a:latin typeface="Calibri" panose="020F0502020204030204" pitchFamily="34" charset="0"/>
              </a:rPr>
              <a:t>We start with an existing theory (an established theory).</a:t>
            </a:r>
          </a:p>
          <a:p>
            <a:pPr lvl="1">
              <a:buFont typeface="Wingdings" panose="05000000000000000000" pitchFamily="2" charset="2"/>
              <a:buChar char="v"/>
              <a:defRPr/>
            </a:pPr>
            <a:r>
              <a:rPr lang="en-GB" sz="2000" dirty="0">
                <a:latin typeface="Calibri" panose="020F0502020204030204" pitchFamily="34" charset="0"/>
              </a:rPr>
              <a:t>The next step is to formulate a hypothesis based on the existing theory.</a:t>
            </a:r>
          </a:p>
          <a:p>
            <a:pPr lvl="1">
              <a:buFont typeface="Wingdings" panose="05000000000000000000" pitchFamily="2" charset="2"/>
              <a:buChar char="v"/>
              <a:defRPr/>
            </a:pPr>
            <a:r>
              <a:rPr lang="en-GB" sz="2000" dirty="0">
                <a:latin typeface="Calibri" panose="020F0502020204030204" pitchFamily="34" charset="0"/>
              </a:rPr>
              <a:t>Collect the data for testing the hypothesis.</a:t>
            </a:r>
          </a:p>
          <a:p>
            <a:pPr lvl="1">
              <a:buFont typeface="Wingdings" panose="05000000000000000000" pitchFamily="2" charset="2"/>
              <a:buChar char="v"/>
              <a:defRPr/>
            </a:pPr>
            <a:r>
              <a:rPr lang="en-GB" sz="2000" dirty="0">
                <a:latin typeface="Calibri" panose="020F0502020204030204" pitchFamily="34" charset="0"/>
              </a:rPr>
              <a:t>Estimating &amp; analysing our results to see whether our results support the hypothesis</a:t>
            </a:r>
          </a:p>
          <a:p>
            <a:pPr>
              <a:buFont typeface="Wingdings" panose="05000000000000000000" pitchFamily="2" charset="2"/>
              <a:buChar char="v"/>
              <a:defRPr/>
            </a:pPr>
            <a:r>
              <a:rPr lang="en-GB" sz="2400" b="1" dirty="0"/>
              <a:t>Limitations:</a:t>
            </a:r>
            <a:r>
              <a:rPr lang="en-GB" sz="2400" dirty="0"/>
              <a:t> The results from deductive research can only be true, when the theory developed through inductive reasoning process is correct.</a:t>
            </a:r>
          </a:p>
        </p:txBody>
      </p:sp>
      <p:sp>
        <p:nvSpPr>
          <p:cNvPr id="4" name="Slide Number Placeholder 3">
            <a:extLst>
              <a:ext uri="{FF2B5EF4-FFF2-40B4-BE49-F238E27FC236}">
                <a16:creationId xmlns:a16="http://schemas.microsoft.com/office/drawing/2014/main" id="{16078B8F-9D6D-E1F2-1937-B96660E7B92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20</a:t>
            </a:fld>
            <a:endParaRPr lang="en-GB" dirty="0"/>
          </a:p>
        </p:txBody>
      </p:sp>
    </p:spTree>
    <p:extLst>
      <p:ext uri="{BB962C8B-B14F-4D97-AF65-F5344CB8AC3E}">
        <p14:creationId xmlns:p14="http://schemas.microsoft.com/office/powerpoint/2010/main" val="130060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196CA-D31A-7449-F8BD-FE4C21095264}"/>
              </a:ext>
            </a:extLst>
          </p:cNvPr>
          <p:cNvSpPr>
            <a:spLocks noGrp="1"/>
          </p:cNvSpPr>
          <p:nvPr>
            <p:ph type="title"/>
          </p:nvPr>
        </p:nvSpPr>
        <p:spPr/>
        <p:txBody>
          <a:bodyPr/>
          <a:lstStyle/>
          <a:p>
            <a:r>
              <a:rPr lang="en-GB" b="1" dirty="0"/>
              <a:t>Example of deductive research</a:t>
            </a:r>
          </a:p>
        </p:txBody>
      </p:sp>
      <p:sp>
        <p:nvSpPr>
          <p:cNvPr id="5" name="Slide Number Placeholder 4">
            <a:extLst>
              <a:ext uri="{FF2B5EF4-FFF2-40B4-BE49-F238E27FC236}">
                <a16:creationId xmlns:a16="http://schemas.microsoft.com/office/drawing/2014/main" id="{FF41DAF8-5E47-1395-D0BA-83D9649DAA4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21</a:t>
            </a:fld>
            <a:endParaRPr lang="en-GB" dirty="0"/>
          </a:p>
        </p:txBody>
      </p:sp>
      <p:graphicFrame>
        <p:nvGraphicFramePr>
          <p:cNvPr id="4" name="Diagram 3">
            <a:extLst>
              <a:ext uri="{FF2B5EF4-FFF2-40B4-BE49-F238E27FC236}">
                <a16:creationId xmlns:a16="http://schemas.microsoft.com/office/drawing/2014/main" id="{9C445B44-CFBC-F245-F18C-52C689ECEABA}"/>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880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5BF7-8504-DD7A-F28C-E4591BAFC1F1}"/>
              </a:ext>
            </a:extLst>
          </p:cNvPr>
          <p:cNvSpPr>
            <a:spLocks noGrp="1"/>
          </p:cNvSpPr>
          <p:nvPr>
            <p:ph type="title"/>
          </p:nvPr>
        </p:nvSpPr>
        <p:spPr/>
        <p:txBody>
          <a:bodyPr/>
          <a:lstStyle/>
          <a:p>
            <a:r>
              <a:rPr lang="en-GB" b="1" dirty="0"/>
              <a:t>Inductive vs Deductive</a:t>
            </a:r>
          </a:p>
        </p:txBody>
      </p:sp>
      <p:sp>
        <p:nvSpPr>
          <p:cNvPr id="5" name="Slide Number Placeholder 4">
            <a:extLst>
              <a:ext uri="{FF2B5EF4-FFF2-40B4-BE49-F238E27FC236}">
                <a16:creationId xmlns:a16="http://schemas.microsoft.com/office/drawing/2014/main" id="{52F9B71E-6AA4-0AFD-3011-EDA477F7035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22</a:t>
            </a:fld>
            <a:endParaRPr lang="en-GB" dirty="0"/>
          </a:p>
        </p:txBody>
      </p:sp>
      <p:graphicFrame>
        <p:nvGraphicFramePr>
          <p:cNvPr id="4" name="Table 3">
            <a:extLst>
              <a:ext uri="{FF2B5EF4-FFF2-40B4-BE49-F238E27FC236}">
                <a16:creationId xmlns:a16="http://schemas.microsoft.com/office/drawing/2014/main" id="{1FE22DCF-3843-E093-55A5-7B7F048E922B}"/>
              </a:ext>
            </a:extLst>
          </p:cNvPr>
          <p:cNvGraphicFramePr>
            <a:graphicFrameLocks noGrp="1"/>
          </p:cNvGraphicFramePr>
          <p:nvPr>
            <p:extLst>
              <p:ext uri="{D42A27DB-BD31-4B8C-83A1-F6EECF244321}">
                <p14:modId xmlns:p14="http://schemas.microsoft.com/office/powerpoint/2010/main" val="2668748610"/>
              </p:ext>
            </p:extLst>
          </p:nvPr>
        </p:nvGraphicFramePr>
        <p:xfrm>
          <a:off x="735584" y="1975104"/>
          <a:ext cx="10846816" cy="3401570"/>
        </p:xfrm>
        <a:graphic>
          <a:graphicData uri="http://schemas.openxmlformats.org/drawingml/2006/table">
            <a:tbl>
              <a:tblPr firstRow="1" bandRow="1"/>
              <a:tblGrid>
                <a:gridCol w="2703569">
                  <a:extLst>
                    <a:ext uri="{9D8B030D-6E8A-4147-A177-3AD203B41FA5}">
                      <a16:colId xmlns:a16="http://schemas.microsoft.com/office/drawing/2014/main" val="1345712056"/>
                    </a:ext>
                  </a:extLst>
                </a:gridCol>
                <a:gridCol w="3978070">
                  <a:extLst>
                    <a:ext uri="{9D8B030D-6E8A-4147-A177-3AD203B41FA5}">
                      <a16:colId xmlns:a16="http://schemas.microsoft.com/office/drawing/2014/main" val="938590431"/>
                    </a:ext>
                  </a:extLst>
                </a:gridCol>
                <a:gridCol w="4165177">
                  <a:extLst>
                    <a:ext uri="{9D8B030D-6E8A-4147-A177-3AD203B41FA5}">
                      <a16:colId xmlns:a16="http://schemas.microsoft.com/office/drawing/2014/main" val="114032622"/>
                    </a:ext>
                  </a:extLst>
                </a:gridCol>
              </a:tblGrid>
              <a:tr h="680314">
                <a:tc>
                  <a:txBody>
                    <a:bodyPr/>
                    <a:lstStyle/>
                    <a:p>
                      <a:r>
                        <a:rPr lang="en-GB" sz="2000" dirty="0">
                          <a:latin typeface="Calibri" panose="020F0502020204030204" pitchFamily="34" charset="0"/>
                        </a:rPr>
                        <a:t>Features </a:t>
                      </a:r>
                    </a:p>
                  </a:txBody>
                  <a:tcPr>
                    <a:solidFill>
                      <a:schemeClr val="accent1"/>
                    </a:solidFill>
                  </a:tcPr>
                </a:tc>
                <a:tc>
                  <a:txBody>
                    <a:bodyPr/>
                    <a:lstStyle/>
                    <a:p>
                      <a:r>
                        <a:rPr lang="en-GB" sz="2000" dirty="0">
                          <a:latin typeface="Calibri" panose="020F0502020204030204" pitchFamily="34" charset="0"/>
                        </a:rPr>
                        <a:t>Inductive</a:t>
                      </a:r>
                    </a:p>
                  </a:txBody>
                  <a:tcPr>
                    <a:solidFill>
                      <a:schemeClr val="accent1"/>
                    </a:solidFill>
                  </a:tcPr>
                </a:tc>
                <a:tc>
                  <a:txBody>
                    <a:bodyPr/>
                    <a:lstStyle/>
                    <a:p>
                      <a:r>
                        <a:rPr lang="en-GB" sz="2000" dirty="0">
                          <a:latin typeface="Calibri" panose="020F0502020204030204" pitchFamily="34" charset="0"/>
                        </a:rPr>
                        <a:t>Deductive</a:t>
                      </a:r>
                    </a:p>
                  </a:txBody>
                  <a:tcPr>
                    <a:solidFill>
                      <a:schemeClr val="accent1"/>
                    </a:solidFill>
                  </a:tcPr>
                </a:tc>
                <a:extLst>
                  <a:ext uri="{0D108BD9-81ED-4DB2-BD59-A6C34878D82A}">
                    <a16:rowId xmlns:a16="http://schemas.microsoft.com/office/drawing/2014/main" val="2298526836"/>
                  </a:ext>
                </a:extLst>
              </a:tr>
              <a:tr h="680314">
                <a:tc>
                  <a:txBody>
                    <a:bodyPr/>
                    <a:lstStyle/>
                    <a:p>
                      <a:r>
                        <a:rPr lang="en-GB" sz="2000" dirty="0">
                          <a:latin typeface="Calibri" panose="020F0502020204030204" pitchFamily="34" charset="0"/>
                        </a:rPr>
                        <a:t>Direction</a:t>
                      </a:r>
                    </a:p>
                  </a:txBody>
                  <a:tcPr>
                    <a:solidFill>
                      <a:schemeClr val="accent1">
                        <a:lumMod val="20000"/>
                        <a:lumOff val="80000"/>
                      </a:schemeClr>
                    </a:solidFill>
                  </a:tcPr>
                </a:tc>
                <a:tc>
                  <a:txBody>
                    <a:bodyPr/>
                    <a:lstStyle/>
                    <a:p>
                      <a:r>
                        <a:rPr lang="en-GB" sz="2000" dirty="0">
                          <a:latin typeface="Calibri" panose="020F0502020204030204" pitchFamily="34" charset="0"/>
                        </a:rPr>
                        <a:t>Specific to General</a:t>
                      </a:r>
                    </a:p>
                  </a:txBody>
                  <a:tcPr/>
                </a:tc>
                <a:tc>
                  <a:txBody>
                    <a:bodyPr/>
                    <a:lstStyle/>
                    <a:p>
                      <a:r>
                        <a:rPr lang="en-GB" sz="2000" dirty="0">
                          <a:latin typeface="Calibri" panose="020F0502020204030204" pitchFamily="34" charset="0"/>
                        </a:rPr>
                        <a:t>General to Specific</a:t>
                      </a:r>
                    </a:p>
                  </a:txBody>
                  <a:tcPr/>
                </a:tc>
                <a:extLst>
                  <a:ext uri="{0D108BD9-81ED-4DB2-BD59-A6C34878D82A}">
                    <a16:rowId xmlns:a16="http://schemas.microsoft.com/office/drawing/2014/main" val="2881964751"/>
                  </a:ext>
                </a:extLst>
              </a:tr>
              <a:tr h="680314">
                <a:tc>
                  <a:txBody>
                    <a:bodyPr/>
                    <a:lstStyle/>
                    <a:p>
                      <a:r>
                        <a:rPr lang="en-GB" sz="2000" dirty="0">
                          <a:latin typeface="Calibri" panose="020F0502020204030204" pitchFamily="34" charset="0"/>
                        </a:rPr>
                        <a:t>Purpose</a:t>
                      </a:r>
                    </a:p>
                  </a:txBody>
                  <a:tcPr>
                    <a:solidFill>
                      <a:schemeClr val="accent1">
                        <a:lumMod val="20000"/>
                        <a:lumOff val="80000"/>
                      </a:schemeClr>
                    </a:solidFill>
                  </a:tcPr>
                </a:tc>
                <a:tc>
                  <a:txBody>
                    <a:bodyPr/>
                    <a:lstStyle/>
                    <a:p>
                      <a:r>
                        <a:rPr lang="en-GB" sz="2000" dirty="0">
                          <a:latin typeface="Calibri" panose="020F0502020204030204" pitchFamily="34" charset="0"/>
                        </a:rPr>
                        <a:t>Build a theory</a:t>
                      </a:r>
                    </a:p>
                  </a:txBody>
                  <a:tcPr/>
                </a:tc>
                <a:tc>
                  <a:txBody>
                    <a:bodyPr/>
                    <a:lstStyle/>
                    <a:p>
                      <a:r>
                        <a:rPr lang="en-GB" sz="2000" dirty="0">
                          <a:latin typeface="Calibri" panose="020F0502020204030204" pitchFamily="34" charset="0"/>
                        </a:rPr>
                        <a:t>Test theory</a:t>
                      </a:r>
                    </a:p>
                  </a:txBody>
                  <a:tcPr/>
                </a:tc>
                <a:extLst>
                  <a:ext uri="{0D108BD9-81ED-4DB2-BD59-A6C34878D82A}">
                    <a16:rowId xmlns:a16="http://schemas.microsoft.com/office/drawing/2014/main" val="999784223"/>
                  </a:ext>
                </a:extLst>
              </a:tr>
              <a:tr h="680314">
                <a:tc>
                  <a:txBody>
                    <a:bodyPr/>
                    <a:lstStyle/>
                    <a:p>
                      <a:r>
                        <a:rPr lang="en-GB" sz="2000" dirty="0">
                          <a:latin typeface="Calibri" panose="020F0502020204030204" pitchFamily="34" charset="0"/>
                        </a:rPr>
                        <a:t>Certainty</a:t>
                      </a:r>
                    </a:p>
                  </a:txBody>
                  <a:tcPr>
                    <a:solidFill>
                      <a:schemeClr val="accent1">
                        <a:lumMod val="20000"/>
                        <a:lumOff val="80000"/>
                      </a:schemeClr>
                    </a:solidFill>
                  </a:tcPr>
                </a:tc>
                <a:tc>
                  <a:txBody>
                    <a:bodyPr/>
                    <a:lstStyle/>
                    <a:p>
                      <a:r>
                        <a:rPr lang="en-GB" sz="2000" dirty="0">
                          <a:latin typeface="Calibri" panose="020F0502020204030204" pitchFamily="34" charset="0"/>
                        </a:rPr>
                        <a:t>Conclusion is probable</a:t>
                      </a:r>
                    </a:p>
                  </a:txBody>
                  <a:tcPr/>
                </a:tc>
                <a:tc>
                  <a:txBody>
                    <a:bodyPr/>
                    <a:lstStyle/>
                    <a:p>
                      <a:r>
                        <a:rPr lang="en-GB" sz="2000" dirty="0">
                          <a:latin typeface="Calibri" panose="020F0502020204030204" pitchFamily="34" charset="0"/>
                        </a:rPr>
                        <a:t>If valid, conclusions is certain</a:t>
                      </a:r>
                    </a:p>
                  </a:txBody>
                  <a:tcPr/>
                </a:tc>
                <a:extLst>
                  <a:ext uri="{0D108BD9-81ED-4DB2-BD59-A6C34878D82A}">
                    <a16:rowId xmlns:a16="http://schemas.microsoft.com/office/drawing/2014/main" val="793300308"/>
                  </a:ext>
                </a:extLst>
              </a:tr>
              <a:tr h="680314">
                <a:tc>
                  <a:txBody>
                    <a:bodyPr/>
                    <a:lstStyle/>
                    <a:p>
                      <a:r>
                        <a:rPr lang="en-GB" sz="2000" dirty="0">
                          <a:latin typeface="Calibri" panose="020F0502020204030204" pitchFamily="34" charset="0"/>
                        </a:rPr>
                        <a:t>Commonly found in</a:t>
                      </a:r>
                    </a:p>
                  </a:txBody>
                  <a:tcPr>
                    <a:solidFill>
                      <a:schemeClr val="accent1">
                        <a:lumMod val="20000"/>
                        <a:lumOff val="80000"/>
                      </a:schemeClr>
                    </a:solidFill>
                  </a:tcPr>
                </a:tc>
                <a:tc>
                  <a:txBody>
                    <a:bodyPr/>
                    <a:lstStyle/>
                    <a:p>
                      <a:r>
                        <a:rPr lang="en-GB" sz="2000" dirty="0">
                          <a:latin typeface="Calibri" panose="020F0502020204030204" pitchFamily="34" charset="0"/>
                        </a:rPr>
                        <a:t>Qualitative research</a:t>
                      </a:r>
                    </a:p>
                  </a:txBody>
                  <a:tcPr/>
                </a:tc>
                <a:tc>
                  <a:txBody>
                    <a:bodyPr/>
                    <a:lstStyle/>
                    <a:p>
                      <a:r>
                        <a:rPr lang="en-GB" sz="2000" dirty="0">
                          <a:latin typeface="Calibri" panose="020F0502020204030204" pitchFamily="34" charset="0"/>
                        </a:rPr>
                        <a:t>Quantitative research</a:t>
                      </a:r>
                    </a:p>
                  </a:txBody>
                  <a:tcPr/>
                </a:tc>
                <a:extLst>
                  <a:ext uri="{0D108BD9-81ED-4DB2-BD59-A6C34878D82A}">
                    <a16:rowId xmlns:a16="http://schemas.microsoft.com/office/drawing/2014/main" val="71455777"/>
                  </a:ext>
                </a:extLst>
              </a:tr>
            </a:tbl>
          </a:graphicData>
        </a:graphic>
      </p:graphicFrame>
    </p:spTree>
    <p:extLst>
      <p:ext uri="{BB962C8B-B14F-4D97-AF65-F5344CB8AC3E}">
        <p14:creationId xmlns:p14="http://schemas.microsoft.com/office/powerpoint/2010/main" val="815468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87F4194-BB6C-DFCE-3EFA-1679ACBB39B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A21F85B-9E19-B6A8-49DC-9DF1A8B9E14B}"/>
              </a:ext>
            </a:extLst>
          </p:cNvPr>
          <p:cNvSpPr>
            <a:spLocks noGrp="1"/>
          </p:cNvSpPr>
          <p:nvPr>
            <p:ph type="title"/>
          </p:nvPr>
        </p:nvSpPr>
        <p:spPr>
          <a:solidFill>
            <a:schemeClr val="accent2"/>
          </a:soli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sym typeface="Open Sans"/>
              </a:rPr>
              <a:t>A</a:t>
            </a:r>
            <a:r>
              <a:rPr lang="en-GB" b="1" dirty="0" err="1">
                <a:latin typeface="Calibri" panose="020F0502020204030204" pitchFamily="34" charset="0"/>
                <a:ea typeface="Calibri" panose="020F0502020204030204" pitchFamily="34" charset="0"/>
                <a:cs typeface="Calibri" panose="020F0502020204030204" pitchFamily="34" charset="0"/>
                <a:sym typeface="Open Sans"/>
              </a:rPr>
              <a:t>ctivity</a:t>
            </a:r>
            <a:r>
              <a:rPr lang="en-GB" b="1" dirty="0">
                <a:latin typeface="Calibri" panose="020F0502020204030204" pitchFamily="34" charset="0"/>
                <a:ea typeface="Calibri" panose="020F0502020204030204" pitchFamily="34" charset="0"/>
                <a:cs typeface="Calibri" panose="020F0502020204030204" pitchFamily="34" charset="0"/>
                <a:sym typeface="Open Sans"/>
              </a:rPr>
              <a:t>: Inductive or deductive</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7B75158B-0778-37BE-CF73-7C7EA990ADCC}"/>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GB" dirty="0" err="1">
                <a:latin typeface="Calibri" panose="020F0502020204030204" pitchFamily="34" charset="0"/>
                <a:ea typeface="Calibri" panose="020F0502020204030204" pitchFamily="34" charset="0"/>
                <a:cs typeface="Calibri" panose="020F0502020204030204" pitchFamily="34" charset="0"/>
              </a:rPr>
              <a:t>Pairwork</a:t>
            </a:r>
            <a:r>
              <a:rPr lang="en-GB" dirty="0">
                <a:latin typeface="Calibri" panose="020F0502020204030204" pitchFamily="34" charset="0"/>
                <a:ea typeface="Calibri" panose="020F0502020204030204" pitchFamily="34" charset="0"/>
                <a:cs typeface="Calibri" panose="020F0502020204030204" pitchFamily="34" charset="0"/>
              </a:rPr>
              <a:t>. Time: 15 minutes</a:t>
            </a:r>
          </a:p>
          <a:p>
            <a:pPr lvl="0"/>
            <a:r>
              <a:rPr lang="en-GB" dirty="0">
                <a:ea typeface="Calibri" panose="020F0502020204030204" pitchFamily="34" charset="0"/>
                <a:cs typeface="Calibri" panose="020F0502020204030204" pitchFamily="34" charset="0"/>
              </a:rPr>
              <a:t>Find one example to illustrate the concept of inductive and deductive approach.</a:t>
            </a:r>
          </a:p>
          <a:p>
            <a:pPr lvl="0"/>
            <a:r>
              <a:rPr lang="en-GB" dirty="0">
                <a:latin typeface="Calibri" panose="020F0502020204030204" pitchFamily="34" charset="0"/>
                <a:ea typeface="Calibri" panose="020F0502020204030204" pitchFamily="34" charset="0"/>
                <a:cs typeface="Calibri" panose="020F0502020204030204" pitchFamily="34" charset="0"/>
              </a:rPr>
              <a:t>Which approach is suitable to your current research project? Why?</a:t>
            </a:r>
          </a:p>
          <a:p>
            <a:pPr lvl="0"/>
            <a:r>
              <a:rPr lang="en-GB" dirty="0">
                <a:ea typeface="Calibri" panose="020F0502020204030204" pitchFamily="34" charset="0"/>
                <a:cs typeface="Calibri" panose="020F0502020204030204" pitchFamily="34" charset="0"/>
              </a:rPr>
              <a:t>Discuss your answer with your partner.</a:t>
            </a:r>
          </a:p>
          <a:p>
            <a:pPr lvl="0"/>
            <a:r>
              <a:rPr lang="en-GB" dirty="0">
                <a:ea typeface="Calibri" panose="020F0502020204030204" pitchFamily="34" charset="0"/>
                <a:cs typeface="Calibri" panose="020F0502020204030204" pitchFamily="34" charset="0"/>
              </a:rPr>
              <a:t>You may be asked to present your answer to the class.</a:t>
            </a:r>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973C5B60-2225-9A19-ABA0-33A79F866BC1}"/>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23</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434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CA58E-41B3-F499-7707-D0EDB2E8F0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63AE90-717B-8C84-D4DB-40B23DADBB45}"/>
              </a:ext>
            </a:extLst>
          </p:cNvPr>
          <p:cNvSpPr>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fld id="{00000000-1234-1234-1234-123412341234}" type="slidenum">
              <a:rPr lang="en-GB" smtClean="0"/>
              <a:pPr/>
              <a:t>24</a:t>
            </a:fld>
            <a:endParaRPr lang="en-US" altLang="en-US" dirty="0"/>
          </a:p>
        </p:txBody>
      </p:sp>
      <p:sp>
        <p:nvSpPr>
          <p:cNvPr id="49153" name="Title 1">
            <a:extLst>
              <a:ext uri="{FF2B5EF4-FFF2-40B4-BE49-F238E27FC236}">
                <a16:creationId xmlns:a16="http://schemas.microsoft.com/office/drawing/2014/main" id="{B39395B3-0501-304E-0EEC-5AAEEA5E9E31}"/>
              </a:ext>
            </a:extLst>
          </p:cNvPr>
          <p:cNvSpPr>
            <a:spLocks noGrp="1" noChangeArrowheads="1"/>
          </p:cNvSpPr>
          <p:nvPr>
            <p:ph type="title" idx="4294967295"/>
          </p:nvPr>
        </p:nvSpPr>
        <p:spPr>
          <a:xfrm>
            <a:off x="1328737" y="2376488"/>
            <a:ext cx="9534525" cy="1509712"/>
          </a:xfrm>
        </p:spPr>
        <p:txBody>
          <a:bodyPr>
            <a:normAutofit/>
          </a:bodyPr>
          <a:lstStyle/>
          <a:p>
            <a:r>
              <a:rPr lang="en-GB" altLang="en-US" b="1" dirty="0">
                <a:latin typeface="Calibri" panose="020F0502020204030204" pitchFamily="34" charset="0"/>
              </a:rPr>
              <a:t>Different Types of Methods</a:t>
            </a:r>
            <a:br>
              <a:rPr lang="en-GB" altLang="en-US" b="1" dirty="0">
                <a:latin typeface="Calibri" panose="020F0502020204030204" pitchFamily="34" charset="0"/>
              </a:rPr>
            </a:br>
            <a:r>
              <a:rPr lang="en-GB" altLang="en-US" b="1" dirty="0">
                <a:latin typeface="Calibri" panose="020F0502020204030204" pitchFamily="34" charset="0"/>
              </a:rPr>
              <a:t>(Quantitative vs Qualitative) </a:t>
            </a:r>
          </a:p>
        </p:txBody>
      </p:sp>
    </p:spTree>
    <p:extLst>
      <p:ext uri="{BB962C8B-B14F-4D97-AF65-F5344CB8AC3E}">
        <p14:creationId xmlns:p14="http://schemas.microsoft.com/office/powerpoint/2010/main" val="1927806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DA83F78-8A6A-CFA7-3F7D-7C65987C26B2}"/>
              </a:ext>
            </a:extLst>
          </p:cNvPr>
          <p:cNvSpPr>
            <a:spLocks noGrp="1"/>
          </p:cNvSpPr>
          <p:nvPr>
            <p:ph type="title"/>
          </p:nvPr>
        </p:nvSpPr>
        <p:spPr/>
        <p:txBody>
          <a:bodyPr/>
          <a:lstStyle/>
          <a:p>
            <a:r>
              <a:rPr lang="en-US" dirty="0"/>
              <a:t>Quantitative and qualitative methods</a:t>
            </a:r>
            <a:endParaRPr lang="en-GB" dirty="0"/>
          </a:p>
        </p:txBody>
      </p:sp>
      <p:sp>
        <p:nvSpPr>
          <p:cNvPr id="4" name="Slide Number Placeholder 3">
            <a:extLst>
              <a:ext uri="{FF2B5EF4-FFF2-40B4-BE49-F238E27FC236}">
                <a16:creationId xmlns:a16="http://schemas.microsoft.com/office/drawing/2014/main" id="{FF3CD5AF-FEB4-E758-F2FA-9278338CDF50}"/>
              </a:ext>
            </a:extLst>
          </p:cNvPr>
          <p:cNvSpPr>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25</a:t>
            </a:fld>
            <a:endParaRPr lang="en-GB" dirty="0"/>
          </a:p>
        </p:txBody>
      </p:sp>
      <p:graphicFrame>
        <p:nvGraphicFramePr>
          <p:cNvPr id="5" name="Table 4">
            <a:extLst>
              <a:ext uri="{FF2B5EF4-FFF2-40B4-BE49-F238E27FC236}">
                <a16:creationId xmlns:a16="http://schemas.microsoft.com/office/drawing/2014/main" id="{3329D029-F113-70EE-84C7-F04833E9C93E}"/>
              </a:ext>
            </a:extLst>
          </p:cNvPr>
          <p:cNvGraphicFramePr>
            <a:graphicFrameLocks noGrp="1"/>
          </p:cNvGraphicFramePr>
          <p:nvPr>
            <p:extLst>
              <p:ext uri="{D42A27DB-BD31-4B8C-83A1-F6EECF244321}">
                <p14:modId xmlns:p14="http://schemas.microsoft.com/office/powerpoint/2010/main" val="3710574603"/>
              </p:ext>
            </p:extLst>
          </p:nvPr>
        </p:nvGraphicFramePr>
        <p:xfrm>
          <a:off x="228600" y="1571625"/>
          <a:ext cx="11734799" cy="4025596"/>
        </p:xfrm>
        <a:graphic>
          <a:graphicData uri="http://schemas.openxmlformats.org/drawingml/2006/table">
            <a:tbl>
              <a:tblPr firstRow="1" bandRow="1"/>
              <a:tblGrid>
                <a:gridCol w="3027036">
                  <a:extLst>
                    <a:ext uri="{9D8B030D-6E8A-4147-A177-3AD203B41FA5}">
                      <a16:colId xmlns:a16="http://schemas.microsoft.com/office/drawing/2014/main" val="259431234"/>
                    </a:ext>
                  </a:extLst>
                </a:gridCol>
                <a:gridCol w="4796163">
                  <a:extLst>
                    <a:ext uri="{9D8B030D-6E8A-4147-A177-3AD203B41FA5}">
                      <a16:colId xmlns:a16="http://schemas.microsoft.com/office/drawing/2014/main" val="699714829"/>
                    </a:ext>
                  </a:extLst>
                </a:gridCol>
                <a:gridCol w="3911600">
                  <a:extLst>
                    <a:ext uri="{9D8B030D-6E8A-4147-A177-3AD203B41FA5}">
                      <a16:colId xmlns:a16="http://schemas.microsoft.com/office/drawing/2014/main" val="291553550"/>
                    </a:ext>
                  </a:extLst>
                </a:gridCol>
              </a:tblGrid>
              <a:tr h="533959">
                <a:tc>
                  <a:txBody>
                    <a:bodyPr/>
                    <a:lstStyle/>
                    <a:p>
                      <a:r>
                        <a:rPr lang="en-US" sz="2800" b="1" dirty="0">
                          <a:latin typeface="Calibri" panose="020F0502020204030204" pitchFamily="34" charset="0"/>
                        </a:rPr>
                        <a:t>Feature</a:t>
                      </a:r>
                      <a:endParaRPr lang="en-GB" sz="2800" b="1" dirty="0">
                        <a:latin typeface="Calibri" panose="020F0502020204030204" pitchFamily="34" charset="0"/>
                      </a:endParaRPr>
                    </a:p>
                  </a:txBody>
                  <a:tcPr>
                    <a:solidFill>
                      <a:schemeClr val="accent1"/>
                    </a:solidFill>
                  </a:tcPr>
                </a:tc>
                <a:tc>
                  <a:txBody>
                    <a:bodyPr/>
                    <a:lstStyle/>
                    <a:p>
                      <a:r>
                        <a:rPr lang="en-US" sz="2800" b="1" dirty="0">
                          <a:latin typeface="Calibri" panose="020F0502020204030204" pitchFamily="34" charset="0"/>
                        </a:rPr>
                        <a:t>Quantitative</a:t>
                      </a:r>
                      <a:endParaRPr lang="en-GB" sz="2800" b="1" dirty="0">
                        <a:latin typeface="Calibri" panose="020F0502020204030204" pitchFamily="34" charset="0"/>
                      </a:endParaRPr>
                    </a:p>
                  </a:txBody>
                  <a:tcPr>
                    <a:solidFill>
                      <a:schemeClr val="accent1"/>
                    </a:solidFill>
                  </a:tcPr>
                </a:tc>
                <a:tc>
                  <a:txBody>
                    <a:bodyPr/>
                    <a:lstStyle/>
                    <a:p>
                      <a:r>
                        <a:rPr lang="en-US" sz="2800" b="1" dirty="0">
                          <a:latin typeface="Calibri" panose="020F0502020204030204" pitchFamily="34" charset="0"/>
                        </a:rPr>
                        <a:t>Qualitative</a:t>
                      </a:r>
                      <a:endParaRPr lang="en-GB" sz="2800" b="1" dirty="0">
                        <a:latin typeface="Calibri" panose="020F0502020204030204" pitchFamily="34" charset="0"/>
                      </a:endParaRPr>
                    </a:p>
                  </a:txBody>
                  <a:tcPr>
                    <a:solidFill>
                      <a:schemeClr val="accent1"/>
                    </a:solidFill>
                  </a:tcPr>
                </a:tc>
                <a:extLst>
                  <a:ext uri="{0D108BD9-81ED-4DB2-BD59-A6C34878D82A}">
                    <a16:rowId xmlns:a16="http://schemas.microsoft.com/office/drawing/2014/main" val="3052796272"/>
                  </a:ext>
                </a:extLst>
              </a:tr>
              <a:tr h="533959">
                <a:tc>
                  <a:txBody>
                    <a:bodyPr/>
                    <a:lstStyle/>
                    <a:p>
                      <a:r>
                        <a:rPr lang="en-US" sz="2800" dirty="0">
                          <a:latin typeface="Calibri" panose="020F0502020204030204" pitchFamily="34" charset="0"/>
                        </a:rPr>
                        <a:t>Data type</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Numbers and statistics</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Words and meanings</a:t>
                      </a:r>
                      <a:endParaRPr lang="en-GB" sz="2800" dirty="0">
                        <a:latin typeface="Calibri" panose="020F0502020204030204" pitchFamily="34" charset="0"/>
                      </a:endParaRPr>
                    </a:p>
                  </a:txBody>
                  <a:tcPr/>
                </a:tc>
                <a:extLst>
                  <a:ext uri="{0D108BD9-81ED-4DB2-BD59-A6C34878D82A}">
                    <a16:rowId xmlns:a16="http://schemas.microsoft.com/office/drawing/2014/main" val="2022278210"/>
                  </a:ext>
                </a:extLst>
              </a:tr>
              <a:tr h="746080">
                <a:tc>
                  <a:txBody>
                    <a:bodyPr/>
                    <a:lstStyle/>
                    <a:p>
                      <a:r>
                        <a:rPr lang="en-US" sz="2800" dirty="0">
                          <a:latin typeface="Calibri" panose="020F0502020204030204" pitchFamily="34" charset="0"/>
                        </a:rPr>
                        <a:t>Aim</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Test hypotheses, measure variables</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Explore and understand experiences</a:t>
                      </a:r>
                      <a:endParaRPr lang="en-GB" sz="2800" dirty="0">
                        <a:latin typeface="Calibri" panose="020F0502020204030204" pitchFamily="34" charset="0"/>
                      </a:endParaRPr>
                    </a:p>
                  </a:txBody>
                  <a:tcPr/>
                </a:tc>
                <a:extLst>
                  <a:ext uri="{0D108BD9-81ED-4DB2-BD59-A6C34878D82A}">
                    <a16:rowId xmlns:a16="http://schemas.microsoft.com/office/drawing/2014/main" val="2362754609"/>
                  </a:ext>
                </a:extLst>
              </a:tr>
              <a:tr h="533959">
                <a:tc>
                  <a:txBody>
                    <a:bodyPr/>
                    <a:lstStyle/>
                    <a:p>
                      <a:r>
                        <a:rPr lang="en-US" sz="2800" dirty="0">
                          <a:latin typeface="Calibri" panose="020F0502020204030204" pitchFamily="34" charset="0"/>
                        </a:rPr>
                        <a:t>Sample size</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Large</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Small and purposeful</a:t>
                      </a:r>
                      <a:endParaRPr lang="en-GB" sz="2800" dirty="0">
                        <a:latin typeface="Calibri" panose="020F0502020204030204" pitchFamily="34" charset="0"/>
                      </a:endParaRPr>
                    </a:p>
                  </a:txBody>
                  <a:tcPr/>
                </a:tc>
                <a:extLst>
                  <a:ext uri="{0D108BD9-81ED-4DB2-BD59-A6C34878D82A}">
                    <a16:rowId xmlns:a16="http://schemas.microsoft.com/office/drawing/2014/main" val="960710124"/>
                  </a:ext>
                </a:extLst>
              </a:tr>
              <a:tr h="533959">
                <a:tc>
                  <a:txBody>
                    <a:bodyPr/>
                    <a:lstStyle/>
                    <a:p>
                      <a:r>
                        <a:rPr lang="en-US" sz="2800" dirty="0">
                          <a:latin typeface="Calibri" panose="020F0502020204030204" pitchFamily="34" charset="0"/>
                        </a:rPr>
                        <a:t>Approach</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Deductive</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Inductive</a:t>
                      </a:r>
                      <a:endParaRPr lang="en-GB" sz="2800" dirty="0">
                        <a:latin typeface="Calibri" panose="020F0502020204030204" pitchFamily="34" charset="0"/>
                      </a:endParaRPr>
                    </a:p>
                  </a:txBody>
                  <a:tcPr/>
                </a:tc>
                <a:extLst>
                  <a:ext uri="{0D108BD9-81ED-4DB2-BD59-A6C34878D82A}">
                    <a16:rowId xmlns:a16="http://schemas.microsoft.com/office/drawing/2014/main" val="1144106376"/>
                  </a:ext>
                </a:extLst>
              </a:tr>
              <a:tr h="533959">
                <a:tc>
                  <a:txBody>
                    <a:bodyPr/>
                    <a:lstStyle/>
                    <a:p>
                      <a:r>
                        <a:rPr lang="en-US" sz="2800" dirty="0">
                          <a:latin typeface="Calibri" panose="020F0502020204030204" pitchFamily="34" charset="0"/>
                        </a:rPr>
                        <a:t>Tools</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Survey, experiments, datasets</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Interviews, observations, texts</a:t>
                      </a:r>
                      <a:endParaRPr lang="en-GB" sz="2800" dirty="0">
                        <a:latin typeface="Calibri" panose="020F0502020204030204" pitchFamily="34" charset="0"/>
                      </a:endParaRPr>
                    </a:p>
                  </a:txBody>
                  <a:tcPr/>
                </a:tc>
                <a:extLst>
                  <a:ext uri="{0D108BD9-81ED-4DB2-BD59-A6C34878D82A}">
                    <a16:rowId xmlns:a16="http://schemas.microsoft.com/office/drawing/2014/main" val="2689673432"/>
                  </a:ext>
                </a:extLst>
              </a:tr>
            </a:tbl>
          </a:graphicData>
        </a:graphic>
      </p:graphicFrame>
    </p:spTree>
    <p:extLst>
      <p:ext uri="{BB962C8B-B14F-4D97-AF65-F5344CB8AC3E}">
        <p14:creationId xmlns:p14="http://schemas.microsoft.com/office/powerpoint/2010/main" val="1593118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16F4-3BB2-82CB-8BAA-30F4ECB5805A}"/>
              </a:ext>
            </a:extLst>
          </p:cNvPr>
          <p:cNvSpPr>
            <a:spLocks noGrp="1"/>
          </p:cNvSpPr>
          <p:nvPr>
            <p:ph type="title"/>
          </p:nvPr>
        </p:nvSpPr>
        <p:spPr/>
        <p:txBody>
          <a:bodyPr/>
          <a:lstStyle/>
          <a:p>
            <a:r>
              <a:rPr lang="en-GB" b="1" dirty="0"/>
              <a:t>Qualitative Research: </a:t>
            </a:r>
            <a:endParaRPr lang="en-GB" dirty="0"/>
          </a:p>
        </p:txBody>
      </p:sp>
      <p:sp>
        <p:nvSpPr>
          <p:cNvPr id="3" name="Content Placeholder 2">
            <a:extLst>
              <a:ext uri="{FF2B5EF4-FFF2-40B4-BE49-F238E27FC236}">
                <a16:creationId xmlns:a16="http://schemas.microsoft.com/office/drawing/2014/main" id="{82343AFB-29EE-D82E-0447-357BC7393CFA}"/>
              </a:ext>
            </a:extLst>
          </p:cNvPr>
          <p:cNvSpPr>
            <a:spLocks noGrp="1"/>
          </p:cNvSpPr>
          <p:nvPr>
            <p:ph idx="1"/>
          </p:nvPr>
        </p:nvSpPr>
        <p:spPr/>
        <p:txBody>
          <a:bodyPr/>
          <a:lstStyle/>
          <a:p>
            <a:pPr algn="just"/>
            <a:r>
              <a:rPr lang="en-GB" sz="2400" dirty="0"/>
              <a:t>Qualitative research refers to the method of data collection and analysis </a:t>
            </a:r>
          </a:p>
          <a:p>
            <a:pPr algn="just"/>
            <a:r>
              <a:rPr lang="en-GB" sz="2400" dirty="0"/>
              <a:t>It refers to research strategies that usually emphasize words rather numbers </a:t>
            </a:r>
          </a:p>
          <a:p>
            <a:pPr algn="just"/>
            <a:r>
              <a:rPr lang="en-GB" sz="2400" dirty="0"/>
              <a:t>Has an inductive view (using a particular set of facts or ideas to form a general principle) of the relationship between theory and research </a:t>
            </a:r>
          </a:p>
          <a:p>
            <a:pPr algn="just"/>
            <a:r>
              <a:rPr lang="en-GB" sz="2400" dirty="0"/>
              <a:t>Has an epistemological position described as interpretivism, where the social reality is examined through the interpretation of that world by its participants </a:t>
            </a:r>
          </a:p>
          <a:p>
            <a:pPr algn="just"/>
            <a:endParaRPr lang="el-GR" sz="2400" dirty="0"/>
          </a:p>
          <a:p>
            <a:pPr marL="0" indent="0">
              <a:buNone/>
            </a:pPr>
            <a:endParaRPr lang="en-GB" sz="2400" dirty="0"/>
          </a:p>
        </p:txBody>
      </p:sp>
      <p:sp>
        <p:nvSpPr>
          <p:cNvPr id="5" name="Date Placeholder 4">
            <a:extLst>
              <a:ext uri="{FF2B5EF4-FFF2-40B4-BE49-F238E27FC236}">
                <a16:creationId xmlns:a16="http://schemas.microsoft.com/office/drawing/2014/main" id="{321B1C28-00EE-064D-928B-03F322030B28}"/>
              </a:ext>
            </a:extLst>
          </p:cNvPr>
          <p:cNvSpPr>
            <a:spLocks noGrp="1"/>
          </p:cNvSpPr>
          <p:nvPr>
            <p:ph type="dt" sz="half" idx="10"/>
          </p:nvPr>
        </p:nvSpPr>
        <p:spPr/>
        <p:txBody>
          <a:bodyPr/>
          <a:lstStyle/>
          <a:p>
            <a:pPr>
              <a:defRPr/>
            </a:pPr>
            <a:fld id="{00BA5387-BDC0-481B-86B8-25A2F1852DE2}" type="datetime1">
              <a:rPr lang="en-GB" altLang="en-US"/>
              <a:pPr>
                <a:defRPr/>
              </a:pPr>
              <a:t>02/07/2026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26</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2825276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1107D-14C0-6DB1-4DDA-B1553B81F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9015F5-FEAA-5F4B-738A-CA25FF781AA2}"/>
              </a:ext>
            </a:extLst>
          </p:cNvPr>
          <p:cNvSpPr>
            <a:spLocks noGrp="1"/>
          </p:cNvSpPr>
          <p:nvPr>
            <p:ph type="title"/>
          </p:nvPr>
        </p:nvSpPr>
        <p:spPr/>
        <p:txBody>
          <a:bodyPr/>
          <a:lstStyle/>
          <a:p>
            <a:pPr>
              <a:defRPr/>
            </a:pPr>
            <a:r>
              <a:rPr lang="en-US" altLang="en-US" b="1" dirty="0"/>
              <a:t>Characteristics of Qualitative Research</a:t>
            </a:r>
          </a:p>
        </p:txBody>
      </p:sp>
      <p:sp>
        <p:nvSpPr>
          <p:cNvPr id="3" name="Content Placeholder 2">
            <a:extLst>
              <a:ext uri="{FF2B5EF4-FFF2-40B4-BE49-F238E27FC236}">
                <a16:creationId xmlns:a16="http://schemas.microsoft.com/office/drawing/2014/main" id="{9690E9CA-DC0D-1B09-BAE8-85A0400C63E2}"/>
              </a:ext>
            </a:extLst>
          </p:cNvPr>
          <p:cNvSpPr>
            <a:spLocks noGrp="1"/>
          </p:cNvSpPr>
          <p:nvPr>
            <p:ph idx="1"/>
          </p:nvPr>
        </p:nvSpPr>
        <p:spPr/>
        <p:txBody>
          <a:bodyPr/>
          <a:lstStyle/>
          <a:p>
            <a:pPr algn="just"/>
            <a:r>
              <a:rPr lang="en-GB" sz="2400" dirty="0"/>
              <a:t>Uses words </a:t>
            </a:r>
          </a:p>
          <a:p>
            <a:pPr algn="just"/>
            <a:endParaRPr lang="en-GB" sz="2400" dirty="0"/>
          </a:p>
          <a:p>
            <a:pPr algn="just"/>
            <a:r>
              <a:rPr lang="en-GB" sz="2400" dirty="0"/>
              <a:t>Concerned with meanings </a:t>
            </a:r>
          </a:p>
          <a:p>
            <a:pPr algn="just"/>
            <a:endParaRPr lang="en-GB" sz="2400" dirty="0"/>
          </a:p>
          <a:p>
            <a:pPr algn="just"/>
            <a:r>
              <a:rPr lang="en-GB" sz="2400" dirty="0"/>
              <a:t>Induces research questions/hypotheses from data </a:t>
            </a:r>
          </a:p>
          <a:p>
            <a:pPr algn="just"/>
            <a:endParaRPr lang="en-GB" sz="2400" dirty="0"/>
          </a:p>
          <a:p>
            <a:pPr algn="just"/>
            <a:r>
              <a:rPr lang="en-GB" sz="2400" dirty="0"/>
              <a:t>Case study </a:t>
            </a:r>
            <a:endParaRPr lang="el-GR" sz="2400" dirty="0"/>
          </a:p>
        </p:txBody>
      </p:sp>
      <p:sp>
        <p:nvSpPr>
          <p:cNvPr id="5" name="Date Placeholder 4">
            <a:extLst>
              <a:ext uri="{FF2B5EF4-FFF2-40B4-BE49-F238E27FC236}">
                <a16:creationId xmlns:a16="http://schemas.microsoft.com/office/drawing/2014/main" id="{315DE33A-1B85-730A-4F4F-16B4DF05F398}"/>
              </a:ext>
            </a:extLst>
          </p:cNvPr>
          <p:cNvSpPr>
            <a:spLocks noGrp="1"/>
          </p:cNvSpPr>
          <p:nvPr>
            <p:ph type="dt" sz="half" idx="10"/>
          </p:nvPr>
        </p:nvSpPr>
        <p:spPr/>
        <p:txBody>
          <a:bodyPr/>
          <a:lstStyle/>
          <a:p>
            <a:pPr>
              <a:defRPr/>
            </a:pPr>
            <a:fld id="{00BA5387-BDC0-481B-86B8-25A2F1852DE2}" type="datetime1">
              <a:rPr lang="en-GB" altLang="en-US"/>
              <a:pPr>
                <a:defRPr/>
              </a:pPr>
              <a:t>02/07/2026</a:t>
            </a:fld>
            <a:endParaRPr lang="en-GB" altLang="en-US"/>
          </a:p>
        </p:txBody>
      </p:sp>
      <p:sp>
        <p:nvSpPr>
          <p:cNvPr id="21506" name="Slide Number Placeholder 5">
            <a:extLst>
              <a:ext uri="{FF2B5EF4-FFF2-40B4-BE49-F238E27FC236}">
                <a16:creationId xmlns:a16="http://schemas.microsoft.com/office/drawing/2014/main" id="{037D341F-47CE-B35C-14D3-69A9057214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27</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4173565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50841-F3B8-8BAE-614A-DACE9EC38C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9E2DC0-8FC0-43FF-B8A4-A99566C62B35}"/>
              </a:ext>
            </a:extLst>
          </p:cNvPr>
          <p:cNvSpPr>
            <a:spLocks noGrp="1"/>
          </p:cNvSpPr>
          <p:nvPr>
            <p:ph type="title"/>
          </p:nvPr>
        </p:nvSpPr>
        <p:spPr/>
        <p:txBody>
          <a:bodyPr/>
          <a:lstStyle/>
          <a:p>
            <a:pPr>
              <a:defRPr/>
            </a:pPr>
            <a:r>
              <a:rPr lang="en-US" altLang="en-US" b="1" dirty="0"/>
              <a:t>Process of Qualitative Research</a:t>
            </a:r>
          </a:p>
        </p:txBody>
      </p:sp>
      <p:sp>
        <p:nvSpPr>
          <p:cNvPr id="3" name="Content Placeholder 2">
            <a:extLst>
              <a:ext uri="{FF2B5EF4-FFF2-40B4-BE49-F238E27FC236}">
                <a16:creationId xmlns:a16="http://schemas.microsoft.com/office/drawing/2014/main" id="{23EA5565-08C7-A816-0B93-BC10347028C9}"/>
              </a:ext>
            </a:extLst>
          </p:cNvPr>
          <p:cNvSpPr>
            <a:spLocks noGrp="1"/>
          </p:cNvSpPr>
          <p:nvPr>
            <p:ph idx="1"/>
          </p:nvPr>
        </p:nvSpPr>
        <p:spPr/>
        <p:txBody>
          <a:bodyPr/>
          <a:lstStyle/>
          <a:p>
            <a:pPr algn="just"/>
            <a:r>
              <a:rPr lang="en-GB" sz="2400" dirty="0"/>
              <a:t>The research process is much less structured than quantitative research </a:t>
            </a:r>
          </a:p>
          <a:p>
            <a:pPr algn="just"/>
            <a:endParaRPr lang="en-GB" sz="2400" dirty="0"/>
          </a:p>
          <a:p>
            <a:pPr algn="just"/>
            <a:r>
              <a:rPr lang="en-GB" sz="2400" dirty="0"/>
              <a:t>The researcher may begin with no fixed idea of what they want to find out </a:t>
            </a:r>
          </a:p>
          <a:p>
            <a:pPr algn="just"/>
            <a:endParaRPr lang="en-GB" sz="2400" dirty="0"/>
          </a:p>
          <a:p>
            <a:pPr algn="just"/>
            <a:r>
              <a:rPr lang="en-GB" sz="2400" dirty="0"/>
              <a:t>Appropriate questions will arise through the research process </a:t>
            </a:r>
          </a:p>
          <a:p>
            <a:pPr algn="just"/>
            <a:endParaRPr lang="en-GB" sz="2400" dirty="0"/>
          </a:p>
          <a:p>
            <a:pPr algn="just"/>
            <a:r>
              <a:rPr lang="en-GB" sz="2400" dirty="0"/>
              <a:t>The researcher will collect initial data, analyse it, and then think of new questions to ask </a:t>
            </a:r>
          </a:p>
        </p:txBody>
      </p:sp>
      <p:sp>
        <p:nvSpPr>
          <p:cNvPr id="5" name="Date Placeholder 4">
            <a:extLst>
              <a:ext uri="{FF2B5EF4-FFF2-40B4-BE49-F238E27FC236}">
                <a16:creationId xmlns:a16="http://schemas.microsoft.com/office/drawing/2014/main" id="{C0351721-04F9-645C-F411-E2A67A4430EC}"/>
              </a:ext>
            </a:extLst>
          </p:cNvPr>
          <p:cNvSpPr>
            <a:spLocks noGrp="1"/>
          </p:cNvSpPr>
          <p:nvPr>
            <p:ph type="dt" sz="half" idx="10"/>
          </p:nvPr>
        </p:nvSpPr>
        <p:spPr/>
        <p:txBody>
          <a:bodyPr/>
          <a:lstStyle/>
          <a:p>
            <a:pPr>
              <a:defRPr/>
            </a:pPr>
            <a:fld id="{00BA5387-BDC0-481B-86B8-25A2F1852DE2}" type="datetime1">
              <a:rPr lang="en-GB" altLang="en-US"/>
              <a:pPr>
                <a:defRPr/>
              </a:pPr>
              <a:t>02/07/2026</a:t>
            </a:fld>
            <a:endParaRPr lang="en-GB" altLang="en-US"/>
          </a:p>
        </p:txBody>
      </p:sp>
      <p:sp>
        <p:nvSpPr>
          <p:cNvPr id="21506" name="Slide Number Placeholder 5">
            <a:extLst>
              <a:ext uri="{FF2B5EF4-FFF2-40B4-BE49-F238E27FC236}">
                <a16:creationId xmlns:a16="http://schemas.microsoft.com/office/drawing/2014/main" id="{8B1E8A85-481B-472E-171C-CF6CBBA467E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28</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3944118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6F81D-0E76-9FD8-6EF8-B3468414EB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FA40D-9103-0F8B-E39E-F735812D3842}"/>
              </a:ext>
            </a:extLst>
          </p:cNvPr>
          <p:cNvSpPr>
            <a:spLocks noGrp="1"/>
          </p:cNvSpPr>
          <p:nvPr>
            <p:ph type="title"/>
          </p:nvPr>
        </p:nvSpPr>
        <p:spPr/>
        <p:txBody>
          <a:bodyPr/>
          <a:lstStyle/>
          <a:p>
            <a:pPr>
              <a:defRPr/>
            </a:pPr>
            <a:r>
              <a:rPr lang="en-US" altLang="en-US" b="1" dirty="0"/>
              <a:t>The Focus of Qualitative Research</a:t>
            </a:r>
          </a:p>
        </p:txBody>
      </p:sp>
      <p:sp>
        <p:nvSpPr>
          <p:cNvPr id="3" name="Content Placeholder 2">
            <a:extLst>
              <a:ext uri="{FF2B5EF4-FFF2-40B4-BE49-F238E27FC236}">
                <a16:creationId xmlns:a16="http://schemas.microsoft.com/office/drawing/2014/main" id="{276B786B-9D7C-FBCB-E637-01EE3AFF89EA}"/>
              </a:ext>
            </a:extLst>
          </p:cNvPr>
          <p:cNvSpPr>
            <a:spLocks noGrp="1"/>
          </p:cNvSpPr>
          <p:nvPr>
            <p:ph idx="1"/>
          </p:nvPr>
        </p:nvSpPr>
        <p:spPr/>
        <p:txBody>
          <a:bodyPr/>
          <a:lstStyle/>
          <a:p>
            <a:pPr algn="just"/>
            <a:r>
              <a:rPr lang="en-GB" sz="1800" dirty="0"/>
              <a:t>The subject matter of the management studies does differ from the subject matter of the natural science (ex.: the social world must be interpreted from the perspective of people being studied)</a:t>
            </a:r>
          </a:p>
          <a:p>
            <a:pPr algn="just"/>
            <a:endParaRPr lang="en-GB" sz="1800" dirty="0"/>
          </a:p>
          <a:p>
            <a:pPr algn="just"/>
            <a:r>
              <a:rPr lang="en-GB" sz="1800" dirty="0"/>
              <a:t>Qualitative researchers are concerned with explanations and providing descriptive details (ex.: details about the context are very important for qualitative researchers as they can help explaining people’s behaviour) </a:t>
            </a:r>
          </a:p>
          <a:p>
            <a:pPr algn="just"/>
            <a:endParaRPr lang="en-GB" sz="1800" dirty="0"/>
          </a:p>
          <a:p>
            <a:pPr algn="just"/>
            <a:r>
              <a:rPr lang="en-GB" sz="1800" dirty="0"/>
              <a:t>Qualitative research view social life in terms of processes, means researchers are concerned with explaining how events and patterns take shape and change over time </a:t>
            </a:r>
          </a:p>
          <a:p>
            <a:pPr algn="just"/>
            <a:endParaRPr lang="en-GB" sz="1800" dirty="0"/>
          </a:p>
          <a:p>
            <a:pPr algn="just"/>
            <a:r>
              <a:rPr lang="en-GB" sz="1800" dirty="0"/>
              <a:t>Qualitative researchers do not have pre-determined views of the social world; this is because they are interested in seeing through the eyes of the people being studied </a:t>
            </a:r>
          </a:p>
          <a:p>
            <a:pPr algn="just"/>
            <a:endParaRPr lang="en-GB" sz="1800" dirty="0"/>
          </a:p>
        </p:txBody>
      </p:sp>
      <p:sp>
        <p:nvSpPr>
          <p:cNvPr id="5" name="Date Placeholder 4">
            <a:extLst>
              <a:ext uri="{FF2B5EF4-FFF2-40B4-BE49-F238E27FC236}">
                <a16:creationId xmlns:a16="http://schemas.microsoft.com/office/drawing/2014/main" id="{72830A8F-00A1-4372-B368-B8136C340080}"/>
              </a:ext>
            </a:extLst>
          </p:cNvPr>
          <p:cNvSpPr>
            <a:spLocks noGrp="1"/>
          </p:cNvSpPr>
          <p:nvPr>
            <p:ph type="dt" sz="half" idx="10"/>
          </p:nvPr>
        </p:nvSpPr>
        <p:spPr/>
        <p:txBody>
          <a:bodyPr/>
          <a:lstStyle/>
          <a:p>
            <a:pPr>
              <a:defRPr/>
            </a:pPr>
            <a:fld id="{00BA5387-BDC0-481B-86B8-25A2F1852DE2}" type="datetime1">
              <a:rPr lang="en-GB" altLang="en-US"/>
              <a:pPr>
                <a:defRPr/>
              </a:pPr>
              <a:t>02/07/2026</a:t>
            </a:fld>
            <a:endParaRPr lang="en-GB" altLang="en-US"/>
          </a:p>
        </p:txBody>
      </p:sp>
      <p:sp>
        <p:nvSpPr>
          <p:cNvPr id="21506" name="Slide Number Placeholder 5">
            <a:extLst>
              <a:ext uri="{FF2B5EF4-FFF2-40B4-BE49-F238E27FC236}">
                <a16:creationId xmlns:a16="http://schemas.microsoft.com/office/drawing/2014/main" id="{BE14C3E8-3B86-EFBE-49CB-4925D1B381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29</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41263938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6FBB3-2BC6-E56F-4D3E-D1D0BAAF3F9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82CAD26-A0CB-AE25-11EB-20E85CF6DA4B}"/>
              </a:ext>
            </a:extLst>
          </p:cNvPr>
          <p:cNvSpPr>
            <a:spLocks noGrp="1"/>
          </p:cNvSpPr>
          <p:nvPr>
            <p:ph type="title"/>
          </p:nvPr>
        </p:nvSpPr>
        <p:spPr/>
        <p:txBody>
          <a:bodyPr/>
          <a:lstStyle/>
          <a:p>
            <a:r>
              <a:rPr lang="en-US" b="1" dirty="0">
                <a:latin typeface="Calibri" panose="020F0502020204030204" pitchFamily="34" charset="0"/>
              </a:rPr>
              <a:t>Quantitative and qualitative methods</a:t>
            </a:r>
            <a:endParaRPr lang="en-GB" b="1" dirty="0">
              <a:latin typeface="Calibri" panose="020F0502020204030204" pitchFamily="34" charset="0"/>
            </a:endParaRPr>
          </a:p>
        </p:txBody>
      </p:sp>
      <p:sp>
        <p:nvSpPr>
          <p:cNvPr id="6" name="Text Placeholder 5">
            <a:extLst>
              <a:ext uri="{FF2B5EF4-FFF2-40B4-BE49-F238E27FC236}">
                <a16:creationId xmlns:a16="http://schemas.microsoft.com/office/drawing/2014/main" id="{34EAF089-D745-F488-020A-8E81E23A0153}"/>
              </a:ext>
            </a:extLst>
          </p:cNvPr>
          <p:cNvSpPr>
            <a:spLocks noGrp="1"/>
          </p:cNvSpPr>
          <p:nvPr>
            <p:ph type="body" idx="1"/>
          </p:nvPr>
        </p:nvSpPr>
        <p:spPr/>
        <p:txBody>
          <a:bodyPr>
            <a:normAutofit lnSpcReduction="10000"/>
          </a:bodyPr>
          <a:lstStyle/>
          <a:p>
            <a:pPr marL="50800" indent="0">
              <a:buNone/>
            </a:pPr>
            <a:r>
              <a:rPr lang="en-US" sz="3200" b="1" dirty="0">
                <a:latin typeface="Calibri" panose="020F0502020204030204" pitchFamily="34" charset="0"/>
              </a:rPr>
              <a:t>Quantitative</a:t>
            </a:r>
          </a:p>
          <a:p>
            <a:pPr marL="514350" indent="-514350">
              <a:buFont typeface="+mj-lt"/>
              <a:buAutoNum type="arabicPeriod"/>
            </a:pPr>
            <a:r>
              <a:rPr lang="en-US" dirty="0">
                <a:latin typeface="Calibri" panose="020F0502020204030204" pitchFamily="34" charset="0"/>
              </a:rPr>
              <a:t>Experimental research</a:t>
            </a:r>
          </a:p>
          <a:p>
            <a:pPr marL="514350" indent="-514350">
              <a:buFont typeface="+mj-lt"/>
              <a:buAutoNum type="arabicPeriod"/>
            </a:pPr>
            <a:r>
              <a:rPr lang="en-US" dirty="0">
                <a:latin typeface="Calibri" panose="020F0502020204030204" pitchFamily="34" charset="0"/>
              </a:rPr>
              <a:t>Correlational research</a:t>
            </a:r>
          </a:p>
          <a:p>
            <a:pPr marL="514350" indent="-514350">
              <a:buFont typeface="+mj-lt"/>
              <a:buAutoNum type="arabicPeriod"/>
            </a:pPr>
            <a:r>
              <a:rPr lang="en-US" dirty="0">
                <a:latin typeface="Calibri" panose="020F0502020204030204" pitchFamily="34" charset="0"/>
              </a:rPr>
              <a:t>Descriptive research</a:t>
            </a:r>
          </a:p>
          <a:p>
            <a:pPr marL="514350" indent="-514350">
              <a:buFont typeface="+mj-lt"/>
              <a:buAutoNum type="arabicPeriod"/>
            </a:pPr>
            <a:r>
              <a:rPr lang="en-US" dirty="0">
                <a:latin typeface="Calibri" panose="020F0502020204030204" pitchFamily="34" charset="0"/>
              </a:rPr>
              <a:t>Content analysis (Quan)</a:t>
            </a:r>
          </a:p>
          <a:p>
            <a:pPr marL="514350" indent="-514350">
              <a:buFont typeface="+mj-lt"/>
              <a:buAutoNum type="arabicPeriod"/>
            </a:pPr>
            <a:r>
              <a:rPr lang="en-US" dirty="0">
                <a:latin typeface="Calibri" panose="020F0502020204030204" pitchFamily="34" charset="0"/>
              </a:rPr>
              <a:t>Cross-sectional</a:t>
            </a:r>
          </a:p>
          <a:p>
            <a:pPr marL="514350" indent="-514350">
              <a:buFont typeface="+mj-lt"/>
              <a:buAutoNum type="arabicPeriod"/>
            </a:pPr>
            <a:r>
              <a:rPr lang="en-US" dirty="0">
                <a:latin typeface="Calibri" panose="020F0502020204030204" pitchFamily="34" charset="0"/>
              </a:rPr>
              <a:t>Time series</a:t>
            </a:r>
          </a:p>
          <a:p>
            <a:pPr marL="514350" indent="-514350">
              <a:buFont typeface="+mj-lt"/>
              <a:buAutoNum type="arabicPeriod"/>
            </a:pPr>
            <a:r>
              <a:rPr lang="en-US" dirty="0">
                <a:latin typeface="Calibri" panose="020F0502020204030204" pitchFamily="34" charset="0"/>
              </a:rPr>
              <a:t>Longitudinal studies</a:t>
            </a:r>
          </a:p>
        </p:txBody>
      </p:sp>
      <p:sp>
        <p:nvSpPr>
          <p:cNvPr id="8" name="Text Placeholder 7">
            <a:extLst>
              <a:ext uri="{FF2B5EF4-FFF2-40B4-BE49-F238E27FC236}">
                <a16:creationId xmlns:a16="http://schemas.microsoft.com/office/drawing/2014/main" id="{6B64FDFD-D666-30CB-B9B8-3F79C499337B}"/>
              </a:ext>
            </a:extLst>
          </p:cNvPr>
          <p:cNvSpPr>
            <a:spLocks noGrp="1"/>
          </p:cNvSpPr>
          <p:nvPr>
            <p:ph type="body" idx="2"/>
          </p:nvPr>
        </p:nvSpPr>
        <p:spPr/>
        <p:txBody>
          <a:bodyPr>
            <a:normAutofit/>
          </a:bodyPr>
          <a:lstStyle/>
          <a:p>
            <a:pPr marL="50800" indent="0">
              <a:buNone/>
            </a:pPr>
            <a:r>
              <a:rPr lang="en-US" sz="3200" b="1" dirty="0">
                <a:latin typeface="Calibri" panose="020F0502020204030204" pitchFamily="34" charset="0"/>
              </a:rPr>
              <a:t>Qualitative</a:t>
            </a:r>
          </a:p>
          <a:p>
            <a:pPr marL="514350" indent="-514350">
              <a:buFont typeface="+mj-lt"/>
              <a:buAutoNum type="arabicPeriod"/>
            </a:pPr>
            <a:r>
              <a:rPr lang="en-US" dirty="0">
                <a:latin typeface="Calibri" panose="020F0502020204030204" pitchFamily="34" charset="0"/>
              </a:rPr>
              <a:t>Ethnography</a:t>
            </a:r>
          </a:p>
          <a:p>
            <a:pPr marL="514350" indent="-514350">
              <a:buFont typeface="+mj-lt"/>
              <a:buAutoNum type="arabicPeriod"/>
            </a:pPr>
            <a:r>
              <a:rPr lang="en-US" dirty="0">
                <a:latin typeface="Calibri" panose="020F0502020204030204" pitchFamily="34" charset="0"/>
              </a:rPr>
              <a:t>Case Study</a:t>
            </a:r>
          </a:p>
          <a:p>
            <a:pPr marL="514350" indent="-514350">
              <a:buFont typeface="+mj-lt"/>
              <a:buAutoNum type="arabicPeriod"/>
            </a:pPr>
            <a:r>
              <a:rPr lang="en-US" dirty="0">
                <a:latin typeface="Calibri" panose="020F0502020204030204" pitchFamily="34" charset="0"/>
              </a:rPr>
              <a:t>Grounded Theory</a:t>
            </a:r>
          </a:p>
          <a:p>
            <a:pPr marL="514350" indent="-514350">
              <a:buFont typeface="+mj-lt"/>
              <a:buAutoNum type="arabicPeriod"/>
            </a:pPr>
            <a:r>
              <a:rPr lang="en-US" dirty="0">
                <a:latin typeface="Calibri" panose="020F0502020204030204" pitchFamily="34" charset="0"/>
              </a:rPr>
              <a:t>Phenomenology</a:t>
            </a:r>
          </a:p>
          <a:p>
            <a:pPr marL="514350" indent="-514350">
              <a:buFont typeface="+mj-lt"/>
              <a:buAutoNum type="arabicPeriod"/>
            </a:pPr>
            <a:r>
              <a:rPr lang="en-US" dirty="0">
                <a:latin typeface="Calibri" panose="020F0502020204030204" pitchFamily="34" charset="0"/>
              </a:rPr>
              <a:t>Narrative Analysis</a:t>
            </a:r>
          </a:p>
          <a:p>
            <a:pPr marL="514350" indent="-514350">
              <a:buFont typeface="+mj-lt"/>
              <a:buAutoNum type="arabicPeriod"/>
            </a:pPr>
            <a:r>
              <a:rPr lang="en-US" dirty="0">
                <a:latin typeface="Calibri" panose="020F0502020204030204" pitchFamily="34" charset="0"/>
              </a:rPr>
              <a:t>Content Analysis</a:t>
            </a:r>
          </a:p>
        </p:txBody>
      </p:sp>
      <p:sp>
        <p:nvSpPr>
          <p:cNvPr id="2" name="Slide Number Placeholder 1">
            <a:extLst>
              <a:ext uri="{FF2B5EF4-FFF2-40B4-BE49-F238E27FC236}">
                <a16:creationId xmlns:a16="http://schemas.microsoft.com/office/drawing/2014/main" id="{45F43856-FD17-C2A9-4B01-14CA05043D06}"/>
              </a:ext>
            </a:extLst>
          </p:cNvPr>
          <p:cNvSpPr>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fld id="{00000000-1234-1234-1234-123412341234}" type="slidenum">
              <a:rPr lang="en-GB" smtClean="0"/>
              <a:pPr/>
              <a:t>30</a:t>
            </a:fld>
            <a:endParaRPr lang="en-US" altLang="en-US" dirty="0">
              <a:latin typeface="Calibri" panose="020F0502020204030204" pitchFamily="34" charset="0"/>
            </a:endParaRPr>
          </a:p>
        </p:txBody>
      </p:sp>
    </p:spTree>
    <p:extLst>
      <p:ext uri="{BB962C8B-B14F-4D97-AF65-F5344CB8AC3E}">
        <p14:creationId xmlns:p14="http://schemas.microsoft.com/office/powerpoint/2010/main" val="39522168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3AAD1-CB6C-99CA-8A53-12D5660D35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A7ACE2-6FF2-34C0-49BD-615C36F071E6}"/>
              </a:ext>
            </a:extLst>
          </p:cNvPr>
          <p:cNvSpPr>
            <a:spLocks noGrp="1"/>
          </p:cNvSpPr>
          <p:nvPr>
            <p:ph type="title"/>
          </p:nvPr>
        </p:nvSpPr>
        <p:spPr>
          <a:xfrm>
            <a:off x="609600" y="2160588"/>
            <a:ext cx="10972800" cy="1143000"/>
          </a:xfrm>
        </p:spPr>
        <p:txBody>
          <a:bodyPr>
            <a:normAutofit/>
          </a:bodyPr>
          <a:lstStyle/>
          <a:p>
            <a:r>
              <a:rPr lang="en-GB" b="1" dirty="0"/>
              <a:t>Quantitative Methodologies</a:t>
            </a:r>
            <a:endParaRPr lang="en-GB" dirty="0"/>
          </a:p>
        </p:txBody>
      </p:sp>
      <p:sp>
        <p:nvSpPr>
          <p:cNvPr id="4" name="Slide Number Placeholder 3">
            <a:extLst>
              <a:ext uri="{FF2B5EF4-FFF2-40B4-BE49-F238E27FC236}">
                <a16:creationId xmlns:a16="http://schemas.microsoft.com/office/drawing/2014/main" id="{223ECD99-8FA0-A6BA-2448-76E7182697A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31</a:t>
            </a:fld>
            <a:endParaRPr lang="en-GB" dirty="0"/>
          </a:p>
        </p:txBody>
      </p:sp>
    </p:spTree>
    <p:extLst>
      <p:ext uri="{BB962C8B-B14F-4D97-AF65-F5344CB8AC3E}">
        <p14:creationId xmlns:p14="http://schemas.microsoft.com/office/powerpoint/2010/main" val="11935716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DB481-E6B6-D083-F4F2-38B4604EAD1C}"/>
              </a:ext>
            </a:extLst>
          </p:cNvPr>
          <p:cNvSpPr>
            <a:spLocks noGrp="1"/>
          </p:cNvSpPr>
          <p:nvPr>
            <p:ph type="title"/>
          </p:nvPr>
        </p:nvSpPr>
        <p:spPr/>
        <p:txBody>
          <a:bodyPr/>
          <a:lstStyle/>
          <a:p>
            <a:r>
              <a:rPr lang="en-GB" b="1" dirty="0"/>
              <a:t>Experimental Research</a:t>
            </a:r>
          </a:p>
        </p:txBody>
      </p:sp>
      <p:sp>
        <p:nvSpPr>
          <p:cNvPr id="3" name="Content Placeholder 2">
            <a:extLst>
              <a:ext uri="{FF2B5EF4-FFF2-40B4-BE49-F238E27FC236}">
                <a16:creationId xmlns:a16="http://schemas.microsoft.com/office/drawing/2014/main" id="{A0EA9669-0F30-30C2-E130-A37CFC666077}"/>
              </a:ext>
            </a:extLst>
          </p:cNvPr>
          <p:cNvSpPr>
            <a:spLocks noGrp="1"/>
          </p:cNvSpPr>
          <p:nvPr>
            <p:ph idx="1"/>
          </p:nvPr>
        </p:nvSpPr>
        <p:spPr/>
        <p:txBody>
          <a:bodyPr/>
          <a:lstStyle/>
          <a:p>
            <a:r>
              <a:rPr lang="en-US" sz="2400" dirty="0"/>
              <a:t>What: Testing cause-and-effect relationships by manipulating independent variables and measuring their impact on dependent variables.</a:t>
            </a:r>
          </a:p>
          <a:p>
            <a:r>
              <a:rPr lang="en-US" sz="2400" dirty="0"/>
              <a:t>When to Use: To establish causality or test interventions (e.g., in medicine, psychology, or education).</a:t>
            </a:r>
          </a:p>
          <a:p>
            <a:r>
              <a:rPr lang="en-US" sz="2400" dirty="0"/>
              <a:t>How to Use: Randomly assign participants to control and experimental groups, manipulate the independent variable, and measure outcomes.</a:t>
            </a:r>
          </a:p>
          <a:p>
            <a:r>
              <a:rPr lang="en-US" sz="2400" dirty="0"/>
              <a:t>Data Collection: Measurements (e.g., test scores, physiological data), surveys, or observational data.</a:t>
            </a:r>
          </a:p>
          <a:p>
            <a:r>
              <a:rPr lang="en-US" sz="2400" dirty="0"/>
              <a:t>Example: Testing the effect of a new drug on blood pressure by comparing treatment and placebo groups.</a:t>
            </a:r>
            <a:endParaRPr lang="en-GB" sz="2400" dirty="0"/>
          </a:p>
        </p:txBody>
      </p:sp>
      <p:sp>
        <p:nvSpPr>
          <p:cNvPr id="4" name="Slide Number Placeholder 3">
            <a:extLst>
              <a:ext uri="{FF2B5EF4-FFF2-40B4-BE49-F238E27FC236}">
                <a16:creationId xmlns:a16="http://schemas.microsoft.com/office/drawing/2014/main" id="{640C3DA9-5E3E-3AB7-61B1-EC3EF612AC9E}"/>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22963856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C321-4B91-67D1-82BD-D3EB98311A34}"/>
              </a:ext>
            </a:extLst>
          </p:cNvPr>
          <p:cNvSpPr>
            <a:spLocks noGrp="1"/>
          </p:cNvSpPr>
          <p:nvPr>
            <p:ph type="title"/>
          </p:nvPr>
        </p:nvSpPr>
        <p:spPr/>
        <p:txBody>
          <a:bodyPr/>
          <a:lstStyle/>
          <a:p>
            <a:r>
              <a:rPr lang="en-GB" b="1" dirty="0"/>
              <a:t>Correlational Research</a:t>
            </a:r>
          </a:p>
        </p:txBody>
      </p:sp>
      <p:sp>
        <p:nvSpPr>
          <p:cNvPr id="3" name="Content Placeholder 2">
            <a:extLst>
              <a:ext uri="{FF2B5EF4-FFF2-40B4-BE49-F238E27FC236}">
                <a16:creationId xmlns:a16="http://schemas.microsoft.com/office/drawing/2014/main" id="{0977D6A2-49D1-FAC0-C4AC-A9E862FE1A11}"/>
              </a:ext>
            </a:extLst>
          </p:cNvPr>
          <p:cNvSpPr>
            <a:spLocks noGrp="1"/>
          </p:cNvSpPr>
          <p:nvPr>
            <p:ph idx="1"/>
          </p:nvPr>
        </p:nvSpPr>
        <p:spPr/>
        <p:txBody>
          <a:bodyPr/>
          <a:lstStyle/>
          <a:p>
            <a:r>
              <a:rPr lang="en-US" sz="2400" dirty="0"/>
              <a:t>What: Examining relationships between two or more variables without manipulating them to identify associations.</a:t>
            </a:r>
          </a:p>
          <a:p>
            <a:r>
              <a:rPr lang="en-US" sz="2400" dirty="0"/>
              <a:t>When to Use: To explore relationships or predict outcomes when manipulation is not feasible (e.g., social sciences, economics).</a:t>
            </a:r>
          </a:p>
          <a:p>
            <a:r>
              <a:rPr lang="en-US" sz="2400" dirty="0"/>
              <a:t>How to Use: Identify variables, collect data, and use statistical analysis (e.g., Pearson’s correlation) to measure relationships.</a:t>
            </a:r>
          </a:p>
          <a:p>
            <a:r>
              <a:rPr lang="en-US" sz="2400" dirty="0"/>
              <a:t>Data Collection: Surveys, existing datasets, or observational data.</a:t>
            </a:r>
          </a:p>
          <a:p>
            <a:r>
              <a:rPr lang="en-US" sz="2400" dirty="0"/>
              <a:t>Example: Studying the relationship between hours studied and exam scores among students.</a:t>
            </a:r>
            <a:endParaRPr lang="en-GB" sz="2400" dirty="0"/>
          </a:p>
        </p:txBody>
      </p:sp>
      <p:sp>
        <p:nvSpPr>
          <p:cNvPr id="4" name="Slide Number Placeholder 3">
            <a:extLst>
              <a:ext uri="{FF2B5EF4-FFF2-40B4-BE49-F238E27FC236}">
                <a16:creationId xmlns:a16="http://schemas.microsoft.com/office/drawing/2014/main" id="{001D0A72-8463-0199-1356-BAAF255D9949}"/>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19709469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F176-10F6-FA18-7735-A4DF0E1CE854}"/>
              </a:ext>
            </a:extLst>
          </p:cNvPr>
          <p:cNvSpPr>
            <a:spLocks noGrp="1"/>
          </p:cNvSpPr>
          <p:nvPr>
            <p:ph type="title"/>
          </p:nvPr>
        </p:nvSpPr>
        <p:spPr/>
        <p:txBody>
          <a:bodyPr/>
          <a:lstStyle/>
          <a:p>
            <a:r>
              <a:rPr lang="en-GB" b="1" dirty="0"/>
              <a:t>Descriptive Research</a:t>
            </a:r>
          </a:p>
        </p:txBody>
      </p:sp>
      <p:sp>
        <p:nvSpPr>
          <p:cNvPr id="3" name="Content Placeholder 2">
            <a:extLst>
              <a:ext uri="{FF2B5EF4-FFF2-40B4-BE49-F238E27FC236}">
                <a16:creationId xmlns:a16="http://schemas.microsoft.com/office/drawing/2014/main" id="{E6C8E4A6-B9F8-AED2-E6AE-77DB30144CFA}"/>
              </a:ext>
            </a:extLst>
          </p:cNvPr>
          <p:cNvSpPr>
            <a:spLocks noGrp="1"/>
          </p:cNvSpPr>
          <p:nvPr>
            <p:ph idx="1"/>
          </p:nvPr>
        </p:nvSpPr>
        <p:spPr/>
        <p:txBody>
          <a:bodyPr/>
          <a:lstStyle/>
          <a:p>
            <a:r>
              <a:rPr lang="en-US" sz="2400" dirty="0"/>
              <a:t>What: Describing characteristics or behaviors of a population or phenomenon without exploring causes.</a:t>
            </a:r>
          </a:p>
          <a:p>
            <a:r>
              <a:rPr lang="en-US" sz="2400" dirty="0"/>
              <a:t>When to Use: To provide a snapshot of current conditions or trends (e.g., demographics, market analysis).</a:t>
            </a:r>
          </a:p>
          <a:p>
            <a:r>
              <a:rPr lang="en-US" sz="2400" dirty="0"/>
              <a:t>How to Use: Collect data on variables of interest and analyze using descriptive statistics (e.g., means, frequencies).</a:t>
            </a:r>
          </a:p>
          <a:p>
            <a:r>
              <a:rPr lang="en-US" sz="2400" dirty="0"/>
              <a:t>Data Collection: Surveys, observational data, or secondary data (e.g., census records).</a:t>
            </a:r>
          </a:p>
          <a:p>
            <a:r>
              <a:rPr lang="en-US" sz="2400" dirty="0"/>
              <a:t>Example: Analyzing census data to describe the age distribution of a city’s population.</a:t>
            </a:r>
            <a:endParaRPr lang="en-GB" sz="2400" dirty="0"/>
          </a:p>
        </p:txBody>
      </p:sp>
      <p:sp>
        <p:nvSpPr>
          <p:cNvPr id="4" name="Slide Number Placeholder 3">
            <a:extLst>
              <a:ext uri="{FF2B5EF4-FFF2-40B4-BE49-F238E27FC236}">
                <a16:creationId xmlns:a16="http://schemas.microsoft.com/office/drawing/2014/main" id="{2446B7F9-67BF-357D-31A8-C7B1C6E307C0}"/>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spTree>
    <p:extLst>
      <p:ext uri="{BB962C8B-B14F-4D97-AF65-F5344CB8AC3E}">
        <p14:creationId xmlns:p14="http://schemas.microsoft.com/office/powerpoint/2010/main" val="1290093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75AB3-A695-EF8C-84AE-7FE5A69A2C34}"/>
              </a:ext>
            </a:extLst>
          </p:cNvPr>
          <p:cNvSpPr>
            <a:spLocks noGrp="1"/>
          </p:cNvSpPr>
          <p:nvPr>
            <p:ph type="title"/>
          </p:nvPr>
        </p:nvSpPr>
        <p:spPr/>
        <p:txBody>
          <a:bodyPr/>
          <a:lstStyle/>
          <a:p>
            <a:r>
              <a:rPr lang="en-GB" b="1" dirty="0"/>
              <a:t>Content Analysis (Quantitative)</a:t>
            </a:r>
          </a:p>
        </p:txBody>
      </p:sp>
      <p:sp>
        <p:nvSpPr>
          <p:cNvPr id="3" name="Content Placeholder 2">
            <a:extLst>
              <a:ext uri="{FF2B5EF4-FFF2-40B4-BE49-F238E27FC236}">
                <a16:creationId xmlns:a16="http://schemas.microsoft.com/office/drawing/2014/main" id="{87415EE3-EAFC-51B3-4E20-779F80F73349}"/>
              </a:ext>
            </a:extLst>
          </p:cNvPr>
          <p:cNvSpPr>
            <a:spLocks noGrp="1"/>
          </p:cNvSpPr>
          <p:nvPr>
            <p:ph idx="1"/>
          </p:nvPr>
        </p:nvSpPr>
        <p:spPr/>
        <p:txBody>
          <a:bodyPr/>
          <a:lstStyle/>
          <a:p>
            <a:r>
              <a:rPr lang="en-US" sz="2400" dirty="0"/>
              <a:t>What: Systematically analyzing text, images, or media to quantify patterns or frequencies (e.g., counting specific words or themes).</a:t>
            </a:r>
          </a:p>
          <a:p>
            <a:r>
              <a:rPr lang="en-US" sz="2400" dirty="0"/>
              <a:t>When to Use: To measure the presence or frequency of specific content in communication (e.g., media studies, marketing).</a:t>
            </a:r>
          </a:p>
          <a:p>
            <a:r>
              <a:rPr lang="en-US" sz="2400" dirty="0"/>
              <a:t>How to Use: Define coding categories, quantify occurrences, and analyze statistically.</a:t>
            </a:r>
          </a:p>
          <a:p>
            <a:r>
              <a:rPr lang="en-US" sz="2400" dirty="0"/>
              <a:t>Data Collection: Texts, social media posts, videos, or images.</a:t>
            </a:r>
          </a:p>
          <a:p>
            <a:r>
              <a:rPr lang="en-US" sz="2400" dirty="0"/>
              <a:t>Example: Counting the frequency of positive versus negative words in product reviews.</a:t>
            </a:r>
            <a:endParaRPr lang="en-GB" sz="2400" dirty="0"/>
          </a:p>
        </p:txBody>
      </p:sp>
      <p:sp>
        <p:nvSpPr>
          <p:cNvPr id="4" name="Slide Number Placeholder 3">
            <a:extLst>
              <a:ext uri="{FF2B5EF4-FFF2-40B4-BE49-F238E27FC236}">
                <a16:creationId xmlns:a16="http://schemas.microsoft.com/office/drawing/2014/main" id="{8BB6F3EC-3474-89DB-DF8F-B2EDEA2FACDC}"/>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34602425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278EDBBD-B71C-4B7D-9B8B-0C37428CC3B7}"/>
              </a:ext>
            </a:extLst>
          </p:cNvPr>
          <p:cNvSpPr>
            <a:spLocks noGrp="1" noChangeArrowheads="1"/>
          </p:cNvSpPr>
          <p:nvPr>
            <p:ph type="title"/>
          </p:nvPr>
        </p:nvSpPr>
        <p:spPr/>
        <p:txBody>
          <a:bodyPr/>
          <a:lstStyle/>
          <a:p>
            <a:r>
              <a:rPr lang="en-GB" altLang="en-US" sz="4000" b="1" dirty="0"/>
              <a:t>Cross-Sectional Studies</a:t>
            </a:r>
          </a:p>
        </p:txBody>
      </p:sp>
      <p:sp>
        <p:nvSpPr>
          <p:cNvPr id="3" name="Content Placeholder 2">
            <a:extLst>
              <a:ext uri="{FF2B5EF4-FFF2-40B4-BE49-F238E27FC236}">
                <a16:creationId xmlns:a16="http://schemas.microsoft.com/office/drawing/2014/main" id="{6905CD25-6AAE-4AAA-A55B-859FA922DFDB}"/>
              </a:ext>
            </a:extLst>
          </p:cNvPr>
          <p:cNvSpPr>
            <a:spLocks noGrp="1"/>
          </p:cNvSpPr>
          <p:nvPr>
            <p:ph type="body" idx="1"/>
          </p:nvPr>
        </p:nvSpPr>
        <p:spPr/>
        <p:txBody>
          <a:bodyPr>
            <a:normAutofit fontScale="77500" lnSpcReduction="20000"/>
          </a:bodyPr>
          <a:lstStyle/>
          <a:p>
            <a:r>
              <a:rPr lang="en-GB" b="1" dirty="0"/>
              <a:t>This methodology examines variables or groups of subjects across different contexts within the same time frame, i.e. d</a:t>
            </a:r>
            <a:r>
              <a:rPr lang="en-GB" dirty="0"/>
              <a:t>ata collected at one point in time. </a:t>
            </a:r>
          </a:p>
          <a:p>
            <a:r>
              <a:rPr lang="en-GB" dirty="0"/>
              <a:t>It offers a snapshot of the research phenomenon, making it suitable for identifying patterns or characteristics at a specific point in time.</a:t>
            </a:r>
          </a:p>
          <a:p>
            <a:r>
              <a:rPr lang="en-GB" dirty="0"/>
              <a:t>Commonly used in surveys targeting large organisations or individuals, it can be employed to explore various economic attributes.</a:t>
            </a:r>
          </a:p>
          <a:p>
            <a:r>
              <a:rPr lang="en-GB" dirty="0"/>
              <a:t>This approach is advantageous when time constraints prevent the study from being extended longitudinally.</a:t>
            </a:r>
          </a:p>
          <a:p>
            <a:r>
              <a:rPr lang="en-GB" dirty="0"/>
              <a:t>A key limitation of this strategy lies in the challenge of selecting a truly representative sample.</a:t>
            </a:r>
          </a:p>
        </p:txBody>
      </p:sp>
      <p:sp>
        <p:nvSpPr>
          <p:cNvPr id="2" name="Slide Number Placeholder 1">
            <a:extLst>
              <a:ext uri="{FF2B5EF4-FFF2-40B4-BE49-F238E27FC236}">
                <a16:creationId xmlns:a16="http://schemas.microsoft.com/office/drawing/2014/main" id="{3B8AD85F-5124-E21F-B52E-AC811F75E306}"/>
              </a:ext>
            </a:extLst>
          </p:cNvPr>
          <p:cNvSpPr>
            <a:spLocks noGrp="1"/>
          </p:cNvSpPr>
          <p:nvPr>
            <p:ph type="sldNum" idx="12"/>
          </p:nvPr>
        </p:nvSpPr>
        <p:spPr/>
        <p:txBody>
          <a:bodyPr/>
          <a:lstStyle/>
          <a:p>
            <a:fld id="{AD333D74-BC38-45DC-9FA5-C16FDA71EDC3}" type="slidenum">
              <a:rPr lang="en-US" altLang="en-US" smtClean="0"/>
              <a:pPr/>
              <a:t>36</a:t>
            </a:fld>
            <a:endParaRPr lang="en-US"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278EDBBD-B71C-4B7D-9B8B-0C37428CC3B7}"/>
              </a:ext>
            </a:extLst>
          </p:cNvPr>
          <p:cNvSpPr>
            <a:spLocks noGrp="1" noChangeArrowheads="1"/>
          </p:cNvSpPr>
          <p:nvPr>
            <p:ph type="title"/>
          </p:nvPr>
        </p:nvSpPr>
        <p:spPr/>
        <p:txBody>
          <a:bodyPr/>
          <a:lstStyle/>
          <a:p>
            <a:r>
              <a:rPr lang="en-GB" altLang="en-US" sz="4000" b="1" dirty="0"/>
              <a:t>Time Series Analysis</a:t>
            </a:r>
          </a:p>
        </p:txBody>
      </p:sp>
      <p:sp>
        <p:nvSpPr>
          <p:cNvPr id="3" name="Content Placeholder 2">
            <a:extLst>
              <a:ext uri="{FF2B5EF4-FFF2-40B4-BE49-F238E27FC236}">
                <a16:creationId xmlns:a16="http://schemas.microsoft.com/office/drawing/2014/main" id="{6905CD25-6AAE-4AAA-A55B-859FA922DFDB}"/>
              </a:ext>
            </a:extLst>
          </p:cNvPr>
          <p:cNvSpPr>
            <a:spLocks noGrp="1"/>
          </p:cNvSpPr>
          <p:nvPr>
            <p:ph type="body" idx="1"/>
          </p:nvPr>
        </p:nvSpPr>
        <p:spPr/>
        <p:txBody>
          <a:bodyPr>
            <a:normAutofit fontScale="92500" lnSpcReduction="10000"/>
          </a:bodyPr>
          <a:lstStyle/>
          <a:p>
            <a:r>
              <a:rPr lang="en-GB" sz="3600" b="1" dirty="0"/>
              <a:t>Time series analysis</a:t>
            </a:r>
            <a:r>
              <a:rPr lang="en-GB" sz="3600" dirty="0"/>
              <a:t> is a method used to analyse a sequence of data points collected at regular and consistent intervals over a specified period. Unlike random data collection, time series data is recorded systematically. For example, examining the economic impact of foreign exchange.</a:t>
            </a:r>
          </a:p>
          <a:p>
            <a:r>
              <a:rPr lang="en-GB" sz="3600" dirty="0"/>
              <a:t>While Ordinary Least Squares (OLS) can be used for basic analysis, specialised </a:t>
            </a:r>
            <a:r>
              <a:rPr lang="en-GB" sz="3600" b="1" dirty="0"/>
              <a:t>time series techniques </a:t>
            </a:r>
            <a:r>
              <a:rPr lang="en-GB" sz="3600" dirty="0"/>
              <a:t>may include ARIMA, exponential smoothing, or cointegration</a:t>
            </a:r>
          </a:p>
        </p:txBody>
      </p:sp>
      <p:sp>
        <p:nvSpPr>
          <p:cNvPr id="2" name="Slide Number Placeholder 1">
            <a:extLst>
              <a:ext uri="{FF2B5EF4-FFF2-40B4-BE49-F238E27FC236}">
                <a16:creationId xmlns:a16="http://schemas.microsoft.com/office/drawing/2014/main" id="{5C0CA31F-908C-E044-9CBD-34EA204FA4A7}"/>
              </a:ext>
            </a:extLst>
          </p:cNvPr>
          <p:cNvSpPr>
            <a:spLocks noGrp="1"/>
          </p:cNvSpPr>
          <p:nvPr>
            <p:ph type="sldNum" idx="12"/>
          </p:nvPr>
        </p:nvSpPr>
        <p:spPr/>
        <p:txBody>
          <a:bodyPr/>
          <a:lstStyle/>
          <a:p>
            <a:fld id="{AD333D74-BC38-45DC-9FA5-C16FDA71EDC3}" type="slidenum">
              <a:rPr lang="en-US" altLang="en-US" smtClean="0"/>
              <a:pPr/>
              <a:t>37</a:t>
            </a:fld>
            <a:endParaRPr lang="en-US" altLang="en-US" dirty="0"/>
          </a:p>
        </p:txBody>
      </p:sp>
    </p:spTree>
    <p:extLst>
      <p:ext uri="{BB962C8B-B14F-4D97-AF65-F5344CB8AC3E}">
        <p14:creationId xmlns:p14="http://schemas.microsoft.com/office/powerpoint/2010/main" val="4104644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E670FE8-C833-4069-B38C-A4CDBE75F023}"/>
              </a:ext>
            </a:extLst>
          </p:cNvPr>
          <p:cNvSpPr>
            <a:spLocks noGrp="1" noChangeArrowheads="1"/>
          </p:cNvSpPr>
          <p:nvPr>
            <p:ph type="title"/>
          </p:nvPr>
        </p:nvSpPr>
        <p:spPr/>
        <p:txBody>
          <a:bodyPr>
            <a:normAutofit/>
          </a:bodyPr>
          <a:lstStyle/>
          <a:p>
            <a:r>
              <a:rPr lang="en-GB" altLang="en-US" b="1" dirty="0"/>
              <a:t>Longitudinal/Panel Studies</a:t>
            </a:r>
          </a:p>
        </p:txBody>
      </p:sp>
      <p:sp>
        <p:nvSpPr>
          <p:cNvPr id="3" name="Content Placeholder 2">
            <a:extLst>
              <a:ext uri="{FF2B5EF4-FFF2-40B4-BE49-F238E27FC236}">
                <a16:creationId xmlns:a16="http://schemas.microsoft.com/office/drawing/2014/main" id="{7ACA7775-011B-4080-816C-36DF536EFDC6}"/>
              </a:ext>
            </a:extLst>
          </p:cNvPr>
          <p:cNvSpPr>
            <a:spLocks noGrp="1"/>
          </p:cNvSpPr>
          <p:nvPr>
            <p:ph type="body" idx="1"/>
          </p:nvPr>
        </p:nvSpPr>
        <p:spPr/>
        <p:txBody>
          <a:bodyPr>
            <a:normAutofit fontScale="77500" lnSpcReduction="20000"/>
          </a:bodyPr>
          <a:lstStyle/>
          <a:p>
            <a:r>
              <a:rPr lang="en-GB" b="1" dirty="0"/>
              <a:t>This methodology is employed to study variables or groups of subjects over an extended period of time. For example, </a:t>
            </a:r>
            <a:r>
              <a:rPr lang="en-GB" dirty="0"/>
              <a:t>the relationship between GDP and inflation that is studied across multiple countries over time falls under </a:t>
            </a:r>
            <a:r>
              <a:rPr lang="en-GB" b="1" dirty="0"/>
              <a:t>panel data analysis.</a:t>
            </a:r>
            <a:endParaRPr lang="en-GB" dirty="0"/>
          </a:p>
          <a:p>
            <a:r>
              <a:rPr lang="en-GB" dirty="0"/>
              <a:t>It involves collecting repeated observations at regular intervals, allowing researchers to track developments and trends over time.</a:t>
            </a:r>
          </a:p>
          <a:p>
            <a:r>
              <a:rPr lang="en-GB" dirty="0"/>
              <a:t>Applicable in both </a:t>
            </a:r>
            <a:r>
              <a:rPr lang="en-GB" b="1" dirty="0"/>
              <a:t>positivist</a:t>
            </a:r>
            <a:r>
              <a:rPr lang="en-GB" dirty="0"/>
              <a:t> and </a:t>
            </a:r>
            <a:r>
              <a:rPr lang="en-GB" b="1" dirty="0"/>
              <a:t>interpretivist</a:t>
            </a:r>
            <a:r>
              <a:rPr lang="en-GB" dirty="0"/>
              <a:t> research paradigms, this approach facilitates the examination of change processes within social, economic, and political contexts.</a:t>
            </a:r>
          </a:p>
          <a:p>
            <a:r>
              <a:rPr lang="en-GB" dirty="0"/>
              <a:t>One notable challenge of this method is the </a:t>
            </a:r>
            <a:r>
              <a:rPr lang="en-GB" b="1" dirty="0"/>
              <a:t>risk of participant attrition</a:t>
            </a:r>
            <a:r>
              <a:rPr lang="en-GB" dirty="0"/>
              <a:t>, where subjects may drop out before the study concludes.</a:t>
            </a:r>
          </a:p>
        </p:txBody>
      </p:sp>
      <p:sp>
        <p:nvSpPr>
          <p:cNvPr id="2" name="Slide Number Placeholder 1">
            <a:extLst>
              <a:ext uri="{FF2B5EF4-FFF2-40B4-BE49-F238E27FC236}">
                <a16:creationId xmlns:a16="http://schemas.microsoft.com/office/drawing/2014/main" id="{07C963E4-484E-9D72-0D88-F61F2887B424}"/>
              </a:ext>
            </a:extLst>
          </p:cNvPr>
          <p:cNvSpPr>
            <a:spLocks noGrp="1"/>
          </p:cNvSpPr>
          <p:nvPr>
            <p:ph type="sldNum" idx="12"/>
          </p:nvPr>
        </p:nvSpPr>
        <p:spPr/>
        <p:txBody>
          <a:bodyPr/>
          <a:lstStyle/>
          <a:p>
            <a:fld id="{AD333D74-BC38-45DC-9FA5-C16FDA71EDC3}" type="slidenum">
              <a:rPr lang="en-US" altLang="en-US" smtClean="0"/>
              <a:pPr/>
              <a:t>38</a:t>
            </a:fld>
            <a:endParaRPr lang="en-US"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2CDD5ABB-BDA7-EC83-006A-3BA2D30D643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149940E-2F29-05B6-431B-D17B85B6A48E}"/>
              </a:ext>
            </a:extLst>
          </p:cNvPr>
          <p:cNvSpPr>
            <a:spLocks noGrp="1"/>
          </p:cNvSpPr>
          <p:nvPr>
            <p:ph type="title"/>
          </p:nvPr>
        </p:nvSpPr>
        <p:spPr>
          <a:solidFill>
            <a:schemeClr val="accent2"/>
          </a:soli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sym typeface="Open Sans"/>
              </a:rPr>
              <a:t>A</a:t>
            </a:r>
            <a:r>
              <a:rPr lang="en-GB" b="1" dirty="0" err="1">
                <a:latin typeface="Calibri" panose="020F0502020204030204" pitchFamily="34" charset="0"/>
                <a:ea typeface="Calibri" panose="020F0502020204030204" pitchFamily="34" charset="0"/>
                <a:cs typeface="Calibri" panose="020F0502020204030204" pitchFamily="34" charset="0"/>
                <a:sym typeface="Open Sans"/>
              </a:rPr>
              <a:t>ctivity</a:t>
            </a:r>
            <a:r>
              <a:rPr lang="en-GB" b="1" dirty="0">
                <a:latin typeface="Calibri" panose="020F0502020204030204" pitchFamily="34" charset="0"/>
                <a:ea typeface="Calibri" panose="020F0502020204030204" pitchFamily="34" charset="0"/>
                <a:cs typeface="Calibri" panose="020F0502020204030204" pitchFamily="34" charset="0"/>
                <a:sym typeface="Open Sans"/>
              </a:rPr>
              <a:t>: Quantitative study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82346B59-DABD-7ECD-99E2-E2A1483C3E97}"/>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GB" dirty="0" err="1">
                <a:latin typeface="Calibri" panose="020F0502020204030204" pitchFamily="34" charset="0"/>
                <a:ea typeface="Calibri" panose="020F0502020204030204" pitchFamily="34" charset="0"/>
                <a:cs typeface="Calibri" panose="020F0502020204030204" pitchFamily="34" charset="0"/>
              </a:rPr>
              <a:t>Pairwork</a:t>
            </a:r>
            <a:r>
              <a:rPr lang="en-GB" dirty="0">
                <a:latin typeface="Calibri" panose="020F0502020204030204" pitchFamily="34" charset="0"/>
                <a:ea typeface="Calibri" panose="020F0502020204030204" pitchFamily="34" charset="0"/>
                <a:cs typeface="Calibri" panose="020F0502020204030204" pitchFamily="34" charset="0"/>
              </a:rPr>
              <a:t>. Time: 15 minutes</a:t>
            </a:r>
          </a:p>
          <a:p>
            <a:pPr lvl="0"/>
            <a:r>
              <a:rPr lang="en-GB" dirty="0">
                <a:ea typeface="Calibri" panose="020F0502020204030204" pitchFamily="34" charset="0"/>
                <a:cs typeface="Calibri" panose="020F0502020204030204" pitchFamily="34" charset="0"/>
              </a:rPr>
              <a:t>When should quantitative approach be used? Provide one example to illustrate your answer.</a:t>
            </a:r>
          </a:p>
          <a:p>
            <a:pPr lvl="0"/>
            <a:r>
              <a:rPr lang="en-GB" dirty="0">
                <a:latin typeface="Calibri" panose="020F0502020204030204" pitchFamily="34" charset="0"/>
                <a:ea typeface="Calibri" panose="020F0502020204030204" pitchFamily="34" charset="0"/>
                <a:cs typeface="Calibri" panose="020F0502020204030204" pitchFamily="34" charset="0"/>
              </a:rPr>
              <a:t>Is quantitative approach suitable to your current research project? Why?</a:t>
            </a:r>
          </a:p>
          <a:p>
            <a:pPr lvl="0"/>
            <a:r>
              <a:rPr lang="en-GB" dirty="0">
                <a:ea typeface="Calibri" panose="020F0502020204030204" pitchFamily="34" charset="0"/>
                <a:cs typeface="Calibri" panose="020F0502020204030204" pitchFamily="34" charset="0"/>
              </a:rPr>
              <a:t>Discuss your answer with your partner.</a:t>
            </a:r>
          </a:p>
          <a:p>
            <a:pPr lvl="0"/>
            <a:r>
              <a:rPr lang="en-GB" dirty="0">
                <a:ea typeface="Calibri" panose="020F0502020204030204" pitchFamily="34" charset="0"/>
                <a:cs typeface="Calibri" panose="020F0502020204030204" pitchFamily="34" charset="0"/>
              </a:rPr>
              <a:t>You may be asked to present your answer to the class.</a:t>
            </a:r>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18FA031C-4F75-9CBA-0CF1-5052A4E6708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9134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49596-468B-4DA3-FB5A-F5B9F4EB2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C3BDB-4A42-1842-73FC-7E248C872DF4}"/>
              </a:ext>
            </a:extLst>
          </p:cNvPr>
          <p:cNvSpPr>
            <a:spLocks noGrp="1"/>
          </p:cNvSpPr>
          <p:nvPr>
            <p:ph type="title"/>
          </p:nvPr>
        </p:nvSpPr>
        <p:spPr>
          <a:xfrm>
            <a:off x="609600" y="2160588"/>
            <a:ext cx="10972800" cy="1143000"/>
          </a:xfrm>
        </p:spPr>
        <p:txBody>
          <a:bodyPr>
            <a:normAutofit/>
          </a:bodyPr>
          <a:lstStyle/>
          <a:p>
            <a:r>
              <a:rPr lang="en-GB" b="1" dirty="0"/>
              <a:t>Qualitative Methodologies</a:t>
            </a:r>
            <a:endParaRPr lang="en-GB" dirty="0"/>
          </a:p>
        </p:txBody>
      </p:sp>
      <p:sp>
        <p:nvSpPr>
          <p:cNvPr id="4" name="Slide Number Placeholder 3">
            <a:extLst>
              <a:ext uri="{FF2B5EF4-FFF2-40B4-BE49-F238E27FC236}">
                <a16:creationId xmlns:a16="http://schemas.microsoft.com/office/drawing/2014/main" id="{01CDF0FA-6075-13E5-155B-2F6FD96453A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40</a:t>
            </a:fld>
            <a:endParaRPr lang="en-GB" dirty="0"/>
          </a:p>
        </p:txBody>
      </p:sp>
    </p:spTree>
    <p:extLst>
      <p:ext uri="{BB962C8B-B14F-4D97-AF65-F5344CB8AC3E}">
        <p14:creationId xmlns:p14="http://schemas.microsoft.com/office/powerpoint/2010/main" val="279089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D464-FB32-1747-EADF-3F7491452AF5}"/>
              </a:ext>
            </a:extLst>
          </p:cNvPr>
          <p:cNvSpPr>
            <a:spLocks noGrp="1"/>
          </p:cNvSpPr>
          <p:nvPr>
            <p:ph type="title"/>
          </p:nvPr>
        </p:nvSpPr>
        <p:spPr/>
        <p:txBody>
          <a:bodyPr/>
          <a:lstStyle/>
          <a:p>
            <a:r>
              <a:rPr lang="en-US" b="1" dirty="0"/>
              <a:t>Ethnography</a:t>
            </a:r>
            <a:endParaRPr lang="en-GB" b="1" dirty="0"/>
          </a:p>
        </p:txBody>
      </p:sp>
      <p:sp>
        <p:nvSpPr>
          <p:cNvPr id="3" name="Content Placeholder 2">
            <a:extLst>
              <a:ext uri="{FF2B5EF4-FFF2-40B4-BE49-F238E27FC236}">
                <a16:creationId xmlns:a16="http://schemas.microsoft.com/office/drawing/2014/main" id="{69317909-D94C-BE33-1216-DDB01EBCDB05}"/>
              </a:ext>
            </a:extLst>
          </p:cNvPr>
          <p:cNvSpPr>
            <a:spLocks noGrp="1"/>
          </p:cNvSpPr>
          <p:nvPr>
            <p:ph idx="1"/>
          </p:nvPr>
        </p:nvSpPr>
        <p:spPr/>
        <p:txBody>
          <a:bodyPr/>
          <a:lstStyle/>
          <a:p>
            <a:r>
              <a:rPr lang="en-US" sz="2800" dirty="0"/>
              <a:t>What: Immersive study of a group or culture in their natural setting.</a:t>
            </a:r>
          </a:p>
          <a:p>
            <a:r>
              <a:rPr lang="en-US" sz="2800" dirty="0"/>
              <a:t>When to Use: To understand cultural practices or social interactions in context.</a:t>
            </a:r>
          </a:p>
          <a:p>
            <a:r>
              <a:rPr lang="en-US" sz="2800" dirty="0"/>
              <a:t>How to Use: Spend extended time observing and participating minimally in the field.</a:t>
            </a:r>
          </a:p>
          <a:p>
            <a:r>
              <a:rPr lang="en-US" sz="2800" dirty="0"/>
              <a:t>Data Collection: Field notes, interviews, photographs, or artifacts.</a:t>
            </a:r>
          </a:p>
          <a:p>
            <a:r>
              <a:rPr lang="en-US" sz="2800" dirty="0"/>
              <a:t>Example: Living with a community to study their traditional rituals.</a:t>
            </a:r>
            <a:endParaRPr lang="en-GB" sz="2800" dirty="0"/>
          </a:p>
        </p:txBody>
      </p:sp>
      <p:sp>
        <p:nvSpPr>
          <p:cNvPr id="4" name="Slide Number Placeholder 3">
            <a:extLst>
              <a:ext uri="{FF2B5EF4-FFF2-40B4-BE49-F238E27FC236}">
                <a16:creationId xmlns:a16="http://schemas.microsoft.com/office/drawing/2014/main" id="{2F2D423D-7D72-B025-A423-E811D995BA32}"/>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3868539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C0ADD-823A-8C51-9519-CEE9F86758FF}"/>
              </a:ext>
            </a:extLst>
          </p:cNvPr>
          <p:cNvSpPr>
            <a:spLocks noGrp="1"/>
          </p:cNvSpPr>
          <p:nvPr>
            <p:ph type="title"/>
          </p:nvPr>
        </p:nvSpPr>
        <p:spPr/>
        <p:txBody>
          <a:bodyPr/>
          <a:lstStyle/>
          <a:p>
            <a:r>
              <a:rPr lang="en-GB" b="1" dirty="0"/>
              <a:t>Case Study</a:t>
            </a:r>
          </a:p>
        </p:txBody>
      </p:sp>
      <p:sp>
        <p:nvSpPr>
          <p:cNvPr id="3" name="Content Placeholder 2">
            <a:extLst>
              <a:ext uri="{FF2B5EF4-FFF2-40B4-BE49-F238E27FC236}">
                <a16:creationId xmlns:a16="http://schemas.microsoft.com/office/drawing/2014/main" id="{432CDA04-DE6A-C2F4-BA48-021B787EF334}"/>
              </a:ext>
            </a:extLst>
          </p:cNvPr>
          <p:cNvSpPr>
            <a:spLocks noGrp="1"/>
          </p:cNvSpPr>
          <p:nvPr>
            <p:ph idx="1"/>
          </p:nvPr>
        </p:nvSpPr>
        <p:spPr/>
        <p:txBody>
          <a:bodyPr/>
          <a:lstStyle/>
          <a:p>
            <a:r>
              <a:rPr lang="en-US" sz="2400" dirty="0"/>
              <a:t>What: In-depth analysis of a single case (e.g., person, group, event).</a:t>
            </a:r>
          </a:p>
          <a:p>
            <a:r>
              <a:rPr lang="en-US" sz="2400" dirty="0"/>
              <a:t>When to Use: To explore a phenomenon in its real-life context.</a:t>
            </a:r>
          </a:p>
          <a:p>
            <a:r>
              <a:rPr lang="en-US" sz="2400" dirty="0"/>
              <a:t>How to Use: Select a case, use multiple data sources, and analyze holistically.</a:t>
            </a:r>
          </a:p>
          <a:p>
            <a:r>
              <a:rPr lang="en-US" sz="2400" dirty="0"/>
              <a:t>Data Collection: Interviews, documents, observations, or archival records.</a:t>
            </a:r>
          </a:p>
          <a:p>
            <a:r>
              <a:rPr lang="en-US" sz="2400" dirty="0"/>
              <a:t>Example: Studying one school’s adoption of a new teaching method.</a:t>
            </a:r>
            <a:endParaRPr lang="en-GB" sz="2400" dirty="0"/>
          </a:p>
        </p:txBody>
      </p:sp>
      <p:sp>
        <p:nvSpPr>
          <p:cNvPr id="4" name="Slide Number Placeholder 3">
            <a:extLst>
              <a:ext uri="{FF2B5EF4-FFF2-40B4-BE49-F238E27FC236}">
                <a16:creationId xmlns:a16="http://schemas.microsoft.com/office/drawing/2014/main" id="{AD89E155-2BC2-F404-0212-53062849ABCA}"/>
              </a:ext>
            </a:extLst>
          </p:cNvPr>
          <p:cNvSpPr>
            <a:spLocks noGrp="1"/>
          </p:cNvSpPr>
          <p:nvPr>
            <p:ph type="sldNum" sz="quarter" idx="12"/>
          </p:nvPr>
        </p:nvSpPr>
        <p:spPr/>
        <p:txBody>
          <a:bodyPr/>
          <a:lstStyle/>
          <a:p>
            <a:pPr>
              <a:defRPr/>
            </a:pPr>
            <a:fld id="{6B9CAAEB-5DD4-4716-AEA0-BEF1B1D22BD1}" type="slidenum">
              <a:rPr lang="en-US" altLang="en-US" smtClean="0"/>
              <a:pPr>
                <a:defRPr/>
              </a:pPr>
              <a:t>42</a:t>
            </a:fld>
            <a:endParaRPr lang="en-US" altLang="en-US"/>
          </a:p>
        </p:txBody>
      </p:sp>
    </p:spTree>
    <p:extLst>
      <p:ext uri="{BB962C8B-B14F-4D97-AF65-F5344CB8AC3E}">
        <p14:creationId xmlns:p14="http://schemas.microsoft.com/office/powerpoint/2010/main" val="12951061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ECC10-243D-BA3C-1052-BF78E3EF7945}"/>
              </a:ext>
            </a:extLst>
          </p:cNvPr>
          <p:cNvSpPr>
            <a:spLocks noGrp="1"/>
          </p:cNvSpPr>
          <p:nvPr>
            <p:ph type="title"/>
          </p:nvPr>
        </p:nvSpPr>
        <p:spPr/>
        <p:txBody>
          <a:bodyPr/>
          <a:lstStyle/>
          <a:p>
            <a:r>
              <a:rPr lang="en-GB" b="1" dirty="0"/>
              <a:t>Grounded Theory</a:t>
            </a:r>
          </a:p>
        </p:txBody>
      </p:sp>
      <p:sp>
        <p:nvSpPr>
          <p:cNvPr id="3" name="Content Placeholder 2">
            <a:extLst>
              <a:ext uri="{FF2B5EF4-FFF2-40B4-BE49-F238E27FC236}">
                <a16:creationId xmlns:a16="http://schemas.microsoft.com/office/drawing/2014/main" id="{79FC0EB5-7DE2-6AB4-D6BC-55E41CFA0ABB}"/>
              </a:ext>
            </a:extLst>
          </p:cNvPr>
          <p:cNvSpPr>
            <a:spLocks noGrp="1"/>
          </p:cNvSpPr>
          <p:nvPr>
            <p:ph idx="1"/>
          </p:nvPr>
        </p:nvSpPr>
        <p:spPr/>
        <p:txBody>
          <a:bodyPr/>
          <a:lstStyle/>
          <a:p>
            <a:r>
              <a:rPr lang="en-US" sz="2800" dirty="0"/>
              <a:t>What: Developing theories from data through iterative analysis.</a:t>
            </a:r>
          </a:p>
          <a:p>
            <a:r>
              <a:rPr lang="en-US" sz="2800" dirty="0"/>
              <a:t>When to Use: To generate new theories without preconceived hypotheses.</a:t>
            </a:r>
          </a:p>
          <a:p>
            <a:r>
              <a:rPr lang="en-US" sz="2800" dirty="0"/>
              <a:t>How to Use: Collect data, code for themes, and refine categories to build a theory.</a:t>
            </a:r>
          </a:p>
          <a:p>
            <a:r>
              <a:rPr lang="en-US" sz="2800" dirty="0"/>
              <a:t>Data Collection: Interviews, observations, or documents.</a:t>
            </a:r>
          </a:p>
          <a:p>
            <a:r>
              <a:rPr lang="en-US" sz="2800" dirty="0"/>
              <a:t>Example: Developing a theory on how people adapt to remote work.</a:t>
            </a:r>
            <a:endParaRPr lang="en-GB" sz="2800" dirty="0"/>
          </a:p>
        </p:txBody>
      </p:sp>
      <p:sp>
        <p:nvSpPr>
          <p:cNvPr id="4" name="Slide Number Placeholder 3">
            <a:extLst>
              <a:ext uri="{FF2B5EF4-FFF2-40B4-BE49-F238E27FC236}">
                <a16:creationId xmlns:a16="http://schemas.microsoft.com/office/drawing/2014/main" id="{8EF2DE7B-24C5-031C-71F0-2A4496F2B435}"/>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3346778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19A2-39FD-4CEA-68C2-8B4FACE1854C}"/>
              </a:ext>
            </a:extLst>
          </p:cNvPr>
          <p:cNvSpPr>
            <a:spLocks noGrp="1"/>
          </p:cNvSpPr>
          <p:nvPr>
            <p:ph type="title"/>
          </p:nvPr>
        </p:nvSpPr>
        <p:spPr/>
        <p:txBody>
          <a:bodyPr/>
          <a:lstStyle/>
          <a:p>
            <a:r>
              <a:rPr lang="en-GB" b="1" dirty="0"/>
              <a:t>Phenomenology</a:t>
            </a:r>
          </a:p>
        </p:txBody>
      </p:sp>
      <p:sp>
        <p:nvSpPr>
          <p:cNvPr id="3" name="Content Placeholder 2">
            <a:extLst>
              <a:ext uri="{FF2B5EF4-FFF2-40B4-BE49-F238E27FC236}">
                <a16:creationId xmlns:a16="http://schemas.microsoft.com/office/drawing/2014/main" id="{A48D6A63-3BE9-4201-27FD-1DE3FB010AE3}"/>
              </a:ext>
            </a:extLst>
          </p:cNvPr>
          <p:cNvSpPr>
            <a:spLocks noGrp="1"/>
          </p:cNvSpPr>
          <p:nvPr>
            <p:ph idx="1"/>
          </p:nvPr>
        </p:nvSpPr>
        <p:spPr/>
        <p:txBody>
          <a:bodyPr/>
          <a:lstStyle/>
          <a:p>
            <a:r>
              <a:rPr lang="en-US" sz="2800" dirty="0"/>
              <a:t>What: Exploring the essence of lived experiences of a phenomenon.</a:t>
            </a:r>
          </a:p>
          <a:p>
            <a:r>
              <a:rPr lang="en-US" sz="2800" dirty="0"/>
              <a:t>When to Use: To understand subjective experiences in depth.</a:t>
            </a:r>
          </a:p>
          <a:p>
            <a:r>
              <a:rPr lang="en-US" sz="2800" dirty="0"/>
              <a:t>How to Use: Conduct in-depth interviews or collect reflections focusing on experiences.</a:t>
            </a:r>
          </a:p>
          <a:p>
            <a:r>
              <a:rPr lang="en-US" sz="2800" dirty="0"/>
              <a:t>Data Collection: Interviews or written narratives.</a:t>
            </a:r>
          </a:p>
          <a:p>
            <a:r>
              <a:rPr lang="en-US" sz="2800" dirty="0"/>
              <a:t>Example: Exploring the lived experience of surviving a natural disaster.</a:t>
            </a:r>
            <a:endParaRPr lang="en-GB" sz="2800" dirty="0"/>
          </a:p>
        </p:txBody>
      </p:sp>
      <p:sp>
        <p:nvSpPr>
          <p:cNvPr id="4" name="Slide Number Placeholder 3">
            <a:extLst>
              <a:ext uri="{FF2B5EF4-FFF2-40B4-BE49-F238E27FC236}">
                <a16:creationId xmlns:a16="http://schemas.microsoft.com/office/drawing/2014/main" id="{9CC4DC9C-B526-9379-DF07-1D515FFEFC97}"/>
              </a:ext>
            </a:extLst>
          </p:cNvPr>
          <p:cNvSpPr>
            <a:spLocks noGrp="1"/>
          </p:cNvSpPr>
          <p:nvPr>
            <p:ph type="sldNum" sz="quarter" idx="12"/>
          </p:nvPr>
        </p:nvSpPr>
        <p:spPr/>
        <p:txBody>
          <a:bodyPr/>
          <a:lstStyle/>
          <a:p>
            <a:pPr>
              <a:defRPr/>
            </a:pPr>
            <a:fld id="{6B9CAAEB-5DD4-4716-AEA0-BEF1B1D22BD1}" type="slidenum">
              <a:rPr lang="en-US" altLang="en-US" smtClean="0"/>
              <a:pPr>
                <a:defRPr/>
              </a:pPr>
              <a:t>44</a:t>
            </a:fld>
            <a:endParaRPr lang="en-US" altLang="en-US"/>
          </a:p>
        </p:txBody>
      </p:sp>
    </p:spTree>
    <p:extLst>
      <p:ext uri="{BB962C8B-B14F-4D97-AF65-F5344CB8AC3E}">
        <p14:creationId xmlns:p14="http://schemas.microsoft.com/office/powerpoint/2010/main" val="32702653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468CC-430F-AFC8-4D80-2D12377A35DB}"/>
              </a:ext>
            </a:extLst>
          </p:cNvPr>
          <p:cNvSpPr>
            <a:spLocks noGrp="1"/>
          </p:cNvSpPr>
          <p:nvPr>
            <p:ph type="title"/>
          </p:nvPr>
        </p:nvSpPr>
        <p:spPr/>
        <p:txBody>
          <a:bodyPr/>
          <a:lstStyle/>
          <a:p>
            <a:r>
              <a:rPr lang="en-GB" b="1" dirty="0"/>
              <a:t>Narrative Analysis</a:t>
            </a:r>
          </a:p>
        </p:txBody>
      </p:sp>
      <p:sp>
        <p:nvSpPr>
          <p:cNvPr id="3" name="Content Placeholder 2">
            <a:extLst>
              <a:ext uri="{FF2B5EF4-FFF2-40B4-BE49-F238E27FC236}">
                <a16:creationId xmlns:a16="http://schemas.microsoft.com/office/drawing/2014/main" id="{6EDBD80D-BFB9-AA7E-DD25-1A0C44634E93}"/>
              </a:ext>
            </a:extLst>
          </p:cNvPr>
          <p:cNvSpPr>
            <a:spLocks noGrp="1"/>
          </p:cNvSpPr>
          <p:nvPr>
            <p:ph idx="1"/>
          </p:nvPr>
        </p:nvSpPr>
        <p:spPr/>
        <p:txBody>
          <a:bodyPr/>
          <a:lstStyle/>
          <a:p>
            <a:r>
              <a:rPr lang="en-US" sz="2800" dirty="0"/>
              <a:t>What: Analyzing stories to understand how people make sense of experiences.</a:t>
            </a:r>
          </a:p>
          <a:p>
            <a:r>
              <a:rPr lang="en-US" sz="2800" dirty="0"/>
              <a:t>When to Use: To study personal or cultural narratives.</a:t>
            </a:r>
          </a:p>
          <a:p>
            <a:r>
              <a:rPr lang="en-US" sz="2800" dirty="0"/>
              <a:t>How to Use: Collect stories and analyze their structure, themes, or meaning.</a:t>
            </a:r>
          </a:p>
          <a:p>
            <a:r>
              <a:rPr lang="en-US" sz="2800" dirty="0"/>
              <a:t>Data Collection: Interviews, diaries, or written/oral narratives.</a:t>
            </a:r>
          </a:p>
          <a:p>
            <a:r>
              <a:rPr lang="en-US" sz="2800" dirty="0"/>
              <a:t>Example: Analyzing life stories of veterans to understand their identity</a:t>
            </a:r>
            <a:endParaRPr lang="en-GB" sz="2800" dirty="0"/>
          </a:p>
        </p:txBody>
      </p:sp>
      <p:sp>
        <p:nvSpPr>
          <p:cNvPr id="4" name="Slide Number Placeholder 3">
            <a:extLst>
              <a:ext uri="{FF2B5EF4-FFF2-40B4-BE49-F238E27FC236}">
                <a16:creationId xmlns:a16="http://schemas.microsoft.com/office/drawing/2014/main" id="{C8F66C52-076F-EB12-218D-B39C123EB75F}"/>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27517593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DB2D-0566-A301-086A-B13E14EAB039}"/>
              </a:ext>
            </a:extLst>
          </p:cNvPr>
          <p:cNvSpPr>
            <a:spLocks noGrp="1"/>
          </p:cNvSpPr>
          <p:nvPr>
            <p:ph type="title"/>
          </p:nvPr>
        </p:nvSpPr>
        <p:spPr/>
        <p:txBody>
          <a:bodyPr/>
          <a:lstStyle/>
          <a:p>
            <a:r>
              <a:rPr lang="en-US" b="1" dirty="0"/>
              <a:t>Content Analysis</a:t>
            </a:r>
            <a:endParaRPr lang="en-GB" b="1" dirty="0"/>
          </a:p>
        </p:txBody>
      </p:sp>
      <p:sp>
        <p:nvSpPr>
          <p:cNvPr id="3" name="Content Placeholder 2">
            <a:extLst>
              <a:ext uri="{FF2B5EF4-FFF2-40B4-BE49-F238E27FC236}">
                <a16:creationId xmlns:a16="http://schemas.microsoft.com/office/drawing/2014/main" id="{29413AA9-F282-D9DC-40D5-E3413A56E155}"/>
              </a:ext>
            </a:extLst>
          </p:cNvPr>
          <p:cNvSpPr>
            <a:spLocks noGrp="1"/>
          </p:cNvSpPr>
          <p:nvPr>
            <p:ph idx="1"/>
          </p:nvPr>
        </p:nvSpPr>
        <p:spPr/>
        <p:txBody>
          <a:bodyPr/>
          <a:lstStyle/>
          <a:p>
            <a:r>
              <a:rPr lang="en-US" sz="2800" dirty="0"/>
              <a:t>What: Systematic analysis of text, images, or media for patterns.</a:t>
            </a:r>
          </a:p>
          <a:p>
            <a:r>
              <a:rPr lang="en-US" sz="2800" dirty="0"/>
              <a:t>When to Use: To study communication content or media representations.</a:t>
            </a:r>
          </a:p>
          <a:p>
            <a:r>
              <a:rPr lang="en-US" sz="2800" dirty="0"/>
              <a:t>How to Use: Define coding categories, analyze content, and identify trends.</a:t>
            </a:r>
          </a:p>
          <a:p>
            <a:r>
              <a:rPr lang="en-US" sz="2800" dirty="0"/>
              <a:t>Data Collection: Texts, social media posts, images, or videos.</a:t>
            </a:r>
          </a:p>
          <a:p>
            <a:r>
              <a:rPr lang="en-US" sz="2800" dirty="0"/>
              <a:t>Example: Analyzing social media posts to study public sentiment on climate change.</a:t>
            </a:r>
            <a:endParaRPr lang="en-GB" sz="2800" dirty="0"/>
          </a:p>
        </p:txBody>
      </p:sp>
      <p:sp>
        <p:nvSpPr>
          <p:cNvPr id="4" name="Slide Number Placeholder 3">
            <a:extLst>
              <a:ext uri="{FF2B5EF4-FFF2-40B4-BE49-F238E27FC236}">
                <a16:creationId xmlns:a16="http://schemas.microsoft.com/office/drawing/2014/main" id="{BAFD2FDE-39F7-E2F8-21AB-18FBC37FB2F2}"/>
              </a:ext>
            </a:extLst>
          </p:cNvPr>
          <p:cNvSpPr>
            <a:spLocks noGrp="1"/>
          </p:cNvSpPr>
          <p:nvPr>
            <p:ph type="sldNum" sz="quarter" idx="12"/>
          </p:nvPr>
        </p:nvSpPr>
        <p:spPr/>
        <p:txBody>
          <a:bodyPr/>
          <a:lstStyle/>
          <a:p>
            <a:pPr>
              <a:defRPr/>
            </a:pPr>
            <a:fld id="{6B9CAAEB-5DD4-4716-AEA0-BEF1B1D22BD1}" type="slidenum">
              <a:rPr lang="en-US" altLang="en-US" smtClean="0"/>
              <a:pPr>
                <a:defRPr/>
              </a:pPr>
              <a:t>46</a:t>
            </a:fld>
            <a:endParaRPr lang="en-US" altLang="en-US"/>
          </a:p>
        </p:txBody>
      </p:sp>
    </p:spTree>
    <p:extLst>
      <p:ext uri="{BB962C8B-B14F-4D97-AF65-F5344CB8AC3E}">
        <p14:creationId xmlns:p14="http://schemas.microsoft.com/office/powerpoint/2010/main" val="23320625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5DA0DD7D-C387-F9E6-159C-629874169AD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536FBF9-1789-A865-7AF6-26C0AA3497BA}"/>
              </a:ext>
            </a:extLst>
          </p:cNvPr>
          <p:cNvSpPr>
            <a:spLocks noGrp="1"/>
          </p:cNvSpPr>
          <p:nvPr>
            <p:ph type="title"/>
          </p:nvPr>
        </p:nvSpPr>
        <p:spPr>
          <a:solidFill>
            <a:schemeClr val="accent2"/>
          </a:soli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sym typeface="Open Sans"/>
              </a:rPr>
              <a:t>A</a:t>
            </a:r>
            <a:r>
              <a:rPr lang="en-GB" b="1" dirty="0" err="1">
                <a:latin typeface="Calibri" panose="020F0502020204030204" pitchFamily="34" charset="0"/>
                <a:ea typeface="Calibri" panose="020F0502020204030204" pitchFamily="34" charset="0"/>
                <a:cs typeface="Calibri" panose="020F0502020204030204" pitchFamily="34" charset="0"/>
                <a:sym typeface="Open Sans"/>
              </a:rPr>
              <a:t>ctivity</a:t>
            </a:r>
            <a:r>
              <a:rPr lang="en-GB" b="1" dirty="0">
                <a:latin typeface="Calibri" panose="020F0502020204030204" pitchFamily="34" charset="0"/>
                <a:ea typeface="Calibri" panose="020F0502020204030204" pitchFamily="34" charset="0"/>
                <a:cs typeface="Calibri" panose="020F0502020204030204" pitchFamily="34" charset="0"/>
                <a:sym typeface="Open Sans"/>
              </a:rPr>
              <a:t>: Qualitative study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AD06BD77-1B06-C0A0-DBEF-A92E1201DF52}"/>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GB" dirty="0" err="1">
                <a:latin typeface="Calibri" panose="020F0502020204030204" pitchFamily="34" charset="0"/>
                <a:ea typeface="Calibri" panose="020F0502020204030204" pitchFamily="34" charset="0"/>
                <a:cs typeface="Calibri" panose="020F0502020204030204" pitchFamily="34" charset="0"/>
              </a:rPr>
              <a:t>Pairwork</a:t>
            </a:r>
            <a:r>
              <a:rPr lang="en-GB" dirty="0">
                <a:latin typeface="Calibri" panose="020F0502020204030204" pitchFamily="34" charset="0"/>
                <a:ea typeface="Calibri" panose="020F0502020204030204" pitchFamily="34" charset="0"/>
                <a:cs typeface="Calibri" panose="020F0502020204030204" pitchFamily="34" charset="0"/>
              </a:rPr>
              <a:t>. Time: 15 minutes</a:t>
            </a:r>
          </a:p>
          <a:p>
            <a:pPr lvl="0"/>
            <a:r>
              <a:rPr lang="en-GB" dirty="0">
                <a:ea typeface="Calibri" panose="020F0502020204030204" pitchFamily="34" charset="0"/>
                <a:cs typeface="Calibri" panose="020F0502020204030204" pitchFamily="34" charset="0"/>
              </a:rPr>
              <a:t>When should qualitative approach be used? Provide one example to illustrate your answer.</a:t>
            </a:r>
          </a:p>
          <a:p>
            <a:pPr lvl="0"/>
            <a:r>
              <a:rPr lang="en-GB" dirty="0">
                <a:latin typeface="Calibri" panose="020F0502020204030204" pitchFamily="34" charset="0"/>
                <a:ea typeface="Calibri" panose="020F0502020204030204" pitchFamily="34" charset="0"/>
                <a:cs typeface="Calibri" panose="020F0502020204030204" pitchFamily="34" charset="0"/>
              </a:rPr>
              <a:t>Is </a:t>
            </a:r>
            <a:r>
              <a:rPr lang="en-GB" dirty="0">
                <a:ea typeface="Calibri" panose="020F0502020204030204" pitchFamily="34" charset="0"/>
                <a:cs typeface="Calibri" panose="020F0502020204030204" pitchFamily="34" charset="0"/>
              </a:rPr>
              <a:t>qualitative</a:t>
            </a:r>
            <a:r>
              <a:rPr lang="en-GB" dirty="0">
                <a:latin typeface="Calibri" panose="020F0502020204030204" pitchFamily="34" charset="0"/>
                <a:ea typeface="Calibri" panose="020F0502020204030204" pitchFamily="34" charset="0"/>
                <a:cs typeface="Calibri" panose="020F0502020204030204" pitchFamily="34" charset="0"/>
              </a:rPr>
              <a:t> approach suitable to your current research project? Why?</a:t>
            </a:r>
          </a:p>
          <a:p>
            <a:pPr lvl="0"/>
            <a:r>
              <a:rPr lang="en-GB" dirty="0">
                <a:ea typeface="Calibri" panose="020F0502020204030204" pitchFamily="34" charset="0"/>
                <a:cs typeface="Calibri" panose="020F0502020204030204" pitchFamily="34" charset="0"/>
              </a:rPr>
              <a:t>Discuss your answer with your partner.</a:t>
            </a:r>
          </a:p>
          <a:p>
            <a:pPr lvl="0"/>
            <a:r>
              <a:rPr lang="en-GB" dirty="0">
                <a:ea typeface="Calibri" panose="020F0502020204030204" pitchFamily="34" charset="0"/>
                <a:cs typeface="Calibri" panose="020F0502020204030204" pitchFamily="34" charset="0"/>
              </a:rPr>
              <a:t>You may be asked to present your answer to the class.</a:t>
            </a:r>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F5EBD746-EB50-0E6F-785E-66D23C2F9233}"/>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47</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2221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97EE-6259-C40C-A73A-008A0C47AC91}"/>
              </a:ext>
            </a:extLst>
          </p:cNvPr>
          <p:cNvSpPr>
            <a:spLocks noGrp="1"/>
          </p:cNvSpPr>
          <p:nvPr>
            <p:ph type="title"/>
          </p:nvPr>
        </p:nvSpPr>
        <p:spPr/>
        <p:txBody>
          <a:bodyPr/>
          <a:lstStyle/>
          <a:p>
            <a:r>
              <a:rPr lang="en-US" b="1" dirty="0"/>
              <a:t>Thank you for your attention!</a:t>
            </a:r>
            <a:endParaRPr lang="en-GB" b="1" dirty="0"/>
          </a:p>
        </p:txBody>
      </p:sp>
      <p:sp>
        <p:nvSpPr>
          <p:cNvPr id="3" name="Content Placeholder 2">
            <a:extLst>
              <a:ext uri="{FF2B5EF4-FFF2-40B4-BE49-F238E27FC236}">
                <a16:creationId xmlns:a16="http://schemas.microsoft.com/office/drawing/2014/main" id="{D07C8AE7-66A8-5946-E6AF-BF7A0C4F5384}"/>
              </a:ext>
            </a:extLst>
          </p:cNvPr>
          <p:cNvSpPr>
            <a:spLocks noGrp="1"/>
          </p:cNvSpPr>
          <p:nvPr>
            <p:ph idx="1"/>
          </p:nvPr>
        </p:nvSpPr>
        <p:spPr/>
        <p:txBody>
          <a:bodyPr/>
          <a:lstStyle/>
          <a:p>
            <a:r>
              <a:rPr lang="en-US" dirty="0"/>
              <a:t>Any questions?</a:t>
            </a:r>
            <a:endParaRPr lang="en-GB" dirty="0"/>
          </a:p>
        </p:txBody>
      </p:sp>
      <p:sp>
        <p:nvSpPr>
          <p:cNvPr id="4" name="Slide Number Placeholder 3">
            <a:extLst>
              <a:ext uri="{FF2B5EF4-FFF2-40B4-BE49-F238E27FC236}">
                <a16:creationId xmlns:a16="http://schemas.microsoft.com/office/drawing/2014/main" id="{D2EA9395-193E-06D1-77AC-2079D88B62F3}"/>
              </a:ext>
            </a:extLst>
          </p:cNvPr>
          <p:cNvSpPr>
            <a:spLocks noGrp="1"/>
          </p:cNvSpPr>
          <p:nvPr>
            <p:ph type="sldNum" sz="quarter" idx="12"/>
          </p:nvPr>
        </p:nvSpPr>
        <p:spPr/>
        <p:txBody>
          <a:bodyPr/>
          <a:lstStyle/>
          <a:p>
            <a:pPr>
              <a:defRPr/>
            </a:pPr>
            <a:fld id="{6B9CAAEB-5DD4-4716-AEA0-BEF1B1D22BD1}" type="slidenum">
              <a:rPr lang="en-US" altLang="en-US" smtClean="0"/>
              <a:pPr>
                <a:defRPr/>
              </a:pPr>
              <a:t>48</a:t>
            </a:fld>
            <a:endParaRPr lang="en-US" altLang="en-US"/>
          </a:p>
        </p:txBody>
      </p:sp>
    </p:spTree>
    <p:extLst>
      <p:ext uri="{BB962C8B-B14F-4D97-AF65-F5344CB8AC3E}">
        <p14:creationId xmlns:p14="http://schemas.microsoft.com/office/powerpoint/2010/main" val="13665547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TotalTime>
  <Words>3416</Words>
  <Application>Microsoft Office PowerPoint</Application>
  <PresentationFormat>Widescreen</PresentationFormat>
  <Paragraphs>420</Paragraphs>
  <Slides>48</Slides>
  <Notes>21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48</vt:i4>
      </vt:variant>
    </vt:vector>
  </HeadingPairs>
  <TitlesOfParts>
    <vt:vector size="59" baseType="lpstr">
      <vt:lpstr>ＭＳ Ｐゴシック</vt:lpstr>
      <vt:lpstr>Arial</vt:lpstr>
      <vt:lpstr>Arial</vt:lpstr>
      <vt:lpstr>Calibri</vt:lpstr>
      <vt:lpstr>Google Sans</vt:lpstr>
      <vt:lpstr>Myriad Pro</vt:lpstr>
      <vt:lpstr>Noto Sans Symbols</vt:lpstr>
      <vt:lpstr>Open Sans</vt:lpstr>
      <vt:lpstr>Times New Roman</vt:lpstr>
      <vt:lpstr>Wingdings</vt:lpstr>
      <vt:lpstr>20140311PresentationUWTSDTemplate</vt:lpstr>
      <vt:lpstr>LCMB7035</vt:lpstr>
      <vt:lpstr>Activity: Independent Study Task Review</vt:lpstr>
      <vt:lpstr>Activity: What have you learned from your most current supervision meeting?</vt:lpstr>
      <vt:lpstr>Agenda </vt:lpstr>
      <vt:lpstr>Research Strategies/Approach</vt:lpstr>
      <vt:lpstr>Methodology</vt:lpstr>
      <vt:lpstr>Methodology</vt:lpstr>
      <vt:lpstr>Research paradigms</vt:lpstr>
      <vt:lpstr>Philosophical assumptions (Ontology)</vt:lpstr>
      <vt:lpstr>Philosophical assumptions (epistemology)</vt:lpstr>
      <vt:lpstr>Assumptions of the main paradigms</vt:lpstr>
      <vt:lpstr>Three Over-arching Paradigms Positivist / Interpretivist / Critical </vt:lpstr>
      <vt:lpstr>Three Over-arching Paradigms Positivist / Interpretivist / Critical </vt:lpstr>
      <vt:lpstr>Three Over-arching Paradigms Positivist / Interpretivist / Critical </vt:lpstr>
      <vt:lpstr>Activity: Your current research</vt:lpstr>
      <vt:lpstr>Inductive research </vt:lpstr>
      <vt:lpstr>Inductive research </vt:lpstr>
      <vt:lpstr>Examples of inductive research</vt:lpstr>
      <vt:lpstr>Deductive research </vt:lpstr>
      <vt:lpstr>Deductive research </vt:lpstr>
      <vt:lpstr>Example of deductive research</vt:lpstr>
      <vt:lpstr>Inductive vs Deductive</vt:lpstr>
      <vt:lpstr>Activity: Inductive or deductive</vt:lpstr>
      <vt:lpstr>Different Types of Methods (Quantitative vs Qualitative) </vt:lpstr>
      <vt:lpstr>Quantitative and qualitative methods</vt:lpstr>
      <vt:lpstr>Qualitative Research: </vt:lpstr>
      <vt:lpstr>Characteristics of Qualitative Research</vt:lpstr>
      <vt:lpstr>Process of Qualitative Research</vt:lpstr>
      <vt:lpstr>The Focus of Qualitative Research</vt:lpstr>
      <vt:lpstr>Quantitative and qualitative methods</vt:lpstr>
      <vt:lpstr>Quantitative Methodologies</vt:lpstr>
      <vt:lpstr>Experimental Research</vt:lpstr>
      <vt:lpstr>Correlational Research</vt:lpstr>
      <vt:lpstr>Descriptive Research</vt:lpstr>
      <vt:lpstr>Content Analysis (Quantitative)</vt:lpstr>
      <vt:lpstr>Cross-Sectional Studies</vt:lpstr>
      <vt:lpstr>Time Series Analysis</vt:lpstr>
      <vt:lpstr>Longitudinal/Panel Studies</vt:lpstr>
      <vt:lpstr>Activity: Quantitative study</vt:lpstr>
      <vt:lpstr>Qualitative Methodologies</vt:lpstr>
      <vt:lpstr>Ethnography</vt:lpstr>
      <vt:lpstr>Case Study</vt:lpstr>
      <vt:lpstr>Grounded Theory</vt:lpstr>
      <vt:lpstr>Phenomenology</vt:lpstr>
      <vt:lpstr>Narrative Analysis</vt:lpstr>
      <vt:lpstr>Content Analysis</vt:lpstr>
      <vt:lpstr>Activity: Qualitative study</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2026-07-02T19:53:30Z</dcterms:modified>
</cp:coreProperties>
</file>