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slides/slide76.xml" ContentType="application/vnd.openxmlformats-officedocument.presentationml.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s/slide7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slides/slide7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slides/slide70.xml" ContentType="application/vnd.openxmlformats-officedocument.presentationml.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s/slide7.xml" ContentType="application/vnd.openxmlformats-officedocument.presentationml.slide+xml"/>
  <Override PartName="/ppt/slides/slide9.xml" ContentType="application/vnd.openxmlformats-officedocument.presentationml.slide+xml"/>
  <Override PartName="/ppt/slides/slide59.xml" ContentType="application/vnd.openxmlformats-officedocument.presentationml.slide+xml"/>
  <Override PartName="/ppt/slides/slide68.xml" ContentType="application/vnd.openxmlformats-officedocument.presentationml.slide+xml"/>
  <Override PartName="/ppt/slides/slide7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s/slide66.xml" ContentType="application/vnd.openxmlformats-officedocument.presentationml.slide+xml"/>
  <Override PartName="/ppt/slides/slide75.xml" ContentType="application/vnd.openxmlformats-officedocument.presentationml.slide+xml"/>
  <Override PartName="/ppt/slideLayouts/slideLayout7.xml" ContentType="application/vnd.openxmlformats-officedocument.presentationml.slideLayout+xml"/>
  <Default Extension="png" ContentType="image/png"/>
  <Default Extension="bin" ContentType="application/vnd.openxmlformats-officedocument.oleObject"/>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slides/slide64.xml" ContentType="application/vnd.openxmlformats-officedocument.presentationml.slide+xml"/>
  <Override PartName="/ppt/slides/slide7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Override PartName="/ppt/slides/slide71.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0.xml" ContentType="application/vnd.openxmlformats-officedocument.presentationml.slideLayout+xml"/>
  <Default Extension="vml" ContentType="application/vnd.openxmlformats-officedocument.vmlDrawing"/>
  <Override PartName="/ppt/slides/slide8.xml" ContentType="application/vnd.openxmlformats-officedocument.presentationml.slide+xml"/>
  <Override PartName="/ppt/slides/slide49.xml" ContentType="application/vnd.openxmlformats-officedocument.presentationml.slide+xml"/>
  <Override PartName="/ppt/slides/slide69.xml" ContentType="application/vnd.openxmlformats-officedocument.presentationml.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s/slide67.xml" ContentType="application/vnd.openxmlformats-officedocument.presentationml.slide+xml"/>
  <Override PartName="/ppt/slideLayouts/slideLayout8.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97" r:id="rId3"/>
    <p:sldId id="298" r:id="rId4"/>
    <p:sldId id="299" r:id="rId5"/>
    <p:sldId id="300" r:id="rId6"/>
    <p:sldId id="301" r:id="rId7"/>
    <p:sldId id="302" r:id="rId8"/>
    <p:sldId id="303" r:id="rId9"/>
    <p:sldId id="304" r:id="rId10"/>
    <p:sldId id="305" r:id="rId11"/>
    <p:sldId id="306" r:id="rId12"/>
    <p:sldId id="307" r:id="rId13"/>
    <p:sldId id="308" r:id="rId14"/>
    <p:sldId id="309" r:id="rId15"/>
    <p:sldId id="310" r:id="rId16"/>
    <p:sldId id="311" r:id="rId17"/>
    <p:sldId id="312" r:id="rId18"/>
    <p:sldId id="313" r:id="rId19"/>
    <p:sldId id="314" r:id="rId20"/>
    <p:sldId id="315" r:id="rId21"/>
    <p:sldId id="316" r:id="rId22"/>
    <p:sldId id="317" r:id="rId23"/>
    <p:sldId id="318" r:id="rId24"/>
    <p:sldId id="319" r:id="rId25"/>
    <p:sldId id="320" r:id="rId26"/>
    <p:sldId id="321" r:id="rId27"/>
    <p:sldId id="322" r:id="rId28"/>
    <p:sldId id="323" r:id="rId29"/>
    <p:sldId id="324" r:id="rId30"/>
    <p:sldId id="325" r:id="rId31"/>
    <p:sldId id="326" r:id="rId32"/>
    <p:sldId id="327" r:id="rId33"/>
    <p:sldId id="328" r:id="rId34"/>
    <p:sldId id="329" r:id="rId35"/>
    <p:sldId id="330" r:id="rId36"/>
    <p:sldId id="331" r:id="rId37"/>
    <p:sldId id="332" r:id="rId38"/>
    <p:sldId id="257" r:id="rId39"/>
    <p:sldId id="258" r:id="rId40"/>
    <p:sldId id="259" r:id="rId41"/>
    <p:sldId id="260" r:id="rId42"/>
    <p:sldId id="261" r:id="rId43"/>
    <p:sldId id="262" r:id="rId44"/>
    <p:sldId id="263" r:id="rId45"/>
    <p:sldId id="264" r:id="rId46"/>
    <p:sldId id="265" r:id="rId47"/>
    <p:sldId id="266" r:id="rId48"/>
    <p:sldId id="267" r:id="rId49"/>
    <p:sldId id="268" r:id="rId50"/>
    <p:sldId id="269" r:id="rId51"/>
    <p:sldId id="270" r:id="rId52"/>
    <p:sldId id="271" r:id="rId53"/>
    <p:sldId id="272" r:id="rId54"/>
    <p:sldId id="273" r:id="rId55"/>
    <p:sldId id="274" r:id="rId56"/>
    <p:sldId id="275" r:id="rId57"/>
    <p:sldId id="276" r:id="rId58"/>
    <p:sldId id="277" r:id="rId59"/>
    <p:sldId id="278" r:id="rId60"/>
    <p:sldId id="279" r:id="rId61"/>
    <p:sldId id="280" r:id="rId62"/>
    <p:sldId id="281" r:id="rId63"/>
    <p:sldId id="282" r:id="rId64"/>
    <p:sldId id="283" r:id="rId65"/>
    <p:sldId id="284" r:id="rId66"/>
    <p:sldId id="285" r:id="rId67"/>
    <p:sldId id="286" r:id="rId68"/>
    <p:sldId id="287" r:id="rId69"/>
    <p:sldId id="288" r:id="rId70"/>
    <p:sldId id="289" r:id="rId71"/>
    <p:sldId id="290" r:id="rId72"/>
    <p:sldId id="291" r:id="rId73"/>
    <p:sldId id="292" r:id="rId74"/>
    <p:sldId id="293" r:id="rId75"/>
    <p:sldId id="294" r:id="rId76"/>
    <p:sldId id="295" r:id="rId77"/>
    <p:sldId id="296" r:id="rId7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69" d="100"/>
          <a:sy n="69" d="100"/>
        </p:scale>
        <p:origin x="-1194"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4.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5.png"/></Relationships>
</file>

<file path=ppt/drawings/_rels/vmlDrawing4.vml.rels><?xml version="1.0" encoding="UTF-8" standalone="yes"?>
<Relationships xmlns="http://schemas.openxmlformats.org/package/2006/relationships"><Relationship Id="rId1" Type="http://schemas.openxmlformats.org/officeDocument/2006/relationships/image" Target="../media/image6.png"/></Relationships>
</file>

<file path=ppt/drawings/_rels/vmlDrawing5.vml.rels><?xml version="1.0" encoding="UTF-8" standalone="yes"?>
<Relationships xmlns="http://schemas.openxmlformats.org/package/2006/relationships"><Relationship Id="rId1" Type="http://schemas.openxmlformats.org/officeDocument/2006/relationships/image" Target="../media/image7.png"/></Relationships>
</file>

<file path=ppt/drawings/_rels/vmlDrawing6.vml.rels><?xml version="1.0" encoding="UTF-8" standalone="yes"?>
<Relationships xmlns="http://schemas.openxmlformats.org/package/2006/relationships"><Relationship Id="rId1" Type="http://schemas.openxmlformats.org/officeDocument/2006/relationships/image" Target="../media/image14.png"/></Relationships>
</file>

<file path=ppt/drawings/_rels/vmlDrawing7.vml.rels><?xml version="1.0" encoding="UTF-8" standalone="yes"?>
<Relationships xmlns="http://schemas.openxmlformats.org/package/2006/relationships"><Relationship Id="rId1" Type="http://schemas.openxmlformats.org/officeDocument/2006/relationships/image" Target="../media/image16.png"/></Relationships>
</file>

<file path=ppt/drawings/_rels/vmlDrawing8.vml.rels><?xml version="1.0" encoding="UTF-8" standalone="yes"?>
<Relationships xmlns="http://schemas.openxmlformats.org/package/2006/relationships"><Relationship Id="rId1" Type="http://schemas.openxmlformats.org/officeDocument/2006/relationships/image" Target="../media/image18.png"/></Relationships>
</file>

<file path=ppt/drawings/_rels/vmlDrawing9.vml.rels><?xml version="1.0" encoding="UTF-8" standalone="yes"?>
<Relationships xmlns="http://schemas.openxmlformats.org/package/2006/relationships"><Relationship Id="rId1" Type="http://schemas.openxmlformats.org/officeDocument/2006/relationships/image" Target="../media/image23.png"/></Relationships>
</file>

<file path=ppt/drawings/_rels/vmlDrawing10.vml.rels><?xml version="1.0" encoding="UTF-8" standalone="yes"?>
<Relationships xmlns="http://schemas.openxmlformats.org/package/2006/relationships"><Relationship Id="rId1" Type="http://schemas.openxmlformats.org/officeDocument/2006/relationships/image" Target="../media/image2.png"/></Relationships>
</file>

<file path=ppt/drawings/_rels/vmlDrawing11.vml.rels><?xml version="1.0" encoding="UTF-8" standalone="yes"?>
<Relationships xmlns="http://schemas.openxmlformats.org/package/2006/relationships"><Relationship Id="rId1" Type="http://schemas.openxmlformats.org/officeDocument/2006/relationships/image" Target="../media/image4.png"/></Relationships>
</file>

<file path=ppt/drawings/_rels/vmlDrawing12.vml.rels><?xml version="1.0" encoding="UTF-8" standalone="yes"?>
<Relationships xmlns="http://schemas.openxmlformats.org/package/2006/relationships"><Relationship Id="rId1" Type="http://schemas.openxmlformats.org/officeDocument/2006/relationships/image" Target="../media/image5.png"/></Relationships>
</file>

<file path=ppt/drawings/_rels/vmlDrawing13.vml.rels><?xml version="1.0" encoding="UTF-8" standalone="yes"?>
<Relationships xmlns="http://schemas.openxmlformats.org/package/2006/relationships"><Relationship Id="rId1" Type="http://schemas.openxmlformats.org/officeDocument/2006/relationships/image" Target="../media/image6.png"/></Relationships>
</file>

<file path=ppt/drawings/_rels/vmlDrawing14.vml.rels><?xml version="1.0" encoding="UTF-8" standalone="yes"?>
<Relationships xmlns="http://schemas.openxmlformats.org/package/2006/relationships"><Relationship Id="rId1" Type="http://schemas.openxmlformats.org/officeDocument/2006/relationships/image" Target="../media/image7.png"/></Relationships>
</file>

<file path=ppt/drawings/_rels/vmlDrawing15.vml.rels><?xml version="1.0" encoding="UTF-8" standalone="yes"?>
<Relationships xmlns="http://schemas.openxmlformats.org/package/2006/relationships"><Relationship Id="rId1" Type="http://schemas.openxmlformats.org/officeDocument/2006/relationships/image" Target="../media/image14.png"/></Relationships>
</file>

<file path=ppt/drawings/_rels/vmlDrawing16.vml.rels><?xml version="1.0" encoding="UTF-8" standalone="yes"?>
<Relationships xmlns="http://schemas.openxmlformats.org/package/2006/relationships"><Relationship Id="rId1" Type="http://schemas.openxmlformats.org/officeDocument/2006/relationships/image" Target="../media/image16.png"/></Relationships>
</file>

<file path=ppt/drawings/_rels/vmlDrawing17.vml.rels><?xml version="1.0" encoding="UTF-8" standalone="yes"?>
<Relationships xmlns="http://schemas.openxmlformats.org/package/2006/relationships"><Relationship Id="rId1" Type="http://schemas.openxmlformats.org/officeDocument/2006/relationships/image" Target="../media/image18.png"/></Relationships>
</file>

<file path=ppt/drawings/_rels/vmlDrawing18.vml.rels><?xml version="1.0" encoding="UTF-8" standalone="yes"?>
<Relationships xmlns="http://schemas.openxmlformats.org/package/2006/relationships"><Relationship Id="rId1" Type="http://schemas.openxmlformats.org/officeDocument/2006/relationships/image" Target="../media/image23.png"/></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2D30A82-0848-4B5D-9550-BD0BEB5AB7CB}" type="datetimeFigureOut">
              <a:rPr lang="en-US" smtClean="0"/>
              <a:pPr/>
              <a:t>4/28/2010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6EC145-C1CF-4717-ABB8-7B58A6A1A75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D30A82-0848-4B5D-9550-BD0BEB5AB7CB}" type="datetimeFigureOut">
              <a:rPr lang="en-US" smtClean="0"/>
              <a:pPr/>
              <a:t>4/28/2010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6EC145-C1CF-4717-ABB8-7B58A6A1A75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2D30A82-0848-4B5D-9550-BD0BEB5AB7CB}" type="datetimeFigureOut">
              <a:rPr lang="en-US" smtClean="0"/>
              <a:pPr/>
              <a:t>4/28/2010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6EC145-C1CF-4717-ABB8-7B58A6A1A757}"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2D30A82-0848-4B5D-9550-BD0BEB5AB7CB}" type="datetimeFigureOut">
              <a:rPr lang="en-US" smtClean="0"/>
              <a:pPr/>
              <a:t>4/28/2010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6EC145-C1CF-4717-ABB8-7B58A6A1A75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2D30A82-0848-4B5D-9550-BD0BEB5AB7CB}" type="datetimeFigureOut">
              <a:rPr lang="en-US" smtClean="0"/>
              <a:pPr/>
              <a:t>4/28/2010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E6EC145-C1CF-4717-ABB8-7B58A6A1A75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2D30A82-0848-4B5D-9550-BD0BEB5AB7CB}" type="datetimeFigureOut">
              <a:rPr lang="en-US" smtClean="0"/>
              <a:pPr/>
              <a:t>4/28/2010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E6EC145-C1CF-4717-ABB8-7B58A6A1A75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D30A82-0848-4B5D-9550-BD0BEB5AB7CB}" type="datetimeFigureOut">
              <a:rPr lang="en-US" smtClean="0"/>
              <a:pPr/>
              <a:t>4/28/2010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E6EC145-C1CF-4717-ABB8-7B58A6A1A75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D30A82-0848-4B5D-9550-BD0BEB5AB7CB}" type="datetimeFigureOut">
              <a:rPr lang="en-US" smtClean="0"/>
              <a:pPr/>
              <a:t>4/28/2010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6EC145-C1CF-4717-ABB8-7B58A6A1A757}"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D30A82-0848-4B5D-9550-BD0BEB5AB7CB}" type="datetimeFigureOut">
              <a:rPr lang="en-US" smtClean="0"/>
              <a:pPr/>
              <a:t>4/28/2010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6EC145-C1CF-4717-ABB8-7B58A6A1A757}"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D30A82-0848-4B5D-9550-BD0BEB5AB7CB}" type="datetimeFigureOut">
              <a:rPr lang="en-US" smtClean="0"/>
              <a:pPr/>
              <a:t>4/28/2010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6EC145-C1CF-4717-ABB8-7B58A6A1A75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D30A82-0848-4B5D-9550-BD0BEB5AB7CB}" type="datetimeFigureOut">
              <a:rPr lang="en-US" smtClean="0"/>
              <a:pPr/>
              <a:t>4/28/2010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6EC145-C1CF-4717-ABB8-7B58A6A1A75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D30A82-0848-4B5D-9550-BD0BEB5AB7CB}" type="datetimeFigureOut">
              <a:rPr lang="en-US" smtClean="0"/>
              <a:pPr/>
              <a:t>4/28/2010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E6EC145-C1CF-4717-ABB8-7B58A6A1A75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4.xml"/><Relationship Id="rId1" Type="http://schemas.openxmlformats.org/officeDocument/2006/relationships/video" Target="file:///C:\Documents%20and%20Settings\collins\My%20Documents\pe\pictures\TigersChip.wmv"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7.xml"/><Relationship Id="rId1" Type="http://schemas.openxmlformats.org/officeDocument/2006/relationships/vmlDrawing" Target="../drawings/vmlDrawing2.v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7.xml"/><Relationship Id="rId1" Type="http://schemas.openxmlformats.org/officeDocument/2006/relationships/vmlDrawing" Target="../drawings/vmlDrawing3.vml"/></Relationships>
</file>

<file path=ppt/slides/_rels/slide15.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7.xml"/><Relationship Id="rId1" Type="http://schemas.openxmlformats.org/officeDocument/2006/relationships/vmlDrawing" Target="../drawings/vmlDrawing4.v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Layout" Target="../slideLayouts/slideLayout7.xml"/><Relationship Id="rId1" Type="http://schemas.openxmlformats.org/officeDocument/2006/relationships/vmlDrawing" Target="../drawings/vmlDrawing5.v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Layout" Target="../slideLayouts/slideLayout2.xml"/><Relationship Id="rId1" Type="http://schemas.openxmlformats.org/officeDocument/2006/relationships/video" Target="file:///C:\Documents%20and%20Settings\collins\My%20Documents\pe\pictures\videos\Collingwoodcatch.wmv"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slideLayout" Target="../slideLayouts/slideLayout2.xml"/><Relationship Id="rId1" Type="http://schemas.openxmlformats.org/officeDocument/2006/relationships/video" Target="file:///C:\Documents%20and%20Settings\collins\My%20Documents\pe\pictures\videos\stunt1.mpeg"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Layout" Target="../slideLayouts/slideLayout7.xml"/><Relationship Id="rId1" Type="http://schemas.openxmlformats.org/officeDocument/2006/relationships/vmlDrawing" Target="../drawings/vmlDrawing6.vml"/></Relationships>
</file>

<file path=ppt/slides/_rels/slide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Layout" Target="../slideLayouts/slideLayout7.xml"/><Relationship Id="rId1" Type="http://schemas.openxmlformats.org/officeDocument/2006/relationships/vmlDrawing" Target="../drawings/vmlDrawing7.vml"/><Relationship Id="rId4" Type="http://schemas.openxmlformats.org/officeDocument/2006/relationships/image" Target="../media/image17.jpeg"/></Relationships>
</file>

<file path=ppt/slides/_rels/slide30.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slideLayout" Target="../slideLayouts/slideLayout7.xml"/><Relationship Id="rId1" Type="http://schemas.openxmlformats.org/officeDocument/2006/relationships/vmlDrawing" Target="../drawings/vmlDrawing8.vml"/></Relationships>
</file>

<file path=ppt/slides/_rels/slide3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7.xml"/><Relationship Id="rId4" Type="http://schemas.openxmlformats.org/officeDocument/2006/relationships/image" Target="../media/image21.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slideLayout" Target="../slideLayouts/slideLayout7.xml"/><Relationship Id="rId1" Type="http://schemas.openxmlformats.org/officeDocument/2006/relationships/vmlDrawing" Target="../drawings/vmlDrawing9.v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oleObject" Target="../embeddings/oleObject10.bin"/><Relationship Id="rId2" Type="http://schemas.openxmlformats.org/officeDocument/2006/relationships/slideLayout" Target="../slideLayouts/slideLayout7.xml"/><Relationship Id="rId1" Type="http://schemas.openxmlformats.org/officeDocument/2006/relationships/vmlDrawing" Target="../drawings/vmlDrawing10.v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4.xml"/><Relationship Id="rId1" Type="http://schemas.openxmlformats.org/officeDocument/2006/relationships/video" Target="file:///C:\Documents%20and%20Settings\collins\My%20Documents\pe\pictures\TigersChip.wmv" TargetMode="Externa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oleObject" Target="../embeddings/oleObject11.bin"/><Relationship Id="rId2" Type="http://schemas.openxmlformats.org/officeDocument/2006/relationships/slideLayout" Target="../slideLayouts/slideLayout7.xml"/><Relationship Id="rId1" Type="http://schemas.openxmlformats.org/officeDocument/2006/relationships/vmlDrawing" Target="../drawings/vmlDrawing11.v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oleObject" Target="../embeddings/oleObject12.bin"/><Relationship Id="rId2" Type="http://schemas.openxmlformats.org/officeDocument/2006/relationships/slideLayout" Target="../slideLayouts/slideLayout7.xml"/><Relationship Id="rId1" Type="http://schemas.openxmlformats.org/officeDocument/2006/relationships/vmlDrawing" Target="../drawings/vmlDrawing12.vml"/></Relationships>
</file>

<file path=ppt/slides/_rels/slide55.xml.rels><?xml version="1.0" encoding="UTF-8" standalone="yes"?>
<Relationships xmlns="http://schemas.openxmlformats.org/package/2006/relationships"><Relationship Id="rId3" Type="http://schemas.openxmlformats.org/officeDocument/2006/relationships/oleObject" Target="../embeddings/oleObject13.bin"/><Relationship Id="rId2" Type="http://schemas.openxmlformats.org/officeDocument/2006/relationships/slideLayout" Target="../slideLayouts/slideLayout7.xml"/><Relationship Id="rId1" Type="http://schemas.openxmlformats.org/officeDocument/2006/relationships/vmlDrawing" Target="../drawings/vmlDrawing13.v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oleObject" Target="../embeddings/oleObject14.bin"/><Relationship Id="rId2" Type="http://schemas.openxmlformats.org/officeDocument/2006/relationships/slideLayout" Target="../slideLayouts/slideLayout7.xml"/><Relationship Id="rId1" Type="http://schemas.openxmlformats.org/officeDocument/2006/relationships/vmlDrawing" Target="../drawings/vmlDrawing14.v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Layout" Target="../slideLayouts/slideLayout2.xml"/><Relationship Id="rId1" Type="http://schemas.openxmlformats.org/officeDocument/2006/relationships/video" Target="file:///C:\Documents%20and%20Settings\collins\My%20Documents\pe\pictures\videos\Collingwoodcatch.wmv" TargetMode="External"/></Relationships>
</file>

<file path=ppt/slides/_rels/slide6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slideLayout" Target="../slideLayouts/slideLayout2.xml"/><Relationship Id="rId1" Type="http://schemas.openxmlformats.org/officeDocument/2006/relationships/video" Target="file:///C:\Documents%20and%20Settings\collins\My%20Documents\pe\pictures\videos\stunt1.mpeg" TargetMode="Externa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oleObject" Target="../embeddings/oleObject15.bin"/><Relationship Id="rId2" Type="http://schemas.openxmlformats.org/officeDocument/2006/relationships/slideLayout" Target="../slideLayouts/slideLayout7.xml"/><Relationship Id="rId1" Type="http://schemas.openxmlformats.org/officeDocument/2006/relationships/vmlDrawing" Target="../drawings/vmlDrawing15.vml"/></Relationships>
</file>

<file path=ppt/slides/_rels/slide6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3" Type="http://schemas.openxmlformats.org/officeDocument/2006/relationships/oleObject" Target="../embeddings/oleObject16.bin"/><Relationship Id="rId2" Type="http://schemas.openxmlformats.org/officeDocument/2006/relationships/slideLayout" Target="../slideLayouts/slideLayout7.xml"/><Relationship Id="rId1" Type="http://schemas.openxmlformats.org/officeDocument/2006/relationships/vmlDrawing" Target="../drawings/vmlDrawing16.vml"/><Relationship Id="rId4" Type="http://schemas.openxmlformats.org/officeDocument/2006/relationships/image" Target="../media/image17.jpeg"/></Relationships>
</file>

<file path=ppt/slides/_rels/slide70.xml.rels><?xml version="1.0" encoding="UTF-8" standalone="yes"?>
<Relationships xmlns="http://schemas.openxmlformats.org/package/2006/relationships"><Relationship Id="rId3" Type="http://schemas.openxmlformats.org/officeDocument/2006/relationships/oleObject" Target="../embeddings/oleObject17.bin"/><Relationship Id="rId2" Type="http://schemas.openxmlformats.org/officeDocument/2006/relationships/slideLayout" Target="../slideLayouts/slideLayout7.xml"/><Relationship Id="rId1" Type="http://schemas.openxmlformats.org/officeDocument/2006/relationships/vmlDrawing" Target="../drawings/vmlDrawing17.vml"/></Relationships>
</file>

<file path=ppt/slides/_rels/slide7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7.xml"/><Relationship Id="rId4" Type="http://schemas.openxmlformats.org/officeDocument/2006/relationships/image" Target="../media/image21.jpeg"/></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3" Type="http://schemas.openxmlformats.org/officeDocument/2006/relationships/oleObject" Target="../embeddings/oleObject18.bin"/><Relationship Id="rId2" Type="http://schemas.openxmlformats.org/officeDocument/2006/relationships/slideLayout" Target="../slideLayouts/slideLayout7.xml"/><Relationship Id="rId1" Type="http://schemas.openxmlformats.org/officeDocument/2006/relationships/vmlDrawing" Target="../drawings/vmlDrawing18.v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457200" y="609600"/>
            <a:ext cx="8305800" cy="4838700"/>
          </a:xfrm>
          <a:prstGeom prst="rect">
            <a:avLst/>
          </a:prstGeom>
          <a:noFill/>
          <a:ln w="9525">
            <a:noFill/>
            <a:miter lim="800000"/>
            <a:headEnd/>
            <a:tailEnd/>
          </a:ln>
          <a:effectLst/>
        </p:spPr>
        <p:txBody>
          <a:bodyPr>
            <a:spAutoFit/>
          </a:bodyPr>
          <a:lstStyle/>
          <a:p>
            <a:pPr>
              <a:spcBef>
                <a:spcPct val="50000"/>
              </a:spcBef>
            </a:pPr>
            <a:r>
              <a:rPr lang="en-US">
                <a:solidFill>
                  <a:srgbClr val="CC0099"/>
                </a:solidFill>
              </a:rPr>
              <a:t>STAGE 2   PROCESSING</a:t>
            </a:r>
          </a:p>
          <a:p>
            <a:pPr>
              <a:spcBef>
                <a:spcPct val="50000"/>
              </a:spcBef>
            </a:pPr>
            <a:endParaRPr lang="en-US">
              <a:solidFill>
                <a:srgbClr val="CC0099"/>
              </a:solidFill>
            </a:endParaRPr>
          </a:p>
          <a:p>
            <a:pPr algn="ctr">
              <a:spcBef>
                <a:spcPct val="50000"/>
              </a:spcBef>
            </a:pPr>
            <a:r>
              <a:rPr lang="en-US">
                <a:solidFill>
                  <a:srgbClr val="CC0099"/>
                </a:solidFill>
              </a:rPr>
              <a:t>a) Stimulus Identification – </a:t>
            </a:r>
            <a:r>
              <a:rPr lang="en-US">
                <a:solidFill>
                  <a:srgbClr val="000099"/>
                </a:solidFill>
              </a:rPr>
              <a:t>information from the environment is identified, interpreted and organised</a:t>
            </a:r>
          </a:p>
          <a:p>
            <a:pPr algn="ctr">
              <a:spcBef>
                <a:spcPct val="50000"/>
              </a:spcBef>
            </a:pPr>
            <a:endParaRPr lang="en-US">
              <a:solidFill>
                <a:srgbClr val="000099"/>
              </a:solidFill>
            </a:endParaRPr>
          </a:p>
          <a:p>
            <a:pPr algn="ctr">
              <a:spcBef>
                <a:spcPct val="50000"/>
              </a:spcBef>
            </a:pPr>
            <a:r>
              <a:rPr lang="en-US">
                <a:solidFill>
                  <a:srgbClr val="CC0099"/>
                </a:solidFill>
              </a:rPr>
              <a:t>b) Response Selection – </a:t>
            </a:r>
            <a:r>
              <a:rPr lang="en-US">
                <a:solidFill>
                  <a:srgbClr val="000099"/>
                </a:solidFill>
              </a:rPr>
              <a:t>the most appropriate response is decided upon</a:t>
            </a:r>
          </a:p>
          <a:p>
            <a:pPr algn="ctr">
              <a:spcBef>
                <a:spcPct val="50000"/>
              </a:spcBef>
            </a:pPr>
            <a:endParaRPr lang="en-US">
              <a:solidFill>
                <a:srgbClr val="000099"/>
              </a:solidFill>
            </a:endParaRPr>
          </a:p>
          <a:p>
            <a:pPr algn="ctr">
              <a:spcBef>
                <a:spcPct val="50000"/>
              </a:spcBef>
            </a:pPr>
            <a:r>
              <a:rPr lang="en-US">
                <a:solidFill>
                  <a:srgbClr val="CC0099"/>
                </a:solidFill>
              </a:rPr>
              <a:t>c) Response Programming – </a:t>
            </a:r>
            <a:r>
              <a:rPr lang="en-US">
                <a:solidFill>
                  <a:srgbClr val="000099"/>
                </a:solidFill>
              </a:rPr>
              <a:t>the movement response is initiated and co-ordinated</a:t>
            </a:r>
            <a:endParaRPr lang="en-AU">
              <a:solidFill>
                <a:srgbClr val="CC0099"/>
              </a:solidFill>
            </a:endParaRPr>
          </a:p>
        </p:txBody>
      </p:sp>
      <p:sp>
        <p:nvSpPr>
          <p:cNvPr id="8195" name="Line 3"/>
          <p:cNvSpPr>
            <a:spLocks noChangeShapeType="1"/>
          </p:cNvSpPr>
          <p:nvPr/>
        </p:nvSpPr>
        <p:spPr bwMode="auto">
          <a:xfrm>
            <a:off x="4648200" y="2667000"/>
            <a:ext cx="0" cy="381000"/>
          </a:xfrm>
          <a:prstGeom prst="line">
            <a:avLst/>
          </a:prstGeom>
          <a:noFill/>
          <a:ln w="9525">
            <a:solidFill>
              <a:schemeClr val="tx1"/>
            </a:solidFill>
            <a:round/>
            <a:headEnd/>
            <a:tailEnd type="triangle" w="med" len="med"/>
          </a:ln>
          <a:effectLst/>
        </p:spPr>
        <p:txBody>
          <a:bodyPr/>
          <a:lstStyle/>
          <a:p>
            <a:endParaRPr lang="en-GB"/>
          </a:p>
        </p:txBody>
      </p:sp>
      <p:sp>
        <p:nvSpPr>
          <p:cNvPr id="8196" name="Line 4"/>
          <p:cNvSpPr>
            <a:spLocks noChangeShapeType="1"/>
          </p:cNvSpPr>
          <p:nvPr/>
        </p:nvSpPr>
        <p:spPr bwMode="auto">
          <a:xfrm>
            <a:off x="4648200" y="4038600"/>
            <a:ext cx="0" cy="457200"/>
          </a:xfrm>
          <a:prstGeom prst="line">
            <a:avLst/>
          </a:prstGeom>
          <a:noFill/>
          <a:ln w="9525">
            <a:solidFill>
              <a:schemeClr val="tx1"/>
            </a:solidFill>
            <a:round/>
            <a:headEnd/>
            <a:tailEnd type="triangle" w="med" len="med"/>
          </a:ln>
          <a:effectLst/>
        </p:spPr>
        <p:txBody>
          <a:bodyPr/>
          <a:lstStyle/>
          <a:p>
            <a:endParaRPr lang="en-GB"/>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2"/>
          <p:cNvSpPr txBox="1">
            <a:spLocks noChangeArrowheads="1"/>
          </p:cNvSpPr>
          <p:nvPr/>
        </p:nvSpPr>
        <p:spPr bwMode="auto">
          <a:xfrm>
            <a:off x="685800" y="457200"/>
            <a:ext cx="7848600" cy="4838700"/>
          </a:xfrm>
          <a:prstGeom prst="rect">
            <a:avLst/>
          </a:prstGeom>
          <a:noFill/>
          <a:ln w="9525">
            <a:noFill/>
            <a:miter lim="800000"/>
            <a:headEnd/>
            <a:tailEnd/>
          </a:ln>
          <a:effectLst/>
        </p:spPr>
        <p:txBody>
          <a:bodyPr>
            <a:spAutoFit/>
          </a:bodyPr>
          <a:lstStyle/>
          <a:p>
            <a:pPr marL="457200" indent="-457200">
              <a:spcBef>
                <a:spcPct val="50000"/>
              </a:spcBef>
              <a:buFontTx/>
              <a:buAutoNum type="alphaLcParenR"/>
            </a:pPr>
            <a:r>
              <a:rPr lang="en-US">
                <a:solidFill>
                  <a:srgbClr val="CC0099"/>
                </a:solidFill>
              </a:rPr>
              <a:t>STIMULUS IDENTIFICATION</a:t>
            </a:r>
          </a:p>
          <a:p>
            <a:pPr marL="457200" indent="-457200">
              <a:spcBef>
                <a:spcPct val="50000"/>
              </a:spcBef>
            </a:pPr>
            <a:r>
              <a:rPr lang="en-US">
                <a:solidFill>
                  <a:srgbClr val="000099"/>
                </a:solidFill>
              </a:rPr>
              <a:t>This component of the processing stage determines how the </a:t>
            </a:r>
            <a:r>
              <a:rPr lang="en-US">
                <a:solidFill>
                  <a:srgbClr val="FF0000"/>
                </a:solidFill>
              </a:rPr>
              <a:t>information</a:t>
            </a:r>
            <a:r>
              <a:rPr lang="en-US">
                <a:solidFill>
                  <a:srgbClr val="000099"/>
                </a:solidFill>
              </a:rPr>
              <a:t> or </a:t>
            </a:r>
            <a:r>
              <a:rPr lang="en-US">
                <a:solidFill>
                  <a:srgbClr val="FF0000"/>
                </a:solidFill>
              </a:rPr>
              <a:t>cues</a:t>
            </a:r>
            <a:r>
              <a:rPr lang="en-US">
                <a:solidFill>
                  <a:srgbClr val="000099"/>
                </a:solidFill>
              </a:rPr>
              <a:t> gathered by the senses and proprioceptors are identified, interpreted and organised.</a:t>
            </a:r>
          </a:p>
          <a:p>
            <a:pPr marL="457200" indent="-457200">
              <a:spcBef>
                <a:spcPct val="50000"/>
              </a:spcBef>
            </a:pPr>
            <a:endParaRPr lang="en-US">
              <a:solidFill>
                <a:srgbClr val="000099"/>
              </a:solidFill>
            </a:endParaRPr>
          </a:p>
          <a:p>
            <a:pPr marL="457200" indent="-457200">
              <a:spcBef>
                <a:spcPct val="50000"/>
              </a:spcBef>
            </a:pPr>
            <a:r>
              <a:rPr lang="en-US">
                <a:solidFill>
                  <a:srgbClr val="000099"/>
                </a:solidFill>
              </a:rPr>
              <a:t>The process of identifying the information is </a:t>
            </a:r>
            <a:r>
              <a:rPr lang="en-US">
                <a:solidFill>
                  <a:srgbClr val="FF0000"/>
                </a:solidFill>
              </a:rPr>
              <a:t>signal detection</a:t>
            </a:r>
            <a:r>
              <a:rPr lang="en-US">
                <a:solidFill>
                  <a:srgbClr val="000099"/>
                </a:solidFill>
              </a:rPr>
              <a:t>.</a:t>
            </a:r>
          </a:p>
          <a:p>
            <a:pPr marL="457200" indent="-457200">
              <a:spcBef>
                <a:spcPct val="50000"/>
              </a:spcBef>
            </a:pPr>
            <a:endParaRPr lang="en-US">
              <a:solidFill>
                <a:srgbClr val="000099"/>
              </a:solidFill>
            </a:endParaRPr>
          </a:p>
          <a:p>
            <a:pPr marL="457200" indent="-457200">
              <a:spcBef>
                <a:spcPct val="50000"/>
              </a:spcBef>
            </a:pPr>
            <a:r>
              <a:rPr lang="en-US">
                <a:solidFill>
                  <a:srgbClr val="000099"/>
                </a:solidFill>
              </a:rPr>
              <a:t>The process of selecting the most relevant information is </a:t>
            </a:r>
            <a:r>
              <a:rPr lang="en-US">
                <a:solidFill>
                  <a:srgbClr val="FF0000"/>
                </a:solidFill>
              </a:rPr>
              <a:t>selective attention.</a:t>
            </a:r>
          </a:p>
          <a:p>
            <a:pPr marL="457200" indent="-457200">
              <a:spcBef>
                <a:spcPct val="50000"/>
              </a:spcBef>
            </a:pPr>
            <a:endParaRPr lang="en-AU">
              <a:solidFill>
                <a:srgbClr val="000099"/>
              </a:solidFill>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Box 2"/>
          <p:cNvSpPr txBox="1">
            <a:spLocks noChangeArrowheads="1"/>
          </p:cNvSpPr>
          <p:nvPr/>
        </p:nvSpPr>
        <p:spPr bwMode="auto">
          <a:xfrm>
            <a:off x="457200" y="685800"/>
            <a:ext cx="8305800" cy="5386388"/>
          </a:xfrm>
          <a:prstGeom prst="rect">
            <a:avLst/>
          </a:prstGeom>
          <a:noFill/>
          <a:ln w="9525">
            <a:noFill/>
            <a:miter lim="800000"/>
            <a:headEnd/>
            <a:tailEnd/>
          </a:ln>
          <a:effectLst/>
        </p:spPr>
        <p:txBody>
          <a:bodyPr>
            <a:spAutoFit/>
          </a:bodyPr>
          <a:lstStyle/>
          <a:p>
            <a:pPr>
              <a:spcBef>
                <a:spcPct val="50000"/>
              </a:spcBef>
            </a:pPr>
            <a:r>
              <a:rPr lang="en-US">
                <a:solidFill>
                  <a:srgbClr val="CC0099"/>
                </a:solidFill>
              </a:rPr>
              <a:t>SIGNAL DETECTION</a:t>
            </a:r>
          </a:p>
          <a:p>
            <a:pPr>
              <a:spcBef>
                <a:spcPct val="50000"/>
              </a:spcBef>
            </a:pPr>
            <a:r>
              <a:rPr lang="en-US">
                <a:solidFill>
                  <a:srgbClr val="000099"/>
                </a:solidFill>
              </a:rPr>
              <a:t>Our ability to detect cues is dependent on the strength of the cue and the ability of the senses to respond to it. Factors that affect signal detection are:</a:t>
            </a:r>
          </a:p>
          <a:p>
            <a:pPr>
              <a:spcBef>
                <a:spcPct val="50000"/>
              </a:spcBef>
              <a:buFontTx/>
              <a:buChar char="•"/>
            </a:pPr>
            <a:r>
              <a:rPr lang="en-US">
                <a:solidFill>
                  <a:srgbClr val="CC0099"/>
                </a:solidFill>
              </a:rPr>
              <a:t>Intensity of the cue</a:t>
            </a:r>
          </a:p>
          <a:p>
            <a:pPr>
              <a:spcBef>
                <a:spcPct val="50000"/>
              </a:spcBef>
              <a:buFontTx/>
              <a:buChar char="-"/>
            </a:pPr>
            <a:r>
              <a:rPr lang="en-US">
                <a:solidFill>
                  <a:srgbClr val="000099"/>
                </a:solidFill>
              </a:rPr>
              <a:t> a more intense signal is easier to detect</a:t>
            </a:r>
          </a:p>
          <a:p>
            <a:pPr>
              <a:spcBef>
                <a:spcPct val="50000"/>
              </a:spcBef>
              <a:buFontTx/>
              <a:buChar char="-"/>
            </a:pPr>
            <a:r>
              <a:rPr lang="en-US">
                <a:solidFill>
                  <a:srgbClr val="000099"/>
                </a:solidFill>
              </a:rPr>
              <a:t> the larger the size (eg. bigger ball), the easier to detect</a:t>
            </a:r>
          </a:p>
          <a:p>
            <a:pPr>
              <a:spcBef>
                <a:spcPct val="50000"/>
              </a:spcBef>
              <a:buFontTx/>
              <a:buChar char="-"/>
            </a:pPr>
            <a:r>
              <a:rPr lang="en-US">
                <a:solidFill>
                  <a:srgbClr val="000099"/>
                </a:solidFill>
              </a:rPr>
              <a:t> the brighter the colour (eg. yellow instead of white) or the better the contrast with the background, the easier to detect</a:t>
            </a:r>
          </a:p>
          <a:p>
            <a:pPr>
              <a:spcBef>
                <a:spcPct val="50000"/>
              </a:spcBef>
            </a:pPr>
            <a:endParaRPr lang="en-US">
              <a:solidFill>
                <a:srgbClr val="000099"/>
              </a:solidFill>
            </a:endParaRPr>
          </a:p>
          <a:p>
            <a:pPr>
              <a:spcBef>
                <a:spcPct val="50000"/>
              </a:spcBef>
              <a:buFontTx/>
              <a:buChar char="-"/>
            </a:pPr>
            <a:endParaRPr lang="en-AU">
              <a:solidFill>
                <a:srgbClr val="000099"/>
              </a:solidFill>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Box 2"/>
          <p:cNvSpPr txBox="1">
            <a:spLocks noChangeArrowheads="1"/>
          </p:cNvSpPr>
          <p:nvPr/>
        </p:nvSpPr>
        <p:spPr bwMode="auto">
          <a:xfrm>
            <a:off x="381000" y="228600"/>
            <a:ext cx="8458200" cy="6299200"/>
          </a:xfrm>
          <a:prstGeom prst="rect">
            <a:avLst/>
          </a:prstGeom>
          <a:noFill/>
          <a:ln w="9525">
            <a:noFill/>
            <a:miter lim="800000"/>
            <a:headEnd/>
            <a:tailEnd/>
          </a:ln>
          <a:effectLst/>
        </p:spPr>
        <p:txBody>
          <a:bodyPr>
            <a:spAutoFit/>
          </a:bodyPr>
          <a:lstStyle/>
          <a:p>
            <a:pPr>
              <a:spcBef>
                <a:spcPct val="50000"/>
              </a:spcBef>
              <a:buFontTx/>
              <a:buChar char="•"/>
            </a:pPr>
            <a:r>
              <a:rPr lang="en-US">
                <a:solidFill>
                  <a:srgbClr val="CC0099"/>
                </a:solidFill>
              </a:rPr>
              <a:t>Length of time the cue is present</a:t>
            </a:r>
          </a:p>
          <a:p>
            <a:pPr>
              <a:spcBef>
                <a:spcPct val="50000"/>
              </a:spcBef>
              <a:buFontTx/>
              <a:buChar char="-"/>
            </a:pPr>
            <a:r>
              <a:rPr lang="en-US">
                <a:solidFill>
                  <a:srgbClr val="000099"/>
                </a:solidFill>
              </a:rPr>
              <a:t> the longer the cue is present the more likely it will be detected</a:t>
            </a:r>
          </a:p>
          <a:p>
            <a:pPr>
              <a:spcBef>
                <a:spcPct val="50000"/>
              </a:spcBef>
              <a:buFontTx/>
              <a:buChar char="-"/>
            </a:pPr>
            <a:r>
              <a:rPr lang="en-US">
                <a:solidFill>
                  <a:srgbClr val="000099"/>
                </a:solidFill>
              </a:rPr>
              <a:t> speed is relevant! The faster an object approaches the less time there is to detect it, it is more difficult to detect. Greg Rusedski can serve at 239.8 km/hr – at 200 km/hr a tennis ball will travel between the baselines in 0.43 of a second.</a:t>
            </a:r>
          </a:p>
          <a:p>
            <a:pPr>
              <a:spcBef>
                <a:spcPct val="50000"/>
              </a:spcBef>
            </a:pPr>
            <a:endParaRPr lang="en-US">
              <a:solidFill>
                <a:srgbClr val="000099"/>
              </a:solidFill>
            </a:endParaRPr>
          </a:p>
          <a:p>
            <a:pPr>
              <a:lnSpc>
                <a:spcPct val="50000"/>
              </a:lnSpc>
              <a:spcBef>
                <a:spcPct val="50000"/>
              </a:spcBef>
              <a:buFontTx/>
              <a:buChar char="•"/>
            </a:pPr>
            <a:r>
              <a:rPr lang="en-US">
                <a:solidFill>
                  <a:srgbClr val="CC0099"/>
                </a:solidFill>
              </a:rPr>
              <a:t>Noise</a:t>
            </a:r>
          </a:p>
          <a:p>
            <a:pPr>
              <a:lnSpc>
                <a:spcPct val="50000"/>
              </a:lnSpc>
              <a:spcBef>
                <a:spcPct val="50000"/>
              </a:spcBef>
              <a:buFontTx/>
              <a:buChar char="-"/>
            </a:pPr>
            <a:r>
              <a:rPr lang="en-US">
                <a:solidFill>
                  <a:srgbClr val="000099"/>
                </a:solidFill>
              </a:rPr>
              <a:t> noise refers to any irrelevant cues </a:t>
            </a:r>
          </a:p>
          <a:p>
            <a:pPr>
              <a:lnSpc>
                <a:spcPct val="50000"/>
              </a:lnSpc>
              <a:spcBef>
                <a:spcPct val="50000"/>
              </a:spcBef>
            </a:pPr>
            <a:r>
              <a:rPr lang="en-US">
                <a:solidFill>
                  <a:srgbClr val="000099"/>
                </a:solidFill>
              </a:rPr>
              <a:t>in the environment that can distract a </a:t>
            </a:r>
          </a:p>
          <a:p>
            <a:pPr>
              <a:lnSpc>
                <a:spcPct val="50000"/>
              </a:lnSpc>
              <a:spcBef>
                <a:spcPct val="50000"/>
              </a:spcBef>
            </a:pPr>
            <a:r>
              <a:rPr lang="en-US">
                <a:solidFill>
                  <a:srgbClr val="000099"/>
                </a:solidFill>
              </a:rPr>
              <a:t>performer or mask the relevant cue.</a:t>
            </a:r>
          </a:p>
          <a:p>
            <a:pPr>
              <a:spcBef>
                <a:spcPct val="50000"/>
              </a:spcBef>
              <a:buFontTx/>
              <a:buChar char="-"/>
            </a:pPr>
            <a:r>
              <a:rPr lang="en-US">
                <a:solidFill>
                  <a:srgbClr val="000099"/>
                </a:solidFill>
              </a:rPr>
              <a:t> noise does not have to be sound, </a:t>
            </a:r>
          </a:p>
          <a:p>
            <a:pPr>
              <a:spcBef>
                <a:spcPct val="50000"/>
              </a:spcBef>
            </a:pPr>
            <a:r>
              <a:rPr lang="en-US">
                <a:solidFill>
                  <a:srgbClr val="000099"/>
                </a:solidFill>
              </a:rPr>
              <a:t>why do cricketers use a sightscreen </a:t>
            </a:r>
          </a:p>
          <a:p>
            <a:pPr>
              <a:spcBef>
                <a:spcPct val="50000"/>
              </a:spcBef>
            </a:pPr>
            <a:r>
              <a:rPr lang="en-US">
                <a:solidFill>
                  <a:srgbClr val="000099"/>
                </a:solidFill>
              </a:rPr>
              <a:t>when batting?</a:t>
            </a:r>
            <a:endParaRPr lang="en-AU">
              <a:solidFill>
                <a:srgbClr val="000099"/>
              </a:solidFill>
            </a:endParaRPr>
          </a:p>
        </p:txBody>
      </p:sp>
      <p:pic>
        <p:nvPicPr>
          <p:cNvPr id="11267" name="Picture 3" descr="2807385"/>
          <p:cNvPicPr>
            <a:picLocks noChangeAspect="1" noChangeArrowheads="1"/>
          </p:cNvPicPr>
          <p:nvPr/>
        </p:nvPicPr>
        <p:blipFill>
          <a:blip r:embed="rId2"/>
          <a:srcRect/>
          <a:stretch>
            <a:fillRect/>
          </a:stretch>
        </p:blipFill>
        <p:spPr bwMode="auto">
          <a:xfrm>
            <a:off x="5513388" y="2514600"/>
            <a:ext cx="2887662" cy="4343400"/>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2"/>
          <p:cNvSpPr txBox="1">
            <a:spLocks noChangeArrowheads="1"/>
          </p:cNvSpPr>
          <p:nvPr/>
        </p:nvSpPr>
        <p:spPr bwMode="auto">
          <a:xfrm>
            <a:off x="533400" y="609600"/>
            <a:ext cx="8229600" cy="5751513"/>
          </a:xfrm>
          <a:prstGeom prst="rect">
            <a:avLst/>
          </a:prstGeom>
          <a:noFill/>
          <a:ln w="9525">
            <a:noFill/>
            <a:miter lim="800000"/>
            <a:headEnd/>
            <a:tailEnd/>
          </a:ln>
          <a:effectLst/>
        </p:spPr>
        <p:txBody>
          <a:bodyPr>
            <a:spAutoFit/>
          </a:bodyPr>
          <a:lstStyle/>
          <a:p>
            <a:pPr>
              <a:spcBef>
                <a:spcPct val="50000"/>
              </a:spcBef>
              <a:buFontTx/>
              <a:buChar char="•"/>
            </a:pPr>
            <a:r>
              <a:rPr lang="en-US">
                <a:solidFill>
                  <a:srgbClr val="CC0099"/>
                </a:solidFill>
              </a:rPr>
              <a:t>Ability of the senses</a:t>
            </a:r>
          </a:p>
          <a:p>
            <a:pPr>
              <a:spcBef>
                <a:spcPct val="50000"/>
              </a:spcBef>
              <a:buFontTx/>
              <a:buChar char="-"/>
            </a:pPr>
            <a:r>
              <a:rPr lang="en-US">
                <a:solidFill>
                  <a:srgbClr val="000099"/>
                </a:solidFill>
              </a:rPr>
              <a:t> of the 5 senses, the most important is sight.</a:t>
            </a:r>
          </a:p>
          <a:p>
            <a:pPr>
              <a:spcBef>
                <a:spcPct val="50000"/>
              </a:spcBef>
              <a:buFontTx/>
              <a:buChar char="-"/>
            </a:pPr>
            <a:r>
              <a:rPr lang="en-US">
                <a:solidFill>
                  <a:srgbClr val="000099"/>
                </a:solidFill>
              </a:rPr>
              <a:t> most sports rely on the visual detection of cues, including peripheral vision (your ability to see to the side)</a:t>
            </a:r>
          </a:p>
          <a:p>
            <a:pPr>
              <a:spcBef>
                <a:spcPct val="50000"/>
              </a:spcBef>
              <a:buFontTx/>
              <a:buChar char="-"/>
            </a:pPr>
            <a:r>
              <a:rPr lang="en-US">
                <a:solidFill>
                  <a:srgbClr val="000099"/>
                </a:solidFill>
              </a:rPr>
              <a:t> your perception of depth and distance is important, particularly when hitting, kicking or throwing a ball.</a:t>
            </a:r>
          </a:p>
          <a:p>
            <a:pPr>
              <a:spcBef>
                <a:spcPct val="50000"/>
              </a:spcBef>
              <a:buFontTx/>
              <a:buChar char="-"/>
            </a:pPr>
            <a:r>
              <a:rPr lang="en-US">
                <a:solidFill>
                  <a:srgbClr val="000099"/>
                </a:solidFill>
              </a:rPr>
              <a:t> advanced performers can use the ‘feel’ of the movement (kinesthetic sense) to get information. John Harmer, coach of the Australian Women’s Cricket Team has developed players kinesthetic awareness by having them bat and bowl with their eyes shut to greatly improve their performance.</a:t>
            </a:r>
          </a:p>
          <a:p>
            <a:pPr>
              <a:spcBef>
                <a:spcPct val="50000"/>
              </a:spcBef>
            </a:pPr>
            <a:r>
              <a:rPr lang="en-US">
                <a:solidFill>
                  <a:srgbClr val="FF0000"/>
                </a:solidFill>
              </a:rPr>
              <a:t>Using this information on signal detection, how would you teach a 4 year old how to catch a ball?</a:t>
            </a:r>
            <a:endParaRPr lang="en-AU">
              <a:solidFill>
                <a:srgbClr val="FF0000"/>
              </a:solidFill>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ChangeArrowheads="1"/>
          </p:cNvSpPr>
          <p:nvPr/>
        </p:nvSpPr>
        <p:spPr bwMode="auto">
          <a:xfrm>
            <a:off x="2895600" y="228600"/>
            <a:ext cx="3074988" cy="457200"/>
          </a:xfrm>
          <a:prstGeom prst="rect">
            <a:avLst/>
          </a:prstGeom>
          <a:noFill/>
          <a:ln w="9525">
            <a:noFill/>
            <a:miter lim="800000"/>
            <a:headEnd/>
            <a:tailEnd/>
          </a:ln>
          <a:effectLst/>
        </p:spPr>
        <p:txBody>
          <a:bodyPr wrap="none">
            <a:spAutoFit/>
          </a:bodyPr>
          <a:lstStyle/>
          <a:p>
            <a:pPr>
              <a:spcBef>
                <a:spcPct val="50000"/>
              </a:spcBef>
            </a:pPr>
            <a:r>
              <a:rPr lang="en-US">
                <a:solidFill>
                  <a:srgbClr val="CC0099"/>
                </a:solidFill>
              </a:rPr>
              <a:t>SELECTIVE ATTENTION</a:t>
            </a:r>
          </a:p>
        </p:txBody>
      </p:sp>
      <p:graphicFrame>
        <p:nvGraphicFramePr>
          <p:cNvPr id="39939" name="Object 3"/>
          <p:cNvGraphicFramePr>
            <a:graphicFrameLocks noChangeAspect="1"/>
          </p:cNvGraphicFramePr>
          <p:nvPr/>
        </p:nvGraphicFramePr>
        <p:xfrm>
          <a:off x="1600200" y="914400"/>
          <a:ext cx="5867400" cy="5594350"/>
        </p:xfrm>
        <a:graphic>
          <a:graphicData uri="http://schemas.openxmlformats.org/presentationml/2006/ole">
            <p:oleObj spid="_x0000_s53250" name="Photo Editor Photo" r:id="rId3" imgW="3266667" imgH="3115110" progId="">
              <p:embed/>
            </p:oleObj>
          </a:graphicData>
        </a:graphic>
      </p:graphicFrame>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Text Box 3"/>
          <p:cNvSpPr txBox="1">
            <a:spLocks noChangeArrowheads="1"/>
          </p:cNvSpPr>
          <p:nvPr/>
        </p:nvSpPr>
        <p:spPr bwMode="auto">
          <a:xfrm>
            <a:off x="381000" y="457200"/>
            <a:ext cx="8305800" cy="5751513"/>
          </a:xfrm>
          <a:prstGeom prst="rect">
            <a:avLst/>
          </a:prstGeom>
          <a:noFill/>
          <a:ln w="9525">
            <a:noFill/>
            <a:miter lim="800000"/>
            <a:headEnd/>
            <a:tailEnd/>
          </a:ln>
          <a:effectLst/>
        </p:spPr>
        <p:txBody>
          <a:bodyPr>
            <a:spAutoFit/>
          </a:bodyPr>
          <a:lstStyle/>
          <a:p>
            <a:pPr>
              <a:spcBef>
                <a:spcPct val="50000"/>
              </a:spcBef>
            </a:pPr>
            <a:r>
              <a:rPr lang="en-US">
                <a:solidFill>
                  <a:srgbClr val="CC0099"/>
                </a:solidFill>
              </a:rPr>
              <a:t>SELECTIVE ATTENTION</a:t>
            </a:r>
          </a:p>
          <a:p>
            <a:pPr>
              <a:spcBef>
                <a:spcPct val="50000"/>
              </a:spcBef>
            </a:pPr>
            <a:r>
              <a:rPr lang="en-US">
                <a:solidFill>
                  <a:srgbClr val="000099"/>
                </a:solidFill>
              </a:rPr>
              <a:t>Our senses have the ability to gather and detect an enormous amount of information, however, it is impossible to use it all. Selective attention enables an individual to pay attention to cues that he or she </a:t>
            </a:r>
            <a:r>
              <a:rPr lang="en-US" u="sng">
                <a:solidFill>
                  <a:srgbClr val="000099"/>
                </a:solidFill>
              </a:rPr>
              <a:t>needs</a:t>
            </a:r>
            <a:r>
              <a:rPr lang="en-US">
                <a:solidFill>
                  <a:srgbClr val="000099"/>
                </a:solidFill>
              </a:rPr>
              <a:t> to gather, irrelevant information is screened out.</a:t>
            </a:r>
          </a:p>
          <a:p>
            <a:pPr>
              <a:spcBef>
                <a:spcPct val="50000"/>
              </a:spcBef>
            </a:pPr>
            <a:r>
              <a:rPr lang="en-US">
                <a:solidFill>
                  <a:srgbClr val="000099"/>
                </a:solidFill>
              </a:rPr>
              <a:t>Our ability to selectively attend to the most relevant cues is influenced by:</a:t>
            </a:r>
          </a:p>
          <a:p>
            <a:pPr>
              <a:spcBef>
                <a:spcPct val="50000"/>
              </a:spcBef>
              <a:buFontTx/>
              <a:buChar char="•"/>
            </a:pPr>
            <a:r>
              <a:rPr lang="en-US">
                <a:solidFill>
                  <a:srgbClr val="CC0099"/>
                </a:solidFill>
              </a:rPr>
              <a:t>Arousal level – </a:t>
            </a:r>
            <a:r>
              <a:rPr lang="en-US">
                <a:solidFill>
                  <a:srgbClr val="000099"/>
                </a:solidFill>
              </a:rPr>
              <a:t>being under / over aroused will affect your ability to attend to the appropriate cues.</a:t>
            </a:r>
          </a:p>
          <a:p>
            <a:pPr>
              <a:spcBef>
                <a:spcPct val="50000"/>
              </a:spcBef>
            </a:pPr>
            <a:r>
              <a:rPr lang="en-US">
                <a:solidFill>
                  <a:srgbClr val="FF0000"/>
                </a:solidFill>
              </a:rPr>
              <a:t>Draw a graph that demonstrates levels of arousal, shade the areas indicating under aroused, aroused and over aroused.</a:t>
            </a:r>
          </a:p>
          <a:p>
            <a:pPr>
              <a:spcBef>
                <a:spcPct val="50000"/>
              </a:spcBef>
            </a:pPr>
            <a:r>
              <a:rPr lang="en-AU">
                <a:solidFill>
                  <a:srgbClr val="FF0000"/>
                </a:solidFill>
              </a:rPr>
              <a:t>(Figure 2.7 page 45 Nelson)</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 Box 2"/>
          <p:cNvSpPr txBox="1">
            <a:spLocks noChangeArrowheads="1"/>
          </p:cNvSpPr>
          <p:nvPr/>
        </p:nvSpPr>
        <p:spPr bwMode="auto">
          <a:xfrm>
            <a:off x="381000" y="533400"/>
            <a:ext cx="8458200" cy="5751513"/>
          </a:xfrm>
          <a:prstGeom prst="rect">
            <a:avLst/>
          </a:prstGeom>
          <a:noFill/>
          <a:ln w="9525">
            <a:noFill/>
            <a:miter lim="800000"/>
            <a:headEnd/>
            <a:tailEnd/>
          </a:ln>
          <a:effectLst/>
        </p:spPr>
        <p:txBody>
          <a:bodyPr>
            <a:spAutoFit/>
          </a:bodyPr>
          <a:lstStyle/>
          <a:p>
            <a:pPr>
              <a:spcBef>
                <a:spcPct val="50000"/>
              </a:spcBef>
              <a:buFontTx/>
              <a:buChar char="•"/>
            </a:pPr>
            <a:r>
              <a:rPr lang="en-US">
                <a:solidFill>
                  <a:srgbClr val="CC0099"/>
                </a:solidFill>
              </a:rPr>
              <a:t>Experience and anticipation – </a:t>
            </a:r>
            <a:r>
              <a:rPr lang="en-US">
                <a:solidFill>
                  <a:srgbClr val="000099"/>
                </a:solidFill>
              </a:rPr>
              <a:t>through training and practice a skilled performer is better able to concentrate on the most important cues. They are also more able to anticipate or predict what is going to happen and respond accordingly.</a:t>
            </a:r>
          </a:p>
          <a:p>
            <a:pPr>
              <a:spcBef>
                <a:spcPct val="50000"/>
              </a:spcBef>
            </a:pPr>
            <a:r>
              <a:rPr lang="en-US">
                <a:solidFill>
                  <a:srgbClr val="000099"/>
                </a:solidFill>
              </a:rPr>
              <a:t> - Anticipation is not a guess, but a skill developed through experience. Anticipation also </a:t>
            </a:r>
            <a:r>
              <a:rPr lang="en-US" u="sng">
                <a:solidFill>
                  <a:srgbClr val="000099"/>
                </a:solidFill>
              </a:rPr>
              <a:t>reduces</a:t>
            </a:r>
            <a:r>
              <a:rPr lang="en-US">
                <a:solidFill>
                  <a:srgbClr val="000099"/>
                </a:solidFill>
              </a:rPr>
              <a:t> the amount of information that needs to be processed.</a:t>
            </a:r>
          </a:p>
          <a:p>
            <a:pPr>
              <a:spcBef>
                <a:spcPct val="50000"/>
              </a:spcBef>
              <a:buFontTx/>
              <a:buChar char="-"/>
            </a:pPr>
            <a:r>
              <a:rPr lang="en-US">
                <a:solidFill>
                  <a:srgbClr val="000099"/>
                </a:solidFill>
              </a:rPr>
              <a:t> A 1985 study into cricket determined that an experienced cricketer anticipates the type of delivery by attending to cues such as the bowler’s arm and hand. An inexperienced cricketer must wait until the ball is bowled before they can react.</a:t>
            </a:r>
          </a:p>
          <a:p>
            <a:pPr>
              <a:spcBef>
                <a:spcPct val="50000"/>
              </a:spcBef>
            </a:pPr>
            <a:r>
              <a:rPr lang="en-US">
                <a:solidFill>
                  <a:srgbClr val="CC0099"/>
                </a:solidFill>
              </a:rPr>
              <a:t>* Quality of instruction – </a:t>
            </a:r>
            <a:r>
              <a:rPr lang="en-US">
                <a:solidFill>
                  <a:srgbClr val="000099"/>
                </a:solidFill>
              </a:rPr>
              <a:t>a good coach can help to identify and direct learners to attend to the most appropriate cues. Practice reinforces the important cues and makes them meaningful.</a:t>
            </a:r>
            <a:endParaRPr lang="en-AU">
              <a:solidFill>
                <a:srgbClr val="CC0099"/>
              </a:solidFill>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US" sz="4000"/>
              <a:t>What will effect tigers performance?</a:t>
            </a:r>
          </a:p>
        </p:txBody>
      </p:sp>
      <p:pic>
        <p:nvPicPr>
          <p:cNvPr id="41994" name="TigersChip.wmv">
            <a:hlinkClick r:id="" action="ppaction://media"/>
          </p:cNvPr>
          <p:cNvPicPr>
            <a:picLocks noGrp="1" noRot="1" noChangeAspect="1" noChangeArrowheads="1"/>
          </p:cNvPicPr>
          <p:nvPr>
            <p:ph sz="half" idx="2"/>
            <a:videoFile r:link="rId1"/>
          </p:nvPr>
        </p:nvPicPr>
        <p:blipFill>
          <a:blip r:embed="rId3"/>
          <a:srcRect/>
          <a:stretch>
            <a:fillRect/>
          </a:stretch>
        </p:blipFill>
        <p:spPr>
          <a:xfrm>
            <a:off x="1403350" y="1700213"/>
            <a:ext cx="5330825" cy="3998912"/>
          </a:xfrm>
          <a:ln/>
        </p:spPr>
      </p:pic>
      <p:sp>
        <p:nvSpPr>
          <p:cNvPr id="41996" name="Rectangle 12"/>
          <p:cNvSpPr>
            <a:spLocks noGrp="1" noChangeArrowheads="1"/>
          </p:cNvSpPr>
          <p:nvPr>
            <p:ph sz="half" idx="1"/>
          </p:nvPr>
        </p:nvSpPr>
        <p:spPr>
          <a:xfrm>
            <a:off x="4787900" y="1773238"/>
            <a:ext cx="3810000" cy="4114800"/>
          </a:xfrm>
        </p:spPr>
        <p:txBody>
          <a:bodyPr/>
          <a:lstStyle/>
          <a:p>
            <a:endParaRPr lang="en-US"/>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199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1994"/>
                                        </p:tgtEl>
                                      </p:cBhvr>
                                    </p:cmd>
                                  </p:childTnLst>
                                </p:cTn>
                              </p:par>
                            </p:childTnLst>
                          </p:cTn>
                        </p:par>
                      </p:childTnLst>
                    </p:cTn>
                  </p:par>
                </p:childTnLst>
              </p:cTn>
              <p:nextCondLst>
                <p:cond evt="onClick" delay="0">
                  <p:tgtEl>
                    <p:spTgt spid="41994"/>
                  </p:tgtEl>
                </p:cond>
              </p:nextCondLst>
            </p:seq>
            <p:video>
              <p:cMediaNode>
                <p:cTn id="7" fill="hold" display="0">
                  <p:stCondLst>
                    <p:cond delay="indefinite"/>
                  </p:stCondLst>
                  <p:endCondLst>
                    <p:cond evt="onNext" delay="0">
                      <p:tgtEl>
                        <p:sldTgt/>
                      </p:tgtEl>
                    </p:cond>
                    <p:cond evt="onPrev" delay="0">
                      <p:tgtEl>
                        <p:sldTgt/>
                      </p:tgtEl>
                    </p:cond>
                  </p:endCondLst>
                </p:cTn>
                <p:tgtEl>
                  <p:spTgt spid="41994"/>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endParaRPr lang="en-US"/>
          </a:p>
        </p:txBody>
      </p:sp>
      <p:sp>
        <p:nvSpPr>
          <p:cNvPr id="44035" name="Rectangle 3"/>
          <p:cNvSpPr>
            <a:spLocks noGrp="1" noChangeArrowheads="1"/>
          </p:cNvSpPr>
          <p:nvPr>
            <p:ph type="body" idx="1"/>
          </p:nvPr>
        </p:nvSpPr>
        <p:spPr>
          <a:xfrm>
            <a:off x="323850" y="765175"/>
            <a:ext cx="8820150" cy="5330825"/>
          </a:xfrm>
        </p:spPr>
        <p:txBody>
          <a:bodyPr/>
          <a:lstStyle/>
          <a:p>
            <a:pPr>
              <a:buFontTx/>
              <a:buNone/>
            </a:pPr>
            <a:r>
              <a:rPr lang="en-US" sz="3600" b="1">
                <a:solidFill>
                  <a:schemeClr val="accent1"/>
                </a:solidFill>
              </a:rPr>
              <a:t>How do these help or hinder his performance:</a:t>
            </a:r>
          </a:p>
          <a:p>
            <a:pPr>
              <a:buFontTx/>
              <a:buNone/>
            </a:pPr>
            <a:r>
              <a:rPr lang="en-US"/>
              <a:t>Selective attention</a:t>
            </a:r>
          </a:p>
          <a:p>
            <a:pPr>
              <a:buFontTx/>
              <a:buNone/>
            </a:pPr>
            <a:r>
              <a:rPr lang="en-US"/>
              <a:t>Experience</a:t>
            </a:r>
          </a:p>
          <a:p>
            <a:pPr>
              <a:buFontTx/>
              <a:buNone/>
            </a:pPr>
            <a:r>
              <a:rPr lang="en-US"/>
              <a:t>Noise</a:t>
            </a:r>
          </a:p>
          <a:p>
            <a:pPr>
              <a:buFontTx/>
              <a:buNone/>
            </a:pPr>
            <a:r>
              <a:rPr lang="en-US"/>
              <a:t>Quality of instruction</a:t>
            </a:r>
          </a:p>
          <a:p>
            <a:pPr>
              <a:buFontTx/>
              <a:buNone/>
            </a:pPr>
            <a:r>
              <a:rPr lang="en-US"/>
              <a:t>Arousal</a:t>
            </a:r>
          </a:p>
          <a:p>
            <a:pPr>
              <a:buFontTx/>
              <a:buNone/>
            </a:pPr>
            <a:r>
              <a:rPr lang="en-US"/>
              <a:t>Use of his Senses</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ChangeArrowheads="1"/>
          </p:cNvSpPr>
          <p:nvPr/>
        </p:nvSpPr>
        <p:spPr bwMode="auto">
          <a:xfrm>
            <a:off x="2819400" y="228600"/>
            <a:ext cx="3381375" cy="457200"/>
          </a:xfrm>
          <a:prstGeom prst="rect">
            <a:avLst/>
          </a:prstGeom>
          <a:noFill/>
          <a:ln w="9525">
            <a:noFill/>
            <a:miter lim="800000"/>
            <a:headEnd/>
            <a:tailEnd/>
          </a:ln>
          <a:effectLst/>
        </p:spPr>
        <p:txBody>
          <a:bodyPr wrap="none">
            <a:spAutoFit/>
          </a:bodyPr>
          <a:lstStyle/>
          <a:p>
            <a:r>
              <a:rPr lang="en-US">
                <a:solidFill>
                  <a:srgbClr val="CC0099"/>
                </a:solidFill>
              </a:rPr>
              <a:t>b) RESPONSE SELECTION</a:t>
            </a:r>
            <a:endParaRPr lang="en-AU">
              <a:solidFill>
                <a:srgbClr val="CC0099"/>
              </a:solidFill>
            </a:endParaRPr>
          </a:p>
        </p:txBody>
      </p:sp>
      <p:graphicFrame>
        <p:nvGraphicFramePr>
          <p:cNvPr id="40963" name="Object 3"/>
          <p:cNvGraphicFramePr>
            <a:graphicFrameLocks noChangeAspect="1"/>
          </p:cNvGraphicFramePr>
          <p:nvPr/>
        </p:nvGraphicFramePr>
        <p:xfrm>
          <a:off x="1905000" y="685800"/>
          <a:ext cx="5143500" cy="6172200"/>
        </p:xfrm>
        <a:graphic>
          <a:graphicData uri="http://schemas.openxmlformats.org/presentationml/2006/ole">
            <p:oleObj spid="_x0000_s54274" name="Photo Editor Photo" r:id="rId3" imgW="3572374" imgH="4285714" progId="">
              <p:embed/>
            </p:oleObj>
          </a:graphicData>
        </a:graphic>
      </p:graphicFrame>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2"/>
          <p:cNvSpPr txBox="1">
            <a:spLocks noChangeArrowheads="1"/>
          </p:cNvSpPr>
          <p:nvPr/>
        </p:nvSpPr>
        <p:spPr bwMode="auto">
          <a:xfrm>
            <a:off x="457200" y="533400"/>
            <a:ext cx="8229600" cy="4656138"/>
          </a:xfrm>
          <a:prstGeom prst="rect">
            <a:avLst/>
          </a:prstGeom>
          <a:noFill/>
          <a:ln w="9525">
            <a:noFill/>
            <a:miter lim="800000"/>
            <a:headEnd/>
            <a:tailEnd/>
          </a:ln>
          <a:effectLst/>
        </p:spPr>
        <p:txBody>
          <a:bodyPr>
            <a:spAutoFit/>
          </a:bodyPr>
          <a:lstStyle/>
          <a:p>
            <a:pPr>
              <a:spcBef>
                <a:spcPct val="50000"/>
              </a:spcBef>
            </a:pPr>
            <a:r>
              <a:rPr lang="en-US">
                <a:solidFill>
                  <a:srgbClr val="CC0099"/>
                </a:solidFill>
              </a:rPr>
              <a:t>b) RESPONSE SELECTION</a:t>
            </a:r>
          </a:p>
          <a:p>
            <a:pPr>
              <a:spcBef>
                <a:spcPct val="50000"/>
              </a:spcBef>
            </a:pPr>
            <a:r>
              <a:rPr lang="en-US">
                <a:solidFill>
                  <a:srgbClr val="000099"/>
                </a:solidFill>
              </a:rPr>
              <a:t>Now that the information has identified, interpreted and organised, the performer must decide on an appropriate response.</a:t>
            </a:r>
          </a:p>
          <a:p>
            <a:pPr>
              <a:spcBef>
                <a:spcPct val="50000"/>
              </a:spcBef>
              <a:buFontTx/>
              <a:buChar char="-"/>
            </a:pPr>
            <a:r>
              <a:rPr lang="en-US">
                <a:solidFill>
                  <a:srgbClr val="000099"/>
                </a:solidFill>
              </a:rPr>
              <a:t> The process is easier for an advanced performer who has more experience to draw from.</a:t>
            </a:r>
          </a:p>
          <a:p>
            <a:pPr>
              <a:spcBef>
                <a:spcPct val="50000"/>
              </a:spcBef>
              <a:buFontTx/>
              <a:buChar char="-"/>
            </a:pPr>
            <a:r>
              <a:rPr lang="en-US">
                <a:solidFill>
                  <a:srgbClr val="000099"/>
                </a:solidFill>
              </a:rPr>
              <a:t> If there are more choices it may take longer to decide on the most appropriate.</a:t>
            </a:r>
          </a:p>
          <a:p>
            <a:pPr>
              <a:spcBef>
                <a:spcPct val="50000"/>
              </a:spcBef>
              <a:buFontTx/>
              <a:buChar char="-"/>
            </a:pPr>
            <a:r>
              <a:rPr lang="en-US">
                <a:solidFill>
                  <a:srgbClr val="000099"/>
                </a:solidFill>
              </a:rPr>
              <a:t> If the response needs to be altered, eg. the tennis ball clips the net, processing a response may be delayed.</a:t>
            </a:r>
          </a:p>
          <a:p>
            <a:pPr>
              <a:spcBef>
                <a:spcPct val="50000"/>
              </a:spcBef>
            </a:pPr>
            <a:r>
              <a:rPr lang="en-US">
                <a:solidFill>
                  <a:srgbClr val="CC0099"/>
                </a:solidFill>
              </a:rPr>
              <a:t> </a:t>
            </a:r>
            <a:endParaRPr lang="en-AU">
              <a:solidFill>
                <a:srgbClr val="CC0099"/>
              </a:solidFill>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Text Box 3"/>
          <p:cNvSpPr txBox="1">
            <a:spLocks noChangeArrowheads="1"/>
          </p:cNvSpPr>
          <p:nvPr/>
        </p:nvSpPr>
        <p:spPr bwMode="auto">
          <a:xfrm>
            <a:off x="381000" y="609600"/>
            <a:ext cx="8305800" cy="5021263"/>
          </a:xfrm>
          <a:prstGeom prst="rect">
            <a:avLst/>
          </a:prstGeom>
          <a:noFill/>
          <a:ln w="9525">
            <a:noFill/>
            <a:miter lim="800000"/>
            <a:headEnd/>
            <a:tailEnd/>
          </a:ln>
          <a:effectLst/>
        </p:spPr>
        <p:txBody>
          <a:bodyPr>
            <a:spAutoFit/>
          </a:bodyPr>
          <a:lstStyle/>
          <a:p>
            <a:pPr>
              <a:spcBef>
                <a:spcPct val="50000"/>
              </a:spcBef>
            </a:pPr>
            <a:r>
              <a:rPr lang="en-US">
                <a:solidFill>
                  <a:srgbClr val="CC0099"/>
                </a:solidFill>
              </a:rPr>
              <a:t>c) RESPONSE PROGRAMMING</a:t>
            </a:r>
          </a:p>
          <a:p>
            <a:pPr>
              <a:spcBef>
                <a:spcPct val="50000"/>
              </a:spcBef>
            </a:pPr>
            <a:r>
              <a:rPr lang="en-US">
                <a:solidFill>
                  <a:srgbClr val="000099"/>
                </a:solidFill>
              </a:rPr>
              <a:t>The movement response is organised and initiated after a decision has been made.</a:t>
            </a:r>
          </a:p>
          <a:p>
            <a:pPr>
              <a:spcBef>
                <a:spcPct val="50000"/>
              </a:spcBef>
            </a:pPr>
            <a:r>
              <a:rPr lang="en-US">
                <a:solidFill>
                  <a:srgbClr val="000099"/>
                </a:solidFill>
              </a:rPr>
              <a:t>The </a:t>
            </a:r>
            <a:r>
              <a:rPr lang="en-US">
                <a:solidFill>
                  <a:srgbClr val="FF0000"/>
                </a:solidFill>
              </a:rPr>
              <a:t>central nervous system</a:t>
            </a:r>
            <a:r>
              <a:rPr lang="en-US">
                <a:solidFill>
                  <a:srgbClr val="000099"/>
                </a:solidFill>
              </a:rPr>
              <a:t> (brain and spinal cord) is responsible for initiating and controlling the movement, as well as storing information.</a:t>
            </a:r>
          </a:p>
          <a:p>
            <a:pPr>
              <a:spcBef>
                <a:spcPct val="50000"/>
              </a:spcBef>
            </a:pPr>
            <a:r>
              <a:rPr lang="en-US">
                <a:solidFill>
                  <a:srgbClr val="000099"/>
                </a:solidFill>
              </a:rPr>
              <a:t>For rapid movements the movement response is organised through the motor program which has already </a:t>
            </a:r>
          </a:p>
          <a:p>
            <a:pPr>
              <a:lnSpc>
                <a:spcPct val="50000"/>
              </a:lnSpc>
              <a:spcBef>
                <a:spcPct val="50000"/>
              </a:spcBef>
            </a:pPr>
            <a:r>
              <a:rPr lang="en-US">
                <a:solidFill>
                  <a:srgbClr val="000099"/>
                </a:solidFill>
              </a:rPr>
              <a:t>been established. These movements </a:t>
            </a:r>
          </a:p>
          <a:p>
            <a:pPr>
              <a:lnSpc>
                <a:spcPct val="50000"/>
              </a:lnSpc>
              <a:spcBef>
                <a:spcPct val="50000"/>
              </a:spcBef>
            </a:pPr>
            <a:r>
              <a:rPr lang="en-US">
                <a:solidFill>
                  <a:srgbClr val="000099"/>
                </a:solidFill>
              </a:rPr>
              <a:t>are stored in the long term memory </a:t>
            </a:r>
          </a:p>
          <a:p>
            <a:pPr>
              <a:lnSpc>
                <a:spcPct val="50000"/>
              </a:lnSpc>
              <a:spcBef>
                <a:spcPct val="50000"/>
              </a:spcBef>
            </a:pPr>
            <a:r>
              <a:rPr lang="en-US">
                <a:solidFill>
                  <a:srgbClr val="000099"/>
                </a:solidFill>
              </a:rPr>
              <a:t>and are able to be retrieved </a:t>
            </a:r>
          </a:p>
          <a:p>
            <a:pPr>
              <a:lnSpc>
                <a:spcPct val="50000"/>
              </a:lnSpc>
              <a:spcBef>
                <a:spcPct val="50000"/>
              </a:spcBef>
            </a:pPr>
            <a:r>
              <a:rPr lang="en-US">
                <a:solidFill>
                  <a:srgbClr val="000099"/>
                </a:solidFill>
              </a:rPr>
              <a:t>automatically.</a:t>
            </a:r>
            <a:endParaRPr lang="en-AU">
              <a:solidFill>
                <a:srgbClr val="000099"/>
              </a:solidFill>
            </a:endParaRPr>
          </a:p>
        </p:txBody>
      </p:sp>
      <p:graphicFrame>
        <p:nvGraphicFramePr>
          <p:cNvPr id="16388" name="Object 4"/>
          <p:cNvGraphicFramePr>
            <a:graphicFrameLocks noChangeAspect="1"/>
          </p:cNvGraphicFramePr>
          <p:nvPr/>
        </p:nvGraphicFramePr>
        <p:xfrm>
          <a:off x="5334000" y="3733800"/>
          <a:ext cx="3333750" cy="2933700"/>
        </p:xfrm>
        <a:graphic>
          <a:graphicData uri="http://schemas.openxmlformats.org/presentationml/2006/ole">
            <p:oleObj spid="_x0000_s55298" name="Photo Editor Photo" r:id="rId3" imgW="3333333" imgH="2933333" progId="">
              <p:embed/>
            </p:oleObj>
          </a:graphicData>
        </a:graphic>
      </p:graphicFrame>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ChangeArrowheads="1"/>
          </p:cNvSpPr>
          <p:nvPr/>
        </p:nvSpPr>
        <p:spPr bwMode="auto">
          <a:xfrm>
            <a:off x="1295400" y="304800"/>
            <a:ext cx="7162800" cy="1004888"/>
          </a:xfrm>
          <a:prstGeom prst="rect">
            <a:avLst/>
          </a:prstGeom>
          <a:noFill/>
          <a:ln w="9525">
            <a:noFill/>
            <a:miter lim="800000"/>
            <a:headEnd/>
            <a:tailEnd/>
          </a:ln>
          <a:effectLst/>
        </p:spPr>
        <p:txBody>
          <a:bodyPr>
            <a:spAutoFit/>
          </a:bodyPr>
          <a:lstStyle/>
          <a:p>
            <a:pPr>
              <a:spcBef>
                <a:spcPct val="50000"/>
              </a:spcBef>
            </a:pPr>
            <a:r>
              <a:rPr lang="en-US">
                <a:solidFill>
                  <a:srgbClr val="CC0099"/>
                </a:solidFill>
              </a:rPr>
              <a:t>COMPLETING STAGE 2 – THE PROCESSING STAGE</a:t>
            </a:r>
          </a:p>
          <a:p>
            <a:pPr>
              <a:spcBef>
                <a:spcPct val="50000"/>
              </a:spcBef>
            </a:pPr>
            <a:r>
              <a:rPr lang="en-US" u="sng">
                <a:solidFill>
                  <a:srgbClr val="CC0099"/>
                </a:solidFill>
              </a:rPr>
              <a:t>REACTION TIME</a:t>
            </a:r>
          </a:p>
        </p:txBody>
      </p:sp>
      <p:graphicFrame>
        <p:nvGraphicFramePr>
          <p:cNvPr id="33795" name="Object 3"/>
          <p:cNvGraphicFramePr>
            <a:graphicFrameLocks noChangeAspect="1"/>
          </p:cNvGraphicFramePr>
          <p:nvPr/>
        </p:nvGraphicFramePr>
        <p:xfrm>
          <a:off x="914400" y="1447800"/>
          <a:ext cx="7162800" cy="4832350"/>
        </p:xfrm>
        <a:graphic>
          <a:graphicData uri="http://schemas.openxmlformats.org/presentationml/2006/ole">
            <p:oleObj spid="_x0000_s56322" name="Photo Editor Photo" r:id="rId3" imgW="4095238" imgH="2762636" progId="">
              <p:embed/>
            </p:oleObj>
          </a:graphicData>
        </a:graphic>
      </p:graphicFrame>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2"/>
          <p:cNvSpPr txBox="1">
            <a:spLocks noChangeArrowheads="1"/>
          </p:cNvSpPr>
          <p:nvPr/>
        </p:nvSpPr>
        <p:spPr bwMode="auto">
          <a:xfrm>
            <a:off x="381000" y="533400"/>
            <a:ext cx="8382000" cy="5203825"/>
          </a:xfrm>
          <a:prstGeom prst="rect">
            <a:avLst/>
          </a:prstGeom>
          <a:noFill/>
          <a:ln w="9525">
            <a:noFill/>
            <a:miter lim="800000"/>
            <a:headEnd/>
            <a:tailEnd/>
          </a:ln>
          <a:effectLst/>
        </p:spPr>
        <p:txBody>
          <a:bodyPr>
            <a:spAutoFit/>
          </a:bodyPr>
          <a:lstStyle/>
          <a:p>
            <a:pPr>
              <a:spcBef>
                <a:spcPct val="50000"/>
              </a:spcBef>
            </a:pPr>
            <a:r>
              <a:rPr lang="en-US">
                <a:solidFill>
                  <a:srgbClr val="CC0099"/>
                </a:solidFill>
              </a:rPr>
              <a:t>COMPLETING STAGE 2 – THE PROCESSING STAGE</a:t>
            </a:r>
          </a:p>
          <a:p>
            <a:pPr>
              <a:spcBef>
                <a:spcPct val="50000"/>
              </a:spcBef>
            </a:pPr>
            <a:r>
              <a:rPr lang="en-US" u="sng">
                <a:solidFill>
                  <a:srgbClr val="CC0099"/>
                </a:solidFill>
              </a:rPr>
              <a:t>REACTION TIME</a:t>
            </a:r>
          </a:p>
          <a:p>
            <a:pPr>
              <a:spcBef>
                <a:spcPct val="50000"/>
              </a:spcBef>
            </a:pPr>
            <a:r>
              <a:rPr lang="en-US">
                <a:solidFill>
                  <a:srgbClr val="000099"/>
                </a:solidFill>
              </a:rPr>
              <a:t>The time between detecting a cue or signal and initiating a response to it.</a:t>
            </a:r>
          </a:p>
          <a:p>
            <a:pPr>
              <a:spcBef>
                <a:spcPct val="50000"/>
              </a:spcBef>
            </a:pPr>
            <a:r>
              <a:rPr lang="en-US">
                <a:solidFill>
                  <a:srgbClr val="000099"/>
                </a:solidFill>
              </a:rPr>
              <a:t>Your kinesthetic sense has the fastest reaction time, your sense of taste the slowest.</a:t>
            </a:r>
          </a:p>
          <a:p>
            <a:pPr>
              <a:spcBef>
                <a:spcPct val="50000"/>
              </a:spcBef>
            </a:pPr>
            <a:r>
              <a:rPr lang="en-US">
                <a:solidFill>
                  <a:srgbClr val="FF0000"/>
                </a:solidFill>
              </a:rPr>
              <a:t>Although your visual reaction time is slower than your reaction time for sound and touch, the fact that light travels faster than sound means what to a 100metre sprinter?</a:t>
            </a:r>
          </a:p>
          <a:p>
            <a:pPr>
              <a:spcBef>
                <a:spcPct val="50000"/>
              </a:spcBef>
            </a:pPr>
            <a:endParaRPr lang="en-US">
              <a:solidFill>
                <a:srgbClr val="000099"/>
              </a:solidFill>
            </a:endParaRPr>
          </a:p>
          <a:p>
            <a:pPr>
              <a:spcBef>
                <a:spcPct val="50000"/>
              </a:spcBef>
            </a:pPr>
            <a:endParaRPr lang="en-AU">
              <a:solidFill>
                <a:srgbClr val="FF0000"/>
              </a:solidFill>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2"/>
          <p:cNvSpPr txBox="1">
            <a:spLocks noChangeArrowheads="1"/>
          </p:cNvSpPr>
          <p:nvPr/>
        </p:nvSpPr>
        <p:spPr bwMode="auto">
          <a:xfrm>
            <a:off x="381000" y="533400"/>
            <a:ext cx="8458200" cy="5568950"/>
          </a:xfrm>
          <a:prstGeom prst="rect">
            <a:avLst/>
          </a:prstGeom>
          <a:noFill/>
          <a:ln w="9525">
            <a:noFill/>
            <a:miter lim="800000"/>
            <a:headEnd/>
            <a:tailEnd/>
          </a:ln>
          <a:effectLst/>
        </p:spPr>
        <p:txBody>
          <a:bodyPr>
            <a:spAutoFit/>
          </a:bodyPr>
          <a:lstStyle/>
          <a:p>
            <a:pPr>
              <a:spcBef>
                <a:spcPct val="50000"/>
              </a:spcBef>
            </a:pPr>
            <a:r>
              <a:rPr lang="en-US">
                <a:solidFill>
                  <a:srgbClr val="000099"/>
                </a:solidFill>
              </a:rPr>
              <a:t>Factors affecting reaction time are:</a:t>
            </a:r>
          </a:p>
          <a:p>
            <a:pPr>
              <a:spcBef>
                <a:spcPct val="50000"/>
              </a:spcBef>
              <a:buFontTx/>
              <a:buChar char="•"/>
            </a:pPr>
            <a:r>
              <a:rPr lang="en-US">
                <a:solidFill>
                  <a:srgbClr val="CC0099"/>
                </a:solidFill>
              </a:rPr>
              <a:t>Age and Gender – </a:t>
            </a:r>
            <a:r>
              <a:rPr lang="en-US">
                <a:solidFill>
                  <a:srgbClr val="000099"/>
                </a:solidFill>
              </a:rPr>
              <a:t>although reaction time varies between people of the same age and gender, men generally have a faster reaction time than women. Reaction time is fastest between 19 – 30.</a:t>
            </a:r>
          </a:p>
          <a:p>
            <a:pPr>
              <a:spcBef>
                <a:spcPct val="50000"/>
              </a:spcBef>
              <a:buFontTx/>
              <a:buChar char="•"/>
            </a:pPr>
            <a:r>
              <a:rPr lang="en-US">
                <a:solidFill>
                  <a:srgbClr val="CC0099"/>
                </a:solidFill>
              </a:rPr>
              <a:t>Intensity of the cue – </a:t>
            </a:r>
            <a:r>
              <a:rPr lang="en-US">
                <a:solidFill>
                  <a:srgbClr val="000099"/>
                </a:solidFill>
              </a:rPr>
              <a:t>the greater the intensity, the shorter the reaction time as it is more easily detected (eg. brightness / loudness)</a:t>
            </a:r>
          </a:p>
          <a:p>
            <a:pPr>
              <a:spcBef>
                <a:spcPct val="50000"/>
              </a:spcBef>
              <a:buFontTx/>
              <a:buChar char="•"/>
            </a:pPr>
            <a:r>
              <a:rPr lang="en-US">
                <a:solidFill>
                  <a:srgbClr val="CC0099"/>
                </a:solidFill>
              </a:rPr>
              <a:t>Number of choices – </a:t>
            </a:r>
            <a:r>
              <a:rPr lang="en-US">
                <a:solidFill>
                  <a:srgbClr val="FF0000"/>
                </a:solidFill>
              </a:rPr>
              <a:t>Simple reaction time </a:t>
            </a:r>
            <a:r>
              <a:rPr lang="en-US">
                <a:solidFill>
                  <a:srgbClr val="000099"/>
                </a:solidFill>
              </a:rPr>
              <a:t>is when there is only one cue and one response. </a:t>
            </a:r>
            <a:r>
              <a:rPr lang="en-US">
                <a:solidFill>
                  <a:srgbClr val="FF0000"/>
                </a:solidFill>
              </a:rPr>
              <a:t>Choice reaction time </a:t>
            </a:r>
            <a:r>
              <a:rPr lang="en-US">
                <a:solidFill>
                  <a:srgbClr val="000099"/>
                </a:solidFill>
              </a:rPr>
              <a:t>is when there is more than one cue present and more than one response is possible. In a sporting context, open skills are more difficult to learn because there is usually a greater number of cues to which a performer may respond (eg. Environment and opposition players)</a:t>
            </a:r>
          </a:p>
          <a:p>
            <a:pPr>
              <a:spcBef>
                <a:spcPct val="50000"/>
              </a:spcBef>
            </a:pPr>
            <a:endParaRPr lang="en-AU">
              <a:solidFill>
                <a:srgbClr val="CC0099"/>
              </a:solidFill>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2"/>
          <p:cNvSpPr txBox="1">
            <a:spLocks noChangeArrowheads="1"/>
          </p:cNvSpPr>
          <p:nvPr/>
        </p:nvSpPr>
        <p:spPr bwMode="auto">
          <a:xfrm>
            <a:off x="304800" y="127000"/>
            <a:ext cx="8153400" cy="6364288"/>
          </a:xfrm>
          <a:prstGeom prst="rect">
            <a:avLst/>
          </a:prstGeom>
          <a:noFill/>
          <a:ln w="9525">
            <a:noFill/>
            <a:miter lim="800000"/>
            <a:headEnd/>
            <a:tailEnd/>
          </a:ln>
          <a:effectLst/>
        </p:spPr>
        <p:txBody>
          <a:bodyPr>
            <a:spAutoFit/>
          </a:bodyPr>
          <a:lstStyle/>
          <a:p>
            <a:pPr>
              <a:spcBef>
                <a:spcPct val="50000"/>
              </a:spcBef>
              <a:buFontTx/>
              <a:buChar char="•"/>
            </a:pPr>
            <a:r>
              <a:rPr lang="en-US">
                <a:solidFill>
                  <a:srgbClr val="CC0099"/>
                </a:solidFill>
              </a:rPr>
              <a:t>Probability (anticipation) of the cue occuring – </a:t>
            </a:r>
            <a:r>
              <a:rPr lang="en-US">
                <a:solidFill>
                  <a:srgbClr val="000099"/>
                </a:solidFill>
              </a:rPr>
              <a:t>anticipating a cue reduces your reaction time. During a 100m sprint anticipating the start can lead to a ‘break’.</a:t>
            </a:r>
            <a:endParaRPr lang="en-US">
              <a:solidFill>
                <a:srgbClr val="CC0099"/>
              </a:solidFill>
            </a:endParaRPr>
          </a:p>
          <a:p>
            <a:pPr>
              <a:lnSpc>
                <a:spcPct val="50000"/>
              </a:lnSpc>
              <a:spcBef>
                <a:spcPct val="50000"/>
              </a:spcBef>
            </a:pPr>
            <a:endParaRPr lang="en-US" sz="900">
              <a:solidFill>
                <a:srgbClr val="CC0099"/>
              </a:solidFill>
            </a:endParaRPr>
          </a:p>
          <a:p>
            <a:pPr>
              <a:lnSpc>
                <a:spcPct val="50000"/>
              </a:lnSpc>
              <a:spcBef>
                <a:spcPct val="50000"/>
              </a:spcBef>
            </a:pPr>
            <a:r>
              <a:rPr lang="en-US">
                <a:solidFill>
                  <a:srgbClr val="CC0099"/>
                </a:solidFill>
              </a:rPr>
              <a:t>Presence or absence of warning </a:t>
            </a:r>
          </a:p>
          <a:p>
            <a:pPr>
              <a:lnSpc>
                <a:spcPct val="50000"/>
              </a:lnSpc>
              <a:spcBef>
                <a:spcPct val="50000"/>
              </a:spcBef>
            </a:pPr>
            <a:r>
              <a:rPr lang="en-US">
                <a:solidFill>
                  <a:srgbClr val="CC0099"/>
                </a:solidFill>
              </a:rPr>
              <a:t>signals – </a:t>
            </a:r>
            <a:r>
              <a:rPr lang="en-US">
                <a:solidFill>
                  <a:srgbClr val="000099"/>
                </a:solidFill>
              </a:rPr>
              <a:t>many sports have warning </a:t>
            </a:r>
          </a:p>
          <a:p>
            <a:pPr>
              <a:lnSpc>
                <a:spcPct val="50000"/>
              </a:lnSpc>
              <a:spcBef>
                <a:spcPct val="50000"/>
              </a:spcBef>
            </a:pPr>
            <a:r>
              <a:rPr lang="en-US">
                <a:solidFill>
                  <a:srgbClr val="000099"/>
                </a:solidFill>
              </a:rPr>
              <a:t>signs that help to reduce a person’s </a:t>
            </a:r>
          </a:p>
          <a:p>
            <a:pPr>
              <a:lnSpc>
                <a:spcPct val="50000"/>
              </a:lnSpc>
              <a:spcBef>
                <a:spcPct val="50000"/>
              </a:spcBef>
            </a:pPr>
            <a:r>
              <a:rPr lang="en-US">
                <a:solidFill>
                  <a:srgbClr val="000099"/>
                </a:solidFill>
              </a:rPr>
              <a:t>reaction time, eg. ready set go! </a:t>
            </a:r>
          </a:p>
          <a:p>
            <a:pPr>
              <a:lnSpc>
                <a:spcPct val="50000"/>
              </a:lnSpc>
              <a:spcBef>
                <a:spcPct val="50000"/>
              </a:spcBef>
            </a:pPr>
            <a:endParaRPr lang="en-US" sz="1200">
              <a:solidFill>
                <a:srgbClr val="000099"/>
              </a:solidFill>
            </a:endParaRPr>
          </a:p>
          <a:p>
            <a:pPr>
              <a:lnSpc>
                <a:spcPct val="50000"/>
              </a:lnSpc>
              <a:spcBef>
                <a:spcPct val="30000"/>
              </a:spcBef>
              <a:buFontTx/>
              <a:buChar char="•"/>
            </a:pPr>
            <a:r>
              <a:rPr lang="en-US">
                <a:solidFill>
                  <a:srgbClr val="CC0099"/>
                </a:solidFill>
              </a:rPr>
              <a:t>Successive cues (psychological </a:t>
            </a:r>
          </a:p>
          <a:p>
            <a:pPr>
              <a:lnSpc>
                <a:spcPct val="50000"/>
              </a:lnSpc>
              <a:spcBef>
                <a:spcPct val="50000"/>
              </a:spcBef>
            </a:pPr>
            <a:r>
              <a:rPr lang="en-US">
                <a:solidFill>
                  <a:srgbClr val="CC0099"/>
                </a:solidFill>
              </a:rPr>
              <a:t>refractory period) – </a:t>
            </a:r>
            <a:r>
              <a:rPr lang="en-US">
                <a:solidFill>
                  <a:srgbClr val="000099"/>
                </a:solidFill>
              </a:rPr>
              <a:t>the brain can</a:t>
            </a:r>
          </a:p>
          <a:p>
            <a:pPr>
              <a:spcBef>
                <a:spcPct val="50000"/>
              </a:spcBef>
            </a:pPr>
            <a:r>
              <a:rPr lang="en-US">
                <a:solidFill>
                  <a:srgbClr val="000099"/>
                </a:solidFill>
              </a:rPr>
              <a:t> only process one cue at a time, however, in many sports a person may be required to respond to two different cues in succession. Eg. Faking a move in one direction and then immediately moving to another.  The period of time between the brain reacting to the first cue (the fake) and the second cue (the change in direction) is called the </a:t>
            </a:r>
            <a:r>
              <a:rPr lang="en-US">
                <a:solidFill>
                  <a:srgbClr val="FF0000"/>
                </a:solidFill>
              </a:rPr>
              <a:t>psychological refractory period.</a:t>
            </a:r>
            <a:r>
              <a:rPr lang="en-US">
                <a:solidFill>
                  <a:srgbClr val="000099"/>
                </a:solidFill>
              </a:rPr>
              <a:t> Your brain is committed to finishing processing the first before processing the second.</a:t>
            </a:r>
            <a:endParaRPr lang="en-AU">
              <a:solidFill>
                <a:srgbClr val="000099"/>
              </a:solidFill>
            </a:endParaRPr>
          </a:p>
        </p:txBody>
      </p:sp>
      <p:graphicFrame>
        <p:nvGraphicFramePr>
          <p:cNvPr id="19459" name="Object 3"/>
          <p:cNvGraphicFramePr>
            <a:graphicFrameLocks noChangeAspect="1"/>
          </p:cNvGraphicFramePr>
          <p:nvPr/>
        </p:nvGraphicFramePr>
        <p:xfrm>
          <a:off x="4800600" y="990600"/>
          <a:ext cx="4095750" cy="2762250"/>
        </p:xfrm>
        <a:graphic>
          <a:graphicData uri="http://schemas.openxmlformats.org/presentationml/2006/ole">
            <p:oleObj spid="_x0000_s57346" name="Photo Editor Photo" r:id="rId3" imgW="4095238" imgH="2762636" progId="">
              <p:embed/>
            </p:oleObj>
          </a:graphicData>
        </a:graphic>
      </p:graphicFrame>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4" name="Text Box 4"/>
          <p:cNvSpPr txBox="1">
            <a:spLocks noChangeArrowheads="1"/>
          </p:cNvSpPr>
          <p:nvPr/>
        </p:nvSpPr>
        <p:spPr bwMode="auto">
          <a:xfrm>
            <a:off x="457200" y="533400"/>
            <a:ext cx="8153400" cy="4838700"/>
          </a:xfrm>
          <a:prstGeom prst="rect">
            <a:avLst/>
          </a:prstGeom>
          <a:noFill/>
          <a:ln w="9525">
            <a:noFill/>
            <a:miter lim="800000"/>
            <a:headEnd/>
            <a:tailEnd/>
          </a:ln>
          <a:effectLst/>
        </p:spPr>
        <p:txBody>
          <a:bodyPr>
            <a:spAutoFit/>
          </a:bodyPr>
          <a:lstStyle/>
          <a:p>
            <a:pPr>
              <a:spcBef>
                <a:spcPct val="50000"/>
              </a:spcBef>
            </a:pPr>
            <a:r>
              <a:rPr lang="en-US">
                <a:solidFill>
                  <a:srgbClr val="000099"/>
                </a:solidFill>
              </a:rPr>
              <a:t>Your reaction time to the second cue will be longer than the first.  Research shows that the best ‘fake’ must take between 60 – 100 milliseconds to produce the best response. Too short and the opponent can ignore it, too long and you have lost the advantage.</a:t>
            </a:r>
          </a:p>
          <a:p>
            <a:pPr>
              <a:spcBef>
                <a:spcPct val="50000"/>
              </a:spcBef>
              <a:buFontTx/>
              <a:buChar char="•"/>
            </a:pPr>
            <a:r>
              <a:rPr lang="en-US">
                <a:solidFill>
                  <a:srgbClr val="CC0099"/>
                </a:solidFill>
              </a:rPr>
              <a:t>Stimulus–Response Compatibility – </a:t>
            </a:r>
            <a:r>
              <a:rPr lang="en-US">
                <a:solidFill>
                  <a:srgbClr val="000099"/>
                </a:solidFill>
              </a:rPr>
              <a:t>the compatibility between the cue and the response. Eg. Trial 1: Three lights in a row, with three buttons beneath – press the button to the corresponding light flashing. Trial 2: Three lights in a row, with three buttons vertically beneath them – press the button to the corresponding light flashing. Trial 1 would have the quickest reaction time due to stimulus-response compatibility.</a:t>
            </a:r>
          </a:p>
          <a:p>
            <a:pPr>
              <a:spcBef>
                <a:spcPct val="50000"/>
              </a:spcBef>
            </a:pPr>
            <a:r>
              <a:rPr lang="en-US">
                <a:solidFill>
                  <a:srgbClr val="FF0000"/>
                </a:solidFill>
              </a:rPr>
              <a:t>Complete the ‘Reaction Time’ sheet on the next page.</a:t>
            </a:r>
            <a:endParaRPr lang="en-AU">
              <a:solidFill>
                <a:srgbClr val="FF0000"/>
              </a:solidFill>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8" name="Rectangle 4"/>
          <p:cNvSpPr>
            <a:spLocks noGrp="1" noChangeArrowheads="1"/>
          </p:cNvSpPr>
          <p:nvPr>
            <p:ph type="title"/>
          </p:nvPr>
        </p:nvSpPr>
        <p:spPr/>
        <p:txBody>
          <a:bodyPr/>
          <a:lstStyle/>
          <a:p>
            <a:r>
              <a:rPr lang="en-US" sz="4000"/>
              <a:t>Example. Trial 1 reaction time low</a:t>
            </a:r>
          </a:p>
        </p:txBody>
      </p:sp>
      <p:pic>
        <p:nvPicPr>
          <p:cNvPr id="47115" name="Picture 11" descr="lights1"/>
          <p:cNvPicPr>
            <a:picLocks noGrp="1" noChangeAspect="1" noChangeArrowheads="1"/>
          </p:cNvPicPr>
          <p:nvPr>
            <p:ph idx="1"/>
          </p:nvPr>
        </p:nvPicPr>
        <p:blipFill>
          <a:blip r:embed="rId2"/>
          <a:srcRect/>
          <a:stretch>
            <a:fillRect/>
          </a:stretch>
        </p:blipFill>
        <p:spPr>
          <a:xfrm>
            <a:off x="2328863" y="1981200"/>
            <a:ext cx="4484687" cy="4114800"/>
          </a:xfrm>
          <a:noFill/>
          <a:ln/>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250825" y="609600"/>
            <a:ext cx="3384550" cy="5627688"/>
          </a:xfrm>
        </p:spPr>
        <p:txBody>
          <a:bodyPr/>
          <a:lstStyle/>
          <a:p>
            <a:r>
              <a:rPr lang="en-US"/>
              <a:t>Trial 2 Greater reaction time</a:t>
            </a:r>
          </a:p>
        </p:txBody>
      </p:sp>
      <p:pic>
        <p:nvPicPr>
          <p:cNvPr id="49156" name="Picture 4" descr="lights2"/>
          <p:cNvPicPr>
            <a:picLocks noChangeAspect="1" noChangeArrowheads="1"/>
          </p:cNvPicPr>
          <p:nvPr/>
        </p:nvPicPr>
        <p:blipFill>
          <a:blip r:embed="rId2"/>
          <a:srcRect/>
          <a:stretch>
            <a:fillRect/>
          </a:stretch>
        </p:blipFill>
        <p:spPr bwMode="auto">
          <a:xfrm>
            <a:off x="4859338" y="549275"/>
            <a:ext cx="3943350" cy="5976938"/>
          </a:xfrm>
          <a:prstGeom prst="rect">
            <a:avLst/>
          </a:prstGeom>
          <a:noFill/>
        </p:spPr>
      </p:pic>
      <p:sp>
        <p:nvSpPr>
          <p:cNvPr id="49157" name="Rectangle 5"/>
          <p:cNvSpPr>
            <a:spLocks noChangeArrowheads="1"/>
          </p:cNvSpPr>
          <p:nvPr/>
        </p:nvSpPr>
        <p:spPr bwMode="auto">
          <a:xfrm>
            <a:off x="0" y="6264275"/>
            <a:ext cx="4400550" cy="336550"/>
          </a:xfrm>
          <a:prstGeom prst="rect">
            <a:avLst/>
          </a:prstGeom>
          <a:noFill/>
          <a:ln w="9525">
            <a:noFill/>
            <a:miter lim="800000"/>
            <a:headEnd/>
            <a:tailEnd/>
          </a:ln>
          <a:effectLst/>
        </p:spPr>
        <p:txBody>
          <a:bodyPr wrap="none">
            <a:spAutoFit/>
          </a:bodyPr>
          <a:lstStyle/>
          <a:p>
            <a:pPr>
              <a:spcBef>
                <a:spcPct val="50000"/>
              </a:spcBef>
            </a:pPr>
            <a:r>
              <a:rPr lang="en-US" sz="1600">
                <a:solidFill>
                  <a:srgbClr val="FF0000"/>
                </a:solidFill>
              </a:rPr>
              <a:t>Complete the ‘Reaction Time’ sheet on the next page.</a:t>
            </a:r>
            <a:endParaRPr lang="en-AU" sz="1600">
              <a:solidFill>
                <a:srgbClr val="FF0000"/>
              </a:solidFill>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reaction1"/>
          <p:cNvPicPr>
            <a:picLocks noChangeAspect="1" noChangeArrowheads="1"/>
          </p:cNvPicPr>
          <p:nvPr/>
        </p:nvPicPr>
        <p:blipFill>
          <a:blip r:embed="rId2"/>
          <a:srcRect/>
          <a:stretch>
            <a:fillRect/>
          </a:stretch>
        </p:blipFill>
        <p:spPr bwMode="auto">
          <a:xfrm>
            <a:off x="1676400" y="0"/>
            <a:ext cx="4784725" cy="6858000"/>
          </a:xfrm>
          <a:prstGeom prst="rect">
            <a:avLst/>
          </a:prstGeom>
          <a:noFill/>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reaction2"/>
          <p:cNvPicPr>
            <a:picLocks noChangeAspect="1" noChangeArrowheads="1"/>
          </p:cNvPicPr>
          <p:nvPr/>
        </p:nvPicPr>
        <p:blipFill>
          <a:blip r:embed="rId2"/>
          <a:srcRect/>
          <a:stretch>
            <a:fillRect/>
          </a:stretch>
        </p:blipFill>
        <p:spPr bwMode="auto">
          <a:xfrm>
            <a:off x="1600200" y="0"/>
            <a:ext cx="5043488" cy="6858000"/>
          </a:xfrm>
          <a:prstGeom prst="rect">
            <a:avLst/>
          </a:prstGeom>
          <a:noFill/>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r>
              <a:rPr lang="en-US"/>
              <a:t>Skill and reaction</a:t>
            </a:r>
          </a:p>
        </p:txBody>
      </p:sp>
      <p:pic>
        <p:nvPicPr>
          <p:cNvPr id="52231" name="Collingwoodcatch.wmv">
            <a:hlinkClick r:id="" action="ppaction://media"/>
          </p:cNvPr>
          <p:cNvPicPr>
            <a:picLocks noGrp="1" noRot="1" noChangeAspect="1" noChangeArrowheads="1"/>
          </p:cNvPicPr>
          <p:nvPr>
            <p:ph idx="1"/>
            <a:videoFile r:link="rId1"/>
          </p:nvPr>
        </p:nvPicPr>
        <p:blipFill>
          <a:blip r:embed="rId3"/>
          <a:srcRect/>
          <a:stretch>
            <a:fillRect/>
          </a:stretch>
        </p:blipFill>
        <p:spPr>
          <a:xfrm>
            <a:off x="1524000" y="1752600"/>
            <a:ext cx="6096000" cy="4572000"/>
          </a:xfr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2231"/>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2231"/>
                                        </p:tgtEl>
                                      </p:cBhvr>
                                    </p:cmd>
                                  </p:childTnLst>
                                </p:cTn>
                              </p:par>
                            </p:childTnLst>
                          </p:cTn>
                        </p:par>
                      </p:childTnLst>
                    </p:cTn>
                  </p:par>
                </p:childTnLst>
              </p:cTn>
              <p:nextCondLst>
                <p:cond evt="onClick" delay="0">
                  <p:tgtEl>
                    <p:spTgt spid="52231"/>
                  </p:tgtEl>
                </p:cond>
              </p:nextCondLst>
            </p:seq>
            <p:video>
              <p:cMediaNode>
                <p:cTn id="7" fill="hold" display="0">
                  <p:stCondLst>
                    <p:cond delay="indefinite"/>
                  </p:stCondLst>
                  <p:endCondLst>
                    <p:cond evt="onNext" delay="0">
                      <p:tgtEl>
                        <p:sldTgt/>
                      </p:tgtEl>
                    </p:cond>
                    <p:cond evt="onPrev" delay="0">
                      <p:tgtEl>
                        <p:sldTgt/>
                      </p:tgtEl>
                    </p:cond>
                  </p:endCondLst>
                </p:cTn>
                <p:tgtEl>
                  <p:spTgt spid="52231"/>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81" name="Rectangle 5"/>
          <p:cNvSpPr>
            <a:spLocks noGrp="1" noChangeArrowheads="1"/>
          </p:cNvSpPr>
          <p:nvPr>
            <p:ph type="title"/>
          </p:nvPr>
        </p:nvSpPr>
        <p:spPr/>
        <p:txBody>
          <a:bodyPr/>
          <a:lstStyle/>
          <a:p>
            <a:r>
              <a:rPr lang="en-US" sz="4000"/>
              <a:t> Being able to react is very important</a:t>
            </a:r>
          </a:p>
        </p:txBody>
      </p:sp>
      <p:pic>
        <p:nvPicPr>
          <p:cNvPr id="50184" name="stunt1.mpeg">
            <a:hlinkClick r:id="" action="ppaction://media"/>
          </p:cNvPr>
          <p:cNvPicPr>
            <a:picLocks noGrp="1" noRot="1" noChangeAspect="1" noChangeArrowheads="1"/>
          </p:cNvPicPr>
          <p:nvPr>
            <p:ph idx="1"/>
            <a:videoFile r:link="rId1"/>
          </p:nvPr>
        </p:nvPicPr>
        <p:blipFill>
          <a:blip r:embed="rId3"/>
          <a:srcRect/>
          <a:stretch>
            <a:fillRect/>
          </a:stretch>
        </p:blipFill>
        <p:spPr>
          <a:xfrm>
            <a:off x="1692275" y="1878013"/>
            <a:ext cx="5472113" cy="4105275"/>
          </a:xfr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018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0184"/>
                                        </p:tgtEl>
                                      </p:cBhvr>
                                    </p:cmd>
                                  </p:childTnLst>
                                </p:cTn>
                              </p:par>
                            </p:childTnLst>
                          </p:cTn>
                        </p:par>
                      </p:childTnLst>
                    </p:cTn>
                  </p:par>
                </p:childTnLst>
              </p:cTn>
              <p:nextCondLst>
                <p:cond evt="onClick" delay="0">
                  <p:tgtEl>
                    <p:spTgt spid="50184"/>
                  </p:tgtEl>
                </p:cond>
              </p:nextCondLst>
            </p:seq>
            <p:video>
              <p:cMediaNode>
                <p:cTn id="7" fill="hold" display="0">
                  <p:stCondLst>
                    <p:cond delay="indefinite"/>
                  </p:stCondLst>
                  <p:endCondLst>
                    <p:cond evt="onNext" delay="0">
                      <p:tgtEl>
                        <p:sldTgt/>
                      </p:tgtEl>
                    </p:cond>
                    <p:cond evt="onPrev" delay="0">
                      <p:tgtEl>
                        <p:sldTgt/>
                      </p:tgtEl>
                    </p:cond>
                  </p:endCondLst>
                </p:cTn>
                <p:tgtEl>
                  <p:spTgt spid="50184"/>
                </p:tgtEl>
              </p:cMediaNode>
            </p:vide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2"/>
          <p:cNvSpPr txBox="1">
            <a:spLocks noChangeArrowheads="1"/>
          </p:cNvSpPr>
          <p:nvPr/>
        </p:nvSpPr>
        <p:spPr bwMode="auto">
          <a:xfrm>
            <a:off x="304800" y="609600"/>
            <a:ext cx="8458200" cy="5934075"/>
          </a:xfrm>
          <a:prstGeom prst="rect">
            <a:avLst/>
          </a:prstGeom>
          <a:noFill/>
          <a:ln w="9525">
            <a:noFill/>
            <a:miter lim="800000"/>
            <a:headEnd/>
            <a:tailEnd/>
          </a:ln>
          <a:effectLst/>
        </p:spPr>
        <p:txBody>
          <a:bodyPr>
            <a:spAutoFit/>
          </a:bodyPr>
          <a:lstStyle/>
          <a:p>
            <a:pPr marL="457200" indent="-457200">
              <a:spcBef>
                <a:spcPct val="50000"/>
              </a:spcBef>
            </a:pPr>
            <a:r>
              <a:rPr lang="en-US">
                <a:solidFill>
                  <a:srgbClr val="CC0099"/>
                </a:solidFill>
              </a:rPr>
              <a:t>THE ROLE OF MEMORY IN STORING AND PROCESSING INFORMATION.</a:t>
            </a:r>
          </a:p>
          <a:p>
            <a:pPr marL="457200" indent="-457200">
              <a:spcBef>
                <a:spcPct val="50000"/>
              </a:spcBef>
              <a:buFontTx/>
              <a:buAutoNum type="arabicPeriod"/>
            </a:pPr>
            <a:r>
              <a:rPr lang="en-US">
                <a:solidFill>
                  <a:srgbClr val="CC0099"/>
                </a:solidFill>
              </a:rPr>
              <a:t>SHORT TERM SENSORY STORE</a:t>
            </a:r>
          </a:p>
          <a:p>
            <a:pPr marL="457200" indent="-457200">
              <a:spcBef>
                <a:spcPct val="50000"/>
              </a:spcBef>
            </a:pPr>
            <a:r>
              <a:rPr lang="en-US">
                <a:solidFill>
                  <a:srgbClr val="000099"/>
                </a:solidFill>
              </a:rPr>
              <a:t>A limitless memory store which holds information for about one second. It allows you to scan the environment and remember for a brief period what you have seen. You do not remember it all because new information is added. It works with </a:t>
            </a:r>
            <a:r>
              <a:rPr lang="en-US">
                <a:solidFill>
                  <a:srgbClr val="FF0000"/>
                </a:solidFill>
              </a:rPr>
              <a:t>selective</a:t>
            </a:r>
            <a:r>
              <a:rPr lang="en-US">
                <a:solidFill>
                  <a:srgbClr val="000099"/>
                </a:solidFill>
              </a:rPr>
              <a:t> </a:t>
            </a:r>
            <a:r>
              <a:rPr lang="en-US">
                <a:solidFill>
                  <a:srgbClr val="FF0000"/>
                </a:solidFill>
              </a:rPr>
              <a:t>attention</a:t>
            </a:r>
            <a:r>
              <a:rPr lang="en-US">
                <a:solidFill>
                  <a:srgbClr val="000099"/>
                </a:solidFill>
              </a:rPr>
              <a:t> to move some information to short term memory.</a:t>
            </a:r>
          </a:p>
          <a:p>
            <a:pPr marL="457200" indent="-457200">
              <a:spcBef>
                <a:spcPct val="50000"/>
              </a:spcBef>
            </a:pPr>
            <a:r>
              <a:rPr lang="en-US">
                <a:solidFill>
                  <a:srgbClr val="CC0099"/>
                </a:solidFill>
              </a:rPr>
              <a:t>2. SHORT TERM MEMORY</a:t>
            </a:r>
          </a:p>
          <a:p>
            <a:pPr marL="457200" indent="-457200">
              <a:spcBef>
                <a:spcPct val="50000"/>
              </a:spcBef>
            </a:pPr>
            <a:r>
              <a:rPr lang="en-US">
                <a:solidFill>
                  <a:srgbClr val="000099"/>
                </a:solidFill>
              </a:rPr>
              <a:t>A memory store which acts as the ‘working’ memory, limited to between five and nine items and retained for up to one minute. Try remembering a new phone number without rehearsing it or coding it in a meaningful way. If information in short term memory is used often it will pass into long term memory.</a:t>
            </a:r>
            <a:endParaRPr lang="en-AU">
              <a:solidFill>
                <a:srgbClr val="000099"/>
              </a:solidFill>
            </a:endParaRP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2"/>
          <p:cNvSpPr txBox="1">
            <a:spLocks noChangeArrowheads="1"/>
          </p:cNvSpPr>
          <p:nvPr/>
        </p:nvSpPr>
        <p:spPr bwMode="auto">
          <a:xfrm>
            <a:off x="304800" y="304800"/>
            <a:ext cx="8458200" cy="8124825"/>
          </a:xfrm>
          <a:prstGeom prst="rect">
            <a:avLst/>
          </a:prstGeom>
          <a:noFill/>
          <a:ln w="9525">
            <a:noFill/>
            <a:miter lim="800000"/>
            <a:headEnd/>
            <a:tailEnd/>
          </a:ln>
          <a:effectLst/>
        </p:spPr>
        <p:txBody>
          <a:bodyPr>
            <a:spAutoFit/>
          </a:bodyPr>
          <a:lstStyle/>
          <a:p>
            <a:pPr>
              <a:spcBef>
                <a:spcPct val="50000"/>
              </a:spcBef>
            </a:pPr>
            <a:r>
              <a:rPr lang="en-US">
                <a:solidFill>
                  <a:srgbClr val="000099"/>
                </a:solidFill>
              </a:rPr>
              <a:t>Factors affecting short term memory:</a:t>
            </a:r>
          </a:p>
          <a:p>
            <a:pPr>
              <a:spcBef>
                <a:spcPct val="50000"/>
              </a:spcBef>
              <a:buFontTx/>
              <a:buChar char="•"/>
            </a:pPr>
            <a:r>
              <a:rPr lang="en-US">
                <a:solidFill>
                  <a:srgbClr val="FF0000"/>
                </a:solidFill>
              </a:rPr>
              <a:t>Relevance and meaning</a:t>
            </a:r>
          </a:p>
          <a:p>
            <a:pPr>
              <a:spcBef>
                <a:spcPct val="50000"/>
              </a:spcBef>
              <a:buFontTx/>
              <a:buChar char="•"/>
            </a:pPr>
            <a:r>
              <a:rPr lang="en-US">
                <a:solidFill>
                  <a:srgbClr val="FF0000"/>
                </a:solidFill>
              </a:rPr>
              <a:t>Interference (noise / distractions)</a:t>
            </a:r>
          </a:p>
          <a:p>
            <a:pPr>
              <a:spcBef>
                <a:spcPct val="50000"/>
              </a:spcBef>
              <a:buFontTx/>
              <a:buChar char="•"/>
            </a:pPr>
            <a:r>
              <a:rPr lang="en-US">
                <a:solidFill>
                  <a:srgbClr val="FF0000"/>
                </a:solidFill>
              </a:rPr>
              <a:t>Coding and chunking –</a:t>
            </a:r>
            <a:r>
              <a:rPr lang="en-US">
                <a:solidFill>
                  <a:srgbClr val="CC0099"/>
                </a:solidFill>
              </a:rPr>
              <a:t> </a:t>
            </a:r>
          </a:p>
          <a:p>
            <a:pPr>
              <a:spcBef>
                <a:spcPct val="50000"/>
              </a:spcBef>
            </a:pPr>
            <a:r>
              <a:rPr lang="en-US">
                <a:solidFill>
                  <a:srgbClr val="000099"/>
                </a:solidFill>
              </a:rPr>
              <a:t>remembering 93453242, </a:t>
            </a:r>
          </a:p>
          <a:p>
            <a:pPr>
              <a:spcBef>
                <a:spcPct val="50000"/>
              </a:spcBef>
            </a:pPr>
            <a:r>
              <a:rPr lang="en-US">
                <a:solidFill>
                  <a:srgbClr val="000099"/>
                </a:solidFill>
              </a:rPr>
              <a:t>is easier if you make it 93 45 32 43</a:t>
            </a:r>
          </a:p>
          <a:p>
            <a:pPr>
              <a:spcBef>
                <a:spcPct val="50000"/>
              </a:spcBef>
              <a:buFontTx/>
              <a:buChar char="•"/>
            </a:pPr>
            <a:r>
              <a:rPr lang="en-US">
                <a:solidFill>
                  <a:srgbClr val="FF0000"/>
                </a:solidFill>
              </a:rPr>
              <a:t>Rehearsal and practice</a:t>
            </a:r>
            <a:r>
              <a:rPr lang="en-US">
                <a:solidFill>
                  <a:srgbClr val="CC0099"/>
                </a:solidFill>
              </a:rPr>
              <a:t> </a:t>
            </a:r>
          </a:p>
          <a:p>
            <a:pPr>
              <a:spcBef>
                <a:spcPct val="50000"/>
              </a:spcBef>
            </a:pPr>
            <a:r>
              <a:rPr lang="en-US">
                <a:solidFill>
                  <a:srgbClr val="CC0099"/>
                </a:solidFill>
              </a:rPr>
              <a:t>3. LONG TERM MEMORY</a:t>
            </a:r>
          </a:p>
          <a:p>
            <a:pPr>
              <a:spcBef>
                <a:spcPct val="50000"/>
              </a:spcBef>
            </a:pPr>
            <a:r>
              <a:rPr lang="en-US">
                <a:solidFill>
                  <a:srgbClr val="000099"/>
                </a:solidFill>
              </a:rPr>
              <a:t>Long term memory is a limitless memory store which stores relevant information for later use. It seems that our long term memory is better for continuous skills such as swimming or cycling. Without practice after many years these skills do not seem to be forgotten.</a:t>
            </a:r>
          </a:p>
          <a:p>
            <a:pPr>
              <a:spcBef>
                <a:spcPct val="50000"/>
              </a:spcBef>
            </a:pPr>
            <a:r>
              <a:rPr lang="en-US">
                <a:solidFill>
                  <a:srgbClr val="FF0000"/>
                </a:solidFill>
              </a:rPr>
              <a:t>Complete the ‘Memory’ worksheet on the next page</a:t>
            </a:r>
          </a:p>
          <a:p>
            <a:pPr>
              <a:spcBef>
                <a:spcPct val="50000"/>
              </a:spcBef>
            </a:pPr>
            <a:endParaRPr lang="en-US">
              <a:solidFill>
                <a:srgbClr val="CC0099"/>
              </a:solidFill>
            </a:endParaRPr>
          </a:p>
          <a:p>
            <a:pPr>
              <a:spcBef>
                <a:spcPct val="50000"/>
              </a:spcBef>
            </a:pPr>
            <a:endParaRPr lang="en-US">
              <a:solidFill>
                <a:srgbClr val="CC0099"/>
              </a:solidFill>
            </a:endParaRPr>
          </a:p>
          <a:p>
            <a:pPr>
              <a:spcBef>
                <a:spcPct val="50000"/>
              </a:spcBef>
              <a:buFontTx/>
              <a:buChar char="•"/>
            </a:pPr>
            <a:endParaRPr lang="en-AU">
              <a:solidFill>
                <a:srgbClr val="CC0099"/>
              </a:solidFill>
            </a:endParaRPr>
          </a:p>
        </p:txBody>
      </p:sp>
      <p:graphicFrame>
        <p:nvGraphicFramePr>
          <p:cNvPr id="24579" name="Object 3"/>
          <p:cNvGraphicFramePr>
            <a:graphicFrameLocks noChangeAspect="1"/>
          </p:cNvGraphicFramePr>
          <p:nvPr/>
        </p:nvGraphicFramePr>
        <p:xfrm>
          <a:off x="5403850" y="0"/>
          <a:ext cx="3236913" cy="4800600"/>
        </p:xfrm>
        <a:graphic>
          <a:graphicData uri="http://schemas.openxmlformats.org/presentationml/2006/ole">
            <p:oleObj spid="_x0000_s58370" name="Photo Editor Photo" r:id="rId3" imgW="2762636" imgH="4095238" progId="">
              <p:embed/>
            </p:oleObj>
          </a:graphicData>
        </a:graphic>
      </p:graphicFrame>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descr="memory"/>
          <p:cNvPicPr>
            <a:picLocks noChangeAspect="1" noChangeArrowheads="1"/>
          </p:cNvPicPr>
          <p:nvPr/>
        </p:nvPicPr>
        <p:blipFill>
          <a:blip r:embed="rId2"/>
          <a:srcRect/>
          <a:stretch>
            <a:fillRect/>
          </a:stretch>
        </p:blipFill>
        <p:spPr bwMode="auto">
          <a:xfrm>
            <a:off x="1524000" y="0"/>
            <a:ext cx="4914900" cy="6858000"/>
          </a:xfrm>
          <a:prstGeom prst="rect">
            <a:avLst/>
          </a:prstGeom>
          <a:noFill/>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ChangeArrowheads="1"/>
          </p:cNvSpPr>
          <p:nvPr/>
        </p:nvSpPr>
        <p:spPr bwMode="auto">
          <a:xfrm>
            <a:off x="3352800" y="304800"/>
            <a:ext cx="2493963" cy="457200"/>
          </a:xfrm>
          <a:prstGeom prst="rect">
            <a:avLst/>
          </a:prstGeom>
          <a:noFill/>
          <a:ln w="9525">
            <a:noFill/>
            <a:miter lim="800000"/>
            <a:headEnd/>
            <a:tailEnd/>
          </a:ln>
          <a:effectLst/>
        </p:spPr>
        <p:txBody>
          <a:bodyPr wrap="none">
            <a:spAutoFit/>
          </a:bodyPr>
          <a:lstStyle/>
          <a:p>
            <a:r>
              <a:rPr lang="en-US">
                <a:solidFill>
                  <a:srgbClr val="CC0099"/>
                </a:solidFill>
              </a:rPr>
              <a:t>STAGE 3   OUTPUT</a:t>
            </a:r>
            <a:endParaRPr lang="en-AU">
              <a:solidFill>
                <a:srgbClr val="CC0099"/>
              </a:solidFill>
            </a:endParaRPr>
          </a:p>
        </p:txBody>
      </p:sp>
      <p:graphicFrame>
        <p:nvGraphicFramePr>
          <p:cNvPr id="37891" name="Object 3"/>
          <p:cNvGraphicFramePr>
            <a:graphicFrameLocks noChangeAspect="1"/>
          </p:cNvGraphicFramePr>
          <p:nvPr/>
        </p:nvGraphicFramePr>
        <p:xfrm>
          <a:off x="152400" y="685800"/>
          <a:ext cx="4008438" cy="5943600"/>
        </p:xfrm>
        <a:graphic>
          <a:graphicData uri="http://schemas.openxmlformats.org/presentationml/2006/ole">
            <p:oleObj spid="_x0000_s59394" name="Photo Editor Photo" r:id="rId3" imgW="2762636" imgH="4095238" progId="">
              <p:embed/>
            </p:oleObj>
          </a:graphicData>
        </a:graphic>
      </p:graphicFrame>
      <p:pic>
        <p:nvPicPr>
          <p:cNvPr id="37892" name="Picture 4" descr="2808936"/>
          <p:cNvPicPr>
            <a:picLocks noChangeAspect="1" noChangeArrowheads="1"/>
          </p:cNvPicPr>
          <p:nvPr/>
        </p:nvPicPr>
        <p:blipFill>
          <a:blip r:embed="rId4"/>
          <a:srcRect/>
          <a:stretch>
            <a:fillRect/>
          </a:stretch>
        </p:blipFill>
        <p:spPr bwMode="auto">
          <a:xfrm>
            <a:off x="4953000" y="685800"/>
            <a:ext cx="3703638" cy="5943600"/>
          </a:xfrm>
          <a:prstGeom prst="rect">
            <a:avLst/>
          </a:prstGeom>
          <a:noFill/>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 Box 2"/>
          <p:cNvSpPr txBox="1">
            <a:spLocks noChangeArrowheads="1"/>
          </p:cNvSpPr>
          <p:nvPr/>
        </p:nvSpPr>
        <p:spPr bwMode="auto">
          <a:xfrm>
            <a:off x="381000" y="609600"/>
            <a:ext cx="8305800" cy="457200"/>
          </a:xfrm>
          <a:prstGeom prst="rect">
            <a:avLst/>
          </a:prstGeom>
          <a:noFill/>
          <a:ln w="9525">
            <a:noFill/>
            <a:miter lim="800000"/>
            <a:headEnd/>
            <a:tailEnd/>
          </a:ln>
          <a:effectLst/>
        </p:spPr>
        <p:txBody>
          <a:bodyPr>
            <a:spAutoFit/>
          </a:bodyPr>
          <a:lstStyle/>
          <a:p>
            <a:pPr>
              <a:spcBef>
                <a:spcPct val="50000"/>
              </a:spcBef>
            </a:pPr>
            <a:endParaRPr lang="en-US"/>
          </a:p>
        </p:txBody>
      </p:sp>
      <p:sp>
        <p:nvSpPr>
          <p:cNvPr id="26627" name="Text Box 3"/>
          <p:cNvSpPr txBox="1">
            <a:spLocks noChangeArrowheads="1"/>
          </p:cNvSpPr>
          <p:nvPr/>
        </p:nvSpPr>
        <p:spPr bwMode="auto">
          <a:xfrm>
            <a:off x="304800" y="152400"/>
            <a:ext cx="8382000" cy="3560763"/>
          </a:xfrm>
          <a:prstGeom prst="rect">
            <a:avLst/>
          </a:prstGeom>
          <a:noFill/>
          <a:ln w="9525">
            <a:noFill/>
            <a:miter lim="800000"/>
            <a:headEnd/>
            <a:tailEnd/>
          </a:ln>
          <a:effectLst/>
        </p:spPr>
        <p:txBody>
          <a:bodyPr>
            <a:spAutoFit/>
          </a:bodyPr>
          <a:lstStyle/>
          <a:p>
            <a:pPr>
              <a:spcBef>
                <a:spcPct val="50000"/>
              </a:spcBef>
            </a:pPr>
            <a:r>
              <a:rPr lang="en-US">
                <a:solidFill>
                  <a:srgbClr val="CC0099"/>
                </a:solidFill>
              </a:rPr>
              <a:t>STAGE 3   OUTPUT</a:t>
            </a:r>
          </a:p>
          <a:p>
            <a:pPr>
              <a:spcBef>
                <a:spcPct val="50000"/>
              </a:spcBef>
            </a:pPr>
            <a:r>
              <a:rPr lang="en-US">
                <a:solidFill>
                  <a:srgbClr val="000099"/>
                </a:solidFill>
              </a:rPr>
              <a:t>During the output stage, the neuromuscular system automatically carries out the movement response initiated and co-ordinated by the central nervous system.</a:t>
            </a:r>
          </a:p>
          <a:p>
            <a:pPr>
              <a:spcBef>
                <a:spcPct val="50000"/>
              </a:spcBef>
            </a:pPr>
            <a:r>
              <a:rPr lang="en-US">
                <a:solidFill>
                  <a:srgbClr val="FF0000"/>
                </a:solidFill>
              </a:rPr>
              <a:t>Movement time – </a:t>
            </a:r>
            <a:r>
              <a:rPr lang="en-US">
                <a:solidFill>
                  <a:srgbClr val="000099"/>
                </a:solidFill>
              </a:rPr>
              <a:t>the time between initiating a response and completing a response.</a:t>
            </a:r>
          </a:p>
          <a:p>
            <a:pPr>
              <a:spcBef>
                <a:spcPct val="50000"/>
              </a:spcBef>
            </a:pPr>
            <a:r>
              <a:rPr lang="en-US">
                <a:solidFill>
                  <a:srgbClr val="FF0000"/>
                </a:solidFill>
              </a:rPr>
              <a:t>Response time – </a:t>
            </a:r>
            <a:r>
              <a:rPr lang="en-US">
                <a:solidFill>
                  <a:srgbClr val="000099"/>
                </a:solidFill>
              </a:rPr>
              <a:t>reaction time (RT) + movement time (MT) taken from the outset of the initial cue to the completion of the movement.</a:t>
            </a:r>
            <a:endParaRPr lang="en-AU">
              <a:solidFill>
                <a:srgbClr val="FF0000"/>
              </a:solidFill>
            </a:endParaRPr>
          </a:p>
        </p:txBody>
      </p:sp>
      <p:graphicFrame>
        <p:nvGraphicFramePr>
          <p:cNvPr id="26628" name="Object 4"/>
          <p:cNvGraphicFramePr>
            <a:graphicFrameLocks noChangeAspect="1"/>
          </p:cNvGraphicFramePr>
          <p:nvPr/>
        </p:nvGraphicFramePr>
        <p:xfrm>
          <a:off x="2133600" y="3741738"/>
          <a:ext cx="5029200" cy="3016250"/>
        </p:xfrm>
        <a:graphic>
          <a:graphicData uri="http://schemas.openxmlformats.org/presentationml/2006/ole">
            <p:oleObj spid="_x0000_s60418" name="Photo Editor Photo" r:id="rId3" imgW="2857899" imgH="1714739" progId="">
              <p:embed/>
            </p:oleObj>
          </a:graphicData>
        </a:graphic>
      </p:graphicFrame>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ChangeArrowheads="1"/>
          </p:cNvSpPr>
          <p:nvPr/>
        </p:nvSpPr>
        <p:spPr bwMode="auto">
          <a:xfrm>
            <a:off x="2743200" y="914400"/>
            <a:ext cx="3556000" cy="579438"/>
          </a:xfrm>
          <a:prstGeom prst="rect">
            <a:avLst/>
          </a:prstGeom>
          <a:noFill/>
          <a:ln w="9525">
            <a:noFill/>
            <a:miter lim="800000"/>
            <a:headEnd/>
            <a:tailEnd/>
          </a:ln>
          <a:effectLst/>
        </p:spPr>
        <p:txBody>
          <a:bodyPr wrap="none">
            <a:spAutoFit/>
          </a:bodyPr>
          <a:lstStyle/>
          <a:p>
            <a:r>
              <a:rPr lang="en-US" sz="3200">
                <a:solidFill>
                  <a:srgbClr val="CC0099"/>
                </a:solidFill>
              </a:rPr>
              <a:t>STAGE 4 FEEDBACK</a:t>
            </a:r>
            <a:endParaRPr lang="en-AU" sz="3200">
              <a:solidFill>
                <a:srgbClr val="CC0099"/>
              </a:solidFill>
            </a:endParaRPr>
          </a:p>
        </p:txBody>
      </p:sp>
      <p:pic>
        <p:nvPicPr>
          <p:cNvPr id="38915" name="Picture 3" descr="Leigh Matthews"/>
          <p:cNvPicPr>
            <a:picLocks noChangeAspect="1" noChangeArrowheads="1"/>
          </p:cNvPicPr>
          <p:nvPr/>
        </p:nvPicPr>
        <p:blipFill>
          <a:blip r:embed="rId2"/>
          <a:srcRect/>
          <a:stretch>
            <a:fillRect/>
          </a:stretch>
        </p:blipFill>
        <p:spPr bwMode="auto">
          <a:xfrm>
            <a:off x="7456488" y="0"/>
            <a:ext cx="1687512" cy="2590800"/>
          </a:xfrm>
          <a:prstGeom prst="rect">
            <a:avLst/>
          </a:prstGeom>
          <a:noFill/>
        </p:spPr>
      </p:pic>
      <p:pic>
        <p:nvPicPr>
          <p:cNvPr id="38916" name="Picture 4" descr="6739beckham"/>
          <p:cNvPicPr>
            <a:picLocks noChangeAspect="1" noChangeArrowheads="1"/>
          </p:cNvPicPr>
          <p:nvPr/>
        </p:nvPicPr>
        <p:blipFill>
          <a:blip r:embed="rId3"/>
          <a:srcRect/>
          <a:stretch>
            <a:fillRect/>
          </a:stretch>
        </p:blipFill>
        <p:spPr bwMode="auto">
          <a:xfrm>
            <a:off x="762000" y="2571750"/>
            <a:ext cx="7620000" cy="4286250"/>
          </a:xfrm>
          <a:prstGeom prst="rect">
            <a:avLst/>
          </a:prstGeom>
          <a:noFill/>
        </p:spPr>
      </p:pic>
      <p:pic>
        <p:nvPicPr>
          <p:cNvPr id="38917" name="Picture 5" descr="Danny Frawley"/>
          <p:cNvPicPr>
            <a:picLocks noChangeAspect="1" noChangeArrowheads="1"/>
          </p:cNvPicPr>
          <p:nvPr/>
        </p:nvPicPr>
        <p:blipFill>
          <a:blip r:embed="rId4"/>
          <a:srcRect/>
          <a:stretch>
            <a:fillRect/>
          </a:stretch>
        </p:blipFill>
        <p:spPr bwMode="auto">
          <a:xfrm>
            <a:off x="0" y="0"/>
            <a:ext cx="1749425" cy="2590800"/>
          </a:xfrm>
          <a:prstGeom prst="rect">
            <a:avLst/>
          </a:prstGeom>
          <a:noFill/>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 Box 2"/>
          <p:cNvSpPr txBox="1">
            <a:spLocks noChangeArrowheads="1"/>
          </p:cNvSpPr>
          <p:nvPr/>
        </p:nvSpPr>
        <p:spPr bwMode="auto">
          <a:xfrm>
            <a:off x="304800" y="609600"/>
            <a:ext cx="8534400" cy="5386388"/>
          </a:xfrm>
          <a:prstGeom prst="rect">
            <a:avLst/>
          </a:prstGeom>
          <a:noFill/>
          <a:ln w="9525">
            <a:noFill/>
            <a:miter lim="800000"/>
            <a:headEnd/>
            <a:tailEnd/>
          </a:ln>
          <a:effectLst/>
        </p:spPr>
        <p:txBody>
          <a:bodyPr>
            <a:spAutoFit/>
          </a:bodyPr>
          <a:lstStyle/>
          <a:p>
            <a:pPr>
              <a:spcBef>
                <a:spcPct val="50000"/>
              </a:spcBef>
            </a:pPr>
            <a:r>
              <a:rPr lang="en-US">
                <a:solidFill>
                  <a:srgbClr val="CC0099"/>
                </a:solidFill>
              </a:rPr>
              <a:t>STAGE 4   FEEDBACK</a:t>
            </a:r>
          </a:p>
          <a:p>
            <a:pPr>
              <a:spcBef>
                <a:spcPct val="50000"/>
              </a:spcBef>
            </a:pPr>
            <a:r>
              <a:rPr lang="en-US">
                <a:solidFill>
                  <a:srgbClr val="000099"/>
                </a:solidFill>
              </a:rPr>
              <a:t>Feedback is the information received by a performer about their performance of a skill. It can come from the performer or an external source (teacher, video, coach).</a:t>
            </a:r>
          </a:p>
          <a:p>
            <a:pPr>
              <a:spcBef>
                <a:spcPct val="50000"/>
              </a:spcBef>
            </a:pPr>
            <a:r>
              <a:rPr lang="en-US">
                <a:solidFill>
                  <a:srgbClr val="000099"/>
                </a:solidFill>
              </a:rPr>
              <a:t>Feedback can be used before, during and after a skill has been performed to improve the quality of performance.</a:t>
            </a:r>
          </a:p>
          <a:p>
            <a:pPr>
              <a:spcBef>
                <a:spcPct val="50000"/>
              </a:spcBef>
            </a:pPr>
            <a:r>
              <a:rPr lang="en-US">
                <a:solidFill>
                  <a:srgbClr val="000099"/>
                </a:solidFill>
              </a:rPr>
              <a:t>The main roles of feedback are:</a:t>
            </a:r>
          </a:p>
          <a:p>
            <a:pPr>
              <a:spcBef>
                <a:spcPct val="50000"/>
              </a:spcBef>
              <a:buFontTx/>
              <a:buChar char="-"/>
            </a:pPr>
            <a:r>
              <a:rPr lang="en-US">
                <a:solidFill>
                  <a:srgbClr val="000099"/>
                </a:solidFill>
              </a:rPr>
              <a:t>to motivate</a:t>
            </a:r>
          </a:p>
          <a:p>
            <a:pPr>
              <a:spcBef>
                <a:spcPct val="50000"/>
              </a:spcBef>
              <a:buFontTx/>
              <a:buChar char="-"/>
            </a:pPr>
            <a:r>
              <a:rPr lang="en-US">
                <a:solidFill>
                  <a:srgbClr val="000099"/>
                </a:solidFill>
              </a:rPr>
              <a:t>to reinforce</a:t>
            </a:r>
          </a:p>
          <a:p>
            <a:pPr>
              <a:spcBef>
                <a:spcPct val="50000"/>
              </a:spcBef>
              <a:buFontTx/>
              <a:buChar char="-"/>
            </a:pPr>
            <a:r>
              <a:rPr lang="en-US">
                <a:solidFill>
                  <a:srgbClr val="000099"/>
                </a:solidFill>
              </a:rPr>
              <a:t>to regulate or change behaviour</a:t>
            </a:r>
          </a:p>
          <a:p>
            <a:pPr>
              <a:spcBef>
                <a:spcPct val="50000"/>
              </a:spcBef>
            </a:pPr>
            <a:r>
              <a:rPr lang="en-US">
                <a:solidFill>
                  <a:srgbClr val="000099"/>
                </a:solidFill>
              </a:rPr>
              <a:t>Positive feedback should also be given with negative.</a:t>
            </a:r>
            <a:endParaRPr lang="en-AU">
              <a:solidFill>
                <a:srgbClr val="000099"/>
              </a:solidFill>
            </a:endParaRP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 Box 2"/>
          <p:cNvSpPr txBox="1">
            <a:spLocks noChangeArrowheads="1"/>
          </p:cNvSpPr>
          <p:nvPr/>
        </p:nvSpPr>
        <p:spPr bwMode="auto">
          <a:xfrm>
            <a:off x="304800" y="533400"/>
            <a:ext cx="8229600" cy="5203825"/>
          </a:xfrm>
          <a:prstGeom prst="rect">
            <a:avLst/>
          </a:prstGeom>
          <a:noFill/>
          <a:ln w="9525">
            <a:noFill/>
            <a:miter lim="800000"/>
            <a:headEnd/>
            <a:tailEnd/>
          </a:ln>
          <a:effectLst/>
        </p:spPr>
        <p:txBody>
          <a:bodyPr>
            <a:spAutoFit/>
          </a:bodyPr>
          <a:lstStyle/>
          <a:p>
            <a:pPr marL="457200" indent="-457200">
              <a:spcBef>
                <a:spcPct val="50000"/>
              </a:spcBef>
            </a:pPr>
            <a:r>
              <a:rPr lang="en-US">
                <a:solidFill>
                  <a:srgbClr val="CC0099"/>
                </a:solidFill>
              </a:rPr>
              <a:t>Different forms of feedback</a:t>
            </a:r>
          </a:p>
          <a:p>
            <a:pPr marL="457200" indent="-457200">
              <a:spcBef>
                <a:spcPct val="50000"/>
              </a:spcBef>
              <a:buFontTx/>
              <a:buAutoNum type="arabicPeriod"/>
            </a:pPr>
            <a:r>
              <a:rPr lang="en-US">
                <a:solidFill>
                  <a:srgbClr val="CC0099"/>
                </a:solidFill>
              </a:rPr>
              <a:t>Internal (sensory) – </a:t>
            </a:r>
            <a:r>
              <a:rPr lang="en-US">
                <a:solidFill>
                  <a:srgbClr val="000099"/>
                </a:solidFill>
              </a:rPr>
              <a:t>information gained from inside the body via the senses.</a:t>
            </a:r>
          </a:p>
          <a:p>
            <a:pPr marL="457200" indent="-457200">
              <a:spcBef>
                <a:spcPct val="50000"/>
              </a:spcBef>
              <a:buFontTx/>
              <a:buAutoNum type="arabicPeriod"/>
            </a:pPr>
            <a:r>
              <a:rPr lang="en-US">
                <a:solidFill>
                  <a:srgbClr val="CC0099"/>
                </a:solidFill>
              </a:rPr>
              <a:t>External (augmented) – </a:t>
            </a:r>
            <a:r>
              <a:rPr lang="en-US">
                <a:solidFill>
                  <a:srgbClr val="000099"/>
                </a:solidFill>
              </a:rPr>
              <a:t>information from any external source and additional information gained about the movement or success of the movement. There are two types:</a:t>
            </a:r>
          </a:p>
          <a:p>
            <a:pPr marL="457200" indent="-457200">
              <a:spcBef>
                <a:spcPct val="50000"/>
              </a:spcBef>
            </a:pPr>
            <a:r>
              <a:rPr lang="en-US">
                <a:solidFill>
                  <a:srgbClr val="CC0099"/>
                </a:solidFill>
              </a:rPr>
              <a:t>	a) </a:t>
            </a:r>
            <a:r>
              <a:rPr lang="en-US">
                <a:solidFill>
                  <a:srgbClr val="000099"/>
                </a:solidFill>
              </a:rPr>
              <a:t>Knowledge of results (KR) – has a goal been scored?</a:t>
            </a:r>
          </a:p>
          <a:p>
            <a:pPr marL="457200" indent="-457200">
              <a:spcBef>
                <a:spcPct val="50000"/>
              </a:spcBef>
            </a:pPr>
            <a:r>
              <a:rPr lang="en-US">
                <a:solidFill>
                  <a:srgbClr val="000099"/>
                </a:solidFill>
              </a:rPr>
              <a:t>	</a:t>
            </a:r>
            <a:r>
              <a:rPr lang="en-US">
                <a:solidFill>
                  <a:srgbClr val="CC0099"/>
                </a:solidFill>
              </a:rPr>
              <a:t>b) </a:t>
            </a:r>
            <a:r>
              <a:rPr lang="en-US">
                <a:solidFill>
                  <a:srgbClr val="000099"/>
                </a:solidFill>
              </a:rPr>
              <a:t>Knowledge of performance (KP) – feedback about the movement itself, such as a golf swing on video</a:t>
            </a:r>
          </a:p>
          <a:p>
            <a:pPr marL="457200" indent="-457200">
              <a:spcBef>
                <a:spcPct val="50000"/>
              </a:spcBef>
            </a:pPr>
            <a:endParaRPr lang="en-US">
              <a:solidFill>
                <a:srgbClr val="000099"/>
              </a:solidFill>
            </a:endParaRPr>
          </a:p>
          <a:p>
            <a:pPr marL="457200" indent="-457200">
              <a:spcBef>
                <a:spcPct val="50000"/>
              </a:spcBef>
            </a:pPr>
            <a:r>
              <a:rPr lang="en-US">
                <a:solidFill>
                  <a:srgbClr val="FF0000"/>
                </a:solidFill>
              </a:rPr>
              <a:t>Complete the ‘Feedback’ sheet on the following slide.</a:t>
            </a:r>
            <a:endParaRPr lang="en-AU">
              <a:solidFill>
                <a:srgbClr val="FF0000"/>
              </a:solidFill>
            </a:endParaRP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feedback"/>
          <p:cNvPicPr>
            <a:picLocks noChangeAspect="1" noChangeArrowheads="1"/>
          </p:cNvPicPr>
          <p:nvPr/>
        </p:nvPicPr>
        <p:blipFill>
          <a:blip r:embed="rId2"/>
          <a:srcRect/>
          <a:stretch>
            <a:fillRect/>
          </a:stretch>
        </p:blipFill>
        <p:spPr bwMode="auto">
          <a:xfrm>
            <a:off x="1524000" y="0"/>
            <a:ext cx="5464175" cy="6858000"/>
          </a:xfrm>
          <a:prstGeom prst="rect">
            <a:avLst/>
          </a:prstGeom>
          <a:noFill/>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2"/>
          <p:cNvSpPr txBox="1">
            <a:spLocks noChangeArrowheads="1"/>
          </p:cNvSpPr>
          <p:nvPr/>
        </p:nvSpPr>
        <p:spPr bwMode="auto">
          <a:xfrm>
            <a:off x="381000" y="609600"/>
            <a:ext cx="8763000" cy="5934075"/>
          </a:xfrm>
          <a:prstGeom prst="rect">
            <a:avLst/>
          </a:prstGeom>
          <a:noFill/>
          <a:ln w="9525">
            <a:noFill/>
            <a:miter lim="800000"/>
            <a:headEnd/>
            <a:tailEnd/>
          </a:ln>
          <a:effectLst/>
        </p:spPr>
        <p:txBody>
          <a:bodyPr>
            <a:spAutoFit/>
          </a:bodyPr>
          <a:lstStyle/>
          <a:p>
            <a:pPr>
              <a:spcBef>
                <a:spcPct val="50000"/>
              </a:spcBef>
            </a:pPr>
            <a:r>
              <a:rPr lang="en-US">
                <a:solidFill>
                  <a:srgbClr val="CC0099"/>
                </a:solidFill>
              </a:rPr>
              <a:t>Factors which affect feedback:</a:t>
            </a:r>
          </a:p>
          <a:p>
            <a:pPr>
              <a:spcBef>
                <a:spcPct val="50000"/>
              </a:spcBef>
              <a:buFontTx/>
              <a:buChar char="•"/>
            </a:pPr>
            <a:r>
              <a:rPr lang="en-US">
                <a:solidFill>
                  <a:srgbClr val="000099"/>
                </a:solidFill>
              </a:rPr>
              <a:t>Stage of learning – beginners should be given feedback, but not too much as they may be overloaded with information. Knowledge of performance is more relevant for intermediate and advanced performers because it provides detailed information about timing.</a:t>
            </a:r>
          </a:p>
          <a:p>
            <a:pPr>
              <a:spcBef>
                <a:spcPct val="50000"/>
              </a:spcBef>
              <a:buFontTx/>
              <a:buChar char="•"/>
            </a:pPr>
            <a:r>
              <a:rPr lang="en-US">
                <a:solidFill>
                  <a:srgbClr val="000099"/>
                </a:solidFill>
              </a:rPr>
              <a:t>Precision of feedback</a:t>
            </a:r>
          </a:p>
          <a:p>
            <a:pPr>
              <a:spcBef>
                <a:spcPct val="50000"/>
              </a:spcBef>
              <a:buFontTx/>
              <a:buChar char="•"/>
            </a:pPr>
            <a:r>
              <a:rPr lang="en-US">
                <a:solidFill>
                  <a:srgbClr val="000099"/>
                </a:solidFill>
              </a:rPr>
              <a:t>Effective feedback (copy table 2.2)</a:t>
            </a:r>
          </a:p>
          <a:p>
            <a:pPr>
              <a:spcBef>
                <a:spcPct val="50000"/>
              </a:spcBef>
            </a:pPr>
            <a:r>
              <a:rPr lang="en-US">
                <a:solidFill>
                  <a:srgbClr val="000099"/>
                </a:solidFill>
              </a:rPr>
              <a:t>		Nelson page 62 </a:t>
            </a:r>
          </a:p>
          <a:p>
            <a:pPr>
              <a:spcBef>
                <a:spcPct val="50000"/>
              </a:spcBef>
              <a:buFontTx/>
              <a:buChar char="•"/>
            </a:pPr>
            <a:r>
              <a:rPr lang="en-US">
                <a:solidFill>
                  <a:srgbClr val="000099"/>
                </a:solidFill>
              </a:rPr>
              <a:t>Timing and frequency of feedback</a:t>
            </a:r>
          </a:p>
          <a:p>
            <a:pPr>
              <a:spcBef>
                <a:spcPct val="50000"/>
              </a:spcBef>
            </a:pPr>
            <a:r>
              <a:rPr lang="en-US">
                <a:solidFill>
                  <a:srgbClr val="000099"/>
                </a:solidFill>
              </a:rPr>
              <a:t>	- Before the movement</a:t>
            </a:r>
          </a:p>
          <a:p>
            <a:pPr>
              <a:spcBef>
                <a:spcPct val="50000"/>
              </a:spcBef>
            </a:pPr>
            <a:r>
              <a:rPr lang="en-AU">
                <a:solidFill>
                  <a:srgbClr val="000099"/>
                </a:solidFill>
              </a:rPr>
              <a:t>	- concurrent feedback</a:t>
            </a:r>
          </a:p>
          <a:p>
            <a:pPr>
              <a:spcBef>
                <a:spcPct val="50000"/>
              </a:spcBef>
            </a:pPr>
            <a:r>
              <a:rPr lang="en-AU">
                <a:solidFill>
                  <a:srgbClr val="000099"/>
                </a:solidFill>
              </a:rPr>
              <a:t>	- terminal feedback  (page 62)</a:t>
            </a:r>
          </a:p>
        </p:txBody>
      </p:sp>
      <p:graphicFrame>
        <p:nvGraphicFramePr>
          <p:cNvPr id="30723" name="Object 3"/>
          <p:cNvGraphicFramePr>
            <a:graphicFrameLocks noChangeAspect="1"/>
          </p:cNvGraphicFramePr>
          <p:nvPr/>
        </p:nvGraphicFramePr>
        <p:xfrm>
          <a:off x="5095875" y="2743200"/>
          <a:ext cx="3219450" cy="4114800"/>
        </p:xfrm>
        <a:graphic>
          <a:graphicData uri="http://schemas.openxmlformats.org/presentationml/2006/ole">
            <p:oleObj spid="_x0000_s61442" name="Photo Editor Photo" r:id="rId3" imgW="2980952" imgH="3809524" progId="">
              <p:embed/>
            </p:oleObj>
          </a:graphicData>
        </a:graphic>
      </p:graphicFrame>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ext Box 2"/>
          <p:cNvSpPr txBox="1">
            <a:spLocks noChangeArrowheads="1"/>
          </p:cNvSpPr>
          <p:nvPr/>
        </p:nvSpPr>
        <p:spPr bwMode="auto">
          <a:xfrm>
            <a:off x="381000" y="533400"/>
            <a:ext cx="8153400" cy="5751513"/>
          </a:xfrm>
          <a:prstGeom prst="rect">
            <a:avLst/>
          </a:prstGeom>
          <a:noFill/>
          <a:ln w="9525">
            <a:noFill/>
            <a:miter lim="800000"/>
            <a:headEnd/>
            <a:tailEnd/>
          </a:ln>
          <a:effectLst/>
        </p:spPr>
        <p:txBody>
          <a:bodyPr>
            <a:spAutoFit/>
          </a:bodyPr>
          <a:lstStyle/>
          <a:p>
            <a:pPr>
              <a:spcBef>
                <a:spcPct val="50000"/>
              </a:spcBef>
            </a:pPr>
            <a:r>
              <a:rPr lang="en-US">
                <a:solidFill>
                  <a:srgbClr val="CC0099"/>
                </a:solidFill>
              </a:rPr>
              <a:t>INFORMATION PROCESSING CHARACTERISTICS OF A SKILLED PERFORMER</a:t>
            </a:r>
          </a:p>
          <a:p>
            <a:pPr>
              <a:spcBef>
                <a:spcPct val="50000"/>
              </a:spcBef>
              <a:buFontTx/>
              <a:buChar char="•"/>
            </a:pPr>
            <a:r>
              <a:rPr lang="en-US">
                <a:solidFill>
                  <a:srgbClr val="000099"/>
                </a:solidFill>
              </a:rPr>
              <a:t>A greater ability to detect cues and selectively attend to them.</a:t>
            </a:r>
          </a:p>
          <a:p>
            <a:pPr>
              <a:spcBef>
                <a:spcPct val="50000"/>
              </a:spcBef>
              <a:buFontTx/>
              <a:buChar char="•"/>
            </a:pPr>
            <a:r>
              <a:rPr lang="en-US">
                <a:solidFill>
                  <a:srgbClr val="000099"/>
                </a:solidFill>
              </a:rPr>
              <a:t>Can filter out noise and anticipate required response.</a:t>
            </a:r>
          </a:p>
          <a:p>
            <a:pPr>
              <a:spcBef>
                <a:spcPct val="50000"/>
              </a:spcBef>
              <a:buFontTx/>
              <a:buChar char="•"/>
            </a:pPr>
            <a:r>
              <a:rPr lang="en-US">
                <a:solidFill>
                  <a:srgbClr val="000099"/>
                </a:solidFill>
              </a:rPr>
              <a:t>Has greater sensory acuity</a:t>
            </a:r>
          </a:p>
          <a:p>
            <a:pPr>
              <a:spcBef>
                <a:spcPct val="50000"/>
              </a:spcBef>
              <a:buFontTx/>
              <a:buChar char="•"/>
            </a:pPr>
            <a:r>
              <a:rPr lang="en-US">
                <a:solidFill>
                  <a:srgbClr val="000099"/>
                </a:solidFill>
              </a:rPr>
              <a:t>Is able to reduce reaction time through practice.</a:t>
            </a:r>
          </a:p>
          <a:p>
            <a:pPr>
              <a:spcBef>
                <a:spcPct val="50000"/>
              </a:spcBef>
              <a:buFontTx/>
              <a:buChar char="•"/>
            </a:pPr>
            <a:r>
              <a:rPr lang="en-US">
                <a:solidFill>
                  <a:srgbClr val="000099"/>
                </a:solidFill>
              </a:rPr>
              <a:t>Have experiences in long term memory that help select responses</a:t>
            </a:r>
          </a:p>
          <a:p>
            <a:pPr>
              <a:spcBef>
                <a:spcPct val="50000"/>
              </a:spcBef>
              <a:buFontTx/>
              <a:buChar char="•"/>
            </a:pPr>
            <a:r>
              <a:rPr lang="en-US">
                <a:solidFill>
                  <a:srgbClr val="000099"/>
                </a:solidFill>
              </a:rPr>
              <a:t>Is less easily ‘tricked’ by fake movements.</a:t>
            </a:r>
          </a:p>
          <a:p>
            <a:pPr>
              <a:spcBef>
                <a:spcPct val="50000"/>
              </a:spcBef>
              <a:buFontTx/>
              <a:buChar char="•"/>
            </a:pPr>
            <a:r>
              <a:rPr lang="en-US">
                <a:solidFill>
                  <a:srgbClr val="000099"/>
                </a:solidFill>
              </a:rPr>
              <a:t>Has highly developed motor programs in long term memory.</a:t>
            </a:r>
          </a:p>
          <a:p>
            <a:pPr>
              <a:spcBef>
                <a:spcPct val="50000"/>
              </a:spcBef>
              <a:buFontTx/>
              <a:buChar char="•"/>
            </a:pPr>
            <a:r>
              <a:rPr lang="en-US">
                <a:solidFill>
                  <a:srgbClr val="000099"/>
                </a:solidFill>
              </a:rPr>
              <a:t>Seems to have automatically correct response.</a:t>
            </a:r>
          </a:p>
          <a:p>
            <a:pPr>
              <a:spcBef>
                <a:spcPct val="50000"/>
              </a:spcBef>
              <a:buFontTx/>
              <a:buChar char="•"/>
            </a:pPr>
            <a:r>
              <a:rPr lang="en-US">
                <a:solidFill>
                  <a:srgbClr val="000099"/>
                </a:solidFill>
              </a:rPr>
              <a:t>Uses internal and external feedback correctly.</a:t>
            </a:r>
            <a:endParaRPr lang="en-AU">
              <a:solidFill>
                <a:srgbClr val="000099"/>
              </a:solidFill>
            </a:endParaRP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ext Box 2"/>
          <p:cNvSpPr txBox="1">
            <a:spLocks noChangeArrowheads="1"/>
          </p:cNvSpPr>
          <p:nvPr/>
        </p:nvSpPr>
        <p:spPr bwMode="auto">
          <a:xfrm>
            <a:off x="441325" y="417513"/>
            <a:ext cx="8316913" cy="2282825"/>
          </a:xfrm>
          <a:prstGeom prst="rect">
            <a:avLst/>
          </a:prstGeom>
          <a:noFill/>
          <a:ln w="9525">
            <a:noFill/>
            <a:miter lim="800000"/>
            <a:headEnd/>
            <a:tailEnd/>
          </a:ln>
          <a:effectLst/>
        </p:spPr>
        <p:txBody>
          <a:bodyPr wrap="none">
            <a:spAutoFit/>
          </a:bodyPr>
          <a:lstStyle/>
          <a:p>
            <a:r>
              <a:rPr lang="en-US">
                <a:solidFill>
                  <a:srgbClr val="FF0000"/>
                </a:solidFill>
              </a:rPr>
              <a:t>HOMEWORK</a:t>
            </a:r>
          </a:p>
          <a:p>
            <a:endParaRPr lang="en-US">
              <a:solidFill>
                <a:srgbClr val="FF0000"/>
              </a:solidFill>
            </a:endParaRPr>
          </a:p>
          <a:p>
            <a:r>
              <a:rPr lang="en-US">
                <a:solidFill>
                  <a:srgbClr val="FF0000"/>
                </a:solidFill>
              </a:rPr>
              <a:t>Design a flow chart of information on information processing.</a:t>
            </a:r>
          </a:p>
          <a:p>
            <a:r>
              <a:rPr lang="en-US">
                <a:solidFill>
                  <a:srgbClr val="FF0000"/>
                </a:solidFill>
              </a:rPr>
              <a:t>Use colour and neat writing / typing to enhance your ability to follow</a:t>
            </a:r>
          </a:p>
          <a:p>
            <a:r>
              <a:rPr lang="en-US">
                <a:solidFill>
                  <a:srgbClr val="FF0000"/>
                </a:solidFill>
              </a:rPr>
              <a:t>and understand it.</a:t>
            </a:r>
          </a:p>
          <a:p>
            <a:r>
              <a:rPr lang="en-US">
                <a:solidFill>
                  <a:srgbClr val="FF0000"/>
                </a:solidFill>
              </a:rPr>
              <a:t>Use one sport to assist you in examples throughout the chart.</a:t>
            </a:r>
            <a:endParaRPr lang="en-AU">
              <a:solidFill>
                <a:srgbClr val="FF0000"/>
              </a:solidFill>
            </a:endParaRP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idx="4294967295"/>
          </p:nvPr>
        </p:nvSpPr>
        <p:spPr>
          <a:xfrm>
            <a:off x="428625" y="0"/>
            <a:ext cx="8229600" cy="928688"/>
          </a:xfrm>
        </p:spPr>
        <p:txBody>
          <a:bodyPr/>
          <a:lstStyle/>
          <a:p>
            <a:pPr algn="l" eaLnBrk="1" hangingPunct="1"/>
            <a:r>
              <a:rPr lang="en-GB" sz="3200" dirty="0" smtClean="0"/>
              <a:t>What inputs?</a:t>
            </a:r>
          </a:p>
        </p:txBody>
      </p:sp>
      <p:cxnSp>
        <p:nvCxnSpPr>
          <p:cNvPr id="5" name="Straight Connector 4"/>
          <p:cNvCxnSpPr/>
          <p:nvPr/>
        </p:nvCxnSpPr>
        <p:spPr>
          <a:xfrm>
            <a:off x="500063" y="714375"/>
            <a:ext cx="8286750" cy="1588"/>
          </a:xfrm>
          <a:prstGeom prst="line">
            <a:avLst/>
          </a:prstGeom>
        </p:spPr>
        <p:style>
          <a:lnRef idx="2">
            <a:schemeClr val="dk1"/>
          </a:lnRef>
          <a:fillRef idx="0">
            <a:schemeClr val="dk1"/>
          </a:fillRef>
          <a:effectRef idx="1">
            <a:schemeClr val="dk1"/>
          </a:effectRef>
          <a:fontRef idx="minor">
            <a:schemeClr val="tx1"/>
          </a:fontRef>
        </p:style>
      </p:cxnSp>
      <p:pic>
        <p:nvPicPr>
          <p:cNvPr id="6" name="Content Placeholder 5" descr="discuss_big"/>
          <p:cNvPicPr>
            <a:picLocks noGrp="1" noChangeAspect="1" noChangeArrowheads="1"/>
          </p:cNvPicPr>
          <p:nvPr>
            <p:ph idx="4294967295"/>
          </p:nvPr>
        </p:nvPicPr>
        <p:blipFill>
          <a:blip r:embed="rId2" cstate="print"/>
          <a:srcRect/>
          <a:stretch>
            <a:fillRect/>
          </a:stretch>
        </p:blipFill>
        <p:spPr>
          <a:xfrm>
            <a:off x="1331913" y="1196975"/>
            <a:ext cx="6230937" cy="4259263"/>
          </a:xfr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ext Box 2"/>
          <p:cNvSpPr txBox="1">
            <a:spLocks noChangeArrowheads="1"/>
          </p:cNvSpPr>
          <p:nvPr/>
        </p:nvSpPr>
        <p:spPr bwMode="auto">
          <a:xfrm>
            <a:off x="381000" y="685800"/>
            <a:ext cx="8382000" cy="4893647"/>
          </a:xfrm>
          <a:prstGeom prst="rect">
            <a:avLst/>
          </a:prstGeom>
          <a:noFill/>
          <a:ln w="9525">
            <a:noFill/>
            <a:miter lim="800000"/>
            <a:headEnd/>
            <a:tailEnd/>
          </a:ln>
          <a:effectLst/>
        </p:spPr>
        <p:txBody>
          <a:bodyPr>
            <a:spAutoFit/>
          </a:bodyPr>
          <a:lstStyle/>
          <a:p>
            <a:pPr>
              <a:spcBef>
                <a:spcPct val="50000"/>
              </a:spcBef>
            </a:pPr>
            <a:r>
              <a:rPr lang="en-US" sz="2400" b="1" dirty="0"/>
              <a:t>STAGE 1   INPUT</a:t>
            </a:r>
          </a:p>
          <a:p>
            <a:pPr>
              <a:spcBef>
                <a:spcPct val="50000"/>
              </a:spcBef>
            </a:pPr>
            <a:r>
              <a:rPr lang="en-US" sz="2400" b="1" dirty="0"/>
              <a:t>DISPLAY – information from the environment</a:t>
            </a:r>
          </a:p>
          <a:p>
            <a:pPr>
              <a:spcBef>
                <a:spcPct val="50000"/>
              </a:spcBef>
            </a:pPr>
            <a:r>
              <a:rPr lang="en-US" sz="2400" b="1" dirty="0"/>
              <a:t>+</a:t>
            </a:r>
          </a:p>
          <a:p>
            <a:pPr>
              <a:spcBef>
                <a:spcPct val="50000"/>
              </a:spcBef>
            </a:pPr>
            <a:r>
              <a:rPr lang="en-US" sz="2400" b="1" dirty="0"/>
              <a:t>SENSORY SYSTEM – information collected by the senses</a:t>
            </a:r>
          </a:p>
          <a:p>
            <a:pPr>
              <a:spcBef>
                <a:spcPct val="50000"/>
              </a:spcBef>
            </a:pPr>
            <a:endParaRPr lang="en-US" dirty="0" smtClean="0"/>
          </a:p>
          <a:p>
            <a:pPr>
              <a:spcBef>
                <a:spcPct val="50000"/>
              </a:spcBef>
            </a:pPr>
            <a:r>
              <a:rPr lang="en-US" dirty="0" smtClean="0"/>
              <a:t>During </a:t>
            </a:r>
            <a:r>
              <a:rPr lang="en-US" dirty="0"/>
              <a:t>the input stage information is gathered from:</a:t>
            </a:r>
          </a:p>
          <a:p>
            <a:pPr>
              <a:spcBef>
                <a:spcPct val="50000"/>
              </a:spcBef>
            </a:pPr>
            <a:r>
              <a:rPr lang="en-US" dirty="0"/>
              <a:t>1. The </a:t>
            </a:r>
            <a:r>
              <a:rPr lang="en-US" u="sng" dirty="0"/>
              <a:t>external</a:t>
            </a:r>
            <a:r>
              <a:rPr lang="en-US" dirty="0"/>
              <a:t> environment by the senses (sight, hearing, touch)</a:t>
            </a:r>
          </a:p>
          <a:p>
            <a:pPr>
              <a:spcBef>
                <a:spcPct val="50000"/>
              </a:spcBef>
              <a:buFontTx/>
              <a:buChar char="•"/>
            </a:pPr>
            <a:r>
              <a:rPr lang="en-US" dirty="0" smtClean="0"/>
              <a:t> This </a:t>
            </a:r>
            <a:r>
              <a:rPr lang="en-US" dirty="0"/>
              <a:t>is called </a:t>
            </a:r>
            <a:r>
              <a:rPr lang="en-US" dirty="0" err="1"/>
              <a:t>exteroceptive</a:t>
            </a:r>
            <a:r>
              <a:rPr lang="en-US" dirty="0"/>
              <a:t> information</a:t>
            </a:r>
          </a:p>
          <a:p>
            <a:pPr>
              <a:spcBef>
                <a:spcPct val="50000"/>
              </a:spcBef>
              <a:buFontTx/>
              <a:buChar char="•"/>
            </a:pPr>
            <a:r>
              <a:rPr lang="en-US" dirty="0" smtClean="0"/>
              <a:t> Information </a:t>
            </a:r>
            <a:r>
              <a:rPr lang="en-US" dirty="0"/>
              <a:t>gathered from the environment include shape, </a:t>
            </a:r>
            <a:r>
              <a:rPr lang="en-US" dirty="0" err="1"/>
              <a:t>colour</a:t>
            </a:r>
            <a:r>
              <a:rPr lang="en-US" dirty="0"/>
              <a:t>, texture</a:t>
            </a:r>
          </a:p>
          <a:p>
            <a:pPr>
              <a:spcBef>
                <a:spcPct val="50000"/>
              </a:spcBef>
              <a:buFontTx/>
              <a:buChar char="•"/>
            </a:pPr>
            <a:r>
              <a:rPr lang="en-US" dirty="0" err="1"/>
              <a:t>Eg</a:t>
            </a:r>
            <a:r>
              <a:rPr lang="en-US" dirty="0"/>
              <a:t>. During a softball match a batter receives information from the environment on how fast the ball is travelling, if it has spin, where the fielders are positioned.</a:t>
            </a: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p:cNvSpPr txBox="1">
            <a:spLocks noChangeArrowheads="1"/>
          </p:cNvSpPr>
          <p:nvPr/>
        </p:nvSpPr>
        <p:spPr bwMode="auto">
          <a:xfrm>
            <a:off x="457200" y="609600"/>
            <a:ext cx="8382000" cy="5432256"/>
          </a:xfrm>
          <a:prstGeom prst="rect">
            <a:avLst/>
          </a:prstGeom>
          <a:noFill/>
          <a:ln w="9525">
            <a:noFill/>
            <a:miter lim="800000"/>
            <a:headEnd/>
            <a:tailEnd/>
          </a:ln>
          <a:effectLst/>
        </p:spPr>
        <p:txBody>
          <a:bodyPr>
            <a:spAutoFit/>
          </a:bodyPr>
          <a:lstStyle/>
          <a:p>
            <a:pPr>
              <a:spcBef>
                <a:spcPct val="50000"/>
              </a:spcBef>
            </a:pPr>
            <a:r>
              <a:rPr lang="en-US" sz="2000" dirty="0"/>
              <a:t>2. The </a:t>
            </a:r>
            <a:r>
              <a:rPr lang="en-US" sz="2000" u="sng" dirty="0"/>
              <a:t>internal</a:t>
            </a:r>
            <a:r>
              <a:rPr lang="en-US" sz="2000" dirty="0"/>
              <a:t> environment (within the body) through </a:t>
            </a:r>
            <a:r>
              <a:rPr lang="en-US" sz="2000" dirty="0" err="1"/>
              <a:t>proprioceptors</a:t>
            </a:r>
            <a:r>
              <a:rPr lang="en-US" sz="2000" dirty="0"/>
              <a:t> (muscles, tendons, joints and nerves</a:t>
            </a:r>
            <a:r>
              <a:rPr lang="en-US" sz="2000" dirty="0" smtClean="0"/>
              <a:t>)</a:t>
            </a:r>
          </a:p>
          <a:p>
            <a:pPr>
              <a:spcBef>
                <a:spcPct val="50000"/>
              </a:spcBef>
            </a:pPr>
            <a:endParaRPr lang="en-US" sz="2000" dirty="0"/>
          </a:p>
          <a:p>
            <a:pPr>
              <a:spcBef>
                <a:spcPct val="50000"/>
              </a:spcBef>
              <a:buFontTx/>
              <a:buChar char="•"/>
            </a:pPr>
            <a:r>
              <a:rPr lang="en-US" sz="2000" dirty="0" smtClean="0"/>
              <a:t> This </a:t>
            </a:r>
            <a:r>
              <a:rPr lang="en-US" sz="2000" dirty="0"/>
              <a:t>is called </a:t>
            </a:r>
            <a:r>
              <a:rPr lang="en-US" sz="2000" dirty="0" err="1"/>
              <a:t>proprioception</a:t>
            </a:r>
            <a:endParaRPr lang="en-US" sz="2000" dirty="0"/>
          </a:p>
          <a:p>
            <a:pPr>
              <a:spcBef>
                <a:spcPct val="50000"/>
              </a:spcBef>
              <a:buFontTx/>
              <a:buChar char="•"/>
            </a:pPr>
            <a:r>
              <a:rPr lang="en-US" sz="2000" dirty="0" smtClean="0"/>
              <a:t> Information </a:t>
            </a:r>
            <a:r>
              <a:rPr lang="en-US" sz="2000" dirty="0"/>
              <a:t>is gained on movement, position and balance</a:t>
            </a:r>
          </a:p>
          <a:p>
            <a:pPr>
              <a:spcBef>
                <a:spcPct val="50000"/>
              </a:spcBef>
              <a:buFontTx/>
              <a:buChar char="•"/>
            </a:pPr>
            <a:r>
              <a:rPr lang="en-US" sz="2000" dirty="0" err="1"/>
              <a:t>Eg</a:t>
            </a:r>
            <a:r>
              <a:rPr lang="en-US" sz="2000" dirty="0"/>
              <a:t>. Softball – the batter receives information from </a:t>
            </a:r>
            <a:r>
              <a:rPr lang="en-US" sz="2000" dirty="0" err="1"/>
              <a:t>proprioceptors</a:t>
            </a:r>
            <a:r>
              <a:rPr lang="en-US" sz="2000" dirty="0"/>
              <a:t> on how the hit feels, how hard the bat is swung</a:t>
            </a:r>
          </a:p>
          <a:p>
            <a:pPr>
              <a:spcBef>
                <a:spcPct val="50000"/>
              </a:spcBef>
              <a:buFontTx/>
              <a:buChar char="•"/>
            </a:pPr>
            <a:r>
              <a:rPr lang="en-US" sz="2000" dirty="0" smtClean="0"/>
              <a:t> A </a:t>
            </a:r>
            <a:r>
              <a:rPr lang="en-US" sz="2000" dirty="0"/>
              <a:t>similar term is </a:t>
            </a:r>
            <a:r>
              <a:rPr lang="en-US" sz="2000" dirty="0" err="1"/>
              <a:t>kinesthesis</a:t>
            </a:r>
            <a:r>
              <a:rPr lang="en-US" sz="2000" dirty="0"/>
              <a:t> – the body’s movement sense.</a:t>
            </a:r>
          </a:p>
          <a:p>
            <a:pPr>
              <a:spcBef>
                <a:spcPct val="50000"/>
              </a:spcBef>
              <a:buFontTx/>
              <a:buChar char="•"/>
            </a:pPr>
            <a:r>
              <a:rPr lang="en-US" sz="2000" dirty="0"/>
              <a:t>For sports that require balance, the body uses receptors in the inner ear to detect signals related to movements in space such as posture and balance.</a:t>
            </a:r>
          </a:p>
          <a:p>
            <a:pPr>
              <a:spcBef>
                <a:spcPct val="50000"/>
              </a:spcBef>
              <a:buFontTx/>
              <a:buChar char="•"/>
            </a:pPr>
            <a:endParaRPr lang="en-US" sz="2000" dirty="0"/>
          </a:p>
          <a:p>
            <a:pPr>
              <a:spcBef>
                <a:spcPct val="50000"/>
              </a:spcBef>
            </a:pPr>
            <a:r>
              <a:rPr lang="en-US" sz="2000" dirty="0"/>
              <a:t>Complete ‘The Senses’ worksheet on the next page.</a:t>
            </a:r>
            <a:endParaRPr lang="en-AU" sz="2000" dirty="0"/>
          </a:p>
          <a:p>
            <a:pPr>
              <a:spcBef>
                <a:spcPct val="50000"/>
              </a:spcBef>
            </a:pPr>
            <a:endParaRPr lang="en-AU" dirty="0">
              <a:solidFill>
                <a:srgbClr val="FF0000"/>
              </a:solidFill>
            </a:endParaRP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senses"/>
          <p:cNvPicPr>
            <a:picLocks noChangeAspect="1" noChangeArrowheads="1"/>
          </p:cNvPicPr>
          <p:nvPr/>
        </p:nvPicPr>
        <p:blipFill>
          <a:blip r:embed="rId2"/>
          <a:srcRect/>
          <a:stretch>
            <a:fillRect/>
          </a:stretch>
        </p:blipFill>
        <p:spPr bwMode="auto">
          <a:xfrm>
            <a:off x="571472" y="0"/>
            <a:ext cx="6118253" cy="6858000"/>
          </a:xfrm>
          <a:prstGeom prst="rect">
            <a:avLst/>
          </a:prstGeom>
          <a:noFill/>
        </p:spPr>
      </p:pic>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457200" y="609600"/>
            <a:ext cx="8305800" cy="4838700"/>
          </a:xfrm>
          <a:prstGeom prst="rect">
            <a:avLst/>
          </a:prstGeom>
          <a:noFill/>
          <a:ln w="9525">
            <a:noFill/>
            <a:miter lim="800000"/>
            <a:headEnd/>
            <a:tailEnd/>
          </a:ln>
          <a:effectLst/>
        </p:spPr>
        <p:txBody>
          <a:bodyPr>
            <a:spAutoFit/>
          </a:bodyPr>
          <a:lstStyle/>
          <a:p>
            <a:pPr>
              <a:spcBef>
                <a:spcPct val="50000"/>
              </a:spcBef>
            </a:pPr>
            <a:r>
              <a:rPr lang="en-US">
                <a:solidFill>
                  <a:srgbClr val="CC0099"/>
                </a:solidFill>
              </a:rPr>
              <a:t>STAGE 2   PROCESSING</a:t>
            </a:r>
          </a:p>
          <a:p>
            <a:pPr>
              <a:spcBef>
                <a:spcPct val="50000"/>
              </a:spcBef>
            </a:pPr>
            <a:endParaRPr lang="en-US">
              <a:solidFill>
                <a:srgbClr val="CC0099"/>
              </a:solidFill>
            </a:endParaRPr>
          </a:p>
          <a:p>
            <a:pPr algn="ctr">
              <a:spcBef>
                <a:spcPct val="50000"/>
              </a:spcBef>
            </a:pPr>
            <a:r>
              <a:rPr lang="en-US">
                <a:solidFill>
                  <a:srgbClr val="CC0099"/>
                </a:solidFill>
              </a:rPr>
              <a:t>a) Stimulus Identification – </a:t>
            </a:r>
            <a:r>
              <a:rPr lang="en-US">
                <a:solidFill>
                  <a:srgbClr val="000099"/>
                </a:solidFill>
              </a:rPr>
              <a:t>information from the environment is identified, interpreted and organised</a:t>
            </a:r>
          </a:p>
          <a:p>
            <a:pPr algn="ctr">
              <a:spcBef>
                <a:spcPct val="50000"/>
              </a:spcBef>
            </a:pPr>
            <a:endParaRPr lang="en-US">
              <a:solidFill>
                <a:srgbClr val="000099"/>
              </a:solidFill>
            </a:endParaRPr>
          </a:p>
          <a:p>
            <a:pPr algn="ctr">
              <a:spcBef>
                <a:spcPct val="50000"/>
              </a:spcBef>
            </a:pPr>
            <a:r>
              <a:rPr lang="en-US">
                <a:solidFill>
                  <a:srgbClr val="CC0099"/>
                </a:solidFill>
              </a:rPr>
              <a:t>b) Response Selection – </a:t>
            </a:r>
            <a:r>
              <a:rPr lang="en-US">
                <a:solidFill>
                  <a:srgbClr val="000099"/>
                </a:solidFill>
              </a:rPr>
              <a:t>the most appropriate response is decided upon</a:t>
            </a:r>
          </a:p>
          <a:p>
            <a:pPr algn="ctr">
              <a:spcBef>
                <a:spcPct val="50000"/>
              </a:spcBef>
            </a:pPr>
            <a:endParaRPr lang="en-US">
              <a:solidFill>
                <a:srgbClr val="000099"/>
              </a:solidFill>
            </a:endParaRPr>
          </a:p>
          <a:p>
            <a:pPr algn="ctr">
              <a:spcBef>
                <a:spcPct val="50000"/>
              </a:spcBef>
            </a:pPr>
            <a:r>
              <a:rPr lang="en-US">
                <a:solidFill>
                  <a:srgbClr val="CC0099"/>
                </a:solidFill>
              </a:rPr>
              <a:t>c) Response Programming – </a:t>
            </a:r>
            <a:r>
              <a:rPr lang="en-US">
                <a:solidFill>
                  <a:srgbClr val="000099"/>
                </a:solidFill>
              </a:rPr>
              <a:t>the movement response is initiated and co-ordinated</a:t>
            </a:r>
            <a:endParaRPr lang="en-AU">
              <a:solidFill>
                <a:srgbClr val="CC0099"/>
              </a:solidFill>
            </a:endParaRPr>
          </a:p>
        </p:txBody>
      </p:sp>
      <p:sp>
        <p:nvSpPr>
          <p:cNvPr id="8195" name="Line 3"/>
          <p:cNvSpPr>
            <a:spLocks noChangeShapeType="1"/>
          </p:cNvSpPr>
          <p:nvPr/>
        </p:nvSpPr>
        <p:spPr bwMode="auto">
          <a:xfrm>
            <a:off x="4648200" y="2667000"/>
            <a:ext cx="0" cy="381000"/>
          </a:xfrm>
          <a:prstGeom prst="line">
            <a:avLst/>
          </a:prstGeom>
          <a:noFill/>
          <a:ln w="9525">
            <a:solidFill>
              <a:schemeClr val="tx1"/>
            </a:solidFill>
            <a:round/>
            <a:headEnd/>
            <a:tailEnd type="triangle" w="med" len="med"/>
          </a:ln>
          <a:effectLst/>
        </p:spPr>
        <p:txBody>
          <a:bodyPr/>
          <a:lstStyle/>
          <a:p>
            <a:endParaRPr lang="en-GB"/>
          </a:p>
        </p:txBody>
      </p:sp>
      <p:sp>
        <p:nvSpPr>
          <p:cNvPr id="8196" name="Line 4"/>
          <p:cNvSpPr>
            <a:spLocks noChangeShapeType="1"/>
          </p:cNvSpPr>
          <p:nvPr/>
        </p:nvSpPr>
        <p:spPr bwMode="auto">
          <a:xfrm>
            <a:off x="4648200" y="4038600"/>
            <a:ext cx="0" cy="457200"/>
          </a:xfrm>
          <a:prstGeom prst="line">
            <a:avLst/>
          </a:prstGeom>
          <a:noFill/>
          <a:ln w="9525">
            <a:solidFill>
              <a:schemeClr val="tx1"/>
            </a:solidFill>
            <a:round/>
            <a:headEnd/>
            <a:tailEnd type="triangle" w="med" len="med"/>
          </a:ln>
          <a:effectLst/>
        </p:spPr>
        <p:txBody>
          <a:bodyPr/>
          <a:lstStyle/>
          <a:p>
            <a:endParaRPr lang="en-GB"/>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2"/>
          <p:cNvSpPr txBox="1">
            <a:spLocks noChangeArrowheads="1"/>
          </p:cNvSpPr>
          <p:nvPr/>
        </p:nvSpPr>
        <p:spPr bwMode="auto">
          <a:xfrm>
            <a:off x="685800" y="457200"/>
            <a:ext cx="7848600" cy="4838700"/>
          </a:xfrm>
          <a:prstGeom prst="rect">
            <a:avLst/>
          </a:prstGeom>
          <a:noFill/>
          <a:ln w="9525">
            <a:noFill/>
            <a:miter lim="800000"/>
            <a:headEnd/>
            <a:tailEnd/>
          </a:ln>
          <a:effectLst/>
        </p:spPr>
        <p:txBody>
          <a:bodyPr>
            <a:spAutoFit/>
          </a:bodyPr>
          <a:lstStyle/>
          <a:p>
            <a:pPr marL="457200" indent="-457200">
              <a:spcBef>
                <a:spcPct val="50000"/>
              </a:spcBef>
              <a:buFontTx/>
              <a:buAutoNum type="alphaLcParenR"/>
            </a:pPr>
            <a:r>
              <a:rPr lang="en-US">
                <a:solidFill>
                  <a:srgbClr val="CC0099"/>
                </a:solidFill>
              </a:rPr>
              <a:t>STIMULUS IDENTIFICATION</a:t>
            </a:r>
          </a:p>
          <a:p>
            <a:pPr marL="457200" indent="-457200">
              <a:spcBef>
                <a:spcPct val="50000"/>
              </a:spcBef>
            </a:pPr>
            <a:r>
              <a:rPr lang="en-US">
                <a:solidFill>
                  <a:srgbClr val="000099"/>
                </a:solidFill>
              </a:rPr>
              <a:t>This component of the processing stage determines how the </a:t>
            </a:r>
            <a:r>
              <a:rPr lang="en-US">
                <a:solidFill>
                  <a:srgbClr val="FF0000"/>
                </a:solidFill>
              </a:rPr>
              <a:t>information</a:t>
            </a:r>
            <a:r>
              <a:rPr lang="en-US">
                <a:solidFill>
                  <a:srgbClr val="000099"/>
                </a:solidFill>
              </a:rPr>
              <a:t> or </a:t>
            </a:r>
            <a:r>
              <a:rPr lang="en-US">
                <a:solidFill>
                  <a:srgbClr val="FF0000"/>
                </a:solidFill>
              </a:rPr>
              <a:t>cues</a:t>
            </a:r>
            <a:r>
              <a:rPr lang="en-US">
                <a:solidFill>
                  <a:srgbClr val="000099"/>
                </a:solidFill>
              </a:rPr>
              <a:t> gathered by the senses and proprioceptors are identified, interpreted and organised.</a:t>
            </a:r>
          </a:p>
          <a:p>
            <a:pPr marL="457200" indent="-457200">
              <a:spcBef>
                <a:spcPct val="50000"/>
              </a:spcBef>
            </a:pPr>
            <a:endParaRPr lang="en-US">
              <a:solidFill>
                <a:srgbClr val="000099"/>
              </a:solidFill>
            </a:endParaRPr>
          </a:p>
          <a:p>
            <a:pPr marL="457200" indent="-457200">
              <a:spcBef>
                <a:spcPct val="50000"/>
              </a:spcBef>
            </a:pPr>
            <a:r>
              <a:rPr lang="en-US">
                <a:solidFill>
                  <a:srgbClr val="000099"/>
                </a:solidFill>
              </a:rPr>
              <a:t>The process of identifying the information is </a:t>
            </a:r>
            <a:r>
              <a:rPr lang="en-US">
                <a:solidFill>
                  <a:srgbClr val="FF0000"/>
                </a:solidFill>
              </a:rPr>
              <a:t>signal detection</a:t>
            </a:r>
            <a:r>
              <a:rPr lang="en-US">
                <a:solidFill>
                  <a:srgbClr val="000099"/>
                </a:solidFill>
              </a:rPr>
              <a:t>.</a:t>
            </a:r>
          </a:p>
          <a:p>
            <a:pPr marL="457200" indent="-457200">
              <a:spcBef>
                <a:spcPct val="50000"/>
              </a:spcBef>
            </a:pPr>
            <a:endParaRPr lang="en-US">
              <a:solidFill>
                <a:srgbClr val="000099"/>
              </a:solidFill>
            </a:endParaRPr>
          </a:p>
          <a:p>
            <a:pPr marL="457200" indent="-457200">
              <a:spcBef>
                <a:spcPct val="50000"/>
              </a:spcBef>
            </a:pPr>
            <a:r>
              <a:rPr lang="en-US">
                <a:solidFill>
                  <a:srgbClr val="000099"/>
                </a:solidFill>
              </a:rPr>
              <a:t>The process of selecting the most relevant information is </a:t>
            </a:r>
            <a:r>
              <a:rPr lang="en-US">
                <a:solidFill>
                  <a:srgbClr val="FF0000"/>
                </a:solidFill>
              </a:rPr>
              <a:t>selective attention.</a:t>
            </a:r>
          </a:p>
          <a:p>
            <a:pPr marL="457200" indent="-457200">
              <a:spcBef>
                <a:spcPct val="50000"/>
              </a:spcBef>
            </a:pPr>
            <a:endParaRPr lang="en-AU">
              <a:solidFill>
                <a:srgbClr val="000099"/>
              </a:solidFill>
            </a:endParaRP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Box 2"/>
          <p:cNvSpPr txBox="1">
            <a:spLocks noChangeArrowheads="1"/>
          </p:cNvSpPr>
          <p:nvPr/>
        </p:nvSpPr>
        <p:spPr bwMode="auto">
          <a:xfrm>
            <a:off x="457200" y="685800"/>
            <a:ext cx="8305800" cy="5386388"/>
          </a:xfrm>
          <a:prstGeom prst="rect">
            <a:avLst/>
          </a:prstGeom>
          <a:noFill/>
          <a:ln w="9525">
            <a:noFill/>
            <a:miter lim="800000"/>
            <a:headEnd/>
            <a:tailEnd/>
          </a:ln>
          <a:effectLst/>
        </p:spPr>
        <p:txBody>
          <a:bodyPr>
            <a:spAutoFit/>
          </a:bodyPr>
          <a:lstStyle/>
          <a:p>
            <a:pPr>
              <a:spcBef>
                <a:spcPct val="50000"/>
              </a:spcBef>
            </a:pPr>
            <a:r>
              <a:rPr lang="en-US">
                <a:solidFill>
                  <a:srgbClr val="CC0099"/>
                </a:solidFill>
              </a:rPr>
              <a:t>SIGNAL DETECTION</a:t>
            </a:r>
          </a:p>
          <a:p>
            <a:pPr>
              <a:spcBef>
                <a:spcPct val="50000"/>
              </a:spcBef>
            </a:pPr>
            <a:r>
              <a:rPr lang="en-US">
                <a:solidFill>
                  <a:srgbClr val="000099"/>
                </a:solidFill>
              </a:rPr>
              <a:t>Our ability to detect cues is dependent on the strength of the cue and the ability of the senses to respond to it. Factors that affect signal detection are:</a:t>
            </a:r>
          </a:p>
          <a:p>
            <a:pPr>
              <a:spcBef>
                <a:spcPct val="50000"/>
              </a:spcBef>
              <a:buFontTx/>
              <a:buChar char="•"/>
            </a:pPr>
            <a:r>
              <a:rPr lang="en-US">
                <a:solidFill>
                  <a:srgbClr val="CC0099"/>
                </a:solidFill>
              </a:rPr>
              <a:t>Intensity of the cue</a:t>
            </a:r>
          </a:p>
          <a:p>
            <a:pPr>
              <a:spcBef>
                <a:spcPct val="50000"/>
              </a:spcBef>
              <a:buFontTx/>
              <a:buChar char="-"/>
            </a:pPr>
            <a:r>
              <a:rPr lang="en-US">
                <a:solidFill>
                  <a:srgbClr val="000099"/>
                </a:solidFill>
              </a:rPr>
              <a:t> a more intense signal is easier to detect</a:t>
            </a:r>
          </a:p>
          <a:p>
            <a:pPr>
              <a:spcBef>
                <a:spcPct val="50000"/>
              </a:spcBef>
              <a:buFontTx/>
              <a:buChar char="-"/>
            </a:pPr>
            <a:r>
              <a:rPr lang="en-US">
                <a:solidFill>
                  <a:srgbClr val="000099"/>
                </a:solidFill>
              </a:rPr>
              <a:t> the larger the size (eg. bigger ball), the easier to detect</a:t>
            </a:r>
          </a:p>
          <a:p>
            <a:pPr>
              <a:spcBef>
                <a:spcPct val="50000"/>
              </a:spcBef>
              <a:buFontTx/>
              <a:buChar char="-"/>
            </a:pPr>
            <a:r>
              <a:rPr lang="en-US">
                <a:solidFill>
                  <a:srgbClr val="000099"/>
                </a:solidFill>
              </a:rPr>
              <a:t> the brighter the colour (eg. yellow instead of white) or the better the contrast with the background, the easier to detect</a:t>
            </a:r>
          </a:p>
          <a:p>
            <a:pPr>
              <a:spcBef>
                <a:spcPct val="50000"/>
              </a:spcBef>
            </a:pPr>
            <a:endParaRPr lang="en-US">
              <a:solidFill>
                <a:srgbClr val="000099"/>
              </a:solidFill>
            </a:endParaRPr>
          </a:p>
          <a:p>
            <a:pPr>
              <a:spcBef>
                <a:spcPct val="50000"/>
              </a:spcBef>
              <a:buFontTx/>
              <a:buChar char="-"/>
            </a:pPr>
            <a:endParaRPr lang="en-AU">
              <a:solidFill>
                <a:srgbClr val="000099"/>
              </a:solidFill>
            </a:endParaRP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Box 2"/>
          <p:cNvSpPr txBox="1">
            <a:spLocks noChangeArrowheads="1"/>
          </p:cNvSpPr>
          <p:nvPr/>
        </p:nvSpPr>
        <p:spPr bwMode="auto">
          <a:xfrm>
            <a:off x="381000" y="228600"/>
            <a:ext cx="8458200" cy="6299200"/>
          </a:xfrm>
          <a:prstGeom prst="rect">
            <a:avLst/>
          </a:prstGeom>
          <a:noFill/>
          <a:ln w="9525">
            <a:noFill/>
            <a:miter lim="800000"/>
            <a:headEnd/>
            <a:tailEnd/>
          </a:ln>
          <a:effectLst/>
        </p:spPr>
        <p:txBody>
          <a:bodyPr>
            <a:spAutoFit/>
          </a:bodyPr>
          <a:lstStyle/>
          <a:p>
            <a:pPr>
              <a:spcBef>
                <a:spcPct val="50000"/>
              </a:spcBef>
              <a:buFontTx/>
              <a:buChar char="•"/>
            </a:pPr>
            <a:r>
              <a:rPr lang="en-US">
                <a:solidFill>
                  <a:srgbClr val="CC0099"/>
                </a:solidFill>
              </a:rPr>
              <a:t>Length of time the cue is present</a:t>
            </a:r>
          </a:p>
          <a:p>
            <a:pPr>
              <a:spcBef>
                <a:spcPct val="50000"/>
              </a:spcBef>
              <a:buFontTx/>
              <a:buChar char="-"/>
            </a:pPr>
            <a:r>
              <a:rPr lang="en-US">
                <a:solidFill>
                  <a:srgbClr val="000099"/>
                </a:solidFill>
              </a:rPr>
              <a:t> the longer the cue is present the more likely it will be detected</a:t>
            </a:r>
          </a:p>
          <a:p>
            <a:pPr>
              <a:spcBef>
                <a:spcPct val="50000"/>
              </a:spcBef>
              <a:buFontTx/>
              <a:buChar char="-"/>
            </a:pPr>
            <a:r>
              <a:rPr lang="en-US">
                <a:solidFill>
                  <a:srgbClr val="000099"/>
                </a:solidFill>
              </a:rPr>
              <a:t> speed is relevant! The faster an object approaches the less time there is to detect it, it is more difficult to detect. Greg Rusedski can serve at 239.8 km/hr – at 200 km/hr a tennis ball will travel between the baselines in 0.43 of a second.</a:t>
            </a:r>
          </a:p>
          <a:p>
            <a:pPr>
              <a:spcBef>
                <a:spcPct val="50000"/>
              </a:spcBef>
            </a:pPr>
            <a:endParaRPr lang="en-US">
              <a:solidFill>
                <a:srgbClr val="000099"/>
              </a:solidFill>
            </a:endParaRPr>
          </a:p>
          <a:p>
            <a:pPr>
              <a:lnSpc>
                <a:spcPct val="50000"/>
              </a:lnSpc>
              <a:spcBef>
                <a:spcPct val="50000"/>
              </a:spcBef>
              <a:buFontTx/>
              <a:buChar char="•"/>
            </a:pPr>
            <a:r>
              <a:rPr lang="en-US">
                <a:solidFill>
                  <a:srgbClr val="CC0099"/>
                </a:solidFill>
              </a:rPr>
              <a:t>Noise</a:t>
            </a:r>
          </a:p>
          <a:p>
            <a:pPr>
              <a:lnSpc>
                <a:spcPct val="50000"/>
              </a:lnSpc>
              <a:spcBef>
                <a:spcPct val="50000"/>
              </a:spcBef>
              <a:buFontTx/>
              <a:buChar char="-"/>
            </a:pPr>
            <a:r>
              <a:rPr lang="en-US">
                <a:solidFill>
                  <a:srgbClr val="000099"/>
                </a:solidFill>
              </a:rPr>
              <a:t> noise refers to any irrelevant cues </a:t>
            </a:r>
          </a:p>
          <a:p>
            <a:pPr>
              <a:lnSpc>
                <a:spcPct val="50000"/>
              </a:lnSpc>
              <a:spcBef>
                <a:spcPct val="50000"/>
              </a:spcBef>
            </a:pPr>
            <a:r>
              <a:rPr lang="en-US">
                <a:solidFill>
                  <a:srgbClr val="000099"/>
                </a:solidFill>
              </a:rPr>
              <a:t>in the environment that can distract a </a:t>
            </a:r>
          </a:p>
          <a:p>
            <a:pPr>
              <a:lnSpc>
                <a:spcPct val="50000"/>
              </a:lnSpc>
              <a:spcBef>
                <a:spcPct val="50000"/>
              </a:spcBef>
            </a:pPr>
            <a:r>
              <a:rPr lang="en-US">
                <a:solidFill>
                  <a:srgbClr val="000099"/>
                </a:solidFill>
              </a:rPr>
              <a:t>performer or mask the relevant cue.</a:t>
            </a:r>
          </a:p>
          <a:p>
            <a:pPr>
              <a:spcBef>
                <a:spcPct val="50000"/>
              </a:spcBef>
              <a:buFontTx/>
              <a:buChar char="-"/>
            </a:pPr>
            <a:r>
              <a:rPr lang="en-US">
                <a:solidFill>
                  <a:srgbClr val="000099"/>
                </a:solidFill>
              </a:rPr>
              <a:t> noise does not have to be sound, </a:t>
            </a:r>
          </a:p>
          <a:p>
            <a:pPr>
              <a:spcBef>
                <a:spcPct val="50000"/>
              </a:spcBef>
            </a:pPr>
            <a:r>
              <a:rPr lang="en-US">
                <a:solidFill>
                  <a:srgbClr val="000099"/>
                </a:solidFill>
              </a:rPr>
              <a:t>why do cricketers use a sightscreen </a:t>
            </a:r>
          </a:p>
          <a:p>
            <a:pPr>
              <a:spcBef>
                <a:spcPct val="50000"/>
              </a:spcBef>
            </a:pPr>
            <a:r>
              <a:rPr lang="en-US">
                <a:solidFill>
                  <a:srgbClr val="000099"/>
                </a:solidFill>
              </a:rPr>
              <a:t>when batting?</a:t>
            </a:r>
            <a:endParaRPr lang="en-AU">
              <a:solidFill>
                <a:srgbClr val="000099"/>
              </a:solidFill>
            </a:endParaRPr>
          </a:p>
        </p:txBody>
      </p:sp>
      <p:pic>
        <p:nvPicPr>
          <p:cNvPr id="11267" name="Picture 3" descr="2807385"/>
          <p:cNvPicPr>
            <a:picLocks noChangeAspect="1" noChangeArrowheads="1"/>
          </p:cNvPicPr>
          <p:nvPr/>
        </p:nvPicPr>
        <p:blipFill>
          <a:blip r:embed="rId2"/>
          <a:srcRect/>
          <a:stretch>
            <a:fillRect/>
          </a:stretch>
        </p:blipFill>
        <p:spPr bwMode="auto">
          <a:xfrm>
            <a:off x="5513388" y="2514600"/>
            <a:ext cx="2887662" cy="4343400"/>
          </a:xfrm>
          <a:prstGeom prst="rect">
            <a:avLst/>
          </a:prstGeom>
          <a:noFill/>
        </p:spPr>
      </p:pic>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2"/>
          <p:cNvSpPr txBox="1">
            <a:spLocks noChangeArrowheads="1"/>
          </p:cNvSpPr>
          <p:nvPr/>
        </p:nvSpPr>
        <p:spPr bwMode="auto">
          <a:xfrm>
            <a:off x="533400" y="609600"/>
            <a:ext cx="8229600" cy="5751513"/>
          </a:xfrm>
          <a:prstGeom prst="rect">
            <a:avLst/>
          </a:prstGeom>
          <a:noFill/>
          <a:ln w="9525">
            <a:noFill/>
            <a:miter lim="800000"/>
            <a:headEnd/>
            <a:tailEnd/>
          </a:ln>
          <a:effectLst/>
        </p:spPr>
        <p:txBody>
          <a:bodyPr>
            <a:spAutoFit/>
          </a:bodyPr>
          <a:lstStyle/>
          <a:p>
            <a:pPr>
              <a:spcBef>
                <a:spcPct val="50000"/>
              </a:spcBef>
              <a:buFontTx/>
              <a:buChar char="•"/>
            </a:pPr>
            <a:r>
              <a:rPr lang="en-US">
                <a:solidFill>
                  <a:srgbClr val="CC0099"/>
                </a:solidFill>
              </a:rPr>
              <a:t>Ability of the senses</a:t>
            </a:r>
          </a:p>
          <a:p>
            <a:pPr>
              <a:spcBef>
                <a:spcPct val="50000"/>
              </a:spcBef>
              <a:buFontTx/>
              <a:buChar char="-"/>
            </a:pPr>
            <a:r>
              <a:rPr lang="en-US">
                <a:solidFill>
                  <a:srgbClr val="000099"/>
                </a:solidFill>
              </a:rPr>
              <a:t> of the 5 senses, the most important is sight.</a:t>
            </a:r>
          </a:p>
          <a:p>
            <a:pPr>
              <a:spcBef>
                <a:spcPct val="50000"/>
              </a:spcBef>
              <a:buFontTx/>
              <a:buChar char="-"/>
            </a:pPr>
            <a:r>
              <a:rPr lang="en-US">
                <a:solidFill>
                  <a:srgbClr val="000099"/>
                </a:solidFill>
              </a:rPr>
              <a:t> most sports rely on the visual detection of cues, including peripheral vision (your ability to see to the side)</a:t>
            </a:r>
          </a:p>
          <a:p>
            <a:pPr>
              <a:spcBef>
                <a:spcPct val="50000"/>
              </a:spcBef>
              <a:buFontTx/>
              <a:buChar char="-"/>
            </a:pPr>
            <a:r>
              <a:rPr lang="en-US">
                <a:solidFill>
                  <a:srgbClr val="000099"/>
                </a:solidFill>
              </a:rPr>
              <a:t> your perception of depth and distance is important, particularly when hitting, kicking or throwing a ball.</a:t>
            </a:r>
          </a:p>
          <a:p>
            <a:pPr>
              <a:spcBef>
                <a:spcPct val="50000"/>
              </a:spcBef>
              <a:buFontTx/>
              <a:buChar char="-"/>
            </a:pPr>
            <a:r>
              <a:rPr lang="en-US">
                <a:solidFill>
                  <a:srgbClr val="000099"/>
                </a:solidFill>
              </a:rPr>
              <a:t> advanced performers can use the ‘feel’ of the movement (kinesthetic sense) to get information. John Harmer, coach of the Australian Women’s Cricket Team has developed players kinesthetic awareness by having them bat and bowl with their eyes shut to greatly improve their performance.</a:t>
            </a:r>
          </a:p>
          <a:p>
            <a:pPr>
              <a:spcBef>
                <a:spcPct val="50000"/>
              </a:spcBef>
            </a:pPr>
            <a:r>
              <a:rPr lang="en-US">
                <a:solidFill>
                  <a:srgbClr val="FF0000"/>
                </a:solidFill>
              </a:rPr>
              <a:t>Using this information on signal detection, how would you teach a 4 year old how to catch a ball?</a:t>
            </a:r>
            <a:endParaRPr lang="en-AU">
              <a:solidFill>
                <a:srgbClr val="FF0000"/>
              </a:solidFill>
            </a:endParaRP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ChangeArrowheads="1"/>
          </p:cNvSpPr>
          <p:nvPr/>
        </p:nvSpPr>
        <p:spPr bwMode="auto">
          <a:xfrm>
            <a:off x="2895600" y="228600"/>
            <a:ext cx="3074988" cy="457200"/>
          </a:xfrm>
          <a:prstGeom prst="rect">
            <a:avLst/>
          </a:prstGeom>
          <a:noFill/>
          <a:ln w="9525">
            <a:noFill/>
            <a:miter lim="800000"/>
            <a:headEnd/>
            <a:tailEnd/>
          </a:ln>
          <a:effectLst/>
        </p:spPr>
        <p:txBody>
          <a:bodyPr wrap="none">
            <a:spAutoFit/>
          </a:bodyPr>
          <a:lstStyle/>
          <a:p>
            <a:pPr>
              <a:spcBef>
                <a:spcPct val="50000"/>
              </a:spcBef>
            </a:pPr>
            <a:r>
              <a:rPr lang="en-US">
                <a:solidFill>
                  <a:srgbClr val="CC0099"/>
                </a:solidFill>
              </a:rPr>
              <a:t>SELECTIVE ATTENTION</a:t>
            </a:r>
          </a:p>
        </p:txBody>
      </p:sp>
      <p:graphicFrame>
        <p:nvGraphicFramePr>
          <p:cNvPr id="39939" name="Object 3"/>
          <p:cNvGraphicFramePr>
            <a:graphicFrameLocks noChangeAspect="1"/>
          </p:cNvGraphicFramePr>
          <p:nvPr/>
        </p:nvGraphicFramePr>
        <p:xfrm>
          <a:off x="1600200" y="914400"/>
          <a:ext cx="5867400" cy="5594350"/>
        </p:xfrm>
        <a:graphic>
          <a:graphicData uri="http://schemas.openxmlformats.org/presentationml/2006/ole">
            <p:oleObj spid="_x0000_s1026" name="Photo Editor Photo" r:id="rId3" imgW="3266667" imgH="3115110" progId="">
              <p:embed/>
            </p:oleObj>
          </a:graphicData>
        </a:graphic>
      </p:graphicFrame>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Text Box 3"/>
          <p:cNvSpPr txBox="1">
            <a:spLocks noChangeArrowheads="1"/>
          </p:cNvSpPr>
          <p:nvPr/>
        </p:nvSpPr>
        <p:spPr bwMode="auto">
          <a:xfrm>
            <a:off x="381000" y="457200"/>
            <a:ext cx="8305800" cy="5751513"/>
          </a:xfrm>
          <a:prstGeom prst="rect">
            <a:avLst/>
          </a:prstGeom>
          <a:noFill/>
          <a:ln w="9525">
            <a:noFill/>
            <a:miter lim="800000"/>
            <a:headEnd/>
            <a:tailEnd/>
          </a:ln>
          <a:effectLst/>
        </p:spPr>
        <p:txBody>
          <a:bodyPr>
            <a:spAutoFit/>
          </a:bodyPr>
          <a:lstStyle/>
          <a:p>
            <a:pPr>
              <a:spcBef>
                <a:spcPct val="50000"/>
              </a:spcBef>
            </a:pPr>
            <a:r>
              <a:rPr lang="en-US">
                <a:solidFill>
                  <a:srgbClr val="CC0099"/>
                </a:solidFill>
              </a:rPr>
              <a:t>SELECTIVE ATTENTION</a:t>
            </a:r>
          </a:p>
          <a:p>
            <a:pPr>
              <a:spcBef>
                <a:spcPct val="50000"/>
              </a:spcBef>
            </a:pPr>
            <a:r>
              <a:rPr lang="en-US">
                <a:solidFill>
                  <a:srgbClr val="000099"/>
                </a:solidFill>
              </a:rPr>
              <a:t>Our senses have the ability to gather and detect an enormous amount of information, however, it is impossible to use it all. Selective attention enables an individual to pay attention to cues that he or she </a:t>
            </a:r>
            <a:r>
              <a:rPr lang="en-US" u="sng">
                <a:solidFill>
                  <a:srgbClr val="000099"/>
                </a:solidFill>
              </a:rPr>
              <a:t>needs</a:t>
            </a:r>
            <a:r>
              <a:rPr lang="en-US">
                <a:solidFill>
                  <a:srgbClr val="000099"/>
                </a:solidFill>
              </a:rPr>
              <a:t> to gather, irrelevant information is screened out.</a:t>
            </a:r>
          </a:p>
          <a:p>
            <a:pPr>
              <a:spcBef>
                <a:spcPct val="50000"/>
              </a:spcBef>
            </a:pPr>
            <a:r>
              <a:rPr lang="en-US">
                <a:solidFill>
                  <a:srgbClr val="000099"/>
                </a:solidFill>
              </a:rPr>
              <a:t>Our ability to selectively attend to the most relevant cues is influenced by:</a:t>
            </a:r>
          </a:p>
          <a:p>
            <a:pPr>
              <a:spcBef>
                <a:spcPct val="50000"/>
              </a:spcBef>
              <a:buFontTx/>
              <a:buChar char="•"/>
            </a:pPr>
            <a:r>
              <a:rPr lang="en-US">
                <a:solidFill>
                  <a:srgbClr val="CC0099"/>
                </a:solidFill>
              </a:rPr>
              <a:t>Arousal level – </a:t>
            </a:r>
            <a:r>
              <a:rPr lang="en-US">
                <a:solidFill>
                  <a:srgbClr val="000099"/>
                </a:solidFill>
              </a:rPr>
              <a:t>being under / over aroused will affect your ability to attend to the appropriate cues.</a:t>
            </a:r>
          </a:p>
          <a:p>
            <a:pPr>
              <a:spcBef>
                <a:spcPct val="50000"/>
              </a:spcBef>
            </a:pPr>
            <a:r>
              <a:rPr lang="en-US">
                <a:solidFill>
                  <a:srgbClr val="FF0000"/>
                </a:solidFill>
              </a:rPr>
              <a:t>Draw a graph that demonstrates levels of arousal, shade the areas indicating under aroused, aroused and over aroused.</a:t>
            </a:r>
          </a:p>
          <a:p>
            <a:pPr>
              <a:spcBef>
                <a:spcPct val="50000"/>
              </a:spcBef>
            </a:pPr>
            <a:r>
              <a:rPr lang="en-AU">
                <a:solidFill>
                  <a:srgbClr val="FF0000"/>
                </a:solidFill>
              </a:rPr>
              <a:t>(Figure 2.7 page 45 Nelson)</a:t>
            </a:r>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 Box 2"/>
          <p:cNvSpPr txBox="1">
            <a:spLocks noChangeArrowheads="1"/>
          </p:cNvSpPr>
          <p:nvPr/>
        </p:nvSpPr>
        <p:spPr bwMode="auto">
          <a:xfrm>
            <a:off x="381000" y="533400"/>
            <a:ext cx="8458200" cy="5751513"/>
          </a:xfrm>
          <a:prstGeom prst="rect">
            <a:avLst/>
          </a:prstGeom>
          <a:noFill/>
          <a:ln w="9525">
            <a:noFill/>
            <a:miter lim="800000"/>
            <a:headEnd/>
            <a:tailEnd/>
          </a:ln>
          <a:effectLst/>
        </p:spPr>
        <p:txBody>
          <a:bodyPr>
            <a:spAutoFit/>
          </a:bodyPr>
          <a:lstStyle/>
          <a:p>
            <a:pPr>
              <a:spcBef>
                <a:spcPct val="50000"/>
              </a:spcBef>
              <a:buFontTx/>
              <a:buChar char="•"/>
            </a:pPr>
            <a:r>
              <a:rPr lang="en-US">
                <a:solidFill>
                  <a:srgbClr val="CC0099"/>
                </a:solidFill>
              </a:rPr>
              <a:t>Experience and anticipation – </a:t>
            </a:r>
            <a:r>
              <a:rPr lang="en-US">
                <a:solidFill>
                  <a:srgbClr val="000099"/>
                </a:solidFill>
              </a:rPr>
              <a:t>through training and practice a skilled performer is better able to concentrate on the most important cues. They are also more able to anticipate or predict what is going to happen and respond accordingly.</a:t>
            </a:r>
          </a:p>
          <a:p>
            <a:pPr>
              <a:spcBef>
                <a:spcPct val="50000"/>
              </a:spcBef>
            </a:pPr>
            <a:r>
              <a:rPr lang="en-US">
                <a:solidFill>
                  <a:srgbClr val="000099"/>
                </a:solidFill>
              </a:rPr>
              <a:t> - Anticipation is not a guess, but a skill developed through experience. Anticipation also </a:t>
            </a:r>
            <a:r>
              <a:rPr lang="en-US" u="sng">
                <a:solidFill>
                  <a:srgbClr val="000099"/>
                </a:solidFill>
              </a:rPr>
              <a:t>reduces</a:t>
            </a:r>
            <a:r>
              <a:rPr lang="en-US">
                <a:solidFill>
                  <a:srgbClr val="000099"/>
                </a:solidFill>
              </a:rPr>
              <a:t> the amount of information that needs to be processed.</a:t>
            </a:r>
          </a:p>
          <a:p>
            <a:pPr>
              <a:spcBef>
                <a:spcPct val="50000"/>
              </a:spcBef>
              <a:buFontTx/>
              <a:buChar char="-"/>
            </a:pPr>
            <a:r>
              <a:rPr lang="en-US">
                <a:solidFill>
                  <a:srgbClr val="000099"/>
                </a:solidFill>
              </a:rPr>
              <a:t> A 1985 study into cricket determined that an experienced cricketer anticipates the type of delivery by attending to cues such as the bowler’s arm and hand. An inexperienced cricketer must wait until the ball is bowled before they can react.</a:t>
            </a:r>
          </a:p>
          <a:p>
            <a:pPr>
              <a:spcBef>
                <a:spcPct val="50000"/>
              </a:spcBef>
            </a:pPr>
            <a:r>
              <a:rPr lang="en-US">
                <a:solidFill>
                  <a:srgbClr val="CC0099"/>
                </a:solidFill>
              </a:rPr>
              <a:t>* Quality of instruction – </a:t>
            </a:r>
            <a:r>
              <a:rPr lang="en-US">
                <a:solidFill>
                  <a:srgbClr val="000099"/>
                </a:solidFill>
              </a:rPr>
              <a:t>a good coach can help to identify and direct learners to attend to the most appropriate cues. Practice reinforces the important cues and makes them meaningful.</a:t>
            </a:r>
            <a:endParaRPr lang="en-AU">
              <a:solidFill>
                <a:srgbClr val="CC0099"/>
              </a:solidFill>
            </a:endParaRPr>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US" sz="4000"/>
              <a:t>What will effect tigers performance?</a:t>
            </a:r>
          </a:p>
        </p:txBody>
      </p:sp>
      <p:pic>
        <p:nvPicPr>
          <p:cNvPr id="41994" name="TigersChip.wmv">
            <a:hlinkClick r:id="" action="ppaction://media"/>
          </p:cNvPr>
          <p:cNvPicPr>
            <a:picLocks noGrp="1" noRot="1" noChangeAspect="1" noChangeArrowheads="1"/>
          </p:cNvPicPr>
          <p:nvPr>
            <p:ph sz="half" idx="2"/>
            <a:videoFile r:link="rId1"/>
          </p:nvPr>
        </p:nvPicPr>
        <p:blipFill>
          <a:blip r:embed="rId3"/>
          <a:srcRect/>
          <a:stretch>
            <a:fillRect/>
          </a:stretch>
        </p:blipFill>
        <p:spPr>
          <a:xfrm>
            <a:off x="1403350" y="1700213"/>
            <a:ext cx="5330825" cy="3998912"/>
          </a:xfrm>
          <a:ln/>
        </p:spPr>
      </p:pic>
      <p:sp>
        <p:nvSpPr>
          <p:cNvPr id="41996" name="Rectangle 12"/>
          <p:cNvSpPr>
            <a:spLocks noGrp="1" noChangeArrowheads="1"/>
          </p:cNvSpPr>
          <p:nvPr>
            <p:ph sz="half" idx="1"/>
          </p:nvPr>
        </p:nvSpPr>
        <p:spPr>
          <a:xfrm>
            <a:off x="4787900" y="1773238"/>
            <a:ext cx="3810000" cy="4114800"/>
          </a:xfrm>
        </p:spPr>
        <p:txBody>
          <a:bodyPr/>
          <a:lstStyle/>
          <a:p>
            <a:endParaRPr lang="en-US"/>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199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1994"/>
                                        </p:tgtEl>
                                      </p:cBhvr>
                                    </p:cmd>
                                  </p:childTnLst>
                                </p:cTn>
                              </p:par>
                            </p:childTnLst>
                          </p:cTn>
                        </p:par>
                      </p:childTnLst>
                    </p:cTn>
                  </p:par>
                </p:childTnLst>
              </p:cTn>
              <p:nextCondLst>
                <p:cond evt="onClick" delay="0">
                  <p:tgtEl>
                    <p:spTgt spid="41994"/>
                  </p:tgtEl>
                </p:cond>
              </p:nextCondLst>
            </p:seq>
            <p:video>
              <p:cMediaNode>
                <p:cTn id="7" fill="hold" display="0">
                  <p:stCondLst>
                    <p:cond delay="indefinite"/>
                  </p:stCondLst>
                  <p:endCondLst>
                    <p:cond evt="onNext" delay="0">
                      <p:tgtEl>
                        <p:sldTgt/>
                      </p:tgtEl>
                    </p:cond>
                    <p:cond evt="onPrev" delay="0">
                      <p:tgtEl>
                        <p:sldTgt/>
                      </p:tgtEl>
                    </p:cond>
                  </p:endCondLst>
                </p:cTn>
                <p:tgtEl>
                  <p:spTgt spid="41994"/>
                </p:tgtEl>
              </p:cMediaNode>
            </p:vide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endParaRPr lang="en-US"/>
          </a:p>
        </p:txBody>
      </p:sp>
      <p:sp>
        <p:nvSpPr>
          <p:cNvPr id="44035" name="Rectangle 3"/>
          <p:cNvSpPr>
            <a:spLocks noGrp="1" noChangeArrowheads="1"/>
          </p:cNvSpPr>
          <p:nvPr>
            <p:ph type="body" idx="1"/>
          </p:nvPr>
        </p:nvSpPr>
        <p:spPr>
          <a:xfrm>
            <a:off x="323850" y="765175"/>
            <a:ext cx="8820150" cy="5330825"/>
          </a:xfrm>
        </p:spPr>
        <p:txBody>
          <a:bodyPr/>
          <a:lstStyle/>
          <a:p>
            <a:pPr>
              <a:buFontTx/>
              <a:buNone/>
            </a:pPr>
            <a:r>
              <a:rPr lang="en-US" sz="3600" b="1">
                <a:solidFill>
                  <a:schemeClr val="accent1"/>
                </a:solidFill>
              </a:rPr>
              <a:t>How do these help or hinder his performance:</a:t>
            </a:r>
          </a:p>
          <a:p>
            <a:pPr>
              <a:buFontTx/>
              <a:buNone/>
            </a:pPr>
            <a:r>
              <a:rPr lang="en-US"/>
              <a:t>Selective attention</a:t>
            </a:r>
          </a:p>
          <a:p>
            <a:pPr>
              <a:buFontTx/>
              <a:buNone/>
            </a:pPr>
            <a:r>
              <a:rPr lang="en-US"/>
              <a:t>Experience</a:t>
            </a:r>
          </a:p>
          <a:p>
            <a:pPr>
              <a:buFontTx/>
              <a:buNone/>
            </a:pPr>
            <a:r>
              <a:rPr lang="en-US"/>
              <a:t>Noise</a:t>
            </a:r>
          </a:p>
          <a:p>
            <a:pPr>
              <a:buFontTx/>
              <a:buNone/>
            </a:pPr>
            <a:r>
              <a:rPr lang="en-US"/>
              <a:t>Quality of instruction</a:t>
            </a:r>
          </a:p>
          <a:p>
            <a:pPr>
              <a:buFontTx/>
              <a:buNone/>
            </a:pPr>
            <a:r>
              <a:rPr lang="en-US"/>
              <a:t>Arousal</a:t>
            </a:r>
          </a:p>
          <a:p>
            <a:pPr>
              <a:buFontTx/>
              <a:buNone/>
            </a:pPr>
            <a:r>
              <a:rPr lang="en-US"/>
              <a:t>Use of his Senses</a:t>
            </a:r>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ChangeArrowheads="1"/>
          </p:cNvSpPr>
          <p:nvPr/>
        </p:nvSpPr>
        <p:spPr bwMode="auto">
          <a:xfrm>
            <a:off x="2819400" y="228600"/>
            <a:ext cx="3381375" cy="457200"/>
          </a:xfrm>
          <a:prstGeom prst="rect">
            <a:avLst/>
          </a:prstGeom>
          <a:noFill/>
          <a:ln w="9525">
            <a:noFill/>
            <a:miter lim="800000"/>
            <a:headEnd/>
            <a:tailEnd/>
          </a:ln>
          <a:effectLst/>
        </p:spPr>
        <p:txBody>
          <a:bodyPr wrap="none">
            <a:spAutoFit/>
          </a:bodyPr>
          <a:lstStyle/>
          <a:p>
            <a:r>
              <a:rPr lang="en-US">
                <a:solidFill>
                  <a:srgbClr val="CC0099"/>
                </a:solidFill>
              </a:rPr>
              <a:t>b) RESPONSE SELECTION</a:t>
            </a:r>
            <a:endParaRPr lang="en-AU">
              <a:solidFill>
                <a:srgbClr val="CC0099"/>
              </a:solidFill>
            </a:endParaRPr>
          </a:p>
        </p:txBody>
      </p:sp>
      <p:graphicFrame>
        <p:nvGraphicFramePr>
          <p:cNvPr id="40963" name="Object 3"/>
          <p:cNvGraphicFramePr>
            <a:graphicFrameLocks noChangeAspect="1"/>
          </p:cNvGraphicFramePr>
          <p:nvPr/>
        </p:nvGraphicFramePr>
        <p:xfrm>
          <a:off x="1905000" y="685800"/>
          <a:ext cx="5143500" cy="6172200"/>
        </p:xfrm>
        <a:graphic>
          <a:graphicData uri="http://schemas.openxmlformats.org/presentationml/2006/ole">
            <p:oleObj spid="_x0000_s2050" name="Photo Editor Photo" r:id="rId3" imgW="3572374" imgH="4285714" progId="">
              <p:embed/>
            </p:oleObj>
          </a:graphicData>
        </a:graphic>
      </p:graphicFrame>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2"/>
          <p:cNvSpPr txBox="1">
            <a:spLocks noChangeArrowheads="1"/>
          </p:cNvSpPr>
          <p:nvPr/>
        </p:nvSpPr>
        <p:spPr bwMode="auto">
          <a:xfrm>
            <a:off x="457200" y="533400"/>
            <a:ext cx="8229600" cy="4656138"/>
          </a:xfrm>
          <a:prstGeom prst="rect">
            <a:avLst/>
          </a:prstGeom>
          <a:noFill/>
          <a:ln w="9525">
            <a:noFill/>
            <a:miter lim="800000"/>
            <a:headEnd/>
            <a:tailEnd/>
          </a:ln>
          <a:effectLst/>
        </p:spPr>
        <p:txBody>
          <a:bodyPr>
            <a:spAutoFit/>
          </a:bodyPr>
          <a:lstStyle/>
          <a:p>
            <a:pPr>
              <a:spcBef>
                <a:spcPct val="50000"/>
              </a:spcBef>
            </a:pPr>
            <a:r>
              <a:rPr lang="en-US">
                <a:solidFill>
                  <a:srgbClr val="CC0099"/>
                </a:solidFill>
              </a:rPr>
              <a:t>b) RESPONSE SELECTION</a:t>
            </a:r>
          </a:p>
          <a:p>
            <a:pPr>
              <a:spcBef>
                <a:spcPct val="50000"/>
              </a:spcBef>
            </a:pPr>
            <a:r>
              <a:rPr lang="en-US">
                <a:solidFill>
                  <a:srgbClr val="000099"/>
                </a:solidFill>
              </a:rPr>
              <a:t>Now that the information has identified, interpreted and organised, the performer must decide on an appropriate response.</a:t>
            </a:r>
          </a:p>
          <a:p>
            <a:pPr>
              <a:spcBef>
                <a:spcPct val="50000"/>
              </a:spcBef>
              <a:buFontTx/>
              <a:buChar char="-"/>
            </a:pPr>
            <a:r>
              <a:rPr lang="en-US">
                <a:solidFill>
                  <a:srgbClr val="000099"/>
                </a:solidFill>
              </a:rPr>
              <a:t> The process is easier for an advanced performer who has more experience to draw from.</a:t>
            </a:r>
          </a:p>
          <a:p>
            <a:pPr>
              <a:spcBef>
                <a:spcPct val="50000"/>
              </a:spcBef>
              <a:buFontTx/>
              <a:buChar char="-"/>
            </a:pPr>
            <a:r>
              <a:rPr lang="en-US">
                <a:solidFill>
                  <a:srgbClr val="000099"/>
                </a:solidFill>
              </a:rPr>
              <a:t> If there are more choices it may take longer to decide on the most appropriate.</a:t>
            </a:r>
          </a:p>
          <a:p>
            <a:pPr>
              <a:spcBef>
                <a:spcPct val="50000"/>
              </a:spcBef>
              <a:buFontTx/>
              <a:buChar char="-"/>
            </a:pPr>
            <a:r>
              <a:rPr lang="en-US">
                <a:solidFill>
                  <a:srgbClr val="000099"/>
                </a:solidFill>
              </a:rPr>
              <a:t> If the response needs to be altered, eg. the tennis ball clips the net, processing a response may be delayed.</a:t>
            </a:r>
          </a:p>
          <a:p>
            <a:pPr>
              <a:spcBef>
                <a:spcPct val="50000"/>
              </a:spcBef>
            </a:pPr>
            <a:r>
              <a:rPr lang="en-US">
                <a:solidFill>
                  <a:srgbClr val="CC0099"/>
                </a:solidFill>
              </a:rPr>
              <a:t> </a:t>
            </a:r>
            <a:endParaRPr lang="en-AU">
              <a:solidFill>
                <a:srgbClr val="CC0099"/>
              </a:solidFill>
            </a:endParaRPr>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Text Box 3"/>
          <p:cNvSpPr txBox="1">
            <a:spLocks noChangeArrowheads="1"/>
          </p:cNvSpPr>
          <p:nvPr/>
        </p:nvSpPr>
        <p:spPr bwMode="auto">
          <a:xfrm>
            <a:off x="381000" y="609600"/>
            <a:ext cx="8305800" cy="5021263"/>
          </a:xfrm>
          <a:prstGeom prst="rect">
            <a:avLst/>
          </a:prstGeom>
          <a:noFill/>
          <a:ln w="9525">
            <a:noFill/>
            <a:miter lim="800000"/>
            <a:headEnd/>
            <a:tailEnd/>
          </a:ln>
          <a:effectLst/>
        </p:spPr>
        <p:txBody>
          <a:bodyPr>
            <a:spAutoFit/>
          </a:bodyPr>
          <a:lstStyle/>
          <a:p>
            <a:pPr>
              <a:spcBef>
                <a:spcPct val="50000"/>
              </a:spcBef>
            </a:pPr>
            <a:r>
              <a:rPr lang="en-US">
                <a:solidFill>
                  <a:srgbClr val="CC0099"/>
                </a:solidFill>
              </a:rPr>
              <a:t>c) RESPONSE PROGRAMMING</a:t>
            </a:r>
          </a:p>
          <a:p>
            <a:pPr>
              <a:spcBef>
                <a:spcPct val="50000"/>
              </a:spcBef>
            </a:pPr>
            <a:r>
              <a:rPr lang="en-US">
                <a:solidFill>
                  <a:srgbClr val="000099"/>
                </a:solidFill>
              </a:rPr>
              <a:t>The movement response is organised and initiated after a decision has been made.</a:t>
            </a:r>
          </a:p>
          <a:p>
            <a:pPr>
              <a:spcBef>
                <a:spcPct val="50000"/>
              </a:spcBef>
            </a:pPr>
            <a:r>
              <a:rPr lang="en-US">
                <a:solidFill>
                  <a:srgbClr val="000099"/>
                </a:solidFill>
              </a:rPr>
              <a:t>The </a:t>
            </a:r>
            <a:r>
              <a:rPr lang="en-US">
                <a:solidFill>
                  <a:srgbClr val="FF0000"/>
                </a:solidFill>
              </a:rPr>
              <a:t>central nervous system</a:t>
            </a:r>
            <a:r>
              <a:rPr lang="en-US">
                <a:solidFill>
                  <a:srgbClr val="000099"/>
                </a:solidFill>
              </a:rPr>
              <a:t> (brain and spinal cord) is responsible for initiating and controlling the movement, as well as storing information.</a:t>
            </a:r>
          </a:p>
          <a:p>
            <a:pPr>
              <a:spcBef>
                <a:spcPct val="50000"/>
              </a:spcBef>
            </a:pPr>
            <a:r>
              <a:rPr lang="en-US">
                <a:solidFill>
                  <a:srgbClr val="000099"/>
                </a:solidFill>
              </a:rPr>
              <a:t>For rapid movements the movement response is organised through the motor program which has already </a:t>
            </a:r>
          </a:p>
          <a:p>
            <a:pPr>
              <a:lnSpc>
                <a:spcPct val="50000"/>
              </a:lnSpc>
              <a:spcBef>
                <a:spcPct val="50000"/>
              </a:spcBef>
            </a:pPr>
            <a:r>
              <a:rPr lang="en-US">
                <a:solidFill>
                  <a:srgbClr val="000099"/>
                </a:solidFill>
              </a:rPr>
              <a:t>been established. These movements </a:t>
            </a:r>
          </a:p>
          <a:p>
            <a:pPr>
              <a:lnSpc>
                <a:spcPct val="50000"/>
              </a:lnSpc>
              <a:spcBef>
                <a:spcPct val="50000"/>
              </a:spcBef>
            </a:pPr>
            <a:r>
              <a:rPr lang="en-US">
                <a:solidFill>
                  <a:srgbClr val="000099"/>
                </a:solidFill>
              </a:rPr>
              <a:t>are stored in the long term memory </a:t>
            </a:r>
          </a:p>
          <a:p>
            <a:pPr>
              <a:lnSpc>
                <a:spcPct val="50000"/>
              </a:lnSpc>
              <a:spcBef>
                <a:spcPct val="50000"/>
              </a:spcBef>
            </a:pPr>
            <a:r>
              <a:rPr lang="en-US">
                <a:solidFill>
                  <a:srgbClr val="000099"/>
                </a:solidFill>
              </a:rPr>
              <a:t>and are able to be retrieved </a:t>
            </a:r>
          </a:p>
          <a:p>
            <a:pPr>
              <a:lnSpc>
                <a:spcPct val="50000"/>
              </a:lnSpc>
              <a:spcBef>
                <a:spcPct val="50000"/>
              </a:spcBef>
            </a:pPr>
            <a:r>
              <a:rPr lang="en-US">
                <a:solidFill>
                  <a:srgbClr val="000099"/>
                </a:solidFill>
              </a:rPr>
              <a:t>automatically.</a:t>
            </a:r>
            <a:endParaRPr lang="en-AU">
              <a:solidFill>
                <a:srgbClr val="000099"/>
              </a:solidFill>
            </a:endParaRPr>
          </a:p>
        </p:txBody>
      </p:sp>
      <p:graphicFrame>
        <p:nvGraphicFramePr>
          <p:cNvPr id="16388" name="Object 4"/>
          <p:cNvGraphicFramePr>
            <a:graphicFrameLocks noChangeAspect="1"/>
          </p:cNvGraphicFramePr>
          <p:nvPr/>
        </p:nvGraphicFramePr>
        <p:xfrm>
          <a:off x="5334000" y="3733800"/>
          <a:ext cx="3333750" cy="2933700"/>
        </p:xfrm>
        <a:graphic>
          <a:graphicData uri="http://schemas.openxmlformats.org/presentationml/2006/ole">
            <p:oleObj spid="_x0000_s3074" name="Photo Editor Photo" r:id="rId3" imgW="3333333" imgH="2933333" progId="">
              <p:embed/>
            </p:oleObj>
          </a:graphicData>
        </a:graphic>
      </p:graphicFrame>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ChangeArrowheads="1"/>
          </p:cNvSpPr>
          <p:nvPr/>
        </p:nvSpPr>
        <p:spPr bwMode="auto">
          <a:xfrm>
            <a:off x="1295400" y="304800"/>
            <a:ext cx="7162800" cy="1004888"/>
          </a:xfrm>
          <a:prstGeom prst="rect">
            <a:avLst/>
          </a:prstGeom>
          <a:noFill/>
          <a:ln w="9525">
            <a:noFill/>
            <a:miter lim="800000"/>
            <a:headEnd/>
            <a:tailEnd/>
          </a:ln>
          <a:effectLst/>
        </p:spPr>
        <p:txBody>
          <a:bodyPr>
            <a:spAutoFit/>
          </a:bodyPr>
          <a:lstStyle/>
          <a:p>
            <a:pPr>
              <a:spcBef>
                <a:spcPct val="50000"/>
              </a:spcBef>
            </a:pPr>
            <a:r>
              <a:rPr lang="en-US">
                <a:solidFill>
                  <a:srgbClr val="CC0099"/>
                </a:solidFill>
              </a:rPr>
              <a:t>COMPLETING STAGE 2 – THE PROCESSING STAGE</a:t>
            </a:r>
          </a:p>
          <a:p>
            <a:pPr>
              <a:spcBef>
                <a:spcPct val="50000"/>
              </a:spcBef>
            </a:pPr>
            <a:r>
              <a:rPr lang="en-US" u="sng">
                <a:solidFill>
                  <a:srgbClr val="CC0099"/>
                </a:solidFill>
              </a:rPr>
              <a:t>REACTION TIME</a:t>
            </a:r>
          </a:p>
        </p:txBody>
      </p:sp>
      <p:graphicFrame>
        <p:nvGraphicFramePr>
          <p:cNvPr id="33795" name="Object 3"/>
          <p:cNvGraphicFramePr>
            <a:graphicFrameLocks noChangeAspect="1"/>
          </p:cNvGraphicFramePr>
          <p:nvPr/>
        </p:nvGraphicFramePr>
        <p:xfrm>
          <a:off x="914400" y="1447800"/>
          <a:ext cx="7162800" cy="4832350"/>
        </p:xfrm>
        <a:graphic>
          <a:graphicData uri="http://schemas.openxmlformats.org/presentationml/2006/ole">
            <p:oleObj spid="_x0000_s4098" name="Photo Editor Photo" r:id="rId3" imgW="4095238" imgH="2762636" progId="">
              <p:embed/>
            </p:oleObj>
          </a:graphicData>
        </a:graphic>
      </p:graphicFrame>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2"/>
          <p:cNvSpPr txBox="1">
            <a:spLocks noChangeArrowheads="1"/>
          </p:cNvSpPr>
          <p:nvPr/>
        </p:nvSpPr>
        <p:spPr bwMode="auto">
          <a:xfrm>
            <a:off x="381000" y="533400"/>
            <a:ext cx="8382000" cy="5203825"/>
          </a:xfrm>
          <a:prstGeom prst="rect">
            <a:avLst/>
          </a:prstGeom>
          <a:noFill/>
          <a:ln w="9525">
            <a:noFill/>
            <a:miter lim="800000"/>
            <a:headEnd/>
            <a:tailEnd/>
          </a:ln>
          <a:effectLst/>
        </p:spPr>
        <p:txBody>
          <a:bodyPr>
            <a:spAutoFit/>
          </a:bodyPr>
          <a:lstStyle/>
          <a:p>
            <a:pPr>
              <a:spcBef>
                <a:spcPct val="50000"/>
              </a:spcBef>
            </a:pPr>
            <a:r>
              <a:rPr lang="en-US">
                <a:solidFill>
                  <a:srgbClr val="CC0099"/>
                </a:solidFill>
              </a:rPr>
              <a:t>COMPLETING STAGE 2 – THE PROCESSING STAGE</a:t>
            </a:r>
          </a:p>
          <a:p>
            <a:pPr>
              <a:spcBef>
                <a:spcPct val="50000"/>
              </a:spcBef>
            </a:pPr>
            <a:r>
              <a:rPr lang="en-US" u="sng">
                <a:solidFill>
                  <a:srgbClr val="CC0099"/>
                </a:solidFill>
              </a:rPr>
              <a:t>REACTION TIME</a:t>
            </a:r>
          </a:p>
          <a:p>
            <a:pPr>
              <a:spcBef>
                <a:spcPct val="50000"/>
              </a:spcBef>
            </a:pPr>
            <a:r>
              <a:rPr lang="en-US">
                <a:solidFill>
                  <a:srgbClr val="000099"/>
                </a:solidFill>
              </a:rPr>
              <a:t>The time between detecting a cue or signal and initiating a response to it.</a:t>
            </a:r>
          </a:p>
          <a:p>
            <a:pPr>
              <a:spcBef>
                <a:spcPct val="50000"/>
              </a:spcBef>
            </a:pPr>
            <a:r>
              <a:rPr lang="en-US">
                <a:solidFill>
                  <a:srgbClr val="000099"/>
                </a:solidFill>
              </a:rPr>
              <a:t>Your kinesthetic sense has the fastest reaction time, your sense of taste the slowest.</a:t>
            </a:r>
          </a:p>
          <a:p>
            <a:pPr>
              <a:spcBef>
                <a:spcPct val="50000"/>
              </a:spcBef>
            </a:pPr>
            <a:r>
              <a:rPr lang="en-US">
                <a:solidFill>
                  <a:srgbClr val="FF0000"/>
                </a:solidFill>
              </a:rPr>
              <a:t>Although your visual reaction time is slower than your reaction time for sound and touch, the fact that light travels faster than sound means what to a 100metre sprinter?</a:t>
            </a:r>
          </a:p>
          <a:p>
            <a:pPr>
              <a:spcBef>
                <a:spcPct val="50000"/>
              </a:spcBef>
            </a:pPr>
            <a:endParaRPr lang="en-US">
              <a:solidFill>
                <a:srgbClr val="000099"/>
              </a:solidFill>
            </a:endParaRPr>
          </a:p>
          <a:p>
            <a:pPr>
              <a:spcBef>
                <a:spcPct val="50000"/>
              </a:spcBef>
            </a:pPr>
            <a:endParaRPr lang="en-AU">
              <a:solidFill>
                <a:srgbClr val="FF0000"/>
              </a:solidFill>
            </a:endParaRPr>
          </a:p>
        </p:txBody>
      </p: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2"/>
          <p:cNvSpPr txBox="1">
            <a:spLocks noChangeArrowheads="1"/>
          </p:cNvSpPr>
          <p:nvPr/>
        </p:nvSpPr>
        <p:spPr bwMode="auto">
          <a:xfrm>
            <a:off x="381000" y="533400"/>
            <a:ext cx="8458200" cy="5568950"/>
          </a:xfrm>
          <a:prstGeom prst="rect">
            <a:avLst/>
          </a:prstGeom>
          <a:noFill/>
          <a:ln w="9525">
            <a:noFill/>
            <a:miter lim="800000"/>
            <a:headEnd/>
            <a:tailEnd/>
          </a:ln>
          <a:effectLst/>
        </p:spPr>
        <p:txBody>
          <a:bodyPr>
            <a:spAutoFit/>
          </a:bodyPr>
          <a:lstStyle/>
          <a:p>
            <a:pPr>
              <a:spcBef>
                <a:spcPct val="50000"/>
              </a:spcBef>
            </a:pPr>
            <a:r>
              <a:rPr lang="en-US">
                <a:solidFill>
                  <a:srgbClr val="000099"/>
                </a:solidFill>
              </a:rPr>
              <a:t>Factors affecting reaction time are:</a:t>
            </a:r>
          </a:p>
          <a:p>
            <a:pPr>
              <a:spcBef>
                <a:spcPct val="50000"/>
              </a:spcBef>
              <a:buFontTx/>
              <a:buChar char="•"/>
            </a:pPr>
            <a:r>
              <a:rPr lang="en-US">
                <a:solidFill>
                  <a:srgbClr val="CC0099"/>
                </a:solidFill>
              </a:rPr>
              <a:t>Age and Gender – </a:t>
            </a:r>
            <a:r>
              <a:rPr lang="en-US">
                <a:solidFill>
                  <a:srgbClr val="000099"/>
                </a:solidFill>
              </a:rPr>
              <a:t>although reaction time varies between people of the same age and gender, men generally have a faster reaction time than women. Reaction time is fastest between 19 – 30.</a:t>
            </a:r>
          </a:p>
          <a:p>
            <a:pPr>
              <a:spcBef>
                <a:spcPct val="50000"/>
              </a:spcBef>
              <a:buFontTx/>
              <a:buChar char="•"/>
            </a:pPr>
            <a:r>
              <a:rPr lang="en-US">
                <a:solidFill>
                  <a:srgbClr val="CC0099"/>
                </a:solidFill>
              </a:rPr>
              <a:t>Intensity of the cue – </a:t>
            </a:r>
            <a:r>
              <a:rPr lang="en-US">
                <a:solidFill>
                  <a:srgbClr val="000099"/>
                </a:solidFill>
              </a:rPr>
              <a:t>the greater the intensity, the shorter the reaction time as it is more easily detected (eg. brightness / loudness)</a:t>
            </a:r>
          </a:p>
          <a:p>
            <a:pPr>
              <a:spcBef>
                <a:spcPct val="50000"/>
              </a:spcBef>
              <a:buFontTx/>
              <a:buChar char="•"/>
            </a:pPr>
            <a:r>
              <a:rPr lang="en-US">
                <a:solidFill>
                  <a:srgbClr val="CC0099"/>
                </a:solidFill>
              </a:rPr>
              <a:t>Number of choices – </a:t>
            </a:r>
            <a:r>
              <a:rPr lang="en-US">
                <a:solidFill>
                  <a:srgbClr val="FF0000"/>
                </a:solidFill>
              </a:rPr>
              <a:t>Simple reaction time </a:t>
            </a:r>
            <a:r>
              <a:rPr lang="en-US">
                <a:solidFill>
                  <a:srgbClr val="000099"/>
                </a:solidFill>
              </a:rPr>
              <a:t>is when there is only one cue and one response. </a:t>
            </a:r>
            <a:r>
              <a:rPr lang="en-US">
                <a:solidFill>
                  <a:srgbClr val="FF0000"/>
                </a:solidFill>
              </a:rPr>
              <a:t>Choice reaction time </a:t>
            </a:r>
            <a:r>
              <a:rPr lang="en-US">
                <a:solidFill>
                  <a:srgbClr val="000099"/>
                </a:solidFill>
              </a:rPr>
              <a:t>is when there is more than one cue present and more than one response is possible. In a sporting context, open skills are more difficult to learn because there is usually a greater number of cues to which a performer may respond (eg. Environment and opposition players)</a:t>
            </a:r>
          </a:p>
          <a:p>
            <a:pPr>
              <a:spcBef>
                <a:spcPct val="50000"/>
              </a:spcBef>
            </a:pPr>
            <a:endParaRPr lang="en-AU">
              <a:solidFill>
                <a:srgbClr val="CC0099"/>
              </a:solidFill>
            </a:endParaRPr>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2"/>
          <p:cNvSpPr txBox="1">
            <a:spLocks noChangeArrowheads="1"/>
          </p:cNvSpPr>
          <p:nvPr/>
        </p:nvSpPr>
        <p:spPr bwMode="auto">
          <a:xfrm>
            <a:off x="304800" y="127000"/>
            <a:ext cx="8153400" cy="6364288"/>
          </a:xfrm>
          <a:prstGeom prst="rect">
            <a:avLst/>
          </a:prstGeom>
          <a:noFill/>
          <a:ln w="9525">
            <a:noFill/>
            <a:miter lim="800000"/>
            <a:headEnd/>
            <a:tailEnd/>
          </a:ln>
          <a:effectLst/>
        </p:spPr>
        <p:txBody>
          <a:bodyPr>
            <a:spAutoFit/>
          </a:bodyPr>
          <a:lstStyle/>
          <a:p>
            <a:pPr>
              <a:spcBef>
                <a:spcPct val="50000"/>
              </a:spcBef>
              <a:buFontTx/>
              <a:buChar char="•"/>
            </a:pPr>
            <a:r>
              <a:rPr lang="en-US">
                <a:solidFill>
                  <a:srgbClr val="CC0099"/>
                </a:solidFill>
              </a:rPr>
              <a:t>Probability (anticipation) of the cue occuring – </a:t>
            </a:r>
            <a:r>
              <a:rPr lang="en-US">
                <a:solidFill>
                  <a:srgbClr val="000099"/>
                </a:solidFill>
              </a:rPr>
              <a:t>anticipating a cue reduces your reaction time. During a 100m sprint anticipating the start can lead to a ‘break’.</a:t>
            </a:r>
            <a:endParaRPr lang="en-US">
              <a:solidFill>
                <a:srgbClr val="CC0099"/>
              </a:solidFill>
            </a:endParaRPr>
          </a:p>
          <a:p>
            <a:pPr>
              <a:lnSpc>
                <a:spcPct val="50000"/>
              </a:lnSpc>
              <a:spcBef>
                <a:spcPct val="50000"/>
              </a:spcBef>
            </a:pPr>
            <a:endParaRPr lang="en-US" sz="900">
              <a:solidFill>
                <a:srgbClr val="CC0099"/>
              </a:solidFill>
            </a:endParaRPr>
          </a:p>
          <a:p>
            <a:pPr>
              <a:lnSpc>
                <a:spcPct val="50000"/>
              </a:lnSpc>
              <a:spcBef>
                <a:spcPct val="50000"/>
              </a:spcBef>
            </a:pPr>
            <a:r>
              <a:rPr lang="en-US">
                <a:solidFill>
                  <a:srgbClr val="CC0099"/>
                </a:solidFill>
              </a:rPr>
              <a:t>Presence or absence of warning </a:t>
            </a:r>
          </a:p>
          <a:p>
            <a:pPr>
              <a:lnSpc>
                <a:spcPct val="50000"/>
              </a:lnSpc>
              <a:spcBef>
                <a:spcPct val="50000"/>
              </a:spcBef>
            </a:pPr>
            <a:r>
              <a:rPr lang="en-US">
                <a:solidFill>
                  <a:srgbClr val="CC0099"/>
                </a:solidFill>
              </a:rPr>
              <a:t>signals – </a:t>
            </a:r>
            <a:r>
              <a:rPr lang="en-US">
                <a:solidFill>
                  <a:srgbClr val="000099"/>
                </a:solidFill>
              </a:rPr>
              <a:t>many sports have warning </a:t>
            </a:r>
          </a:p>
          <a:p>
            <a:pPr>
              <a:lnSpc>
                <a:spcPct val="50000"/>
              </a:lnSpc>
              <a:spcBef>
                <a:spcPct val="50000"/>
              </a:spcBef>
            </a:pPr>
            <a:r>
              <a:rPr lang="en-US">
                <a:solidFill>
                  <a:srgbClr val="000099"/>
                </a:solidFill>
              </a:rPr>
              <a:t>signs that help to reduce a person’s </a:t>
            </a:r>
          </a:p>
          <a:p>
            <a:pPr>
              <a:lnSpc>
                <a:spcPct val="50000"/>
              </a:lnSpc>
              <a:spcBef>
                <a:spcPct val="50000"/>
              </a:spcBef>
            </a:pPr>
            <a:r>
              <a:rPr lang="en-US">
                <a:solidFill>
                  <a:srgbClr val="000099"/>
                </a:solidFill>
              </a:rPr>
              <a:t>reaction time, eg. ready set go! </a:t>
            </a:r>
          </a:p>
          <a:p>
            <a:pPr>
              <a:lnSpc>
                <a:spcPct val="50000"/>
              </a:lnSpc>
              <a:spcBef>
                <a:spcPct val="50000"/>
              </a:spcBef>
            </a:pPr>
            <a:endParaRPr lang="en-US" sz="1200">
              <a:solidFill>
                <a:srgbClr val="000099"/>
              </a:solidFill>
            </a:endParaRPr>
          </a:p>
          <a:p>
            <a:pPr>
              <a:lnSpc>
                <a:spcPct val="50000"/>
              </a:lnSpc>
              <a:spcBef>
                <a:spcPct val="30000"/>
              </a:spcBef>
              <a:buFontTx/>
              <a:buChar char="•"/>
            </a:pPr>
            <a:r>
              <a:rPr lang="en-US">
                <a:solidFill>
                  <a:srgbClr val="CC0099"/>
                </a:solidFill>
              </a:rPr>
              <a:t>Successive cues (psychological </a:t>
            </a:r>
          </a:p>
          <a:p>
            <a:pPr>
              <a:lnSpc>
                <a:spcPct val="50000"/>
              </a:lnSpc>
              <a:spcBef>
                <a:spcPct val="50000"/>
              </a:spcBef>
            </a:pPr>
            <a:r>
              <a:rPr lang="en-US">
                <a:solidFill>
                  <a:srgbClr val="CC0099"/>
                </a:solidFill>
              </a:rPr>
              <a:t>refractory period) – </a:t>
            </a:r>
            <a:r>
              <a:rPr lang="en-US">
                <a:solidFill>
                  <a:srgbClr val="000099"/>
                </a:solidFill>
              </a:rPr>
              <a:t>the brain can</a:t>
            </a:r>
          </a:p>
          <a:p>
            <a:pPr>
              <a:spcBef>
                <a:spcPct val="50000"/>
              </a:spcBef>
            </a:pPr>
            <a:r>
              <a:rPr lang="en-US">
                <a:solidFill>
                  <a:srgbClr val="000099"/>
                </a:solidFill>
              </a:rPr>
              <a:t> only process one cue at a time, however, in many sports a person may be required to respond to two different cues in succession. Eg. Faking a move in one direction and then immediately moving to another.  The period of time between the brain reacting to the first cue (the fake) and the second cue (the change in direction) is called the </a:t>
            </a:r>
            <a:r>
              <a:rPr lang="en-US">
                <a:solidFill>
                  <a:srgbClr val="FF0000"/>
                </a:solidFill>
              </a:rPr>
              <a:t>psychological refractory period.</a:t>
            </a:r>
            <a:r>
              <a:rPr lang="en-US">
                <a:solidFill>
                  <a:srgbClr val="000099"/>
                </a:solidFill>
              </a:rPr>
              <a:t> Your brain is committed to finishing processing the first before processing the second.</a:t>
            </a:r>
            <a:endParaRPr lang="en-AU">
              <a:solidFill>
                <a:srgbClr val="000099"/>
              </a:solidFill>
            </a:endParaRPr>
          </a:p>
        </p:txBody>
      </p:sp>
      <p:graphicFrame>
        <p:nvGraphicFramePr>
          <p:cNvPr id="19459" name="Object 3"/>
          <p:cNvGraphicFramePr>
            <a:graphicFrameLocks noChangeAspect="1"/>
          </p:cNvGraphicFramePr>
          <p:nvPr/>
        </p:nvGraphicFramePr>
        <p:xfrm>
          <a:off x="4800600" y="990600"/>
          <a:ext cx="4095750" cy="2762250"/>
        </p:xfrm>
        <a:graphic>
          <a:graphicData uri="http://schemas.openxmlformats.org/presentationml/2006/ole">
            <p:oleObj spid="_x0000_s5122" name="Photo Editor Photo" r:id="rId3" imgW="4095238" imgH="2762636" progId="">
              <p:embed/>
            </p:oleObj>
          </a:graphicData>
        </a:graphic>
      </p:graphicFrame>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4" name="Text Box 4"/>
          <p:cNvSpPr txBox="1">
            <a:spLocks noChangeArrowheads="1"/>
          </p:cNvSpPr>
          <p:nvPr/>
        </p:nvSpPr>
        <p:spPr bwMode="auto">
          <a:xfrm>
            <a:off x="457200" y="533400"/>
            <a:ext cx="8153400" cy="4838700"/>
          </a:xfrm>
          <a:prstGeom prst="rect">
            <a:avLst/>
          </a:prstGeom>
          <a:noFill/>
          <a:ln w="9525">
            <a:noFill/>
            <a:miter lim="800000"/>
            <a:headEnd/>
            <a:tailEnd/>
          </a:ln>
          <a:effectLst/>
        </p:spPr>
        <p:txBody>
          <a:bodyPr>
            <a:spAutoFit/>
          </a:bodyPr>
          <a:lstStyle/>
          <a:p>
            <a:pPr>
              <a:spcBef>
                <a:spcPct val="50000"/>
              </a:spcBef>
            </a:pPr>
            <a:r>
              <a:rPr lang="en-US">
                <a:solidFill>
                  <a:srgbClr val="000099"/>
                </a:solidFill>
              </a:rPr>
              <a:t>Your reaction time to the second cue will be longer than the first.  Research shows that the best ‘fake’ must take between 60 – 100 milliseconds to produce the best response. Too short and the opponent can ignore it, too long and you have lost the advantage.</a:t>
            </a:r>
          </a:p>
          <a:p>
            <a:pPr>
              <a:spcBef>
                <a:spcPct val="50000"/>
              </a:spcBef>
              <a:buFontTx/>
              <a:buChar char="•"/>
            </a:pPr>
            <a:r>
              <a:rPr lang="en-US">
                <a:solidFill>
                  <a:srgbClr val="CC0099"/>
                </a:solidFill>
              </a:rPr>
              <a:t>Stimulus–Response Compatibility – </a:t>
            </a:r>
            <a:r>
              <a:rPr lang="en-US">
                <a:solidFill>
                  <a:srgbClr val="000099"/>
                </a:solidFill>
              </a:rPr>
              <a:t>the compatibility between the cue and the response. Eg. Trial 1: Three lights in a row, with three buttons beneath – press the button to the corresponding light flashing. Trial 2: Three lights in a row, with three buttons vertically beneath them – press the button to the corresponding light flashing. Trial 1 would have the quickest reaction time due to stimulus-response compatibility.</a:t>
            </a:r>
          </a:p>
          <a:p>
            <a:pPr>
              <a:spcBef>
                <a:spcPct val="50000"/>
              </a:spcBef>
            </a:pPr>
            <a:r>
              <a:rPr lang="en-US">
                <a:solidFill>
                  <a:srgbClr val="FF0000"/>
                </a:solidFill>
              </a:rPr>
              <a:t>Complete the ‘Reaction Time’ sheet on the next page.</a:t>
            </a:r>
            <a:endParaRPr lang="en-AU">
              <a:solidFill>
                <a:srgbClr val="FF0000"/>
              </a:solidFill>
            </a:endParaRPr>
          </a:p>
        </p:txBody>
      </p:sp>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8" name="Rectangle 4"/>
          <p:cNvSpPr>
            <a:spLocks noGrp="1" noChangeArrowheads="1"/>
          </p:cNvSpPr>
          <p:nvPr>
            <p:ph type="title"/>
          </p:nvPr>
        </p:nvSpPr>
        <p:spPr/>
        <p:txBody>
          <a:bodyPr/>
          <a:lstStyle/>
          <a:p>
            <a:r>
              <a:rPr lang="en-US" sz="4000"/>
              <a:t>Example. Trial 1 reaction time low</a:t>
            </a:r>
          </a:p>
        </p:txBody>
      </p:sp>
      <p:pic>
        <p:nvPicPr>
          <p:cNvPr id="47115" name="Picture 11" descr="lights1"/>
          <p:cNvPicPr>
            <a:picLocks noGrp="1" noChangeAspect="1" noChangeArrowheads="1"/>
          </p:cNvPicPr>
          <p:nvPr>
            <p:ph idx="1"/>
          </p:nvPr>
        </p:nvPicPr>
        <p:blipFill>
          <a:blip r:embed="rId2"/>
          <a:srcRect/>
          <a:stretch>
            <a:fillRect/>
          </a:stretch>
        </p:blipFill>
        <p:spPr>
          <a:xfrm>
            <a:off x="2328863" y="1981200"/>
            <a:ext cx="4484687" cy="4114800"/>
          </a:xfrm>
          <a:noFill/>
          <a:ln/>
        </p:spPr>
      </p:pic>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250825" y="609600"/>
            <a:ext cx="3384550" cy="5627688"/>
          </a:xfrm>
        </p:spPr>
        <p:txBody>
          <a:bodyPr/>
          <a:lstStyle/>
          <a:p>
            <a:r>
              <a:rPr lang="en-US"/>
              <a:t>Trial 2 Greater reaction time</a:t>
            </a:r>
          </a:p>
        </p:txBody>
      </p:sp>
      <p:pic>
        <p:nvPicPr>
          <p:cNvPr id="49156" name="Picture 4" descr="lights2"/>
          <p:cNvPicPr>
            <a:picLocks noChangeAspect="1" noChangeArrowheads="1"/>
          </p:cNvPicPr>
          <p:nvPr/>
        </p:nvPicPr>
        <p:blipFill>
          <a:blip r:embed="rId2"/>
          <a:srcRect/>
          <a:stretch>
            <a:fillRect/>
          </a:stretch>
        </p:blipFill>
        <p:spPr bwMode="auto">
          <a:xfrm>
            <a:off x="4859338" y="549275"/>
            <a:ext cx="3943350" cy="5976938"/>
          </a:xfrm>
          <a:prstGeom prst="rect">
            <a:avLst/>
          </a:prstGeom>
          <a:noFill/>
        </p:spPr>
      </p:pic>
      <p:sp>
        <p:nvSpPr>
          <p:cNvPr id="49157" name="Rectangle 5"/>
          <p:cNvSpPr>
            <a:spLocks noChangeArrowheads="1"/>
          </p:cNvSpPr>
          <p:nvPr/>
        </p:nvSpPr>
        <p:spPr bwMode="auto">
          <a:xfrm>
            <a:off x="0" y="6264275"/>
            <a:ext cx="4400550" cy="336550"/>
          </a:xfrm>
          <a:prstGeom prst="rect">
            <a:avLst/>
          </a:prstGeom>
          <a:noFill/>
          <a:ln w="9525">
            <a:noFill/>
            <a:miter lim="800000"/>
            <a:headEnd/>
            <a:tailEnd/>
          </a:ln>
          <a:effectLst/>
        </p:spPr>
        <p:txBody>
          <a:bodyPr wrap="none">
            <a:spAutoFit/>
          </a:bodyPr>
          <a:lstStyle/>
          <a:p>
            <a:pPr>
              <a:spcBef>
                <a:spcPct val="50000"/>
              </a:spcBef>
            </a:pPr>
            <a:r>
              <a:rPr lang="en-US" sz="1600">
                <a:solidFill>
                  <a:srgbClr val="FF0000"/>
                </a:solidFill>
              </a:rPr>
              <a:t>Complete the ‘Reaction Time’ sheet on the next page.</a:t>
            </a:r>
            <a:endParaRPr lang="en-AU" sz="1600">
              <a:solidFill>
                <a:srgbClr val="FF0000"/>
              </a:solidFill>
            </a:endParaRPr>
          </a:p>
        </p:txBody>
      </p:sp>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reaction1"/>
          <p:cNvPicPr>
            <a:picLocks noChangeAspect="1" noChangeArrowheads="1"/>
          </p:cNvPicPr>
          <p:nvPr/>
        </p:nvPicPr>
        <p:blipFill>
          <a:blip r:embed="rId2"/>
          <a:srcRect/>
          <a:stretch>
            <a:fillRect/>
          </a:stretch>
        </p:blipFill>
        <p:spPr bwMode="auto">
          <a:xfrm>
            <a:off x="1676400" y="0"/>
            <a:ext cx="4784725" cy="6858000"/>
          </a:xfrm>
          <a:prstGeom prst="rect">
            <a:avLst/>
          </a:prstGeom>
          <a:noFill/>
        </p:spPr>
      </p:pic>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reaction2"/>
          <p:cNvPicPr>
            <a:picLocks noChangeAspect="1" noChangeArrowheads="1"/>
          </p:cNvPicPr>
          <p:nvPr/>
        </p:nvPicPr>
        <p:blipFill>
          <a:blip r:embed="rId2"/>
          <a:srcRect/>
          <a:stretch>
            <a:fillRect/>
          </a:stretch>
        </p:blipFill>
        <p:spPr bwMode="auto">
          <a:xfrm>
            <a:off x="1600200" y="0"/>
            <a:ext cx="5043488" cy="6858000"/>
          </a:xfrm>
          <a:prstGeom prst="rect">
            <a:avLst/>
          </a:prstGeom>
          <a:noFill/>
        </p:spPr>
      </p:pic>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r>
              <a:rPr lang="en-US"/>
              <a:t>Skill and reaction</a:t>
            </a:r>
          </a:p>
        </p:txBody>
      </p:sp>
      <p:pic>
        <p:nvPicPr>
          <p:cNvPr id="52231" name="Collingwoodcatch.wmv">
            <a:hlinkClick r:id="" action="ppaction://media"/>
          </p:cNvPr>
          <p:cNvPicPr>
            <a:picLocks noGrp="1" noRot="1" noChangeAspect="1" noChangeArrowheads="1"/>
          </p:cNvPicPr>
          <p:nvPr>
            <p:ph idx="1"/>
            <a:videoFile r:link="rId1"/>
          </p:nvPr>
        </p:nvPicPr>
        <p:blipFill>
          <a:blip r:embed="rId3"/>
          <a:srcRect/>
          <a:stretch>
            <a:fillRect/>
          </a:stretch>
        </p:blipFill>
        <p:spPr>
          <a:xfrm>
            <a:off x="1524000" y="1752600"/>
            <a:ext cx="6096000" cy="4572000"/>
          </a:xfr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2231"/>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2231"/>
                                        </p:tgtEl>
                                      </p:cBhvr>
                                    </p:cmd>
                                  </p:childTnLst>
                                </p:cTn>
                              </p:par>
                            </p:childTnLst>
                          </p:cTn>
                        </p:par>
                      </p:childTnLst>
                    </p:cTn>
                  </p:par>
                </p:childTnLst>
              </p:cTn>
              <p:nextCondLst>
                <p:cond evt="onClick" delay="0">
                  <p:tgtEl>
                    <p:spTgt spid="52231"/>
                  </p:tgtEl>
                </p:cond>
              </p:nextCondLst>
            </p:seq>
            <p:video>
              <p:cMediaNode>
                <p:cTn id="7" fill="hold" display="0">
                  <p:stCondLst>
                    <p:cond delay="indefinite"/>
                  </p:stCondLst>
                  <p:endCondLst>
                    <p:cond evt="onNext" delay="0">
                      <p:tgtEl>
                        <p:sldTgt/>
                      </p:tgtEl>
                    </p:cond>
                    <p:cond evt="onPrev" delay="0">
                      <p:tgtEl>
                        <p:sldTgt/>
                      </p:tgtEl>
                    </p:cond>
                  </p:endCondLst>
                </p:cTn>
                <p:tgtEl>
                  <p:spTgt spid="52231"/>
                </p:tgtEl>
              </p:cMediaNode>
            </p:video>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81" name="Rectangle 5"/>
          <p:cNvSpPr>
            <a:spLocks noGrp="1" noChangeArrowheads="1"/>
          </p:cNvSpPr>
          <p:nvPr>
            <p:ph type="title"/>
          </p:nvPr>
        </p:nvSpPr>
        <p:spPr/>
        <p:txBody>
          <a:bodyPr/>
          <a:lstStyle/>
          <a:p>
            <a:r>
              <a:rPr lang="en-US" sz="4000"/>
              <a:t> Being able to react is very important</a:t>
            </a:r>
          </a:p>
        </p:txBody>
      </p:sp>
      <p:pic>
        <p:nvPicPr>
          <p:cNvPr id="50184" name="stunt1.mpeg">
            <a:hlinkClick r:id="" action="ppaction://media"/>
          </p:cNvPr>
          <p:cNvPicPr>
            <a:picLocks noGrp="1" noRot="1" noChangeAspect="1" noChangeArrowheads="1"/>
          </p:cNvPicPr>
          <p:nvPr>
            <p:ph idx="1"/>
            <a:videoFile r:link="rId1"/>
          </p:nvPr>
        </p:nvPicPr>
        <p:blipFill>
          <a:blip r:embed="rId3"/>
          <a:srcRect/>
          <a:stretch>
            <a:fillRect/>
          </a:stretch>
        </p:blipFill>
        <p:spPr>
          <a:xfrm>
            <a:off x="1692275" y="1878013"/>
            <a:ext cx="5472113" cy="4105275"/>
          </a:xfr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018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0184"/>
                                        </p:tgtEl>
                                      </p:cBhvr>
                                    </p:cmd>
                                  </p:childTnLst>
                                </p:cTn>
                              </p:par>
                            </p:childTnLst>
                          </p:cTn>
                        </p:par>
                      </p:childTnLst>
                    </p:cTn>
                  </p:par>
                </p:childTnLst>
              </p:cTn>
              <p:nextCondLst>
                <p:cond evt="onClick" delay="0">
                  <p:tgtEl>
                    <p:spTgt spid="50184"/>
                  </p:tgtEl>
                </p:cond>
              </p:nextCondLst>
            </p:seq>
            <p:video>
              <p:cMediaNode>
                <p:cTn id="7" fill="hold" display="0">
                  <p:stCondLst>
                    <p:cond delay="indefinite"/>
                  </p:stCondLst>
                  <p:endCondLst>
                    <p:cond evt="onNext" delay="0">
                      <p:tgtEl>
                        <p:sldTgt/>
                      </p:tgtEl>
                    </p:cond>
                    <p:cond evt="onPrev" delay="0">
                      <p:tgtEl>
                        <p:sldTgt/>
                      </p:tgtEl>
                    </p:cond>
                  </p:endCondLst>
                </p:cTn>
                <p:tgtEl>
                  <p:spTgt spid="50184"/>
                </p:tgtEl>
              </p:cMediaNode>
            </p:video>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2"/>
          <p:cNvSpPr txBox="1">
            <a:spLocks noChangeArrowheads="1"/>
          </p:cNvSpPr>
          <p:nvPr/>
        </p:nvSpPr>
        <p:spPr bwMode="auto">
          <a:xfrm>
            <a:off x="304800" y="609600"/>
            <a:ext cx="8458200" cy="5934075"/>
          </a:xfrm>
          <a:prstGeom prst="rect">
            <a:avLst/>
          </a:prstGeom>
          <a:noFill/>
          <a:ln w="9525">
            <a:noFill/>
            <a:miter lim="800000"/>
            <a:headEnd/>
            <a:tailEnd/>
          </a:ln>
          <a:effectLst/>
        </p:spPr>
        <p:txBody>
          <a:bodyPr>
            <a:spAutoFit/>
          </a:bodyPr>
          <a:lstStyle/>
          <a:p>
            <a:pPr marL="457200" indent="-457200">
              <a:spcBef>
                <a:spcPct val="50000"/>
              </a:spcBef>
            </a:pPr>
            <a:r>
              <a:rPr lang="en-US">
                <a:solidFill>
                  <a:srgbClr val="CC0099"/>
                </a:solidFill>
              </a:rPr>
              <a:t>THE ROLE OF MEMORY IN STORING AND PROCESSING INFORMATION.</a:t>
            </a:r>
          </a:p>
          <a:p>
            <a:pPr marL="457200" indent="-457200">
              <a:spcBef>
                <a:spcPct val="50000"/>
              </a:spcBef>
              <a:buFontTx/>
              <a:buAutoNum type="arabicPeriod"/>
            </a:pPr>
            <a:r>
              <a:rPr lang="en-US">
                <a:solidFill>
                  <a:srgbClr val="CC0099"/>
                </a:solidFill>
              </a:rPr>
              <a:t>SHORT TERM SENSORY STORE</a:t>
            </a:r>
          </a:p>
          <a:p>
            <a:pPr marL="457200" indent="-457200">
              <a:spcBef>
                <a:spcPct val="50000"/>
              </a:spcBef>
            </a:pPr>
            <a:r>
              <a:rPr lang="en-US">
                <a:solidFill>
                  <a:srgbClr val="000099"/>
                </a:solidFill>
              </a:rPr>
              <a:t>A limitless memory store which holds information for about one second. It allows you to scan the environment and remember for a brief period what you have seen. You do not remember it all because new information is added. It works with </a:t>
            </a:r>
            <a:r>
              <a:rPr lang="en-US">
                <a:solidFill>
                  <a:srgbClr val="FF0000"/>
                </a:solidFill>
              </a:rPr>
              <a:t>selective</a:t>
            </a:r>
            <a:r>
              <a:rPr lang="en-US">
                <a:solidFill>
                  <a:srgbClr val="000099"/>
                </a:solidFill>
              </a:rPr>
              <a:t> </a:t>
            </a:r>
            <a:r>
              <a:rPr lang="en-US">
                <a:solidFill>
                  <a:srgbClr val="FF0000"/>
                </a:solidFill>
              </a:rPr>
              <a:t>attention</a:t>
            </a:r>
            <a:r>
              <a:rPr lang="en-US">
                <a:solidFill>
                  <a:srgbClr val="000099"/>
                </a:solidFill>
              </a:rPr>
              <a:t> to move some information to short term memory.</a:t>
            </a:r>
          </a:p>
          <a:p>
            <a:pPr marL="457200" indent="-457200">
              <a:spcBef>
                <a:spcPct val="50000"/>
              </a:spcBef>
            </a:pPr>
            <a:r>
              <a:rPr lang="en-US">
                <a:solidFill>
                  <a:srgbClr val="CC0099"/>
                </a:solidFill>
              </a:rPr>
              <a:t>2. SHORT TERM MEMORY</a:t>
            </a:r>
          </a:p>
          <a:p>
            <a:pPr marL="457200" indent="-457200">
              <a:spcBef>
                <a:spcPct val="50000"/>
              </a:spcBef>
            </a:pPr>
            <a:r>
              <a:rPr lang="en-US">
                <a:solidFill>
                  <a:srgbClr val="000099"/>
                </a:solidFill>
              </a:rPr>
              <a:t>A memory store which acts as the ‘working’ memory, limited to between five and nine items and retained for up to one minute. Try remembering a new phone number without rehearsing it or coding it in a meaningful way. If information in short term memory is used often it will pass into long term memory.</a:t>
            </a:r>
            <a:endParaRPr lang="en-AU">
              <a:solidFill>
                <a:srgbClr val="000099"/>
              </a:solidFill>
            </a:endParaRPr>
          </a:p>
        </p:txBody>
      </p:sp>
    </p:spTree>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2"/>
          <p:cNvSpPr txBox="1">
            <a:spLocks noChangeArrowheads="1"/>
          </p:cNvSpPr>
          <p:nvPr/>
        </p:nvSpPr>
        <p:spPr bwMode="auto">
          <a:xfrm>
            <a:off x="304800" y="304800"/>
            <a:ext cx="8458200" cy="8124825"/>
          </a:xfrm>
          <a:prstGeom prst="rect">
            <a:avLst/>
          </a:prstGeom>
          <a:noFill/>
          <a:ln w="9525">
            <a:noFill/>
            <a:miter lim="800000"/>
            <a:headEnd/>
            <a:tailEnd/>
          </a:ln>
          <a:effectLst/>
        </p:spPr>
        <p:txBody>
          <a:bodyPr>
            <a:spAutoFit/>
          </a:bodyPr>
          <a:lstStyle/>
          <a:p>
            <a:pPr>
              <a:spcBef>
                <a:spcPct val="50000"/>
              </a:spcBef>
            </a:pPr>
            <a:r>
              <a:rPr lang="en-US">
                <a:solidFill>
                  <a:srgbClr val="000099"/>
                </a:solidFill>
              </a:rPr>
              <a:t>Factors affecting short term memory:</a:t>
            </a:r>
          </a:p>
          <a:p>
            <a:pPr>
              <a:spcBef>
                <a:spcPct val="50000"/>
              </a:spcBef>
              <a:buFontTx/>
              <a:buChar char="•"/>
            </a:pPr>
            <a:r>
              <a:rPr lang="en-US">
                <a:solidFill>
                  <a:srgbClr val="FF0000"/>
                </a:solidFill>
              </a:rPr>
              <a:t>Relevance and meaning</a:t>
            </a:r>
          </a:p>
          <a:p>
            <a:pPr>
              <a:spcBef>
                <a:spcPct val="50000"/>
              </a:spcBef>
              <a:buFontTx/>
              <a:buChar char="•"/>
            </a:pPr>
            <a:r>
              <a:rPr lang="en-US">
                <a:solidFill>
                  <a:srgbClr val="FF0000"/>
                </a:solidFill>
              </a:rPr>
              <a:t>Interference (noise / distractions)</a:t>
            </a:r>
          </a:p>
          <a:p>
            <a:pPr>
              <a:spcBef>
                <a:spcPct val="50000"/>
              </a:spcBef>
              <a:buFontTx/>
              <a:buChar char="•"/>
            </a:pPr>
            <a:r>
              <a:rPr lang="en-US">
                <a:solidFill>
                  <a:srgbClr val="FF0000"/>
                </a:solidFill>
              </a:rPr>
              <a:t>Coding and chunking –</a:t>
            </a:r>
            <a:r>
              <a:rPr lang="en-US">
                <a:solidFill>
                  <a:srgbClr val="CC0099"/>
                </a:solidFill>
              </a:rPr>
              <a:t> </a:t>
            </a:r>
          </a:p>
          <a:p>
            <a:pPr>
              <a:spcBef>
                <a:spcPct val="50000"/>
              </a:spcBef>
            </a:pPr>
            <a:r>
              <a:rPr lang="en-US">
                <a:solidFill>
                  <a:srgbClr val="000099"/>
                </a:solidFill>
              </a:rPr>
              <a:t>remembering 93453242, </a:t>
            </a:r>
          </a:p>
          <a:p>
            <a:pPr>
              <a:spcBef>
                <a:spcPct val="50000"/>
              </a:spcBef>
            </a:pPr>
            <a:r>
              <a:rPr lang="en-US">
                <a:solidFill>
                  <a:srgbClr val="000099"/>
                </a:solidFill>
              </a:rPr>
              <a:t>is easier if you make it 93 45 32 43</a:t>
            </a:r>
          </a:p>
          <a:p>
            <a:pPr>
              <a:spcBef>
                <a:spcPct val="50000"/>
              </a:spcBef>
              <a:buFontTx/>
              <a:buChar char="•"/>
            </a:pPr>
            <a:r>
              <a:rPr lang="en-US">
                <a:solidFill>
                  <a:srgbClr val="FF0000"/>
                </a:solidFill>
              </a:rPr>
              <a:t>Rehearsal and practice</a:t>
            </a:r>
            <a:r>
              <a:rPr lang="en-US">
                <a:solidFill>
                  <a:srgbClr val="CC0099"/>
                </a:solidFill>
              </a:rPr>
              <a:t> </a:t>
            </a:r>
          </a:p>
          <a:p>
            <a:pPr>
              <a:spcBef>
                <a:spcPct val="50000"/>
              </a:spcBef>
            </a:pPr>
            <a:r>
              <a:rPr lang="en-US">
                <a:solidFill>
                  <a:srgbClr val="CC0099"/>
                </a:solidFill>
              </a:rPr>
              <a:t>3. LONG TERM MEMORY</a:t>
            </a:r>
          </a:p>
          <a:p>
            <a:pPr>
              <a:spcBef>
                <a:spcPct val="50000"/>
              </a:spcBef>
            </a:pPr>
            <a:r>
              <a:rPr lang="en-US">
                <a:solidFill>
                  <a:srgbClr val="000099"/>
                </a:solidFill>
              </a:rPr>
              <a:t>Long term memory is a limitless memory store which stores relevant information for later use. It seems that our long term memory is better for continuous skills such as swimming or cycling. Without practice after many years these skills do not seem to be forgotten.</a:t>
            </a:r>
          </a:p>
          <a:p>
            <a:pPr>
              <a:spcBef>
                <a:spcPct val="50000"/>
              </a:spcBef>
            </a:pPr>
            <a:r>
              <a:rPr lang="en-US">
                <a:solidFill>
                  <a:srgbClr val="FF0000"/>
                </a:solidFill>
              </a:rPr>
              <a:t>Complete the ‘Memory’ worksheet on the next page</a:t>
            </a:r>
          </a:p>
          <a:p>
            <a:pPr>
              <a:spcBef>
                <a:spcPct val="50000"/>
              </a:spcBef>
            </a:pPr>
            <a:endParaRPr lang="en-US">
              <a:solidFill>
                <a:srgbClr val="CC0099"/>
              </a:solidFill>
            </a:endParaRPr>
          </a:p>
          <a:p>
            <a:pPr>
              <a:spcBef>
                <a:spcPct val="50000"/>
              </a:spcBef>
            </a:pPr>
            <a:endParaRPr lang="en-US">
              <a:solidFill>
                <a:srgbClr val="CC0099"/>
              </a:solidFill>
            </a:endParaRPr>
          </a:p>
          <a:p>
            <a:pPr>
              <a:spcBef>
                <a:spcPct val="50000"/>
              </a:spcBef>
              <a:buFontTx/>
              <a:buChar char="•"/>
            </a:pPr>
            <a:endParaRPr lang="en-AU">
              <a:solidFill>
                <a:srgbClr val="CC0099"/>
              </a:solidFill>
            </a:endParaRPr>
          </a:p>
        </p:txBody>
      </p:sp>
      <p:graphicFrame>
        <p:nvGraphicFramePr>
          <p:cNvPr id="24579" name="Object 3"/>
          <p:cNvGraphicFramePr>
            <a:graphicFrameLocks noChangeAspect="1"/>
          </p:cNvGraphicFramePr>
          <p:nvPr/>
        </p:nvGraphicFramePr>
        <p:xfrm>
          <a:off x="5403850" y="0"/>
          <a:ext cx="3236913" cy="4800600"/>
        </p:xfrm>
        <a:graphic>
          <a:graphicData uri="http://schemas.openxmlformats.org/presentationml/2006/ole">
            <p:oleObj spid="_x0000_s6146" name="Photo Editor Photo" r:id="rId3" imgW="2762636" imgH="4095238" progId="">
              <p:embed/>
            </p:oleObj>
          </a:graphicData>
        </a:graphic>
      </p:graphicFrame>
    </p:spTree>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descr="memory"/>
          <p:cNvPicPr>
            <a:picLocks noChangeAspect="1" noChangeArrowheads="1"/>
          </p:cNvPicPr>
          <p:nvPr/>
        </p:nvPicPr>
        <p:blipFill>
          <a:blip r:embed="rId2"/>
          <a:srcRect/>
          <a:stretch>
            <a:fillRect/>
          </a:stretch>
        </p:blipFill>
        <p:spPr bwMode="auto">
          <a:xfrm>
            <a:off x="1524000" y="0"/>
            <a:ext cx="4914900" cy="6858000"/>
          </a:xfrm>
          <a:prstGeom prst="rect">
            <a:avLst/>
          </a:prstGeom>
          <a:noFill/>
        </p:spPr>
      </p:pic>
    </p:spTree>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ChangeArrowheads="1"/>
          </p:cNvSpPr>
          <p:nvPr/>
        </p:nvSpPr>
        <p:spPr bwMode="auto">
          <a:xfrm>
            <a:off x="3352800" y="304800"/>
            <a:ext cx="2493963" cy="457200"/>
          </a:xfrm>
          <a:prstGeom prst="rect">
            <a:avLst/>
          </a:prstGeom>
          <a:noFill/>
          <a:ln w="9525">
            <a:noFill/>
            <a:miter lim="800000"/>
            <a:headEnd/>
            <a:tailEnd/>
          </a:ln>
          <a:effectLst/>
        </p:spPr>
        <p:txBody>
          <a:bodyPr wrap="none">
            <a:spAutoFit/>
          </a:bodyPr>
          <a:lstStyle/>
          <a:p>
            <a:r>
              <a:rPr lang="en-US">
                <a:solidFill>
                  <a:srgbClr val="CC0099"/>
                </a:solidFill>
              </a:rPr>
              <a:t>STAGE 3   OUTPUT</a:t>
            </a:r>
            <a:endParaRPr lang="en-AU">
              <a:solidFill>
                <a:srgbClr val="CC0099"/>
              </a:solidFill>
            </a:endParaRPr>
          </a:p>
        </p:txBody>
      </p:sp>
      <p:graphicFrame>
        <p:nvGraphicFramePr>
          <p:cNvPr id="37891" name="Object 3"/>
          <p:cNvGraphicFramePr>
            <a:graphicFrameLocks noChangeAspect="1"/>
          </p:cNvGraphicFramePr>
          <p:nvPr/>
        </p:nvGraphicFramePr>
        <p:xfrm>
          <a:off x="152400" y="685800"/>
          <a:ext cx="4008438" cy="5943600"/>
        </p:xfrm>
        <a:graphic>
          <a:graphicData uri="http://schemas.openxmlformats.org/presentationml/2006/ole">
            <p:oleObj spid="_x0000_s7170" name="Photo Editor Photo" r:id="rId3" imgW="2762636" imgH="4095238" progId="">
              <p:embed/>
            </p:oleObj>
          </a:graphicData>
        </a:graphic>
      </p:graphicFrame>
      <p:pic>
        <p:nvPicPr>
          <p:cNvPr id="37892" name="Picture 4" descr="2808936"/>
          <p:cNvPicPr>
            <a:picLocks noChangeAspect="1" noChangeArrowheads="1"/>
          </p:cNvPicPr>
          <p:nvPr/>
        </p:nvPicPr>
        <p:blipFill>
          <a:blip r:embed="rId4"/>
          <a:srcRect/>
          <a:stretch>
            <a:fillRect/>
          </a:stretch>
        </p:blipFill>
        <p:spPr bwMode="auto">
          <a:xfrm>
            <a:off x="4953000" y="685800"/>
            <a:ext cx="3703638" cy="5943600"/>
          </a:xfrm>
          <a:prstGeom prst="rect">
            <a:avLst/>
          </a:prstGeom>
          <a:noFill/>
        </p:spPr>
      </p:pic>
    </p:spTree>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 Box 2"/>
          <p:cNvSpPr txBox="1">
            <a:spLocks noChangeArrowheads="1"/>
          </p:cNvSpPr>
          <p:nvPr/>
        </p:nvSpPr>
        <p:spPr bwMode="auto">
          <a:xfrm>
            <a:off x="381000" y="609600"/>
            <a:ext cx="8305800" cy="457200"/>
          </a:xfrm>
          <a:prstGeom prst="rect">
            <a:avLst/>
          </a:prstGeom>
          <a:noFill/>
          <a:ln w="9525">
            <a:noFill/>
            <a:miter lim="800000"/>
            <a:headEnd/>
            <a:tailEnd/>
          </a:ln>
          <a:effectLst/>
        </p:spPr>
        <p:txBody>
          <a:bodyPr>
            <a:spAutoFit/>
          </a:bodyPr>
          <a:lstStyle/>
          <a:p>
            <a:pPr>
              <a:spcBef>
                <a:spcPct val="50000"/>
              </a:spcBef>
            </a:pPr>
            <a:endParaRPr lang="en-US"/>
          </a:p>
        </p:txBody>
      </p:sp>
      <p:sp>
        <p:nvSpPr>
          <p:cNvPr id="26627" name="Text Box 3"/>
          <p:cNvSpPr txBox="1">
            <a:spLocks noChangeArrowheads="1"/>
          </p:cNvSpPr>
          <p:nvPr/>
        </p:nvSpPr>
        <p:spPr bwMode="auto">
          <a:xfrm>
            <a:off x="304800" y="152400"/>
            <a:ext cx="8382000" cy="3560763"/>
          </a:xfrm>
          <a:prstGeom prst="rect">
            <a:avLst/>
          </a:prstGeom>
          <a:noFill/>
          <a:ln w="9525">
            <a:noFill/>
            <a:miter lim="800000"/>
            <a:headEnd/>
            <a:tailEnd/>
          </a:ln>
          <a:effectLst/>
        </p:spPr>
        <p:txBody>
          <a:bodyPr>
            <a:spAutoFit/>
          </a:bodyPr>
          <a:lstStyle/>
          <a:p>
            <a:pPr>
              <a:spcBef>
                <a:spcPct val="50000"/>
              </a:spcBef>
            </a:pPr>
            <a:r>
              <a:rPr lang="en-US">
                <a:solidFill>
                  <a:srgbClr val="CC0099"/>
                </a:solidFill>
              </a:rPr>
              <a:t>STAGE 3   OUTPUT</a:t>
            </a:r>
          </a:p>
          <a:p>
            <a:pPr>
              <a:spcBef>
                <a:spcPct val="50000"/>
              </a:spcBef>
            </a:pPr>
            <a:r>
              <a:rPr lang="en-US">
                <a:solidFill>
                  <a:srgbClr val="000099"/>
                </a:solidFill>
              </a:rPr>
              <a:t>During the output stage, the neuromuscular system automatically carries out the movement response initiated and co-ordinated by the central nervous system.</a:t>
            </a:r>
          </a:p>
          <a:p>
            <a:pPr>
              <a:spcBef>
                <a:spcPct val="50000"/>
              </a:spcBef>
            </a:pPr>
            <a:r>
              <a:rPr lang="en-US">
                <a:solidFill>
                  <a:srgbClr val="FF0000"/>
                </a:solidFill>
              </a:rPr>
              <a:t>Movement time – </a:t>
            </a:r>
            <a:r>
              <a:rPr lang="en-US">
                <a:solidFill>
                  <a:srgbClr val="000099"/>
                </a:solidFill>
              </a:rPr>
              <a:t>the time between initiating a response and completing a response.</a:t>
            </a:r>
          </a:p>
          <a:p>
            <a:pPr>
              <a:spcBef>
                <a:spcPct val="50000"/>
              </a:spcBef>
            </a:pPr>
            <a:r>
              <a:rPr lang="en-US">
                <a:solidFill>
                  <a:srgbClr val="FF0000"/>
                </a:solidFill>
              </a:rPr>
              <a:t>Response time – </a:t>
            </a:r>
            <a:r>
              <a:rPr lang="en-US">
                <a:solidFill>
                  <a:srgbClr val="000099"/>
                </a:solidFill>
              </a:rPr>
              <a:t>reaction time (RT) + movement time (MT) taken from the outset of the initial cue to the completion of the movement.</a:t>
            </a:r>
            <a:endParaRPr lang="en-AU">
              <a:solidFill>
                <a:srgbClr val="FF0000"/>
              </a:solidFill>
            </a:endParaRPr>
          </a:p>
        </p:txBody>
      </p:sp>
      <p:graphicFrame>
        <p:nvGraphicFramePr>
          <p:cNvPr id="26628" name="Object 4"/>
          <p:cNvGraphicFramePr>
            <a:graphicFrameLocks noChangeAspect="1"/>
          </p:cNvGraphicFramePr>
          <p:nvPr/>
        </p:nvGraphicFramePr>
        <p:xfrm>
          <a:off x="2133600" y="3741738"/>
          <a:ext cx="5029200" cy="3016250"/>
        </p:xfrm>
        <a:graphic>
          <a:graphicData uri="http://schemas.openxmlformats.org/presentationml/2006/ole">
            <p:oleObj spid="_x0000_s8194" name="Photo Editor Photo" r:id="rId3" imgW="2857899" imgH="1714739" progId="">
              <p:embed/>
            </p:oleObj>
          </a:graphicData>
        </a:graphic>
      </p:graphicFrame>
    </p:spTree>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ChangeArrowheads="1"/>
          </p:cNvSpPr>
          <p:nvPr/>
        </p:nvSpPr>
        <p:spPr bwMode="auto">
          <a:xfrm>
            <a:off x="2743200" y="914400"/>
            <a:ext cx="3556000" cy="579438"/>
          </a:xfrm>
          <a:prstGeom prst="rect">
            <a:avLst/>
          </a:prstGeom>
          <a:noFill/>
          <a:ln w="9525">
            <a:noFill/>
            <a:miter lim="800000"/>
            <a:headEnd/>
            <a:tailEnd/>
          </a:ln>
          <a:effectLst/>
        </p:spPr>
        <p:txBody>
          <a:bodyPr wrap="none">
            <a:spAutoFit/>
          </a:bodyPr>
          <a:lstStyle/>
          <a:p>
            <a:r>
              <a:rPr lang="en-US" sz="3200">
                <a:solidFill>
                  <a:srgbClr val="CC0099"/>
                </a:solidFill>
              </a:rPr>
              <a:t>STAGE 4 FEEDBACK</a:t>
            </a:r>
            <a:endParaRPr lang="en-AU" sz="3200">
              <a:solidFill>
                <a:srgbClr val="CC0099"/>
              </a:solidFill>
            </a:endParaRPr>
          </a:p>
        </p:txBody>
      </p:sp>
      <p:pic>
        <p:nvPicPr>
          <p:cNvPr id="38915" name="Picture 3" descr="Leigh Matthews"/>
          <p:cNvPicPr>
            <a:picLocks noChangeAspect="1" noChangeArrowheads="1"/>
          </p:cNvPicPr>
          <p:nvPr/>
        </p:nvPicPr>
        <p:blipFill>
          <a:blip r:embed="rId2"/>
          <a:srcRect/>
          <a:stretch>
            <a:fillRect/>
          </a:stretch>
        </p:blipFill>
        <p:spPr bwMode="auto">
          <a:xfrm>
            <a:off x="7456488" y="0"/>
            <a:ext cx="1687512" cy="2590800"/>
          </a:xfrm>
          <a:prstGeom prst="rect">
            <a:avLst/>
          </a:prstGeom>
          <a:noFill/>
        </p:spPr>
      </p:pic>
      <p:pic>
        <p:nvPicPr>
          <p:cNvPr id="38916" name="Picture 4" descr="6739beckham"/>
          <p:cNvPicPr>
            <a:picLocks noChangeAspect="1" noChangeArrowheads="1"/>
          </p:cNvPicPr>
          <p:nvPr/>
        </p:nvPicPr>
        <p:blipFill>
          <a:blip r:embed="rId3"/>
          <a:srcRect/>
          <a:stretch>
            <a:fillRect/>
          </a:stretch>
        </p:blipFill>
        <p:spPr bwMode="auto">
          <a:xfrm>
            <a:off x="762000" y="2571750"/>
            <a:ext cx="7620000" cy="4286250"/>
          </a:xfrm>
          <a:prstGeom prst="rect">
            <a:avLst/>
          </a:prstGeom>
          <a:noFill/>
        </p:spPr>
      </p:pic>
      <p:pic>
        <p:nvPicPr>
          <p:cNvPr id="38917" name="Picture 5" descr="Danny Frawley"/>
          <p:cNvPicPr>
            <a:picLocks noChangeAspect="1" noChangeArrowheads="1"/>
          </p:cNvPicPr>
          <p:nvPr/>
        </p:nvPicPr>
        <p:blipFill>
          <a:blip r:embed="rId4"/>
          <a:srcRect/>
          <a:stretch>
            <a:fillRect/>
          </a:stretch>
        </p:blipFill>
        <p:spPr bwMode="auto">
          <a:xfrm>
            <a:off x="0" y="0"/>
            <a:ext cx="1749425" cy="2590800"/>
          </a:xfrm>
          <a:prstGeom prst="rect">
            <a:avLst/>
          </a:prstGeom>
          <a:noFill/>
        </p:spPr>
      </p:pic>
    </p:spTree>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 Box 2"/>
          <p:cNvSpPr txBox="1">
            <a:spLocks noChangeArrowheads="1"/>
          </p:cNvSpPr>
          <p:nvPr/>
        </p:nvSpPr>
        <p:spPr bwMode="auto">
          <a:xfrm>
            <a:off x="304800" y="609600"/>
            <a:ext cx="8534400" cy="5386388"/>
          </a:xfrm>
          <a:prstGeom prst="rect">
            <a:avLst/>
          </a:prstGeom>
          <a:noFill/>
          <a:ln w="9525">
            <a:noFill/>
            <a:miter lim="800000"/>
            <a:headEnd/>
            <a:tailEnd/>
          </a:ln>
          <a:effectLst/>
        </p:spPr>
        <p:txBody>
          <a:bodyPr>
            <a:spAutoFit/>
          </a:bodyPr>
          <a:lstStyle/>
          <a:p>
            <a:pPr>
              <a:spcBef>
                <a:spcPct val="50000"/>
              </a:spcBef>
            </a:pPr>
            <a:r>
              <a:rPr lang="en-US">
                <a:solidFill>
                  <a:srgbClr val="CC0099"/>
                </a:solidFill>
              </a:rPr>
              <a:t>STAGE 4   FEEDBACK</a:t>
            </a:r>
          </a:p>
          <a:p>
            <a:pPr>
              <a:spcBef>
                <a:spcPct val="50000"/>
              </a:spcBef>
            </a:pPr>
            <a:r>
              <a:rPr lang="en-US">
                <a:solidFill>
                  <a:srgbClr val="000099"/>
                </a:solidFill>
              </a:rPr>
              <a:t>Feedback is the information received by a performer about their performance of a skill. It can come from the performer or an external source (teacher, video, coach).</a:t>
            </a:r>
          </a:p>
          <a:p>
            <a:pPr>
              <a:spcBef>
                <a:spcPct val="50000"/>
              </a:spcBef>
            </a:pPr>
            <a:r>
              <a:rPr lang="en-US">
                <a:solidFill>
                  <a:srgbClr val="000099"/>
                </a:solidFill>
              </a:rPr>
              <a:t>Feedback can be used before, during and after a skill has been performed to improve the quality of performance.</a:t>
            </a:r>
          </a:p>
          <a:p>
            <a:pPr>
              <a:spcBef>
                <a:spcPct val="50000"/>
              </a:spcBef>
            </a:pPr>
            <a:r>
              <a:rPr lang="en-US">
                <a:solidFill>
                  <a:srgbClr val="000099"/>
                </a:solidFill>
              </a:rPr>
              <a:t>The main roles of feedback are:</a:t>
            </a:r>
          </a:p>
          <a:p>
            <a:pPr>
              <a:spcBef>
                <a:spcPct val="50000"/>
              </a:spcBef>
              <a:buFontTx/>
              <a:buChar char="-"/>
            </a:pPr>
            <a:r>
              <a:rPr lang="en-US">
                <a:solidFill>
                  <a:srgbClr val="000099"/>
                </a:solidFill>
              </a:rPr>
              <a:t>to motivate</a:t>
            </a:r>
          </a:p>
          <a:p>
            <a:pPr>
              <a:spcBef>
                <a:spcPct val="50000"/>
              </a:spcBef>
              <a:buFontTx/>
              <a:buChar char="-"/>
            </a:pPr>
            <a:r>
              <a:rPr lang="en-US">
                <a:solidFill>
                  <a:srgbClr val="000099"/>
                </a:solidFill>
              </a:rPr>
              <a:t>to reinforce</a:t>
            </a:r>
          </a:p>
          <a:p>
            <a:pPr>
              <a:spcBef>
                <a:spcPct val="50000"/>
              </a:spcBef>
              <a:buFontTx/>
              <a:buChar char="-"/>
            </a:pPr>
            <a:r>
              <a:rPr lang="en-US">
                <a:solidFill>
                  <a:srgbClr val="000099"/>
                </a:solidFill>
              </a:rPr>
              <a:t>to regulate or change behaviour</a:t>
            </a:r>
          </a:p>
          <a:p>
            <a:pPr>
              <a:spcBef>
                <a:spcPct val="50000"/>
              </a:spcBef>
            </a:pPr>
            <a:r>
              <a:rPr lang="en-US">
                <a:solidFill>
                  <a:srgbClr val="000099"/>
                </a:solidFill>
              </a:rPr>
              <a:t>Positive feedback should also be given with negative.</a:t>
            </a:r>
            <a:endParaRPr lang="en-AU">
              <a:solidFill>
                <a:srgbClr val="000099"/>
              </a:solidFill>
            </a:endParaRPr>
          </a:p>
        </p:txBody>
      </p:sp>
    </p:spTree>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 Box 2"/>
          <p:cNvSpPr txBox="1">
            <a:spLocks noChangeArrowheads="1"/>
          </p:cNvSpPr>
          <p:nvPr/>
        </p:nvSpPr>
        <p:spPr bwMode="auto">
          <a:xfrm>
            <a:off x="304800" y="533400"/>
            <a:ext cx="8229600" cy="5203825"/>
          </a:xfrm>
          <a:prstGeom prst="rect">
            <a:avLst/>
          </a:prstGeom>
          <a:noFill/>
          <a:ln w="9525">
            <a:noFill/>
            <a:miter lim="800000"/>
            <a:headEnd/>
            <a:tailEnd/>
          </a:ln>
          <a:effectLst/>
        </p:spPr>
        <p:txBody>
          <a:bodyPr>
            <a:spAutoFit/>
          </a:bodyPr>
          <a:lstStyle/>
          <a:p>
            <a:pPr marL="457200" indent="-457200">
              <a:spcBef>
                <a:spcPct val="50000"/>
              </a:spcBef>
            </a:pPr>
            <a:r>
              <a:rPr lang="en-US">
                <a:solidFill>
                  <a:srgbClr val="CC0099"/>
                </a:solidFill>
              </a:rPr>
              <a:t>Different forms of feedback</a:t>
            </a:r>
          </a:p>
          <a:p>
            <a:pPr marL="457200" indent="-457200">
              <a:spcBef>
                <a:spcPct val="50000"/>
              </a:spcBef>
              <a:buFontTx/>
              <a:buAutoNum type="arabicPeriod"/>
            </a:pPr>
            <a:r>
              <a:rPr lang="en-US">
                <a:solidFill>
                  <a:srgbClr val="CC0099"/>
                </a:solidFill>
              </a:rPr>
              <a:t>Internal (sensory) – </a:t>
            </a:r>
            <a:r>
              <a:rPr lang="en-US">
                <a:solidFill>
                  <a:srgbClr val="000099"/>
                </a:solidFill>
              </a:rPr>
              <a:t>information gained from inside the body via the senses.</a:t>
            </a:r>
          </a:p>
          <a:p>
            <a:pPr marL="457200" indent="-457200">
              <a:spcBef>
                <a:spcPct val="50000"/>
              </a:spcBef>
              <a:buFontTx/>
              <a:buAutoNum type="arabicPeriod"/>
            </a:pPr>
            <a:r>
              <a:rPr lang="en-US">
                <a:solidFill>
                  <a:srgbClr val="CC0099"/>
                </a:solidFill>
              </a:rPr>
              <a:t>External (augmented) – </a:t>
            </a:r>
            <a:r>
              <a:rPr lang="en-US">
                <a:solidFill>
                  <a:srgbClr val="000099"/>
                </a:solidFill>
              </a:rPr>
              <a:t>information from any external source and additional information gained about the movement or success of the movement. There are two types:</a:t>
            </a:r>
          </a:p>
          <a:p>
            <a:pPr marL="457200" indent="-457200">
              <a:spcBef>
                <a:spcPct val="50000"/>
              </a:spcBef>
            </a:pPr>
            <a:r>
              <a:rPr lang="en-US">
                <a:solidFill>
                  <a:srgbClr val="CC0099"/>
                </a:solidFill>
              </a:rPr>
              <a:t>	a) </a:t>
            </a:r>
            <a:r>
              <a:rPr lang="en-US">
                <a:solidFill>
                  <a:srgbClr val="000099"/>
                </a:solidFill>
              </a:rPr>
              <a:t>Knowledge of results (KR) – has a goal been scored?</a:t>
            </a:r>
          </a:p>
          <a:p>
            <a:pPr marL="457200" indent="-457200">
              <a:spcBef>
                <a:spcPct val="50000"/>
              </a:spcBef>
            </a:pPr>
            <a:r>
              <a:rPr lang="en-US">
                <a:solidFill>
                  <a:srgbClr val="000099"/>
                </a:solidFill>
              </a:rPr>
              <a:t>	</a:t>
            </a:r>
            <a:r>
              <a:rPr lang="en-US">
                <a:solidFill>
                  <a:srgbClr val="CC0099"/>
                </a:solidFill>
              </a:rPr>
              <a:t>b) </a:t>
            </a:r>
            <a:r>
              <a:rPr lang="en-US">
                <a:solidFill>
                  <a:srgbClr val="000099"/>
                </a:solidFill>
              </a:rPr>
              <a:t>Knowledge of performance (KP) – feedback about the movement itself, such as a golf swing on video</a:t>
            </a:r>
          </a:p>
          <a:p>
            <a:pPr marL="457200" indent="-457200">
              <a:spcBef>
                <a:spcPct val="50000"/>
              </a:spcBef>
            </a:pPr>
            <a:endParaRPr lang="en-US">
              <a:solidFill>
                <a:srgbClr val="000099"/>
              </a:solidFill>
            </a:endParaRPr>
          </a:p>
          <a:p>
            <a:pPr marL="457200" indent="-457200">
              <a:spcBef>
                <a:spcPct val="50000"/>
              </a:spcBef>
            </a:pPr>
            <a:r>
              <a:rPr lang="en-US">
                <a:solidFill>
                  <a:srgbClr val="FF0000"/>
                </a:solidFill>
              </a:rPr>
              <a:t>Complete the ‘Feedback’ sheet on the following slide.</a:t>
            </a:r>
            <a:endParaRPr lang="en-AU">
              <a:solidFill>
                <a:srgbClr val="FF0000"/>
              </a:solidFill>
            </a:endParaRPr>
          </a:p>
        </p:txBody>
      </p:sp>
    </p:spTree>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feedback"/>
          <p:cNvPicPr>
            <a:picLocks noChangeAspect="1" noChangeArrowheads="1"/>
          </p:cNvPicPr>
          <p:nvPr/>
        </p:nvPicPr>
        <p:blipFill>
          <a:blip r:embed="rId2"/>
          <a:srcRect/>
          <a:stretch>
            <a:fillRect/>
          </a:stretch>
        </p:blipFill>
        <p:spPr bwMode="auto">
          <a:xfrm>
            <a:off x="1524000" y="0"/>
            <a:ext cx="5464175" cy="6858000"/>
          </a:xfrm>
          <a:prstGeom prst="rect">
            <a:avLst/>
          </a:prstGeom>
          <a:noFill/>
        </p:spPr>
      </p:pic>
    </p:spTree>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2"/>
          <p:cNvSpPr txBox="1">
            <a:spLocks noChangeArrowheads="1"/>
          </p:cNvSpPr>
          <p:nvPr/>
        </p:nvSpPr>
        <p:spPr bwMode="auto">
          <a:xfrm>
            <a:off x="381000" y="609600"/>
            <a:ext cx="8763000" cy="5934075"/>
          </a:xfrm>
          <a:prstGeom prst="rect">
            <a:avLst/>
          </a:prstGeom>
          <a:noFill/>
          <a:ln w="9525">
            <a:noFill/>
            <a:miter lim="800000"/>
            <a:headEnd/>
            <a:tailEnd/>
          </a:ln>
          <a:effectLst/>
        </p:spPr>
        <p:txBody>
          <a:bodyPr>
            <a:spAutoFit/>
          </a:bodyPr>
          <a:lstStyle/>
          <a:p>
            <a:pPr>
              <a:spcBef>
                <a:spcPct val="50000"/>
              </a:spcBef>
            </a:pPr>
            <a:r>
              <a:rPr lang="en-US">
                <a:solidFill>
                  <a:srgbClr val="CC0099"/>
                </a:solidFill>
              </a:rPr>
              <a:t>Factors which affect feedback:</a:t>
            </a:r>
          </a:p>
          <a:p>
            <a:pPr>
              <a:spcBef>
                <a:spcPct val="50000"/>
              </a:spcBef>
              <a:buFontTx/>
              <a:buChar char="•"/>
            </a:pPr>
            <a:r>
              <a:rPr lang="en-US">
                <a:solidFill>
                  <a:srgbClr val="000099"/>
                </a:solidFill>
              </a:rPr>
              <a:t>Stage of learning – beginners should be given feedback, but not too much as they may be overloaded with information. Knowledge of performance is more relevant for intermediate and advanced performers because it provides detailed information about timing.</a:t>
            </a:r>
          </a:p>
          <a:p>
            <a:pPr>
              <a:spcBef>
                <a:spcPct val="50000"/>
              </a:spcBef>
              <a:buFontTx/>
              <a:buChar char="•"/>
            </a:pPr>
            <a:r>
              <a:rPr lang="en-US">
                <a:solidFill>
                  <a:srgbClr val="000099"/>
                </a:solidFill>
              </a:rPr>
              <a:t>Precision of feedback</a:t>
            </a:r>
          </a:p>
          <a:p>
            <a:pPr>
              <a:spcBef>
                <a:spcPct val="50000"/>
              </a:spcBef>
              <a:buFontTx/>
              <a:buChar char="•"/>
            </a:pPr>
            <a:r>
              <a:rPr lang="en-US">
                <a:solidFill>
                  <a:srgbClr val="000099"/>
                </a:solidFill>
              </a:rPr>
              <a:t>Effective feedback (copy table 2.2)</a:t>
            </a:r>
          </a:p>
          <a:p>
            <a:pPr>
              <a:spcBef>
                <a:spcPct val="50000"/>
              </a:spcBef>
            </a:pPr>
            <a:r>
              <a:rPr lang="en-US">
                <a:solidFill>
                  <a:srgbClr val="000099"/>
                </a:solidFill>
              </a:rPr>
              <a:t>		Nelson page 62 </a:t>
            </a:r>
          </a:p>
          <a:p>
            <a:pPr>
              <a:spcBef>
                <a:spcPct val="50000"/>
              </a:spcBef>
              <a:buFontTx/>
              <a:buChar char="•"/>
            </a:pPr>
            <a:r>
              <a:rPr lang="en-US">
                <a:solidFill>
                  <a:srgbClr val="000099"/>
                </a:solidFill>
              </a:rPr>
              <a:t>Timing and frequency of feedback</a:t>
            </a:r>
          </a:p>
          <a:p>
            <a:pPr>
              <a:spcBef>
                <a:spcPct val="50000"/>
              </a:spcBef>
            </a:pPr>
            <a:r>
              <a:rPr lang="en-US">
                <a:solidFill>
                  <a:srgbClr val="000099"/>
                </a:solidFill>
              </a:rPr>
              <a:t>	- Before the movement</a:t>
            </a:r>
          </a:p>
          <a:p>
            <a:pPr>
              <a:spcBef>
                <a:spcPct val="50000"/>
              </a:spcBef>
            </a:pPr>
            <a:r>
              <a:rPr lang="en-AU">
                <a:solidFill>
                  <a:srgbClr val="000099"/>
                </a:solidFill>
              </a:rPr>
              <a:t>	- concurrent feedback</a:t>
            </a:r>
          </a:p>
          <a:p>
            <a:pPr>
              <a:spcBef>
                <a:spcPct val="50000"/>
              </a:spcBef>
            </a:pPr>
            <a:r>
              <a:rPr lang="en-AU">
                <a:solidFill>
                  <a:srgbClr val="000099"/>
                </a:solidFill>
              </a:rPr>
              <a:t>	- terminal feedback  (page 62)</a:t>
            </a:r>
          </a:p>
        </p:txBody>
      </p:sp>
      <p:graphicFrame>
        <p:nvGraphicFramePr>
          <p:cNvPr id="30723" name="Object 3"/>
          <p:cNvGraphicFramePr>
            <a:graphicFrameLocks noChangeAspect="1"/>
          </p:cNvGraphicFramePr>
          <p:nvPr/>
        </p:nvGraphicFramePr>
        <p:xfrm>
          <a:off x="5095875" y="2743200"/>
          <a:ext cx="3219450" cy="4114800"/>
        </p:xfrm>
        <a:graphic>
          <a:graphicData uri="http://schemas.openxmlformats.org/presentationml/2006/ole">
            <p:oleObj spid="_x0000_s9218" name="Photo Editor Photo" r:id="rId3" imgW="2980952" imgH="3809524" progId="">
              <p:embed/>
            </p:oleObj>
          </a:graphicData>
        </a:graphic>
      </p:graphicFrame>
    </p:spTree>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ext Box 2"/>
          <p:cNvSpPr txBox="1">
            <a:spLocks noChangeArrowheads="1"/>
          </p:cNvSpPr>
          <p:nvPr/>
        </p:nvSpPr>
        <p:spPr bwMode="auto">
          <a:xfrm>
            <a:off x="381000" y="533400"/>
            <a:ext cx="8153400" cy="5751513"/>
          </a:xfrm>
          <a:prstGeom prst="rect">
            <a:avLst/>
          </a:prstGeom>
          <a:noFill/>
          <a:ln w="9525">
            <a:noFill/>
            <a:miter lim="800000"/>
            <a:headEnd/>
            <a:tailEnd/>
          </a:ln>
          <a:effectLst/>
        </p:spPr>
        <p:txBody>
          <a:bodyPr>
            <a:spAutoFit/>
          </a:bodyPr>
          <a:lstStyle/>
          <a:p>
            <a:pPr>
              <a:spcBef>
                <a:spcPct val="50000"/>
              </a:spcBef>
            </a:pPr>
            <a:r>
              <a:rPr lang="en-US">
                <a:solidFill>
                  <a:srgbClr val="CC0099"/>
                </a:solidFill>
              </a:rPr>
              <a:t>INFORMATION PROCESSING CHARACTERISTICS OF A SKILLED PERFORMER</a:t>
            </a:r>
          </a:p>
          <a:p>
            <a:pPr>
              <a:spcBef>
                <a:spcPct val="50000"/>
              </a:spcBef>
              <a:buFontTx/>
              <a:buChar char="•"/>
            </a:pPr>
            <a:r>
              <a:rPr lang="en-US">
                <a:solidFill>
                  <a:srgbClr val="000099"/>
                </a:solidFill>
              </a:rPr>
              <a:t>A greater ability to detect cues and selectively attend to them.</a:t>
            </a:r>
          </a:p>
          <a:p>
            <a:pPr>
              <a:spcBef>
                <a:spcPct val="50000"/>
              </a:spcBef>
              <a:buFontTx/>
              <a:buChar char="•"/>
            </a:pPr>
            <a:r>
              <a:rPr lang="en-US">
                <a:solidFill>
                  <a:srgbClr val="000099"/>
                </a:solidFill>
              </a:rPr>
              <a:t>Can filter out noise and anticipate required response.</a:t>
            </a:r>
          </a:p>
          <a:p>
            <a:pPr>
              <a:spcBef>
                <a:spcPct val="50000"/>
              </a:spcBef>
              <a:buFontTx/>
              <a:buChar char="•"/>
            </a:pPr>
            <a:r>
              <a:rPr lang="en-US">
                <a:solidFill>
                  <a:srgbClr val="000099"/>
                </a:solidFill>
              </a:rPr>
              <a:t>Has greater sensory acuity</a:t>
            </a:r>
          </a:p>
          <a:p>
            <a:pPr>
              <a:spcBef>
                <a:spcPct val="50000"/>
              </a:spcBef>
              <a:buFontTx/>
              <a:buChar char="•"/>
            </a:pPr>
            <a:r>
              <a:rPr lang="en-US">
                <a:solidFill>
                  <a:srgbClr val="000099"/>
                </a:solidFill>
              </a:rPr>
              <a:t>Is able to reduce reaction time through practice.</a:t>
            </a:r>
          </a:p>
          <a:p>
            <a:pPr>
              <a:spcBef>
                <a:spcPct val="50000"/>
              </a:spcBef>
              <a:buFontTx/>
              <a:buChar char="•"/>
            </a:pPr>
            <a:r>
              <a:rPr lang="en-US">
                <a:solidFill>
                  <a:srgbClr val="000099"/>
                </a:solidFill>
              </a:rPr>
              <a:t>Have experiences in long term memory that help select responses</a:t>
            </a:r>
          </a:p>
          <a:p>
            <a:pPr>
              <a:spcBef>
                <a:spcPct val="50000"/>
              </a:spcBef>
              <a:buFontTx/>
              <a:buChar char="•"/>
            </a:pPr>
            <a:r>
              <a:rPr lang="en-US">
                <a:solidFill>
                  <a:srgbClr val="000099"/>
                </a:solidFill>
              </a:rPr>
              <a:t>Is less easily ‘tricked’ by fake movements.</a:t>
            </a:r>
          </a:p>
          <a:p>
            <a:pPr>
              <a:spcBef>
                <a:spcPct val="50000"/>
              </a:spcBef>
              <a:buFontTx/>
              <a:buChar char="•"/>
            </a:pPr>
            <a:r>
              <a:rPr lang="en-US">
                <a:solidFill>
                  <a:srgbClr val="000099"/>
                </a:solidFill>
              </a:rPr>
              <a:t>Has highly developed motor programs in long term memory.</a:t>
            </a:r>
          </a:p>
          <a:p>
            <a:pPr>
              <a:spcBef>
                <a:spcPct val="50000"/>
              </a:spcBef>
              <a:buFontTx/>
              <a:buChar char="•"/>
            </a:pPr>
            <a:r>
              <a:rPr lang="en-US">
                <a:solidFill>
                  <a:srgbClr val="000099"/>
                </a:solidFill>
              </a:rPr>
              <a:t>Seems to have automatically correct response.</a:t>
            </a:r>
          </a:p>
          <a:p>
            <a:pPr>
              <a:spcBef>
                <a:spcPct val="50000"/>
              </a:spcBef>
              <a:buFontTx/>
              <a:buChar char="•"/>
            </a:pPr>
            <a:r>
              <a:rPr lang="en-US">
                <a:solidFill>
                  <a:srgbClr val="000099"/>
                </a:solidFill>
              </a:rPr>
              <a:t>Uses internal and external feedback correctly.</a:t>
            </a:r>
            <a:endParaRPr lang="en-AU">
              <a:solidFill>
                <a:srgbClr val="000099"/>
              </a:solidFill>
            </a:endParaRPr>
          </a:p>
        </p:txBody>
      </p:sp>
    </p:spTree>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ext Box 2"/>
          <p:cNvSpPr txBox="1">
            <a:spLocks noChangeArrowheads="1"/>
          </p:cNvSpPr>
          <p:nvPr/>
        </p:nvSpPr>
        <p:spPr bwMode="auto">
          <a:xfrm>
            <a:off x="441325" y="417513"/>
            <a:ext cx="8316913" cy="2282825"/>
          </a:xfrm>
          <a:prstGeom prst="rect">
            <a:avLst/>
          </a:prstGeom>
          <a:noFill/>
          <a:ln w="9525">
            <a:noFill/>
            <a:miter lim="800000"/>
            <a:headEnd/>
            <a:tailEnd/>
          </a:ln>
          <a:effectLst/>
        </p:spPr>
        <p:txBody>
          <a:bodyPr wrap="none">
            <a:spAutoFit/>
          </a:bodyPr>
          <a:lstStyle/>
          <a:p>
            <a:r>
              <a:rPr lang="en-US">
                <a:solidFill>
                  <a:srgbClr val="FF0000"/>
                </a:solidFill>
              </a:rPr>
              <a:t>HOMEWORK</a:t>
            </a:r>
          </a:p>
          <a:p>
            <a:endParaRPr lang="en-US">
              <a:solidFill>
                <a:srgbClr val="FF0000"/>
              </a:solidFill>
            </a:endParaRPr>
          </a:p>
          <a:p>
            <a:r>
              <a:rPr lang="en-US">
                <a:solidFill>
                  <a:srgbClr val="FF0000"/>
                </a:solidFill>
              </a:rPr>
              <a:t>Design a flow chart of information on information processing.</a:t>
            </a:r>
          </a:p>
          <a:p>
            <a:r>
              <a:rPr lang="en-US">
                <a:solidFill>
                  <a:srgbClr val="FF0000"/>
                </a:solidFill>
              </a:rPr>
              <a:t>Use colour and neat writing / typing to enhance your ability to follow</a:t>
            </a:r>
          </a:p>
          <a:p>
            <a:r>
              <a:rPr lang="en-US">
                <a:solidFill>
                  <a:srgbClr val="FF0000"/>
                </a:solidFill>
              </a:rPr>
              <a:t>and understand it.</a:t>
            </a:r>
          </a:p>
          <a:p>
            <a:r>
              <a:rPr lang="en-US">
                <a:solidFill>
                  <a:srgbClr val="FF0000"/>
                </a:solidFill>
              </a:rPr>
              <a:t>Use one sport to assist you in examples throughout the chart.</a:t>
            </a:r>
            <a:endParaRPr lang="en-AU">
              <a:solidFill>
                <a:srgbClr val="FF0000"/>
              </a:solidFill>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TotalTime>
  <Words>4298</Words>
  <Application>Microsoft Office PowerPoint</Application>
  <PresentationFormat>On-screen Show (4:3)</PresentationFormat>
  <Paragraphs>342</Paragraphs>
  <Slides>77</Slides>
  <Notes>0</Notes>
  <HiddenSlides>0</HiddenSlides>
  <MMClips>6</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77</vt:i4>
      </vt:variant>
    </vt:vector>
  </HeadingPairs>
  <TitlesOfParts>
    <vt:vector size="79" baseType="lpstr">
      <vt:lpstr>Office Theme</vt:lpstr>
      <vt:lpstr>Photo Editor Photo</vt:lpstr>
      <vt:lpstr>Slide 1</vt:lpstr>
      <vt:lpstr>Slide 2</vt:lpstr>
      <vt:lpstr>Slide 3</vt:lpstr>
      <vt:lpstr>Slide 4</vt:lpstr>
      <vt:lpstr>Slide 5</vt:lpstr>
      <vt:lpstr>Slide 6</vt:lpstr>
      <vt:lpstr>Slide 7</vt:lpstr>
      <vt:lpstr>Slide 8</vt:lpstr>
      <vt:lpstr>Slide 9</vt:lpstr>
      <vt:lpstr>What will effect tigers performance?</vt:lpstr>
      <vt:lpstr>Slide 11</vt:lpstr>
      <vt:lpstr>Slide 12</vt:lpstr>
      <vt:lpstr>Slide 13</vt:lpstr>
      <vt:lpstr>Slide 14</vt:lpstr>
      <vt:lpstr>Slide 15</vt:lpstr>
      <vt:lpstr>Slide 16</vt:lpstr>
      <vt:lpstr>Slide 17</vt:lpstr>
      <vt:lpstr>Slide 18</vt:lpstr>
      <vt:lpstr>Slide 19</vt:lpstr>
      <vt:lpstr>Example. Trial 1 reaction time low</vt:lpstr>
      <vt:lpstr>Trial 2 Greater reaction time</vt:lpstr>
      <vt:lpstr>Slide 22</vt:lpstr>
      <vt:lpstr>Slide 23</vt:lpstr>
      <vt:lpstr>Skill and reaction</vt:lpstr>
      <vt:lpstr> Being able to react is very important</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lpstr>What inputs?</vt:lpstr>
      <vt:lpstr>Slide 39</vt:lpstr>
      <vt:lpstr>Slide 40</vt:lpstr>
      <vt:lpstr>Slide 41</vt:lpstr>
      <vt:lpstr>Slide 42</vt:lpstr>
      <vt:lpstr>Slide 43</vt:lpstr>
      <vt:lpstr>Slide 44</vt:lpstr>
      <vt:lpstr>Slide 45</vt:lpstr>
      <vt:lpstr>Slide 46</vt:lpstr>
      <vt:lpstr>Slide 47</vt:lpstr>
      <vt:lpstr>Slide 48</vt:lpstr>
      <vt:lpstr>Slide 49</vt:lpstr>
      <vt:lpstr>What will effect tigers performance?</vt:lpstr>
      <vt:lpstr>Slide 51</vt:lpstr>
      <vt:lpstr>Slide 52</vt:lpstr>
      <vt:lpstr>Slide 53</vt:lpstr>
      <vt:lpstr>Slide 54</vt:lpstr>
      <vt:lpstr>Slide 55</vt:lpstr>
      <vt:lpstr>Slide 56</vt:lpstr>
      <vt:lpstr>Slide 57</vt:lpstr>
      <vt:lpstr>Slide 58</vt:lpstr>
      <vt:lpstr>Slide 59</vt:lpstr>
      <vt:lpstr>Example. Trial 1 reaction time low</vt:lpstr>
      <vt:lpstr>Trial 2 Greater reaction time</vt:lpstr>
      <vt:lpstr>Slide 62</vt:lpstr>
      <vt:lpstr>Slide 63</vt:lpstr>
      <vt:lpstr>Skill and reaction</vt:lpstr>
      <vt:lpstr> Being able to react is very important</vt:lpstr>
      <vt:lpstr>Slide 66</vt:lpstr>
      <vt:lpstr>Slide 67</vt:lpstr>
      <vt:lpstr>Slide 68</vt:lpstr>
      <vt:lpstr>Slide 69</vt:lpstr>
      <vt:lpstr>Slide 70</vt:lpstr>
      <vt:lpstr>Slide 71</vt:lpstr>
      <vt:lpstr>Slide 72</vt:lpstr>
      <vt:lpstr>Slide 73</vt:lpstr>
      <vt:lpstr>Slide 74</vt:lpstr>
      <vt:lpstr>Slide 75</vt:lpstr>
      <vt:lpstr>Slide 76</vt:lpstr>
      <vt:lpstr>Slide 77</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Steven Osborne</dc:creator>
  <cp:lastModifiedBy>Steven Osborne</cp:lastModifiedBy>
  <cp:revision>2</cp:revision>
  <dcterms:created xsi:type="dcterms:W3CDTF">2010-04-28T13:02:06Z</dcterms:created>
  <dcterms:modified xsi:type="dcterms:W3CDTF">2010-04-28T13:09:30Z</dcterms:modified>
</cp:coreProperties>
</file>