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9" r:id="rId1"/>
  </p:sldMasterIdLst>
  <p:sldIdLst>
    <p:sldId id="258" r:id="rId2"/>
    <p:sldId id="257" r:id="rId3"/>
    <p:sldId id="259" r:id="rId4"/>
    <p:sldId id="260" r:id="rId5"/>
    <p:sldId id="261" r:id="rId6"/>
    <p:sldId id="264" r:id="rId7"/>
    <p:sldId id="262" r:id="rId8"/>
    <p:sldId id="265" r:id="rId9"/>
    <p:sldId id="266" r:id="rId10"/>
    <p:sldId id="268"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613"/>
    <p:restoredTop sz="94710"/>
  </p:normalViewPr>
  <p:slideViewPr>
    <p:cSldViewPr snapToGrid="0">
      <p:cViewPr>
        <p:scale>
          <a:sx n="104" d="100"/>
          <a:sy n="104" d="100"/>
        </p:scale>
        <p:origin x="672" y="1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GB"/>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D1D1EADE-8E88-4C7C-8AC5-FB148DE4940E}" type="datetime1">
              <a:rPr lang="en-US" smtClean="0"/>
              <a:t>11/8/25</a:t>
            </a:fld>
            <a:endParaRPr lang="en-US"/>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87E7843D-FF13-4365-9478-9625B70A2705}" type="slidenum">
              <a:rPr lang="en-US" smtClean="0"/>
              <a:t>‹#›</a:t>
            </a:fld>
            <a:endParaRPr lang="en-US"/>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17868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57B6794-849E-4626-908B-D15793550EFB}" type="datetime1">
              <a:rPr lang="en-US" smtClean="0"/>
              <a:t>11/8/25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19652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63DB64E7-5594-42A3-ADBF-E95A7ACEAD64}" type="datetime1">
              <a:rPr lang="en-US" smtClean="0"/>
              <a:t>11/8/25</a:t>
            </a:fld>
            <a:endParaRPr lang="en-US"/>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87E7843D-FF13-4365-9478-9625B70A2705}" type="slidenum">
              <a:rPr lang="en-US" smtClean="0"/>
              <a:t>‹#›</a:t>
            </a:fld>
            <a:endParaRPr lang="en-US"/>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75600891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8462B0B-D248-4FFB-8695-AD7FA4B1284A}" type="datetime1">
              <a:rPr lang="en-US" smtClean="0"/>
              <a:t>11/8/25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56313961"/>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0378EFB-9159-4510-B73F-4F0409ADE937}" type="datetime1">
              <a:rPr lang="en-US" smtClean="0"/>
              <a:t>11/8/25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74306087"/>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9BC9412-2452-4BED-A324-9D8C115361AD}" type="datetime1">
              <a:rPr lang="en-US" smtClean="0"/>
              <a:t>11/8/25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0749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318F62-D251-40E8-A23C-F4CFE9FEAB41}" type="datetime1">
              <a:rPr lang="en-US" smtClean="0"/>
              <a:t>11/8/25</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0604523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GB"/>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44F76144-149E-4874-93A5-554A0357CF82}" type="datetime1">
              <a:rPr lang="en-US" smtClean="0"/>
              <a:t>11/8/25</a:t>
            </a:fld>
            <a:endParaRPr lang="en-US"/>
          </a:p>
        </p:txBody>
      </p:sp>
      <p:sp>
        <p:nvSpPr>
          <p:cNvPr id="6" name="Footer Placeholder 5"/>
          <p:cNvSpPr>
            <a:spLocks noGrp="1"/>
          </p:cNvSpPr>
          <p:nvPr>
            <p:ph type="ftr" sz="quarter" idx="11"/>
          </p:nvPr>
        </p:nvSpPr>
        <p:spPr>
          <a:xfrm>
            <a:off x="2103620" y="6375679"/>
            <a:ext cx="3482179" cy="345796"/>
          </a:xfrm>
        </p:spPr>
        <p:txBody>
          <a:bodyPr/>
          <a:lstStyle/>
          <a:p>
            <a:endParaRPr lang="en-US" dirty="0"/>
          </a:p>
        </p:txBody>
      </p:sp>
      <p:sp>
        <p:nvSpPr>
          <p:cNvPr id="7" name="Slide Number Placeholder 6"/>
          <p:cNvSpPr>
            <a:spLocks noGrp="1"/>
          </p:cNvSpPr>
          <p:nvPr>
            <p:ph type="sldNum" sz="quarter" idx="12"/>
          </p:nvPr>
        </p:nvSpPr>
        <p:spPr>
          <a:xfrm>
            <a:off x="5691014" y="6375679"/>
            <a:ext cx="1232456" cy="345796"/>
          </a:xfrm>
        </p:spPr>
        <p:txBody>
          <a:bodyPr/>
          <a:lstStyle/>
          <a:p>
            <a:fld id="{87E7843D-FF13-4365-9478-9625B70A2705}" type="slidenum">
              <a:rPr lang="en-US" smtClean="0"/>
              <a:t>‹#›</a:t>
            </a:fld>
            <a:endParaRPr lang="en-US"/>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12577327"/>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GB"/>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50BA65D8-0540-4835-AE5C-25D29DBA01BE}" type="datetime1">
              <a:rPr lang="en-US" smtClean="0"/>
              <a:t>11/8/25</a:t>
            </a:fld>
            <a:endParaRPr lang="en-US"/>
          </a:p>
        </p:txBody>
      </p:sp>
      <p:sp>
        <p:nvSpPr>
          <p:cNvPr id="6" name="Footer Placeholder 5"/>
          <p:cNvSpPr>
            <a:spLocks noGrp="1"/>
          </p:cNvSpPr>
          <p:nvPr>
            <p:ph type="ftr" sz="quarter" idx="11"/>
          </p:nvPr>
        </p:nvSpPr>
        <p:spPr>
          <a:xfrm>
            <a:off x="2103621" y="6375679"/>
            <a:ext cx="3482178" cy="345796"/>
          </a:xfrm>
        </p:spPr>
        <p:txBody>
          <a:bodyPr/>
          <a:lstStyle/>
          <a:p>
            <a:endParaRPr lang="en-US" dirty="0"/>
          </a:p>
        </p:txBody>
      </p:sp>
      <p:sp>
        <p:nvSpPr>
          <p:cNvPr id="7" name="Slide Number Placeholder 6"/>
          <p:cNvSpPr>
            <a:spLocks noGrp="1"/>
          </p:cNvSpPr>
          <p:nvPr>
            <p:ph type="sldNum" sz="quarter" idx="12"/>
          </p:nvPr>
        </p:nvSpPr>
        <p:spPr>
          <a:xfrm>
            <a:off x="5687568" y="6375679"/>
            <a:ext cx="1234440" cy="345796"/>
          </a:xfrm>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318092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C3C8B9C-477D-492A-96AD-1FC2CC997A73}" type="datetime1">
              <a:rPr lang="en-US" smtClean="0"/>
              <a:t>11/8/25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5219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2D3AED5-E26D-4E29-B1B3-7847B6779594}" type="datetime1">
              <a:rPr lang="en-US" smtClean="0"/>
              <a:t>11/8/25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305783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E31BA835-12AC-4E8F-955A-EA3F4DE2791F}" type="datetime1">
              <a:rPr lang="en-US" smtClean="0"/>
              <a:t>11/8/25</a:t>
            </a:fld>
            <a:endParaRPr lang="en-US"/>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87E7843D-FF13-4365-9478-9625B70A2705}" type="slidenum">
              <a:rPr lang="en-US" smtClean="0"/>
              <a:t>‹#›</a:t>
            </a:fld>
            <a:endParaRPr lang="en-US"/>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17963146"/>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35" r:id="rId6"/>
    <p:sldLayoutId id="2147483736" r:id="rId7"/>
    <p:sldLayoutId id="2147483737" r:id="rId8"/>
    <p:sldLayoutId id="2147483738" r:id="rId9"/>
    <p:sldLayoutId id="2147483739" r:id="rId10"/>
    <p:sldLayoutId id="2147483740" r:id="rId11"/>
  </p:sldLayoutIdLst>
  <p:hf sldNum="0" hdr="0" ftr="0" dt="0"/>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ons.gov.uk/" TargetMode="External"/><Relationship Id="rId7" Type="http://schemas.openxmlformats.org/officeDocument/2006/relationships/image" Target="../media/image6.svg"/><Relationship Id="rId2" Type="http://schemas.openxmlformats.org/officeDocument/2006/relationships/hyperlink" Target="https://www.britishfloristassociation.org/" TargetMode="Externa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hyperlink" Target="https://www.deloitte.com/" TargetMode="External"/><Relationship Id="rId4" Type="http://schemas.openxmlformats.org/officeDocument/2006/relationships/hyperlink" Target="https://www.pwc.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BB8C1D0E-0B06-46C9-A8BD-A8E13FF99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txBody>
          <a:bodyPr/>
          <a:lstStyle/>
          <a:p>
            <a:endParaRPr lang="en-GB"/>
          </a:p>
        </p:txBody>
      </p:sp>
      <p:sp>
        <p:nvSpPr>
          <p:cNvPr id="11" name="Rectangle 10">
            <a:extLst>
              <a:ext uri="{FF2B5EF4-FFF2-40B4-BE49-F238E27FC236}">
                <a16:creationId xmlns:a16="http://schemas.microsoft.com/office/drawing/2014/main" id="{7D1ADC4A-8537-4084-99C7-F8D378A64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89868916-58B2-48F0-B6C8-D995E89772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Orange and blue flowery patterns">
            <a:extLst>
              <a:ext uri="{FF2B5EF4-FFF2-40B4-BE49-F238E27FC236}">
                <a16:creationId xmlns:a16="http://schemas.microsoft.com/office/drawing/2014/main" id="{BDC3BD3B-0429-5721-857F-E11AC065D8C8}"/>
              </a:ext>
            </a:extLst>
          </p:cNvPr>
          <p:cNvPicPr>
            <a:picLocks noChangeAspect="1"/>
          </p:cNvPicPr>
          <p:nvPr/>
        </p:nvPicPr>
        <p:blipFill>
          <a:blip r:embed="rId2"/>
          <a:srcRect l="29836" r="28289"/>
          <a:stretch>
            <a:fillRect/>
          </a:stretch>
        </p:blipFill>
        <p:spPr>
          <a:xfrm>
            <a:off x="8362943" y="10"/>
            <a:ext cx="3829057" cy="6857990"/>
          </a:xfrm>
          <a:prstGeom prst="rect">
            <a:avLst/>
          </a:prstGeom>
        </p:spPr>
      </p:pic>
      <p:sp>
        <p:nvSpPr>
          <p:cNvPr id="15" name="Freeform 13">
            <a:extLst>
              <a:ext uri="{FF2B5EF4-FFF2-40B4-BE49-F238E27FC236}">
                <a16:creationId xmlns:a16="http://schemas.microsoft.com/office/drawing/2014/main" id="{BB82496C-9AD4-4916-BAB7-FF3CC04B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0" y="0"/>
            <a:ext cx="9807836" cy="6858000"/>
          </a:xfrm>
          <a:custGeom>
            <a:avLst/>
            <a:gdLst>
              <a:gd name="connsiteX0" fmla="*/ 9807836 w 9807836"/>
              <a:gd name="connsiteY0" fmla="*/ 0 h 6858000"/>
              <a:gd name="connsiteX1" fmla="*/ 0 w 9807836"/>
              <a:gd name="connsiteY1" fmla="*/ 0 h 6858000"/>
              <a:gd name="connsiteX2" fmla="*/ 26987 w 9807836"/>
              <a:gd name="connsiteY2" fmla="*/ 87312 h 6858000"/>
              <a:gd name="connsiteX3" fmla="*/ 52387 w 9807836"/>
              <a:gd name="connsiteY3" fmla="*/ 174625 h 6858000"/>
              <a:gd name="connsiteX4" fmla="*/ 77787 w 9807836"/>
              <a:gd name="connsiteY4" fmla="*/ 263525 h 6858000"/>
              <a:gd name="connsiteX5" fmla="*/ 100012 w 9807836"/>
              <a:gd name="connsiteY5" fmla="*/ 354012 h 6858000"/>
              <a:gd name="connsiteX6" fmla="*/ 127000 w 9807836"/>
              <a:gd name="connsiteY6" fmla="*/ 441325 h 6858000"/>
              <a:gd name="connsiteX7" fmla="*/ 155575 w 9807836"/>
              <a:gd name="connsiteY7" fmla="*/ 525462 h 6858000"/>
              <a:gd name="connsiteX8" fmla="*/ 192087 w 9807836"/>
              <a:gd name="connsiteY8" fmla="*/ 604837 h 6858000"/>
              <a:gd name="connsiteX9" fmla="*/ 234950 w 9807836"/>
              <a:gd name="connsiteY9" fmla="*/ 677862 h 6858000"/>
              <a:gd name="connsiteX10" fmla="*/ 282575 w 9807836"/>
              <a:gd name="connsiteY10" fmla="*/ 739775 h 6858000"/>
              <a:gd name="connsiteX11" fmla="*/ 334962 w 9807836"/>
              <a:gd name="connsiteY11" fmla="*/ 798512 h 6858000"/>
              <a:gd name="connsiteX12" fmla="*/ 395287 w 9807836"/>
              <a:gd name="connsiteY12" fmla="*/ 852487 h 6858000"/>
              <a:gd name="connsiteX13" fmla="*/ 458787 w 9807836"/>
              <a:gd name="connsiteY13" fmla="*/ 906462 h 6858000"/>
              <a:gd name="connsiteX14" fmla="*/ 525462 w 9807836"/>
              <a:gd name="connsiteY14" fmla="*/ 957262 h 6858000"/>
              <a:gd name="connsiteX15" fmla="*/ 592137 w 9807836"/>
              <a:gd name="connsiteY15" fmla="*/ 1008062 h 6858000"/>
              <a:gd name="connsiteX16" fmla="*/ 660400 w 9807836"/>
              <a:gd name="connsiteY16" fmla="*/ 1060450 h 6858000"/>
              <a:gd name="connsiteX17" fmla="*/ 725487 w 9807836"/>
              <a:gd name="connsiteY17" fmla="*/ 1111250 h 6858000"/>
              <a:gd name="connsiteX18" fmla="*/ 787400 w 9807836"/>
              <a:gd name="connsiteY18" fmla="*/ 1165225 h 6858000"/>
              <a:gd name="connsiteX19" fmla="*/ 844550 w 9807836"/>
              <a:gd name="connsiteY19" fmla="*/ 1223962 h 6858000"/>
              <a:gd name="connsiteX20" fmla="*/ 896937 w 9807836"/>
              <a:gd name="connsiteY20" fmla="*/ 1282700 h 6858000"/>
              <a:gd name="connsiteX21" fmla="*/ 939800 w 9807836"/>
              <a:gd name="connsiteY21" fmla="*/ 1346200 h 6858000"/>
              <a:gd name="connsiteX22" fmla="*/ 976312 w 9807836"/>
              <a:gd name="connsiteY22" fmla="*/ 1417637 h 6858000"/>
              <a:gd name="connsiteX23" fmla="*/ 998537 w 9807836"/>
              <a:gd name="connsiteY23" fmla="*/ 1487487 h 6858000"/>
              <a:gd name="connsiteX24" fmla="*/ 1012825 w 9807836"/>
              <a:gd name="connsiteY24" fmla="*/ 1565275 h 6858000"/>
              <a:gd name="connsiteX25" fmla="*/ 1019175 w 9807836"/>
              <a:gd name="connsiteY25" fmla="*/ 1641475 h 6858000"/>
              <a:gd name="connsiteX26" fmla="*/ 1017587 w 9807836"/>
              <a:gd name="connsiteY26" fmla="*/ 1722437 h 6858000"/>
              <a:gd name="connsiteX27" fmla="*/ 1011237 w 9807836"/>
              <a:gd name="connsiteY27" fmla="*/ 1803400 h 6858000"/>
              <a:gd name="connsiteX28" fmla="*/ 1003300 w 9807836"/>
              <a:gd name="connsiteY28" fmla="*/ 1887537 h 6858000"/>
              <a:gd name="connsiteX29" fmla="*/ 992187 w 9807836"/>
              <a:gd name="connsiteY29" fmla="*/ 1971675 h 6858000"/>
              <a:gd name="connsiteX30" fmla="*/ 979487 w 9807836"/>
              <a:gd name="connsiteY30" fmla="*/ 2055812 h 6858000"/>
              <a:gd name="connsiteX31" fmla="*/ 969962 w 9807836"/>
              <a:gd name="connsiteY31" fmla="*/ 2139950 h 6858000"/>
              <a:gd name="connsiteX32" fmla="*/ 963612 w 9807836"/>
              <a:gd name="connsiteY32" fmla="*/ 2224087 h 6858000"/>
              <a:gd name="connsiteX33" fmla="*/ 958850 w 9807836"/>
              <a:gd name="connsiteY33" fmla="*/ 2305050 h 6858000"/>
              <a:gd name="connsiteX34" fmla="*/ 963612 w 9807836"/>
              <a:gd name="connsiteY34" fmla="*/ 2384425 h 6858000"/>
              <a:gd name="connsiteX35" fmla="*/ 973137 w 9807836"/>
              <a:gd name="connsiteY35" fmla="*/ 2462212 h 6858000"/>
              <a:gd name="connsiteX36" fmla="*/ 993775 w 9807836"/>
              <a:gd name="connsiteY36" fmla="*/ 2543175 h 6858000"/>
              <a:gd name="connsiteX37" fmla="*/ 1025525 w 9807836"/>
              <a:gd name="connsiteY37" fmla="*/ 2622550 h 6858000"/>
              <a:gd name="connsiteX38" fmla="*/ 1063625 w 9807836"/>
              <a:gd name="connsiteY38" fmla="*/ 2701925 h 6858000"/>
              <a:gd name="connsiteX39" fmla="*/ 1106487 w 9807836"/>
              <a:gd name="connsiteY39" fmla="*/ 2781300 h 6858000"/>
              <a:gd name="connsiteX40" fmla="*/ 1150937 w 9807836"/>
              <a:gd name="connsiteY40" fmla="*/ 2859087 h 6858000"/>
              <a:gd name="connsiteX41" fmla="*/ 1198562 w 9807836"/>
              <a:gd name="connsiteY41" fmla="*/ 2938462 h 6858000"/>
              <a:gd name="connsiteX42" fmla="*/ 1241425 w 9807836"/>
              <a:gd name="connsiteY42" fmla="*/ 3017837 h 6858000"/>
              <a:gd name="connsiteX43" fmla="*/ 1284288 w 9807836"/>
              <a:gd name="connsiteY43" fmla="*/ 3098800 h 6858000"/>
              <a:gd name="connsiteX44" fmla="*/ 1320800 w 9807836"/>
              <a:gd name="connsiteY44" fmla="*/ 3179762 h 6858000"/>
              <a:gd name="connsiteX45" fmla="*/ 1349375 w 9807836"/>
              <a:gd name="connsiteY45" fmla="*/ 3260725 h 6858000"/>
              <a:gd name="connsiteX46" fmla="*/ 1365250 w 9807836"/>
              <a:gd name="connsiteY46" fmla="*/ 3343275 h 6858000"/>
              <a:gd name="connsiteX47" fmla="*/ 1374775 w 9807836"/>
              <a:gd name="connsiteY47" fmla="*/ 3429000 h 6858000"/>
              <a:gd name="connsiteX48" fmla="*/ 1365250 w 9807836"/>
              <a:gd name="connsiteY48" fmla="*/ 3514725 h 6858000"/>
              <a:gd name="connsiteX49" fmla="*/ 1349375 w 9807836"/>
              <a:gd name="connsiteY49" fmla="*/ 3597275 h 6858000"/>
              <a:gd name="connsiteX50" fmla="*/ 1320800 w 9807836"/>
              <a:gd name="connsiteY50" fmla="*/ 3678237 h 6858000"/>
              <a:gd name="connsiteX51" fmla="*/ 1284288 w 9807836"/>
              <a:gd name="connsiteY51" fmla="*/ 3759200 h 6858000"/>
              <a:gd name="connsiteX52" fmla="*/ 1241425 w 9807836"/>
              <a:gd name="connsiteY52" fmla="*/ 3840162 h 6858000"/>
              <a:gd name="connsiteX53" fmla="*/ 1198562 w 9807836"/>
              <a:gd name="connsiteY53" fmla="*/ 3919537 h 6858000"/>
              <a:gd name="connsiteX54" fmla="*/ 1150937 w 9807836"/>
              <a:gd name="connsiteY54" fmla="*/ 3998912 h 6858000"/>
              <a:gd name="connsiteX55" fmla="*/ 1106487 w 9807836"/>
              <a:gd name="connsiteY55" fmla="*/ 4076700 h 6858000"/>
              <a:gd name="connsiteX56" fmla="*/ 1063625 w 9807836"/>
              <a:gd name="connsiteY56" fmla="*/ 4156075 h 6858000"/>
              <a:gd name="connsiteX57" fmla="*/ 1025525 w 9807836"/>
              <a:gd name="connsiteY57" fmla="*/ 4235450 h 6858000"/>
              <a:gd name="connsiteX58" fmla="*/ 993775 w 9807836"/>
              <a:gd name="connsiteY58" fmla="*/ 4314825 h 6858000"/>
              <a:gd name="connsiteX59" fmla="*/ 973137 w 9807836"/>
              <a:gd name="connsiteY59" fmla="*/ 4395787 h 6858000"/>
              <a:gd name="connsiteX60" fmla="*/ 963612 w 9807836"/>
              <a:gd name="connsiteY60" fmla="*/ 4473575 h 6858000"/>
              <a:gd name="connsiteX61" fmla="*/ 958850 w 9807836"/>
              <a:gd name="connsiteY61" fmla="*/ 4552950 h 6858000"/>
              <a:gd name="connsiteX62" fmla="*/ 963612 w 9807836"/>
              <a:gd name="connsiteY62" fmla="*/ 4633912 h 6858000"/>
              <a:gd name="connsiteX63" fmla="*/ 969962 w 9807836"/>
              <a:gd name="connsiteY63" fmla="*/ 4718050 h 6858000"/>
              <a:gd name="connsiteX64" fmla="*/ 979487 w 9807836"/>
              <a:gd name="connsiteY64" fmla="*/ 4802187 h 6858000"/>
              <a:gd name="connsiteX65" fmla="*/ 992187 w 9807836"/>
              <a:gd name="connsiteY65" fmla="*/ 4886325 h 6858000"/>
              <a:gd name="connsiteX66" fmla="*/ 1003300 w 9807836"/>
              <a:gd name="connsiteY66" fmla="*/ 4970462 h 6858000"/>
              <a:gd name="connsiteX67" fmla="*/ 1011237 w 9807836"/>
              <a:gd name="connsiteY67" fmla="*/ 5054600 h 6858000"/>
              <a:gd name="connsiteX68" fmla="*/ 1017587 w 9807836"/>
              <a:gd name="connsiteY68" fmla="*/ 5135562 h 6858000"/>
              <a:gd name="connsiteX69" fmla="*/ 1019175 w 9807836"/>
              <a:gd name="connsiteY69" fmla="*/ 5216525 h 6858000"/>
              <a:gd name="connsiteX70" fmla="*/ 1012825 w 9807836"/>
              <a:gd name="connsiteY70" fmla="*/ 5292725 h 6858000"/>
              <a:gd name="connsiteX71" fmla="*/ 998537 w 9807836"/>
              <a:gd name="connsiteY71" fmla="*/ 5370512 h 6858000"/>
              <a:gd name="connsiteX72" fmla="*/ 976312 w 9807836"/>
              <a:gd name="connsiteY72" fmla="*/ 5440362 h 6858000"/>
              <a:gd name="connsiteX73" fmla="*/ 939800 w 9807836"/>
              <a:gd name="connsiteY73" fmla="*/ 5511800 h 6858000"/>
              <a:gd name="connsiteX74" fmla="*/ 896937 w 9807836"/>
              <a:gd name="connsiteY74" fmla="*/ 5575300 h 6858000"/>
              <a:gd name="connsiteX75" fmla="*/ 844550 w 9807836"/>
              <a:gd name="connsiteY75" fmla="*/ 5634037 h 6858000"/>
              <a:gd name="connsiteX76" fmla="*/ 787400 w 9807836"/>
              <a:gd name="connsiteY76" fmla="*/ 5692775 h 6858000"/>
              <a:gd name="connsiteX77" fmla="*/ 725487 w 9807836"/>
              <a:gd name="connsiteY77" fmla="*/ 5746750 h 6858000"/>
              <a:gd name="connsiteX78" fmla="*/ 660400 w 9807836"/>
              <a:gd name="connsiteY78" fmla="*/ 5797550 h 6858000"/>
              <a:gd name="connsiteX79" fmla="*/ 592137 w 9807836"/>
              <a:gd name="connsiteY79" fmla="*/ 5849937 h 6858000"/>
              <a:gd name="connsiteX80" fmla="*/ 525462 w 9807836"/>
              <a:gd name="connsiteY80" fmla="*/ 5900737 h 6858000"/>
              <a:gd name="connsiteX81" fmla="*/ 458787 w 9807836"/>
              <a:gd name="connsiteY81" fmla="*/ 5951537 h 6858000"/>
              <a:gd name="connsiteX82" fmla="*/ 395287 w 9807836"/>
              <a:gd name="connsiteY82" fmla="*/ 6005512 h 6858000"/>
              <a:gd name="connsiteX83" fmla="*/ 334962 w 9807836"/>
              <a:gd name="connsiteY83" fmla="*/ 6059487 h 6858000"/>
              <a:gd name="connsiteX84" fmla="*/ 282575 w 9807836"/>
              <a:gd name="connsiteY84" fmla="*/ 6118225 h 6858000"/>
              <a:gd name="connsiteX85" fmla="*/ 234950 w 9807836"/>
              <a:gd name="connsiteY85" fmla="*/ 6180137 h 6858000"/>
              <a:gd name="connsiteX86" fmla="*/ 192087 w 9807836"/>
              <a:gd name="connsiteY86" fmla="*/ 6253162 h 6858000"/>
              <a:gd name="connsiteX87" fmla="*/ 155575 w 9807836"/>
              <a:gd name="connsiteY87" fmla="*/ 6332537 h 6858000"/>
              <a:gd name="connsiteX88" fmla="*/ 127000 w 9807836"/>
              <a:gd name="connsiteY88" fmla="*/ 6416675 h 6858000"/>
              <a:gd name="connsiteX89" fmla="*/ 100012 w 9807836"/>
              <a:gd name="connsiteY89" fmla="*/ 6503987 h 6858000"/>
              <a:gd name="connsiteX90" fmla="*/ 77787 w 9807836"/>
              <a:gd name="connsiteY90" fmla="*/ 6594475 h 6858000"/>
              <a:gd name="connsiteX91" fmla="*/ 52387 w 9807836"/>
              <a:gd name="connsiteY91" fmla="*/ 6683375 h 6858000"/>
              <a:gd name="connsiteX92" fmla="*/ 26987 w 9807836"/>
              <a:gd name="connsiteY92" fmla="*/ 6770687 h 6858000"/>
              <a:gd name="connsiteX93" fmla="*/ 0 w 9807836"/>
              <a:gd name="connsiteY93" fmla="*/ 6858000 h 6858000"/>
              <a:gd name="connsiteX94" fmla="*/ 9807836 w 9807836"/>
              <a:gd name="connsiteY94" fmla="*/ 6858000 h 6858000"/>
              <a:gd name="connsiteX95" fmla="*/ 9807836 w 9807836"/>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9807836" h="6858000">
                <a:moveTo>
                  <a:pt x="9807836" y="0"/>
                </a:moveTo>
                <a:lnTo>
                  <a:pt x="0" y="0"/>
                </a:lnTo>
                <a:lnTo>
                  <a:pt x="26987" y="87312"/>
                </a:lnTo>
                <a:lnTo>
                  <a:pt x="52387" y="174625"/>
                </a:lnTo>
                <a:lnTo>
                  <a:pt x="77787" y="263525"/>
                </a:lnTo>
                <a:lnTo>
                  <a:pt x="100012" y="354012"/>
                </a:lnTo>
                <a:lnTo>
                  <a:pt x="127000" y="441325"/>
                </a:lnTo>
                <a:lnTo>
                  <a:pt x="155575" y="525462"/>
                </a:lnTo>
                <a:lnTo>
                  <a:pt x="192087" y="604837"/>
                </a:lnTo>
                <a:lnTo>
                  <a:pt x="234950" y="677862"/>
                </a:lnTo>
                <a:lnTo>
                  <a:pt x="282575" y="739775"/>
                </a:lnTo>
                <a:lnTo>
                  <a:pt x="334962" y="798512"/>
                </a:lnTo>
                <a:lnTo>
                  <a:pt x="395287" y="852487"/>
                </a:lnTo>
                <a:lnTo>
                  <a:pt x="458787" y="906462"/>
                </a:lnTo>
                <a:lnTo>
                  <a:pt x="525462" y="957262"/>
                </a:lnTo>
                <a:lnTo>
                  <a:pt x="592137" y="1008062"/>
                </a:lnTo>
                <a:lnTo>
                  <a:pt x="660400" y="1060450"/>
                </a:lnTo>
                <a:lnTo>
                  <a:pt x="725487" y="1111250"/>
                </a:lnTo>
                <a:lnTo>
                  <a:pt x="787400" y="1165225"/>
                </a:lnTo>
                <a:lnTo>
                  <a:pt x="844550" y="1223962"/>
                </a:lnTo>
                <a:lnTo>
                  <a:pt x="896937" y="1282700"/>
                </a:lnTo>
                <a:lnTo>
                  <a:pt x="939800" y="1346200"/>
                </a:lnTo>
                <a:lnTo>
                  <a:pt x="976312" y="1417637"/>
                </a:lnTo>
                <a:lnTo>
                  <a:pt x="998537" y="1487487"/>
                </a:lnTo>
                <a:lnTo>
                  <a:pt x="1012825" y="1565275"/>
                </a:lnTo>
                <a:lnTo>
                  <a:pt x="1019175" y="1641475"/>
                </a:lnTo>
                <a:lnTo>
                  <a:pt x="1017587" y="1722437"/>
                </a:lnTo>
                <a:lnTo>
                  <a:pt x="1011237" y="1803400"/>
                </a:lnTo>
                <a:lnTo>
                  <a:pt x="1003300" y="1887537"/>
                </a:lnTo>
                <a:lnTo>
                  <a:pt x="992187" y="1971675"/>
                </a:lnTo>
                <a:lnTo>
                  <a:pt x="979487" y="2055812"/>
                </a:lnTo>
                <a:lnTo>
                  <a:pt x="969962" y="2139950"/>
                </a:lnTo>
                <a:lnTo>
                  <a:pt x="963612" y="2224087"/>
                </a:lnTo>
                <a:lnTo>
                  <a:pt x="958850" y="2305050"/>
                </a:lnTo>
                <a:lnTo>
                  <a:pt x="963612" y="2384425"/>
                </a:lnTo>
                <a:lnTo>
                  <a:pt x="973137" y="2462212"/>
                </a:lnTo>
                <a:lnTo>
                  <a:pt x="993775" y="2543175"/>
                </a:lnTo>
                <a:lnTo>
                  <a:pt x="1025525" y="2622550"/>
                </a:lnTo>
                <a:lnTo>
                  <a:pt x="1063625" y="2701925"/>
                </a:lnTo>
                <a:lnTo>
                  <a:pt x="1106487" y="2781300"/>
                </a:lnTo>
                <a:lnTo>
                  <a:pt x="1150937" y="2859087"/>
                </a:lnTo>
                <a:lnTo>
                  <a:pt x="1198562" y="2938462"/>
                </a:lnTo>
                <a:lnTo>
                  <a:pt x="1241425" y="3017837"/>
                </a:lnTo>
                <a:lnTo>
                  <a:pt x="1284288" y="3098800"/>
                </a:lnTo>
                <a:lnTo>
                  <a:pt x="1320800" y="3179762"/>
                </a:lnTo>
                <a:lnTo>
                  <a:pt x="1349375" y="3260725"/>
                </a:lnTo>
                <a:lnTo>
                  <a:pt x="1365250" y="3343275"/>
                </a:lnTo>
                <a:lnTo>
                  <a:pt x="1374775" y="3429000"/>
                </a:lnTo>
                <a:lnTo>
                  <a:pt x="1365250" y="3514725"/>
                </a:lnTo>
                <a:lnTo>
                  <a:pt x="1349375" y="3597275"/>
                </a:lnTo>
                <a:lnTo>
                  <a:pt x="1320800" y="3678237"/>
                </a:lnTo>
                <a:lnTo>
                  <a:pt x="1284288" y="3759200"/>
                </a:lnTo>
                <a:lnTo>
                  <a:pt x="1241425" y="3840162"/>
                </a:lnTo>
                <a:lnTo>
                  <a:pt x="1198562" y="3919537"/>
                </a:lnTo>
                <a:lnTo>
                  <a:pt x="1150937" y="3998912"/>
                </a:lnTo>
                <a:lnTo>
                  <a:pt x="1106487" y="4076700"/>
                </a:lnTo>
                <a:lnTo>
                  <a:pt x="1063625" y="4156075"/>
                </a:lnTo>
                <a:lnTo>
                  <a:pt x="1025525" y="4235450"/>
                </a:lnTo>
                <a:lnTo>
                  <a:pt x="993775" y="4314825"/>
                </a:lnTo>
                <a:lnTo>
                  <a:pt x="973137" y="4395787"/>
                </a:lnTo>
                <a:lnTo>
                  <a:pt x="963612" y="4473575"/>
                </a:lnTo>
                <a:lnTo>
                  <a:pt x="958850" y="4552950"/>
                </a:lnTo>
                <a:lnTo>
                  <a:pt x="963612" y="4633912"/>
                </a:lnTo>
                <a:lnTo>
                  <a:pt x="969962" y="4718050"/>
                </a:lnTo>
                <a:lnTo>
                  <a:pt x="979487" y="4802187"/>
                </a:lnTo>
                <a:lnTo>
                  <a:pt x="992187" y="4886325"/>
                </a:lnTo>
                <a:lnTo>
                  <a:pt x="1003300" y="4970462"/>
                </a:lnTo>
                <a:lnTo>
                  <a:pt x="1011237" y="5054600"/>
                </a:lnTo>
                <a:lnTo>
                  <a:pt x="1017587" y="5135562"/>
                </a:lnTo>
                <a:lnTo>
                  <a:pt x="1019175" y="5216525"/>
                </a:lnTo>
                <a:lnTo>
                  <a:pt x="1012825" y="5292725"/>
                </a:lnTo>
                <a:lnTo>
                  <a:pt x="998537" y="5370512"/>
                </a:lnTo>
                <a:lnTo>
                  <a:pt x="976312" y="5440362"/>
                </a:lnTo>
                <a:lnTo>
                  <a:pt x="939800" y="5511800"/>
                </a:lnTo>
                <a:lnTo>
                  <a:pt x="896937" y="5575300"/>
                </a:lnTo>
                <a:lnTo>
                  <a:pt x="844550" y="5634037"/>
                </a:lnTo>
                <a:lnTo>
                  <a:pt x="787400" y="5692775"/>
                </a:lnTo>
                <a:lnTo>
                  <a:pt x="725487" y="5746750"/>
                </a:lnTo>
                <a:lnTo>
                  <a:pt x="660400" y="5797550"/>
                </a:lnTo>
                <a:lnTo>
                  <a:pt x="592137" y="5849937"/>
                </a:lnTo>
                <a:lnTo>
                  <a:pt x="525462" y="5900737"/>
                </a:lnTo>
                <a:lnTo>
                  <a:pt x="458787" y="5951537"/>
                </a:lnTo>
                <a:lnTo>
                  <a:pt x="395287" y="6005512"/>
                </a:lnTo>
                <a:lnTo>
                  <a:pt x="334962" y="6059487"/>
                </a:lnTo>
                <a:lnTo>
                  <a:pt x="282575" y="6118225"/>
                </a:lnTo>
                <a:lnTo>
                  <a:pt x="234950" y="6180137"/>
                </a:lnTo>
                <a:lnTo>
                  <a:pt x="192087" y="6253162"/>
                </a:lnTo>
                <a:lnTo>
                  <a:pt x="155575" y="6332537"/>
                </a:lnTo>
                <a:lnTo>
                  <a:pt x="127000" y="6416675"/>
                </a:lnTo>
                <a:lnTo>
                  <a:pt x="100012" y="6503987"/>
                </a:lnTo>
                <a:lnTo>
                  <a:pt x="77787" y="6594475"/>
                </a:lnTo>
                <a:lnTo>
                  <a:pt x="52387" y="6683375"/>
                </a:lnTo>
                <a:lnTo>
                  <a:pt x="26987" y="6770687"/>
                </a:lnTo>
                <a:lnTo>
                  <a:pt x="0" y="6858000"/>
                </a:lnTo>
                <a:lnTo>
                  <a:pt x="9807836" y="6858000"/>
                </a:lnTo>
                <a:lnTo>
                  <a:pt x="9807836" y="0"/>
                </a:lnTo>
                <a:close/>
              </a:path>
            </a:pathLst>
          </a:custGeom>
          <a:solidFill>
            <a:schemeClr val="accent1"/>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CE58F163-CF71-36CC-1079-C4B0695A7EA5}"/>
              </a:ext>
            </a:extLst>
          </p:cNvPr>
          <p:cNvSpPr>
            <a:spLocks noGrp="1"/>
          </p:cNvSpPr>
          <p:nvPr>
            <p:ph type="title" idx="4294967295"/>
          </p:nvPr>
        </p:nvSpPr>
        <p:spPr>
          <a:xfrm>
            <a:off x="316627" y="1048054"/>
            <a:ext cx="4006576" cy="4394988"/>
          </a:xfrm>
        </p:spPr>
        <p:txBody>
          <a:bodyPr vert="horz" lIns="91440" tIns="45720" rIns="91440" bIns="45720" rtlCol="0" anchor="ctr">
            <a:noAutofit/>
          </a:bodyPr>
          <a:lstStyle/>
          <a:p>
            <a:r>
              <a:rPr lang="en-US" sz="3200" spc="800" dirty="0"/>
              <a:t>Module Name:</a:t>
            </a:r>
            <a:br>
              <a:rPr lang="en-US" sz="3200" spc="800" dirty="0"/>
            </a:br>
            <a:r>
              <a:rPr lang="en-US" sz="3200" spc="800" dirty="0"/>
              <a:t>Module code:</a:t>
            </a:r>
            <a:br>
              <a:rPr lang="en-US" sz="3200" spc="800" dirty="0"/>
            </a:br>
            <a:r>
              <a:rPr lang="en-US" sz="3200" spc="800" dirty="0"/>
              <a:t>Student name:</a:t>
            </a:r>
            <a:br>
              <a:rPr lang="en-US" sz="3200" spc="800" dirty="0"/>
            </a:br>
            <a:r>
              <a:rPr lang="en-US" sz="3200" spc="800" dirty="0"/>
              <a:t>student id:</a:t>
            </a:r>
            <a:br>
              <a:rPr lang="en-US" sz="3200" spc="800" dirty="0"/>
            </a:br>
            <a:r>
              <a:rPr lang="en-US" sz="3200" spc="800" dirty="0"/>
              <a:t>Lecturer:</a:t>
            </a:r>
            <a:br>
              <a:rPr lang="en-US" sz="3200" spc="800" dirty="0"/>
            </a:br>
            <a:r>
              <a:rPr lang="en-US" sz="3200" spc="800" dirty="0"/>
              <a:t>assignment1:</a:t>
            </a:r>
          </a:p>
        </p:txBody>
      </p:sp>
      <p:sp>
        <p:nvSpPr>
          <p:cNvPr id="17" name="Rectangle 16">
            <a:extLst>
              <a:ext uri="{FF2B5EF4-FFF2-40B4-BE49-F238E27FC236}">
                <a16:creationId xmlns:a16="http://schemas.microsoft.com/office/drawing/2014/main" id="{517C1286-B472-4907-9B47-E8C9FE290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9" name="Freeform 16">
            <a:extLst>
              <a:ext uri="{FF2B5EF4-FFF2-40B4-BE49-F238E27FC236}">
                <a16:creationId xmlns:a16="http://schemas.microsoft.com/office/drawing/2014/main" id="{28B35564-38A4-457A-BD01-15D6F1659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33061"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bg2"/>
          </a:solidFill>
          <a:ln w="0">
            <a:noFill/>
            <a:prstDash val="solid"/>
            <a:round/>
            <a:headEnd/>
            <a:tailEnd/>
          </a:ln>
        </p:spPr>
        <p:txBody>
          <a:bodyPr/>
          <a:lstStyle/>
          <a:p>
            <a:endParaRPr lang="en-GB"/>
          </a:p>
        </p:txBody>
      </p:sp>
      <p:sp>
        <p:nvSpPr>
          <p:cNvPr id="3" name="TextBox 2">
            <a:extLst>
              <a:ext uri="{FF2B5EF4-FFF2-40B4-BE49-F238E27FC236}">
                <a16:creationId xmlns:a16="http://schemas.microsoft.com/office/drawing/2014/main" id="{B50FCBD3-1705-2333-966C-5013A18C0E63}"/>
              </a:ext>
            </a:extLst>
          </p:cNvPr>
          <p:cNvSpPr txBox="1"/>
          <p:nvPr/>
        </p:nvSpPr>
        <p:spPr>
          <a:xfrm>
            <a:off x="3875322" y="1915969"/>
            <a:ext cx="4935502" cy="461665"/>
          </a:xfrm>
          <a:prstGeom prst="rect">
            <a:avLst/>
          </a:prstGeom>
          <a:noFill/>
        </p:spPr>
        <p:txBody>
          <a:bodyPr wrap="square" rtlCol="0">
            <a:spAutoFit/>
          </a:bodyPr>
          <a:lstStyle/>
          <a:p>
            <a:r>
              <a:rPr lang="en-GB" sz="2400" dirty="0"/>
              <a:t>Problem Solving and Decision Making</a:t>
            </a:r>
          </a:p>
        </p:txBody>
      </p:sp>
      <p:sp>
        <p:nvSpPr>
          <p:cNvPr id="5" name="TextBox 4">
            <a:extLst>
              <a:ext uri="{FF2B5EF4-FFF2-40B4-BE49-F238E27FC236}">
                <a16:creationId xmlns:a16="http://schemas.microsoft.com/office/drawing/2014/main" id="{7BAA94D1-DF36-E1E8-79E5-D8DF8D947D2A}"/>
              </a:ext>
            </a:extLst>
          </p:cNvPr>
          <p:cNvSpPr txBox="1"/>
          <p:nvPr/>
        </p:nvSpPr>
        <p:spPr>
          <a:xfrm>
            <a:off x="3911593" y="2340511"/>
            <a:ext cx="4635062" cy="461665"/>
          </a:xfrm>
          <a:prstGeom prst="rect">
            <a:avLst/>
          </a:prstGeom>
          <a:noFill/>
        </p:spPr>
        <p:txBody>
          <a:bodyPr wrap="square" rtlCol="0">
            <a:spAutoFit/>
          </a:bodyPr>
          <a:lstStyle/>
          <a:p>
            <a:r>
              <a:rPr lang="en-GB" sz="2400" dirty="0"/>
              <a:t>LCLM4004</a:t>
            </a:r>
          </a:p>
        </p:txBody>
      </p:sp>
      <p:sp>
        <p:nvSpPr>
          <p:cNvPr id="6" name="TextBox 5">
            <a:extLst>
              <a:ext uri="{FF2B5EF4-FFF2-40B4-BE49-F238E27FC236}">
                <a16:creationId xmlns:a16="http://schemas.microsoft.com/office/drawing/2014/main" id="{ECF843A6-696B-D020-17B7-4EB2F02F317F}"/>
              </a:ext>
            </a:extLst>
          </p:cNvPr>
          <p:cNvSpPr txBox="1"/>
          <p:nvPr/>
        </p:nvSpPr>
        <p:spPr>
          <a:xfrm>
            <a:off x="4084654" y="2802176"/>
            <a:ext cx="5335804" cy="461665"/>
          </a:xfrm>
          <a:prstGeom prst="rect">
            <a:avLst/>
          </a:prstGeom>
          <a:noFill/>
        </p:spPr>
        <p:txBody>
          <a:bodyPr wrap="square" rtlCol="0">
            <a:spAutoFit/>
          </a:bodyPr>
          <a:lstStyle/>
          <a:p>
            <a:r>
              <a:rPr lang="en-GB" sz="2400" dirty="0"/>
              <a:t>Ricses Martinez Dacuyan</a:t>
            </a:r>
          </a:p>
        </p:txBody>
      </p:sp>
      <p:sp>
        <p:nvSpPr>
          <p:cNvPr id="7" name="TextBox 6">
            <a:extLst>
              <a:ext uri="{FF2B5EF4-FFF2-40B4-BE49-F238E27FC236}">
                <a16:creationId xmlns:a16="http://schemas.microsoft.com/office/drawing/2014/main" id="{5BAC283A-C38B-6632-0161-907C2142AB41}"/>
              </a:ext>
            </a:extLst>
          </p:cNvPr>
          <p:cNvSpPr txBox="1"/>
          <p:nvPr/>
        </p:nvSpPr>
        <p:spPr>
          <a:xfrm>
            <a:off x="3362017" y="3236401"/>
            <a:ext cx="4168087" cy="461665"/>
          </a:xfrm>
          <a:prstGeom prst="rect">
            <a:avLst/>
          </a:prstGeom>
          <a:noFill/>
        </p:spPr>
        <p:txBody>
          <a:bodyPr wrap="square" rtlCol="0">
            <a:spAutoFit/>
          </a:bodyPr>
          <a:lstStyle/>
          <a:p>
            <a:r>
              <a:rPr lang="en-GB" sz="2400" dirty="0"/>
              <a:t>2438233</a:t>
            </a:r>
          </a:p>
        </p:txBody>
      </p:sp>
      <p:sp>
        <p:nvSpPr>
          <p:cNvPr id="18" name="TextBox 17">
            <a:extLst>
              <a:ext uri="{FF2B5EF4-FFF2-40B4-BE49-F238E27FC236}">
                <a16:creationId xmlns:a16="http://schemas.microsoft.com/office/drawing/2014/main" id="{8FDDFBFF-E15B-D352-6287-AA23A1FDAAFC}"/>
              </a:ext>
            </a:extLst>
          </p:cNvPr>
          <p:cNvSpPr txBox="1"/>
          <p:nvPr/>
        </p:nvSpPr>
        <p:spPr>
          <a:xfrm>
            <a:off x="2932386" y="3698066"/>
            <a:ext cx="4597718" cy="461665"/>
          </a:xfrm>
          <a:prstGeom prst="rect">
            <a:avLst/>
          </a:prstGeom>
          <a:noFill/>
        </p:spPr>
        <p:txBody>
          <a:bodyPr wrap="square" rtlCol="0">
            <a:spAutoFit/>
          </a:bodyPr>
          <a:lstStyle/>
          <a:p>
            <a:r>
              <a:rPr lang="en-GB" sz="2400" dirty="0"/>
              <a:t>Richard </a:t>
            </a:r>
            <a:r>
              <a:rPr lang="en-GB" sz="2400" dirty="0" err="1"/>
              <a:t>Ashaye</a:t>
            </a:r>
            <a:endParaRPr lang="en-GB" sz="2400" dirty="0"/>
          </a:p>
        </p:txBody>
      </p:sp>
      <p:sp>
        <p:nvSpPr>
          <p:cNvPr id="28" name="TextBox 27">
            <a:extLst>
              <a:ext uri="{FF2B5EF4-FFF2-40B4-BE49-F238E27FC236}">
                <a16:creationId xmlns:a16="http://schemas.microsoft.com/office/drawing/2014/main" id="{BD3E7D03-1F69-9A84-9F4C-3D1415880151}"/>
              </a:ext>
            </a:extLst>
          </p:cNvPr>
          <p:cNvSpPr txBox="1"/>
          <p:nvPr/>
        </p:nvSpPr>
        <p:spPr>
          <a:xfrm>
            <a:off x="3805111" y="4132291"/>
            <a:ext cx="3187562" cy="461665"/>
          </a:xfrm>
          <a:prstGeom prst="rect">
            <a:avLst/>
          </a:prstGeom>
          <a:noFill/>
        </p:spPr>
        <p:txBody>
          <a:bodyPr wrap="square" rtlCol="0">
            <a:spAutoFit/>
          </a:bodyPr>
          <a:lstStyle/>
          <a:p>
            <a:r>
              <a:rPr lang="en-GB" sz="2400" dirty="0"/>
              <a:t>Presentation</a:t>
            </a:r>
          </a:p>
        </p:txBody>
      </p:sp>
    </p:spTree>
    <p:extLst>
      <p:ext uri="{BB962C8B-B14F-4D97-AF65-F5344CB8AC3E}">
        <p14:creationId xmlns:p14="http://schemas.microsoft.com/office/powerpoint/2010/main" val="925853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CA77D789-9DE0-43A3-B196-F13CFECFA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1381E9-E59C-DE9F-0523-722E45BF1B81}"/>
              </a:ext>
            </a:extLst>
          </p:cNvPr>
          <p:cNvSpPr>
            <a:spLocks noGrp="1"/>
          </p:cNvSpPr>
          <p:nvPr>
            <p:ph type="title"/>
          </p:nvPr>
        </p:nvSpPr>
        <p:spPr>
          <a:xfrm>
            <a:off x="765051" y="382385"/>
            <a:ext cx="6015897" cy="1492132"/>
          </a:xfrm>
        </p:spPr>
        <p:txBody>
          <a:bodyPr vert="horz" lIns="91440" tIns="45720" rIns="91440" bIns="45720" rtlCol="0" anchor="t">
            <a:normAutofit/>
          </a:bodyPr>
          <a:lstStyle/>
          <a:p>
            <a:r>
              <a:rPr lang="en-US" sz="3200"/>
              <a:t>Overview</a:t>
            </a:r>
            <a:br>
              <a:rPr lang="en-US" sz="3200"/>
            </a:br>
            <a:br>
              <a:rPr lang="en-US" sz="3200"/>
            </a:br>
            <a:endParaRPr lang="en-US" sz="3200"/>
          </a:p>
        </p:txBody>
      </p:sp>
      <p:sp>
        <p:nvSpPr>
          <p:cNvPr id="24" name="Rectangle 23">
            <a:extLst>
              <a:ext uri="{FF2B5EF4-FFF2-40B4-BE49-F238E27FC236}">
                <a16:creationId xmlns:a16="http://schemas.microsoft.com/office/drawing/2014/main" id="{F9BC648B-BC3C-4674-B1FD-2F9F1C6D75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TextBox 9">
            <a:extLst>
              <a:ext uri="{FF2B5EF4-FFF2-40B4-BE49-F238E27FC236}">
                <a16:creationId xmlns:a16="http://schemas.microsoft.com/office/drawing/2014/main" id="{B2F67B6B-E2C9-69CF-9FE1-B62F1F47CA65}"/>
              </a:ext>
            </a:extLst>
          </p:cNvPr>
          <p:cNvSpPr txBox="1"/>
          <p:nvPr/>
        </p:nvSpPr>
        <p:spPr>
          <a:xfrm>
            <a:off x="765051" y="2286001"/>
            <a:ext cx="6015897" cy="3593591"/>
          </a:xfrm>
          <a:prstGeom prst="rect">
            <a:avLst/>
          </a:prstGeom>
        </p:spPr>
        <p:txBody>
          <a:bodyPr vert="horz" lIns="91440" tIns="45720" rIns="91440" bIns="45720" rtlCol="0">
            <a:normAutofit/>
          </a:bodyPr>
          <a:lstStyle/>
          <a:p>
            <a:pPr marL="285750" indent="-228600" defTabSz="914400">
              <a:lnSpc>
                <a:spcPct val="110000"/>
              </a:lnSpc>
              <a:spcBef>
                <a:spcPts val="700"/>
              </a:spcBef>
              <a:buClr>
                <a:schemeClr val="tx2"/>
              </a:buClr>
              <a:buFont typeface="Arial" panose="020B0604020202020204" pitchFamily="34" charset="0"/>
              <a:buChar char="•"/>
            </a:pPr>
            <a:r>
              <a:rPr lang="en-US">
                <a:solidFill>
                  <a:schemeClr val="tx1">
                    <a:lumMod val="65000"/>
                    <a:lumOff val="35000"/>
                  </a:schemeClr>
                </a:solidFill>
              </a:rPr>
              <a:t>Introduction</a:t>
            </a:r>
          </a:p>
          <a:p>
            <a:pPr marL="285750" indent="-228600" defTabSz="914400">
              <a:lnSpc>
                <a:spcPct val="110000"/>
              </a:lnSpc>
              <a:spcBef>
                <a:spcPts val="700"/>
              </a:spcBef>
              <a:buClr>
                <a:schemeClr val="tx2"/>
              </a:buClr>
              <a:buFont typeface="Arial" panose="020B0604020202020204" pitchFamily="34" charset="0"/>
              <a:buChar char="•"/>
            </a:pPr>
            <a:r>
              <a:rPr lang="en-US">
                <a:solidFill>
                  <a:schemeClr val="tx1">
                    <a:lumMod val="65000"/>
                    <a:lumOff val="35000"/>
                  </a:schemeClr>
                </a:solidFill>
              </a:rPr>
              <a:t>Company background</a:t>
            </a:r>
          </a:p>
          <a:p>
            <a:pPr marL="285750" indent="-228600" defTabSz="914400">
              <a:lnSpc>
                <a:spcPct val="110000"/>
              </a:lnSpc>
              <a:spcBef>
                <a:spcPts val="700"/>
              </a:spcBef>
              <a:buClr>
                <a:schemeClr val="tx2"/>
              </a:buClr>
              <a:buFont typeface="Arial" panose="020B0604020202020204" pitchFamily="34" charset="0"/>
              <a:buChar char="•"/>
            </a:pPr>
            <a:r>
              <a:rPr lang="en-US">
                <a:solidFill>
                  <a:schemeClr val="tx1">
                    <a:lumMod val="65000"/>
                    <a:lumOff val="35000"/>
                  </a:schemeClr>
                </a:solidFill>
              </a:rPr>
              <a:t>Problem: Nature and Scope</a:t>
            </a:r>
          </a:p>
          <a:p>
            <a:pPr marL="285750" indent="-228600" defTabSz="914400">
              <a:lnSpc>
                <a:spcPct val="110000"/>
              </a:lnSpc>
              <a:spcBef>
                <a:spcPts val="700"/>
              </a:spcBef>
              <a:buClr>
                <a:schemeClr val="tx2"/>
              </a:buClr>
              <a:buFont typeface="Arial" panose="020B0604020202020204" pitchFamily="34" charset="0"/>
              <a:buChar char="•"/>
            </a:pPr>
            <a:r>
              <a:rPr lang="en-US">
                <a:solidFill>
                  <a:schemeClr val="tx1">
                    <a:lumMod val="65000"/>
                    <a:lumOff val="35000"/>
                  </a:schemeClr>
                </a:solidFill>
              </a:rPr>
              <a:t>PESTLE Analysis: Green haven Florists</a:t>
            </a:r>
          </a:p>
          <a:p>
            <a:pPr marL="285750" indent="-228600" defTabSz="914400">
              <a:lnSpc>
                <a:spcPct val="110000"/>
              </a:lnSpc>
              <a:spcBef>
                <a:spcPts val="700"/>
              </a:spcBef>
              <a:buClr>
                <a:schemeClr val="tx2"/>
              </a:buClr>
              <a:buFont typeface="Arial" panose="020B0604020202020204" pitchFamily="34" charset="0"/>
              <a:buChar char="•"/>
            </a:pPr>
            <a:r>
              <a:rPr lang="en-US">
                <a:solidFill>
                  <a:schemeClr val="tx1">
                    <a:lumMod val="65000"/>
                    <a:lumOff val="35000"/>
                  </a:schemeClr>
                </a:solidFill>
              </a:rPr>
              <a:t>Cause and Effect analysis: Fishbone Diagram</a:t>
            </a:r>
          </a:p>
          <a:p>
            <a:pPr marL="285750" indent="-228600" defTabSz="914400">
              <a:lnSpc>
                <a:spcPct val="110000"/>
              </a:lnSpc>
              <a:spcBef>
                <a:spcPts val="700"/>
              </a:spcBef>
              <a:buClr>
                <a:schemeClr val="tx2"/>
              </a:buClr>
              <a:buFont typeface="Arial" panose="020B0604020202020204" pitchFamily="34" charset="0"/>
              <a:buChar char="•"/>
            </a:pPr>
            <a:r>
              <a:rPr lang="en-US">
                <a:solidFill>
                  <a:schemeClr val="tx1">
                    <a:lumMod val="65000"/>
                    <a:lumOff val="35000"/>
                  </a:schemeClr>
                </a:solidFill>
              </a:rPr>
              <a:t>Conclusion</a:t>
            </a:r>
          </a:p>
          <a:p>
            <a:pPr marL="285750" indent="-228600" defTabSz="914400">
              <a:lnSpc>
                <a:spcPct val="110000"/>
              </a:lnSpc>
              <a:spcBef>
                <a:spcPts val="700"/>
              </a:spcBef>
              <a:buClr>
                <a:schemeClr val="tx2"/>
              </a:buClr>
              <a:buFont typeface="Arial" panose="020B0604020202020204" pitchFamily="34" charset="0"/>
              <a:buChar char="•"/>
            </a:pPr>
            <a:r>
              <a:rPr lang="en-US">
                <a:solidFill>
                  <a:schemeClr val="tx1">
                    <a:lumMod val="65000"/>
                    <a:lumOff val="35000"/>
                  </a:schemeClr>
                </a:solidFill>
              </a:rPr>
              <a:t>References  </a:t>
            </a:r>
          </a:p>
        </p:txBody>
      </p:sp>
      <p:pic>
        <p:nvPicPr>
          <p:cNvPr id="5" name="Picture 4" descr="Colour-coded on electronic circuit board">
            <a:extLst>
              <a:ext uri="{FF2B5EF4-FFF2-40B4-BE49-F238E27FC236}">
                <a16:creationId xmlns:a16="http://schemas.microsoft.com/office/drawing/2014/main" id="{301B749B-0718-B9C2-60D4-13E03006E207}"/>
              </a:ext>
            </a:extLst>
          </p:cNvPr>
          <p:cNvPicPr>
            <a:picLocks noChangeAspect="1"/>
          </p:cNvPicPr>
          <p:nvPr/>
        </p:nvPicPr>
        <p:blipFill>
          <a:blip r:embed="rId2"/>
          <a:srcRect l="37373" r="16236" b="-1"/>
          <a:stretch>
            <a:fillRect/>
          </a:stretch>
        </p:blipFill>
        <p:spPr>
          <a:xfrm>
            <a:off x="7389812" y="10"/>
            <a:ext cx="4802188" cy="6857990"/>
          </a:xfrm>
          <a:custGeom>
            <a:avLst/>
            <a:gdLst/>
            <a:ahLst/>
            <a:cxnLst/>
            <a:rect l="l" t="t" r="r" b="b"/>
            <a:pathLst>
              <a:path w="4802188" h="6858000">
                <a:moveTo>
                  <a:pt x="0" y="0"/>
                </a:moveTo>
                <a:lnTo>
                  <a:pt x="4802188" y="0"/>
                </a:lnTo>
                <a:lnTo>
                  <a:pt x="4802188" y="6858000"/>
                </a:lnTo>
                <a:lnTo>
                  <a:pt x="0" y="6858000"/>
                </a:lnTo>
                <a:lnTo>
                  <a:pt x="4763" y="6791325"/>
                </a:lnTo>
                <a:lnTo>
                  <a:pt x="12700" y="6735762"/>
                </a:lnTo>
                <a:lnTo>
                  <a:pt x="22225" y="6683375"/>
                </a:lnTo>
                <a:lnTo>
                  <a:pt x="38100" y="6640512"/>
                </a:lnTo>
                <a:lnTo>
                  <a:pt x="53975" y="6597650"/>
                </a:lnTo>
                <a:lnTo>
                  <a:pt x="73025" y="6561137"/>
                </a:lnTo>
                <a:lnTo>
                  <a:pt x="92075" y="6523037"/>
                </a:lnTo>
                <a:lnTo>
                  <a:pt x="109538" y="6488112"/>
                </a:lnTo>
                <a:lnTo>
                  <a:pt x="127000" y="6448425"/>
                </a:lnTo>
                <a:lnTo>
                  <a:pt x="142875" y="6407150"/>
                </a:lnTo>
                <a:lnTo>
                  <a:pt x="157163" y="6361112"/>
                </a:lnTo>
                <a:lnTo>
                  <a:pt x="168275" y="6311900"/>
                </a:lnTo>
                <a:lnTo>
                  <a:pt x="176213" y="6251575"/>
                </a:lnTo>
                <a:lnTo>
                  <a:pt x="179388" y="6183312"/>
                </a:lnTo>
                <a:lnTo>
                  <a:pt x="176213" y="6113462"/>
                </a:lnTo>
                <a:lnTo>
                  <a:pt x="168275" y="6056312"/>
                </a:lnTo>
                <a:lnTo>
                  <a:pt x="157163" y="6003925"/>
                </a:lnTo>
                <a:lnTo>
                  <a:pt x="142875" y="5956300"/>
                </a:lnTo>
                <a:lnTo>
                  <a:pt x="127000" y="5915025"/>
                </a:lnTo>
                <a:lnTo>
                  <a:pt x="107950" y="5876925"/>
                </a:lnTo>
                <a:lnTo>
                  <a:pt x="88900" y="5840412"/>
                </a:lnTo>
                <a:lnTo>
                  <a:pt x="69850" y="5802312"/>
                </a:lnTo>
                <a:lnTo>
                  <a:pt x="52388" y="5762625"/>
                </a:lnTo>
                <a:lnTo>
                  <a:pt x="34925" y="5721350"/>
                </a:lnTo>
                <a:lnTo>
                  <a:pt x="20638" y="5675312"/>
                </a:lnTo>
                <a:lnTo>
                  <a:pt x="11113" y="5622925"/>
                </a:lnTo>
                <a:lnTo>
                  <a:pt x="1588" y="5562600"/>
                </a:lnTo>
                <a:lnTo>
                  <a:pt x="0" y="5494337"/>
                </a:lnTo>
                <a:lnTo>
                  <a:pt x="1588" y="5426075"/>
                </a:lnTo>
                <a:lnTo>
                  <a:pt x="11113" y="5365750"/>
                </a:lnTo>
                <a:lnTo>
                  <a:pt x="20638" y="5313362"/>
                </a:lnTo>
                <a:lnTo>
                  <a:pt x="34925" y="5268912"/>
                </a:lnTo>
                <a:lnTo>
                  <a:pt x="52388" y="5226050"/>
                </a:lnTo>
                <a:lnTo>
                  <a:pt x="69850" y="5186362"/>
                </a:lnTo>
                <a:lnTo>
                  <a:pt x="88900" y="5149850"/>
                </a:lnTo>
                <a:lnTo>
                  <a:pt x="107950" y="5114925"/>
                </a:lnTo>
                <a:lnTo>
                  <a:pt x="127000" y="5075237"/>
                </a:lnTo>
                <a:lnTo>
                  <a:pt x="142875" y="5033962"/>
                </a:lnTo>
                <a:lnTo>
                  <a:pt x="157163" y="4987925"/>
                </a:lnTo>
                <a:lnTo>
                  <a:pt x="168275" y="4935537"/>
                </a:lnTo>
                <a:lnTo>
                  <a:pt x="176213" y="4875212"/>
                </a:lnTo>
                <a:lnTo>
                  <a:pt x="179388" y="4806950"/>
                </a:lnTo>
                <a:lnTo>
                  <a:pt x="176213" y="4738687"/>
                </a:lnTo>
                <a:lnTo>
                  <a:pt x="168275" y="4678362"/>
                </a:lnTo>
                <a:lnTo>
                  <a:pt x="157163" y="4625975"/>
                </a:lnTo>
                <a:lnTo>
                  <a:pt x="142875" y="4579937"/>
                </a:lnTo>
                <a:lnTo>
                  <a:pt x="127000" y="4537075"/>
                </a:lnTo>
                <a:lnTo>
                  <a:pt x="107950" y="4498975"/>
                </a:lnTo>
                <a:lnTo>
                  <a:pt x="69850" y="4424362"/>
                </a:lnTo>
                <a:lnTo>
                  <a:pt x="52388" y="4386262"/>
                </a:lnTo>
                <a:lnTo>
                  <a:pt x="34925" y="4343400"/>
                </a:lnTo>
                <a:lnTo>
                  <a:pt x="20638" y="4297362"/>
                </a:lnTo>
                <a:lnTo>
                  <a:pt x="11113" y="4244975"/>
                </a:lnTo>
                <a:lnTo>
                  <a:pt x="1588" y="4186237"/>
                </a:lnTo>
                <a:lnTo>
                  <a:pt x="0" y="4116387"/>
                </a:lnTo>
                <a:lnTo>
                  <a:pt x="1588" y="4048125"/>
                </a:lnTo>
                <a:lnTo>
                  <a:pt x="11113" y="3987800"/>
                </a:lnTo>
                <a:lnTo>
                  <a:pt x="20638" y="3935412"/>
                </a:lnTo>
                <a:lnTo>
                  <a:pt x="34925" y="3890962"/>
                </a:lnTo>
                <a:lnTo>
                  <a:pt x="52388" y="3848100"/>
                </a:lnTo>
                <a:lnTo>
                  <a:pt x="69850" y="3811587"/>
                </a:lnTo>
                <a:lnTo>
                  <a:pt x="107950" y="3736975"/>
                </a:lnTo>
                <a:lnTo>
                  <a:pt x="127000" y="3697287"/>
                </a:lnTo>
                <a:lnTo>
                  <a:pt x="142875" y="3656012"/>
                </a:lnTo>
                <a:lnTo>
                  <a:pt x="157163" y="3609975"/>
                </a:lnTo>
                <a:lnTo>
                  <a:pt x="168275" y="3557587"/>
                </a:lnTo>
                <a:lnTo>
                  <a:pt x="176213" y="3497262"/>
                </a:lnTo>
                <a:lnTo>
                  <a:pt x="179388" y="3427412"/>
                </a:lnTo>
                <a:lnTo>
                  <a:pt x="176213" y="3360737"/>
                </a:lnTo>
                <a:lnTo>
                  <a:pt x="168275" y="3300412"/>
                </a:lnTo>
                <a:lnTo>
                  <a:pt x="157163" y="3248025"/>
                </a:lnTo>
                <a:lnTo>
                  <a:pt x="142875" y="3201987"/>
                </a:lnTo>
                <a:lnTo>
                  <a:pt x="127000" y="3160712"/>
                </a:lnTo>
                <a:lnTo>
                  <a:pt x="107950" y="3121025"/>
                </a:lnTo>
                <a:lnTo>
                  <a:pt x="88900" y="3084512"/>
                </a:lnTo>
                <a:lnTo>
                  <a:pt x="69850" y="3046412"/>
                </a:lnTo>
                <a:lnTo>
                  <a:pt x="52388" y="3009900"/>
                </a:lnTo>
                <a:lnTo>
                  <a:pt x="34925" y="2967037"/>
                </a:lnTo>
                <a:lnTo>
                  <a:pt x="20638" y="2922587"/>
                </a:lnTo>
                <a:lnTo>
                  <a:pt x="11113" y="2868612"/>
                </a:lnTo>
                <a:lnTo>
                  <a:pt x="1588" y="2809875"/>
                </a:lnTo>
                <a:lnTo>
                  <a:pt x="0" y="2741612"/>
                </a:lnTo>
                <a:lnTo>
                  <a:pt x="1588" y="2671762"/>
                </a:lnTo>
                <a:lnTo>
                  <a:pt x="11113" y="2613025"/>
                </a:lnTo>
                <a:lnTo>
                  <a:pt x="20638" y="2560637"/>
                </a:lnTo>
                <a:lnTo>
                  <a:pt x="34925" y="2513012"/>
                </a:lnTo>
                <a:lnTo>
                  <a:pt x="52388" y="2471737"/>
                </a:lnTo>
                <a:lnTo>
                  <a:pt x="69850" y="2433637"/>
                </a:lnTo>
                <a:lnTo>
                  <a:pt x="88900" y="2395537"/>
                </a:lnTo>
                <a:lnTo>
                  <a:pt x="107950" y="2359025"/>
                </a:lnTo>
                <a:lnTo>
                  <a:pt x="127000" y="2319337"/>
                </a:lnTo>
                <a:lnTo>
                  <a:pt x="142875" y="2278062"/>
                </a:lnTo>
                <a:lnTo>
                  <a:pt x="157163" y="2232025"/>
                </a:lnTo>
                <a:lnTo>
                  <a:pt x="168275" y="2179637"/>
                </a:lnTo>
                <a:lnTo>
                  <a:pt x="176213" y="2119312"/>
                </a:lnTo>
                <a:lnTo>
                  <a:pt x="179388" y="2051050"/>
                </a:lnTo>
                <a:lnTo>
                  <a:pt x="176213" y="1982787"/>
                </a:lnTo>
                <a:lnTo>
                  <a:pt x="168275" y="1922462"/>
                </a:lnTo>
                <a:lnTo>
                  <a:pt x="157163" y="1870075"/>
                </a:lnTo>
                <a:lnTo>
                  <a:pt x="142875" y="1824037"/>
                </a:lnTo>
                <a:lnTo>
                  <a:pt x="127000" y="1782762"/>
                </a:lnTo>
                <a:lnTo>
                  <a:pt x="107950" y="1743075"/>
                </a:lnTo>
                <a:lnTo>
                  <a:pt x="88900" y="1708150"/>
                </a:lnTo>
                <a:lnTo>
                  <a:pt x="69850" y="1671637"/>
                </a:lnTo>
                <a:lnTo>
                  <a:pt x="52388" y="1631950"/>
                </a:lnTo>
                <a:lnTo>
                  <a:pt x="34925" y="1589087"/>
                </a:lnTo>
                <a:lnTo>
                  <a:pt x="20638" y="1544637"/>
                </a:lnTo>
                <a:lnTo>
                  <a:pt x="11113" y="1492250"/>
                </a:lnTo>
                <a:lnTo>
                  <a:pt x="1588" y="1431925"/>
                </a:lnTo>
                <a:lnTo>
                  <a:pt x="0" y="1363662"/>
                </a:lnTo>
                <a:lnTo>
                  <a:pt x="1588" y="1295400"/>
                </a:lnTo>
                <a:lnTo>
                  <a:pt x="11113" y="1235075"/>
                </a:lnTo>
                <a:lnTo>
                  <a:pt x="20638" y="1182687"/>
                </a:lnTo>
                <a:lnTo>
                  <a:pt x="34925" y="1136650"/>
                </a:lnTo>
                <a:lnTo>
                  <a:pt x="52388" y="1095375"/>
                </a:lnTo>
                <a:lnTo>
                  <a:pt x="69850" y="1055687"/>
                </a:lnTo>
                <a:lnTo>
                  <a:pt x="88900" y="1017587"/>
                </a:lnTo>
                <a:lnTo>
                  <a:pt x="107950" y="981075"/>
                </a:lnTo>
                <a:lnTo>
                  <a:pt x="127000" y="942975"/>
                </a:lnTo>
                <a:lnTo>
                  <a:pt x="142875" y="901700"/>
                </a:lnTo>
                <a:lnTo>
                  <a:pt x="157163" y="854075"/>
                </a:lnTo>
                <a:lnTo>
                  <a:pt x="168275" y="801687"/>
                </a:lnTo>
                <a:lnTo>
                  <a:pt x="176213" y="744537"/>
                </a:lnTo>
                <a:lnTo>
                  <a:pt x="179388" y="673100"/>
                </a:lnTo>
                <a:lnTo>
                  <a:pt x="176213" y="606425"/>
                </a:lnTo>
                <a:lnTo>
                  <a:pt x="168275" y="546100"/>
                </a:lnTo>
                <a:lnTo>
                  <a:pt x="157163" y="496887"/>
                </a:lnTo>
                <a:lnTo>
                  <a:pt x="142875" y="450850"/>
                </a:lnTo>
                <a:lnTo>
                  <a:pt x="127000" y="409575"/>
                </a:lnTo>
                <a:lnTo>
                  <a:pt x="109538" y="369887"/>
                </a:lnTo>
                <a:lnTo>
                  <a:pt x="92075" y="334962"/>
                </a:lnTo>
                <a:lnTo>
                  <a:pt x="73025" y="296862"/>
                </a:lnTo>
                <a:lnTo>
                  <a:pt x="53975" y="260350"/>
                </a:lnTo>
                <a:lnTo>
                  <a:pt x="38100" y="217487"/>
                </a:lnTo>
                <a:lnTo>
                  <a:pt x="22225" y="174625"/>
                </a:lnTo>
                <a:lnTo>
                  <a:pt x="12700" y="122237"/>
                </a:lnTo>
                <a:lnTo>
                  <a:pt x="4763" y="66675"/>
                </a:lnTo>
                <a:close/>
              </a:path>
            </a:pathLst>
          </a:custGeom>
        </p:spPr>
      </p:pic>
      <p:sp>
        <p:nvSpPr>
          <p:cNvPr id="7" name="Rounded Rectangle 6">
            <a:extLst>
              <a:ext uri="{FF2B5EF4-FFF2-40B4-BE49-F238E27FC236}">
                <a16:creationId xmlns:a16="http://schemas.microsoft.com/office/drawing/2014/main" id="{EFDA7901-721C-ABCD-3C06-B8FB5ADA7DE1}"/>
              </a:ext>
            </a:extLst>
          </p:cNvPr>
          <p:cNvSpPr/>
          <p:nvPr/>
        </p:nvSpPr>
        <p:spPr>
          <a:xfrm>
            <a:off x="672353" y="2151529"/>
            <a:ext cx="3872753" cy="3991252"/>
          </a:xfrm>
          <a:prstGeom prst="roundRect">
            <a:avLst/>
          </a:prstGeom>
          <a:no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622670374"/>
      </p:ext>
    </p:extLst>
  </p:cSld>
  <p:clrMapOvr>
    <a:masterClrMapping/>
  </p:clrMapOvr>
  <p:transition spd="med">
    <p:pull/>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98AD482-27A4-454E-8A3A-84F73CBDA7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22422E2-F15A-43AE-98F1-7210710B0E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034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CE33E6-2CF7-BFC0-AB93-83900A993E8B}"/>
              </a:ext>
            </a:extLst>
          </p:cNvPr>
          <p:cNvSpPr>
            <a:spLocks noGrp="1"/>
          </p:cNvSpPr>
          <p:nvPr>
            <p:ph type="title"/>
          </p:nvPr>
        </p:nvSpPr>
        <p:spPr>
          <a:xfrm>
            <a:off x="1251677" y="1078378"/>
            <a:ext cx="2917551" cy="4701244"/>
          </a:xfrm>
        </p:spPr>
        <p:txBody>
          <a:bodyPr vert="horz" lIns="91440" tIns="45720" rIns="91440" bIns="45720" rtlCol="0" anchor="ctr">
            <a:normAutofit/>
          </a:bodyPr>
          <a:lstStyle/>
          <a:p>
            <a:r>
              <a:rPr lang="en-US" sz="3100"/>
              <a:t>Introduction</a:t>
            </a:r>
          </a:p>
        </p:txBody>
      </p:sp>
      <p:sp>
        <p:nvSpPr>
          <p:cNvPr id="16" name="Freeform 6">
            <a:extLst>
              <a:ext uri="{FF2B5EF4-FFF2-40B4-BE49-F238E27FC236}">
                <a16:creationId xmlns:a16="http://schemas.microsoft.com/office/drawing/2014/main" id="{BDC8164B-5FC0-4CBD-B7AE-0CB8780FFC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75000"/>
              <a:alpha val="70000"/>
            </a:schemeClr>
          </a:solidFill>
          <a:ln w="0">
            <a:noFill/>
            <a:prstDash val="solid"/>
            <a:round/>
            <a:headEnd/>
            <a:tailEnd/>
          </a:ln>
        </p:spPr>
        <p:txBody>
          <a:bodyPr/>
          <a:lstStyle/>
          <a:p>
            <a:endParaRPr lang="en-GB"/>
          </a:p>
        </p:txBody>
      </p:sp>
      <p:sp>
        <p:nvSpPr>
          <p:cNvPr id="7" name="TextBox 6">
            <a:extLst>
              <a:ext uri="{FF2B5EF4-FFF2-40B4-BE49-F238E27FC236}">
                <a16:creationId xmlns:a16="http://schemas.microsoft.com/office/drawing/2014/main" id="{3859451E-B2C9-FF96-F6CF-365A7F7ABA4B}"/>
              </a:ext>
            </a:extLst>
          </p:cNvPr>
          <p:cNvSpPr txBox="1"/>
          <p:nvPr/>
        </p:nvSpPr>
        <p:spPr>
          <a:xfrm>
            <a:off x="5167062" y="1078378"/>
            <a:ext cx="6262938" cy="4701244"/>
          </a:xfrm>
          <a:prstGeom prst="rect">
            <a:avLst/>
          </a:prstGeom>
        </p:spPr>
        <p:txBody>
          <a:bodyPr vert="horz" lIns="91440" tIns="45720" rIns="91440" bIns="45720" rtlCol="0" anchor="ctr">
            <a:normAutofit/>
          </a:bodyPr>
          <a:lstStyle/>
          <a:p>
            <a:pPr indent="-228600" defTabSz="914400">
              <a:lnSpc>
                <a:spcPct val="110000"/>
              </a:lnSpc>
              <a:spcBef>
                <a:spcPts val="700"/>
              </a:spcBef>
              <a:buClr>
                <a:schemeClr val="tx2"/>
              </a:buClr>
            </a:pPr>
            <a:r>
              <a:rPr lang="en-US">
                <a:solidFill>
                  <a:schemeClr val="tx1">
                    <a:lumMod val="65000"/>
                    <a:lumOff val="35000"/>
                  </a:schemeClr>
                </a:solidFill>
              </a:rPr>
              <a:t>This Report aims to explore the root cause of Green haven florists’ declining in sales. Three analytical tools, 5W2H Framework, PESTLE analysis, and Fishbone Diagram are applied to examine internal weaknesses, external challenges, and practical next steps.</a:t>
            </a:r>
          </a:p>
        </p:txBody>
      </p:sp>
    </p:spTree>
    <p:extLst>
      <p:ext uri="{BB962C8B-B14F-4D97-AF65-F5344CB8AC3E}">
        <p14:creationId xmlns:p14="http://schemas.microsoft.com/office/powerpoint/2010/main" val="3490325046"/>
      </p:ext>
    </p:extLst>
  </p:cSld>
  <p:clrMapOvr>
    <a:masterClrMapping/>
  </p:clrMapOvr>
  <p:transition spd="med">
    <p:pull/>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B64AE-3037-5323-156F-E9BA0FB4576E}"/>
              </a:ext>
            </a:extLst>
          </p:cNvPr>
          <p:cNvSpPr>
            <a:spLocks noGrp="1"/>
          </p:cNvSpPr>
          <p:nvPr>
            <p:ph type="title"/>
          </p:nvPr>
        </p:nvSpPr>
        <p:spPr>
          <a:xfrm>
            <a:off x="704088" y="914400"/>
            <a:ext cx="6239599" cy="1307592"/>
          </a:xfrm>
        </p:spPr>
        <p:txBody>
          <a:bodyPr vert="horz" lIns="91440" tIns="45720" rIns="91440" bIns="45720" rtlCol="0" anchor="t">
            <a:normAutofit fontScale="90000"/>
          </a:bodyPr>
          <a:lstStyle/>
          <a:p>
            <a:r>
              <a:rPr lang="en-US"/>
              <a:t>Company background</a:t>
            </a:r>
          </a:p>
        </p:txBody>
      </p:sp>
      <p:sp>
        <p:nvSpPr>
          <p:cNvPr id="5" name="TextBox 4">
            <a:extLst>
              <a:ext uri="{FF2B5EF4-FFF2-40B4-BE49-F238E27FC236}">
                <a16:creationId xmlns:a16="http://schemas.microsoft.com/office/drawing/2014/main" id="{E247E981-1ECB-DEE8-7C01-A62A673E52A1}"/>
              </a:ext>
            </a:extLst>
          </p:cNvPr>
          <p:cNvSpPr txBox="1"/>
          <p:nvPr/>
        </p:nvSpPr>
        <p:spPr>
          <a:xfrm>
            <a:off x="1776918" y="2320790"/>
            <a:ext cx="3688566" cy="3941064"/>
          </a:xfrm>
          <a:prstGeom prst="rect">
            <a:avLst/>
          </a:prstGeom>
        </p:spPr>
        <p:txBody>
          <a:bodyPr vert="horz" lIns="91440" tIns="45720" rIns="91440" bIns="45720" rtlCol="0">
            <a:normAutofit/>
          </a:bodyPr>
          <a:lstStyle/>
          <a:p>
            <a:pPr>
              <a:lnSpc>
                <a:spcPct val="110000"/>
              </a:lnSpc>
              <a:spcAft>
                <a:spcPts val="600"/>
              </a:spcAft>
            </a:pPr>
            <a:r>
              <a:rPr lang="en-US" dirty="0"/>
              <a:t>Green Haven Florists is Located at Norwich, UK. Founded in 2016, and owned and managed by Liam and Priya Patel. With their strong community ties, bespoke floral arrangements, and eco-friendly packaging. </a:t>
            </a:r>
          </a:p>
          <a:p>
            <a:pPr>
              <a:lnSpc>
                <a:spcPct val="110000"/>
              </a:lnSpc>
              <a:spcAft>
                <a:spcPts val="600"/>
              </a:spcAft>
            </a:pPr>
            <a:endParaRPr lang="en-US" dirty="0"/>
          </a:p>
          <a:p>
            <a:pPr>
              <a:lnSpc>
                <a:spcPct val="110000"/>
              </a:lnSpc>
              <a:spcAft>
                <a:spcPts val="600"/>
              </a:spcAft>
            </a:pPr>
            <a:endParaRPr lang="en-US" dirty="0"/>
          </a:p>
          <a:p>
            <a:pPr>
              <a:lnSpc>
                <a:spcPct val="110000"/>
              </a:lnSpc>
              <a:spcAft>
                <a:spcPts val="600"/>
              </a:spcAft>
            </a:pPr>
            <a:endParaRPr lang="en-US" dirty="0"/>
          </a:p>
          <a:p>
            <a:pPr>
              <a:lnSpc>
                <a:spcPct val="110000"/>
              </a:lnSpc>
              <a:spcAft>
                <a:spcPts val="600"/>
              </a:spcAft>
            </a:pPr>
            <a:endParaRPr lang="en-US" dirty="0"/>
          </a:p>
          <a:p>
            <a:pPr>
              <a:lnSpc>
                <a:spcPct val="110000"/>
              </a:lnSpc>
              <a:spcAft>
                <a:spcPts val="600"/>
              </a:spcAft>
            </a:pPr>
            <a:endParaRPr lang="en-US" dirty="0"/>
          </a:p>
          <a:p>
            <a:pPr>
              <a:lnSpc>
                <a:spcPct val="110000"/>
              </a:lnSpc>
              <a:spcAft>
                <a:spcPts val="600"/>
              </a:spcAft>
            </a:pPr>
            <a:endParaRPr lang="en-US" dirty="0"/>
          </a:p>
          <a:p>
            <a:pPr>
              <a:lnSpc>
                <a:spcPct val="110000"/>
              </a:lnSpc>
              <a:spcAft>
                <a:spcPts val="600"/>
              </a:spcAft>
            </a:pPr>
            <a:endParaRPr lang="en-US" dirty="0"/>
          </a:p>
        </p:txBody>
      </p:sp>
      <p:pic>
        <p:nvPicPr>
          <p:cNvPr id="7" name="Picture 6" descr="A store front with plants in pots&#10;&#10;AI-generated content may be incorrect.">
            <a:extLst>
              <a:ext uri="{FF2B5EF4-FFF2-40B4-BE49-F238E27FC236}">
                <a16:creationId xmlns:a16="http://schemas.microsoft.com/office/drawing/2014/main" id="{7852D313-6C2F-CFA6-4D5D-D4A35D975BCE}"/>
              </a:ext>
            </a:extLst>
          </p:cNvPr>
          <p:cNvPicPr>
            <a:picLocks noChangeAspect="1"/>
          </p:cNvPicPr>
          <p:nvPr/>
        </p:nvPicPr>
        <p:blipFill>
          <a:blip r:embed="rId2"/>
          <a:srcRect t="7083" r="-2" b="-2"/>
          <a:stretch>
            <a:fillRect/>
          </a:stretch>
        </p:blipFill>
        <p:spPr>
          <a:xfrm>
            <a:off x="6943687" y="0"/>
            <a:ext cx="5248313" cy="6858000"/>
          </a:xfrm>
          <a:prstGeom prst="rect">
            <a:avLst/>
          </a:prstGeom>
        </p:spPr>
      </p:pic>
      <p:sp>
        <p:nvSpPr>
          <p:cNvPr id="17" name="TextBox 16">
            <a:extLst>
              <a:ext uri="{FF2B5EF4-FFF2-40B4-BE49-F238E27FC236}">
                <a16:creationId xmlns:a16="http://schemas.microsoft.com/office/drawing/2014/main" id="{C76BED4A-9FB5-6CB8-ED4B-392F81BCE1EA}"/>
              </a:ext>
            </a:extLst>
          </p:cNvPr>
          <p:cNvSpPr txBox="1"/>
          <p:nvPr/>
        </p:nvSpPr>
        <p:spPr>
          <a:xfrm>
            <a:off x="5158687" y="6488668"/>
            <a:ext cx="3913842" cy="369332"/>
          </a:xfrm>
          <a:prstGeom prst="rect">
            <a:avLst/>
          </a:prstGeom>
          <a:noFill/>
        </p:spPr>
        <p:txBody>
          <a:bodyPr wrap="square" rtlCol="0">
            <a:spAutoFit/>
          </a:bodyPr>
          <a:lstStyle/>
          <a:p>
            <a:r>
              <a:rPr lang="en-GB" i="1" dirty="0"/>
              <a:t> </a:t>
            </a:r>
            <a:r>
              <a:rPr lang="en-GB" dirty="0"/>
              <a:t>(ChatGPT, 2025)</a:t>
            </a:r>
          </a:p>
        </p:txBody>
      </p:sp>
    </p:spTree>
    <p:extLst>
      <p:ext uri="{BB962C8B-B14F-4D97-AF65-F5344CB8AC3E}">
        <p14:creationId xmlns:p14="http://schemas.microsoft.com/office/powerpoint/2010/main" val="84023287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Freeform 18">
            <a:extLst>
              <a:ext uri="{FF2B5EF4-FFF2-40B4-BE49-F238E27FC236}">
                <a16:creationId xmlns:a16="http://schemas.microsoft.com/office/drawing/2014/main" id="{7520F84D-966A-41CD-B818-16BF32EF1E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txBody>
          <a:bodyPr/>
          <a:lstStyle/>
          <a:p>
            <a:endParaRPr lang="en-GB"/>
          </a:p>
        </p:txBody>
      </p:sp>
      <p:sp>
        <p:nvSpPr>
          <p:cNvPr id="20" name="Rectangle 19">
            <a:extLst>
              <a:ext uri="{FF2B5EF4-FFF2-40B4-BE49-F238E27FC236}">
                <a16:creationId xmlns:a16="http://schemas.microsoft.com/office/drawing/2014/main" id="{57510D23-E323-4577-A8EA-12C6C6019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8A25BF79-9ED2-4290-8C48-1AB107B674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6159C197-C92F-4EEC-9821-4C2CAABD6D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034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6">
            <a:extLst>
              <a:ext uri="{FF2B5EF4-FFF2-40B4-BE49-F238E27FC236}">
                <a16:creationId xmlns:a16="http://schemas.microsoft.com/office/drawing/2014/main" id="{A863A539-3C09-4E46-97FB-DF20B3586E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75000"/>
              <a:alpha val="70000"/>
            </a:schemeClr>
          </a:solidFill>
          <a:ln w="0">
            <a:noFill/>
            <a:prstDash val="solid"/>
            <a:round/>
            <a:headEnd/>
            <a:tailEnd/>
          </a:ln>
        </p:spPr>
        <p:txBody>
          <a:bodyPr/>
          <a:lstStyle/>
          <a:p>
            <a:endParaRPr lang="en-GB"/>
          </a:p>
        </p:txBody>
      </p:sp>
      <p:sp>
        <p:nvSpPr>
          <p:cNvPr id="3" name="TextBox 2">
            <a:extLst>
              <a:ext uri="{FF2B5EF4-FFF2-40B4-BE49-F238E27FC236}">
                <a16:creationId xmlns:a16="http://schemas.microsoft.com/office/drawing/2014/main" id="{9891C512-DF29-660A-1516-4918495183C1}"/>
              </a:ext>
            </a:extLst>
          </p:cNvPr>
          <p:cNvSpPr txBox="1"/>
          <p:nvPr/>
        </p:nvSpPr>
        <p:spPr>
          <a:xfrm>
            <a:off x="4674959" y="117693"/>
            <a:ext cx="6788823" cy="6740307"/>
          </a:xfrm>
          <a:prstGeom prst="rect">
            <a:avLst/>
          </a:prstGeom>
          <a:noFill/>
        </p:spPr>
        <p:txBody>
          <a:bodyPr wrap="square" rtlCol="0">
            <a:spAutoFit/>
          </a:bodyPr>
          <a:lstStyle/>
          <a:p>
            <a:r>
              <a:rPr lang="en-GB" sz="3600" b="1" dirty="0">
                <a:solidFill>
                  <a:schemeClr val="tx2">
                    <a:lumMod val="25000"/>
                  </a:schemeClr>
                </a:solidFill>
              </a:rPr>
              <a:t>What: </a:t>
            </a:r>
            <a:r>
              <a:rPr lang="en-GB" sz="3600" dirty="0">
                <a:solidFill>
                  <a:schemeClr val="tx2">
                    <a:lumMod val="25000"/>
                  </a:schemeClr>
                </a:solidFill>
              </a:rPr>
              <a:t>Decline in in-store Sales</a:t>
            </a:r>
            <a:endParaRPr lang="en-GB" sz="3600" b="1" dirty="0">
              <a:solidFill>
                <a:schemeClr val="tx2">
                  <a:lumMod val="25000"/>
                </a:schemeClr>
              </a:solidFill>
            </a:endParaRPr>
          </a:p>
          <a:p>
            <a:r>
              <a:rPr lang="en-GB" sz="3600" b="1" dirty="0">
                <a:solidFill>
                  <a:schemeClr val="tx2">
                    <a:lumMod val="25000"/>
                  </a:schemeClr>
                </a:solidFill>
              </a:rPr>
              <a:t>When:</a:t>
            </a:r>
            <a:r>
              <a:rPr lang="en-GB" sz="3600" dirty="0">
                <a:solidFill>
                  <a:schemeClr val="tx2">
                    <a:lumMod val="25000"/>
                  </a:schemeClr>
                </a:solidFill>
              </a:rPr>
              <a:t> Over the Last 12 Months</a:t>
            </a:r>
            <a:endParaRPr lang="en-GB" sz="3600" b="1" dirty="0">
              <a:solidFill>
                <a:schemeClr val="tx2">
                  <a:lumMod val="25000"/>
                </a:schemeClr>
              </a:solidFill>
            </a:endParaRPr>
          </a:p>
          <a:p>
            <a:r>
              <a:rPr lang="en-GB" sz="3600" b="1" dirty="0">
                <a:solidFill>
                  <a:schemeClr val="tx2">
                    <a:lumMod val="25000"/>
                  </a:schemeClr>
                </a:solidFill>
              </a:rPr>
              <a:t>Where:</a:t>
            </a:r>
            <a:r>
              <a:rPr lang="en-GB" sz="3600" dirty="0">
                <a:solidFill>
                  <a:schemeClr val="tx2">
                    <a:lumMod val="25000"/>
                  </a:schemeClr>
                </a:solidFill>
              </a:rPr>
              <a:t> Norwich, UK</a:t>
            </a:r>
            <a:endParaRPr lang="en-GB" sz="3600" b="1" dirty="0">
              <a:solidFill>
                <a:schemeClr val="tx2">
                  <a:lumMod val="25000"/>
                </a:schemeClr>
              </a:solidFill>
            </a:endParaRPr>
          </a:p>
          <a:p>
            <a:r>
              <a:rPr lang="en-GB" sz="3600" b="1" dirty="0">
                <a:solidFill>
                  <a:schemeClr val="tx2">
                    <a:lumMod val="25000"/>
                  </a:schemeClr>
                </a:solidFill>
              </a:rPr>
              <a:t>Who: </a:t>
            </a:r>
            <a:r>
              <a:rPr lang="en-GB" sz="3600" dirty="0">
                <a:solidFill>
                  <a:schemeClr val="tx2">
                    <a:lumMod val="25000"/>
                  </a:schemeClr>
                </a:solidFill>
              </a:rPr>
              <a:t>Liam and Priya, customers, competitors</a:t>
            </a:r>
            <a:endParaRPr lang="en-GB" sz="3600" b="1" dirty="0">
              <a:solidFill>
                <a:schemeClr val="tx2">
                  <a:lumMod val="25000"/>
                </a:schemeClr>
              </a:solidFill>
            </a:endParaRPr>
          </a:p>
          <a:p>
            <a:r>
              <a:rPr lang="en-GB" sz="3600" b="1" dirty="0">
                <a:solidFill>
                  <a:schemeClr val="tx2">
                    <a:lumMod val="25000"/>
                  </a:schemeClr>
                </a:solidFill>
              </a:rPr>
              <a:t>Why: </a:t>
            </a:r>
            <a:r>
              <a:rPr lang="en-GB" sz="3600" dirty="0">
                <a:solidFill>
                  <a:schemeClr val="tx2">
                    <a:lumMod val="25000"/>
                  </a:schemeClr>
                </a:solidFill>
              </a:rPr>
              <a:t>Shift to online Shopping, outdated website, competition, rising cost</a:t>
            </a:r>
            <a:endParaRPr lang="en-GB" sz="3600" b="1" dirty="0">
              <a:solidFill>
                <a:schemeClr val="tx2">
                  <a:lumMod val="25000"/>
                </a:schemeClr>
              </a:solidFill>
            </a:endParaRPr>
          </a:p>
          <a:p>
            <a:r>
              <a:rPr lang="en-GB" sz="3600" b="1" dirty="0">
                <a:solidFill>
                  <a:schemeClr val="tx2">
                    <a:lumMod val="25000"/>
                  </a:schemeClr>
                </a:solidFill>
              </a:rPr>
              <a:t>How: </a:t>
            </a:r>
            <a:r>
              <a:rPr lang="en-GB" sz="3600" dirty="0">
                <a:solidFill>
                  <a:schemeClr val="tx2">
                    <a:lumMod val="25000"/>
                  </a:schemeClr>
                </a:solidFill>
              </a:rPr>
              <a:t>Managed through Limited Marketing and reliance on words of mouth</a:t>
            </a:r>
            <a:endParaRPr lang="en-GB" sz="3600" b="1" dirty="0">
              <a:solidFill>
                <a:schemeClr val="tx2">
                  <a:lumMod val="25000"/>
                </a:schemeClr>
              </a:solidFill>
            </a:endParaRPr>
          </a:p>
          <a:p>
            <a:r>
              <a:rPr lang="en-GB" sz="3600" b="1" dirty="0">
                <a:solidFill>
                  <a:schemeClr val="tx2">
                    <a:lumMod val="25000"/>
                  </a:schemeClr>
                </a:solidFill>
              </a:rPr>
              <a:t>How Much: </a:t>
            </a:r>
            <a:r>
              <a:rPr lang="en-GB" sz="3600" dirty="0">
                <a:solidFill>
                  <a:schemeClr val="tx2">
                    <a:lumMod val="25000"/>
                  </a:schemeClr>
                </a:solidFill>
              </a:rPr>
              <a:t>30% in in-store sales </a:t>
            </a:r>
            <a:endParaRPr lang="en-GB" sz="3600" b="1" dirty="0">
              <a:solidFill>
                <a:schemeClr val="tx2">
                  <a:lumMod val="25000"/>
                </a:schemeClr>
              </a:solidFill>
            </a:endParaRPr>
          </a:p>
        </p:txBody>
      </p:sp>
      <p:sp>
        <p:nvSpPr>
          <p:cNvPr id="6" name="Title 1">
            <a:extLst>
              <a:ext uri="{FF2B5EF4-FFF2-40B4-BE49-F238E27FC236}">
                <a16:creationId xmlns:a16="http://schemas.microsoft.com/office/drawing/2014/main" id="{2CA00D5B-D5E1-E988-CCD9-ED9054A0AECD}"/>
              </a:ext>
            </a:extLst>
          </p:cNvPr>
          <p:cNvSpPr txBox="1">
            <a:spLocks/>
          </p:cNvSpPr>
          <p:nvPr/>
        </p:nvSpPr>
        <p:spPr>
          <a:xfrm>
            <a:off x="442912" y="949679"/>
            <a:ext cx="6278635" cy="527738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a:lstStyle>
          <a:p>
            <a:pPr algn="just"/>
            <a:r>
              <a:rPr lang="en-US" sz="6000" spc="800" dirty="0">
                <a:solidFill>
                  <a:schemeClr val="bg2"/>
                </a:solidFill>
              </a:rPr>
              <a:t>Problem:</a:t>
            </a:r>
          </a:p>
          <a:p>
            <a:pPr algn="just"/>
            <a:r>
              <a:rPr lang="en-US" sz="6000" spc="800" dirty="0">
                <a:solidFill>
                  <a:schemeClr val="bg2"/>
                </a:solidFill>
              </a:rPr>
              <a:t>Nature</a:t>
            </a:r>
          </a:p>
          <a:p>
            <a:pPr algn="just"/>
            <a:r>
              <a:rPr lang="en-US" sz="6000" spc="800" dirty="0">
                <a:solidFill>
                  <a:schemeClr val="bg2"/>
                </a:solidFill>
              </a:rPr>
              <a:t>And scope</a:t>
            </a:r>
          </a:p>
          <a:p>
            <a:pPr algn="just"/>
            <a:endParaRPr lang="en-US" sz="6000" spc="800" dirty="0">
              <a:solidFill>
                <a:schemeClr val="bg2"/>
              </a:solidFill>
            </a:endParaRPr>
          </a:p>
          <a:p>
            <a:pPr algn="just"/>
            <a:endParaRPr lang="en-US" sz="6000" spc="800" dirty="0">
              <a:solidFill>
                <a:schemeClr val="bg2"/>
              </a:solidFill>
            </a:endParaRPr>
          </a:p>
          <a:p>
            <a:pPr algn="just"/>
            <a:r>
              <a:rPr lang="en-US" sz="6000" spc="800" dirty="0">
                <a:solidFill>
                  <a:schemeClr val="bg2"/>
                </a:solidFill>
              </a:rPr>
              <a:t>        5W2H</a:t>
            </a:r>
          </a:p>
        </p:txBody>
      </p:sp>
    </p:spTree>
    <p:extLst>
      <p:ext uri="{BB962C8B-B14F-4D97-AF65-F5344CB8AC3E}">
        <p14:creationId xmlns:p14="http://schemas.microsoft.com/office/powerpoint/2010/main" val="1973252506"/>
      </p:ext>
    </p:extLst>
  </p:cSld>
  <p:clrMapOvr>
    <a:overrideClrMapping bg1="dk1" tx1="lt1" bg2="dk2" tx2="lt2" accent1="accent1" accent2="accent2" accent3="accent3" accent4="accent4" accent5="accent5" accent6="accent6" hlink="hlink" folHlink="folHlink"/>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1145B51-F946-C461-508E-9007EDCBEE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901E6E-CDCB-51D9-794A-56FA2078A446}"/>
              </a:ext>
            </a:extLst>
          </p:cNvPr>
          <p:cNvSpPr>
            <a:spLocks noGrp="1"/>
          </p:cNvSpPr>
          <p:nvPr>
            <p:ph type="title"/>
          </p:nvPr>
        </p:nvSpPr>
        <p:spPr>
          <a:xfrm>
            <a:off x="954274" y="147859"/>
            <a:ext cx="10283452" cy="976092"/>
          </a:xfrm>
        </p:spPr>
        <p:txBody>
          <a:bodyPr vert="horz" lIns="91440" tIns="45720" rIns="91440" bIns="45720" rtlCol="0" anchor="t">
            <a:normAutofit fontScale="90000"/>
          </a:bodyPr>
          <a:lstStyle/>
          <a:p>
            <a:r>
              <a:rPr lang="en-US" sz="5000">
                <a:solidFill>
                  <a:srgbClr val="FFC000"/>
                </a:solidFill>
              </a:rPr>
              <a:t>Pestle analysis: Green haven florists</a:t>
            </a:r>
            <a:endParaRPr lang="en-US" sz="5000" dirty="0">
              <a:solidFill>
                <a:srgbClr val="FFC000"/>
              </a:solidFill>
            </a:endParaRPr>
          </a:p>
        </p:txBody>
      </p:sp>
      <p:sp>
        <p:nvSpPr>
          <p:cNvPr id="3" name="TextBox 2">
            <a:extLst>
              <a:ext uri="{FF2B5EF4-FFF2-40B4-BE49-F238E27FC236}">
                <a16:creationId xmlns:a16="http://schemas.microsoft.com/office/drawing/2014/main" id="{DAC19906-14D5-3F88-A56F-187812DDD107}"/>
              </a:ext>
            </a:extLst>
          </p:cNvPr>
          <p:cNvSpPr txBox="1"/>
          <p:nvPr/>
        </p:nvSpPr>
        <p:spPr>
          <a:xfrm>
            <a:off x="954274" y="781049"/>
            <a:ext cx="10723376" cy="5262979"/>
          </a:xfrm>
          <a:prstGeom prst="rect">
            <a:avLst/>
          </a:prstGeom>
          <a:noFill/>
        </p:spPr>
        <p:txBody>
          <a:bodyPr wrap="square" rtlCol="0">
            <a:spAutoFit/>
          </a:bodyPr>
          <a:lstStyle/>
          <a:p>
            <a:r>
              <a:rPr lang="en-GB" sz="4400" b="1" dirty="0"/>
              <a:t>Political:</a:t>
            </a:r>
          </a:p>
          <a:p>
            <a:r>
              <a:rPr lang="en-GB" sz="3400" dirty="0"/>
              <a:t> - Trade Restrictions (Import Regulations)</a:t>
            </a:r>
          </a:p>
          <a:p>
            <a:r>
              <a:rPr lang="en-GB" sz="3400" dirty="0"/>
              <a:t> - Foreign Trade Policy </a:t>
            </a:r>
          </a:p>
          <a:p>
            <a:r>
              <a:rPr lang="en-GB" sz="4400" b="1" dirty="0"/>
              <a:t>Economic:</a:t>
            </a:r>
          </a:p>
          <a:p>
            <a:r>
              <a:rPr lang="en-GB" sz="3400" dirty="0"/>
              <a:t>  - Inflation rates (Rising Costs) </a:t>
            </a:r>
            <a:r>
              <a:rPr lang="en-GB" sz="2000" dirty="0"/>
              <a:t>(British Florist Association, 2024)</a:t>
            </a:r>
            <a:endParaRPr lang="en-GB" sz="3400" dirty="0"/>
          </a:p>
          <a:p>
            <a:r>
              <a:rPr lang="en-GB" sz="3400" dirty="0"/>
              <a:t> - Disposable Income (Reduced)</a:t>
            </a:r>
          </a:p>
          <a:p>
            <a:r>
              <a:rPr lang="en-GB" sz="4400" b="1" dirty="0"/>
              <a:t>Social:</a:t>
            </a:r>
          </a:p>
          <a:p>
            <a:r>
              <a:rPr lang="en-GB" sz="3400" b="1" dirty="0"/>
              <a:t> </a:t>
            </a:r>
            <a:r>
              <a:rPr lang="en-GB" sz="3400" dirty="0"/>
              <a:t>- Lifestyle Attitudes (Preference for convenience) </a:t>
            </a:r>
            <a:r>
              <a:rPr lang="en-GB" sz="2000" dirty="0"/>
              <a:t>(Deloitte, 2024)</a:t>
            </a:r>
            <a:endParaRPr lang="en-GB" sz="3400" dirty="0"/>
          </a:p>
          <a:p>
            <a:r>
              <a:rPr lang="en-GB" sz="3400" b="1" dirty="0"/>
              <a:t> - </a:t>
            </a:r>
            <a:r>
              <a:rPr lang="en-GB" sz="3400" dirty="0"/>
              <a:t>Safety emphasis (Sustainability focus)</a:t>
            </a:r>
            <a:endParaRPr lang="en-GB" sz="3400" b="1" dirty="0"/>
          </a:p>
        </p:txBody>
      </p:sp>
    </p:spTree>
    <p:extLst>
      <p:ext uri="{BB962C8B-B14F-4D97-AF65-F5344CB8AC3E}">
        <p14:creationId xmlns:p14="http://schemas.microsoft.com/office/powerpoint/2010/main" val="1649841933"/>
      </p:ext>
    </p:extLst>
  </p:cSld>
  <p:clrMapOvr>
    <a:overrideClrMapping bg1="dk1" tx1="lt1" bg2="dk2" tx2="lt2" accent1="accent1" accent2="accent2" accent3="accent3" accent4="accent4" accent5="accent5" accent6="accent6" hlink="hlink" folHlink="folHlink"/>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28724-2603-2A10-11E5-1A89666A2F46}"/>
              </a:ext>
            </a:extLst>
          </p:cNvPr>
          <p:cNvSpPr>
            <a:spLocks noGrp="1"/>
          </p:cNvSpPr>
          <p:nvPr>
            <p:ph type="title"/>
          </p:nvPr>
        </p:nvSpPr>
        <p:spPr>
          <a:xfrm>
            <a:off x="954274" y="147859"/>
            <a:ext cx="10283452" cy="976092"/>
          </a:xfrm>
        </p:spPr>
        <p:txBody>
          <a:bodyPr vert="horz" lIns="91440" tIns="45720" rIns="91440" bIns="45720" rtlCol="0" anchor="t">
            <a:normAutofit fontScale="90000"/>
          </a:bodyPr>
          <a:lstStyle/>
          <a:p>
            <a:r>
              <a:rPr lang="en-US" sz="5000" dirty="0">
                <a:solidFill>
                  <a:srgbClr val="FFC000"/>
                </a:solidFill>
              </a:rPr>
              <a:t>Pestle analysis: Green haven florists</a:t>
            </a:r>
          </a:p>
        </p:txBody>
      </p:sp>
      <p:sp>
        <p:nvSpPr>
          <p:cNvPr id="3" name="TextBox 2">
            <a:extLst>
              <a:ext uri="{FF2B5EF4-FFF2-40B4-BE49-F238E27FC236}">
                <a16:creationId xmlns:a16="http://schemas.microsoft.com/office/drawing/2014/main" id="{74484963-0668-69C4-AD19-34B94A854A7C}"/>
              </a:ext>
            </a:extLst>
          </p:cNvPr>
          <p:cNvSpPr txBox="1"/>
          <p:nvPr/>
        </p:nvSpPr>
        <p:spPr>
          <a:xfrm>
            <a:off x="954274" y="781049"/>
            <a:ext cx="10723376" cy="5786199"/>
          </a:xfrm>
          <a:prstGeom prst="rect">
            <a:avLst/>
          </a:prstGeom>
          <a:noFill/>
        </p:spPr>
        <p:txBody>
          <a:bodyPr wrap="square" rtlCol="0">
            <a:spAutoFit/>
          </a:bodyPr>
          <a:lstStyle/>
          <a:p>
            <a:r>
              <a:rPr lang="en-GB" sz="4400" b="1" dirty="0"/>
              <a:t>Technological</a:t>
            </a:r>
          </a:p>
          <a:p>
            <a:r>
              <a:rPr lang="en-GB" sz="3400" dirty="0"/>
              <a:t> - Level of Innovation (competitors use digital tools)</a:t>
            </a:r>
            <a:r>
              <a:rPr lang="en-GB" sz="2000" dirty="0"/>
              <a:t>(PwC,2024;       ONS, 2023)</a:t>
            </a:r>
            <a:endParaRPr lang="en-GB" sz="3400" dirty="0"/>
          </a:p>
          <a:p>
            <a:r>
              <a:rPr lang="en-GB" sz="3400" dirty="0"/>
              <a:t> - R&amp;D Activity (Outdated Website)</a:t>
            </a:r>
          </a:p>
          <a:p>
            <a:r>
              <a:rPr lang="en-GB" sz="4400" b="1" dirty="0"/>
              <a:t>Environmental:</a:t>
            </a:r>
          </a:p>
          <a:p>
            <a:r>
              <a:rPr lang="en-GB" sz="3400" dirty="0"/>
              <a:t> - Climate Change (Disrupts Supply)</a:t>
            </a:r>
          </a:p>
          <a:p>
            <a:r>
              <a:rPr lang="en-GB" sz="3400" dirty="0"/>
              <a:t> - Environmental Policies ( Eco-friendly adds costs)</a:t>
            </a:r>
          </a:p>
          <a:p>
            <a:r>
              <a:rPr lang="en-GB" sz="4400" b="1" dirty="0"/>
              <a:t>Legal: </a:t>
            </a:r>
          </a:p>
          <a:p>
            <a:r>
              <a:rPr lang="en-GB" sz="3400" b="1" dirty="0"/>
              <a:t> - </a:t>
            </a:r>
            <a:r>
              <a:rPr lang="en-GB" sz="3400" dirty="0"/>
              <a:t>Consumer Protection Law (Must comply with consumer)</a:t>
            </a:r>
          </a:p>
          <a:p>
            <a:r>
              <a:rPr lang="en-GB" sz="3400" b="1" dirty="0"/>
              <a:t> - </a:t>
            </a:r>
            <a:r>
              <a:rPr lang="en-GB" sz="3400" dirty="0"/>
              <a:t>Anti-trust Laws (E-commerce)</a:t>
            </a:r>
            <a:endParaRPr lang="en-GB" sz="3400" b="1" dirty="0"/>
          </a:p>
        </p:txBody>
      </p:sp>
    </p:spTree>
    <p:extLst>
      <p:ext uri="{BB962C8B-B14F-4D97-AF65-F5344CB8AC3E}">
        <p14:creationId xmlns:p14="http://schemas.microsoft.com/office/powerpoint/2010/main" val="1755966555"/>
      </p:ext>
    </p:extLst>
  </p:cSld>
  <p:clrMapOvr>
    <a:overrideClrMapping bg1="dk1" tx1="lt1" bg2="dk2" tx2="lt2" accent1="accent1" accent2="accent2" accent3="accent3" accent4="accent4" accent5="accent5" accent6="accent6" hlink="hlink" folHlink="folHlink"/>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10487569-ECC1-07E9-2BC2-4D8C3658709E}"/>
            </a:ext>
          </a:extLst>
        </p:cNvPr>
        <p:cNvGrpSpPr/>
        <p:nvPr/>
      </p:nvGrpSpPr>
      <p:grpSpPr>
        <a:xfrm>
          <a:off x="0" y="0"/>
          <a:ext cx="0" cy="0"/>
          <a:chOff x="0" y="0"/>
          <a:chExt cx="0" cy="0"/>
        </a:xfrm>
      </p:grpSpPr>
      <p:sp>
        <p:nvSpPr>
          <p:cNvPr id="11" name="TextBox 10">
            <a:extLst>
              <a:ext uri="{FF2B5EF4-FFF2-40B4-BE49-F238E27FC236}">
                <a16:creationId xmlns:a16="http://schemas.microsoft.com/office/drawing/2014/main" id="{AA9A735B-31DF-8C02-3FC2-4A3EAC55AFC6}"/>
              </a:ext>
            </a:extLst>
          </p:cNvPr>
          <p:cNvSpPr txBox="1"/>
          <p:nvPr/>
        </p:nvSpPr>
        <p:spPr>
          <a:xfrm>
            <a:off x="10493448" y="2813500"/>
            <a:ext cx="1426535" cy="1015663"/>
          </a:xfrm>
          <a:prstGeom prst="rect">
            <a:avLst/>
          </a:prstGeom>
          <a:noFill/>
          <a:ln>
            <a:solidFill>
              <a:schemeClr val="tx1"/>
            </a:solidFill>
          </a:ln>
        </p:spPr>
        <p:txBody>
          <a:bodyPr wrap="square" rtlCol="0">
            <a:spAutoFit/>
          </a:bodyPr>
          <a:lstStyle/>
          <a:p>
            <a:r>
              <a:rPr lang="en-GB" sz="2000" dirty="0"/>
              <a:t>30% decline</a:t>
            </a:r>
          </a:p>
          <a:p>
            <a:r>
              <a:rPr lang="en-GB" sz="2000" dirty="0"/>
              <a:t>in in-store sales </a:t>
            </a:r>
          </a:p>
        </p:txBody>
      </p:sp>
      <p:cxnSp>
        <p:nvCxnSpPr>
          <p:cNvPr id="13" name="Straight Connector 12">
            <a:extLst>
              <a:ext uri="{FF2B5EF4-FFF2-40B4-BE49-F238E27FC236}">
                <a16:creationId xmlns:a16="http://schemas.microsoft.com/office/drawing/2014/main" id="{A3FDF1AA-1F0B-2241-D85C-B20BA9BA8B0D}"/>
              </a:ext>
            </a:extLst>
          </p:cNvPr>
          <p:cNvCxnSpPr>
            <a:cxnSpLocks/>
          </p:cNvCxnSpPr>
          <p:nvPr/>
        </p:nvCxnSpPr>
        <p:spPr>
          <a:xfrm flipH="1" flipV="1">
            <a:off x="1208762" y="3245622"/>
            <a:ext cx="9284686" cy="85380"/>
          </a:xfrm>
          <a:prstGeom prst="line">
            <a:avLst/>
          </a:prstGeom>
          <a:ln/>
        </p:spPr>
        <p:style>
          <a:lnRef idx="2">
            <a:schemeClr val="dk1"/>
          </a:lnRef>
          <a:fillRef idx="0">
            <a:schemeClr val="dk1"/>
          </a:fillRef>
          <a:effectRef idx="1">
            <a:schemeClr val="dk1"/>
          </a:effectRef>
          <a:fontRef idx="minor">
            <a:schemeClr val="tx1"/>
          </a:fontRef>
        </p:style>
      </p:cxnSp>
      <p:cxnSp>
        <p:nvCxnSpPr>
          <p:cNvPr id="16" name="Straight Connector 15">
            <a:extLst>
              <a:ext uri="{FF2B5EF4-FFF2-40B4-BE49-F238E27FC236}">
                <a16:creationId xmlns:a16="http://schemas.microsoft.com/office/drawing/2014/main" id="{630E9FEF-FB6E-9538-C236-3F1746A089BF}"/>
              </a:ext>
            </a:extLst>
          </p:cNvPr>
          <p:cNvCxnSpPr>
            <a:cxnSpLocks/>
            <a:endCxn id="11" idx="1"/>
          </p:cNvCxnSpPr>
          <p:nvPr/>
        </p:nvCxnSpPr>
        <p:spPr>
          <a:xfrm>
            <a:off x="8236992" y="1181201"/>
            <a:ext cx="2256456" cy="2140131"/>
          </a:xfrm>
          <a:prstGeom prst="line">
            <a:avLst/>
          </a:prstGeom>
          <a:ln/>
        </p:spPr>
        <p:style>
          <a:lnRef idx="2">
            <a:schemeClr val="dk1"/>
          </a:lnRef>
          <a:fillRef idx="0">
            <a:schemeClr val="dk1"/>
          </a:fillRef>
          <a:effectRef idx="1">
            <a:schemeClr val="dk1"/>
          </a:effectRef>
          <a:fontRef idx="minor">
            <a:schemeClr val="tx1"/>
          </a:fontRef>
        </p:style>
      </p:cxnSp>
      <p:cxnSp>
        <p:nvCxnSpPr>
          <p:cNvPr id="19" name="Straight Connector 18">
            <a:extLst>
              <a:ext uri="{FF2B5EF4-FFF2-40B4-BE49-F238E27FC236}">
                <a16:creationId xmlns:a16="http://schemas.microsoft.com/office/drawing/2014/main" id="{E0061513-183F-B840-9D1A-018A82CA8A4B}"/>
              </a:ext>
            </a:extLst>
          </p:cNvPr>
          <p:cNvCxnSpPr>
            <a:cxnSpLocks/>
          </p:cNvCxnSpPr>
          <p:nvPr/>
        </p:nvCxnSpPr>
        <p:spPr>
          <a:xfrm>
            <a:off x="5365376" y="1439417"/>
            <a:ext cx="2114779" cy="1856814"/>
          </a:xfrm>
          <a:prstGeom prst="line">
            <a:avLst/>
          </a:prstGeom>
          <a:ln/>
        </p:spPr>
        <p:style>
          <a:lnRef idx="2">
            <a:schemeClr val="dk1"/>
          </a:lnRef>
          <a:fillRef idx="0">
            <a:schemeClr val="dk1"/>
          </a:fillRef>
          <a:effectRef idx="1">
            <a:schemeClr val="dk1"/>
          </a:effectRef>
          <a:fontRef idx="minor">
            <a:schemeClr val="tx1"/>
          </a:fontRef>
        </p:style>
      </p:cxnSp>
      <p:cxnSp>
        <p:nvCxnSpPr>
          <p:cNvPr id="20" name="Straight Connector 19">
            <a:extLst>
              <a:ext uri="{FF2B5EF4-FFF2-40B4-BE49-F238E27FC236}">
                <a16:creationId xmlns:a16="http://schemas.microsoft.com/office/drawing/2014/main" id="{1CA64A37-5E08-0503-4AFE-6048630CF6D1}"/>
              </a:ext>
            </a:extLst>
          </p:cNvPr>
          <p:cNvCxnSpPr>
            <a:cxnSpLocks/>
          </p:cNvCxnSpPr>
          <p:nvPr/>
        </p:nvCxnSpPr>
        <p:spPr>
          <a:xfrm>
            <a:off x="2521894" y="1565639"/>
            <a:ext cx="1944664" cy="1700774"/>
          </a:xfrm>
          <a:prstGeom prst="line">
            <a:avLst/>
          </a:prstGeom>
          <a:ln/>
        </p:spPr>
        <p:style>
          <a:lnRef idx="2">
            <a:schemeClr val="dk1"/>
          </a:lnRef>
          <a:fillRef idx="0">
            <a:schemeClr val="dk1"/>
          </a:fillRef>
          <a:effectRef idx="1">
            <a:schemeClr val="dk1"/>
          </a:effectRef>
          <a:fontRef idx="minor">
            <a:schemeClr val="tx1"/>
          </a:fontRef>
        </p:style>
      </p:cxnSp>
      <p:cxnSp>
        <p:nvCxnSpPr>
          <p:cNvPr id="22" name="Straight Connector 21">
            <a:extLst>
              <a:ext uri="{FF2B5EF4-FFF2-40B4-BE49-F238E27FC236}">
                <a16:creationId xmlns:a16="http://schemas.microsoft.com/office/drawing/2014/main" id="{B104DFD7-0F24-D6AA-C03F-1D6E3A3C604B}"/>
              </a:ext>
            </a:extLst>
          </p:cNvPr>
          <p:cNvCxnSpPr>
            <a:cxnSpLocks/>
            <a:endCxn id="30" idx="0"/>
          </p:cNvCxnSpPr>
          <p:nvPr/>
        </p:nvCxnSpPr>
        <p:spPr>
          <a:xfrm flipH="1">
            <a:off x="7041454" y="3321331"/>
            <a:ext cx="2342280" cy="2603082"/>
          </a:xfrm>
          <a:prstGeom prst="line">
            <a:avLst/>
          </a:prstGeom>
        </p:spPr>
        <p:style>
          <a:lnRef idx="2">
            <a:schemeClr val="dk1"/>
          </a:lnRef>
          <a:fillRef idx="0">
            <a:schemeClr val="dk1"/>
          </a:fillRef>
          <a:effectRef idx="1">
            <a:schemeClr val="dk1"/>
          </a:effectRef>
          <a:fontRef idx="minor">
            <a:schemeClr val="tx1"/>
          </a:fontRef>
        </p:style>
      </p:cxnSp>
      <p:cxnSp>
        <p:nvCxnSpPr>
          <p:cNvPr id="23" name="Straight Connector 22">
            <a:extLst>
              <a:ext uri="{FF2B5EF4-FFF2-40B4-BE49-F238E27FC236}">
                <a16:creationId xmlns:a16="http://schemas.microsoft.com/office/drawing/2014/main" id="{0C4134D9-1F21-F3B1-300F-D37FC64A6529}"/>
              </a:ext>
            </a:extLst>
          </p:cNvPr>
          <p:cNvCxnSpPr>
            <a:cxnSpLocks/>
          </p:cNvCxnSpPr>
          <p:nvPr/>
        </p:nvCxnSpPr>
        <p:spPr>
          <a:xfrm flipH="1">
            <a:off x="4258318" y="3283640"/>
            <a:ext cx="2268739" cy="2643282"/>
          </a:xfrm>
          <a:prstGeom prst="line">
            <a:avLst/>
          </a:prstGeom>
        </p:spPr>
        <p:style>
          <a:lnRef idx="2">
            <a:schemeClr val="dk1"/>
          </a:lnRef>
          <a:fillRef idx="0">
            <a:schemeClr val="dk1"/>
          </a:fillRef>
          <a:effectRef idx="1">
            <a:schemeClr val="dk1"/>
          </a:effectRef>
          <a:fontRef idx="minor">
            <a:schemeClr val="tx1"/>
          </a:fontRef>
        </p:style>
      </p:cxnSp>
      <p:cxnSp>
        <p:nvCxnSpPr>
          <p:cNvPr id="24" name="Straight Connector 23">
            <a:extLst>
              <a:ext uri="{FF2B5EF4-FFF2-40B4-BE49-F238E27FC236}">
                <a16:creationId xmlns:a16="http://schemas.microsoft.com/office/drawing/2014/main" id="{87C6CB09-64EA-55AE-7CC4-24565339AB2A}"/>
              </a:ext>
            </a:extLst>
          </p:cNvPr>
          <p:cNvCxnSpPr>
            <a:cxnSpLocks/>
          </p:cNvCxnSpPr>
          <p:nvPr/>
        </p:nvCxnSpPr>
        <p:spPr>
          <a:xfrm flipH="1">
            <a:off x="1563875" y="3266413"/>
            <a:ext cx="2499407" cy="2669718"/>
          </a:xfrm>
          <a:prstGeom prst="line">
            <a:avLst/>
          </a:prstGeom>
        </p:spPr>
        <p:style>
          <a:lnRef idx="2">
            <a:schemeClr val="dk1"/>
          </a:lnRef>
          <a:fillRef idx="0">
            <a:schemeClr val="dk1"/>
          </a:fillRef>
          <a:effectRef idx="1">
            <a:schemeClr val="dk1"/>
          </a:effectRef>
          <a:fontRef idx="minor">
            <a:schemeClr val="tx1"/>
          </a:fontRef>
        </p:style>
      </p:cxnSp>
      <p:sp>
        <p:nvSpPr>
          <p:cNvPr id="26" name="Rectangle 25">
            <a:extLst>
              <a:ext uri="{FF2B5EF4-FFF2-40B4-BE49-F238E27FC236}">
                <a16:creationId xmlns:a16="http://schemas.microsoft.com/office/drawing/2014/main" id="{0AC6165A-B0BA-955F-FDE8-3B44BA9924A6}"/>
              </a:ext>
            </a:extLst>
          </p:cNvPr>
          <p:cNvSpPr/>
          <p:nvPr/>
        </p:nvSpPr>
        <p:spPr>
          <a:xfrm>
            <a:off x="7585394" y="940156"/>
            <a:ext cx="2475615" cy="361503"/>
          </a:xfrm>
          <a:prstGeom prst="rect">
            <a:avLst/>
          </a:prstGeom>
          <a:noFill/>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Marketing/Promotion</a:t>
            </a:r>
          </a:p>
        </p:txBody>
      </p:sp>
      <p:sp>
        <p:nvSpPr>
          <p:cNvPr id="27" name="Rectangle 26">
            <a:extLst>
              <a:ext uri="{FF2B5EF4-FFF2-40B4-BE49-F238E27FC236}">
                <a16:creationId xmlns:a16="http://schemas.microsoft.com/office/drawing/2014/main" id="{A3B09736-8C33-C7FE-1A44-44BCCAF5D2FB}"/>
              </a:ext>
            </a:extLst>
          </p:cNvPr>
          <p:cNvSpPr/>
          <p:nvPr/>
        </p:nvSpPr>
        <p:spPr>
          <a:xfrm>
            <a:off x="933452" y="5926922"/>
            <a:ext cx="1384006" cy="361503"/>
          </a:xfrm>
          <a:prstGeom prst="rect">
            <a:avLst/>
          </a:prstGeom>
          <a:noFill/>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Management</a:t>
            </a:r>
          </a:p>
        </p:txBody>
      </p:sp>
      <p:sp>
        <p:nvSpPr>
          <p:cNvPr id="28" name="Rectangle 27">
            <a:extLst>
              <a:ext uri="{FF2B5EF4-FFF2-40B4-BE49-F238E27FC236}">
                <a16:creationId xmlns:a16="http://schemas.microsoft.com/office/drawing/2014/main" id="{5A215FC6-FF0E-D598-1F9C-7630858EA53F}"/>
              </a:ext>
            </a:extLst>
          </p:cNvPr>
          <p:cNvSpPr/>
          <p:nvPr/>
        </p:nvSpPr>
        <p:spPr>
          <a:xfrm>
            <a:off x="3429952" y="5926921"/>
            <a:ext cx="1384006" cy="361503"/>
          </a:xfrm>
          <a:prstGeom prst="rect">
            <a:avLst/>
          </a:prstGeom>
          <a:noFill/>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Technology</a:t>
            </a:r>
          </a:p>
        </p:txBody>
      </p:sp>
      <p:sp>
        <p:nvSpPr>
          <p:cNvPr id="29" name="Rectangle 28">
            <a:extLst>
              <a:ext uri="{FF2B5EF4-FFF2-40B4-BE49-F238E27FC236}">
                <a16:creationId xmlns:a16="http://schemas.microsoft.com/office/drawing/2014/main" id="{52A29F2C-BBE3-2989-94CB-B823FFA7D502}"/>
              </a:ext>
            </a:extLst>
          </p:cNvPr>
          <p:cNvSpPr/>
          <p:nvPr/>
        </p:nvSpPr>
        <p:spPr>
          <a:xfrm>
            <a:off x="1806602" y="1066983"/>
            <a:ext cx="1435836" cy="497711"/>
          </a:xfrm>
          <a:prstGeom prst="rect">
            <a:avLst/>
          </a:prstGeom>
          <a:noFill/>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External Environment</a:t>
            </a:r>
          </a:p>
        </p:txBody>
      </p:sp>
      <p:sp>
        <p:nvSpPr>
          <p:cNvPr id="30" name="Rectangle 29">
            <a:extLst>
              <a:ext uri="{FF2B5EF4-FFF2-40B4-BE49-F238E27FC236}">
                <a16:creationId xmlns:a16="http://schemas.microsoft.com/office/drawing/2014/main" id="{AE7666F6-9B67-C92C-6F8F-8F244F85ABEA}"/>
              </a:ext>
            </a:extLst>
          </p:cNvPr>
          <p:cNvSpPr/>
          <p:nvPr/>
        </p:nvSpPr>
        <p:spPr>
          <a:xfrm>
            <a:off x="6446030" y="5924413"/>
            <a:ext cx="1190847" cy="361503"/>
          </a:xfrm>
          <a:prstGeom prst="rect">
            <a:avLst/>
          </a:prstGeom>
          <a:noFill/>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Operation</a:t>
            </a:r>
          </a:p>
        </p:txBody>
      </p:sp>
      <p:sp>
        <p:nvSpPr>
          <p:cNvPr id="31" name="Rectangle 30">
            <a:extLst>
              <a:ext uri="{FF2B5EF4-FFF2-40B4-BE49-F238E27FC236}">
                <a16:creationId xmlns:a16="http://schemas.microsoft.com/office/drawing/2014/main" id="{1B884BBE-7FAC-2F08-93CF-A8824E76C6FF}"/>
              </a:ext>
            </a:extLst>
          </p:cNvPr>
          <p:cNvSpPr/>
          <p:nvPr/>
        </p:nvSpPr>
        <p:spPr>
          <a:xfrm>
            <a:off x="4885497" y="1077915"/>
            <a:ext cx="1190847" cy="361503"/>
          </a:xfrm>
          <a:prstGeom prst="rect">
            <a:avLst/>
          </a:prstGeom>
          <a:noFill/>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Customer</a:t>
            </a:r>
          </a:p>
        </p:txBody>
      </p:sp>
      <p:sp>
        <p:nvSpPr>
          <p:cNvPr id="35" name="TextBox 34">
            <a:extLst>
              <a:ext uri="{FF2B5EF4-FFF2-40B4-BE49-F238E27FC236}">
                <a16:creationId xmlns:a16="http://schemas.microsoft.com/office/drawing/2014/main" id="{4469DCBF-7308-7EE4-7AF8-1C1E001037BF}"/>
              </a:ext>
            </a:extLst>
          </p:cNvPr>
          <p:cNvSpPr txBox="1"/>
          <p:nvPr/>
        </p:nvSpPr>
        <p:spPr>
          <a:xfrm>
            <a:off x="9133020" y="1845480"/>
            <a:ext cx="3157869" cy="369332"/>
          </a:xfrm>
          <a:prstGeom prst="rect">
            <a:avLst/>
          </a:prstGeom>
          <a:noFill/>
        </p:spPr>
        <p:txBody>
          <a:bodyPr wrap="square" rtlCol="0">
            <a:spAutoFit/>
          </a:bodyPr>
          <a:lstStyle/>
          <a:p>
            <a:r>
              <a:rPr lang="en-GB" dirty="0"/>
              <a:t>Relying in word of mouth</a:t>
            </a:r>
          </a:p>
        </p:txBody>
      </p:sp>
      <p:sp>
        <p:nvSpPr>
          <p:cNvPr id="36" name="TextBox 35">
            <a:extLst>
              <a:ext uri="{FF2B5EF4-FFF2-40B4-BE49-F238E27FC236}">
                <a16:creationId xmlns:a16="http://schemas.microsoft.com/office/drawing/2014/main" id="{CB9C1A49-B9DB-54D6-6C0F-5BC404D8ECB4}"/>
              </a:ext>
            </a:extLst>
          </p:cNvPr>
          <p:cNvSpPr txBox="1"/>
          <p:nvPr/>
        </p:nvSpPr>
        <p:spPr>
          <a:xfrm>
            <a:off x="8587213" y="1336557"/>
            <a:ext cx="3703676" cy="369332"/>
          </a:xfrm>
          <a:prstGeom prst="rect">
            <a:avLst/>
          </a:prstGeom>
          <a:noFill/>
        </p:spPr>
        <p:txBody>
          <a:bodyPr wrap="square" rtlCol="0">
            <a:spAutoFit/>
          </a:bodyPr>
          <a:lstStyle/>
          <a:p>
            <a:r>
              <a:rPr lang="en-GB" dirty="0"/>
              <a:t>Inconsistency in social connectivity</a:t>
            </a:r>
          </a:p>
        </p:txBody>
      </p:sp>
      <p:sp>
        <p:nvSpPr>
          <p:cNvPr id="37" name="TextBox 36">
            <a:extLst>
              <a:ext uri="{FF2B5EF4-FFF2-40B4-BE49-F238E27FC236}">
                <a16:creationId xmlns:a16="http://schemas.microsoft.com/office/drawing/2014/main" id="{781297C3-9359-E1A7-021F-EA3EA9C26243}"/>
              </a:ext>
            </a:extLst>
          </p:cNvPr>
          <p:cNvSpPr txBox="1"/>
          <p:nvPr/>
        </p:nvSpPr>
        <p:spPr>
          <a:xfrm>
            <a:off x="9534747" y="2260725"/>
            <a:ext cx="2657253" cy="369332"/>
          </a:xfrm>
          <a:prstGeom prst="rect">
            <a:avLst/>
          </a:prstGeom>
          <a:noFill/>
        </p:spPr>
        <p:txBody>
          <a:bodyPr wrap="square" rtlCol="0">
            <a:spAutoFit/>
          </a:bodyPr>
          <a:lstStyle/>
          <a:p>
            <a:r>
              <a:rPr lang="en-GB" dirty="0"/>
              <a:t>Limited Online Presence</a:t>
            </a:r>
          </a:p>
        </p:txBody>
      </p:sp>
      <p:cxnSp>
        <p:nvCxnSpPr>
          <p:cNvPr id="39" name="Straight Connector 38">
            <a:extLst>
              <a:ext uri="{FF2B5EF4-FFF2-40B4-BE49-F238E27FC236}">
                <a16:creationId xmlns:a16="http://schemas.microsoft.com/office/drawing/2014/main" id="{1C52253F-EF73-6107-318D-50038F77E0BE}"/>
              </a:ext>
            </a:extLst>
          </p:cNvPr>
          <p:cNvCxnSpPr>
            <a:cxnSpLocks/>
          </p:cNvCxnSpPr>
          <p:nvPr/>
        </p:nvCxnSpPr>
        <p:spPr>
          <a:xfrm>
            <a:off x="8682029" y="1607841"/>
            <a:ext cx="3194195" cy="0"/>
          </a:xfrm>
          <a:prstGeom prst="line">
            <a:avLst/>
          </a:prstGeom>
        </p:spPr>
        <p:style>
          <a:lnRef idx="1">
            <a:schemeClr val="dk1"/>
          </a:lnRef>
          <a:fillRef idx="0">
            <a:schemeClr val="dk1"/>
          </a:fillRef>
          <a:effectRef idx="0">
            <a:schemeClr val="dk1"/>
          </a:effectRef>
          <a:fontRef idx="minor">
            <a:schemeClr val="tx1"/>
          </a:fontRef>
        </p:style>
      </p:cxnSp>
      <p:cxnSp>
        <p:nvCxnSpPr>
          <p:cNvPr id="40" name="Straight Connector 39">
            <a:extLst>
              <a:ext uri="{FF2B5EF4-FFF2-40B4-BE49-F238E27FC236}">
                <a16:creationId xmlns:a16="http://schemas.microsoft.com/office/drawing/2014/main" id="{89739EE2-E7DE-B1FF-C885-628BC8DA4615}"/>
              </a:ext>
            </a:extLst>
          </p:cNvPr>
          <p:cNvCxnSpPr>
            <a:cxnSpLocks/>
          </p:cNvCxnSpPr>
          <p:nvPr/>
        </p:nvCxnSpPr>
        <p:spPr>
          <a:xfrm>
            <a:off x="9240693" y="2118920"/>
            <a:ext cx="2474723" cy="0"/>
          </a:xfrm>
          <a:prstGeom prst="line">
            <a:avLst/>
          </a:prstGeom>
        </p:spPr>
        <p:style>
          <a:lnRef idx="1">
            <a:schemeClr val="dk1"/>
          </a:lnRef>
          <a:fillRef idx="0">
            <a:schemeClr val="dk1"/>
          </a:fillRef>
          <a:effectRef idx="0">
            <a:schemeClr val="dk1"/>
          </a:effectRef>
          <a:fontRef idx="minor">
            <a:schemeClr val="tx1"/>
          </a:fontRef>
        </p:style>
      </p:cxnSp>
      <p:cxnSp>
        <p:nvCxnSpPr>
          <p:cNvPr id="42" name="Straight Connector 41">
            <a:extLst>
              <a:ext uri="{FF2B5EF4-FFF2-40B4-BE49-F238E27FC236}">
                <a16:creationId xmlns:a16="http://schemas.microsoft.com/office/drawing/2014/main" id="{80A99669-2C43-2ECB-5B4C-668F47509DB1}"/>
              </a:ext>
            </a:extLst>
          </p:cNvPr>
          <p:cNvCxnSpPr>
            <a:cxnSpLocks/>
          </p:cNvCxnSpPr>
          <p:nvPr/>
        </p:nvCxnSpPr>
        <p:spPr>
          <a:xfrm>
            <a:off x="9632649" y="2546658"/>
            <a:ext cx="2356884" cy="0"/>
          </a:xfrm>
          <a:prstGeom prst="line">
            <a:avLst/>
          </a:prstGeom>
        </p:spPr>
        <p:style>
          <a:lnRef idx="1">
            <a:schemeClr val="dk1"/>
          </a:lnRef>
          <a:fillRef idx="0">
            <a:schemeClr val="dk1"/>
          </a:fillRef>
          <a:effectRef idx="0">
            <a:schemeClr val="dk1"/>
          </a:effectRef>
          <a:fontRef idx="minor">
            <a:schemeClr val="tx1"/>
          </a:fontRef>
        </p:style>
      </p:cxnSp>
      <p:sp>
        <p:nvSpPr>
          <p:cNvPr id="46" name="TextBox 45">
            <a:extLst>
              <a:ext uri="{FF2B5EF4-FFF2-40B4-BE49-F238E27FC236}">
                <a16:creationId xmlns:a16="http://schemas.microsoft.com/office/drawing/2014/main" id="{B86EDAA4-CBBC-8860-E394-A77EF31BDB70}"/>
              </a:ext>
            </a:extLst>
          </p:cNvPr>
          <p:cNvSpPr txBox="1"/>
          <p:nvPr/>
        </p:nvSpPr>
        <p:spPr>
          <a:xfrm>
            <a:off x="5805895" y="1565639"/>
            <a:ext cx="2488019" cy="369332"/>
          </a:xfrm>
          <a:prstGeom prst="rect">
            <a:avLst/>
          </a:prstGeom>
          <a:noFill/>
        </p:spPr>
        <p:txBody>
          <a:bodyPr wrap="square" rtlCol="0">
            <a:spAutoFit/>
          </a:bodyPr>
          <a:lstStyle/>
          <a:p>
            <a:r>
              <a:rPr lang="en-GB" dirty="0"/>
              <a:t>Lower Prices (Inflation)</a:t>
            </a:r>
          </a:p>
        </p:txBody>
      </p:sp>
      <p:sp>
        <p:nvSpPr>
          <p:cNvPr id="47" name="TextBox 46">
            <a:extLst>
              <a:ext uri="{FF2B5EF4-FFF2-40B4-BE49-F238E27FC236}">
                <a16:creationId xmlns:a16="http://schemas.microsoft.com/office/drawing/2014/main" id="{15B56F61-B707-9BD3-B413-3048D9E45FAA}"/>
              </a:ext>
            </a:extLst>
          </p:cNvPr>
          <p:cNvSpPr txBox="1"/>
          <p:nvPr/>
        </p:nvSpPr>
        <p:spPr>
          <a:xfrm>
            <a:off x="6309198" y="2076124"/>
            <a:ext cx="2372831" cy="369332"/>
          </a:xfrm>
          <a:prstGeom prst="rect">
            <a:avLst/>
          </a:prstGeom>
          <a:noFill/>
        </p:spPr>
        <p:txBody>
          <a:bodyPr wrap="square" rtlCol="0">
            <a:spAutoFit/>
          </a:bodyPr>
          <a:lstStyle/>
          <a:p>
            <a:r>
              <a:rPr lang="en-GB" dirty="0"/>
              <a:t>Online Preference </a:t>
            </a:r>
          </a:p>
        </p:txBody>
      </p:sp>
      <p:sp>
        <p:nvSpPr>
          <p:cNvPr id="49" name="TextBox 48">
            <a:extLst>
              <a:ext uri="{FF2B5EF4-FFF2-40B4-BE49-F238E27FC236}">
                <a16:creationId xmlns:a16="http://schemas.microsoft.com/office/drawing/2014/main" id="{888057B0-D4C3-FDB9-1B2A-F12F512CE936}"/>
              </a:ext>
            </a:extLst>
          </p:cNvPr>
          <p:cNvSpPr txBox="1"/>
          <p:nvPr/>
        </p:nvSpPr>
        <p:spPr>
          <a:xfrm>
            <a:off x="6863364" y="2538067"/>
            <a:ext cx="2748521" cy="382772"/>
          </a:xfrm>
          <a:prstGeom prst="rect">
            <a:avLst/>
          </a:prstGeom>
          <a:noFill/>
        </p:spPr>
        <p:txBody>
          <a:bodyPr wrap="square" rtlCol="0">
            <a:spAutoFit/>
          </a:bodyPr>
          <a:lstStyle/>
          <a:p>
            <a:r>
              <a:rPr lang="en-GB" dirty="0"/>
              <a:t>Dissatisfied with Website</a:t>
            </a:r>
          </a:p>
        </p:txBody>
      </p:sp>
      <p:cxnSp>
        <p:nvCxnSpPr>
          <p:cNvPr id="50" name="Straight Connector 49">
            <a:extLst>
              <a:ext uri="{FF2B5EF4-FFF2-40B4-BE49-F238E27FC236}">
                <a16:creationId xmlns:a16="http://schemas.microsoft.com/office/drawing/2014/main" id="{C6195336-DA15-EEC7-7018-AFFD987390AE}"/>
              </a:ext>
            </a:extLst>
          </p:cNvPr>
          <p:cNvCxnSpPr>
            <a:cxnSpLocks/>
          </p:cNvCxnSpPr>
          <p:nvPr/>
        </p:nvCxnSpPr>
        <p:spPr>
          <a:xfrm>
            <a:off x="5874907" y="1889975"/>
            <a:ext cx="2233722" cy="0"/>
          </a:xfrm>
          <a:prstGeom prst="line">
            <a:avLst/>
          </a:prstGeom>
        </p:spPr>
        <p:style>
          <a:lnRef idx="1">
            <a:schemeClr val="dk1"/>
          </a:lnRef>
          <a:fillRef idx="0">
            <a:schemeClr val="dk1"/>
          </a:fillRef>
          <a:effectRef idx="0">
            <a:schemeClr val="dk1"/>
          </a:effectRef>
          <a:fontRef idx="minor">
            <a:schemeClr val="tx1"/>
          </a:fontRef>
        </p:style>
      </p:cxnSp>
      <p:cxnSp>
        <p:nvCxnSpPr>
          <p:cNvPr id="55" name="Straight Connector 54">
            <a:extLst>
              <a:ext uri="{FF2B5EF4-FFF2-40B4-BE49-F238E27FC236}">
                <a16:creationId xmlns:a16="http://schemas.microsoft.com/office/drawing/2014/main" id="{37212B76-FBA2-413F-7DE4-16B864D765EC}"/>
              </a:ext>
            </a:extLst>
          </p:cNvPr>
          <p:cNvCxnSpPr>
            <a:cxnSpLocks/>
          </p:cNvCxnSpPr>
          <p:nvPr/>
        </p:nvCxnSpPr>
        <p:spPr>
          <a:xfrm>
            <a:off x="6406539" y="2352791"/>
            <a:ext cx="1702090" cy="0"/>
          </a:xfrm>
          <a:prstGeom prst="line">
            <a:avLst/>
          </a:prstGeom>
        </p:spPr>
        <p:style>
          <a:lnRef idx="1">
            <a:schemeClr val="dk1"/>
          </a:lnRef>
          <a:fillRef idx="0">
            <a:schemeClr val="dk1"/>
          </a:fillRef>
          <a:effectRef idx="0">
            <a:schemeClr val="dk1"/>
          </a:effectRef>
          <a:fontRef idx="minor">
            <a:schemeClr val="tx1"/>
          </a:fontRef>
        </p:style>
      </p:cxnSp>
      <p:cxnSp>
        <p:nvCxnSpPr>
          <p:cNvPr id="56" name="Straight Connector 55">
            <a:extLst>
              <a:ext uri="{FF2B5EF4-FFF2-40B4-BE49-F238E27FC236}">
                <a16:creationId xmlns:a16="http://schemas.microsoft.com/office/drawing/2014/main" id="{A1B144C2-D31E-F5E7-005D-E1C43292A8C5}"/>
              </a:ext>
            </a:extLst>
          </p:cNvPr>
          <p:cNvCxnSpPr>
            <a:cxnSpLocks/>
          </p:cNvCxnSpPr>
          <p:nvPr/>
        </p:nvCxnSpPr>
        <p:spPr>
          <a:xfrm>
            <a:off x="6945720" y="2830119"/>
            <a:ext cx="2460550" cy="0"/>
          </a:xfrm>
          <a:prstGeom prst="line">
            <a:avLst/>
          </a:prstGeom>
        </p:spPr>
        <p:style>
          <a:lnRef idx="1">
            <a:schemeClr val="dk1"/>
          </a:lnRef>
          <a:fillRef idx="0">
            <a:schemeClr val="dk1"/>
          </a:fillRef>
          <a:effectRef idx="0">
            <a:schemeClr val="dk1"/>
          </a:effectRef>
          <a:fontRef idx="minor">
            <a:schemeClr val="tx1"/>
          </a:fontRef>
        </p:style>
      </p:cxnSp>
      <p:sp>
        <p:nvSpPr>
          <p:cNvPr id="59" name="TextBox 58">
            <a:extLst>
              <a:ext uri="{FF2B5EF4-FFF2-40B4-BE49-F238E27FC236}">
                <a16:creationId xmlns:a16="http://schemas.microsoft.com/office/drawing/2014/main" id="{5DAC4847-7E86-265F-9FE2-75E661FE0B8F}"/>
              </a:ext>
            </a:extLst>
          </p:cNvPr>
          <p:cNvSpPr txBox="1"/>
          <p:nvPr/>
        </p:nvSpPr>
        <p:spPr>
          <a:xfrm>
            <a:off x="2965216" y="1749588"/>
            <a:ext cx="2837330" cy="369332"/>
          </a:xfrm>
          <a:prstGeom prst="rect">
            <a:avLst/>
          </a:prstGeom>
          <a:noFill/>
        </p:spPr>
        <p:txBody>
          <a:bodyPr wrap="square" rtlCol="0">
            <a:spAutoFit/>
          </a:bodyPr>
          <a:lstStyle/>
          <a:p>
            <a:r>
              <a:rPr lang="en-GB" dirty="0"/>
              <a:t>Two New Competitors</a:t>
            </a:r>
          </a:p>
        </p:txBody>
      </p:sp>
      <p:sp>
        <p:nvSpPr>
          <p:cNvPr id="60" name="TextBox 59">
            <a:extLst>
              <a:ext uri="{FF2B5EF4-FFF2-40B4-BE49-F238E27FC236}">
                <a16:creationId xmlns:a16="http://schemas.microsoft.com/office/drawing/2014/main" id="{A6CA9002-010E-9859-387E-064C0BA0A1C7}"/>
              </a:ext>
            </a:extLst>
          </p:cNvPr>
          <p:cNvSpPr txBox="1"/>
          <p:nvPr/>
        </p:nvSpPr>
        <p:spPr>
          <a:xfrm>
            <a:off x="3469021" y="2165197"/>
            <a:ext cx="2662517" cy="369332"/>
          </a:xfrm>
          <a:prstGeom prst="rect">
            <a:avLst/>
          </a:prstGeom>
          <a:noFill/>
        </p:spPr>
        <p:txBody>
          <a:bodyPr wrap="square" rtlCol="0">
            <a:spAutoFit/>
          </a:bodyPr>
          <a:lstStyle/>
          <a:p>
            <a:r>
              <a:rPr lang="en-GB" dirty="0"/>
              <a:t>Shift towards Online Shop</a:t>
            </a:r>
          </a:p>
        </p:txBody>
      </p:sp>
      <p:sp>
        <p:nvSpPr>
          <p:cNvPr id="61" name="TextBox 60">
            <a:extLst>
              <a:ext uri="{FF2B5EF4-FFF2-40B4-BE49-F238E27FC236}">
                <a16:creationId xmlns:a16="http://schemas.microsoft.com/office/drawing/2014/main" id="{FC8526FC-D13E-E703-B876-CB9F7205A052}"/>
              </a:ext>
            </a:extLst>
          </p:cNvPr>
          <p:cNvSpPr txBox="1"/>
          <p:nvPr/>
        </p:nvSpPr>
        <p:spPr>
          <a:xfrm>
            <a:off x="3938841" y="2626474"/>
            <a:ext cx="2785132" cy="369332"/>
          </a:xfrm>
          <a:prstGeom prst="rect">
            <a:avLst/>
          </a:prstGeom>
          <a:noFill/>
        </p:spPr>
        <p:txBody>
          <a:bodyPr wrap="square" rtlCol="0">
            <a:spAutoFit/>
          </a:bodyPr>
          <a:lstStyle/>
          <a:p>
            <a:r>
              <a:rPr lang="en-GB" dirty="0"/>
              <a:t>Nearby Business </a:t>
            </a:r>
          </a:p>
        </p:txBody>
      </p:sp>
      <p:sp>
        <p:nvSpPr>
          <p:cNvPr id="62" name="TextBox 61">
            <a:extLst>
              <a:ext uri="{FF2B5EF4-FFF2-40B4-BE49-F238E27FC236}">
                <a16:creationId xmlns:a16="http://schemas.microsoft.com/office/drawing/2014/main" id="{DD7A34A3-0BA6-8310-B0A1-45799E107B12}"/>
              </a:ext>
            </a:extLst>
          </p:cNvPr>
          <p:cNvSpPr txBox="1"/>
          <p:nvPr/>
        </p:nvSpPr>
        <p:spPr>
          <a:xfrm>
            <a:off x="4166205" y="2796309"/>
            <a:ext cx="2623258" cy="369332"/>
          </a:xfrm>
          <a:prstGeom prst="rect">
            <a:avLst/>
          </a:prstGeom>
          <a:noFill/>
        </p:spPr>
        <p:txBody>
          <a:bodyPr wrap="square" rtlCol="0">
            <a:spAutoFit/>
          </a:bodyPr>
          <a:lstStyle/>
          <a:p>
            <a:r>
              <a:rPr lang="en-GB" dirty="0"/>
              <a:t>closing reduces foot fall</a:t>
            </a:r>
          </a:p>
        </p:txBody>
      </p:sp>
      <p:cxnSp>
        <p:nvCxnSpPr>
          <p:cNvPr id="63" name="Straight Connector 62">
            <a:extLst>
              <a:ext uri="{FF2B5EF4-FFF2-40B4-BE49-F238E27FC236}">
                <a16:creationId xmlns:a16="http://schemas.microsoft.com/office/drawing/2014/main" id="{B620576F-4346-B150-A011-E5F08C99E396}"/>
              </a:ext>
            </a:extLst>
          </p:cNvPr>
          <p:cNvCxnSpPr>
            <a:cxnSpLocks/>
          </p:cNvCxnSpPr>
          <p:nvPr/>
        </p:nvCxnSpPr>
        <p:spPr>
          <a:xfrm>
            <a:off x="3049344" y="2031062"/>
            <a:ext cx="2233722" cy="0"/>
          </a:xfrm>
          <a:prstGeom prst="line">
            <a:avLst/>
          </a:prstGeom>
        </p:spPr>
        <p:style>
          <a:lnRef idx="1">
            <a:schemeClr val="dk1"/>
          </a:lnRef>
          <a:fillRef idx="0">
            <a:schemeClr val="dk1"/>
          </a:fillRef>
          <a:effectRef idx="0">
            <a:schemeClr val="dk1"/>
          </a:effectRef>
          <a:fontRef idx="minor">
            <a:schemeClr val="tx1"/>
          </a:fontRef>
        </p:style>
      </p:cxnSp>
      <p:cxnSp>
        <p:nvCxnSpPr>
          <p:cNvPr id="64" name="Straight Connector 63">
            <a:extLst>
              <a:ext uri="{FF2B5EF4-FFF2-40B4-BE49-F238E27FC236}">
                <a16:creationId xmlns:a16="http://schemas.microsoft.com/office/drawing/2014/main" id="{02E6B3BA-FA3F-3D2C-9D1B-7977851E6181}"/>
              </a:ext>
            </a:extLst>
          </p:cNvPr>
          <p:cNvCxnSpPr>
            <a:cxnSpLocks/>
          </p:cNvCxnSpPr>
          <p:nvPr/>
        </p:nvCxnSpPr>
        <p:spPr>
          <a:xfrm>
            <a:off x="4240038" y="3063857"/>
            <a:ext cx="2250676" cy="0"/>
          </a:xfrm>
          <a:prstGeom prst="line">
            <a:avLst/>
          </a:prstGeom>
        </p:spPr>
        <p:style>
          <a:lnRef idx="1">
            <a:schemeClr val="dk1"/>
          </a:lnRef>
          <a:fillRef idx="0">
            <a:schemeClr val="dk1"/>
          </a:fillRef>
          <a:effectRef idx="0">
            <a:schemeClr val="dk1"/>
          </a:effectRef>
          <a:fontRef idx="minor">
            <a:schemeClr val="tx1"/>
          </a:fontRef>
        </p:style>
      </p:cxnSp>
      <p:cxnSp>
        <p:nvCxnSpPr>
          <p:cNvPr id="65" name="Straight Connector 64">
            <a:extLst>
              <a:ext uri="{FF2B5EF4-FFF2-40B4-BE49-F238E27FC236}">
                <a16:creationId xmlns:a16="http://schemas.microsoft.com/office/drawing/2014/main" id="{0CE9CD57-2812-B3D7-E1D0-B7F3E47E3B69}"/>
              </a:ext>
            </a:extLst>
          </p:cNvPr>
          <p:cNvCxnSpPr>
            <a:cxnSpLocks/>
          </p:cNvCxnSpPr>
          <p:nvPr/>
        </p:nvCxnSpPr>
        <p:spPr>
          <a:xfrm>
            <a:off x="3524217" y="2439167"/>
            <a:ext cx="2552127" cy="0"/>
          </a:xfrm>
          <a:prstGeom prst="line">
            <a:avLst/>
          </a:prstGeom>
        </p:spPr>
        <p:style>
          <a:lnRef idx="1">
            <a:schemeClr val="dk1"/>
          </a:lnRef>
          <a:fillRef idx="0">
            <a:schemeClr val="dk1"/>
          </a:fillRef>
          <a:effectRef idx="0">
            <a:schemeClr val="dk1"/>
          </a:effectRef>
          <a:fontRef idx="minor">
            <a:schemeClr val="tx1"/>
          </a:fontRef>
        </p:style>
      </p:cxnSp>
      <p:sp>
        <p:nvSpPr>
          <p:cNvPr id="72" name="TextBox 71">
            <a:extLst>
              <a:ext uri="{FF2B5EF4-FFF2-40B4-BE49-F238E27FC236}">
                <a16:creationId xmlns:a16="http://schemas.microsoft.com/office/drawing/2014/main" id="{D883AF8A-B95C-B6B2-82B2-9430A58EFC61}"/>
              </a:ext>
            </a:extLst>
          </p:cNvPr>
          <p:cNvSpPr txBox="1"/>
          <p:nvPr/>
        </p:nvSpPr>
        <p:spPr>
          <a:xfrm>
            <a:off x="8682301" y="3932690"/>
            <a:ext cx="3410925" cy="369332"/>
          </a:xfrm>
          <a:prstGeom prst="rect">
            <a:avLst/>
          </a:prstGeom>
          <a:noFill/>
        </p:spPr>
        <p:txBody>
          <a:bodyPr wrap="square" rtlCol="0">
            <a:spAutoFit/>
          </a:bodyPr>
          <a:lstStyle/>
          <a:p>
            <a:r>
              <a:rPr lang="en-GB" dirty="0"/>
              <a:t>High cost of sustainable materials</a:t>
            </a:r>
          </a:p>
        </p:txBody>
      </p:sp>
      <p:cxnSp>
        <p:nvCxnSpPr>
          <p:cNvPr id="73" name="Straight Connector 72">
            <a:extLst>
              <a:ext uri="{FF2B5EF4-FFF2-40B4-BE49-F238E27FC236}">
                <a16:creationId xmlns:a16="http://schemas.microsoft.com/office/drawing/2014/main" id="{C935A78F-5473-8A8E-FDC9-377FCB195080}"/>
              </a:ext>
            </a:extLst>
          </p:cNvPr>
          <p:cNvCxnSpPr>
            <a:cxnSpLocks/>
          </p:cNvCxnSpPr>
          <p:nvPr/>
        </p:nvCxnSpPr>
        <p:spPr>
          <a:xfrm>
            <a:off x="8562981" y="4210817"/>
            <a:ext cx="3357002" cy="0"/>
          </a:xfrm>
          <a:prstGeom prst="line">
            <a:avLst/>
          </a:prstGeom>
        </p:spPr>
        <p:style>
          <a:lnRef idx="1">
            <a:schemeClr val="dk1"/>
          </a:lnRef>
          <a:fillRef idx="0">
            <a:schemeClr val="dk1"/>
          </a:fillRef>
          <a:effectRef idx="0">
            <a:schemeClr val="dk1"/>
          </a:effectRef>
          <a:fontRef idx="minor">
            <a:schemeClr val="tx1"/>
          </a:fontRef>
        </p:style>
      </p:cxnSp>
      <p:sp>
        <p:nvSpPr>
          <p:cNvPr id="75" name="TextBox 74">
            <a:extLst>
              <a:ext uri="{FF2B5EF4-FFF2-40B4-BE49-F238E27FC236}">
                <a16:creationId xmlns:a16="http://schemas.microsoft.com/office/drawing/2014/main" id="{F39718D4-8C23-A1C6-3DEA-B9CAF17F2CE9}"/>
              </a:ext>
            </a:extLst>
          </p:cNvPr>
          <p:cNvSpPr txBox="1"/>
          <p:nvPr/>
        </p:nvSpPr>
        <p:spPr>
          <a:xfrm>
            <a:off x="8150349" y="4579145"/>
            <a:ext cx="3576484" cy="646331"/>
          </a:xfrm>
          <a:prstGeom prst="rect">
            <a:avLst/>
          </a:prstGeom>
          <a:noFill/>
        </p:spPr>
        <p:txBody>
          <a:bodyPr wrap="square" rtlCol="0">
            <a:spAutoFit/>
          </a:bodyPr>
          <a:lstStyle/>
          <a:p>
            <a:r>
              <a:rPr lang="en-GB" dirty="0"/>
              <a:t>Not able to lower prices due to high pricing sources </a:t>
            </a:r>
          </a:p>
        </p:txBody>
      </p:sp>
      <p:cxnSp>
        <p:nvCxnSpPr>
          <p:cNvPr id="76" name="Straight Connector 75">
            <a:extLst>
              <a:ext uri="{FF2B5EF4-FFF2-40B4-BE49-F238E27FC236}">
                <a16:creationId xmlns:a16="http://schemas.microsoft.com/office/drawing/2014/main" id="{14299739-B1D7-B0CA-2750-F2844442D3DC}"/>
              </a:ext>
            </a:extLst>
          </p:cNvPr>
          <p:cNvCxnSpPr>
            <a:cxnSpLocks/>
          </p:cNvCxnSpPr>
          <p:nvPr/>
        </p:nvCxnSpPr>
        <p:spPr>
          <a:xfrm flipV="1">
            <a:off x="7753350" y="5127814"/>
            <a:ext cx="3517900" cy="6333"/>
          </a:xfrm>
          <a:prstGeom prst="line">
            <a:avLst/>
          </a:prstGeom>
        </p:spPr>
        <p:style>
          <a:lnRef idx="1">
            <a:schemeClr val="dk1"/>
          </a:lnRef>
          <a:fillRef idx="0">
            <a:schemeClr val="dk1"/>
          </a:fillRef>
          <a:effectRef idx="0">
            <a:schemeClr val="dk1"/>
          </a:effectRef>
          <a:fontRef idx="minor">
            <a:schemeClr val="tx1"/>
          </a:fontRef>
        </p:style>
      </p:cxnSp>
      <p:sp>
        <p:nvSpPr>
          <p:cNvPr id="78" name="TextBox 77">
            <a:extLst>
              <a:ext uri="{FF2B5EF4-FFF2-40B4-BE49-F238E27FC236}">
                <a16:creationId xmlns:a16="http://schemas.microsoft.com/office/drawing/2014/main" id="{19EB2843-7761-1254-58C4-208C6FFC155F}"/>
              </a:ext>
            </a:extLst>
          </p:cNvPr>
          <p:cNvSpPr txBox="1"/>
          <p:nvPr/>
        </p:nvSpPr>
        <p:spPr>
          <a:xfrm>
            <a:off x="6312370" y="3379697"/>
            <a:ext cx="2436672" cy="369332"/>
          </a:xfrm>
          <a:prstGeom prst="rect">
            <a:avLst/>
          </a:prstGeom>
          <a:noFill/>
        </p:spPr>
        <p:txBody>
          <a:bodyPr wrap="square" rtlCol="0">
            <a:spAutoFit/>
          </a:bodyPr>
          <a:lstStyle/>
          <a:p>
            <a:r>
              <a:rPr lang="en-GB" dirty="0"/>
              <a:t>Outdated Website </a:t>
            </a:r>
          </a:p>
        </p:txBody>
      </p:sp>
      <p:sp>
        <p:nvSpPr>
          <p:cNvPr id="79" name="TextBox 78">
            <a:extLst>
              <a:ext uri="{FF2B5EF4-FFF2-40B4-BE49-F238E27FC236}">
                <a16:creationId xmlns:a16="http://schemas.microsoft.com/office/drawing/2014/main" id="{83175B81-5653-2700-FA52-68E3B21684BB}"/>
              </a:ext>
            </a:extLst>
          </p:cNvPr>
          <p:cNvSpPr txBox="1"/>
          <p:nvPr/>
        </p:nvSpPr>
        <p:spPr>
          <a:xfrm>
            <a:off x="5822505" y="3911796"/>
            <a:ext cx="2436672" cy="646331"/>
          </a:xfrm>
          <a:prstGeom prst="rect">
            <a:avLst/>
          </a:prstGeom>
          <a:noFill/>
        </p:spPr>
        <p:txBody>
          <a:bodyPr wrap="square" rtlCol="0">
            <a:spAutoFit/>
          </a:bodyPr>
          <a:lstStyle/>
          <a:p>
            <a:r>
              <a:rPr lang="en-GB" dirty="0"/>
              <a:t>Difficulty in navigation and ordering process</a:t>
            </a:r>
          </a:p>
        </p:txBody>
      </p:sp>
      <p:sp>
        <p:nvSpPr>
          <p:cNvPr id="80" name="TextBox 79">
            <a:extLst>
              <a:ext uri="{FF2B5EF4-FFF2-40B4-BE49-F238E27FC236}">
                <a16:creationId xmlns:a16="http://schemas.microsoft.com/office/drawing/2014/main" id="{1C43CDD7-928B-D4B5-D050-7DF37698FA8A}"/>
              </a:ext>
            </a:extLst>
          </p:cNvPr>
          <p:cNvSpPr txBox="1"/>
          <p:nvPr/>
        </p:nvSpPr>
        <p:spPr>
          <a:xfrm>
            <a:off x="5202024" y="4672359"/>
            <a:ext cx="2436672" cy="369332"/>
          </a:xfrm>
          <a:prstGeom prst="rect">
            <a:avLst/>
          </a:prstGeom>
          <a:noFill/>
        </p:spPr>
        <p:txBody>
          <a:bodyPr wrap="square" rtlCol="0">
            <a:spAutoFit/>
          </a:bodyPr>
          <a:lstStyle/>
          <a:p>
            <a:r>
              <a:rPr lang="en-GB" dirty="0"/>
              <a:t> No delivery option</a:t>
            </a:r>
          </a:p>
        </p:txBody>
      </p:sp>
      <p:sp>
        <p:nvSpPr>
          <p:cNvPr id="81" name="TextBox 80">
            <a:extLst>
              <a:ext uri="{FF2B5EF4-FFF2-40B4-BE49-F238E27FC236}">
                <a16:creationId xmlns:a16="http://schemas.microsoft.com/office/drawing/2014/main" id="{53735E8C-760B-1E2E-4FCD-B0EDFB58FB19}"/>
              </a:ext>
            </a:extLst>
          </p:cNvPr>
          <p:cNvSpPr txBox="1"/>
          <p:nvPr/>
        </p:nvSpPr>
        <p:spPr>
          <a:xfrm>
            <a:off x="4838618" y="5136040"/>
            <a:ext cx="2436672" cy="369332"/>
          </a:xfrm>
          <a:prstGeom prst="rect">
            <a:avLst/>
          </a:prstGeom>
          <a:noFill/>
        </p:spPr>
        <p:txBody>
          <a:bodyPr wrap="square" rtlCol="0">
            <a:spAutoFit/>
          </a:bodyPr>
          <a:lstStyle/>
          <a:p>
            <a:r>
              <a:rPr lang="en-GB" dirty="0"/>
              <a:t>Subscription Services </a:t>
            </a:r>
          </a:p>
        </p:txBody>
      </p:sp>
      <p:cxnSp>
        <p:nvCxnSpPr>
          <p:cNvPr id="82" name="Straight Connector 81">
            <a:extLst>
              <a:ext uri="{FF2B5EF4-FFF2-40B4-BE49-F238E27FC236}">
                <a16:creationId xmlns:a16="http://schemas.microsoft.com/office/drawing/2014/main" id="{2C093840-DB45-6751-A977-2A13784908CC}"/>
              </a:ext>
            </a:extLst>
          </p:cNvPr>
          <p:cNvCxnSpPr>
            <a:cxnSpLocks/>
          </p:cNvCxnSpPr>
          <p:nvPr/>
        </p:nvCxnSpPr>
        <p:spPr>
          <a:xfrm>
            <a:off x="6218411" y="3658995"/>
            <a:ext cx="2231227" cy="0"/>
          </a:xfrm>
          <a:prstGeom prst="line">
            <a:avLst/>
          </a:prstGeom>
        </p:spPr>
        <p:style>
          <a:lnRef idx="1">
            <a:schemeClr val="dk1"/>
          </a:lnRef>
          <a:fillRef idx="0">
            <a:schemeClr val="dk1"/>
          </a:fillRef>
          <a:effectRef idx="0">
            <a:schemeClr val="dk1"/>
          </a:effectRef>
          <a:fontRef idx="minor">
            <a:schemeClr val="tx1"/>
          </a:fontRef>
        </p:style>
      </p:cxnSp>
      <p:cxnSp>
        <p:nvCxnSpPr>
          <p:cNvPr id="83" name="Straight Connector 82">
            <a:extLst>
              <a:ext uri="{FF2B5EF4-FFF2-40B4-BE49-F238E27FC236}">
                <a16:creationId xmlns:a16="http://schemas.microsoft.com/office/drawing/2014/main" id="{2E1390D5-23D4-5465-A0F1-C1538D9C0378}"/>
              </a:ext>
            </a:extLst>
          </p:cNvPr>
          <p:cNvCxnSpPr>
            <a:cxnSpLocks/>
          </p:cNvCxnSpPr>
          <p:nvPr/>
        </p:nvCxnSpPr>
        <p:spPr>
          <a:xfrm>
            <a:off x="5527753" y="4456538"/>
            <a:ext cx="2460550" cy="0"/>
          </a:xfrm>
          <a:prstGeom prst="line">
            <a:avLst/>
          </a:prstGeom>
        </p:spPr>
        <p:style>
          <a:lnRef idx="1">
            <a:schemeClr val="dk1"/>
          </a:lnRef>
          <a:fillRef idx="0">
            <a:schemeClr val="dk1"/>
          </a:fillRef>
          <a:effectRef idx="0">
            <a:schemeClr val="dk1"/>
          </a:effectRef>
          <a:fontRef idx="minor">
            <a:schemeClr val="tx1"/>
          </a:fontRef>
        </p:style>
      </p:cxnSp>
      <p:cxnSp>
        <p:nvCxnSpPr>
          <p:cNvPr id="84" name="Straight Connector 83">
            <a:extLst>
              <a:ext uri="{FF2B5EF4-FFF2-40B4-BE49-F238E27FC236}">
                <a16:creationId xmlns:a16="http://schemas.microsoft.com/office/drawing/2014/main" id="{E802FF43-45BA-071B-5649-A130AE5E83B4}"/>
              </a:ext>
            </a:extLst>
          </p:cNvPr>
          <p:cNvCxnSpPr>
            <a:cxnSpLocks/>
          </p:cNvCxnSpPr>
          <p:nvPr/>
        </p:nvCxnSpPr>
        <p:spPr>
          <a:xfrm>
            <a:off x="5106189" y="4951374"/>
            <a:ext cx="2081320" cy="0"/>
          </a:xfrm>
          <a:prstGeom prst="line">
            <a:avLst/>
          </a:prstGeom>
        </p:spPr>
        <p:style>
          <a:lnRef idx="1">
            <a:schemeClr val="dk1"/>
          </a:lnRef>
          <a:fillRef idx="0">
            <a:schemeClr val="dk1"/>
          </a:fillRef>
          <a:effectRef idx="0">
            <a:schemeClr val="dk1"/>
          </a:effectRef>
          <a:fontRef idx="minor">
            <a:schemeClr val="tx1"/>
          </a:fontRef>
        </p:style>
      </p:cxnSp>
      <p:cxnSp>
        <p:nvCxnSpPr>
          <p:cNvPr id="85" name="Straight Connector 84">
            <a:extLst>
              <a:ext uri="{FF2B5EF4-FFF2-40B4-BE49-F238E27FC236}">
                <a16:creationId xmlns:a16="http://schemas.microsoft.com/office/drawing/2014/main" id="{D14A7050-E25F-9B33-CD6C-3F5CB6DB896F}"/>
              </a:ext>
            </a:extLst>
          </p:cNvPr>
          <p:cNvCxnSpPr>
            <a:cxnSpLocks/>
          </p:cNvCxnSpPr>
          <p:nvPr/>
        </p:nvCxnSpPr>
        <p:spPr>
          <a:xfrm>
            <a:off x="4706198" y="5418582"/>
            <a:ext cx="2460550" cy="0"/>
          </a:xfrm>
          <a:prstGeom prst="line">
            <a:avLst/>
          </a:prstGeom>
        </p:spPr>
        <p:style>
          <a:lnRef idx="1">
            <a:schemeClr val="dk1"/>
          </a:lnRef>
          <a:fillRef idx="0">
            <a:schemeClr val="dk1"/>
          </a:fillRef>
          <a:effectRef idx="0">
            <a:schemeClr val="dk1"/>
          </a:effectRef>
          <a:fontRef idx="minor">
            <a:schemeClr val="tx1"/>
          </a:fontRef>
        </p:style>
      </p:cxnSp>
      <p:cxnSp>
        <p:nvCxnSpPr>
          <p:cNvPr id="88" name="Straight Connector 87">
            <a:extLst>
              <a:ext uri="{FF2B5EF4-FFF2-40B4-BE49-F238E27FC236}">
                <a16:creationId xmlns:a16="http://schemas.microsoft.com/office/drawing/2014/main" id="{7564DF3E-69D9-7377-FFA9-EF03E3CF7167}"/>
              </a:ext>
            </a:extLst>
          </p:cNvPr>
          <p:cNvCxnSpPr>
            <a:cxnSpLocks/>
          </p:cNvCxnSpPr>
          <p:nvPr/>
        </p:nvCxnSpPr>
        <p:spPr>
          <a:xfrm>
            <a:off x="2263775" y="5192601"/>
            <a:ext cx="2429925" cy="0"/>
          </a:xfrm>
          <a:prstGeom prst="line">
            <a:avLst/>
          </a:prstGeom>
        </p:spPr>
        <p:style>
          <a:lnRef idx="1">
            <a:schemeClr val="dk1"/>
          </a:lnRef>
          <a:fillRef idx="0">
            <a:schemeClr val="dk1"/>
          </a:fillRef>
          <a:effectRef idx="0">
            <a:schemeClr val="dk1"/>
          </a:effectRef>
          <a:fontRef idx="minor">
            <a:schemeClr val="tx1"/>
          </a:fontRef>
        </p:style>
      </p:cxnSp>
      <p:cxnSp>
        <p:nvCxnSpPr>
          <p:cNvPr id="89" name="Straight Connector 88">
            <a:extLst>
              <a:ext uri="{FF2B5EF4-FFF2-40B4-BE49-F238E27FC236}">
                <a16:creationId xmlns:a16="http://schemas.microsoft.com/office/drawing/2014/main" id="{DE0F61E1-AB75-3A96-56C6-D5229FBABDDA}"/>
              </a:ext>
            </a:extLst>
          </p:cNvPr>
          <p:cNvCxnSpPr>
            <a:cxnSpLocks/>
          </p:cNvCxnSpPr>
          <p:nvPr/>
        </p:nvCxnSpPr>
        <p:spPr>
          <a:xfrm>
            <a:off x="2965216" y="4448197"/>
            <a:ext cx="2460550" cy="0"/>
          </a:xfrm>
          <a:prstGeom prst="line">
            <a:avLst/>
          </a:prstGeom>
        </p:spPr>
        <p:style>
          <a:lnRef idx="1">
            <a:schemeClr val="dk1"/>
          </a:lnRef>
          <a:fillRef idx="0">
            <a:schemeClr val="dk1"/>
          </a:fillRef>
          <a:effectRef idx="0">
            <a:schemeClr val="dk1"/>
          </a:effectRef>
          <a:fontRef idx="minor">
            <a:schemeClr val="tx1"/>
          </a:fontRef>
        </p:style>
      </p:cxnSp>
      <p:sp>
        <p:nvSpPr>
          <p:cNvPr id="90" name="TextBox 89">
            <a:extLst>
              <a:ext uri="{FF2B5EF4-FFF2-40B4-BE49-F238E27FC236}">
                <a16:creationId xmlns:a16="http://schemas.microsoft.com/office/drawing/2014/main" id="{01714701-A0C0-3915-A4D9-A1C77F3444F7}"/>
              </a:ext>
            </a:extLst>
          </p:cNvPr>
          <p:cNvSpPr txBox="1"/>
          <p:nvPr/>
        </p:nvSpPr>
        <p:spPr>
          <a:xfrm>
            <a:off x="3538826" y="3629322"/>
            <a:ext cx="2208781" cy="923330"/>
          </a:xfrm>
          <a:prstGeom prst="rect">
            <a:avLst/>
          </a:prstGeom>
          <a:noFill/>
        </p:spPr>
        <p:txBody>
          <a:bodyPr wrap="square" rtlCol="0">
            <a:spAutoFit/>
          </a:bodyPr>
          <a:lstStyle/>
          <a:p>
            <a:r>
              <a:rPr lang="en-GB" dirty="0"/>
              <a:t>Owners’ lack of expertise in Digital Marketing</a:t>
            </a:r>
          </a:p>
        </p:txBody>
      </p:sp>
      <p:sp>
        <p:nvSpPr>
          <p:cNvPr id="91" name="TextBox 90">
            <a:extLst>
              <a:ext uri="{FF2B5EF4-FFF2-40B4-BE49-F238E27FC236}">
                <a16:creationId xmlns:a16="http://schemas.microsoft.com/office/drawing/2014/main" id="{08527B0E-5D27-DCFE-85E8-AC58DA2FEA27}"/>
              </a:ext>
            </a:extLst>
          </p:cNvPr>
          <p:cNvSpPr txBox="1"/>
          <p:nvPr/>
        </p:nvSpPr>
        <p:spPr>
          <a:xfrm>
            <a:off x="2654133" y="4645727"/>
            <a:ext cx="2007448" cy="646331"/>
          </a:xfrm>
          <a:prstGeom prst="rect">
            <a:avLst/>
          </a:prstGeom>
          <a:noFill/>
        </p:spPr>
        <p:txBody>
          <a:bodyPr wrap="square" rtlCol="0">
            <a:spAutoFit/>
          </a:bodyPr>
          <a:lstStyle/>
          <a:p>
            <a:r>
              <a:rPr lang="en-GB" dirty="0"/>
              <a:t>Seems to not have a team to operate </a:t>
            </a:r>
          </a:p>
        </p:txBody>
      </p:sp>
      <p:sp>
        <p:nvSpPr>
          <p:cNvPr id="108" name="TextBox 107">
            <a:extLst>
              <a:ext uri="{FF2B5EF4-FFF2-40B4-BE49-F238E27FC236}">
                <a16:creationId xmlns:a16="http://schemas.microsoft.com/office/drawing/2014/main" id="{715C5B03-3F63-F17C-DCED-B0A094B672A9}"/>
              </a:ext>
            </a:extLst>
          </p:cNvPr>
          <p:cNvSpPr txBox="1"/>
          <p:nvPr/>
        </p:nvSpPr>
        <p:spPr>
          <a:xfrm>
            <a:off x="1051034" y="115614"/>
            <a:ext cx="8145518" cy="584775"/>
          </a:xfrm>
          <a:prstGeom prst="rect">
            <a:avLst/>
          </a:prstGeom>
          <a:noFill/>
        </p:spPr>
        <p:txBody>
          <a:bodyPr wrap="square" rtlCol="0">
            <a:spAutoFit/>
          </a:bodyPr>
          <a:lstStyle/>
          <a:p>
            <a:r>
              <a:rPr lang="en-GB" sz="3200" dirty="0"/>
              <a:t>Cause and Effect analysis: Fishbone Diagram</a:t>
            </a:r>
          </a:p>
        </p:txBody>
      </p:sp>
      <p:cxnSp>
        <p:nvCxnSpPr>
          <p:cNvPr id="118" name="Straight Connector 117">
            <a:extLst>
              <a:ext uri="{FF2B5EF4-FFF2-40B4-BE49-F238E27FC236}">
                <a16:creationId xmlns:a16="http://schemas.microsoft.com/office/drawing/2014/main" id="{756B89DA-0CBC-1D5B-FC4F-AAAC137312FA}"/>
              </a:ext>
            </a:extLst>
          </p:cNvPr>
          <p:cNvCxnSpPr>
            <a:cxnSpLocks/>
          </p:cNvCxnSpPr>
          <p:nvPr/>
        </p:nvCxnSpPr>
        <p:spPr>
          <a:xfrm flipV="1">
            <a:off x="944714" y="706174"/>
            <a:ext cx="10793381" cy="54723"/>
          </a:xfrm>
          <a:prstGeom prst="line">
            <a:avLst/>
          </a:prstGeom>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426831620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4000">
        <p15:prstTrans prst="curtains"/>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FF109898-D0E9-0BEF-B7B9-55FAF8AEAFDB}"/>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D905F1E-AF68-1ED2-5145-D494755916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CBA201-7DA9-212C-D915-3C3B069B8E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034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41DE13-98B3-1506-71A6-F7D2EB1A864F}"/>
              </a:ext>
            </a:extLst>
          </p:cNvPr>
          <p:cNvSpPr>
            <a:spLocks noGrp="1"/>
          </p:cNvSpPr>
          <p:nvPr>
            <p:ph type="title"/>
          </p:nvPr>
        </p:nvSpPr>
        <p:spPr>
          <a:xfrm>
            <a:off x="1251677" y="1078378"/>
            <a:ext cx="2917551" cy="4701244"/>
          </a:xfrm>
        </p:spPr>
        <p:txBody>
          <a:bodyPr vert="horz" lIns="91440" tIns="45720" rIns="91440" bIns="45720" rtlCol="0" anchor="ctr">
            <a:normAutofit/>
          </a:bodyPr>
          <a:lstStyle/>
          <a:p>
            <a:r>
              <a:rPr lang="en-US" sz="3100" dirty="0"/>
              <a:t>Conclusion</a:t>
            </a:r>
          </a:p>
        </p:txBody>
      </p:sp>
      <p:sp>
        <p:nvSpPr>
          <p:cNvPr id="16" name="Freeform 6">
            <a:extLst>
              <a:ext uri="{FF2B5EF4-FFF2-40B4-BE49-F238E27FC236}">
                <a16:creationId xmlns:a16="http://schemas.microsoft.com/office/drawing/2014/main" id="{CAAB4A96-A547-05D2-F91A-B567987D2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75000"/>
              <a:alpha val="70000"/>
            </a:schemeClr>
          </a:solidFill>
          <a:ln w="0">
            <a:noFill/>
            <a:prstDash val="solid"/>
            <a:round/>
            <a:headEnd/>
            <a:tailEnd/>
          </a:ln>
        </p:spPr>
        <p:txBody>
          <a:bodyPr/>
          <a:lstStyle/>
          <a:p>
            <a:endParaRPr lang="en-GB"/>
          </a:p>
        </p:txBody>
      </p:sp>
      <p:sp>
        <p:nvSpPr>
          <p:cNvPr id="7" name="TextBox 6">
            <a:extLst>
              <a:ext uri="{FF2B5EF4-FFF2-40B4-BE49-F238E27FC236}">
                <a16:creationId xmlns:a16="http://schemas.microsoft.com/office/drawing/2014/main" id="{4F27646A-2922-1D55-7430-1C9165AF141E}"/>
              </a:ext>
            </a:extLst>
          </p:cNvPr>
          <p:cNvSpPr txBox="1"/>
          <p:nvPr/>
        </p:nvSpPr>
        <p:spPr>
          <a:xfrm>
            <a:off x="5167062" y="1078378"/>
            <a:ext cx="6262938" cy="4701244"/>
          </a:xfrm>
          <a:prstGeom prst="rect">
            <a:avLst/>
          </a:prstGeom>
        </p:spPr>
        <p:txBody>
          <a:bodyPr vert="horz" lIns="91440" tIns="45720" rIns="91440" bIns="45720" rtlCol="0" anchor="ctr">
            <a:normAutofit/>
          </a:bodyPr>
          <a:lstStyle/>
          <a:p>
            <a:pPr indent="-228600" defTabSz="914400">
              <a:lnSpc>
                <a:spcPct val="110000"/>
              </a:lnSpc>
              <a:spcBef>
                <a:spcPts val="700"/>
              </a:spcBef>
              <a:buClr>
                <a:schemeClr val="tx2"/>
              </a:buClr>
            </a:pPr>
            <a:r>
              <a:rPr lang="en-US" dirty="0">
                <a:solidFill>
                  <a:schemeClr val="tx1">
                    <a:lumMod val="65000"/>
                    <a:lumOff val="35000"/>
                  </a:schemeClr>
                </a:solidFill>
              </a:rPr>
              <a:t>In these analyses collectively appear that Green Haven Florists’ challenges coming from a combination of external movement and internal limitations. The Fishbone Diagram highlights operational and marketing shortcomings, while the PESTEL Analysis underscores the problem externally. The 5W2H translates these insights into defining the root cause of the problem. </a:t>
            </a:r>
          </a:p>
        </p:txBody>
      </p:sp>
    </p:spTree>
    <p:extLst>
      <p:ext uri="{BB962C8B-B14F-4D97-AF65-F5344CB8AC3E}">
        <p14:creationId xmlns:p14="http://schemas.microsoft.com/office/powerpoint/2010/main" val="2623384057"/>
      </p:ext>
    </p:extLst>
  </p:cSld>
  <p:clrMapOvr>
    <a:masterClrMapping/>
  </p:clrMapOvr>
  <p:transition spd="med">
    <p:pull/>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BB8C1D0E-0B06-46C9-A8BD-A8E13FF99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txBody>
          <a:bodyPr/>
          <a:lstStyle/>
          <a:p>
            <a:endParaRPr lang="en-GB"/>
          </a:p>
        </p:txBody>
      </p:sp>
      <p:sp>
        <p:nvSpPr>
          <p:cNvPr id="10" name="Rectangle 9">
            <a:extLst>
              <a:ext uri="{FF2B5EF4-FFF2-40B4-BE49-F238E27FC236}">
                <a16:creationId xmlns:a16="http://schemas.microsoft.com/office/drawing/2014/main" id="{7D1ADC4A-8537-4084-99C7-F8D378A64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89868916-58B2-48F0-B6C8-D995E89772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ticky notes with question marks">
            <a:extLst>
              <a:ext uri="{FF2B5EF4-FFF2-40B4-BE49-F238E27FC236}">
                <a16:creationId xmlns:a16="http://schemas.microsoft.com/office/drawing/2014/main" id="{B29D8677-55B0-D967-38E5-6B60FBCEE401}"/>
              </a:ext>
            </a:extLst>
          </p:cNvPr>
          <p:cNvPicPr>
            <a:picLocks noChangeAspect="1"/>
          </p:cNvPicPr>
          <p:nvPr/>
        </p:nvPicPr>
        <p:blipFill>
          <a:blip r:embed="rId2"/>
          <a:srcRect l="32587" r="30144" b="-1"/>
          <a:stretch>
            <a:fillRect/>
          </a:stretch>
        </p:blipFill>
        <p:spPr>
          <a:xfrm>
            <a:off x="8362943" y="10"/>
            <a:ext cx="3829057" cy="6857990"/>
          </a:xfrm>
          <a:prstGeom prst="rect">
            <a:avLst/>
          </a:prstGeom>
        </p:spPr>
      </p:pic>
      <p:sp>
        <p:nvSpPr>
          <p:cNvPr id="14" name="Freeform 13">
            <a:extLst>
              <a:ext uri="{FF2B5EF4-FFF2-40B4-BE49-F238E27FC236}">
                <a16:creationId xmlns:a16="http://schemas.microsoft.com/office/drawing/2014/main" id="{BB82496C-9AD4-4916-BAB7-FF3CC04B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0" y="0"/>
            <a:ext cx="9807836" cy="6858000"/>
          </a:xfrm>
          <a:custGeom>
            <a:avLst/>
            <a:gdLst>
              <a:gd name="connsiteX0" fmla="*/ 9807836 w 9807836"/>
              <a:gd name="connsiteY0" fmla="*/ 0 h 6858000"/>
              <a:gd name="connsiteX1" fmla="*/ 0 w 9807836"/>
              <a:gd name="connsiteY1" fmla="*/ 0 h 6858000"/>
              <a:gd name="connsiteX2" fmla="*/ 26987 w 9807836"/>
              <a:gd name="connsiteY2" fmla="*/ 87312 h 6858000"/>
              <a:gd name="connsiteX3" fmla="*/ 52387 w 9807836"/>
              <a:gd name="connsiteY3" fmla="*/ 174625 h 6858000"/>
              <a:gd name="connsiteX4" fmla="*/ 77787 w 9807836"/>
              <a:gd name="connsiteY4" fmla="*/ 263525 h 6858000"/>
              <a:gd name="connsiteX5" fmla="*/ 100012 w 9807836"/>
              <a:gd name="connsiteY5" fmla="*/ 354012 h 6858000"/>
              <a:gd name="connsiteX6" fmla="*/ 127000 w 9807836"/>
              <a:gd name="connsiteY6" fmla="*/ 441325 h 6858000"/>
              <a:gd name="connsiteX7" fmla="*/ 155575 w 9807836"/>
              <a:gd name="connsiteY7" fmla="*/ 525462 h 6858000"/>
              <a:gd name="connsiteX8" fmla="*/ 192087 w 9807836"/>
              <a:gd name="connsiteY8" fmla="*/ 604837 h 6858000"/>
              <a:gd name="connsiteX9" fmla="*/ 234950 w 9807836"/>
              <a:gd name="connsiteY9" fmla="*/ 677862 h 6858000"/>
              <a:gd name="connsiteX10" fmla="*/ 282575 w 9807836"/>
              <a:gd name="connsiteY10" fmla="*/ 739775 h 6858000"/>
              <a:gd name="connsiteX11" fmla="*/ 334962 w 9807836"/>
              <a:gd name="connsiteY11" fmla="*/ 798512 h 6858000"/>
              <a:gd name="connsiteX12" fmla="*/ 395287 w 9807836"/>
              <a:gd name="connsiteY12" fmla="*/ 852487 h 6858000"/>
              <a:gd name="connsiteX13" fmla="*/ 458787 w 9807836"/>
              <a:gd name="connsiteY13" fmla="*/ 906462 h 6858000"/>
              <a:gd name="connsiteX14" fmla="*/ 525462 w 9807836"/>
              <a:gd name="connsiteY14" fmla="*/ 957262 h 6858000"/>
              <a:gd name="connsiteX15" fmla="*/ 592137 w 9807836"/>
              <a:gd name="connsiteY15" fmla="*/ 1008062 h 6858000"/>
              <a:gd name="connsiteX16" fmla="*/ 660400 w 9807836"/>
              <a:gd name="connsiteY16" fmla="*/ 1060450 h 6858000"/>
              <a:gd name="connsiteX17" fmla="*/ 725487 w 9807836"/>
              <a:gd name="connsiteY17" fmla="*/ 1111250 h 6858000"/>
              <a:gd name="connsiteX18" fmla="*/ 787400 w 9807836"/>
              <a:gd name="connsiteY18" fmla="*/ 1165225 h 6858000"/>
              <a:gd name="connsiteX19" fmla="*/ 844550 w 9807836"/>
              <a:gd name="connsiteY19" fmla="*/ 1223962 h 6858000"/>
              <a:gd name="connsiteX20" fmla="*/ 896937 w 9807836"/>
              <a:gd name="connsiteY20" fmla="*/ 1282700 h 6858000"/>
              <a:gd name="connsiteX21" fmla="*/ 939800 w 9807836"/>
              <a:gd name="connsiteY21" fmla="*/ 1346200 h 6858000"/>
              <a:gd name="connsiteX22" fmla="*/ 976312 w 9807836"/>
              <a:gd name="connsiteY22" fmla="*/ 1417637 h 6858000"/>
              <a:gd name="connsiteX23" fmla="*/ 998537 w 9807836"/>
              <a:gd name="connsiteY23" fmla="*/ 1487487 h 6858000"/>
              <a:gd name="connsiteX24" fmla="*/ 1012825 w 9807836"/>
              <a:gd name="connsiteY24" fmla="*/ 1565275 h 6858000"/>
              <a:gd name="connsiteX25" fmla="*/ 1019175 w 9807836"/>
              <a:gd name="connsiteY25" fmla="*/ 1641475 h 6858000"/>
              <a:gd name="connsiteX26" fmla="*/ 1017587 w 9807836"/>
              <a:gd name="connsiteY26" fmla="*/ 1722437 h 6858000"/>
              <a:gd name="connsiteX27" fmla="*/ 1011237 w 9807836"/>
              <a:gd name="connsiteY27" fmla="*/ 1803400 h 6858000"/>
              <a:gd name="connsiteX28" fmla="*/ 1003300 w 9807836"/>
              <a:gd name="connsiteY28" fmla="*/ 1887537 h 6858000"/>
              <a:gd name="connsiteX29" fmla="*/ 992187 w 9807836"/>
              <a:gd name="connsiteY29" fmla="*/ 1971675 h 6858000"/>
              <a:gd name="connsiteX30" fmla="*/ 979487 w 9807836"/>
              <a:gd name="connsiteY30" fmla="*/ 2055812 h 6858000"/>
              <a:gd name="connsiteX31" fmla="*/ 969962 w 9807836"/>
              <a:gd name="connsiteY31" fmla="*/ 2139950 h 6858000"/>
              <a:gd name="connsiteX32" fmla="*/ 963612 w 9807836"/>
              <a:gd name="connsiteY32" fmla="*/ 2224087 h 6858000"/>
              <a:gd name="connsiteX33" fmla="*/ 958850 w 9807836"/>
              <a:gd name="connsiteY33" fmla="*/ 2305050 h 6858000"/>
              <a:gd name="connsiteX34" fmla="*/ 963612 w 9807836"/>
              <a:gd name="connsiteY34" fmla="*/ 2384425 h 6858000"/>
              <a:gd name="connsiteX35" fmla="*/ 973137 w 9807836"/>
              <a:gd name="connsiteY35" fmla="*/ 2462212 h 6858000"/>
              <a:gd name="connsiteX36" fmla="*/ 993775 w 9807836"/>
              <a:gd name="connsiteY36" fmla="*/ 2543175 h 6858000"/>
              <a:gd name="connsiteX37" fmla="*/ 1025525 w 9807836"/>
              <a:gd name="connsiteY37" fmla="*/ 2622550 h 6858000"/>
              <a:gd name="connsiteX38" fmla="*/ 1063625 w 9807836"/>
              <a:gd name="connsiteY38" fmla="*/ 2701925 h 6858000"/>
              <a:gd name="connsiteX39" fmla="*/ 1106487 w 9807836"/>
              <a:gd name="connsiteY39" fmla="*/ 2781300 h 6858000"/>
              <a:gd name="connsiteX40" fmla="*/ 1150937 w 9807836"/>
              <a:gd name="connsiteY40" fmla="*/ 2859087 h 6858000"/>
              <a:gd name="connsiteX41" fmla="*/ 1198562 w 9807836"/>
              <a:gd name="connsiteY41" fmla="*/ 2938462 h 6858000"/>
              <a:gd name="connsiteX42" fmla="*/ 1241425 w 9807836"/>
              <a:gd name="connsiteY42" fmla="*/ 3017837 h 6858000"/>
              <a:gd name="connsiteX43" fmla="*/ 1284288 w 9807836"/>
              <a:gd name="connsiteY43" fmla="*/ 3098800 h 6858000"/>
              <a:gd name="connsiteX44" fmla="*/ 1320800 w 9807836"/>
              <a:gd name="connsiteY44" fmla="*/ 3179762 h 6858000"/>
              <a:gd name="connsiteX45" fmla="*/ 1349375 w 9807836"/>
              <a:gd name="connsiteY45" fmla="*/ 3260725 h 6858000"/>
              <a:gd name="connsiteX46" fmla="*/ 1365250 w 9807836"/>
              <a:gd name="connsiteY46" fmla="*/ 3343275 h 6858000"/>
              <a:gd name="connsiteX47" fmla="*/ 1374775 w 9807836"/>
              <a:gd name="connsiteY47" fmla="*/ 3429000 h 6858000"/>
              <a:gd name="connsiteX48" fmla="*/ 1365250 w 9807836"/>
              <a:gd name="connsiteY48" fmla="*/ 3514725 h 6858000"/>
              <a:gd name="connsiteX49" fmla="*/ 1349375 w 9807836"/>
              <a:gd name="connsiteY49" fmla="*/ 3597275 h 6858000"/>
              <a:gd name="connsiteX50" fmla="*/ 1320800 w 9807836"/>
              <a:gd name="connsiteY50" fmla="*/ 3678237 h 6858000"/>
              <a:gd name="connsiteX51" fmla="*/ 1284288 w 9807836"/>
              <a:gd name="connsiteY51" fmla="*/ 3759200 h 6858000"/>
              <a:gd name="connsiteX52" fmla="*/ 1241425 w 9807836"/>
              <a:gd name="connsiteY52" fmla="*/ 3840162 h 6858000"/>
              <a:gd name="connsiteX53" fmla="*/ 1198562 w 9807836"/>
              <a:gd name="connsiteY53" fmla="*/ 3919537 h 6858000"/>
              <a:gd name="connsiteX54" fmla="*/ 1150937 w 9807836"/>
              <a:gd name="connsiteY54" fmla="*/ 3998912 h 6858000"/>
              <a:gd name="connsiteX55" fmla="*/ 1106487 w 9807836"/>
              <a:gd name="connsiteY55" fmla="*/ 4076700 h 6858000"/>
              <a:gd name="connsiteX56" fmla="*/ 1063625 w 9807836"/>
              <a:gd name="connsiteY56" fmla="*/ 4156075 h 6858000"/>
              <a:gd name="connsiteX57" fmla="*/ 1025525 w 9807836"/>
              <a:gd name="connsiteY57" fmla="*/ 4235450 h 6858000"/>
              <a:gd name="connsiteX58" fmla="*/ 993775 w 9807836"/>
              <a:gd name="connsiteY58" fmla="*/ 4314825 h 6858000"/>
              <a:gd name="connsiteX59" fmla="*/ 973137 w 9807836"/>
              <a:gd name="connsiteY59" fmla="*/ 4395787 h 6858000"/>
              <a:gd name="connsiteX60" fmla="*/ 963612 w 9807836"/>
              <a:gd name="connsiteY60" fmla="*/ 4473575 h 6858000"/>
              <a:gd name="connsiteX61" fmla="*/ 958850 w 9807836"/>
              <a:gd name="connsiteY61" fmla="*/ 4552950 h 6858000"/>
              <a:gd name="connsiteX62" fmla="*/ 963612 w 9807836"/>
              <a:gd name="connsiteY62" fmla="*/ 4633912 h 6858000"/>
              <a:gd name="connsiteX63" fmla="*/ 969962 w 9807836"/>
              <a:gd name="connsiteY63" fmla="*/ 4718050 h 6858000"/>
              <a:gd name="connsiteX64" fmla="*/ 979487 w 9807836"/>
              <a:gd name="connsiteY64" fmla="*/ 4802187 h 6858000"/>
              <a:gd name="connsiteX65" fmla="*/ 992187 w 9807836"/>
              <a:gd name="connsiteY65" fmla="*/ 4886325 h 6858000"/>
              <a:gd name="connsiteX66" fmla="*/ 1003300 w 9807836"/>
              <a:gd name="connsiteY66" fmla="*/ 4970462 h 6858000"/>
              <a:gd name="connsiteX67" fmla="*/ 1011237 w 9807836"/>
              <a:gd name="connsiteY67" fmla="*/ 5054600 h 6858000"/>
              <a:gd name="connsiteX68" fmla="*/ 1017587 w 9807836"/>
              <a:gd name="connsiteY68" fmla="*/ 5135562 h 6858000"/>
              <a:gd name="connsiteX69" fmla="*/ 1019175 w 9807836"/>
              <a:gd name="connsiteY69" fmla="*/ 5216525 h 6858000"/>
              <a:gd name="connsiteX70" fmla="*/ 1012825 w 9807836"/>
              <a:gd name="connsiteY70" fmla="*/ 5292725 h 6858000"/>
              <a:gd name="connsiteX71" fmla="*/ 998537 w 9807836"/>
              <a:gd name="connsiteY71" fmla="*/ 5370512 h 6858000"/>
              <a:gd name="connsiteX72" fmla="*/ 976312 w 9807836"/>
              <a:gd name="connsiteY72" fmla="*/ 5440362 h 6858000"/>
              <a:gd name="connsiteX73" fmla="*/ 939800 w 9807836"/>
              <a:gd name="connsiteY73" fmla="*/ 5511800 h 6858000"/>
              <a:gd name="connsiteX74" fmla="*/ 896937 w 9807836"/>
              <a:gd name="connsiteY74" fmla="*/ 5575300 h 6858000"/>
              <a:gd name="connsiteX75" fmla="*/ 844550 w 9807836"/>
              <a:gd name="connsiteY75" fmla="*/ 5634037 h 6858000"/>
              <a:gd name="connsiteX76" fmla="*/ 787400 w 9807836"/>
              <a:gd name="connsiteY76" fmla="*/ 5692775 h 6858000"/>
              <a:gd name="connsiteX77" fmla="*/ 725487 w 9807836"/>
              <a:gd name="connsiteY77" fmla="*/ 5746750 h 6858000"/>
              <a:gd name="connsiteX78" fmla="*/ 660400 w 9807836"/>
              <a:gd name="connsiteY78" fmla="*/ 5797550 h 6858000"/>
              <a:gd name="connsiteX79" fmla="*/ 592137 w 9807836"/>
              <a:gd name="connsiteY79" fmla="*/ 5849937 h 6858000"/>
              <a:gd name="connsiteX80" fmla="*/ 525462 w 9807836"/>
              <a:gd name="connsiteY80" fmla="*/ 5900737 h 6858000"/>
              <a:gd name="connsiteX81" fmla="*/ 458787 w 9807836"/>
              <a:gd name="connsiteY81" fmla="*/ 5951537 h 6858000"/>
              <a:gd name="connsiteX82" fmla="*/ 395287 w 9807836"/>
              <a:gd name="connsiteY82" fmla="*/ 6005512 h 6858000"/>
              <a:gd name="connsiteX83" fmla="*/ 334962 w 9807836"/>
              <a:gd name="connsiteY83" fmla="*/ 6059487 h 6858000"/>
              <a:gd name="connsiteX84" fmla="*/ 282575 w 9807836"/>
              <a:gd name="connsiteY84" fmla="*/ 6118225 h 6858000"/>
              <a:gd name="connsiteX85" fmla="*/ 234950 w 9807836"/>
              <a:gd name="connsiteY85" fmla="*/ 6180137 h 6858000"/>
              <a:gd name="connsiteX86" fmla="*/ 192087 w 9807836"/>
              <a:gd name="connsiteY86" fmla="*/ 6253162 h 6858000"/>
              <a:gd name="connsiteX87" fmla="*/ 155575 w 9807836"/>
              <a:gd name="connsiteY87" fmla="*/ 6332537 h 6858000"/>
              <a:gd name="connsiteX88" fmla="*/ 127000 w 9807836"/>
              <a:gd name="connsiteY88" fmla="*/ 6416675 h 6858000"/>
              <a:gd name="connsiteX89" fmla="*/ 100012 w 9807836"/>
              <a:gd name="connsiteY89" fmla="*/ 6503987 h 6858000"/>
              <a:gd name="connsiteX90" fmla="*/ 77787 w 9807836"/>
              <a:gd name="connsiteY90" fmla="*/ 6594475 h 6858000"/>
              <a:gd name="connsiteX91" fmla="*/ 52387 w 9807836"/>
              <a:gd name="connsiteY91" fmla="*/ 6683375 h 6858000"/>
              <a:gd name="connsiteX92" fmla="*/ 26987 w 9807836"/>
              <a:gd name="connsiteY92" fmla="*/ 6770687 h 6858000"/>
              <a:gd name="connsiteX93" fmla="*/ 0 w 9807836"/>
              <a:gd name="connsiteY93" fmla="*/ 6858000 h 6858000"/>
              <a:gd name="connsiteX94" fmla="*/ 9807836 w 9807836"/>
              <a:gd name="connsiteY94" fmla="*/ 6858000 h 6858000"/>
              <a:gd name="connsiteX95" fmla="*/ 9807836 w 9807836"/>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9807836" h="6858000">
                <a:moveTo>
                  <a:pt x="9807836" y="0"/>
                </a:moveTo>
                <a:lnTo>
                  <a:pt x="0" y="0"/>
                </a:lnTo>
                <a:lnTo>
                  <a:pt x="26987" y="87312"/>
                </a:lnTo>
                <a:lnTo>
                  <a:pt x="52387" y="174625"/>
                </a:lnTo>
                <a:lnTo>
                  <a:pt x="77787" y="263525"/>
                </a:lnTo>
                <a:lnTo>
                  <a:pt x="100012" y="354012"/>
                </a:lnTo>
                <a:lnTo>
                  <a:pt x="127000" y="441325"/>
                </a:lnTo>
                <a:lnTo>
                  <a:pt x="155575" y="525462"/>
                </a:lnTo>
                <a:lnTo>
                  <a:pt x="192087" y="604837"/>
                </a:lnTo>
                <a:lnTo>
                  <a:pt x="234950" y="677862"/>
                </a:lnTo>
                <a:lnTo>
                  <a:pt x="282575" y="739775"/>
                </a:lnTo>
                <a:lnTo>
                  <a:pt x="334962" y="798512"/>
                </a:lnTo>
                <a:lnTo>
                  <a:pt x="395287" y="852487"/>
                </a:lnTo>
                <a:lnTo>
                  <a:pt x="458787" y="906462"/>
                </a:lnTo>
                <a:lnTo>
                  <a:pt x="525462" y="957262"/>
                </a:lnTo>
                <a:lnTo>
                  <a:pt x="592137" y="1008062"/>
                </a:lnTo>
                <a:lnTo>
                  <a:pt x="660400" y="1060450"/>
                </a:lnTo>
                <a:lnTo>
                  <a:pt x="725487" y="1111250"/>
                </a:lnTo>
                <a:lnTo>
                  <a:pt x="787400" y="1165225"/>
                </a:lnTo>
                <a:lnTo>
                  <a:pt x="844550" y="1223962"/>
                </a:lnTo>
                <a:lnTo>
                  <a:pt x="896937" y="1282700"/>
                </a:lnTo>
                <a:lnTo>
                  <a:pt x="939800" y="1346200"/>
                </a:lnTo>
                <a:lnTo>
                  <a:pt x="976312" y="1417637"/>
                </a:lnTo>
                <a:lnTo>
                  <a:pt x="998537" y="1487487"/>
                </a:lnTo>
                <a:lnTo>
                  <a:pt x="1012825" y="1565275"/>
                </a:lnTo>
                <a:lnTo>
                  <a:pt x="1019175" y="1641475"/>
                </a:lnTo>
                <a:lnTo>
                  <a:pt x="1017587" y="1722437"/>
                </a:lnTo>
                <a:lnTo>
                  <a:pt x="1011237" y="1803400"/>
                </a:lnTo>
                <a:lnTo>
                  <a:pt x="1003300" y="1887537"/>
                </a:lnTo>
                <a:lnTo>
                  <a:pt x="992187" y="1971675"/>
                </a:lnTo>
                <a:lnTo>
                  <a:pt x="979487" y="2055812"/>
                </a:lnTo>
                <a:lnTo>
                  <a:pt x="969962" y="2139950"/>
                </a:lnTo>
                <a:lnTo>
                  <a:pt x="963612" y="2224087"/>
                </a:lnTo>
                <a:lnTo>
                  <a:pt x="958850" y="2305050"/>
                </a:lnTo>
                <a:lnTo>
                  <a:pt x="963612" y="2384425"/>
                </a:lnTo>
                <a:lnTo>
                  <a:pt x="973137" y="2462212"/>
                </a:lnTo>
                <a:lnTo>
                  <a:pt x="993775" y="2543175"/>
                </a:lnTo>
                <a:lnTo>
                  <a:pt x="1025525" y="2622550"/>
                </a:lnTo>
                <a:lnTo>
                  <a:pt x="1063625" y="2701925"/>
                </a:lnTo>
                <a:lnTo>
                  <a:pt x="1106487" y="2781300"/>
                </a:lnTo>
                <a:lnTo>
                  <a:pt x="1150937" y="2859087"/>
                </a:lnTo>
                <a:lnTo>
                  <a:pt x="1198562" y="2938462"/>
                </a:lnTo>
                <a:lnTo>
                  <a:pt x="1241425" y="3017837"/>
                </a:lnTo>
                <a:lnTo>
                  <a:pt x="1284288" y="3098800"/>
                </a:lnTo>
                <a:lnTo>
                  <a:pt x="1320800" y="3179762"/>
                </a:lnTo>
                <a:lnTo>
                  <a:pt x="1349375" y="3260725"/>
                </a:lnTo>
                <a:lnTo>
                  <a:pt x="1365250" y="3343275"/>
                </a:lnTo>
                <a:lnTo>
                  <a:pt x="1374775" y="3429000"/>
                </a:lnTo>
                <a:lnTo>
                  <a:pt x="1365250" y="3514725"/>
                </a:lnTo>
                <a:lnTo>
                  <a:pt x="1349375" y="3597275"/>
                </a:lnTo>
                <a:lnTo>
                  <a:pt x="1320800" y="3678237"/>
                </a:lnTo>
                <a:lnTo>
                  <a:pt x="1284288" y="3759200"/>
                </a:lnTo>
                <a:lnTo>
                  <a:pt x="1241425" y="3840162"/>
                </a:lnTo>
                <a:lnTo>
                  <a:pt x="1198562" y="3919537"/>
                </a:lnTo>
                <a:lnTo>
                  <a:pt x="1150937" y="3998912"/>
                </a:lnTo>
                <a:lnTo>
                  <a:pt x="1106487" y="4076700"/>
                </a:lnTo>
                <a:lnTo>
                  <a:pt x="1063625" y="4156075"/>
                </a:lnTo>
                <a:lnTo>
                  <a:pt x="1025525" y="4235450"/>
                </a:lnTo>
                <a:lnTo>
                  <a:pt x="993775" y="4314825"/>
                </a:lnTo>
                <a:lnTo>
                  <a:pt x="973137" y="4395787"/>
                </a:lnTo>
                <a:lnTo>
                  <a:pt x="963612" y="4473575"/>
                </a:lnTo>
                <a:lnTo>
                  <a:pt x="958850" y="4552950"/>
                </a:lnTo>
                <a:lnTo>
                  <a:pt x="963612" y="4633912"/>
                </a:lnTo>
                <a:lnTo>
                  <a:pt x="969962" y="4718050"/>
                </a:lnTo>
                <a:lnTo>
                  <a:pt x="979487" y="4802187"/>
                </a:lnTo>
                <a:lnTo>
                  <a:pt x="992187" y="4886325"/>
                </a:lnTo>
                <a:lnTo>
                  <a:pt x="1003300" y="4970462"/>
                </a:lnTo>
                <a:lnTo>
                  <a:pt x="1011237" y="5054600"/>
                </a:lnTo>
                <a:lnTo>
                  <a:pt x="1017587" y="5135562"/>
                </a:lnTo>
                <a:lnTo>
                  <a:pt x="1019175" y="5216525"/>
                </a:lnTo>
                <a:lnTo>
                  <a:pt x="1012825" y="5292725"/>
                </a:lnTo>
                <a:lnTo>
                  <a:pt x="998537" y="5370512"/>
                </a:lnTo>
                <a:lnTo>
                  <a:pt x="976312" y="5440362"/>
                </a:lnTo>
                <a:lnTo>
                  <a:pt x="939800" y="5511800"/>
                </a:lnTo>
                <a:lnTo>
                  <a:pt x="896937" y="5575300"/>
                </a:lnTo>
                <a:lnTo>
                  <a:pt x="844550" y="5634037"/>
                </a:lnTo>
                <a:lnTo>
                  <a:pt x="787400" y="5692775"/>
                </a:lnTo>
                <a:lnTo>
                  <a:pt x="725487" y="5746750"/>
                </a:lnTo>
                <a:lnTo>
                  <a:pt x="660400" y="5797550"/>
                </a:lnTo>
                <a:lnTo>
                  <a:pt x="592137" y="5849937"/>
                </a:lnTo>
                <a:lnTo>
                  <a:pt x="525462" y="5900737"/>
                </a:lnTo>
                <a:lnTo>
                  <a:pt x="458787" y="5951537"/>
                </a:lnTo>
                <a:lnTo>
                  <a:pt x="395287" y="6005512"/>
                </a:lnTo>
                <a:lnTo>
                  <a:pt x="334962" y="6059487"/>
                </a:lnTo>
                <a:lnTo>
                  <a:pt x="282575" y="6118225"/>
                </a:lnTo>
                <a:lnTo>
                  <a:pt x="234950" y="6180137"/>
                </a:lnTo>
                <a:lnTo>
                  <a:pt x="192087" y="6253162"/>
                </a:lnTo>
                <a:lnTo>
                  <a:pt x="155575" y="6332537"/>
                </a:lnTo>
                <a:lnTo>
                  <a:pt x="127000" y="6416675"/>
                </a:lnTo>
                <a:lnTo>
                  <a:pt x="100012" y="6503987"/>
                </a:lnTo>
                <a:lnTo>
                  <a:pt x="77787" y="6594475"/>
                </a:lnTo>
                <a:lnTo>
                  <a:pt x="52387" y="6683375"/>
                </a:lnTo>
                <a:lnTo>
                  <a:pt x="26987" y="6770687"/>
                </a:lnTo>
                <a:lnTo>
                  <a:pt x="0" y="6858000"/>
                </a:lnTo>
                <a:lnTo>
                  <a:pt x="9807836" y="6858000"/>
                </a:lnTo>
                <a:lnTo>
                  <a:pt x="9807836" y="0"/>
                </a:lnTo>
                <a:close/>
              </a:path>
            </a:pathLst>
          </a:custGeom>
          <a:solidFill>
            <a:schemeClr val="accent1"/>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D5811D71-407D-BEC2-C1AE-04BD25A53694}"/>
              </a:ext>
            </a:extLst>
          </p:cNvPr>
          <p:cNvSpPr>
            <a:spLocks noGrp="1"/>
          </p:cNvSpPr>
          <p:nvPr>
            <p:ph type="title"/>
          </p:nvPr>
        </p:nvSpPr>
        <p:spPr>
          <a:xfrm>
            <a:off x="544403" y="1098388"/>
            <a:ext cx="7818540" cy="4394988"/>
          </a:xfrm>
        </p:spPr>
        <p:txBody>
          <a:bodyPr vert="horz" lIns="91440" tIns="45720" rIns="91440" bIns="45720" rtlCol="0" anchor="ctr">
            <a:normAutofit/>
          </a:bodyPr>
          <a:lstStyle/>
          <a:p>
            <a:br>
              <a:rPr lang="en-US" sz="7000" spc="800" dirty="0"/>
            </a:br>
            <a:r>
              <a:rPr lang="en-US" sz="7000" spc="800" dirty="0"/>
              <a:t>ANY QUESTIONS?</a:t>
            </a:r>
          </a:p>
        </p:txBody>
      </p:sp>
      <p:sp>
        <p:nvSpPr>
          <p:cNvPr id="16" name="Rectangle 15">
            <a:extLst>
              <a:ext uri="{FF2B5EF4-FFF2-40B4-BE49-F238E27FC236}">
                <a16:creationId xmlns:a16="http://schemas.microsoft.com/office/drawing/2014/main" id="{517C1286-B472-4907-9B47-E8C9FE290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 name="Freeform 16">
            <a:extLst>
              <a:ext uri="{FF2B5EF4-FFF2-40B4-BE49-F238E27FC236}">
                <a16:creationId xmlns:a16="http://schemas.microsoft.com/office/drawing/2014/main" id="{28B35564-38A4-457A-BD01-15D6F1659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33061"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bg2"/>
          </a:solidFill>
          <a:ln w="0">
            <a:noFill/>
            <a:prstDash val="solid"/>
            <a:round/>
            <a:headEnd/>
            <a:tailEnd/>
          </a:ln>
        </p:spPr>
        <p:txBody>
          <a:bodyPr/>
          <a:lstStyle/>
          <a:p>
            <a:endParaRPr lang="en-GB"/>
          </a:p>
        </p:txBody>
      </p:sp>
    </p:spTree>
    <p:extLst>
      <p:ext uri="{BB962C8B-B14F-4D97-AF65-F5344CB8AC3E}">
        <p14:creationId xmlns:p14="http://schemas.microsoft.com/office/powerpoint/2010/main" val="347213316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FCB44-0FC2-6D67-94C8-C52422370617}"/>
              </a:ext>
            </a:extLst>
          </p:cNvPr>
          <p:cNvSpPr>
            <a:spLocks noGrp="1"/>
          </p:cNvSpPr>
          <p:nvPr>
            <p:ph type="title"/>
          </p:nvPr>
        </p:nvSpPr>
        <p:spPr>
          <a:xfrm>
            <a:off x="1251678" y="382385"/>
            <a:ext cx="10178322" cy="749186"/>
          </a:xfrm>
        </p:spPr>
        <p:txBody>
          <a:bodyPr>
            <a:normAutofit fontScale="90000"/>
          </a:bodyPr>
          <a:lstStyle/>
          <a:p>
            <a:r>
              <a:rPr lang="en-GB" dirty="0"/>
              <a:t>Reference list</a:t>
            </a:r>
          </a:p>
        </p:txBody>
      </p:sp>
      <p:sp>
        <p:nvSpPr>
          <p:cNvPr id="3" name="Content Placeholder 2">
            <a:extLst>
              <a:ext uri="{FF2B5EF4-FFF2-40B4-BE49-F238E27FC236}">
                <a16:creationId xmlns:a16="http://schemas.microsoft.com/office/drawing/2014/main" id="{61EC2D6D-061A-80E4-BD70-EB4D8E9D992A}"/>
              </a:ext>
            </a:extLst>
          </p:cNvPr>
          <p:cNvSpPr>
            <a:spLocks noGrp="1"/>
          </p:cNvSpPr>
          <p:nvPr>
            <p:ph idx="1"/>
          </p:nvPr>
        </p:nvSpPr>
        <p:spPr>
          <a:xfrm>
            <a:off x="1251677" y="1131570"/>
            <a:ext cx="7074505" cy="5509259"/>
          </a:xfrm>
        </p:spPr>
        <p:txBody>
          <a:bodyPr>
            <a:normAutofit/>
          </a:bodyPr>
          <a:lstStyle/>
          <a:p>
            <a:r>
              <a:rPr lang="en-GB" dirty="0">
                <a:solidFill>
                  <a:schemeClr val="tx1"/>
                </a:solidFill>
              </a:rPr>
              <a:t>OpenAI(2025) </a:t>
            </a:r>
            <a:r>
              <a:rPr lang="en-GB" i="1" dirty="0">
                <a:solidFill>
                  <a:schemeClr val="tx1"/>
                </a:solidFill>
              </a:rPr>
              <a:t>Green Haven Florist, Norwich[AI-generated image]. </a:t>
            </a:r>
            <a:r>
              <a:rPr lang="en-GB" dirty="0">
                <a:solidFill>
                  <a:schemeClr val="tx1"/>
                </a:solidFill>
              </a:rPr>
              <a:t>Generated by ChatGPT (Accessed on  8 November 2025)</a:t>
            </a:r>
          </a:p>
          <a:p>
            <a:r>
              <a:rPr lang="en-GB" dirty="0">
                <a:solidFill>
                  <a:schemeClr val="tx1"/>
                </a:solidFill>
              </a:rPr>
              <a:t>(British Florist Association, 2024)</a:t>
            </a:r>
            <a:r>
              <a:rPr lang="en-GB" i="1" dirty="0">
                <a:solidFill>
                  <a:schemeClr val="tx1"/>
                </a:solidFill>
              </a:rPr>
              <a:t>UK flower industry report 2024: Sustainability and sourcing trends. </a:t>
            </a:r>
            <a:r>
              <a:rPr lang="en-GB" dirty="0">
                <a:solidFill>
                  <a:schemeClr val="tx1"/>
                </a:solidFill>
              </a:rPr>
              <a:t>Available at: </a:t>
            </a:r>
            <a:r>
              <a:rPr lang="en-GB" dirty="0">
                <a:solidFill>
                  <a:schemeClr val="tx1"/>
                </a:solidFill>
                <a:hlinkClick r:id="rId2"/>
              </a:rPr>
              <a:t>https://www.britishfloristassociation.org/</a:t>
            </a:r>
            <a:r>
              <a:rPr lang="en-GB" dirty="0">
                <a:solidFill>
                  <a:schemeClr val="tx1"/>
                </a:solidFill>
              </a:rPr>
              <a:t> (Accessed on 8 November 2025)</a:t>
            </a:r>
          </a:p>
          <a:p>
            <a:r>
              <a:rPr lang="en-GB" dirty="0">
                <a:solidFill>
                  <a:schemeClr val="tx1"/>
                </a:solidFill>
              </a:rPr>
              <a:t>Office for National Statistics (ONS, 2023) </a:t>
            </a:r>
            <a:r>
              <a:rPr lang="en-GB" i="1" dirty="0">
                <a:solidFill>
                  <a:schemeClr val="tx1"/>
                </a:solidFill>
              </a:rPr>
              <a:t>Retail sales, Great Britain: Annual trends and online growth. </a:t>
            </a:r>
            <a:r>
              <a:rPr lang="en-GB" dirty="0">
                <a:solidFill>
                  <a:schemeClr val="tx1"/>
                </a:solidFill>
              </a:rPr>
              <a:t>Available at: </a:t>
            </a:r>
            <a:r>
              <a:rPr lang="en-GB" dirty="0">
                <a:solidFill>
                  <a:schemeClr val="tx1"/>
                </a:solidFill>
                <a:hlinkClick r:id="rId3"/>
              </a:rPr>
              <a:t>https://www.ons.gov.uk</a:t>
            </a:r>
            <a:r>
              <a:rPr lang="en-GB" dirty="0">
                <a:solidFill>
                  <a:schemeClr val="tx1"/>
                </a:solidFill>
              </a:rPr>
              <a:t> (Accessed on 8 November 2025)</a:t>
            </a:r>
          </a:p>
          <a:p>
            <a:r>
              <a:rPr lang="en-GB" dirty="0">
                <a:solidFill>
                  <a:schemeClr val="tx1"/>
                </a:solidFill>
              </a:rPr>
              <a:t>(PwC, 2024) </a:t>
            </a:r>
            <a:r>
              <a:rPr lang="en-GB" i="1" dirty="0">
                <a:solidFill>
                  <a:schemeClr val="tx1"/>
                </a:solidFill>
              </a:rPr>
              <a:t>The future of retail 2024: Reimagining high streets in the UK. </a:t>
            </a:r>
            <a:r>
              <a:rPr lang="en-GB" dirty="0">
                <a:solidFill>
                  <a:schemeClr val="tx1"/>
                </a:solidFill>
              </a:rPr>
              <a:t>Available at: </a:t>
            </a:r>
            <a:r>
              <a:rPr lang="en-GB" dirty="0">
                <a:solidFill>
                  <a:schemeClr val="tx1"/>
                </a:solidFill>
                <a:hlinkClick r:id="rId4"/>
              </a:rPr>
              <a:t>https://www.pwc.co.uk</a:t>
            </a:r>
            <a:r>
              <a:rPr lang="en-GB" dirty="0">
                <a:solidFill>
                  <a:schemeClr val="tx1"/>
                </a:solidFill>
              </a:rPr>
              <a:t> (Accessed on 8 November 2025)</a:t>
            </a:r>
          </a:p>
          <a:p>
            <a:r>
              <a:rPr lang="en-GB" dirty="0">
                <a:solidFill>
                  <a:schemeClr val="tx1"/>
                </a:solidFill>
              </a:rPr>
              <a:t>(Deloitte, 2024) </a:t>
            </a:r>
            <a:r>
              <a:rPr lang="en-GB" i="1" dirty="0">
                <a:solidFill>
                  <a:schemeClr val="tx1"/>
                </a:solidFill>
              </a:rPr>
              <a:t>Retail industry outlook 2024: Adapting to digital disruption.  </a:t>
            </a:r>
            <a:r>
              <a:rPr lang="en-GB" dirty="0">
                <a:solidFill>
                  <a:schemeClr val="tx1"/>
                </a:solidFill>
              </a:rPr>
              <a:t>Available at: </a:t>
            </a:r>
            <a:r>
              <a:rPr lang="en-GB" dirty="0">
                <a:solidFill>
                  <a:schemeClr val="tx1"/>
                </a:solidFill>
                <a:hlinkClick r:id="rId5"/>
              </a:rPr>
              <a:t>https://www.deloitte.com</a:t>
            </a:r>
            <a:r>
              <a:rPr lang="en-GB" dirty="0">
                <a:solidFill>
                  <a:schemeClr val="tx1"/>
                </a:solidFill>
              </a:rPr>
              <a:t> (Accessed on 8 November 2025)</a:t>
            </a:r>
          </a:p>
          <a:p>
            <a:endParaRPr lang="en-GB" dirty="0">
              <a:solidFill>
                <a:schemeClr val="tx1"/>
              </a:solidFill>
            </a:endParaRPr>
          </a:p>
        </p:txBody>
      </p:sp>
      <p:pic>
        <p:nvPicPr>
          <p:cNvPr id="19" name="Graphic 18" descr="Books">
            <a:extLst>
              <a:ext uri="{FF2B5EF4-FFF2-40B4-BE49-F238E27FC236}">
                <a16:creationId xmlns:a16="http://schemas.microsoft.com/office/drawing/2014/main" id="{E1413487-F9D2-190A-EA2F-6120426E16C2}"/>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326183" y="2260094"/>
            <a:ext cx="3619499" cy="3619499"/>
          </a:xfrm>
          <a:prstGeom prst="rect">
            <a:avLst/>
          </a:prstGeom>
        </p:spPr>
      </p:pic>
    </p:spTree>
    <p:extLst>
      <p:ext uri="{BB962C8B-B14F-4D97-AF65-F5344CB8AC3E}">
        <p14:creationId xmlns:p14="http://schemas.microsoft.com/office/powerpoint/2010/main" val="1761589594"/>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docProps/app.xml><?xml version="1.0" encoding="utf-8"?>
<Properties xmlns="http://schemas.openxmlformats.org/officeDocument/2006/extended-properties" xmlns:vt="http://schemas.openxmlformats.org/officeDocument/2006/docPropsVTypes">
  <Template>Badge</Template>
  <TotalTime>2165</TotalTime>
  <Words>695</Words>
  <Application>Microsoft Macintosh PowerPoint</Application>
  <PresentationFormat>Widescreen</PresentationFormat>
  <Paragraphs>94</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Gill Sans MT</vt:lpstr>
      <vt:lpstr>Impact</vt:lpstr>
      <vt:lpstr>Badge</vt:lpstr>
      <vt:lpstr>Module Name: Module code: Student name: student id: Lecturer: assignment1:</vt:lpstr>
      <vt:lpstr>Overview  </vt:lpstr>
      <vt:lpstr>Introduction</vt:lpstr>
      <vt:lpstr>Company background</vt:lpstr>
      <vt:lpstr>PowerPoint Presentation</vt:lpstr>
      <vt:lpstr>Pestle analysis: Green haven florists</vt:lpstr>
      <vt:lpstr>Pestle analysis: Green haven florists</vt:lpstr>
      <vt:lpstr>PowerPoint Presentation</vt:lpstr>
      <vt:lpstr>Conclusion</vt:lpstr>
      <vt:lpstr> ANY QUESTIONS?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Ricses Martinez Dacuyan (2438233)</dc:creator>
  <cp:lastModifiedBy>Ricses Martinez Dacuyan (2438233)</cp:lastModifiedBy>
  <cp:revision>3</cp:revision>
  <dcterms:created xsi:type="dcterms:W3CDTF">2025-10-25T16:19:00Z</dcterms:created>
  <dcterms:modified xsi:type="dcterms:W3CDTF">2025-11-09T20:52:51Z</dcterms:modified>
</cp:coreProperties>
</file>