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sldIdLst>
    <p:sldId id="256" r:id="rId3"/>
    <p:sldId id="285"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6" r:id="rId25"/>
    <p:sldId id="307" r:id="rId26"/>
    <p:sldId id="308" r:id="rId27"/>
    <p:sldId id="257" r:id="rId28"/>
    <p:sldId id="258" r:id="rId29"/>
    <p:sldId id="259" r:id="rId30"/>
    <p:sldId id="260" r:id="rId31"/>
    <p:sldId id="261" r:id="rId32"/>
    <p:sldId id="262" r:id="rId33"/>
    <p:sldId id="263" r:id="rId34"/>
    <p:sldId id="264" r:id="rId35"/>
    <p:sldId id="265" r:id="rId36"/>
    <p:sldId id="266" r:id="rId37"/>
    <p:sldId id="267" r:id="rId38"/>
    <p:sldId id="268" r:id="rId39"/>
    <p:sldId id="269" r:id="rId40"/>
    <p:sldId id="270" r:id="rId41"/>
    <p:sldId id="271" r:id="rId42"/>
    <p:sldId id="272" r:id="rId43"/>
    <p:sldId id="273" r:id="rId44"/>
    <p:sldId id="274" r:id="rId45"/>
    <p:sldId id="275" r:id="rId46"/>
    <p:sldId id="276" r:id="rId47"/>
    <p:sldId id="277" r:id="rId48"/>
    <p:sldId id="278" r:id="rId49"/>
    <p:sldId id="279" r:id="rId50"/>
    <p:sldId id="280" r:id="rId51"/>
    <p:sldId id="281" r:id="rId52"/>
    <p:sldId id="282" r:id="rId53"/>
    <p:sldId id="283"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EC8153-519A-4EE1-9B6F-438AC7625260}" type="datetimeFigureOut">
              <a:rPr lang="en-GB" smtClean="0"/>
              <a:t>28/07/2016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5C9E31-8860-4A5A-97EA-4B1FE5D5B713}" type="slidenum">
              <a:rPr lang="en-GB" smtClean="0"/>
              <a:t>‹#›</a:t>
            </a:fld>
            <a:endParaRPr lang="en-GB"/>
          </a:p>
        </p:txBody>
      </p:sp>
    </p:spTree>
    <p:extLst>
      <p:ext uri="{BB962C8B-B14F-4D97-AF65-F5344CB8AC3E}">
        <p14:creationId xmlns:p14="http://schemas.microsoft.com/office/powerpoint/2010/main" val="4077175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A3019B3-DED2-42F5-9AC4-47AE66BDED34}" type="slidenum">
              <a:rPr lang="en-GB" altLang="en-US"/>
              <a:pPr eaLnBrk="1" hangingPunct="1">
                <a:spcBef>
                  <a:spcPct val="0"/>
                </a:spcBef>
              </a:pPr>
              <a:t>6</a:t>
            </a:fld>
            <a:endParaRPr lang="en-GB" altLang="en-US"/>
          </a:p>
        </p:txBody>
      </p:sp>
      <p:sp>
        <p:nvSpPr>
          <p:cNvPr id="5222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4482170-EECB-471D-BAEC-A7F949D89A48}" type="slidenum">
              <a:rPr lang="en-US" altLang="en-US"/>
              <a:pPr algn="r" eaLnBrk="1" hangingPunct="1">
                <a:spcBef>
                  <a:spcPct val="0"/>
                </a:spcBef>
              </a:pPr>
              <a:t>6</a:t>
            </a:fld>
            <a:endParaRPr lang="en-US" altLang="en-US"/>
          </a:p>
        </p:txBody>
      </p:sp>
      <p:sp>
        <p:nvSpPr>
          <p:cNvPr id="52228"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29"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18</a:t>
            </a:r>
          </a:p>
        </p:txBody>
      </p:sp>
      <p:sp>
        <p:nvSpPr>
          <p:cNvPr id="52230"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1"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2"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3"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18</a:t>
            </a:r>
          </a:p>
        </p:txBody>
      </p:sp>
      <p:sp>
        <p:nvSpPr>
          <p:cNvPr id="52234"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5"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6"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7"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18</a:t>
            </a:r>
          </a:p>
        </p:txBody>
      </p:sp>
      <p:sp>
        <p:nvSpPr>
          <p:cNvPr id="52238"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39"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0"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1"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18</a:t>
            </a:r>
          </a:p>
        </p:txBody>
      </p:sp>
      <p:sp>
        <p:nvSpPr>
          <p:cNvPr id="52242"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3"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4"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5"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18</a:t>
            </a:r>
          </a:p>
        </p:txBody>
      </p:sp>
      <p:sp>
        <p:nvSpPr>
          <p:cNvPr id="52246"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7"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2248" name="Rectangle 22"/>
          <p:cNvSpPr>
            <a:spLocks noRot="1" noChangeArrowheads="1" noTextEdit="1"/>
          </p:cNvSpPr>
          <p:nvPr>
            <p:ph type="sldImg"/>
          </p:nvPr>
        </p:nvSpPr>
        <p:spPr>
          <a:xfrm>
            <a:off x="1150938" y="692150"/>
            <a:ext cx="4556125" cy="3416300"/>
          </a:xfrm>
          <a:ln w="12700" cap="flat">
            <a:solidFill>
              <a:schemeClr val="tx1"/>
            </a:solidFill>
          </a:ln>
        </p:spPr>
      </p:sp>
      <p:sp>
        <p:nvSpPr>
          <p:cNvPr id="52249"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5902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A12BBC8-3D6D-4CB0-91FE-A90B5BACFE95}" type="slidenum">
              <a:rPr lang="en-GB" altLang="en-US"/>
              <a:pPr eaLnBrk="1" hangingPunct="1">
                <a:spcBef>
                  <a:spcPct val="0"/>
                </a:spcBef>
              </a:pPr>
              <a:t>7</a:t>
            </a:fld>
            <a:endParaRPr lang="en-GB" altLang="en-US"/>
          </a:p>
        </p:txBody>
      </p:sp>
      <p:sp>
        <p:nvSpPr>
          <p:cNvPr id="532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9B6A15BC-09A8-423A-9CDB-3C21CD27082E}" type="slidenum">
              <a:rPr lang="en-US" altLang="en-US"/>
              <a:pPr algn="r" eaLnBrk="1" hangingPunct="1">
                <a:spcBef>
                  <a:spcPct val="0"/>
                </a:spcBef>
              </a:pPr>
              <a:t>7</a:t>
            </a:fld>
            <a:endParaRPr lang="en-US" altLang="en-US"/>
          </a:p>
        </p:txBody>
      </p:sp>
      <p:sp>
        <p:nvSpPr>
          <p:cNvPr id="53252"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53"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3254"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55"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56"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57"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3258"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59"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0"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1"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3262"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3"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4"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5"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3266"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7"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8"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69"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3270"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71"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3272" name="Rectangle 22"/>
          <p:cNvSpPr>
            <a:spLocks noRot="1" noChangeArrowheads="1" noTextEdit="1"/>
          </p:cNvSpPr>
          <p:nvPr>
            <p:ph type="sldImg"/>
          </p:nvPr>
        </p:nvSpPr>
        <p:spPr>
          <a:xfrm>
            <a:off x="1150938" y="692150"/>
            <a:ext cx="4556125" cy="3416300"/>
          </a:xfrm>
          <a:ln w="12700" cap="flat">
            <a:solidFill>
              <a:schemeClr val="tx1"/>
            </a:solidFill>
          </a:ln>
        </p:spPr>
      </p:sp>
      <p:sp>
        <p:nvSpPr>
          <p:cNvPr id="53273"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433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8733B80-015D-44E1-B9EF-BAF17A078BC7}" type="slidenum">
              <a:rPr lang="en-GB" altLang="en-US"/>
              <a:pPr eaLnBrk="1" hangingPunct="1">
                <a:spcBef>
                  <a:spcPct val="0"/>
                </a:spcBef>
              </a:pPr>
              <a:t>12</a:t>
            </a:fld>
            <a:endParaRPr lang="en-GB" altLang="en-US"/>
          </a:p>
        </p:txBody>
      </p:sp>
      <p:sp>
        <p:nvSpPr>
          <p:cNvPr id="5427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F9B3FBE-DEA1-4D9F-9137-B9A22CBB030F}" type="slidenum">
              <a:rPr lang="en-US" altLang="en-US"/>
              <a:pPr algn="r" eaLnBrk="1" hangingPunct="1">
                <a:spcBef>
                  <a:spcPct val="0"/>
                </a:spcBef>
              </a:pPr>
              <a:t>12</a:t>
            </a:fld>
            <a:endParaRPr lang="en-US" altLang="en-US"/>
          </a:p>
        </p:txBody>
      </p:sp>
      <p:sp>
        <p:nvSpPr>
          <p:cNvPr id="54276"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77"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4278"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79"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0"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1"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4282"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3"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4"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5"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4286"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7"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8"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89"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4290"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91"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92"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93"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25</a:t>
            </a:r>
          </a:p>
        </p:txBody>
      </p:sp>
      <p:sp>
        <p:nvSpPr>
          <p:cNvPr id="54294"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95"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4296" name="Rectangle 22"/>
          <p:cNvSpPr>
            <a:spLocks noRot="1" noChangeArrowheads="1" noTextEdit="1"/>
          </p:cNvSpPr>
          <p:nvPr>
            <p:ph type="sldImg"/>
          </p:nvPr>
        </p:nvSpPr>
        <p:spPr>
          <a:xfrm>
            <a:off x="1150938" y="692150"/>
            <a:ext cx="4556125" cy="3416300"/>
          </a:xfrm>
          <a:ln w="12700" cap="flat">
            <a:solidFill>
              <a:schemeClr val="tx1"/>
            </a:solidFill>
          </a:ln>
        </p:spPr>
      </p:sp>
      <p:sp>
        <p:nvSpPr>
          <p:cNvPr id="54297"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9016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3F6D9E0-C4AB-4DD7-AE8E-ED66FD90A3A1}" type="slidenum">
              <a:rPr lang="en-GB" altLang="en-US"/>
              <a:pPr eaLnBrk="1" hangingPunct="1">
                <a:spcBef>
                  <a:spcPct val="0"/>
                </a:spcBef>
              </a:pPr>
              <a:t>14</a:t>
            </a:fld>
            <a:endParaRPr lang="en-GB" altLang="en-US"/>
          </a:p>
        </p:txBody>
      </p:sp>
      <p:sp>
        <p:nvSpPr>
          <p:cNvPr id="5529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8A7B5935-01A0-4908-A36F-846BA052A6B8}" type="slidenum">
              <a:rPr lang="en-US" altLang="en-US"/>
              <a:pPr algn="r" eaLnBrk="1" hangingPunct="1">
                <a:spcBef>
                  <a:spcPct val="0"/>
                </a:spcBef>
              </a:pPr>
              <a:t>14</a:t>
            </a:fld>
            <a:endParaRPr lang="en-US" altLang="en-US"/>
          </a:p>
        </p:txBody>
      </p:sp>
      <p:sp>
        <p:nvSpPr>
          <p:cNvPr id="55300"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1"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28</a:t>
            </a:r>
          </a:p>
        </p:txBody>
      </p:sp>
      <p:sp>
        <p:nvSpPr>
          <p:cNvPr id="55302"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3"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4"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5"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28</a:t>
            </a:r>
          </a:p>
        </p:txBody>
      </p:sp>
      <p:sp>
        <p:nvSpPr>
          <p:cNvPr id="55306"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7"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8"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09"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28</a:t>
            </a:r>
          </a:p>
        </p:txBody>
      </p:sp>
      <p:sp>
        <p:nvSpPr>
          <p:cNvPr id="55310"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1"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2"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3"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28</a:t>
            </a:r>
          </a:p>
        </p:txBody>
      </p:sp>
      <p:sp>
        <p:nvSpPr>
          <p:cNvPr id="55314"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5"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6"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7"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28</a:t>
            </a:r>
          </a:p>
        </p:txBody>
      </p:sp>
      <p:sp>
        <p:nvSpPr>
          <p:cNvPr id="55318"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19"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5320" name="Rectangle 22"/>
          <p:cNvSpPr>
            <a:spLocks noRot="1" noChangeArrowheads="1" noTextEdit="1"/>
          </p:cNvSpPr>
          <p:nvPr>
            <p:ph type="sldImg"/>
          </p:nvPr>
        </p:nvSpPr>
        <p:spPr>
          <a:xfrm>
            <a:off x="1150938" y="692150"/>
            <a:ext cx="4556125" cy="3416300"/>
          </a:xfrm>
          <a:ln w="12700" cap="flat">
            <a:solidFill>
              <a:schemeClr val="tx1"/>
            </a:solidFill>
          </a:ln>
        </p:spPr>
      </p:sp>
      <p:sp>
        <p:nvSpPr>
          <p:cNvPr id="55321"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4026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C6379B41-FAFA-4D28-8C69-48AC6B3453B2}" type="slidenum">
              <a:rPr lang="en-GB" altLang="en-US"/>
              <a:pPr eaLnBrk="1" hangingPunct="1">
                <a:spcBef>
                  <a:spcPct val="0"/>
                </a:spcBef>
              </a:pPr>
              <a:t>15</a:t>
            </a:fld>
            <a:endParaRPr lang="en-GB" altLang="en-US"/>
          </a:p>
        </p:txBody>
      </p:sp>
      <p:sp>
        <p:nvSpPr>
          <p:cNvPr id="5632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24E64449-66D4-454B-8D79-4FA9E55CD0A6}" type="slidenum">
              <a:rPr lang="en-US" altLang="en-US"/>
              <a:pPr algn="r" eaLnBrk="1" hangingPunct="1">
                <a:spcBef>
                  <a:spcPct val="0"/>
                </a:spcBef>
              </a:pPr>
              <a:t>15</a:t>
            </a:fld>
            <a:endParaRPr lang="en-US" altLang="en-US"/>
          </a:p>
        </p:txBody>
      </p:sp>
      <p:sp>
        <p:nvSpPr>
          <p:cNvPr id="5632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2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29</a:t>
            </a:r>
          </a:p>
        </p:txBody>
      </p:sp>
      <p:sp>
        <p:nvSpPr>
          <p:cNvPr id="5632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2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28"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29"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29</a:t>
            </a:r>
          </a:p>
        </p:txBody>
      </p:sp>
      <p:sp>
        <p:nvSpPr>
          <p:cNvPr id="56330"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1"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2"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3"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29</a:t>
            </a:r>
          </a:p>
        </p:txBody>
      </p:sp>
      <p:sp>
        <p:nvSpPr>
          <p:cNvPr id="56334"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5"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6"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7"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29</a:t>
            </a:r>
          </a:p>
        </p:txBody>
      </p:sp>
      <p:sp>
        <p:nvSpPr>
          <p:cNvPr id="56338"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39"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40"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41"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29</a:t>
            </a:r>
          </a:p>
        </p:txBody>
      </p:sp>
      <p:sp>
        <p:nvSpPr>
          <p:cNvPr id="56342"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43"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6344" name="Rectangle 22"/>
          <p:cNvSpPr>
            <a:spLocks noRot="1" noChangeArrowheads="1" noTextEdit="1"/>
          </p:cNvSpPr>
          <p:nvPr>
            <p:ph type="sldImg"/>
          </p:nvPr>
        </p:nvSpPr>
        <p:spPr>
          <a:xfrm>
            <a:off x="1150938" y="692150"/>
            <a:ext cx="4556125" cy="3416300"/>
          </a:xfrm>
          <a:ln w="12700" cap="flat">
            <a:solidFill>
              <a:schemeClr val="tx1"/>
            </a:solidFill>
          </a:ln>
        </p:spPr>
      </p:sp>
      <p:sp>
        <p:nvSpPr>
          <p:cNvPr id="56345"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054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16A5597-6BEB-4E2D-A9D8-890B674A63B6}" type="slidenum">
              <a:rPr lang="en-GB" altLang="en-US"/>
              <a:pPr eaLnBrk="1" hangingPunct="1">
                <a:spcBef>
                  <a:spcPct val="0"/>
                </a:spcBef>
              </a:pPr>
              <a:t>16</a:t>
            </a:fld>
            <a:endParaRPr lang="en-GB" altLang="en-US"/>
          </a:p>
        </p:txBody>
      </p:sp>
      <p:sp>
        <p:nvSpPr>
          <p:cNvPr id="5734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3124399-126F-424D-9B29-67B8979535AF}" type="slidenum">
              <a:rPr lang="en-US" altLang="en-US"/>
              <a:pPr algn="r" eaLnBrk="1" hangingPunct="1">
                <a:spcBef>
                  <a:spcPct val="0"/>
                </a:spcBef>
              </a:pPr>
              <a:t>16</a:t>
            </a:fld>
            <a:endParaRPr lang="en-US" altLang="en-US"/>
          </a:p>
        </p:txBody>
      </p:sp>
      <p:sp>
        <p:nvSpPr>
          <p:cNvPr id="57348"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49"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30</a:t>
            </a:r>
          </a:p>
        </p:txBody>
      </p:sp>
      <p:sp>
        <p:nvSpPr>
          <p:cNvPr id="57350"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1"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2"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3"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30</a:t>
            </a:r>
          </a:p>
        </p:txBody>
      </p:sp>
      <p:sp>
        <p:nvSpPr>
          <p:cNvPr id="57354"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5"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6"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7"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30</a:t>
            </a:r>
          </a:p>
        </p:txBody>
      </p:sp>
      <p:sp>
        <p:nvSpPr>
          <p:cNvPr id="57358"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59"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0"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1"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30</a:t>
            </a:r>
          </a:p>
        </p:txBody>
      </p:sp>
      <p:sp>
        <p:nvSpPr>
          <p:cNvPr id="57362"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3"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4"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5"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30</a:t>
            </a:r>
          </a:p>
        </p:txBody>
      </p:sp>
      <p:sp>
        <p:nvSpPr>
          <p:cNvPr id="57366"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7"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7368" name="Rectangle 22"/>
          <p:cNvSpPr>
            <a:spLocks noRot="1" noChangeArrowheads="1" noTextEdit="1"/>
          </p:cNvSpPr>
          <p:nvPr>
            <p:ph type="sldImg"/>
          </p:nvPr>
        </p:nvSpPr>
        <p:spPr>
          <a:xfrm>
            <a:off x="1150938" y="692150"/>
            <a:ext cx="4556125" cy="3416300"/>
          </a:xfrm>
          <a:ln w="12700" cap="flat">
            <a:solidFill>
              <a:schemeClr val="tx1"/>
            </a:solidFill>
          </a:ln>
        </p:spPr>
      </p:sp>
      <p:sp>
        <p:nvSpPr>
          <p:cNvPr id="57369"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02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8A37324-8150-457D-9A0C-AFF472F9E13B}" type="slidenum">
              <a:rPr lang="en-GB" altLang="en-US"/>
              <a:pPr eaLnBrk="1" hangingPunct="1">
                <a:spcBef>
                  <a:spcPct val="0"/>
                </a:spcBef>
              </a:pPr>
              <a:t>17</a:t>
            </a:fld>
            <a:endParaRPr lang="en-GB" altLang="en-US"/>
          </a:p>
        </p:txBody>
      </p:sp>
      <p:sp>
        <p:nvSpPr>
          <p:cNvPr id="5837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CFC11FBF-7B56-42FF-967B-46D8C1F6F8F0}" type="slidenum">
              <a:rPr lang="en-US" altLang="en-US"/>
              <a:pPr algn="r" eaLnBrk="1" hangingPunct="1">
                <a:spcBef>
                  <a:spcPct val="0"/>
                </a:spcBef>
              </a:pPr>
              <a:t>17</a:t>
            </a:fld>
            <a:endParaRPr lang="en-US" altLang="en-US"/>
          </a:p>
        </p:txBody>
      </p:sp>
      <p:sp>
        <p:nvSpPr>
          <p:cNvPr id="58372"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73"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31</a:t>
            </a:r>
          </a:p>
        </p:txBody>
      </p:sp>
      <p:sp>
        <p:nvSpPr>
          <p:cNvPr id="58374"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75"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76"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77"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31</a:t>
            </a:r>
          </a:p>
        </p:txBody>
      </p:sp>
      <p:sp>
        <p:nvSpPr>
          <p:cNvPr id="58378"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79"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0"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1"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31</a:t>
            </a:r>
          </a:p>
        </p:txBody>
      </p:sp>
      <p:sp>
        <p:nvSpPr>
          <p:cNvPr id="58382"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3"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4"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5"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31</a:t>
            </a:r>
          </a:p>
        </p:txBody>
      </p:sp>
      <p:sp>
        <p:nvSpPr>
          <p:cNvPr id="58386"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7"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8"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89"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31</a:t>
            </a:r>
          </a:p>
        </p:txBody>
      </p:sp>
      <p:sp>
        <p:nvSpPr>
          <p:cNvPr id="58390"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91"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8392" name="Rectangle 22"/>
          <p:cNvSpPr>
            <a:spLocks noRot="1" noChangeArrowheads="1" noTextEdit="1"/>
          </p:cNvSpPr>
          <p:nvPr>
            <p:ph type="sldImg"/>
          </p:nvPr>
        </p:nvSpPr>
        <p:spPr>
          <a:xfrm>
            <a:off x="1150938" y="692150"/>
            <a:ext cx="4556125" cy="3416300"/>
          </a:xfrm>
          <a:ln w="12700" cap="flat">
            <a:solidFill>
              <a:schemeClr val="tx1"/>
            </a:solidFill>
          </a:ln>
        </p:spPr>
      </p:sp>
      <p:sp>
        <p:nvSpPr>
          <p:cNvPr id="58393"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64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42E212C-6C75-4A86-9AA3-3821CD5F609F}" type="slidenum">
              <a:rPr lang="en-GB" altLang="en-US"/>
              <a:pPr eaLnBrk="1" hangingPunct="1">
                <a:spcBef>
                  <a:spcPct val="0"/>
                </a:spcBef>
              </a:pPr>
              <a:t>18</a:t>
            </a:fld>
            <a:endParaRPr lang="en-GB" altLang="en-US"/>
          </a:p>
        </p:txBody>
      </p:sp>
      <p:sp>
        <p:nvSpPr>
          <p:cNvPr id="5939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6AAB5A4-060F-46C3-B8EE-F054D34958AF}" type="slidenum">
              <a:rPr lang="en-US" altLang="en-US"/>
              <a:pPr algn="r" eaLnBrk="1" hangingPunct="1">
                <a:spcBef>
                  <a:spcPct val="0"/>
                </a:spcBef>
              </a:pPr>
              <a:t>18</a:t>
            </a:fld>
            <a:endParaRPr lang="en-US" altLang="en-US"/>
          </a:p>
        </p:txBody>
      </p:sp>
      <p:sp>
        <p:nvSpPr>
          <p:cNvPr id="59396"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397"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32</a:t>
            </a:r>
          </a:p>
        </p:txBody>
      </p:sp>
      <p:sp>
        <p:nvSpPr>
          <p:cNvPr id="59398"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399"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0"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1"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32</a:t>
            </a:r>
          </a:p>
        </p:txBody>
      </p:sp>
      <p:sp>
        <p:nvSpPr>
          <p:cNvPr id="59402"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3"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4"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5"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32</a:t>
            </a:r>
          </a:p>
        </p:txBody>
      </p:sp>
      <p:sp>
        <p:nvSpPr>
          <p:cNvPr id="59406"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7"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8"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09"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32</a:t>
            </a:r>
          </a:p>
        </p:txBody>
      </p:sp>
      <p:sp>
        <p:nvSpPr>
          <p:cNvPr id="59410"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11"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12"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13"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32</a:t>
            </a:r>
          </a:p>
        </p:txBody>
      </p:sp>
      <p:sp>
        <p:nvSpPr>
          <p:cNvPr id="59414"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15"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59416" name="Rectangle 22"/>
          <p:cNvSpPr>
            <a:spLocks noRot="1" noChangeArrowheads="1" noTextEdit="1"/>
          </p:cNvSpPr>
          <p:nvPr>
            <p:ph type="sldImg"/>
          </p:nvPr>
        </p:nvSpPr>
        <p:spPr>
          <a:xfrm>
            <a:off x="1150938" y="692150"/>
            <a:ext cx="4556125" cy="3416300"/>
          </a:xfrm>
          <a:ln w="12700" cap="flat">
            <a:solidFill>
              <a:schemeClr val="tx1"/>
            </a:solidFill>
          </a:ln>
        </p:spPr>
      </p:sp>
      <p:sp>
        <p:nvSpPr>
          <p:cNvPr id="59417"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307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7EC6621-E1D3-4740-8743-B64C2E2FDDF3}" type="slidenum">
              <a:rPr lang="en-GB" altLang="en-US"/>
              <a:pPr eaLnBrk="1" hangingPunct="1">
                <a:spcBef>
                  <a:spcPct val="0"/>
                </a:spcBef>
              </a:pPr>
              <a:t>19</a:t>
            </a:fld>
            <a:endParaRPr lang="en-GB" altLang="en-US"/>
          </a:p>
        </p:txBody>
      </p:sp>
      <p:sp>
        <p:nvSpPr>
          <p:cNvPr id="6041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A27CA69-96DE-4D27-8353-0292C70785D2}" type="slidenum">
              <a:rPr lang="en-US" altLang="en-US"/>
              <a:pPr algn="r" eaLnBrk="1" hangingPunct="1">
                <a:spcBef>
                  <a:spcPct val="0"/>
                </a:spcBef>
              </a:pPr>
              <a:t>19</a:t>
            </a:fld>
            <a:endParaRPr lang="en-US" altLang="en-US"/>
          </a:p>
        </p:txBody>
      </p:sp>
      <p:sp>
        <p:nvSpPr>
          <p:cNvPr id="60420"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1"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33</a:t>
            </a:r>
          </a:p>
        </p:txBody>
      </p:sp>
      <p:sp>
        <p:nvSpPr>
          <p:cNvPr id="60422"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3"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4"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5"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33</a:t>
            </a:r>
          </a:p>
        </p:txBody>
      </p:sp>
      <p:sp>
        <p:nvSpPr>
          <p:cNvPr id="60426"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7"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8"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29"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33</a:t>
            </a:r>
          </a:p>
        </p:txBody>
      </p:sp>
      <p:sp>
        <p:nvSpPr>
          <p:cNvPr id="60430"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1"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2"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3"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33</a:t>
            </a:r>
          </a:p>
        </p:txBody>
      </p:sp>
      <p:sp>
        <p:nvSpPr>
          <p:cNvPr id="60434"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5"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6"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7"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33</a:t>
            </a:r>
          </a:p>
        </p:txBody>
      </p:sp>
      <p:sp>
        <p:nvSpPr>
          <p:cNvPr id="60438"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39"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0440" name="Rectangle 22"/>
          <p:cNvSpPr>
            <a:spLocks noRot="1" noChangeArrowheads="1" noTextEdit="1"/>
          </p:cNvSpPr>
          <p:nvPr>
            <p:ph type="sldImg"/>
          </p:nvPr>
        </p:nvSpPr>
        <p:spPr>
          <a:xfrm>
            <a:off x="1150938" y="692150"/>
            <a:ext cx="4556125" cy="3416300"/>
          </a:xfrm>
          <a:ln w="12700" cap="flat">
            <a:solidFill>
              <a:schemeClr val="tx1"/>
            </a:solidFill>
          </a:ln>
        </p:spPr>
      </p:sp>
      <p:sp>
        <p:nvSpPr>
          <p:cNvPr id="60441"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7604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4650C35-6D91-4A6B-8D2B-EA0E7960F223}" type="slidenum">
              <a:rPr lang="en-GB" altLang="en-US"/>
              <a:pPr eaLnBrk="1" hangingPunct="1">
                <a:spcBef>
                  <a:spcPct val="0"/>
                </a:spcBef>
              </a:pPr>
              <a:t>20</a:t>
            </a:fld>
            <a:endParaRPr lang="en-GB" altLang="en-US"/>
          </a:p>
        </p:txBody>
      </p:sp>
      <p:sp>
        <p:nvSpPr>
          <p:cNvPr id="6144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A857B4F-9E89-47AC-AF44-7AE03CFC2C0A}" type="slidenum">
              <a:rPr lang="en-US" altLang="en-US"/>
              <a:pPr algn="r" eaLnBrk="1" hangingPunct="1">
                <a:spcBef>
                  <a:spcPct val="0"/>
                </a:spcBef>
              </a:pPr>
              <a:t>20</a:t>
            </a:fld>
            <a:endParaRPr lang="en-US" altLang="en-US"/>
          </a:p>
        </p:txBody>
      </p:sp>
      <p:sp>
        <p:nvSpPr>
          <p:cNvPr id="6144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4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34</a:t>
            </a:r>
          </a:p>
        </p:txBody>
      </p:sp>
      <p:sp>
        <p:nvSpPr>
          <p:cNvPr id="6144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4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48"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49"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34</a:t>
            </a:r>
          </a:p>
        </p:txBody>
      </p:sp>
      <p:sp>
        <p:nvSpPr>
          <p:cNvPr id="61450"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1"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2"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3"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34</a:t>
            </a:r>
          </a:p>
        </p:txBody>
      </p:sp>
      <p:sp>
        <p:nvSpPr>
          <p:cNvPr id="61454"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5"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6"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7"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34</a:t>
            </a:r>
          </a:p>
        </p:txBody>
      </p:sp>
      <p:sp>
        <p:nvSpPr>
          <p:cNvPr id="61458"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59"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60"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61"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34</a:t>
            </a:r>
          </a:p>
        </p:txBody>
      </p:sp>
      <p:sp>
        <p:nvSpPr>
          <p:cNvPr id="61462"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63"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1464" name="Rectangle 22"/>
          <p:cNvSpPr>
            <a:spLocks noRot="1" noChangeArrowheads="1" noTextEdit="1"/>
          </p:cNvSpPr>
          <p:nvPr>
            <p:ph type="sldImg"/>
          </p:nvPr>
        </p:nvSpPr>
        <p:spPr>
          <a:xfrm>
            <a:off x="1150938" y="692150"/>
            <a:ext cx="4556125" cy="3416300"/>
          </a:xfrm>
          <a:ln w="12700" cap="flat">
            <a:solidFill>
              <a:schemeClr val="tx1"/>
            </a:solidFill>
          </a:ln>
        </p:spPr>
      </p:sp>
      <p:sp>
        <p:nvSpPr>
          <p:cNvPr id="61465"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2932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C65C790-0287-4552-9AFA-0F24DBCE2622}" type="slidenum">
              <a:rPr lang="en-GB" altLang="en-US"/>
              <a:pPr eaLnBrk="1" hangingPunct="1">
                <a:spcBef>
                  <a:spcPct val="0"/>
                </a:spcBef>
              </a:pPr>
              <a:t>21</a:t>
            </a:fld>
            <a:endParaRPr lang="en-GB" altLang="en-US"/>
          </a:p>
        </p:txBody>
      </p:sp>
      <p:sp>
        <p:nvSpPr>
          <p:cNvPr id="6246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4559CD9-0212-4B7F-88EF-306B17B48AE1}" type="slidenum">
              <a:rPr lang="en-US" altLang="en-US"/>
              <a:pPr algn="r" eaLnBrk="1" hangingPunct="1">
                <a:spcBef>
                  <a:spcPct val="0"/>
                </a:spcBef>
              </a:pPr>
              <a:t>21</a:t>
            </a:fld>
            <a:endParaRPr lang="en-US" altLang="en-US"/>
          </a:p>
        </p:txBody>
      </p:sp>
      <p:sp>
        <p:nvSpPr>
          <p:cNvPr id="62468"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69"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35</a:t>
            </a:r>
          </a:p>
        </p:txBody>
      </p:sp>
      <p:sp>
        <p:nvSpPr>
          <p:cNvPr id="62470"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1"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2" name="Rectangle 6"/>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3" name="Rectangle 7"/>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35</a:t>
            </a:r>
          </a:p>
        </p:txBody>
      </p:sp>
      <p:sp>
        <p:nvSpPr>
          <p:cNvPr id="62474" name="Rectangle 8"/>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5" name="Rectangle 9"/>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6" name="Rectangle 10"/>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7" name="Rectangle 11"/>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35</a:t>
            </a:r>
          </a:p>
        </p:txBody>
      </p:sp>
      <p:sp>
        <p:nvSpPr>
          <p:cNvPr id="62478" name="Rectangle 12"/>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79" name="Rectangle 13"/>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0" name="Rectangle 14"/>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1" name="Rectangle 15"/>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35</a:t>
            </a:r>
          </a:p>
        </p:txBody>
      </p:sp>
      <p:sp>
        <p:nvSpPr>
          <p:cNvPr id="62482" name="Rectangle 16"/>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3" name="Rectangle 17"/>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4" name="Rectangle 18"/>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5" name="Rectangle 19"/>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a:spcBef>
                <a:spcPct val="0"/>
              </a:spcBef>
            </a:pPr>
            <a:r>
              <a:rPr lang="en-US" altLang="en-US" sz="1000" i="1">
                <a:latin typeface="Times New Roman" panose="02020603050405020304" pitchFamily="18" charset="0"/>
              </a:rPr>
              <a:t>35</a:t>
            </a:r>
          </a:p>
        </p:txBody>
      </p:sp>
      <p:sp>
        <p:nvSpPr>
          <p:cNvPr id="62486" name="Rectangle 20"/>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7" name="Rectangle 21"/>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endParaRPr lang="en-GB" altLang="en-US" sz="1800"/>
          </a:p>
        </p:txBody>
      </p:sp>
      <p:sp>
        <p:nvSpPr>
          <p:cNvPr id="62488" name="Rectangle 22"/>
          <p:cNvSpPr>
            <a:spLocks noRot="1" noChangeArrowheads="1" noTextEdit="1"/>
          </p:cNvSpPr>
          <p:nvPr>
            <p:ph type="sldImg"/>
          </p:nvPr>
        </p:nvSpPr>
        <p:spPr>
          <a:xfrm>
            <a:off x="1150938" y="692150"/>
            <a:ext cx="4556125" cy="3416300"/>
          </a:xfrm>
          <a:ln w="12700" cap="flat">
            <a:solidFill>
              <a:schemeClr val="tx1"/>
            </a:solidFill>
          </a:ln>
        </p:spPr>
      </p:sp>
      <p:sp>
        <p:nvSpPr>
          <p:cNvPr id="62489" name="Rectangle 2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2838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28/07/2016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4056685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28/07/2016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468858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50BC8C-0C52-42A4-956D-90529CE4D3CB}" type="datetimeFigureOut">
              <a:rPr lang="en-GB" smtClean="0"/>
              <a:t>28/07/2016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072123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F50BC8C-0C52-42A4-956D-90529CE4D3CB}" type="datetimeFigureOut">
              <a:rPr lang="en-GB" smtClean="0"/>
              <a:t>28/07/2016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963319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F50BC8C-0C52-42A4-956D-90529CE4D3CB}" type="datetimeFigureOut">
              <a:rPr lang="en-GB" smtClean="0"/>
              <a:t>28/07/2016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163842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F50BC8C-0C52-42A4-956D-90529CE4D3CB}" type="datetimeFigureOut">
              <a:rPr lang="en-GB" smtClean="0"/>
              <a:t>28/07/2016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358285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50BC8C-0C52-42A4-956D-90529CE4D3CB}" type="datetimeFigureOut">
              <a:rPr lang="en-GB" smtClean="0"/>
              <a:t>28/07/2016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670491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0BC8C-0C52-42A4-956D-90529CE4D3CB}" type="datetimeFigureOut">
              <a:rPr lang="en-GB" smtClean="0"/>
              <a:t>28/07/2016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160795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0BC8C-0C52-42A4-956D-90529CE4D3CB}" type="datetimeFigureOut">
              <a:rPr lang="en-GB" smtClean="0"/>
              <a:t>28/07/2016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2606746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28/07/2016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410643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0BC8C-0C52-42A4-956D-90529CE4D3CB}" type="datetimeFigureOut">
              <a:rPr lang="en-GB" smtClean="0"/>
              <a:t>28/07/2016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EBCB1-3C9B-43D8-A7C3-745B7D1EBF85}" type="slidenum">
              <a:rPr lang="en-GB" smtClean="0"/>
              <a:t>‹#›</a:t>
            </a:fld>
            <a:endParaRPr lang="en-GB"/>
          </a:p>
        </p:txBody>
      </p:sp>
    </p:spTree>
    <p:extLst>
      <p:ext uri="{BB962C8B-B14F-4D97-AF65-F5344CB8AC3E}">
        <p14:creationId xmlns:p14="http://schemas.microsoft.com/office/powerpoint/2010/main" val="823603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1983191-8D01-4E72-A8F4-C4CD313E4E4D}"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042034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6A4F1F5-A4F0-4C00-B45C-0ECE5F93C541}"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245448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EECF093-4B44-4C88-B9F1-3B9B1A07D15F}"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798165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9615EB1-C3ED-4B88-B1F7-3716D730AC9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647542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0AF32FE-240B-4BD0-9FB7-782E5C7818BC}"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969164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FEE079E-A5B5-4326-A8BF-7D478D3CCA13}"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7461451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F1B6258-836E-41E1-B1C1-61252DA087BD}"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203931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B1FA95B-65F8-43A6-9B43-5F611546B5D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199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F8EE4F6-4313-4B92-A664-64093538D4E0}"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41408300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B2DED43-93D9-44D8-BB42-71196C23E066}"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3646911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A7EF179-96EC-41ED-8DA2-5C988F7A84F2}"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1574650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C54B84F-EB1D-4ACA-9023-2B0255F6F79E}"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21761543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4B5C742-774A-47C3-B018-4B9681A06ABA}"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33341995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83624-6D2E-4C52-A4E3-3891EBB0FB99}" type="slidenum">
              <a:rPr lang="en-US" altLang="en-US">
                <a:solidFill>
                  <a:srgbClr val="000000"/>
                </a:solidFill>
              </a:rPr>
              <a:pPr>
                <a:defRPr/>
              </a:pPr>
              <a:t>‹#›</a:t>
            </a:fld>
            <a:endParaRPr lang="en-US" altLang="en-US">
              <a:solidFill>
                <a:srgbClr val="000000"/>
              </a:solidFill>
            </a:endParaRPr>
          </a:p>
        </p:txBody>
      </p:sp>
    </p:spTree>
    <p:extLst>
      <p:ext uri="{BB962C8B-B14F-4D97-AF65-F5344CB8AC3E}">
        <p14:creationId xmlns:p14="http://schemas.microsoft.com/office/powerpoint/2010/main" val="176752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50BC8C-0C52-42A4-956D-90529CE4D3CB}" type="datetimeFigureOut">
              <a:rPr lang="en-GB" smtClean="0"/>
              <a:t>28/07/2016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1EBCB1-3C9B-43D8-A7C3-745B7D1EBF85}" type="slidenum">
              <a:rPr lang="en-GB" smtClean="0"/>
              <a:t>‹#›</a:t>
            </a:fld>
            <a:endParaRPr lang="en-GB"/>
          </a:p>
        </p:txBody>
      </p:sp>
    </p:spTree>
    <p:extLst>
      <p:ext uri="{BB962C8B-B14F-4D97-AF65-F5344CB8AC3E}">
        <p14:creationId xmlns:p14="http://schemas.microsoft.com/office/powerpoint/2010/main" val="1189112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fontAlgn="base">
              <a:spcBef>
                <a:spcPct val="0"/>
              </a:spcBef>
              <a:spcAft>
                <a:spcPct val="0"/>
              </a:spcAft>
              <a:defRPr/>
            </a:pPr>
            <a:endParaRPr lang="en-US" alt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fontAlgn="base">
              <a:spcBef>
                <a:spcPct val="0"/>
              </a:spcBef>
              <a:spcAft>
                <a:spcPct val="0"/>
              </a:spcAft>
              <a:defRPr/>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smtClean="0"/>
            </a:lvl1pPr>
          </a:lstStyle>
          <a:p>
            <a:pPr fontAlgn="base">
              <a:spcBef>
                <a:spcPct val="0"/>
              </a:spcBef>
              <a:spcAft>
                <a:spcPct val="0"/>
              </a:spcAft>
              <a:defRPr/>
            </a:pPr>
            <a:fld id="{3208F0BB-AE45-42C7-898A-C0FEB354D7CC}" type="slidenum">
              <a:rPr lang="en-US" altLang="en-US">
                <a:solidFill>
                  <a:srgbClr val="000000"/>
                </a:solidFill>
              </a:rPr>
              <a:pPr fontAlgn="base">
                <a:spcBef>
                  <a:spcPct val="0"/>
                </a:spcBef>
                <a:spcAft>
                  <a:spcPct val="0"/>
                </a:spcAft>
                <a:defRPr/>
              </a:pPr>
              <a:t>‹#›</a:t>
            </a:fld>
            <a:endParaRPr lang="en-US" altLang="en-US">
              <a:solidFill>
                <a:srgbClr val="000000"/>
              </a:solidFill>
            </a:endParaRPr>
          </a:p>
        </p:txBody>
      </p:sp>
    </p:spTree>
    <p:extLst>
      <p:ext uri="{BB962C8B-B14F-4D97-AF65-F5344CB8AC3E}">
        <p14:creationId xmlns:p14="http://schemas.microsoft.com/office/powerpoint/2010/main" val="6771848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Management Styles and Situational Leadership</a:t>
            </a:r>
            <a:endParaRPr lang="en-GB" dirty="0"/>
          </a:p>
        </p:txBody>
      </p:sp>
      <p:sp>
        <p:nvSpPr>
          <p:cNvPr id="3" name="Subtitle 2"/>
          <p:cNvSpPr>
            <a:spLocks noGrp="1"/>
          </p:cNvSpPr>
          <p:nvPr>
            <p:ph type="subTitle" idx="1"/>
          </p:nvPr>
        </p:nvSpPr>
        <p:spPr/>
        <p:txBody>
          <a:bodyPr/>
          <a:lstStyle/>
          <a:p>
            <a:r>
              <a:rPr lang="en-GB" dirty="0" smtClean="0"/>
              <a:t>Dr John Rees</a:t>
            </a:r>
            <a:endParaRPr lang="en-GB" dirty="0"/>
          </a:p>
        </p:txBody>
      </p:sp>
    </p:spTree>
    <p:extLst>
      <p:ext uri="{BB962C8B-B14F-4D97-AF65-F5344CB8AC3E}">
        <p14:creationId xmlns:p14="http://schemas.microsoft.com/office/powerpoint/2010/main" val="8597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mtClean="0"/>
              <a:t>Creating a Performance Culture</a:t>
            </a:r>
            <a:endParaRPr lang="en-GB" altLang="en-US" smtClean="0"/>
          </a:p>
        </p:txBody>
      </p:sp>
      <p:sp>
        <p:nvSpPr>
          <p:cNvPr id="26627" name="Rectangle 3"/>
          <p:cNvSpPr>
            <a:spLocks noGrp="1" noChangeArrowheads="1"/>
          </p:cNvSpPr>
          <p:nvPr>
            <p:ph type="body" idx="1"/>
          </p:nvPr>
        </p:nvSpPr>
        <p:spPr/>
        <p:txBody>
          <a:bodyPr/>
          <a:lstStyle/>
          <a:p>
            <a:pPr eaLnBrk="1" hangingPunct="1">
              <a:lnSpc>
                <a:spcPct val="80000"/>
              </a:lnSpc>
            </a:pPr>
            <a:r>
              <a:rPr lang="en-US" altLang="en-US" sz="2800" dirty="0" smtClean="0"/>
              <a:t>Critical to achieving </a:t>
            </a:r>
            <a:r>
              <a:rPr lang="en-US" altLang="en-US" sz="2800" dirty="0" smtClean="0"/>
              <a:t>success</a:t>
            </a:r>
            <a:endParaRPr lang="en-US" altLang="en-US" sz="2800" dirty="0" smtClean="0"/>
          </a:p>
          <a:p>
            <a:pPr eaLnBrk="1" hangingPunct="1">
              <a:lnSpc>
                <a:spcPct val="80000"/>
              </a:lnSpc>
            </a:pPr>
            <a:r>
              <a:rPr lang="en-US" altLang="en-US" sz="2800" dirty="0" smtClean="0"/>
              <a:t>Constant high performance requires the support of every person within the team </a:t>
            </a:r>
          </a:p>
          <a:p>
            <a:pPr eaLnBrk="1" hangingPunct="1">
              <a:lnSpc>
                <a:spcPct val="80000"/>
              </a:lnSpc>
            </a:pPr>
            <a:r>
              <a:rPr lang="en-US" altLang="en-US" sz="2800" dirty="0" smtClean="0"/>
              <a:t>Performance culture aspires to ensure that the individual is truly engaged in the workings of the team, and readily strives towards its success</a:t>
            </a:r>
            <a:r>
              <a:rPr lang="en-GB" altLang="en-US" sz="2800" dirty="0" smtClean="0"/>
              <a:t>.</a:t>
            </a:r>
            <a:r>
              <a:rPr lang="en-US" altLang="en-US" sz="2800" dirty="0" smtClean="0"/>
              <a:t> </a:t>
            </a:r>
          </a:p>
          <a:p>
            <a:pPr eaLnBrk="1" hangingPunct="1">
              <a:lnSpc>
                <a:spcPct val="80000"/>
              </a:lnSpc>
            </a:pPr>
            <a:r>
              <a:rPr lang="en-US" altLang="en-US" sz="2800" dirty="0" smtClean="0"/>
              <a:t>Expectations must be made clear and </a:t>
            </a:r>
            <a:r>
              <a:rPr lang="en-GB" altLang="en-US" sz="2800" dirty="0" smtClean="0"/>
              <a:t>the </a:t>
            </a:r>
            <a:r>
              <a:rPr lang="en-US" altLang="en-US" sz="2800" dirty="0" smtClean="0"/>
              <a:t>goals</a:t>
            </a:r>
            <a:r>
              <a:rPr lang="en-GB" altLang="en-US" sz="2800" dirty="0" smtClean="0"/>
              <a:t> set are</a:t>
            </a:r>
            <a:r>
              <a:rPr lang="en-US" altLang="en-US" sz="2800" dirty="0" smtClean="0"/>
              <a:t> achievable</a:t>
            </a:r>
          </a:p>
          <a:p>
            <a:pPr eaLnBrk="1" hangingPunct="1">
              <a:lnSpc>
                <a:spcPct val="80000"/>
              </a:lnSpc>
            </a:pPr>
            <a:r>
              <a:rPr lang="en-US" altLang="en-US" sz="2800" dirty="0" smtClean="0"/>
              <a:t>Shared belief in capabilities and the desire to </a:t>
            </a:r>
            <a:r>
              <a:rPr lang="en-GB" altLang="en-US" sz="2800" dirty="0" smtClean="0"/>
              <a:t>succeed</a:t>
            </a:r>
            <a:r>
              <a:rPr lang="en-US" altLang="en-US" sz="2800" dirty="0" smtClean="0"/>
              <a:t> allows researchers to be involved in the success of the team </a:t>
            </a:r>
            <a:endParaRPr lang="en-GB" altLang="en-US" sz="2800" dirty="0" smtClean="0"/>
          </a:p>
        </p:txBody>
      </p:sp>
    </p:spTree>
    <p:extLst>
      <p:ext uri="{BB962C8B-B14F-4D97-AF65-F5344CB8AC3E}">
        <p14:creationId xmlns:p14="http://schemas.microsoft.com/office/powerpoint/2010/main" val="2814508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Expectations Are Everything</a:t>
            </a:r>
          </a:p>
        </p:txBody>
      </p:sp>
      <p:sp>
        <p:nvSpPr>
          <p:cNvPr id="27651" name="Rectangle 3"/>
          <p:cNvSpPr>
            <a:spLocks noGrp="1" noChangeArrowheads="1"/>
          </p:cNvSpPr>
          <p:nvPr>
            <p:ph type="body" idx="1"/>
          </p:nvPr>
        </p:nvSpPr>
        <p:spPr/>
        <p:txBody>
          <a:bodyPr/>
          <a:lstStyle/>
          <a:p>
            <a:pPr eaLnBrk="1" hangingPunct="1"/>
            <a:r>
              <a:rPr lang="en-GB" altLang="en-US" smtClean="0"/>
              <a:t>Set the right expectations</a:t>
            </a:r>
          </a:p>
          <a:p>
            <a:pPr lvl="1" eaLnBrk="1" hangingPunct="1"/>
            <a:r>
              <a:rPr lang="en-GB" altLang="en-US" smtClean="0"/>
              <a:t>Activity volume, quality</a:t>
            </a:r>
          </a:p>
          <a:p>
            <a:pPr lvl="1" eaLnBrk="1" hangingPunct="1"/>
            <a:r>
              <a:rPr lang="en-GB" altLang="en-US" smtClean="0"/>
              <a:t>Degree of direction</a:t>
            </a:r>
          </a:p>
          <a:p>
            <a:pPr lvl="1" eaLnBrk="1" hangingPunct="1"/>
            <a:r>
              <a:rPr lang="en-GB" altLang="en-US" smtClean="0"/>
              <a:t>Degree of collegiality and support</a:t>
            </a:r>
          </a:p>
          <a:p>
            <a:pPr eaLnBrk="1" hangingPunct="1"/>
            <a:r>
              <a:rPr lang="en-GB" altLang="en-US" smtClean="0"/>
              <a:t>Always follow up on tasks you set</a:t>
            </a:r>
          </a:p>
          <a:p>
            <a:pPr eaLnBrk="1" hangingPunct="1"/>
            <a:r>
              <a:rPr lang="en-GB" altLang="en-US" smtClean="0"/>
              <a:t>If you aren’t serious, don’t ask for it</a:t>
            </a:r>
          </a:p>
          <a:p>
            <a:pPr eaLnBrk="1" hangingPunct="1"/>
            <a:r>
              <a:rPr lang="en-GB" altLang="en-US" smtClean="0"/>
              <a:t>Don’t let the agenda be set by outside priorities</a:t>
            </a:r>
          </a:p>
        </p:txBody>
      </p:sp>
    </p:spTree>
    <p:extLst>
      <p:ext uri="{BB962C8B-B14F-4D97-AF65-F5344CB8AC3E}">
        <p14:creationId xmlns:p14="http://schemas.microsoft.com/office/powerpoint/2010/main" val="818089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What is Performance Culture?</a:t>
            </a:r>
          </a:p>
        </p:txBody>
      </p:sp>
      <p:sp>
        <p:nvSpPr>
          <p:cNvPr id="28675" name="Rectangle 3"/>
          <p:cNvSpPr>
            <a:spLocks noGrp="1" noChangeArrowheads="1"/>
          </p:cNvSpPr>
          <p:nvPr>
            <p:ph type="body" idx="1"/>
          </p:nvPr>
        </p:nvSpPr>
        <p:spPr/>
        <p:txBody>
          <a:bodyPr/>
          <a:lstStyle/>
          <a:p>
            <a:pPr eaLnBrk="1" hangingPunct="1">
              <a:lnSpc>
                <a:spcPct val="90000"/>
              </a:lnSpc>
            </a:pPr>
            <a:r>
              <a:rPr lang="en-GB" altLang="en-US" smtClean="0"/>
              <a:t>Leadership </a:t>
            </a:r>
          </a:p>
          <a:p>
            <a:pPr eaLnBrk="1" hangingPunct="1">
              <a:lnSpc>
                <a:spcPct val="90000"/>
              </a:lnSpc>
            </a:pPr>
            <a:r>
              <a:rPr lang="en-GB" altLang="en-US" smtClean="0"/>
              <a:t>Change management</a:t>
            </a:r>
          </a:p>
          <a:p>
            <a:pPr eaLnBrk="1" hangingPunct="1">
              <a:lnSpc>
                <a:spcPct val="90000"/>
              </a:lnSpc>
            </a:pPr>
            <a:r>
              <a:rPr lang="en-GB" altLang="en-US" smtClean="0"/>
              <a:t>Tools </a:t>
            </a:r>
          </a:p>
          <a:p>
            <a:pPr eaLnBrk="1" hangingPunct="1">
              <a:lnSpc>
                <a:spcPct val="90000"/>
              </a:lnSpc>
            </a:pPr>
            <a:r>
              <a:rPr lang="en-GB" altLang="en-US" smtClean="0"/>
              <a:t>Data</a:t>
            </a:r>
          </a:p>
          <a:p>
            <a:pPr eaLnBrk="1" hangingPunct="1">
              <a:lnSpc>
                <a:spcPct val="90000"/>
              </a:lnSpc>
            </a:pPr>
            <a:r>
              <a:rPr lang="en-GB" altLang="en-US" smtClean="0"/>
              <a:t>Empowerment to act</a:t>
            </a:r>
          </a:p>
          <a:p>
            <a:pPr eaLnBrk="1" hangingPunct="1">
              <a:lnSpc>
                <a:spcPct val="90000"/>
              </a:lnSpc>
              <a:buFontTx/>
              <a:buNone/>
            </a:pPr>
            <a:endParaRPr lang="en-GB" altLang="en-US" smtClean="0"/>
          </a:p>
          <a:p>
            <a:pPr eaLnBrk="1" hangingPunct="1">
              <a:lnSpc>
                <a:spcPct val="90000"/>
              </a:lnSpc>
              <a:buFontTx/>
              <a:buNone/>
            </a:pPr>
            <a:r>
              <a:rPr lang="en-GB" altLang="en-US" smtClean="0">
                <a:solidFill>
                  <a:srgbClr val="FF0000"/>
                </a:solidFill>
              </a:rPr>
              <a:t>Make no mistake – if you miss one of these and you miss the lot!</a:t>
            </a:r>
          </a:p>
        </p:txBody>
      </p:sp>
    </p:spTree>
    <p:extLst>
      <p:ext uri="{BB962C8B-B14F-4D97-AF65-F5344CB8AC3E}">
        <p14:creationId xmlns:p14="http://schemas.microsoft.com/office/powerpoint/2010/main" val="306072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ctrTitle"/>
          </p:nvPr>
        </p:nvSpPr>
        <p:spPr/>
        <p:txBody>
          <a:bodyPr/>
          <a:lstStyle/>
          <a:p>
            <a:pPr eaLnBrk="1" hangingPunct="1"/>
            <a:r>
              <a:rPr lang="en-GB" altLang="en-US" smtClean="0"/>
              <a:t>It’s all about </a:t>
            </a:r>
            <a:r>
              <a:rPr lang="en-GB" altLang="en-US" smtClean="0">
                <a:solidFill>
                  <a:srgbClr val="FF0000"/>
                </a:solidFill>
              </a:rPr>
              <a:t>LEADERSHIP</a:t>
            </a:r>
          </a:p>
        </p:txBody>
      </p:sp>
    </p:spTree>
    <p:extLst>
      <p:ext uri="{BB962C8B-B14F-4D97-AF65-F5344CB8AC3E}">
        <p14:creationId xmlns:p14="http://schemas.microsoft.com/office/powerpoint/2010/main" val="427247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3"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4"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5"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6"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7"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28"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8</a:t>
            </a:r>
          </a:p>
        </p:txBody>
      </p:sp>
      <p:sp>
        <p:nvSpPr>
          <p:cNvPr id="30729"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0730"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pic>
        <p:nvPicPr>
          <p:cNvPr id="30731" name="Picture 11" descr="Leadership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413" y="1773238"/>
            <a:ext cx="4724400" cy="462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2" name="Rectangle 12"/>
          <p:cNvSpPr>
            <a:spLocks noGrp="1" noChangeArrowheads="1"/>
          </p:cNvSpPr>
          <p:nvPr>
            <p:ph type="title" idx="4294967295"/>
          </p:nvPr>
        </p:nvSpPr>
        <p:spPr>
          <a:xfrm>
            <a:off x="2895600" y="381000"/>
            <a:ext cx="6019800" cy="1190625"/>
          </a:xfrm>
          <a:noFill/>
        </p:spPr>
        <p:txBody>
          <a:bodyPr>
            <a:spAutoFit/>
          </a:bodyPr>
          <a:lstStyle/>
          <a:p>
            <a:pPr eaLnBrk="1" hangingPunct="1"/>
            <a:r>
              <a:rPr lang="en-US" altLang="en-US" smtClean="0"/>
              <a:t>Situational Leadership Model</a:t>
            </a:r>
          </a:p>
        </p:txBody>
      </p:sp>
    </p:spTree>
    <p:extLst>
      <p:ext uri="{BB962C8B-B14F-4D97-AF65-F5344CB8AC3E}">
        <p14:creationId xmlns:p14="http://schemas.microsoft.com/office/powerpoint/2010/main" val="1076699742"/>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47"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48"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49"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50"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51"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52"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15</a:t>
            </a:r>
          </a:p>
        </p:txBody>
      </p:sp>
      <p:sp>
        <p:nvSpPr>
          <p:cNvPr id="31753"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54"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1755" name="Rectangle 11"/>
          <p:cNvSpPr>
            <a:spLocks noGrp="1" noChangeArrowheads="1"/>
          </p:cNvSpPr>
          <p:nvPr>
            <p:ph type="title" idx="4294967295"/>
          </p:nvPr>
        </p:nvSpPr>
        <p:spPr>
          <a:xfrm>
            <a:off x="1692275" y="333375"/>
            <a:ext cx="7272338" cy="1143000"/>
          </a:xfrm>
          <a:noFill/>
        </p:spPr>
        <p:txBody>
          <a:bodyPr lIns="92075" tIns="46038" rIns="92075" bIns="46038"/>
          <a:lstStyle/>
          <a:p>
            <a:pPr eaLnBrk="1" hangingPunct="1">
              <a:lnSpc>
                <a:spcPct val="90000"/>
              </a:lnSpc>
            </a:pPr>
            <a:r>
              <a:rPr lang="en-US" altLang="en-US" smtClean="0"/>
              <a:t>Levels of Development</a:t>
            </a:r>
          </a:p>
        </p:txBody>
      </p:sp>
      <p:sp>
        <p:nvSpPr>
          <p:cNvPr id="31756" name="Rectangle 12"/>
          <p:cNvSpPr>
            <a:spLocks noGrp="1" noChangeArrowheads="1"/>
          </p:cNvSpPr>
          <p:nvPr>
            <p:ph type="body" idx="4294967295"/>
          </p:nvPr>
        </p:nvSpPr>
        <p:spPr>
          <a:xfrm>
            <a:off x="538163" y="1981200"/>
            <a:ext cx="8099425" cy="2590800"/>
          </a:xfrm>
          <a:noFill/>
        </p:spPr>
        <p:txBody>
          <a:bodyPr lIns="92075" tIns="46038" rIns="92075" bIns="46038"/>
          <a:lstStyle/>
          <a:p>
            <a:pPr marL="285750" indent="-285750" eaLnBrk="1" hangingPunct="1"/>
            <a:r>
              <a:rPr lang="en-US" altLang="en-US" smtClean="0"/>
              <a:t>D1 -  </a:t>
            </a:r>
            <a:r>
              <a:rPr lang="en-US" altLang="en-US" smtClean="0">
                <a:solidFill>
                  <a:srgbClr val="CC3300"/>
                </a:solidFill>
              </a:rPr>
              <a:t>“Enthusiastic Beginner”</a:t>
            </a:r>
          </a:p>
          <a:p>
            <a:pPr marL="285750" indent="-285750" eaLnBrk="1" hangingPunct="1"/>
            <a:r>
              <a:rPr lang="en-US" altLang="en-US" smtClean="0"/>
              <a:t>D2 -  </a:t>
            </a:r>
            <a:r>
              <a:rPr lang="en-US" altLang="en-US" smtClean="0">
                <a:solidFill>
                  <a:srgbClr val="CC3300"/>
                </a:solidFill>
              </a:rPr>
              <a:t>“Disillusioned Learner”</a:t>
            </a:r>
          </a:p>
          <a:p>
            <a:pPr marL="285750" indent="-285750" eaLnBrk="1" hangingPunct="1"/>
            <a:r>
              <a:rPr lang="en-US" altLang="en-US" smtClean="0"/>
              <a:t>D3 -  </a:t>
            </a:r>
            <a:r>
              <a:rPr lang="en-US" altLang="en-US" smtClean="0">
                <a:solidFill>
                  <a:srgbClr val="CC3300"/>
                </a:solidFill>
              </a:rPr>
              <a:t>“Reluctant Contributor”</a:t>
            </a:r>
          </a:p>
          <a:p>
            <a:pPr marL="285750" indent="-285750" eaLnBrk="1" hangingPunct="1"/>
            <a:r>
              <a:rPr lang="en-US" altLang="en-US" smtClean="0"/>
              <a:t>D4 -  </a:t>
            </a:r>
            <a:r>
              <a:rPr lang="en-US" altLang="en-US" smtClean="0">
                <a:solidFill>
                  <a:srgbClr val="CC3300"/>
                </a:solidFill>
              </a:rPr>
              <a:t>“Peak Performer”</a:t>
            </a:r>
          </a:p>
        </p:txBody>
      </p:sp>
      <p:pic>
        <p:nvPicPr>
          <p:cNvPr id="31757" name="Picture 13"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4438" y="4797425"/>
            <a:ext cx="5992812"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417714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2268538" y="1676400"/>
            <a:ext cx="6407150" cy="1247775"/>
          </a:xfrm>
        </p:spPr>
        <p:txBody>
          <a:bodyPr>
            <a:normAutofit fontScale="90000"/>
          </a:bodyPr>
          <a:lstStyle/>
          <a:p>
            <a:pPr eaLnBrk="1" hangingPunct="1"/>
            <a:r>
              <a:rPr lang="en-US" altLang="en-US" smtClean="0"/>
              <a:t>D1 - </a:t>
            </a:r>
            <a:r>
              <a:rPr lang="en-US" altLang="en-US" sz="4000" smtClean="0"/>
              <a:t>Low Competence, High Commitment </a:t>
            </a:r>
            <a:endParaRPr lang="en-US" altLang="en-US" smtClean="0"/>
          </a:p>
        </p:txBody>
      </p:sp>
      <p:sp>
        <p:nvSpPr>
          <p:cNvPr id="153603" name="Text Box 3"/>
          <p:cNvSpPr txBox="1">
            <a:spLocks noChangeArrowheads="1"/>
          </p:cNvSpPr>
          <p:nvPr/>
        </p:nvSpPr>
        <p:spPr bwMode="auto">
          <a:xfrm>
            <a:off x="3184525" y="3059113"/>
            <a:ext cx="184150" cy="396875"/>
          </a:xfrm>
          <a:prstGeom prst="rect">
            <a:avLst/>
          </a:prstGeom>
          <a:noFill/>
          <a:ln w="9525">
            <a:noFill/>
            <a:miter lim="800000"/>
            <a:headEnd/>
            <a:tailEnd/>
          </a:ln>
          <a:effectLst/>
        </p:spPr>
        <p:txBody>
          <a:bodyPr wrap="none">
            <a:spAutoFit/>
          </a:bodyPr>
          <a:lstStyle/>
          <a:p>
            <a:pPr>
              <a:defRPr/>
            </a:pPr>
            <a:endParaRPr lang="en-GB" sz="2000" b="1">
              <a:solidFill>
                <a:srgbClr val="006666"/>
              </a:solidFill>
              <a:effectLst>
                <a:outerShdw blurRad="38100" dist="38100" dir="2700000" algn="tl">
                  <a:srgbClr val="C0C0C0"/>
                </a:outerShdw>
              </a:effectLst>
            </a:endParaRPr>
          </a:p>
        </p:txBody>
      </p:sp>
      <p:pic>
        <p:nvPicPr>
          <p:cNvPr id="32772" name="Picture 4" descr="PE02002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175" y="3141663"/>
            <a:ext cx="2551113"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05" name="Text Box 5"/>
          <p:cNvSpPr txBox="1">
            <a:spLocks noChangeArrowheads="1"/>
          </p:cNvSpPr>
          <p:nvPr/>
        </p:nvSpPr>
        <p:spPr bwMode="auto">
          <a:xfrm>
            <a:off x="1619250" y="6021388"/>
            <a:ext cx="5578475" cy="579437"/>
          </a:xfrm>
          <a:prstGeom prst="rect">
            <a:avLst/>
          </a:prstGeom>
          <a:noFill/>
          <a:ln w="9525">
            <a:noFill/>
            <a:miter lim="800000"/>
            <a:headEnd/>
            <a:tailEnd/>
          </a:ln>
          <a:effectLst/>
        </p:spPr>
        <p:txBody>
          <a:bodyPr>
            <a:spAutoFit/>
          </a:bodyPr>
          <a:lstStyle/>
          <a:p>
            <a:pPr algn="ctr">
              <a:defRPr/>
            </a:pPr>
            <a:r>
              <a:rPr lang="en-US" sz="3200" b="1">
                <a:solidFill>
                  <a:srgbClr val="CC3300"/>
                </a:solidFill>
                <a:effectLst>
                  <a:outerShdw blurRad="38100" dist="38100" dir="2700000" algn="tl">
                    <a:srgbClr val="C0C0C0"/>
                  </a:outerShdw>
                </a:effectLst>
              </a:rPr>
              <a:t>“Enthusiastic Beginner”</a:t>
            </a:r>
          </a:p>
        </p:txBody>
      </p:sp>
      <p:sp>
        <p:nvSpPr>
          <p:cNvPr id="32774" name="Rectangle 6"/>
          <p:cNvSpPr>
            <a:spLocks noChangeArrowheads="1"/>
          </p:cNvSpPr>
          <p:nvPr/>
        </p:nvSpPr>
        <p:spPr bwMode="auto">
          <a:xfrm>
            <a:off x="1763713" y="381000"/>
            <a:ext cx="7227887" cy="88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400">
                <a:solidFill>
                  <a:srgbClr val="006666"/>
                </a:solidFill>
              </a:rPr>
              <a:t>Levels of Development – D1</a:t>
            </a:r>
          </a:p>
        </p:txBody>
      </p:sp>
    </p:spTree>
    <p:extLst>
      <p:ext uri="{BB962C8B-B14F-4D97-AF65-F5344CB8AC3E}">
        <p14:creationId xmlns:p14="http://schemas.microsoft.com/office/powerpoint/2010/main" val="105527696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1619250" y="1484313"/>
            <a:ext cx="7524750" cy="1512887"/>
          </a:xfrm>
        </p:spPr>
        <p:txBody>
          <a:bodyPr>
            <a:normAutofit fontScale="90000"/>
          </a:bodyPr>
          <a:lstStyle/>
          <a:p>
            <a:pPr eaLnBrk="1" hangingPunct="1"/>
            <a:r>
              <a:rPr lang="en-US" altLang="en-US" smtClean="0"/>
              <a:t/>
            </a:r>
            <a:br>
              <a:rPr lang="en-US" altLang="en-US" smtClean="0"/>
            </a:br>
            <a:r>
              <a:rPr lang="en-US" altLang="en-US" smtClean="0"/>
              <a:t>D2 - Some</a:t>
            </a:r>
            <a:r>
              <a:rPr lang="en-US" altLang="en-US" sz="3900" smtClean="0"/>
              <a:t> Competence, Low Commitment</a:t>
            </a:r>
            <a:r>
              <a:rPr lang="en-US" altLang="en-US" sz="4000" smtClean="0"/>
              <a:t> </a:t>
            </a:r>
            <a:br>
              <a:rPr lang="en-US" altLang="en-US" sz="4000" smtClean="0"/>
            </a:br>
            <a:endParaRPr lang="en-US" altLang="en-US" smtClean="0"/>
          </a:p>
        </p:txBody>
      </p:sp>
      <p:sp>
        <p:nvSpPr>
          <p:cNvPr id="154627" name="Text Box 3"/>
          <p:cNvSpPr txBox="1">
            <a:spLocks noChangeArrowheads="1"/>
          </p:cNvSpPr>
          <p:nvPr/>
        </p:nvSpPr>
        <p:spPr bwMode="auto">
          <a:xfrm>
            <a:off x="3184525" y="3059113"/>
            <a:ext cx="184150" cy="396875"/>
          </a:xfrm>
          <a:prstGeom prst="rect">
            <a:avLst/>
          </a:prstGeom>
          <a:noFill/>
          <a:ln w="9525">
            <a:noFill/>
            <a:miter lim="800000"/>
            <a:headEnd/>
            <a:tailEnd/>
          </a:ln>
          <a:effectLst/>
        </p:spPr>
        <p:txBody>
          <a:bodyPr wrap="none">
            <a:spAutoFit/>
          </a:bodyPr>
          <a:lstStyle/>
          <a:p>
            <a:pPr>
              <a:defRPr/>
            </a:pPr>
            <a:endParaRPr lang="en-GB" sz="2000" b="1">
              <a:solidFill>
                <a:srgbClr val="FFFFFF"/>
              </a:solidFill>
              <a:effectLst>
                <a:outerShdw blurRad="38100" dist="38100" dir="2700000" algn="tl">
                  <a:srgbClr val="C0C0C0"/>
                </a:outerShdw>
              </a:effectLst>
            </a:endParaRPr>
          </a:p>
        </p:txBody>
      </p:sp>
      <p:sp>
        <p:nvSpPr>
          <p:cNvPr id="154628" name="Text Box 4"/>
          <p:cNvSpPr txBox="1">
            <a:spLocks noChangeArrowheads="1"/>
          </p:cNvSpPr>
          <p:nvPr/>
        </p:nvSpPr>
        <p:spPr bwMode="auto">
          <a:xfrm>
            <a:off x="1547813" y="5949950"/>
            <a:ext cx="5578475" cy="579438"/>
          </a:xfrm>
          <a:prstGeom prst="rect">
            <a:avLst/>
          </a:prstGeom>
          <a:noFill/>
          <a:ln w="9525">
            <a:noFill/>
            <a:miter lim="800000"/>
            <a:headEnd/>
            <a:tailEnd/>
          </a:ln>
          <a:effectLst/>
        </p:spPr>
        <p:txBody>
          <a:bodyPr>
            <a:spAutoFit/>
          </a:bodyPr>
          <a:lstStyle/>
          <a:p>
            <a:pPr>
              <a:defRPr/>
            </a:pPr>
            <a:r>
              <a:rPr lang="en-US" sz="3200" b="1">
                <a:solidFill>
                  <a:srgbClr val="CC3300"/>
                </a:solidFill>
                <a:effectLst>
                  <a:outerShdw blurRad="38100" dist="38100" dir="2700000" algn="tl">
                    <a:srgbClr val="C0C0C0"/>
                  </a:outerShdw>
                </a:effectLst>
              </a:rPr>
              <a:t>“Disillusioned Learner”</a:t>
            </a:r>
          </a:p>
        </p:txBody>
      </p:sp>
      <p:pic>
        <p:nvPicPr>
          <p:cNvPr id="33797" name="Picture 5" descr="PE01838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938" y="3141663"/>
            <a:ext cx="2722562" cy="261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Rectangle 7"/>
          <p:cNvSpPr>
            <a:spLocks noChangeArrowheads="1"/>
          </p:cNvSpPr>
          <p:nvPr/>
        </p:nvSpPr>
        <p:spPr bwMode="auto">
          <a:xfrm>
            <a:off x="1763713" y="381000"/>
            <a:ext cx="7227887" cy="88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400">
                <a:solidFill>
                  <a:srgbClr val="006666"/>
                </a:solidFill>
              </a:rPr>
              <a:t>Levels of Development – D2</a:t>
            </a:r>
          </a:p>
        </p:txBody>
      </p:sp>
    </p:spTree>
    <p:extLst>
      <p:ext uri="{BB962C8B-B14F-4D97-AF65-F5344CB8AC3E}">
        <p14:creationId xmlns:p14="http://schemas.microsoft.com/office/powerpoint/2010/main" val="292168165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1547813" y="1484313"/>
            <a:ext cx="7596187" cy="1371600"/>
          </a:xfrm>
        </p:spPr>
        <p:txBody>
          <a:bodyPr/>
          <a:lstStyle/>
          <a:p>
            <a:pPr eaLnBrk="1" hangingPunct="1"/>
            <a:r>
              <a:rPr lang="en-US" altLang="en-US" sz="3600" smtClean="0"/>
              <a:t>D3 - Moderate to High Competence, </a:t>
            </a:r>
            <a:br>
              <a:rPr lang="en-US" altLang="en-US" sz="3600" smtClean="0"/>
            </a:br>
            <a:r>
              <a:rPr lang="en-US" altLang="en-US" sz="3600" smtClean="0"/>
              <a:t>Variable Commitment</a:t>
            </a:r>
          </a:p>
        </p:txBody>
      </p:sp>
      <p:sp>
        <p:nvSpPr>
          <p:cNvPr id="155651" name="Text Box 3"/>
          <p:cNvSpPr txBox="1">
            <a:spLocks noChangeArrowheads="1"/>
          </p:cNvSpPr>
          <p:nvPr/>
        </p:nvSpPr>
        <p:spPr bwMode="auto">
          <a:xfrm>
            <a:off x="3641725" y="5649913"/>
            <a:ext cx="184150" cy="396875"/>
          </a:xfrm>
          <a:prstGeom prst="rect">
            <a:avLst/>
          </a:prstGeom>
          <a:noFill/>
          <a:ln w="9525">
            <a:noFill/>
            <a:miter lim="800000"/>
            <a:headEnd/>
            <a:tailEnd/>
          </a:ln>
          <a:effectLst/>
        </p:spPr>
        <p:txBody>
          <a:bodyPr wrap="none">
            <a:spAutoFit/>
          </a:bodyPr>
          <a:lstStyle/>
          <a:p>
            <a:pPr>
              <a:defRPr/>
            </a:pPr>
            <a:endParaRPr lang="en-GB" sz="2000" b="1">
              <a:solidFill>
                <a:srgbClr val="FFFFFF"/>
              </a:solidFill>
              <a:effectLst>
                <a:outerShdw blurRad="38100" dist="38100" dir="2700000" algn="tl">
                  <a:srgbClr val="C0C0C0"/>
                </a:outerShdw>
              </a:effectLst>
            </a:endParaRPr>
          </a:p>
        </p:txBody>
      </p:sp>
      <p:sp>
        <p:nvSpPr>
          <p:cNvPr id="155652" name="Text Box 4"/>
          <p:cNvSpPr txBox="1">
            <a:spLocks noChangeArrowheads="1"/>
          </p:cNvSpPr>
          <p:nvPr/>
        </p:nvSpPr>
        <p:spPr bwMode="auto">
          <a:xfrm>
            <a:off x="2051050" y="6092825"/>
            <a:ext cx="4783138" cy="579438"/>
          </a:xfrm>
          <a:prstGeom prst="rect">
            <a:avLst/>
          </a:prstGeom>
          <a:noFill/>
          <a:ln w="9525">
            <a:noFill/>
            <a:miter lim="800000"/>
            <a:headEnd/>
            <a:tailEnd/>
          </a:ln>
          <a:effectLst/>
        </p:spPr>
        <p:txBody>
          <a:bodyPr wrap="none">
            <a:spAutoFit/>
          </a:bodyPr>
          <a:lstStyle/>
          <a:p>
            <a:pPr>
              <a:defRPr/>
            </a:pPr>
            <a:r>
              <a:rPr lang="en-US" sz="3200" b="1">
                <a:solidFill>
                  <a:srgbClr val="CC3300"/>
                </a:solidFill>
                <a:effectLst>
                  <a:outerShdw blurRad="38100" dist="38100" dir="2700000" algn="tl">
                    <a:srgbClr val="C0C0C0"/>
                  </a:outerShdw>
                </a:effectLst>
              </a:rPr>
              <a:t>“Reluctant Contributor”</a:t>
            </a:r>
          </a:p>
        </p:txBody>
      </p:sp>
      <p:pic>
        <p:nvPicPr>
          <p:cNvPr id="34821" name="Picture 5" descr="BD07153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2924175"/>
            <a:ext cx="2773363" cy="303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2" name="Rectangle 7"/>
          <p:cNvSpPr>
            <a:spLocks noChangeArrowheads="1"/>
          </p:cNvSpPr>
          <p:nvPr/>
        </p:nvSpPr>
        <p:spPr bwMode="auto">
          <a:xfrm>
            <a:off x="1763713" y="381000"/>
            <a:ext cx="7227887" cy="88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400">
                <a:solidFill>
                  <a:srgbClr val="006666"/>
                </a:solidFill>
              </a:rPr>
              <a:t>Levels of Development – D3</a:t>
            </a:r>
          </a:p>
        </p:txBody>
      </p:sp>
    </p:spTree>
    <p:extLst>
      <p:ext uri="{BB962C8B-B14F-4D97-AF65-F5344CB8AC3E}">
        <p14:creationId xmlns:p14="http://schemas.microsoft.com/office/powerpoint/2010/main" val="15093206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xfrm>
            <a:off x="1619250" y="1524000"/>
            <a:ext cx="7296150" cy="1473200"/>
          </a:xfrm>
        </p:spPr>
        <p:txBody>
          <a:bodyPr/>
          <a:lstStyle/>
          <a:p>
            <a:pPr eaLnBrk="1" hangingPunct="1"/>
            <a:r>
              <a:rPr lang="en-US" altLang="en-US" smtClean="0"/>
              <a:t>D4 - High</a:t>
            </a:r>
            <a:r>
              <a:rPr lang="en-US" altLang="en-US" sz="3900" smtClean="0"/>
              <a:t> Competence, High Commitment</a:t>
            </a:r>
            <a:r>
              <a:rPr lang="en-US" altLang="en-US" sz="4000" smtClean="0"/>
              <a:t> </a:t>
            </a:r>
            <a:endParaRPr lang="en-US" altLang="en-US" smtClean="0"/>
          </a:p>
        </p:txBody>
      </p:sp>
      <p:sp>
        <p:nvSpPr>
          <p:cNvPr id="156675" name="Text Box 3"/>
          <p:cNvSpPr txBox="1">
            <a:spLocks noChangeArrowheads="1"/>
          </p:cNvSpPr>
          <p:nvPr/>
        </p:nvSpPr>
        <p:spPr bwMode="auto">
          <a:xfrm>
            <a:off x="3184525" y="3059113"/>
            <a:ext cx="184150" cy="396875"/>
          </a:xfrm>
          <a:prstGeom prst="rect">
            <a:avLst/>
          </a:prstGeom>
          <a:noFill/>
          <a:ln w="9525">
            <a:noFill/>
            <a:miter lim="800000"/>
            <a:headEnd/>
            <a:tailEnd/>
          </a:ln>
          <a:effectLst/>
        </p:spPr>
        <p:txBody>
          <a:bodyPr wrap="none">
            <a:spAutoFit/>
          </a:bodyPr>
          <a:lstStyle/>
          <a:p>
            <a:pPr>
              <a:defRPr/>
            </a:pPr>
            <a:endParaRPr lang="en-GB" sz="2000" b="1">
              <a:solidFill>
                <a:srgbClr val="FFFFFF"/>
              </a:solidFill>
              <a:effectLst>
                <a:outerShdw blurRad="38100" dist="38100" dir="2700000" algn="tl">
                  <a:srgbClr val="C0C0C0"/>
                </a:outerShdw>
              </a:effectLst>
            </a:endParaRPr>
          </a:p>
        </p:txBody>
      </p:sp>
      <p:sp>
        <p:nvSpPr>
          <p:cNvPr id="156676" name="Text Box 4"/>
          <p:cNvSpPr txBox="1">
            <a:spLocks noChangeArrowheads="1"/>
          </p:cNvSpPr>
          <p:nvPr/>
        </p:nvSpPr>
        <p:spPr bwMode="auto">
          <a:xfrm>
            <a:off x="1547813" y="6092825"/>
            <a:ext cx="5578475" cy="579438"/>
          </a:xfrm>
          <a:prstGeom prst="rect">
            <a:avLst/>
          </a:prstGeom>
          <a:noFill/>
          <a:ln w="9525">
            <a:noFill/>
            <a:miter lim="800000"/>
            <a:headEnd/>
            <a:tailEnd/>
          </a:ln>
          <a:effectLst/>
        </p:spPr>
        <p:txBody>
          <a:bodyPr>
            <a:spAutoFit/>
          </a:bodyPr>
          <a:lstStyle/>
          <a:p>
            <a:pPr algn="ctr">
              <a:defRPr/>
            </a:pPr>
            <a:r>
              <a:rPr lang="en-US" sz="3200" b="1">
                <a:solidFill>
                  <a:srgbClr val="CC3300"/>
                </a:solidFill>
                <a:effectLst>
                  <a:outerShdw blurRad="38100" dist="38100" dir="2700000" algn="tl">
                    <a:srgbClr val="C0C0C0"/>
                  </a:outerShdw>
                </a:effectLst>
              </a:rPr>
              <a:t>“Peak Performer”        </a:t>
            </a:r>
          </a:p>
        </p:txBody>
      </p:sp>
      <p:pic>
        <p:nvPicPr>
          <p:cNvPr id="35845" name="Picture 5" descr="PE02716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113" y="2924175"/>
            <a:ext cx="3043237"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Rectangle 7"/>
          <p:cNvSpPr>
            <a:spLocks noChangeArrowheads="1"/>
          </p:cNvSpPr>
          <p:nvPr/>
        </p:nvSpPr>
        <p:spPr bwMode="auto">
          <a:xfrm>
            <a:off x="1763713" y="381000"/>
            <a:ext cx="7227887" cy="88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400">
                <a:solidFill>
                  <a:srgbClr val="006666"/>
                </a:solidFill>
              </a:rPr>
              <a:t>Levels of Development – D4</a:t>
            </a:r>
          </a:p>
        </p:txBody>
      </p:sp>
    </p:spTree>
    <p:extLst>
      <p:ext uri="{BB962C8B-B14F-4D97-AF65-F5344CB8AC3E}">
        <p14:creationId xmlns:p14="http://schemas.microsoft.com/office/powerpoint/2010/main" val="158238664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67"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68"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69"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70"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71"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72"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15</a:t>
            </a:r>
          </a:p>
        </p:txBody>
      </p:sp>
      <p:sp>
        <p:nvSpPr>
          <p:cNvPr id="36873"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74"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6875" name="Rectangle 11"/>
          <p:cNvSpPr>
            <a:spLocks noGrp="1" noChangeArrowheads="1"/>
          </p:cNvSpPr>
          <p:nvPr>
            <p:ph type="title" idx="4294967295"/>
          </p:nvPr>
        </p:nvSpPr>
        <p:spPr>
          <a:xfrm>
            <a:off x="1619250" y="457200"/>
            <a:ext cx="7524750" cy="884238"/>
          </a:xfrm>
          <a:noFill/>
        </p:spPr>
        <p:txBody>
          <a:bodyPr lIns="92075" tIns="46038" rIns="92075" bIns="46038"/>
          <a:lstStyle/>
          <a:p>
            <a:pPr eaLnBrk="1" hangingPunct="1">
              <a:lnSpc>
                <a:spcPct val="90000"/>
              </a:lnSpc>
            </a:pPr>
            <a:r>
              <a:rPr lang="en-US" altLang="en-US" smtClean="0"/>
              <a:t>Levels of Development</a:t>
            </a:r>
          </a:p>
        </p:txBody>
      </p:sp>
      <p:sp>
        <p:nvSpPr>
          <p:cNvPr id="36876" name="Rectangle 12"/>
          <p:cNvSpPr>
            <a:spLocks noGrp="1" noChangeArrowheads="1"/>
          </p:cNvSpPr>
          <p:nvPr>
            <p:ph type="body" idx="4294967295"/>
          </p:nvPr>
        </p:nvSpPr>
        <p:spPr>
          <a:xfrm>
            <a:off x="696913" y="1676400"/>
            <a:ext cx="7856537" cy="3886200"/>
          </a:xfrm>
          <a:noFill/>
        </p:spPr>
        <p:txBody>
          <a:bodyPr lIns="92075" tIns="46038" rIns="92075" bIns="46038"/>
          <a:lstStyle/>
          <a:p>
            <a:pPr marL="285750" indent="-285750" eaLnBrk="1" hangingPunct="1">
              <a:lnSpc>
                <a:spcPct val="90000"/>
              </a:lnSpc>
            </a:pPr>
            <a:r>
              <a:rPr lang="en-US" altLang="en-US" sz="2400" smtClean="0"/>
              <a:t>D1 - Low Competence, High Commitment</a:t>
            </a:r>
          </a:p>
          <a:p>
            <a:pPr marL="685800" lvl="1" indent="-228600" eaLnBrk="1" hangingPunct="1">
              <a:lnSpc>
                <a:spcPct val="90000"/>
              </a:lnSpc>
            </a:pPr>
            <a:r>
              <a:rPr lang="en-US" altLang="en-US" sz="2000" smtClean="0">
                <a:solidFill>
                  <a:srgbClr val="CC3300"/>
                </a:solidFill>
              </a:rPr>
              <a:t>“Enthusiastic Beginner”</a:t>
            </a:r>
          </a:p>
          <a:p>
            <a:pPr marL="285750" indent="-285750" eaLnBrk="1" hangingPunct="1">
              <a:lnSpc>
                <a:spcPct val="90000"/>
              </a:lnSpc>
            </a:pPr>
            <a:r>
              <a:rPr lang="en-US" altLang="en-US" sz="2400" smtClean="0"/>
              <a:t>D2 - Some Competence, Low Commitment </a:t>
            </a:r>
          </a:p>
          <a:p>
            <a:pPr marL="685800" lvl="1" indent="-228600" eaLnBrk="1" hangingPunct="1">
              <a:lnSpc>
                <a:spcPct val="90000"/>
              </a:lnSpc>
            </a:pPr>
            <a:r>
              <a:rPr lang="en-US" altLang="en-US" sz="2000" smtClean="0">
                <a:solidFill>
                  <a:srgbClr val="CC3300"/>
                </a:solidFill>
              </a:rPr>
              <a:t>“Disillusioned Learner”</a:t>
            </a:r>
          </a:p>
          <a:p>
            <a:pPr marL="285750" indent="-285750" eaLnBrk="1" hangingPunct="1">
              <a:lnSpc>
                <a:spcPct val="90000"/>
              </a:lnSpc>
            </a:pPr>
            <a:r>
              <a:rPr lang="en-US" altLang="en-US" sz="2400" smtClean="0"/>
              <a:t>D3 - Moderate to High Competence, Variable Commitment </a:t>
            </a:r>
          </a:p>
          <a:p>
            <a:pPr marL="685800" lvl="1" indent="-228600" eaLnBrk="1" hangingPunct="1">
              <a:lnSpc>
                <a:spcPct val="90000"/>
              </a:lnSpc>
            </a:pPr>
            <a:r>
              <a:rPr lang="en-US" altLang="en-US" sz="2000" smtClean="0">
                <a:solidFill>
                  <a:srgbClr val="CC3300"/>
                </a:solidFill>
              </a:rPr>
              <a:t>“Reluctant Contributor”</a:t>
            </a:r>
          </a:p>
          <a:p>
            <a:pPr marL="285750" indent="-285750" eaLnBrk="1" hangingPunct="1">
              <a:lnSpc>
                <a:spcPct val="90000"/>
              </a:lnSpc>
            </a:pPr>
            <a:r>
              <a:rPr lang="en-US" altLang="en-US" sz="2400" smtClean="0"/>
              <a:t>D4 - High Competence, High Commitment      </a:t>
            </a:r>
          </a:p>
          <a:p>
            <a:pPr marL="685800" lvl="1" indent="-228600" eaLnBrk="1" hangingPunct="1">
              <a:lnSpc>
                <a:spcPct val="90000"/>
              </a:lnSpc>
            </a:pPr>
            <a:r>
              <a:rPr lang="en-US" altLang="en-US" sz="2000" smtClean="0">
                <a:solidFill>
                  <a:srgbClr val="CC3300"/>
                </a:solidFill>
              </a:rPr>
              <a:t>“Peak Performer”</a:t>
            </a:r>
          </a:p>
        </p:txBody>
      </p:sp>
      <p:pic>
        <p:nvPicPr>
          <p:cNvPr id="36877" name="Picture 13"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5516563"/>
            <a:ext cx="5992813"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563141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body" idx="4294967295"/>
          </p:nvPr>
        </p:nvSpPr>
        <p:spPr>
          <a:xfrm>
            <a:off x="1747838" y="2019300"/>
            <a:ext cx="5729287" cy="2849563"/>
          </a:xfrm>
          <a:noFill/>
        </p:spPr>
        <p:txBody>
          <a:bodyPr lIns="92075" tIns="46038" rIns="92075" bIns="46038"/>
          <a:lstStyle/>
          <a:p>
            <a:pPr marL="285750" indent="-285750" algn="ctr" eaLnBrk="1" hangingPunct="1">
              <a:lnSpc>
                <a:spcPct val="90000"/>
              </a:lnSpc>
              <a:buFontTx/>
              <a:buNone/>
            </a:pPr>
            <a:r>
              <a:rPr lang="en-US" altLang="en-US" sz="4800" smtClean="0"/>
              <a:t>The development</a:t>
            </a:r>
            <a:br>
              <a:rPr lang="en-US" altLang="en-US" sz="4800" smtClean="0"/>
            </a:br>
            <a:r>
              <a:rPr lang="en-US" altLang="en-US" sz="4800" smtClean="0"/>
              <a:t>level</a:t>
            </a:r>
            <a:br>
              <a:rPr lang="en-US" altLang="en-US" sz="4800" smtClean="0"/>
            </a:br>
            <a:r>
              <a:rPr lang="en-US" altLang="en-US" sz="4800" smtClean="0"/>
              <a:t>of everyone is</a:t>
            </a:r>
            <a:br>
              <a:rPr lang="en-US" altLang="en-US" sz="4800" smtClean="0"/>
            </a:br>
            <a:r>
              <a:rPr lang="en-US" altLang="en-US" sz="4800" b="1" smtClean="0">
                <a:solidFill>
                  <a:schemeClr val="accent2"/>
                </a:solidFill>
              </a:rPr>
              <a:t>task specific</a:t>
            </a:r>
            <a:r>
              <a:rPr lang="en-US" altLang="en-US" sz="4800" b="1" smtClean="0"/>
              <a:t>!</a:t>
            </a:r>
          </a:p>
        </p:txBody>
      </p:sp>
    </p:spTree>
    <p:extLst>
      <p:ext uri="{BB962C8B-B14F-4D97-AF65-F5344CB8AC3E}">
        <p14:creationId xmlns:p14="http://schemas.microsoft.com/office/powerpoint/2010/main" val="362126353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15"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16"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17"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18"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19"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20"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18</a:t>
            </a:r>
          </a:p>
        </p:txBody>
      </p:sp>
      <p:sp>
        <p:nvSpPr>
          <p:cNvPr id="38921"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8922"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pic>
        <p:nvPicPr>
          <p:cNvPr id="38923" name="Picture 11"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5734050"/>
            <a:ext cx="5688013"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4" name="Picture 12" descr="Leadership model S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475" y="1844675"/>
            <a:ext cx="3673475" cy="357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706383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39"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0"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1"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2"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3"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4"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19</a:t>
            </a:r>
          </a:p>
        </p:txBody>
      </p:sp>
      <p:sp>
        <p:nvSpPr>
          <p:cNvPr id="39945"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6"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39947" name="Rectangle 11"/>
          <p:cNvSpPr>
            <a:spLocks noGrp="1" noChangeArrowheads="1"/>
          </p:cNvSpPr>
          <p:nvPr>
            <p:ph type="title" idx="4294967295"/>
          </p:nvPr>
        </p:nvSpPr>
        <p:spPr>
          <a:xfrm>
            <a:off x="1547813" y="381000"/>
            <a:ext cx="7367587" cy="887413"/>
          </a:xfrm>
          <a:noFill/>
        </p:spPr>
        <p:txBody>
          <a:bodyPr lIns="92075" tIns="46038" rIns="92075" bIns="46038"/>
          <a:lstStyle/>
          <a:p>
            <a:pPr eaLnBrk="1" hangingPunct="1">
              <a:lnSpc>
                <a:spcPct val="90000"/>
              </a:lnSpc>
            </a:pPr>
            <a:r>
              <a:rPr lang="en-US" altLang="en-US" sz="4800" smtClean="0"/>
              <a:t>Directing</a:t>
            </a:r>
          </a:p>
        </p:txBody>
      </p:sp>
      <p:sp>
        <p:nvSpPr>
          <p:cNvPr id="39948" name="Rectangle 12"/>
          <p:cNvSpPr>
            <a:spLocks noGrp="1" noChangeArrowheads="1"/>
          </p:cNvSpPr>
          <p:nvPr>
            <p:ph type="body" idx="4294967295"/>
          </p:nvPr>
        </p:nvSpPr>
        <p:spPr>
          <a:xfrm>
            <a:off x="457200" y="1752600"/>
            <a:ext cx="8010525" cy="4343400"/>
          </a:xfrm>
          <a:noFill/>
        </p:spPr>
        <p:txBody>
          <a:bodyPr lIns="92075" tIns="46038" rIns="92075" bIns="46038"/>
          <a:lstStyle/>
          <a:p>
            <a:pPr eaLnBrk="1" hangingPunct="1">
              <a:lnSpc>
                <a:spcPct val="90000"/>
              </a:lnSpc>
            </a:pPr>
            <a:r>
              <a:rPr lang="en-US" altLang="en-US" smtClean="0"/>
              <a:t>High directive, low supportive</a:t>
            </a:r>
          </a:p>
          <a:p>
            <a:pPr eaLnBrk="1" hangingPunct="1">
              <a:lnSpc>
                <a:spcPct val="90000"/>
              </a:lnSpc>
            </a:pPr>
            <a:r>
              <a:rPr lang="en-US" altLang="en-US" smtClean="0"/>
              <a:t>Leader defines roles of followers</a:t>
            </a:r>
          </a:p>
          <a:p>
            <a:pPr eaLnBrk="1" hangingPunct="1">
              <a:lnSpc>
                <a:spcPct val="90000"/>
              </a:lnSpc>
            </a:pPr>
            <a:r>
              <a:rPr lang="en-US" altLang="en-US" smtClean="0"/>
              <a:t>Problem solving and decision making initiated by the leader</a:t>
            </a:r>
          </a:p>
          <a:p>
            <a:pPr eaLnBrk="1" hangingPunct="1">
              <a:lnSpc>
                <a:spcPct val="90000"/>
              </a:lnSpc>
            </a:pPr>
            <a:r>
              <a:rPr lang="en-US" altLang="en-US" smtClean="0"/>
              <a:t>One-way communication</a:t>
            </a:r>
          </a:p>
        </p:txBody>
      </p:sp>
    </p:spTree>
    <p:extLst>
      <p:ext uri="{BB962C8B-B14F-4D97-AF65-F5344CB8AC3E}">
        <p14:creationId xmlns:p14="http://schemas.microsoft.com/office/powerpoint/2010/main" val="384024025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3"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4"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5"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6"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7"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68"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20</a:t>
            </a:r>
          </a:p>
        </p:txBody>
      </p:sp>
      <p:sp>
        <p:nvSpPr>
          <p:cNvPr id="40969"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0970"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pic>
        <p:nvPicPr>
          <p:cNvPr id="40971" name="Picture 11"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5734050"/>
            <a:ext cx="5688013"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72" name="Picture 12" descr="Leadership model S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1524000"/>
            <a:ext cx="4267200"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29092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87"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88"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89"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90"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91"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92"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21</a:t>
            </a:r>
          </a:p>
        </p:txBody>
      </p:sp>
      <p:sp>
        <p:nvSpPr>
          <p:cNvPr id="41993"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94"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1995" name="Rectangle 11"/>
          <p:cNvSpPr>
            <a:spLocks noGrp="1" noChangeArrowheads="1"/>
          </p:cNvSpPr>
          <p:nvPr>
            <p:ph type="title" idx="4294967295"/>
          </p:nvPr>
        </p:nvSpPr>
        <p:spPr>
          <a:xfrm>
            <a:off x="511175" y="314325"/>
            <a:ext cx="7029450" cy="1106488"/>
          </a:xfrm>
          <a:noFill/>
        </p:spPr>
        <p:txBody>
          <a:bodyPr lIns="92075" tIns="46038" rIns="92075" bIns="46038"/>
          <a:lstStyle/>
          <a:p>
            <a:pPr eaLnBrk="1" hangingPunct="1">
              <a:lnSpc>
                <a:spcPct val="90000"/>
              </a:lnSpc>
            </a:pPr>
            <a:r>
              <a:rPr lang="en-US" altLang="en-US" sz="4800" smtClean="0"/>
              <a:t>Coaching</a:t>
            </a:r>
          </a:p>
        </p:txBody>
      </p:sp>
      <p:sp>
        <p:nvSpPr>
          <p:cNvPr id="41996" name="Rectangle 12"/>
          <p:cNvSpPr>
            <a:spLocks noGrp="1" noChangeArrowheads="1"/>
          </p:cNvSpPr>
          <p:nvPr>
            <p:ph type="body" idx="4294967295"/>
          </p:nvPr>
        </p:nvSpPr>
        <p:spPr>
          <a:xfrm>
            <a:off x="608013" y="1600200"/>
            <a:ext cx="8002587" cy="3879850"/>
          </a:xfrm>
          <a:noFill/>
        </p:spPr>
        <p:txBody>
          <a:bodyPr lIns="92075" tIns="46038" rIns="92075" bIns="46038"/>
          <a:lstStyle/>
          <a:p>
            <a:pPr marL="285750" indent="-285750" eaLnBrk="1" hangingPunct="1">
              <a:lnSpc>
                <a:spcPct val="90000"/>
              </a:lnSpc>
            </a:pPr>
            <a:r>
              <a:rPr lang="en-US" altLang="en-US" smtClean="0"/>
              <a:t>High directive, high supportive</a:t>
            </a:r>
          </a:p>
          <a:p>
            <a:pPr marL="285750" indent="-285750" eaLnBrk="1" hangingPunct="1">
              <a:lnSpc>
                <a:spcPct val="90000"/>
              </a:lnSpc>
            </a:pPr>
            <a:r>
              <a:rPr lang="en-US" altLang="en-US" smtClean="0"/>
              <a:t>Leader now attempts to hear followers suggestions, ideas, and opinions</a:t>
            </a:r>
          </a:p>
          <a:p>
            <a:pPr marL="285750" indent="-285750" eaLnBrk="1" hangingPunct="1">
              <a:lnSpc>
                <a:spcPct val="90000"/>
              </a:lnSpc>
            </a:pPr>
            <a:r>
              <a:rPr lang="en-US" altLang="en-US" smtClean="0"/>
              <a:t>Two-way communication</a:t>
            </a:r>
          </a:p>
          <a:p>
            <a:pPr marL="285750" indent="-285750" eaLnBrk="1" hangingPunct="1">
              <a:lnSpc>
                <a:spcPct val="90000"/>
              </a:lnSpc>
            </a:pPr>
            <a:r>
              <a:rPr lang="en-US" altLang="en-US" smtClean="0"/>
              <a:t>Control over decision making remains with the leader</a:t>
            </a:r>
          </a:p>
        </p:txBody>
      </p:sp>
    </p:spTree>
    <p:extLst>
      <p:ext uri="{BB962C8B-B14F-4D97-AF65-F5344CB8AC3E}">
        <p14:creationId xmlns:p14="http://schemas.microsoft.com/office/powerpoint/2010/main" val="50412385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1"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2"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3"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4"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5"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6"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22</a:t>
            </a:r>
          </a:p>
        </p:txBody>
      </p:sp>
      <p:sp>
        <p:nvSpPr>
          <p:cNvPr id="43017"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3018"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pic>
        <p:nvPicPr>
          <p:cNvPr id="43019" name="Picture 11"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5734050"/>
            <a:ext cx="5688013"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20" name="Picture 12" descr="Leadership model S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1524000"/>
            <a:ext cx="4267200" cy="415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177413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35"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36"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37"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38"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39"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40"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23</a:t>
            </a:r>
          </a:p>
        </p:txBody>
      </p:sp>
      <p:sp>
        <p:nvSpPr>
          <p:cNvPr id="44041"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42"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4043" name="Rectangle 11"/>
          <p:cNvSpPr>
            <a:spLocks noGrp="1" noChangeArrowheads="1"/>
          </p:cNvSpPr>
          <p:nvPr>
            <p:ph type="title" idx="4294967295"/>
          </p:nvPr>
        </p:nvSpPr>
        <p:spPr>
          <a:xfrm>
            <a:off x="457200" y="381000"/>
            <a:ext cx="7842250" cy="1031875"/>
          </a:xfrm>
          <a:noFill/>
        </p:spPr>
        <p:txBody>
          <a:bodyPr lIns="92075" tIns="46038" rIns="92075" bIns="46038"/>
          <a:lstStyle/>
          <a:p>
            <a:pPr eaLnBrk="1" hangingPunct="1">
              <a:lnSpc>
                <a:spcPct val="90000"/>
              </a:lnSpc>
            </a:pPr>
            <a:r>
              <a:rPr lang="en-US" altLang="en-US" sz="4800" smtClean="0"/>
              <a:t>Supporting</a:t>
            </a:r>
          </a:p>
        </p:txBody>
      </p:sp>
      <p:sp>
        <p:nvSpPr>
          <p:cNvPr id="44044" name="Rectangle 12"/>
          <p:cNvSpPr>
            <a:spLocks noGrp="1" noChangeArrowheads="1"/>
          </p:cNvSpPr>
          <p:nvPr>
            <p:ph type="body" idx="4294967295"/>
          </p:nvPr>
        </p:nvSpPr>
        <p:spPr>
          <a:xfrm>
            <a:off x="608013" y="1600200"/>
            <a:ext cx="7550150" cy="3879850"/>
          </a:xfrm>
          <a:noFill/>
        </p:spPr>
        <p:txBody>
          <a:bodyPr lIns="92075" tIns="46038" rIns="92075" bIns="46038"/>
          <a:lstStyle/>
          <a:p>
            <a:pPr eaLnBrk="1" hangingPunct="1">
              <a:lnSpc>
                <a:spcPct val="90000"/>
              </a:lnSpc>
            </a:pPr>
            <a:r>
              <a:rPr lang="en-US" altLang="en-US" smtClean="0"/>
              <a:t>High supportive, low directive</a:t>
            </a:r>
          </a:p>
          <a:p>
            <a:pPr eaLnBrk="1" hangingPunct="1">
              <a:lnSpc>
                <a:spcPct val="90000"/>
              </a:lnSpc>
            </a:pPr>
            <a:r>
              <a:rPr lang="en-US" altLang="en-US" smtClean="0"/>
              <a:t>Focus of control shifts to follower</a:t>
            </a:r>
          </a:p>
          <a:p>
            <a:pPr eaLnBrk="1" hangingPunct="1">
              <a:lnSpc>
                <a:spcPct val="90000"/>
              </a:lnSpc>
            </a:pPr>
            <a:r>
              <a:rPr lang="en-US" altLang="en-US" smtClean="0"/>
              <a:t>Leader actively listens</a:t>
            </a:r>
          </a:p>
          <a:p>
            <a:pPr eaLnBrk="1" hangingPunct="1">
              <a:lnSpc>
                <a:spcPct val="90000"/>
              </a:lnSpc>
            </a:pPr>
            <a:r>
              <a:rPr lang="en-US" altLang="en-US" smtClean="0"/>
              <a:t>Follower has ability and knowledge to do the task</a:t>
            </a:r>
          </a:p>
        </p:txBody>
      </p:sp>
    </p:spTree>
    <p:extLst>
      <p:ext uri="{BB962C8B-B14F-4D97-AF65-F5344CB8AC3E}">
        <p14:creationId xmlns:p14="http://schemas.microsoft.com/office/powerpoint/2010/main" val="362460189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59"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0"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1"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2"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3"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4"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24</a:t>
            </a:r>
          </a:p>
        </p:txBody>
      </p:sp>
      <p:sp>
        <p:nvSpPr>
          <p:cNvPr id="45065"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5066"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pic>
        <p:nvPicPr>
          <p:cNvPr id="45067" name="Picture 11" descr="Competence Arr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5734050"/>
            <a:ext cx="5688013"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8" name="Picture 12" descr="Leadership mod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1524000"/>
            <a:ext cx="4267200" cy="417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31526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3"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4"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5"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6"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7"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88" name="Rectangle 8"/>
          <p:cNvSpPr>
            <a:spLocks noChangeArrowheads="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a:spcBef>
                <a:spcPct val="0"/>
              </a:spcBef>
              <a:buFontTx/>
              <a:buNone/>
            </a:pPr>
            <a:r>
              <a:rPr lang="en-US" altLang="en-US" sz="1400">
                <a:latin typeface="Times New Roman" panose="02020603050405020304" pitchFamily="18" charset="0"/>
              </a:rPr>
              <a:t>25</a:t>
            </a:r>
          </a:p>
        </p:txBody>
      </p:sp>
      <p:sp>
        <p:nvSpPr>
          <p:cNvPr id="46089"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90"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46091" name="Rectangle 11"/>
          <p:cNvSpPr>
            <a:spLocks noGrp="1" noChangeArrowheads="1"/>
          </p:cNvSpPr>
          <p:nvPr>
            <p:ph type="title" idx="4294967295"/>
          </p:nvPr>
        </p:nvSpPr>
        <p:spPr>
          <a:xfrm>
            <a:off x="1619250" y="457200"/>
            <a:ext cx="7524750" cy="990600"/>
          </a:xfrm>
          <a:noFill/>
        </p:spPr>
        <p:txBody>
          <a:bodyPr lIns="92075" tIns="46038" rIns="92075" bIns="46038"/>
          <a:lstStyle/>
          <a:p>
            <a:pPr eaLnBrk="1" hangingPunct="1">
              <a:lnSpc>
                <a:spcPct val="90000"/>
              </a:lnSpc>
            </a:pPr>
            <a:r>
              <a:rPr lang="en-US" altLang="en-US" sz="4800" smtClean="0"/>
              <a:t>Delegating</a:t>
            </a:r>
          </a:p>
        </p:txBody>
      </p:sp>
      <p:sp>
        <p:nvSpPr>
          <p:cNvPr id="46092" name="Rectangle 12"/>
          <p:cNvSpPr>
            <a:spLocks noGrp="1" noChangeArrowheads="1"/>
          </p:cNvSpPr>
          <p:nvPr>
            <p:ph type="body" idx="4294967295"/>
          </p:nvPr>
        </p:nvSpPr>
        <p:spPr>
          <a:xfrm>
            <a:off x="1763713" y="1752600"/>
            <a:ext cx="7075487" cy="4495800"/>
          </a:xfrm>
          <a:noFill/>
        </p:spPr>
        <p:txBody>
          <a:bodyPr lIns="92075" tIns="46038" rIns="92075" bIns="46038"/>
          <a:lstStyle/>
          <a:p>
            <a:pPr marL="285750" indent="-285750" eaLnBrk="1" hangingPunct="1">
              <a:lnSpc>
                <a:spcPct val="90000"/>
              </a:lnSpc>
            </a:pPr>
            <a:r>
              <a:rPr lang="en-US" altLang="en-US" smtClean="0"/>
              <a:t>Low Supportive, Low Directive</a:t>
            </a:r>
          </a:p>
          <a:p>
            <a:pPr marL="285750" indent="-285750" eaLnBrk="1" hangingPunct="1">
              <a:lnSpc>
                <a:spcPct val="90000"/>
              </a:lnSpc>
            </a:pPr>
            <a:r>
              <a:rPr lang="en-US" altLang="en-US" smtClean="0"/>
              <a:t>Leader Discusses Problems With Followers</a:t>
            </a:r>
          </a:p>
          <a:p>
            <a:pPr marL="285750" indent="-285750" eaLnBrk="1" hangingPunct="1">
              <a:lnSpc>
                <a:spcPct val="90000"/>
              </a:lnSpc>
            </a:pPr>
            <a:r>
              <a:rPr lang="en-US" altLang="en-US" smtClean="0"/>
              <a:t>Seeks Joint Agreement on Problem Definitions</a:t>
            </a:r>
          </a:p>
          <a:p>
            <a:pPr marL="285750" indent="-285750" eaLnBrk="1" hangingPunct="1">
              <a:lnSpc>
                <a:spcPct val="90000"/>
              </a:lnSpc>
            </a:pPr>
            <a:r>
              <a:rPr lang="en-US" altLang="en-US" smtClean="0"/>
              <a:t>Decision Making Is Handled by the Subordinate</a:t>
            </a:r>
          </a:p>
          <a:p>
            <a:pPr marL="285750" indent="-285750" eaLnBrk="1" hangingPunct="1">
              <a:lnSpc>
                <a:spcPct val="90000"/>
              </a:lnSpc>
            </a:pPr>
            <a:r>
              <a:rPr lang="en-US" altLang="en-US" smtClean="0"/>
              <a:t>They “Run Their Own Show”</a:t>
            </a:r>
          </a:p>
        </p:txBody>
      </p:sp>
    </p:spTree>
    <p:extLst>
      <p:ext uri="{BB962C8B-B14F-4D97-AF65-F5344CB8AC3E}">
        <p14:creationId xmlns:p14="http://schemas.microsoft.com/office/powerpoint/2010/main" val="241291892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684213" y="1752600"/>
            <a:ext cx="8154987"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pPr>
            <a:r>
              <a:rPr lang="en-US" altLang="en-US" sz="2800"/>
              <a:t>Tell them what you want them to do</a:t>
            </a:r>
          </a:p>
          <a:p>
            <a:pPr eaLnBrk="1" hangingPunct="1">
              <a:lnSpc>
                <a:spcPct val="90000"/>
              </a:lnSpc>
            </a:pPr>
            <a:r>
              <a:rPr lang="en-US" altLang="en-US" sz="2800"/>
              <a:t>Show them what you want them to do</a:t>
            </a:r>
          </a:p>
          <a:p>
            <a:pPr eaLnBrk="1" hangingPunct="1">
              <a:lnSpc>
                <a:spcPct val="90000"/>
              </a:lnSpc>
            </a:pPr>
            <a:r>
              <a:rPr lang="en-US" altLang="en-US" sz="2800"/>
              <a:t>Let them try - there is some risk</a:t>
            </a:r>
          </a:p>
          <a:p>
            <a:pPr eaLnBrk="1" hangingPunct="1">
              <a:lnSpc>
                <a:spcPct val="90000"/>
              </a:lnSpc>
            </a:pPr>
            <a:r>
              <a:rPr lang="en-US" altLang="en-US" sz="2800"/>
              <a:t>Observe performance - focus on the positive</a:t>
            </a:r>
          </a:p>
          <a:p>
            <a:pPr eaLnBrk="1" hangingPunct="1">
              <a:lnSpc>
                <a:spcPct val="90000"/>
              </a:lnSpc>
            </a:pPr>
            <a:r>
              <a:rPr lang="en-US" altLang="en-US" sz="2800"/>
              <a:t>Manage the consequences</a:t>
            </a:r>
          </a:p>
        </p:txBody>
      </p:sp>
      <p:sp>
        <p:nvSpPr>
          <p:cNvPr id="47107" name="Rectangle 3"/>
          <p:cNvSpPr>
            <a:spLocks noChangeArrowheads="1"/>
          </p:cNvSpPr>
          <p:nvPr/>
        </p:nvSpPr>
        <p:spPr bwMode="auto">
          <a:xfrm>
            <a:off x="827088" y="404813"/>
            <a:ext cx="7296150" cy="9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a:solidFill>
                  <a:srgbClr val="006666"/>
                </a:solidFill>
              </a:rPr>
              <a:t>Increasing Follower Development Level</a:t>
            </a:r>
          </a:p>
        </p:txBody>
      </p:sp>
    </p:spTree>
    <p:extLst>
      <p:ext uri="{BB962C8B-B14F-4D97-AF65-F5344CB8AC3E}">
        <p14:creationId xmlns:p14="http://schemas.microsoft.com/office/powerpoint/2010/main" val="259936794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684213" y="1752600"/>
            <a:ext cx="8135937"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609600" indent="-609600"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buFontTx/>
              <a:buAutoNum type="arabicPeriod"/>
            </a:pPr>
            <a:r>
              <a:rPr lang="en-US" altLang="en-US"/>
              <a:t>Tell them what you want to do</a:t>
            </a:r>
          </a:p>
          <a:p>
            <a:pPr eaLnBrk="1" hangingPunct="1">
              <a:lnSpc>
                <a:spcPct val="90000"/>
              </a:lnSpc>
              <a:buFontTx/>
              <a:buAutoNum type="arabicPeriod"/>
            </a:pPr>
            <a:r>
              <a:rPr lang="en-US" altLang="en-US"/>
              <a:t>Show them what you want to do</a:t>
            </a:r>
          </a:p>
          <a:p>
            <a:pPr eaLnBrk="1" hangingPunct="1">
              <a:lnSpc>
                <a:spcPct val="90000"/>
              </a:lnSpc>
              <a:buFontTx/>
              <a:buAutoNum type="arabicPeriod"/>
            </a:pPr>
            <a:r>
              <a:rPr lang="en-US" altLang="en-US"/>
              <a:t>Let them try – there is some risk</a:t>
            </a:r>
          </a:p>
          <a:p>
            <a:pPr eaLnBrk="1" hangingPunct="1">
              <a:lnSpc>
                <a:spcPct val="90000"/>
              </a:lnSpc>
              <a:buFontTx/>
              <a:buAutoNum type="arabicPeriod"/>
            </a:pPr>
            <a:r>
              <a:rPr lang="en-US" altLang="en-US"/>
              <a:t>Observe performance – focus on the positive</a:t>
            </a:r>
          </a:p>
          <a:p>
            <a:pPr eaLnBrk="1" hangingPunct="1">
              <a:lnSpc>
                <a:spcPct val="90000"/>
              </a:lnSpc>
              <a:buFontTx/>
              <a:buAutoNum type="arabicPeriod"/>
            </a:pPr>
            <a:r>
              <a:rPr lang="en-US" altLang="en-US"/>
              <a:t>Manage the consequences</a:t>
            </a:r>
            <a:r>
              <a:rPr lang="en-US" altLang="en-US">
                <a:solidFill>
                  <a:schemeClr val="accent2"/>
                </a:solidFill>
              </a:rPr>
              <a:t> </a:t>
            </a:r>
          </a:p>
        </p:txBody>
      </p:sp>
      <p:sp>
        <p:nvSpPr>
          <p:cNvPr id="48131" name="Rectangle 3"/>
          <p:cNvSpPr>
            <a:spLocks noChangeArrowheads="1"/>
          </p:cNvSpPr>
          <p:nvPr/>
        </p:nvSpPr>
        <p:spPr bwMode="auto">
          <a:xfrm>
            <a:off x="827088" y="381000"/>
            <a:ext cx="8137525"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000">
                <a:solidFill>
                  <a:srgbClr val="006666"/>
                </a:solidFill>
              </a:rPr>
              <a:t>Five Step to Training Winners</a:t>
            </a:r>
          </a:p>
        </p:txBody>
      </p:sp>
    </p:spTree>
    <p:extLst>
      <p:ext uri="{BB962C8B-B14F-4D97-AF65-F5344CB8AC3E}">
        <p14:creationId xmlns:p14="http://schemas.microsoft.com/office/powerpoint/2010/main" val="180281094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684213" y="381000"/>
            <a:ext cx="8154987"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buFontTx/>
              <a:buNone/>
            </a:pPr>
            <a:r>
              <a:rPr lang="en-US" altLang="en-US" sz="4400">
                <a:solidFill>
                  <a:srgbClr val="006666"/>
                </a:solidFill>
              </a:rPr>
              <a:t>The Leader’s Goal</a:t>
            </a:r>
            <a:endParaRPr lang="en-US" altLang="en-US" sz="4800">
              <a:solidFill>
                <a:srgbClr val="006666"/>
              </a:solidFill>
            </a:endParaRPr>
          </a:p>
        </p:txBody>
      </p:sp>
      <p:sp>
        <p:nvSpPr>
          <p:cNvPr id="180227" name="Rectangle 3"/>
          <p:cNvSpPr>
            <a:spLocks noGrp="1" noChangeArrowheads="1"/>
          </p:cNvSpPr>
          <p:nvPr>
            <p:ph type="body" idx="4294967295"/>
          </p:nvPr>
        </p:nvSpPr>
        <p:spPr>
          <a:xfrm>
            <a:off x="827088" y="1905000"/>
            <a:ext cx="8066087" cy="4267200"/>
          </a:xfrm>
        </p:spPr>
        <p:txBody>
          <a:bodyPr lIns="92075" tIns="46038" rIns="92075" bIns="46038"/>
          <a:lstStyle/>
          <a:p>
            <a:pPr eaLnBrk="1" hangingPunct="1">
              <a:lnSpc>
                <a:spcPct val="90000"/>
              </a:lnSpc>
              <a:buFontTx/>
              <a:buNone/>
              <a:defRPr/>
            </a:pPr>
            <a:r>
              <a:rPr lang="en-US" altLang="en-US" smtClean="0">
                <a:effectLst>
                  <a:outerShdw blurRad="38100" dist="38100" dir="2700000" algn="tl">
                    <a:srgbClr val="C0C0C0"/>
                  </a:outerShdw>
                </a:effectLst>
              </a:rPr>
              <a:t>  </a:t>
            </a:r>
            <a:r>
              <a:rPr lang="en-US" altLang="en-US" smtClean="0"/>
              <a:t>Build your follower’s development level so you can start using less time-consuming styles …</a:t>
            </a:r>
            <a:endParaRPr lang="en-GB" altLang="en-US" smtClean="0"/>
          </a:p>
          <a:p>
            <a:pPr eaLnBrk="1" hangingPunct="1">
              <a:lnSpc>
                <a:spcPct val="90000"/>
              </a:lnSpc>
              <a:buFontTx/>
              <a:buNone/>
              <a:defRPr/>
            </a:pPr>
            <a:endParaRPr lang="en-US" altLang="en-US" smtClean="0"/>
          </a:p>
          <a:p>
            <a:pPr eaLnBrk="1" hangingPunct="1">
              <a:lnSpc>
                <a:spcPct val="90000"/>
              </a:lnSpc>
              <a:buFontTx/>
              <a:buNone/>
              <a:defRPr/>
            </a:pPr>
            <a:r>
              <a:rPr lang="en-US" altLang="en-US" smtClean="0"/>
              <a:t>… and still get high quality results</a:t>
            </a:r>
          </a:p>
        </p:txBody>
      </p:sp>
    </p:spTree>
    <p:extLst>
      <p:ext uri="{BB962C8B-B14F-4D97-AF65-F5344CB8AC3E}">
        <p14:creationId xmlns:p14="http://schemas.microsoft.com/office/powerpoint/2010/main" val="1393099117"/>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idx="4294967295"/>
          </p:nvPr>
        </p:nvSpPr>
        <p:spPr/>
        <p:txBody>
          <a:bodyPr/>
          <a:lstStyle/>
          <a:p>
            <a:pPr eaLnBrk="1" hangingPunct="1"/>
            <a:r>
              <a:rPr lang="en-GB" altLang="en-US" smtClean="0"/>
              <a:t>Checklist for Successful Change</a:t>
            </a:r>
          </a:p>
        </p:txBody>
      </p:sp>
      <p:sp>
        <p:nvSpPr>
          <p:cNvPr id="50179" name="Rectangle 3"/>
          <p:cNvSpPr>
            <a:spLocks noChangeArrowheads="1"/>
          </p:cNvSpPr>
          <p:nvPr/>
        </p:nvSpPr>
        <p:spPr bwMode="auto">
          <a:xfrm>
            <a:off x="2657475" y="1495425"/>
            <a:ext cx="5114925" cy="39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0" name="Rectangle 4"/>
          <p:cNvSpPr>
            <a:spLocks noChangeArrowheads="1"/>
          </p:cNvSpPr>
          <p:nvPr/>
        </p:nvSpPr>
        <p:spPr bwMode="auto">
          <a:xfrm>
            <a:off x="1851025" y="434975"/>
            <a:ext cx="5680075"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grpSp>
        <p:nvGrpSpPr>
          <p:cNvPr id="50181" name="Group 5"/>
          <p:cNvGrpSpPr>
            <a:grpSpLocks/>
          </p:cNvGrpSpPr>
          <p:nvPr/>
        </p:nvGrpSpPr>
        <p:grpSpPr bwMode="auto">
          <a:xfrm>
            <a:off x="1908175" y="1844675"/>
            <a:ext cx="6281738" cy="3916363"/>
            <a:chOff x="375" y="904"/>
            <a:chExt cx="5004" cy="2989"/>
          </a:xfrm>
        </p:grpSpPr>
        <p:sp>
          <p:nvSpPr>
            <p:cNvPr id="50182" name="Rectangle 6"/>
            <p:cNvSpPr>
              <a:spLocks noChangeArrowheads="1"/>
            </p:cNvSpPr>
            <p:nvPr/>
          </p:nvSpPr>
          <p:spPr bwMode="auto">
            <a:xfrm>
              <a:off x="1208" y="1200"/>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3" name="Rectangle 7"/>
            <p:cNvSpPr>
              <a:spLocks noChangeArrowheads="1"/>
            </p:cNvSpPr>
            <p:nvPr/>
          </p:nvSpPr>
          <p:spPr bwMode="auto">
            <a:xfrm>
              <a:off x="1287" y="1118"/>
              <a:ext cx="15" cy="182"/>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4" name="Rectangle 8"/>
            <p:cNvSpPr>
              <a:spLocks noChangeArrowheads="1"/>
            </p:cNvSpPr>
            <p:nvPr/>
          </p:nvSpPr>
          <p:spPr bwMode="auto">
            <a:xfrm>
              <a:off x="2249" y="1200"/>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5" name="Rectangle 9"/>
            <p:cNvSpPr>
              <a:spLocks noChangeArrowheads="1"/>
            </p:cNvSpPr>
            <p:nvPr/>
          </p:nvSpPr>
          <p:spPr bwMode="auto">
            <a:xfrm>
              <a:off x="2327" y="1117"/>
              <a:ext cx="15" cy="182"/>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6" name="Rectangle 10"/>
            <p:cNvSpPr>
              <a:spLocks noChangeArrowheads="1"/>
            </p:cNvSpPr>
            <p:nvPr/>
          </p:nvSpPr>
          <p:spPr bwMode="auto">
            <a:xfrm>
              <a:off x="4542" y="916"/>
              <a:ext cx="773"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7" name="Rectangle 11"/>
            <p:cNvSpPr>
              <a:spLocks noChangeArrowheads="1"/>
            </p:cNvSpPr>
            <p:nvPr/>
          </p:nvSpPr>
          <p:spPr bwMode="auto">
            <a:xfrm>
              <a:off x="3299" y="1191"/>
              <a:ext cx="173"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8" name="Rectangle 12"/>
            <p:cNvSpPr>
              <a:spLocks noChangeArrowheads="1"/>
            </p:cNvSpPr>
            <p:nvPr/>
          </p:nvSpPr>
          <p:spPr bwMode="auto">
            <a:xfrm>
              <a:off x="3379" y="1108"/>
              <a:ext cx="14"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89" name="Rectangle 13"/>
            <p:cNvSpPr>
              <a:spLocks noChangeArrowheads="1"/>
            </p:cNvSpPr>
            <p:nvPr/>
          </p:nvSpPr>
          <p:spPr bwMode="auto">
            <a:xfrm>
              <a:off x="4335" y="1172"/>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0" name="Rectangle 14"/>
            <p:cNvSpPr>
              <a:spLocks noChangeArrowheads="1"/>
            </p:cNvSpPr>
            <p:nvPr/>
          </p:nvSpPr>
          <p:spPr bwMode="auto">
            <a:xfrm>
              <a:off x="4335" y="1237"/>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1" name="Rectangle 15"/>
            <p:cNvSpPr>
              <a:spLocks noChangeArrowheads="1"/>
            </p:cNvSpPr>
            <p:nvPr/>
          </p:nvSpPr>
          <p:spPr bwMode="auto">
            <a:xfrm>
              <a:off x="4484" y="1089"/>
              <a:ext cx="853"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2" name="Rectangle 16"/>
            <p:cNvSpPr>
              <a:spLocks noChangeArrowheads="1"/>
            </p:cNvSpPr>
            <p:nvPr/>
          </p:nvSpPr>
          <p:spPr bwMode="auto">
            <a:xfrm>
              <a:off x="4671" y="1118"/>
              <a:ext cx="49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Success</a:t>
              </a:r>
              <a:endParaRPr lang="en-GB" altLang="en-US" sz="1200">
                <a:latin typeface="Times New Roman" panose="02020603050405020304" pitchFamily="18" charset="0"/>
              </a:endParaRPr>
            </a:p>
          </p:txBody>
        </p:sp>
        <p:sp>
          <p:nvSpPr>
            <p:cNvPr id="50193" name="Rectangle 17"/>
            <p:cNvSpPr>
              <a:spLocks noChangeArrowheads="1"/>
            </p:cNvSpPr>
            <p:nvPr/>
          </p:nvSpPr>
          <p:spPr bwMode="auto">
            <a:xfrm>
              <a:off x="405" y="1512"/>
              <a:ext cx="756" cy="537"/>
            </a:xfrm>
            <a:prstGeom prst="rect">
              <a:avLst/>
            </a:prstGeom>
            <a:solidFill>
              <a:srgbClr val="FFFFFF"/>
            </a:solidFill>
            <a:ln w="25400">
              <a:solidFill>
                <a:schemeClr val="tx1"/>
              </a:solidFill>
              <a:miter lim="800000"/>
              <a:headEnd/>
              <a:tailEnd/>
            </a:ln>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4" name="Rectangle 18"/>
            <p:cNvSpPr>
              <a:spLocks noChangeArrowheads="1"/>
            </p:cNvSpPr>
            <p:nvPr/>
          </p:nvSpPr>
          <p:spPr bwMode="auto">
            <a:xfrm>
              <a:off x="1208" y="1796"/>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5" name="Rectangle 19"/>
            <p:cNvSpPr>
              <a:spLocks noChangeArrowheads="1"/>
            </p:cNvSpPr>
            <p:nvPr/>
          </p:nvSpPr>
          <p:spPr bwMode="auto">
            <a:xfrm>
              <a:off x="1287" y="1714"/>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6" name="Rectangle 20"/>
            <p:cNvSpPr>
              <a:spLocks noChangeArrowheads="1"/>
            </p:cNvSpPr>
            <p:nvPr/>
          </p:nvSpPr>
          <p:spPr bwMode="auto">
            <a:xfrm>
              <a:off x="1413" y="1590"/>
              <a:ext cx="777"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197" name="Rectangle 21"/>
            <p:cNvSpPr>
              <a:spLocks noChangeArrowheads="1"/>
            </p:cNvSpPr>
            <p:nvPr/>
          </p:nvSpPr>
          <p:spPr bwMode="auto">
            <a:xfrm>
              <a:off x="1549" y="1621"/>
              <a:ext cx="550"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 shared </a:t>
              </a:r>
              <a:endParaRPr lang="en-GB" altLang="en-US" sz="1200">
                <a:latin typeface="Times New Roman" panose="02020603050405020304" pitchFamily="18" charset="0"/>
              </a:endParaRPr>
            </a:p>
          </p:txBody>
        </p:sp>
        <p:sp>
          <p:nvSpPr>
            <p:cNvPr id="50198" name="Rectangle 22"/>
            <p:cNvSpPr>
              <a:spLocks noChangeArrowheads="1"/>
            </p:cNvSpPr>
            <p:nvPr/>
          </p:nvSpPr>
          <p:spPr bwMode="auto">
            <a:xfrm>
              <a:off x="1624" y="1775"/>
              <a:ext cx="366"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Vision</a:t>
              </a:r>
              <a:endParaRPr lang="en-GB" altLang="en-US" sz="1200">
                <a:latin typeface="Times New Roman" panose="02020603050405020304" pitchFamily="18" charset="0"/>
              </a:endParaRPr>
            </a:p>
          </p:txBody>
        </p:sp>
        <p:sp>
          <p:nvSpPr>
            <p:cNvPr id="50199" name="Rectangle 23"/>
            <p:cNvSpPr>
              <a:spLocks noChangeArrowheads="1"/>
            </p:cNvSpPr>
            <p:nvPr/>
          </p:nvSpPr>
          <p:spPr bwMode="auto">
            <a:xfrm>
              <a:off x="2531" y="1602"/>
              <a:ext cx="691"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0" name="Rectangle 24"/>
            <p:cNvSpPr>
              <a:spLocks noChangeArrowheads="1"/>
            </p:cNvSpPr>
            <p:nvPr/>
          </p:nvSpPr>
          <p:spPr bwMode="auto">
            <a:xfrm>
              <a:off x="2630" y="1633"/>
              <a:ext cx="53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Capacity </a:t>
              </a:r>
              <a:endParaRPr lang="en-GB" altLang="en-US" sz="1200">
                <a:latin typeface="Times New Roman" panose="02020603050405020304" pitchFamily="18" charset="0"/>
              </a:endParaRPr>
            </a:p>
          </p:txBody>
        </p:sp>
        <p:sp>
          <p:nvSpPr>
            <p:cNvPr id="50201" name="Rectangle 25"/>
            <p:cNvSpPr>
              <a:spLocks noChangeArrowheads="1"/>
            </p:cNvSpPr>
            <p:nvPr/>
          </p:nvSpPr>
          <p:spPr bwMode="auto">
            <a:xfrm>
              <a:off x="2588" y="1787"/>
              <a:ext cx="594"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to Change</a:t>
              </a:r>
              <a:endParaRPr lang="en-GB" altLang="en-US" sz="1200">
                <a:latin typeface="Times New Roman" panose="02020603050405020304" pitchFamily="18" charset="0"/>
              </a:endParaRPr>
            </a:p>
          </p:txBody>
        </p:sp>
        <p:sp>
          <p:nvSpPr>
            <p:cNvPr id="50202" name="Rectangle 26"/>
            <p:cNvSpPr>
              <a:spLocks noChangeArrowheads="1"/>
            </p:cNvSpPr>
            <p:nvPr/>
          </p:nvSpPr>
          <p:spPr bwMode="auto">
            <a:xfrm>
              <a:off x="3472" y="1590"/>
              <a:ext cx="853"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3" name="Rectangle 27"/>
            <p:cNvSpPr>
              <a:spLocks noChangeArrowheads="1"/>
            </p:cNvSpPr>
            <p:nvPr/>
          </p:nvSpPr>
          <p:spPr bwMode="auto">
            <a:xfrm>
              <a:off x="3596" y="1621"/>
              <a:ext cx="652"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Actionable </a:t>
              </a:r>
              <a:endParaRPr lang="en-GB" altLang="en-US" sz="1200">
                <a:latin typeface="Times New Roman" panose="02020603050405020304" pitchFamily="18" charset="0"/>
              </a:endParaRPr>
            </a:p>
          </p:txBody>
        </p:sp>
        <p:sp>
          <p:nvSpPr>
            <p:cNvPr id="50204" name="Rectangle 28"/>
            <p:cNvSpPr>
              <a:spLocks noChangeArrowheads="1"/>
            </p:cNvSpPr>
            <p:nvPr/>
          </p:nvSpPr>
          <p:spPr bwMode="auto">
            <a:xfrm>
              <a:off x="3743" y="1775"/>
              <a:ext cx="316"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steps</a:t>
              </a:r>
              <a:endParaRPr lang="en-GB" altLang="en-US" sz="1200">
                <a:latin typeface="Times New Roman" panose="02020603050405020304" pitchFamily="18" charset="0"/>
              </a:endParaRPr>
            </a:p>
          </p:txBody>
        </p:sp>
        <p:sp>
          <p:nvSpPr>
            <p:cNvPr id="50205" name="Rectangle 29"/>
            <p:cNvSpPr>
              <a:spLocks noChangeArrowheads="1"/>
            </p:cNvSpPr>
            <p:nvPr/>
          </p:nvSpPr>
          <p:spPr bwMode="auto">
            <a:xfrm>
              <a:off x="1433" y="1512"/>
              <a:ext cx="772"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6" name="Rectangle 30"/>
            <p:cNvSpPr>
              <a:spLocks noChangeArrowheads="1"/>
            </p:cNvSpPr>
            <p:nvPr/>
          </p:nvSpPr>
          <p:spPr bwMode="auto">
            <a:xfrm>
              <a:off x="2249" y="1796"/>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7" name="Rectangle 31"/>
            <p:cNvSpPr>
              <a:spLocks noChangeArrowheads="1"/>
            </p:cNvSpPr>
            <p:nvPr/>
          </p:nvSpPr>
          <p:spPr bwMode="auto">
            <a:xfrm>
              <a:off x="2327" y="1713"/>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8" name="Rectangle 32"/>
            <p:cNvSpPr>
              <a:spLocks noChangeArrowheads="1"/>
            </p:cNvSpPr>
            <p:nvPr/>
          </p:nvSpPr>
          <p:spPr bwMode="auto">
            <a:xfrm>
              <a:off x="2472" y="904"/>
              <a:ext cx="773"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09" name="Rectangle 33"/>
            <p:cNvSpPr>
              <a:spLocks noChangeArrowheads="1"/>
            </p:cNvSpPr>
            <p:nvPr/>
          </p:nvSpPr>
          <p:spPr bwMode="auto">
            <a:xfrm>
              <a:off x="3500" y="1512"/>
              <a:ext cx="773"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0" name="Rectangle 34"/>
            <p:cNvSpPr>
              <a:spLocks noChangeArrowheads="1"/>
            </p:cNvSpPr>
            <p:nvPr/>
          </p:nvSpPr>
          <p:spPr bwMode="auto">
            <a:xfrm>
              <a:off x="4542" y="1506"/>
              <a:ext cx="773"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1" name="Rectangle 35"/>
            <p:cNvSpPr>
              <a:spLocks noChangeArrowheads="1"/>
            </p:cNvSpPr>
            <p:nvPr/>
          </p:nvSpPr>
          <p:spPr bwMode="auto">
            <a:xfrm>
              <a:off x="3299" y="1788"/>
              <a:ext cx="173"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2" name="Rectangle 36"/>
            <p:cNvSpPr>
              <a:spLocks noChangeArrowheads="1"/>
            </p:cNvSpPr>
            <p:nvPr/>
          </p:nvSpPr>
          <p:spPr bwMode="auto">
            <a:xfrm>
              <a:off x="3379" y="1704"/>
              <a:ext cx="14"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3" name="Rectangle 37"/>
            <p:cNvSpPr>
              <a:spLocks noChangeArrowheads="1"/>
            </p:cNvSpPr>
            <p:nvPr/>
          </p:nvSpPr>
          <p:spPr bwMode="auto">
            <a:xfrm>
              <a:off x="4335" y="1769"/>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4" name="Rectangle 38"/>
            <p:cNvSpPr>
              <a:spLocks noChangeArrowheads="1"/>
            </p:cNvSpPr>
            <p:nvPr/>
          </p:nvSpPr>
          <p:spPr bwMode="auto">
            <a:xfrm>
              <a:off x="4335" y="1833"/>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5" name="Rectangle 39"/>
            <p:cNvSpPr>
              <a:spLocks noChangeArrowheads="1"/>
            </p:cNvSpPr>
            <p:nvPr/>
          </p:nvSpPr>
          <p:spPr bwMode="auto">
            <a:xfrm>
              <a:off x="4476" y="1668"/>
              <a:ext cx="854"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6" name="Rectangle 40"/>
            <p:cNvSpPr>
              <a:spLocks noChangeArrowheads="1"/>
            </p:cNvSpPr>
            <p:nvPr/>
          </p:nvSpPr>
          <p:spPr bwMode="auto">
            <a:xfrm>
              <a:off x="4676" y="1699"/>
              <a:ext cx="463"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 frizzle</a:t>
              </a:r>
              <a:endParaRPr lang="en-GB" altLang="en-US" sz="1200">
                <a:latin typeface="Times New Roman" panose="02020603050405020304" pitchFamily="18" charset="0"/>
              </a:endParaRPr>
            </a:p>
          </p:txBody>
        </p:sp>
        <p:sp>
          <p:nvSpPr>
            <p:cNvPr id="50217" name="Rectangle 41"/>
            <p:cNvSpPr>
              <a:spLocks noChangeArrowheads="1"/>
            </p:cNvSpPr>
            <p:nvPr/>
          </p:nvSpPr>
          <p:spPr bwMode="auto">
            <a:xfrm>
              <a:off x="405" y="2126"/>
              <a:ext cx="756" cy="536"/>
            </a:xfrm>
            <a:prstGeom prst="rect">
              <a:avLst/>
            </a:prstGeom>
            <a:solidFill>
              <a:srgbClr val="FFFFFF"/>
            </a:solidFill>
            <a:ln w="25400">
              <a:solidFill>
                <a:schemeClr val="tx1"/>
              </a:solidFill>
              <a:miter lim="800000"/>
              <a:headEnd/>
              <a:tailEnd/>
            </a:ln>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8" name="Rectangle 42"/>
            <p:cNvSpPr>
              <a:spLocks noChangeArrowheads="1"/>
            </p:cNvSpPr>
            <p:nvPr/>
          </p:nvSpPr>
          <p:spPr bwMode="auto">
            <a:xfrm>
              <a:off x="438" y="2203"/>
              <a:ext cx="711"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19" name="Rectangle 43"/>
            <p:cNvSpPr>
              <a:spLocks noChangeArrowheads="1"/>
            </p:cNvSpPr>
            <p:nvPr/>
          </p:nvSpPr>
          <p:spPr bwMode="auto">
            <a:xfrm>
              <a:off x="524" y="2234"/>
              <a:ext cx="552"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Pressure </a:t>
              </a:r>
              <a:endParaRPr lang="en-GB" altLang="en-US" sz="1200">
                <a:latin typeface="Times New Roman" panose="02020603050405020304" pitchFamily="18" charset="0"/>
              </a:endParaRPr>
            </a:p>
          </p:txBody>
        </p:sp>
        <p:sp>
          <p:nvSpPr>
            <p:cNvPr id="50220" name="Rectangle 44"/>
            <p:cNvSpPr>
              <a:spLocks noChangeArrowheads="1"/>
            </p:cNvSpPr>
            <p:nvPr/>
          </p:nvSpPr>
          <p:spPr bwMode="auto">
            <a:xfrm>
              <a:off x="491" y="2388"/>
              <a:ext cx="62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for change</a:t>
              </a:r>
              <a:endParaRPr lang="en-GB" altLang="en-US" sz="1200">
                <a:latin typeface="Times New Roman" panose="02020603050405020304" pitchFamily="18" charset="0"/>
              </a:endParaRPr>
            </a:p>
          </p:txBody>
        </p:sp>
        <p:sp>
          <p:nvSpPr>
            <p:cNvPr id="50221" name="Rectangle 45"/>
            <p:cNvSpPr>
              <a:spLocks noChangeArrowheads="1"/>
            </p:cNvSpPr>
            <p:nvPr/>
          </p:nvSpPr>
          <p:spPr bwMode="auto">
            <a:xfrm>
              <a:off x="1208" y="2410"/>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22" name="Rectangle 46"/>
            <p:cNvSpPr>
              <a:spLocks noChangeArrowheads="1"/>
            </p:cNvSpPr>
            <p:nvPr/>
          </p:nvSpPr>
          <p:spPr bwMode="auto">
            <a:xfrm>
              <a:off x="1287" y="2327"/>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23" name="Rectangle 47"/>
            <p:cNvSpPr>
              <a:spLocks noChangeArrowheads="1"/>
            </p:cNvSpPr>
            <p:nvPr/>
          </p:nvSpPr>
          <p:spPr bwMode="auto">
            <a:xfrm>
              <a:off x="2531" y="2224"/>
              <a:ext cx="691"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24" name="Rectangle 48"/>
            <p:cNvSpPr>
              <a:spLocks noChangeArrowheads="1"/>
            </p:cNvSpPr>
            <p:nvPr/>
          </p:nvSpPr>
          <p:spPr bwMode="auto">
            <a:xfrm>
              <a:off x="2630" y="2255"/>
              <a:ext cx="536"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Capacity </a:t>
              </a:r>
              <a:endParaRPr lang="en-GB" altLang="en-US" sz="1200">
                <a:latin typeface="Times New Roman" panose="02020603050405020304" pitchFamily="18" charset="0"/>
              </a:endParaRPr>
            </a:p>
          </p:txBody>
        </p:sp>
        <p:sp>
          <p:nvSpPr>
            <p:cNvPr id="50225" name="Rectangle 49"/>
            <p:cNvSpPr>
              <a:spLocks noChangeArrowheads="1"/>
            </p:cNvSpPr>
            <p:nvPr/>
          </p:nvSpPr>
          <p:spPr bwMode="auto">
            <a:xfrm>
              <a:off x="2588" y="2409"/>
              <a:ext cx="594"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to Change</a:t>
              </a:r>
              <a:endParaRPr lang="en-GB" altLang="en-US" sz="1200">
                <a:latin typeface="Times New Roman" panose="02020603050405020304" pitchFamily="18" charset="0"/>
              </a:endParaRPr>
            </a:p>
          </p:txBody>
        </p:sp>
        <p:sp>
          <p:nvSpPr>
            <p:cNvPr id="50226" name="Rectangle 50"/>
            <p:cNvSpPr>
              <a:spLocks noChangeArrowheads="1"/>
            </p:cNvSpPr>
            <p:nvPr/>
          </p:nvSpPr>
          <p:spPr bwMode="auto">
            <a:xfrm>
              <a:off x="3472" y="2203"/>
              <a:ext cx="853"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27" name="Rectangle 51"/>
            <p:cNvSpPr>
              <a:spLocks noChangeArrowheads="1"/>
            </p:cNvSpPr>
            <p:nvPr/>
          </p:nvSpPr>
          <p:spPr bwMode="auto">
            <a:xfrm>
              <a:off x="3596" y="2234"/>
              <a:ext cx="652"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Actionable </a:t>
              </a:r>
              <a:endParaRPr lang="en-GB" altLang="en-US" sz="1200">
                <a:latin typeface="Times New Roman" panose="02020603050405020304" pitchFamily="18" charset="0"/>
              </a:endParaRPr>
            </a:p>
          </p:txBody>
        </p:sp>
        <p:sp>
          <p:nvSpPr>
            <p:cNvPr id="50228" name="Rectangle 52"/>
            <p:cNvSpPr>
              <a:spLocks noChangeArrowheads="1"/>
            </p:cNvSpPr>
            <p:nvPr/>
          </p:nvSpPr>
          <p:spPr bwMode="auto">
            <a:xfrm>
              <a:off x="3743" y="2388"/>
              <a:ext cx="31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steps</a:t>
              </a:r>
              <a:endParaRPr lang="en-GB" altLang="en-US" sz="1200">
                <a:latin typeface="Times New Roman" panose="02020603050405020304" pitchFamily="18" charset="0"/>
              </a:endParaRPr>
            </a:p>
          </p:txBody>
        </p:sp>
        <p:sp>
          <p:nvSpPr>
            <p:cNvPr id="50229" name="Rectangle 53"/>
            <p:cNvSpPr>
              <a:spLocks noChangeArrowheads="1"/>
            </p:cNvSpPr>
            <p:nvPr/>
          </p:nvSpPr>
          <p:spPr bwMode="auto">
            <a:xfrm>
              <a:off x="1433" y="2126"/>
              <a:ext cx="772"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0" name="Rectangle 54"/>
            <p:cNvSpPr>
              <a:spLocks noChangeArrowheads="1"/>
            </p:cNvSpPr>
            <p:nvPr/>
          </p:nvSpPr>
          <p:spPr bwMode="auto">
            <a:xfrm>
              <a:off x="2249" y="2410"/>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1" name="Rectangle 55"/>
            <p:cNvSpPr>
              <a:spLocks noChangeArrowheads="1"/>
            </p:cNvSpPr>
            <p:nvPr/>
          </p:nvSpPr>
          <p:spPr bwMode="auto">
            <a:xfrm>
              <a:off x="2327" y="2326"/>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2" name="Rectangle 56"/>
            <p:cNvSpPr>
              <a:spLocks noChangeArrowheads="1"/>
            </p:cNvSpPr>
            <p:nvPr/>
          </p:nvSpPr>
          <p:spPr bwMode="auto">
            <a:xfrm>
              <a:off x="2480" y="2126"/>
              <a:ext cx="772"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3" name="Rectangle 57"/>
            <p:cNvSpPr>
              <a:spLocks noChangeArrowheads="1"/>
            </p:cNvSpPr>
            <p:nvPr/>
          </p:nvSpPr>
          <p:spPr bwMode="auto">
            <a:xfrm>
              <a:off x="3500" y="2126"/>
              <a:ext cx="773"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4" name="Rectangle 58"/>
            <p:cNvSpPr>
              <a:spLocks noChangeArrowheads="1"/>
            </p:cNvSpPr>
            <p:nvPr/>
          </p:nvSpPr>
          <p:spPr bwMode="auto">
            <a:xfrm>
              <a:off x="4542" y="2098"/>
              <a:ext cx="773"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5" name="Rectangle 59"/>
            <p:cNvSpPr>
              <a:spLocks noChangeArrowheads="1"/>
            </p:cNvSpPr>
            <p:nvPr/>
          </p:nvSpPr>
          <p:spPr bwMode="auto">
            <a:xfrm>
              <a:off x="3299" y="2401"/>
              <a:ext cx="173"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6" name="Rectangle 60"/>
            <p:cNvSpPr>
              <a:spLocks noChangeArrowheads="1"/>
            </p:cNvSpPr>
            <p:nvPr/>
          </p:nvSpPr>
          <p:spPr bwMode="auto">
            <a:xfrm>
              <a:off x="3379" y="2318"/>
              <a:ext cx="14"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7" name="Rectangle 61"/>
            <p:cNvSpPr>
              <a:spLocks noChangeArrowheads="1"/>
            </p:cNvSpPr>
            <p:nvPr/>
          </p:nvSpPr>
          <p:spPr bwMode="auto">
            <a:xfrm>
              <a:off x="4335" y="2382"/>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8" name="Rectangle 62"/>
            <p:cNvSpPr>
              <a:spLocks noChangeArrowheads="1"/>
            </p:cNvSpPr>
            <p:nvPr/>
          </p:nvSpPr>
          <p:spPr bwMode="auto">
            <a:xfrm>
              <a:off x="4335" y="2447"/>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39" name="Rectangle 63"/>
            <p:cNvSpPr>
              <a:spLocks noChangeArrowheads="1"/>
            </p:cNvSpPr>
            <p:nvPr/>
          </p:nvSpPr>
          <p:spPr bwMode="auto">
            <a:xfrm>
              <a:off x="4484" y="2275"/>
              <a:ext cx="853"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0" name="Rectangle 64"/>
            <p:cNvSpPr>
              <a:spLocks noChangeArrowheads="1"/>
            </p:cNvSpPr>
            <p:nvPr/>
          </p:nvSpPr>
          <p:spPr bwMode="auto">
            <a:xfrm>
              <a:off x="4675" y="2306"/>
              <a:ext cx="479"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Anarchy</a:t>
              </a:r>
              <a:endParaRPr lang="en-GB" altLang="en-US" sz="1200">
                <a:latin typeface="Times New Roman" panose="02020603050405020304" pitchFamily="18" charset="0"/>
              </a:endParaRPr>
            </a:p>
          </p:txBody>
        </p:sp>
        <p:sp>
          <p:nvSpPr>
            <p:cNvPr id="50241" name="Rectangle 65"/>
            <p:cNvSpPr>
              <a:spLocks noChangeArrowheads="1"/>
            </p:cNvSpPr>
            <p:nvPr/>
          </p:nvSpPr>
          <p:spPr bwMode="auto">
            <a:xfrm>
              <a:off x="405" y="2740"/>
              <a:ext cx="756" cy="537"/>
            </a:xfrm>
            <a:prstGeom prst="rect">
              <a:avLst/>
            </a:prstGeom>
            <a:solidFill>
              <a:srgbClr val="FFFFFF"/>
            </a:solidFill>
            <a:ln w="25400">
              <a:solidFill>
                <a:schemeClr val="tx1"/>
              </a:solidFill>
              <a:miter lim="800000"/>
              <a:headEnd/>
              <a:tailEnd/>
            </a:ln>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2" name="Rectangle 66"/>
            <p:cNvSpPr>
              <a:spLocks noChangeArrowheads="1"/>
            </p:cNvSpPr>
            <p:nvPr/>
          </p:nvSpPr>
          <p:spPr bwMode="auto">
            <a:xfrm>
              <a:off x="429" y="2817"/>
              <a:ext cx="711"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3" name="Rectangle 67"/>
            <p:cNvSpPr>
              <a:spLocks noChangeArrowheads="1"/>
            </p:cNvSpPr>
            <p:nvPr/>
          </p:nvSpPr>
          <p:spPr bwMode="auto">
            <a:xfrm>
              <a:off x="514" y="2847"/>
              <a:ext cx="55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Pressure </a:t>
              </a:r>
              <a:endParaRPr lang="en-GB" altLang="en-US" sz="1200">
                <a:latin typeface="Times New Roman" panose="02020603050405020304" pitchFamily="18" charset="0"/>
              </a:endParaRPr>
            </a:p>
          </p:txBody>
        </p:sp>
        <p:sp>
          <p:nvSpPr>
            <p:cNvPr id="50244" name="Rectangle 68"/>
            <p:cNvSpPr>
              <a:spLocks noChangeArrowheads="1"/>
            </p:cNvSpPr>
            <p:nvPr/>
          </p:nvSpPr>
          <p:spPr bwMode="auto">
            <a:xfrm>
              <a:off x="482" y="3002"/>
              <a:ext cx="62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for change</a:t>
              </a:r>
              <a:endParaRPr lang="en-GB" altLang="en-US" sz="1200">
                <a:latin typeface="Times New Roman" panose="02020603050405020304" pitchFamily="18" charset="0"/>
              </a:endParaRPr>
            </a:p>
          </p:txBody>
        </p:sp>
        <p:sp>
          <p:nvSpPr>
            <p:cNvPr id="50245" name="Rectangle 69"/>
            <p:cNvSpPr>
              <a:spLocks noChangeArrowheads="1"/>
            </p:cNvSpPr>
            <p:nvPr/>
          </p:nvSpPr>
          <p:spPr bwMode="auto">
            <a:xfrm>
              <a:off x="1200" y="3024"/>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6" name="Rectangle 70"/>
            <p:cNvSpPr>
              <a:spLocks noChangeArrowheads="1"/>
            </p:cNvSpPr>
            <p:nvPr/>
          </p:nvSpPr>
          <p:spPr bwMode="auto">
            <a:xfrm>
              <a:off x="1279" y="2942"/>
              <a:ext cx="14"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7" name="Rectangle 71"/>
            <p:cNvSpPr>
              <a:spLocks noChangeArrowheads="1"/>
            </p:cNvSpPr>
            <p:nvPr/>
          </p:nvSpPr>
          <p:spPr bwMode="auto">
            <a:xfrm>
              <a:off x="1405" y="2817"/>
              <a:ext cx="777"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48" name="Rectangle 72"/>
            <p:cNvSpPr>
              <a:spLocks noChangeArrowheads="1"/>
            </p:cNvSpPr>
            <p:nvPr/>
          </p:nvSpPr>
          <p:spPr bwMode="auto">
            <a:xfrm>
              <a:off x="1541" y="2847"/>
              <a:ext cx="550"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 shared </a:t>
              </a:r>
              <a:endParaRPr lang="en-GB" altLang="en-US" sz="1200">
                <a:latin typeface="Times New Roman" panose="02020603050405020304" pitchFamily="18" charset="0"/>
              </a:endParaRPr>
            </a:p>
          </p:txBody>
        </p:sp>
        <p:sp>
          <p:nvSpPr>
            <p:cNvPr id="50249" name="Rectangle 73"/>
            <p:cNvSpPr>
              <a:spLocks noChangeArrowheads="1"/>
            </p:cNvSpPr>
            <p:nvPr/>
          </p:nvSpPr>
          <p:spPr bwMode="auto">
            <a:xfrm>
              <a:off x="1616" y="3002"/>
              <a:ext cx="365"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Vision</a:t>
              </a:r>
              <a:endParaRPr lang="en-GB" altLang="en-US" sz="1200">
                <a:latin typeface="Times New Roman" panose="02020603050405020304" pitchFamily="18" charset="0"/>
              </a:endParaRPr>
            </a:p>
          </p:txBody>
        </p:sp>
        <p:sp>
          <p:nvSpPr>
            <p:cNvPr id="50250" name="Rectangle 74"/>
            <p:cNvSpPr>
              <a:spLocks noChangeArrowheads="1"/>
            </p:cNvSpPr>
            <p:nvPr/>
          </p:nvSpPr>
          <p:spPr bwMode="auto">
            <a:xfrm>
              <a:off x="3464" y="2817"/>
              <a:ext cx="853"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1" name="Rectangle 75"/>
            <p:cNvSpPr>
              <a:spLocks noChangeArrowheads="1"/>
            </p:cNvSpPr>
            <p:nvPr/>
          </p:nvSpPr>
          <p:spPr bwMode="auto">
            <a:xfrm>
              <a:off x="3587" y="2847"/>
              <a:ext cx="653"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Actionable </a:t>
              </a:r>
              <a:endParaRPr lang="en-GB" altLang="en-US" sz="1200">
                <a:latin typeface="Times New Roman" panose="02020603050405020304" pitchFamily="18" charset="0"/>
              </a:endParaRPr>
            </a:p>
          </p:txBody>
        </p:sp>
        <p:sp>
          <p:nvSpPr>
            <p:cNvPr id="50252" name="Rectangle 76"/>
            <p:cNvSpPr>
              <a:spLocks noChangeArrowheads="1"/>
            </p:cNvSpPr>
            <p:nvPr/>
          </p:nvSpPr>
          <p:spPr bwMode="auto">
            <a:xfrm>
              <a:off x="3735" y="3002"/>
              <a:ext cx="31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steps</a:t>
              </a:r>
              <a:endParaRPr lang="en-GB" altLang="en-US" sz="1200">
                <a:latin typeface="Times New Roman" panose="02020603050405020304" pitchFamily="18" charset="0"/>
              </a:endParaRPr>
            </a:p>
          </p:txBody>
        </p:sp>
        <p:sp>
          <p:nvSpPr>
            <p:cNvPr id="50253" name="Rectangle 77"/>
            <p:cNvSpPr>
              <a:spLocks noChangeArrowheads="1"/>
            </p:cNvSpPr>
            <p:nvPr/>
          </p:nvSpPr>
          <p:spPr bwMode="auto">
            <a:xfrm>
              <a:off x="1433" y="2740"/>
              <a:ext cx="772"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4" name="Rectangle 78"/>
            <p:cNvSpPr>
              <a:spLocks noChangeArrowheads="1"/>
            </p:cNvSpPr>
            <p:nvPr/>
          </p:nvSpPr>
          <p:spPr bwMode="auto">
            <a:xfrm>
              <a:off x="2241" y="3024"/>
              <a:ext cx="171"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5" name="Rectangle 79"/>
            <p:cNvSpPr>
              <a:spLocks noChangeArrowheads="1"/>
            </p:cNvSpPr>
            <p:nvPr/>
          </p:nvSpPr>
          <p:spPr bwMode="auto">
            <a:xfrm>
              <a:off x="2319" y="2941"/>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6" name="Rectangle 80"/>
            <p:cNvSpPr>
              <a:spLocks noChangeArrowheads="1"/>
            </p:cNvSpPr>
            <p:nvPr/>
          </p:nvSpPr>
          <p:spPr bwMode="auto">
            <a:xfrm>
              <a:off x="2480" y="2740"/>
              <a:ext cx="772"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7" name="Rectangle 81"/>
            <p:cNvSpPr>
              <a:spLocks noChangeArrowheads="1"/>
            </p:cNvSpPr>
            <p:nvPr/>
          </p:nvSpPr>
          <p:spPr bwMode="auto">
            <a:xfrm>
              <a:off x="3500" y="2740"/>
              <a:ext cx="773"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8" name="Rectangle 82"/>
            <p:cNvSpPr>
              <a:spLocks noChangeArrowheads="1"/>
            </p:cNvSpPr>
            <p:nvPr/>
          </p:nvSpPr>
          <p:spPr bwMode="auto">
            <a:xfrm>
              <a:off x="3292" y="3016"/>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59" name="Rectangle 83"/>
            <p:cNvSpPr>
              <a:spLocks noChangeArrowheads="1"/>
            </p:cNvSpPr>
            <p:nvPr/>
          </p:nvSpPr>
          <p:spPr bwMode="auto">
            <a:xfrm>
              <a:off x="3370" y="2932"/>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0" name="Rectangle 84"/>
            <p:cNvSpPr>
              <a:spLocks noChangeArrowheads="1"/>
            </p:cNvSpPr>
            <p:nvPr/>
          </p:nvSpPr>
          <p:spPr bwMode="auto">
            <a:xfrm>
              <a:off x="4327" y="2997"/>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1" name="Rectangle 85"/>
            <p:cNvSpPr>
              <a:spLocks noChangeArrowheads="1"/>
            </p:cNvSpPr>
            <p:nvPr/>
          </p:nvSpPr>
          <p:spPr bwMode="auto">
            <a:xfrm>
              <a:off x="4327" y="3061"/>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2" name="Rectangle 86"/>
            <p:cNvSpPr>
              <a:spLocks noChangeArrowheads="1"/>
            </p:cNvSpPr>
            <p:nvPr/>
          </p:nvSpPr>
          <p:spPr bwMode="auto">
            <a:xfrm>
              <a:off x="4542" y="2689"/>
              <a:ext cx="776" cy="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3" name="Rectangle 87"/>
            <p:cNvSpPr>
              <a:spLocks noChangeArrowheads="1"/>
            </p:cNvSpPr>
            <p:nvPr/>
          </p:nvSpPr>
          <p:spPr bwMode="auto">
            <a:xfrm>
              <a:off x="4723" y="2727"/>
              <a:ext cx="430" cy="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000" b="1">
                  <a:solidFill>
                    <a:srgbClr val="000000"/>
                  </a:solidFill>
                  <a:latin typeface="Helvetica" panose="020B0604020202020204" pitchFamily="34" charset="0"/>
                </a:rPr>
                <a:t>Nervous </a:t>
              </a:r>
              <a:endParaRPr lang="en-GB" altLang="en-US" sz="1200">
                <a:latin typeface="Times New Roman" panose="02020603050405020304" pitchFamily="18" charset="0"/>
              </a:endParaRPr>
            </a:p>
          </p:txBody>
        </p:sp>
        <p:sp>
          <p:nvSpPr>
            <p:cNvPr id="50264" name="Rectangle 88"/>
            <p:cNvSpPr>
              <a:spLocks noChangeArrowheads="1"/>
            </p:cNvSpPr>
            <p:nvPr/>
          </p:nvSpPr>
          <p:spPr bwMode="auto">
            <a:xfrm>
              <a:off x="4657" y="2862"/>
              <a:ext cx="56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000" b="1">
                  <a:solidFill>
                    <a:srgbClr val="000000"/>
                  </a:solidFill>
                  <a:latin typeface="Helvetica" panose="020B0604020202020204" pitchFamily="34" charset="0"/>
                </a:rPr>
                <a:t>breakdown </a:t>
              </a:r>
              <a:endParaRPr lang="en-GB" altLang="en-US" sz="1200">
                <a:latin typeface="Times New Roman" panose="02020603050405020304" pitchFamily="18" charset="0"/>
              </a:endParaRPr>
            </a:p>
          </p:txBody>
        </p:sp>
        <p:sp>
          <p:nvSpPr>
            <p:cNvPr id="50265" name="Rectangle 89"/>
            <p:cNvSpPr>
              <a:spLocks noChangeArrowheads="1"/>
            </p:cNvSpPr>
            <p:nvPr/>
          </p:nvSpPr>
          <p:spPr bwMode="auto">
            <a:xfrm>
              <a:off x="4609" y="2996"/>
              <a:ext cx="655" cy="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000" b="1">
                  <a:solidFill>
                    <a:srgbClr val="000000"/>
                  </a:solidFill>
                  <a:latin typeface="Helvetica" panose="020B0604020202020204" pitchFamily="34" charset="0"/>
                </a:rPr>
                <a:t>and personal </a:t>
              </a:r>
              <a:endParaRPr lang="en-GB" altLang="en-US" sz="1200">
                <a:latin typeface="Times New Roman" panose="02020603050405020304" pitchFamily="18" charset="0"/>
              </a:endParaRPr>
            </a:p>
          </p:txBody>
        </p:sp>
        <p:sp>
          <p:nvSpPr>
            <p:cNvPr id="50266" name="Rectangle 90"/>
            <p:cNvSpPr>
              <a:spLocks noChangeArrowheads="1"/>
            </p:cNvSpPr>
            <p:nvPr/>
          </p:nvSpPr>
          <p:spPr bwMode="auto">
            <a:xfrm>
              <a:off x="4777" y="3130"/>
              <a:ext cx="29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000" b="1">
                  <a:solidFill>
                    <a:srgbClr val="000000"/>
                  </a:solidFill>
                  <a:latin typeface="Helvetica" panose="020B0604020202020204" pitchFamily="34" charset="0"/>
                </a:rPr>
                <a:t>stress</a:t>
              </a:r>
              <a:endParaRPr lang="en-GB" altLang="en-US" sz="1200">
                <a:latin typeface="Times New Roman" panose="02020603050405020304" pitchFamily="18" charset="0"/>
              </a:endParaRPr>
            </a:p>
          </p:txBody>
        </p:sp>
        <p:sp>
          <p:nvSpPr>
            <p:cNvPr id="50267" name="Rectangle 91"/>
            <p:cNvSpPr>
              <a:spLocks noChangeArrowheads="1"/>
            </p:cNvSpPr>
            <p:nvPr/>
          </p:nvSpPr>
          <p:spPr bwMode="auto">
            <a:xfrm>
              <a:off x="405" y="3357"/>
              <a:ext cx="756" cy="536"/>
            </a:xfrm>
            <a:prstGeom prst="rect">
              <a:avLst/>
            </a:prstGeom>
            <a:solidFill>
              <a:srgbClr val="FFFFFF"/>
            </a:solidFill>
            <a:ln w="25400">
              <a:solidFill>
                <a:schemeClr val="tx1"/>
              </a:solidFill>
              <a:miter lim="800000"/>
              <a:headEnd/>
              <a:tailEnd/>
            </a:ln>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8" name="Rectangle 92"/>
            <p:cNvSpPr>
              <a:spLocks noChangeArrowheads="1"/>
            </p:cNvSpPr>
            <p:nvPr/>
          </p:nvSpPr>
          <p:spPr bwMode="auto">
            <a:xfrm>
              <a:off x="427" y="3434"/>
              <a:ext cx="711"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69" name="Rectangle 93"/>
            <p:cNvSpPr>
              <a:spLocks noChangeArrowheads="1"/>
            </p:cNvSpPr>
            <p:nvPr/>
          </p:nvSpPr>
          <p:spPr bwMode="auto">
            <a:xfrm>
              <a:off x="513" y="3465"/>
              <a:ext cx="55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Pressure </a:t>
              </a:r>
              <a:endParaRPr lang="en-GB" altLang="en-US" sz="1200">
                <a:latin typeface="Times New Roman" panose="02020603050405020304" pitchFamily="18" charset="0"/>
              </a:endParaRPr>
            </a:p>
          </p:txBody>
        </p:sp>
        <p:sp>
          <p:nvSpPr>
            <p:cNvPr id="50270" name="Rectangle 94"/>
            <p:cNvSpPr>
              <a:spLocks noChangeArrowheads="1"/>
            </p:cNvSpPr>
            <p:nvPr/>
          </p:nvSpPr>
          <p:spPr bwMode="auto">
            <a:xfrm>
              <a:off x="480" y="3619"/>
              <a:ext cx="62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for change</a:t>
              </a:r>
              <a:endParaRPr lang="en-GB" altLang="en-US" sz="1200">
                <a:latin typeface="Times New Roman" panose="02020603050405020304" pitchFamily="18" charset="0"/>
              </a:endParaRPr>
            </a:p>
          </p:txBody>
        </p:sp>
        <p:sp>
          <p:nvSpPr>
            <p:cNvPr id="50271" name="Rectangle 95"/>
            <p:cNvSpPr>
              <a:spLocks noChangeArrowheads="1"/>
            </p:cNvSpPr>
            <p:nvPr/>
          </p:nvSpPr>
          <p:spPr bwMode="auto">
            <a:xfrm>
              <a:off x="1198" y="3641"/>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72" name="Rectangle 96"/>
            <p:cNvSpPr>
              <a:spLocks noChangeArrowheads="1"/>
            </p:cNvSpPr>
            <p:nvPr/>
          </p:nvSpPr>
          <p:spPr bwMode="auto">
            <a:xfrm>
              <a:off x="1277" y="3558"/>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73" name="Rectangle 97"/>
            <p:cNvSpPr>
              <a:spLocks noChangeArrowheads="1"/>
            </p:cNvSpPr>
            <p:nvPr/>
          </p:nvSpPr>
          <p:spPr bwMode="auto">
            <a:xfrm>
              <a:off x="1403" y="3434"/>
              <a:ext cx="778"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74" name="Rectangle 98"/>
            <p:cNvSpPr>
              <a:spLocks noChangeArrowheads="1"/>
            </p:cNvSpPr>
            <p:nvPr/>
          </p:nvSpPr>
          <p:spPr bwMode="auto">
            <a:xfrm>
              <a:off x="1538" y="3465"/>
              <a:ext cx="55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 shared </a:t>
              </a:r>
              <a:endParaRPr lang="en-GB" altLang="en-US" sz="1200">
                <a:latin typeface="Times New Roman" panose="02020603050405020304" pitchFamily="18" charset="0"/>
              </a:endParaRPr>
            </a:p>
          </p:txBody>
        </p:sp>
        <p:sp>
          <p:nvSpPr>
            <p:cNvPr id="50275" name="Rectangle 99"/>
            <p:cNvSpPr>
              <a:spLocks noChangeArrowheads="1"/>
            </p:cNvSpPr>
            <p:nvPr/>
          </p:nvSpPr>
          <p:spPr bwMode="auto">
            <a:xfrm>
              <a:off x="1614" y="3619"/>
              <a:ext cx="36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Vision</a:t>
              </a:r>
              <a:endParaRPr lang="en-GB" altLang="en-US" sz="1200">
                <a:latin typeface="Times New Roman" panose="02020603050405020304" pitchFamily="18" charset="0"/>
              </a:endParaRPr>
            </a:p>
          </p:txBody>
        </p:sp>
        <p:sp>
          <p:nvSpPr>
            <p:cNvPr id="50276" name="Rectangle 100"/>
            <p:cNvSpPr>
              <a:spLocks noChangeArrowheads="1"/>
            </p:cNvSpPr>
            <p:nvPr/>
          </p:nvSpPr>
          <p:spPr bwMode="auto">
            <a:xfrm>
              <a:off x="2531" y="3444"/>
              <a:ext cx="690"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77" name="Rectangle 101"/>
            <p:cNvSpPr>
              <a:spLocks noChangeArrowheads="1"/>
            </p:cNvSpPr>
            <p:nvPr/>
          </p:nvSpPr>
          <p:spPr bwMode="auto">
            <a:xfrm>
              <a:off x="2629" y="3475"/>
              <a:ext cx="536"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Capacity </a:t>
              </a:r>
              <a:endParaRPr lang="en-GB" altLang="en-US" sz="1200">
                <a:latin typeface="Times New Roman" panose="02020603050405020304" pitchFamily="18" charset="0"/>
              </a:endParaRPr>
            </a:p>
          </p:txBody>
        </p:sp>
        <p:sp>
          <p:nvSpPr>
            <p:cNvPr id="50278" name="Rectangle 102"/>
            <p:cNvSpPr>
              <a:spLocks noChangeArrowheads="1"/>
            </p:cNvSpPr>
            <p:nvPr/>
          </p:nvSpPr>
          <p:spPr bwMode="auto">
            <a:xfrm>
              <a:off x="2587" y="3629"/>
              <a:ext cx="594"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to Change</a:t>
              </a:r>
              <a:endParaRPr lang="en-GB" altLang="en-US" sz="1200">
                <a:latin typeface="Times New Roman" panose="02020603050405020304" pitchFamily="18" charset="0"/>
              </a:endParaRPr>
            </a:p>
          </p:txBody>
        </p:sp>
        <p:sp>
          <p:nvSpPr>
            <p:cNvPr id="50279" name="Rectangle 103"/>
            <p:cNvSpPr>
              <a:spLocks noChangeArrowheads="1"/>
            </p:cNvSpPr>
            <p:nvPr/>
          </p:nvSpPr>
          <p:spPr bwMode="auto">
            <a:xfrm>
              <a:off x="1433" y="3357"/>
              <a:ext cx="772"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0" name="Rectangle 104"/>
            <p:cNvSpPr>
              <a:spLocks noChangeArrowheads="1"/>
            </p:cNvSpPr>
            <p:nvPr/>
          </p:nvSpPr>
          <p:spPr bwMode="auto">
            <a:xfrm>
              <a:off x="2239" y="3641"/>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1" name="Rectangle 105"/>
            <p:cNvSpPr>
              <a:spLocks noChangeArrowheads="1"/>
            </p:cNvSpPr>
            <p:nvPr/>
          </p:nvSpPr>
          <p:spPr bwMode="auto">
            <a:xfrm>
              <a:off x="2317" y="3557"/>
              <a:ext cx="15" cy="183"/>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2" name="Rectangle 106"/>
            <p:cNvSpPr>
              <a:spLocks noChangeArrowheads="1"/>
            </p:cNvSpPr>
            <p:nvPr/>
          </p:nvSpPr>
          <p:spPr bwMode="auto">
            <a:xfrm>
              <a:off x="2480" y="3357"/>
              <a:ext cx="772"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3" name="Rectangle 107"/>
            <p:cNvSpPr>
              <a:spLocks noChangeArrowheads="1"/>
            </p:cNvSpPr>
            <p:nvPr/>
          </p:nvSpPr>
          <p:spPr bwMode="auto">
            <a:xfrm>
              <a:off x="3500" y="3357"/>
              <a:ext cx="773"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4" name="Rectangle 108"/>
            <p:cNvSpPr>
              <a:spLocks noChangeArrowheads="1"/>
            </p:cNvSpPr>
            <p:nvPr/>
          </p:nvSpPr>
          <p:spPr bwMode="auto">
            <a:xfrm>
              <a:off x="4542" y="3357"/>
              <a:ext cx="773" cy="536"/>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5" name="Rectangle 109"/>
            <p:cNvSpPr>
              <a:spLocks noChangeArrowheads="1"/>
            </p:cNvSpPr>
            <p:nvPr/>
          </p:nvSpPr>
          <p:spPr bwMode="auto">
            <a:xfrm>
              <a:off x="3290" y="3632"/>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6" name="Rectangle 110"/>
            <p:cNvSpPr>
              <a:spLocks noChangeArrowheads="1"/>
            </p:cNvSpPr>
            <p:nvPr/>
          </p:nvSpPr>
          <p:spPr bwMode="auto">
            <a:xfrm>
              <a:off x="3369" y="3549"/>
              <a:ext cx="14" cy="182"/>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7" name="Rectangle 111"/>
            <p:cNvSpPr>
              <a:spLocks noChangeArrowheads="1"/>
            </p:cNvSpPr>
            <p:nvPr/>
          </p:nvSpPr>
          <p:spPr bwMode="auto">
            <a:xfrm>
              <a:off x="4325" y="3613"/>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8" name="Rectangle 112"/>
            <p:cNvSpPr>
              <a:spLocks noChangeArrowheads="1"/>
            </p:cNvSpPr>
            <p:nvPr/>
          </p:nvSpPr>
          <p:spPr bwMode="auto">
            <a:xfrm>
              <a:off x="4325" y="3678"/>
              <a:ext cx="172" cy="16"/>
            </a:xfrm>
            <a:prstGeom prst="rect">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89" name="Rectangle 113"/>
            <p:cNvSpPr>
              <a:spLocks noChangeArrowheads="1"/>
            </p:cNvSpPr>
            <p:nvPr/>
          </p:nvSpPr>
          <p:spPr bwMode="auto">
            <a:xfrm>
              <a:off x="4525" y="3415"/>
              <a:ext cx="854"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90" name="Rectangle 114"/>
            <p:cNvSpPr>
              <a:spLocks noChangeArrowheads="1"/>
            </p:cNvSpPr>
            <p:nvPr/>
          </p:nvSpPr>
          <p:spPr bwMode="auto">
            <a:xfrm>
              <a:off x="4627" y="3446"/>
              <a:ext cx="699"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Great hype, </a:t>
              </a:r>
              <a:endParaRPr lang="en-GB" altLang="en-US" sz="1200">
                <a:latin typeface="Times New Roman" panose="02020603050405020304" pitchFamily="18" charset="0"/>
              </a:endParaRPr>
            </a:p>
          </p:txBody>
        </p:sp>
        <p:sp>
          <p:nvSpPr>
            <p:cNvPr id="50291" name="Rectangle 115"/>
            <p:cNvSpPr>
              <a:spLocks noChangeArrowheads="1"/>
            </p:cNvSpPr>
            <p:nvPr/>
          </p:nvSpPr>
          <p:spPr bwMode="auto">
            <a:xfrm>
              <a:off x="4670" y="3600"/>
              <a:ext cx="580"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no results</a:t>
              </a:r>
              <a:endParaRPr lang="en-GB" altLang="en-US" sz="1200">
                <a:latin typeface="Times New Roman" panose="02020603050405020304" pitchFamily="18" charset="0"/>
              </a:endParaRPr>
            </a:p>
          </p:txBody>
        </p:sp>
        <p:sp>
          <p:nvSpPr>
            <p:cNvPr id="50292" name="Rectangle 116"/>
            <p:cNvSpPr>
              <a:spLocks noChangeArrowheads="1"/>
            </p:cNvSpPr>
            <p:nvPr/>
          </p:nvSpPr>
          <p:spPr bwMode="auto">
            <a:xfrm>
              <a:off x="2480" y="1504"/>
              <a:ext cx="772"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93" name="Rectangle 117"/>
            <p:cNvSpPr>
              <a:spLocks noChangeArrowheads="1"/>
            </p:cNvSpPr>
            <p:nvPr/>
          </p:nvSpPr>
          <p:spPr bwMode="auto">
            <a:xfrm>
              <a:off x="2517" y="954"/>
              <a:ext cx="695"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94" name="Rectangle 118"/>
            <p:cNvSpPr>
              <a:spLocks noChangeArrowheads="1"/>
            </p:cNvSpPr>
            <p:nvPr/>
          </p:nvSpPr>
          <p:spPr bwMode="auto">
            <a:xfrm>
              <a:off x="2617" y="985"/>
              <a:ext cx="53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Capacity </a:t>
              </a:r>
              <a:endParaRPr lang="en-GB" altLang="en-US" sz="1200">
                <a:latin typeface="Times New Roman" panose="02020603050405020304" pitchFamily="18" charset="0"/>
              </a:endParaRPr>
            </a:p>
          </p:txBody>
        </p:sp>
        <p:sp>
          <p:nvSpPr>
            <p:cNvPr id="50295" name="Rectangle 119"/>
            <p:cNvSpPr>
              <a:spLocks noChangeArrowheads="1"/>
            </p:cNvSpPr>
            <p:nvPr/>
          </p:nvSpPr>
          <p:spPr bwMode="auto">
            <a:xfrm>
              <a:off x="2575" y="1139"/>
              <a:ext cx="595"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to Change</a:t>
              </a:r>
              <a:endParaRPr lang="en-GB" altLang="en-US" sz="1200">
                <a:latin typeface="Times New Roman" panose="02020603050405020304" pitchFamily="18" charset="0"/>
              </a:endParaRPr>
            </a:p>
          </p:txBody>
        </p:sp>
        <p:sp>
          <p:nvSpPr>
            <p:cNvPr id="50296" name="Rectangle 120"/>
            <p:cNvSpPr>
              <a:spLocks noChangeArrowheads="1"/>
            </p:cNvSpPr>
            <p:nvPr/>
          </p:nvSpPr>
          <p:spPr bwMode="auto">
            <a:xfrm>
              <a:off x="1438" y="904"/>
              <a:ext cx="772" cy="537"/>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97" name="Rectangle 121"/>
            <p:cNvSpPr>
              <a:spLocks noChangeArrowheads="1"/>
            </p:cNvSpPr>
            <p:nvPr/>
          </p:nvSpPr>
          <p:spPr bwMode="auto">
            <a:xfrm>
              <a:off x="1483" y="978"/>
              <a:ext cx="650"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298" name="Rectangle 122"/>
            <p:cNvSpPr>
              <a:spLocks noChangeArrowheads="1"/>
            </p:cNvSpPr>
            <p:nvPr/>
          </p:nvSpPr>
          <p:spPr bwMode="auto">
            <a:xfrm>
              <a:off x="1555" y="1009"/>
              <a:ext cx="550"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 shared </a:t>
              </a:r>
              <a:endParaRPr lang="en-GB" altLang="en-US" sz="1200">
                <a:latin typeface="Times New Roman" panose="02020603050405020304" pitchFamily="18" charset="0"/>
              </a:endParaRPr>
            </a:p>
          </p:txBody>
        </p:sp>
        <p:sp>
          <p:nvSpPr>
            <p:cNvPr id="50299" name="Rectangle 123"/>
            <p:cNvSpPr>
              <a:spLocks noChangeArrowheads="1"/>
            </p:cNvSpPr>
            <p:nvPr/>
          </p:nvSpPr>
          <p:spPr bwMode="auto">
            <a:xfrm>
              <a:off x="1629" y="1163"/>
              <a:ext cx="366"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Vision</a:t>
              </a:r>
              <a:endParaRPr lang="en-GB" altLang="en-US" sz="1200">
                <a:latin typeface="Times New Roman" panose="02020603050405020304" pitchFamily="18" charset="0"/>
              </a:endParaRPr>
            </a:p>
          </p:txBody>
        </p:sp>
        <p:sp>
          <p:nvSpPr>
            <p:cNvPr id="50300" name="Rectangle 124"/>
            <p:cNvSpPr>
              <a:spLocks noChangeArrowheads="1"/>
            </p:cNvSpPr>
            <p:nvPr/>
          </p:nvSpPr>
          <p:spPr bwMode="auto">
            <a:xfrm>
              <a:off x="419" y="904"/>
              <a:ext cx="757" cy="537"/>
            </a:xfrm>
            <a:prstGeom prst="rect">
              <a:avLst/>
            </a:prstGeom>
            <a:solidFill>
              <a:srgbClr val="FFFFFF"/>
            </a:solidFill>
            <a:ln w="25400">
              <a:solidFill>
                <a:schemeClr val="tx1"/>
              </a:solidFill>
              <a:miter lim="800000"/>
              <a:headEnd/>
              <a:tailEnd/>
            </a:ln>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301" name="Rectangle 125"/>
            <p:cNvSpPr>
              <a:spLocks noChangeArrowheads="1"/>
            </p:cNvSpPr>
            <p:nvPr/>
          </p:nvSpPr>
          <p:spPr bwMode="auto">
            <a:xfrm>
              <a:off x="375" y="978"/>
              <a:ext cx="769"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302" name="Rectangle 126"/>
            <p:cNvSpPr>
              <a:spLocks noChangeArrowheads="1"/>
            </p:cNvSpPr>
            <p:nvPr/>
          </p:nvSpPr>
          <p:spPr bwMode="auto">
            <a:xfrm>
              <a:off x="507" y="1009"/>
              <a:ext cx="55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Pressure </a:t>
              </a:r>
              <a:endParaRPr lang="en-GB" altLang="en-US" sz="1200">
                <a:latin typeface="Times New Roman" panose="02020603050405020304" pitchFamily="18" charset="0"/>
              </a:endParaRPr>
            </a:p>
          </p:txBody>
        </p:sp>
        <p:sp>
          <p:nvSpPr>
            <p:cNvPr id="50303" name="Rectangle 127"/>
            <p:cNvSpPr>
              <a:spLocks noChangeArrowheads="1"/>
            </p:cNvSpPr>
            <p:nvPr/>
          </p:nvSpPr>
          <p:spPr bwMode="auto">
            <a:xfrm>
              <a:off x="457" y="1163"/>
              <a:ext cx="621" cy="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for change</a:t>
              </a:r>
              <a:endParaRPr lang="en-GB" altLang="en-US" sz="1200">
                <a:latin typeface="Times New Roman" panose="02020603050405020304" pitchFamily="18" charset="0"/>
              </a:endParaRPr>
            </a:p>
          </p:txBody>
        </p:sp>
        <p:sp>
          <p:nvSpPr>
            <p:cNvPr id="50304" name="Rectangle 128"/>
            <p:cNvSpPr>
              <a:spLocks noChangeArrowheads="1"/>
            </p:cNvSpPr>
            <p:nvPr/>
          </p:nvSpPr>
          <p:spPr bwMode="auto">
            <a:xfrm>
              <a:off x="3507" y="912"/>
              <a:ext cx="774" cy="539"/>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305" name="Rectangle 129"/>
            <p:cNvSpPr>
              <a:spLocks noChangeArrowheads="1"/>
            </p:cNvSpPr>
            <p:nvPr/>
          </p:nvSpPr>
          <p:spPr bwMode="auto">
            <a:xfrm>
              <a:off x="3526" y="992"/>
              <a:ext cx="727"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
          <p:nvSpPr>
            <p:cNvPr id="50306" name="Rectangle 130"/>
            <p:cNvSpPr>
              <a:spLocks noChangeArrowheads="1"/>
            </p:cNvSpPr>
            <p:nvPr/>
          </p:nvSpPr>
          <p:spPr bwMode="auto">
            <a:xfrm>
              <a:off x="3587" y="1023"/>
              <a:ext cx="618"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Actionable</a:t>
              </a:r>
              <a:endParaRPr lang="en-GB" altLang="en-US" sz="1200">
                <a:latin typeface="Times New Roman" panose="02020603050405020304" pitchFamily="18" charset="0"/>
              </a:endParaRPr>
            </a:p>
          </p:txBody>
        </p:sp>
        <p:sp>
          <p:nvSpPr>
            <p:cNvPr id="50307" name="Rectangle 131"/>
            <p:cNvSpPr>
              <a:spLocks noChangeArrowheads="1"/>
            </p:cNvSpPr>
            <p:nvPr/>
          </p:nvSpPr>
          <p:spPr bwMode="auto">
            <a:xfrm>
              <a:off x="3751" y="1178"/>
              <a:ext cx="317" cy="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200" b="1">
                  <a:solidFill>
                    <a:srgbClr val="000000"/>
                  </a:solidFill>
                  <a:latin typeface="Helvetica" panose="020B0604020202020204" pitchFamily="34" charset="0"/>
                </a:rPr>
                <a:t>steps</a:t>
              </a:r>
              <a:endParaRPr lang="en-GB" altLang="en-US" sz="1200">
                <a:latin typeface="Times New Roman" panose="02020603050405020304" pitchFamily="18" charset="0"/>
              </a:endParaRPr>
            </a:p>
          </p:txBody>
        </p:sp>
      </p:grpSp>
    </p:spTree>
    <p:extLst>
      <p:ext uri="{BB962C8B-B14F-4D97-AF65-F5344CB8AC3E}">
        <p14:creationId xmlns:p14="http://schemas.microsoft.com/office/powerpoint/2010/main" val="79386179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1835150" y="1905000"/>
            <a:ext cx="708025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lnSpc>
                <a:spcPct val="90000"/>
              </a:lnSpc>
              <a:spcAft>
                <a:spcPct val="0"/>
              </a:spcAft>
              <a:buFontTx/>
              <a:buNone/>
            </a:pPr>
            <a:r>
              <a:rPr lang="en-US" altLang="en-US" sz="3600">
                <a:solidFill>
                  <a:srgbClr val="006666"/>
                </a:solidFill>
              </a:rPr>
              <a:t>Situational Leadership is not </a:t>
            </a:r>
          </a:p>
          <a:p>
            <a:pPr eaLnBrk="1" fontAlgn="base" hangingPunct="1">
              <a:lnSpc>
                <a:spcPct val="90000"/>
              </a:lnSpc>
              <a:spcAft>
                <a:spcPct val="0"/>
              </a:spcAft>
              <a:buFontTx/>
              <a:buNone/>
            </a:pPr>
            <a:r>
              <a:rPr lang="en-US" altLang="en-US" sz="3600">
                <a:solidFill>
                  <a:srgbClr val="006666"/>
                </a:solidFill>
              </a:rPr>
              <a:t>something you do “TO” people</a:t>
            </a:r>
          </a:p>
          <a:p>
            <a:pPr eaLnBrk="1" fontAlgn="base" hangingPunct="1">
              <a:lnSpc>
                <a:spcPct val="90000"/>
              </a:lnSpc>
              <a:spcAft>
                <a:spcPct val="0"/>
              </a:spcAft>
              <a:buFontTx/>
              <a:buNone/>
            </a:pPr>
            <a:r>
              <a:rPr lang="en-US" altLang="en-US" sz="3600">
                <a:solidFill>
                  <a:srgbClr val="006666"/>
                </a:solidFill>
              </a:rPr>
              <a:t>but something you do “WITH” </a:t>
            </a:r>
          </a:p>
          <a:p>
            <a:pPr eaLnBrk="1" fontAlgn="base" hangingPunct="1">
              <a:lnSpc>
                <a:spcPct val="90000"/>
              </a:lnSpc>
              <a:spcAft>
                <a:spcPct val="0"/>
              </a:spcAft>
              <a:buFontTx/>
              <a:buNone/>
            </a:pPr>
            <a:r>
              <a:rPr lang="en-US" altLang="en-US" sz="3600">
                <a:solidFill>
                  <a:srgbClr val="006666"/>
                </a:solidFill>
              </a:rPr>
              <a:t>people</a:t>
            </a:r>
          </a:p>
        </p:txBody>
      </p:sp>
      <p:sp>
        <p:nvSpPr>
          <p:cNvPr id="51203" name="Rectangle 3"/>
          <p:cNvSpPr>
            <a:spLocks noChangeArrowheads="1"/>
          </p:cNvSpPr>
          <p:nvPr/>
        </p:nvSpPr>
        <p:spPr bwMode="auto">
          <a:xfrm>
            <a:off x="990600" y="76200"/>
            <a:ext cx="716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algn="ctr" eaLnBrk="1" fontAlgn="base" hangingPunct="1">
              <a:lnSpc>
                <a:spcPct val="90000"/>
              </a:lnSpc>
              <a:spcBef>
                <a:spcPct val="0"/>
              </a:spcBef>
              <a:spcAft>
                <a:spcPct val="0"/>
              </a:spcAft>
              <a:buFontTx/>
              <a:buNone/>
            </a:pPr>
            <a:endParaRPr lang="en-GB" altLang="en-US" sz="4400">
              <a:solidFill>
                <a:srgbClr val="006666"/>
              </a:solidFill>
            </a:endParaRPr>
          </a:p>
        </p:txBody>
      </p:sp>
      <p:pic>
        <p:nvPicPr>
          <p:cNvPr id="51204" name="Picture 4" descr="BD05584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00563" y="3789363"/>
            <a:ext cx="2111375"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886043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ext Box 2"/>
          <p:cNvSpPr txBox="1">
            <a:spLocks noChangeArrowheads="1"/>
          </p:cNvSpPr>
          <p:nvPr/>
        </p:nvSpPr>
        <p:spPr bwMode="auto">
          <a:xfrm>
            <a:off x="0" y="16002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222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2228" name="Rectangle 4"/>
          <p:cNvSpPr>
            <a:spLocks noGrp="1" noChangeArrowheads="1"/>
          </p:cNvSpPr>
          <p:nvPr>
            <p:ph type="title" idx="4294967295"/>
          </p:nvPr>
        </p:nvSpPr>
        <p:spPr>
          <a:xfrm>
            <a:off x="457200" y="669925"/>
            <a:ext cx="7926388" cy="641350"/>
          </a:xfrm>
        </p:spPr>
        <p:txBody>
          <a:bodyPr/>
          <a:lstStyle/>
          <a:p>
            <a:pPr eaLnBrk="1" hangingPunct="1"/>
            <a:r>
              <a:rPr lang="en-GB" altLang="en-US" sz="4000" smtClean="0"/>
              <a:t>1. </a:t>
            </a:r>
            <a:r>
              <a:rPr lang="en-US" altLang="en-US" sz="4000" smtClean="0"/>
              <a:t>Lea</a:t>
            </a:r>
            <a:r>
              <a:rPr lang="en-GB" altLang="en-US" sz="4000" smtClean="0"/>
              <a:t>d</a:t>
            </a:r>
            <a:endParaRPr lang="en-US" altLang="en-US" sz="4000" smtClean="0"/>
          </a:p>
        </p:txBody>
      </p:sp>
      <p:sp>
        <p:nvSpPr>
          <p:cNvPr id="52229" name="Rectangle 5"/>
          <p:cNvSpPr>
            <a:spLocks noChangeArrowheads="1"/>
          </p:cNvSpPr>
          <p:nvPr/>
        </p:nvSpPr>
        <p:spPr bwMode="auto">
          <a:xfrm>
            <a:off x="1692275" y="1752600"/>
            <a:ext cx="7451725" cy="445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u="sng">
                <a:solidFill>
                  <a:srgbClr val="CC3300"/>
                </a:solidFill>
              </a:rPr>
              <a:t>Managers muddle - Leaders inspire.</a:t>
            </a:r>
            <a:r>
              <a:rPr lang="en-GB" altLang="en-US" sz="2400" b="1">
                <a:solidFill>
                  <a:srgbClr val="CC3300"/>
                </a:solidFill>
              </a:rPr>
              <a:t> </a:t>
            </a:r>
          </a:p>
          <a:p>
            <a:pPr fontAlgn="base">
              <a:spcBef>
                <a:spcPct val="0"/>
              </a:spcBef>
              <a:spcAft>
                <a:spcPct val="0"/>
              </a:spcAft>
              <a:buFontTx/>
              <a:buNone/>
            </a:pPr>
            <a:endParaRPr lang="en-GB" altLang="en-US" sz="2400" b="1">
              <a:solidFill>
                <a:srgbClr val="CC3300"/>
              </a:solidFill>
            </a:endParaRPr>
          </a:p>
          <a:p>
            <a:pPr fontAlgn="base">
              <a:spcBef>
                <a:spcPct val="0"/>
              </a:spcBef>
              <a:spcAft>
                <a:spcPct val="0"/>
              </a:spcAft>
              <a:buFontTx/>
              <a:buNone/>
            </a:pPr>
            <a:r>
              <a:rPr lang="en-GB" altLang="en-US" sz="2400" b="1">
                <a:solidFill>
                  <a:srgbClr val="006666"/>
                </a:solidFill>
              </a:rPr>
              <a:t>Leaders are people who inspire with clear vision of how things can be done better.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006666"/>
                </a:solidFill>
              </a:rPr>
              <a:t>“What we are looking for are leaders at every level who can energize, excite and inspire rather than enervate, depress, and control.” - Jack Welch</a:t>
            </a:r>
          </a:p>
          <a:p>
            <a:pPr fontAlgn="base">
              <a:spcBef>
                <a:spcPct val="0"/>
              </a:spcBef>
              <a:spcAft>
                <a:spcPct val="0"/>
              </a:spcAft>
              <a:buFontTx/>
              <a:buNone/>
            </a:pPr>
            <a:endParaRPr lang="en-GB" altLang="en-US" sz="2000" i="1">
              <a:solidFill>
                <a:srgbClr val="006666"/>
              </a:solidFill>
            </a:endParaRPr>
          </a:p>
          <a:p>
            <a:pPr fontAlgn="base">
              <a:spcBef>
                <a:spcPct val="0"/>
              </a:spcBef>
              <a:spcAft>
                <a:spcPct val="0"/>
              </a:spcAft>
              <a:buFontTx/>
              <a:buNone/>
            </a:pPr>
            <a:r>
              <a:rPr lang="en-US" altLang="en-US" sz="2000" i="1">
                <a:solidFill>
                  <a:srgbClr val="006666"/>
                </a:solidFill>
              </a:rPr>
              <a:t>"Leadership is lifting a person's vision to higher sights, the raising of a person's performance to a higher standard, the building of a personality beyond its normal limitations.“</a:t>
            </a:r>
            <a:r>
              <a:rPr lang="en-GB" altLang="en-US" sz="2000" i="1">
                <a:solidFill>
                  <a:srgbClr val="006666"/>
                </a:solidFill>
              </a:rPr>
              <a:t> - </a:t>
            </a:r>
            <a:r>
              <a:rPr lang="en-US" altLang="en-US" sz="2000" i="1">
                <a:solidFill>
                  <a:srgbClr val="006666"/>
                </a:solidFill>
              </a:rPr>
              <a:t>Peter F. Drucker</a:t>
            </a:r>
            <a:endParaRPr lang="en-GB" altLang="en-US" sz="2000" i="1">
              <a:solidFill>
                <a:srgbClr val="006666"/>
              </a:solidFill>
            </a:endParaRPr>
          </a:p>
        </p:txBody>
      </p:sp>
    </p:spTree>
    <p:extLst>
      <p:ext uri="{BB962C8B-B14F-4D97-AF65-F5344CB8AC3E}">
        <p14:creationId xmlns:p14="http://schemas.microsoft.com/office/powerpoint/2010/main" val="1615755031"/>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325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3252" name="Rectangle 4"/>
          <p:cNvSpPr>
            <a:spLocks noGrp="1" noChangeArrowheads="1"/>
          </p:cNvSpPr>
          <p:nvPr>
            <p:ph type="title" idx="4294967295"/>
          </p:nvPr>
        </p:nvSpPr>
        <p:spPr>
          <a:xfrm>
            <a:off x="457200" y="669925"/>
            <a:ext cx="7926388" cy="641350"/>
          </a:xfrm>
        </p:spPr>
        <p:txBody>
          <a:bodyPr/>
          <a:lstStyle/>
          <a:p>
            <a:pPr eaLnBrk="1" hangingPunct="1"/>
            <a:r>
              <a:rPr lang="en-US" altLang="en-US" smtClean="0"/>
              <a:t>2</a:t>
            </a:r>
            <a:r>
              <a:rPr lang="en-GB" altLang="en-US" smtClean="0"/>
              <a:t>. </a:t>
            </a:r>
            <a:r>
              <a:rPr lang="en-US" altLang="en-US" smtClean="0"/>
              <a:t>Manage Less</a:t>
            </a:r>
          </a:p>
        </p:txBody>
      </p:sp>
      <p:sp>
        <p:nvSpPr>
          <p:cNvPr id="53253" name="Rectangle 5"/>
          <p:cNvSpPr>
            <a:spLocks noChangeArrowheads="1"/>
          </p:cNvSpPr>
          <p:nvPr/>
        </p:nvSpPr>
        <p:spPr bwMode="auto">
          <a:xfrm>
            <a:off x="1547813" y="1752600"/>
            <a:ext cx="7596187"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000" i="1">
                <a:solidFill>
                  <a:srgbClr val="CC3300"/>
                </a:solidFill>
              </a:rPr>
              <a:t>"We are constantly amazed by how much people will do when they are not told what to do by management."  - Jack Welch</a:t>
            </a:r>
          </a:p>
          <a:p>
            <a:pPr fontAlgn="base">
              <a:spcBef>
                <a:spcPct val="0"/>
              </a:spcBef>
              <a:spcAft>
                <a:spcPct val="0"/>
              </a:spcAft>
              <a:buFontTx/>
              <a:buNone/>
            </a:pPr>
            <a:endParaRPr lang="en-GB" altLang="en-US" sz="2000" i="1">
              <a:solidFill>
                <a:srgbClr val="000000"/>
              </a:solidFill>
            </a:endParaRPr>
          </a:p>
          <a:p>
            <a:pPr fontAlgn="base">
              <a:spcBef>
                <a:spcPct val="0"/>
              </a:spcBef>
              <a:spcAft>
                <a:spcPct val="0"/>
              </a:spcAft>
              <a:buFontTx/>
              <a:buNone/>
            </a:pPr>
            <a:r>
              <a:rPr lang="en-GB" altLang="en-US" sz="2400" b="1">
                <a:solidFill>
                  <a:srgbClr val="006666"/>
                </a:solidFill>
              </a:rPr>
              <a:t>In the new knowledge-driven economy, people should make their own decision.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Managing less is managing better. Close supervision, control and bureaucracy kill the competitive spirit of the company.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"Weak managers are the killers of business; they are the job killers. You can't manage self-confidence into people.“ - Jack Welch</a:t>
            </a:r>
            <a:endParaRPr lang="en-US" altLang="en-US" sz="2000" i="1">
              <a:solidFill>
                <a:srgbClr val="CC3300"/>
              </a:solidFill>
            </a:endParaRPr>
          </a:p>
        </p:txBody>
      </p:sp>
    </p:spTree>
    <p:extLst>
      <p:ext uri="{BB962C8B-B14F-4D97-AF65-F5344CB8AC3E}">
        <p14:creationId xmlns:p14="http://schemas.microsoft.com/office/powerpoint/2010/main" val="2286988307"/>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427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4276" name="Rectangle 4"/>
          <p:cNvSpPr>
            <a:spLocks noGrp="1" noChangeArrowheads="1"/>
          </p:cNvSpPr>
          <p:nvPr>
            <p:ph type="title" idx="4294967295"/>
          </p:nvPr>
        </p:nvSpPr>
        <p:spPr>
          <a:xfrm>
            <a:off x="1835150" y="395288"/>
            <a:ext cx="6851650" cy="1190625"/>
          </a:xfrm>
        </p:spPr>
        <p:txBody>
          <a:bodyPr/>
          <a:lstStyle/>
          <a:p>
            <a:pPr eaLnBrk="1" hangingPunct="1"/>
            <a:r>
              <a:rPr lang="en-US" altLang="en-US" smtClean="0"/>
              <a:t>3</a:t>
            </a:r>
            <a:r>
              <a:rPr lang="en-GB" altLang="en-US" smtClean="0"/>
              <a:t>.  </a:t>
            </a:r>
            <a:r>
              <a:rPr lang="en-US" altLang="en-US" smtClean="0"/>
              <a:t>Articulate Your Vision</a:t>
            </a:r>
          </a:p>
        </p:txBody>
      </p:sp>
      <p:sp>
        <p:nvSpPr>
          <p:cNvPr id="54277" name="Rectangle 5"/>
          <p:cNvSpPr>
            <a:spLocks noChangeArrowheads="1"/>
          </p:cNvSpPr>
          <p:nvPr/>
        </p:nvSpPr>
        <p:spPr bwMode="auto">
          <a:xfrm>
            <a:off x="1692275" y="1752600"/>
            <a:ext cx="7223125"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"Leaders inspire people with clear visions of how things can be done better."</a:t>
            </a:r>
            <a:r>
              <a:rPr lang="en-GB" altLang="en-US" sz="2400" b="1">
                <a:solidFill>
                  <a:srgbClr val="006666"/>
                </a:solidFill>
              </a:rPr>
              <a:t>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800" b="1">
                <a:solidFill>
                  <a:srgbClr val="006666"/>
                </a:solidFill>
              </a:rPr>
              <a:t>The best leaders do not provide a step-by-step instruction manual for workers.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The best leaders are those who come up with new idea, and articulate a vision that inspires others to act.</a:t>
            </a:r>
            <a:endParaRPr lang="en-US" altLang="en-US" sz="2800" b="1">
              <a:solidFill>
                <a:srgbClr val="006666"/>
              </a:solidFill>
            </a:endParaRPr>
          </a:p>
        </p:txBody>
      </p:sp>
    </p:spTree>
    <p:extLst>
      <p:ext uri="{BB962C8B-B14F-4D97-AF65-F5344CB8AC3E}">
        <p14:creationId xmlns:p14="http://schemas.microsoft.com/office/powerpoint/2010/main" val="2362382298"/>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529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5300" name="Rectangle 4"/>
          <p:cNvSpPr>
            <a:spLocks noGrp="1" noChangeArrowheads="1"/>
          </p:cNvSpPr>
          <p:nvPr>
            <p:ph type="title" idx="4294967295"/>
          </p:nvPr>
        </p:nvSpPr>
        <p:spPr>
          <a:xfrm>
            <a:off x="538163" y="669925"/>
            <a:ext cx="8069262" cy="641350"/>
          </a:xfrm>
        </p:spPr>
        <p:txBody>
          <a:bodyPr/>
          <a:lstStyle/>
          <a:p>
            <a:pPr eaLnBrk="1" hangingPunct="1"/>
            <a:r>
              <a:rPr lang="en-US" altLang="en-US" sz="4000" smtClean="0"/>
              <a:t>4</a:t>
            </a:r>
            <a:r>
              <a:rPr lang="en-GB" altLang="en-US" sz="4000" smtClean="0"/>
              <a:t>. </a:t>
            </a:r>
            <a:r>
              <a:rPr lang="en-US" altLang="en-US" sz="4000" smtClean="0"/>
              <a:t>Simplify</a:t>
            </a:r>
            <a:endParaRPr lang="en-US" altLang="en-US" sz="3600" smtClean="0"/>
          </a:p>
        </p:txBody>
      </p:sp>
      <p:sp>
        <p:nvSpPr>
          <p:cNvPr id="55301" name="Rectangle 5"/>
          <p:cNvSpPr>
            <a:spLocks noChangeArrowheads="1"/>
          </p:cNvSpPr>
          <p:nvPr/>
        </p:nvSpPr>
        <p:spPr bwMode="auto">
          <a:xfrm>
            <a:off x="1763713" y="1752600"/>
            <a:ext cx="6999287"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Keeping things simple is one of the keys to business.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"Simple messages travel faster, simpler designs reach the market faster and the elimination of clutter allows faster decision making."</a:t>
            </a:r>
            <a:endParaRPr lang="en-US" altLang="en-US" sz="2400" i="1">
              <a:solidFill>
                <a:srgbClr val="CC3300"/>
              </a:solidFill>
            </a:endParaRPr>
          </a:p>
        </p:txBody>
      </p:sp>
    </p:spTree>
    <p:extLst>
      <p:ext uri="{BB962C8B-B14F-4D97-AF65-F5344CB8AC3E}">
        <p14:creationId xmlns:p14="http://schemas.microsoft.com/office/powerpoint/2010/main" val="337745557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632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6324" name="Rectangle 4"/>
          <p:cNvSpPr>
            <a:spLocks noGrp="1" noChangeArrowheads="1"/>
          </p:cNvSpPr>
          <p:nvPr>
            <p:ph type="title" idx="4294967295"/>
          </p:nvPr>
        </p:nvSpPr>
        <p:spPr>
          <a:xfrm>
            <a:off x="538163" y="669925"/>
            <a:ext cx="8069262" cy="641350"/>
          </a:xfrm>
        </p:spPr>
        <p:txBody>
          <a:bodyPr/>
          <a:lstStyle/>
          <a:p>
            <a:pPr eaLnBrk="1" hangingPunct="1"/>
            <a:r>
              <a:rPr lang="en-GB" altLang="en-US" sz="4000" smtClean="0"/>
              <a:t>5. Get Less Formal</a:t>
            </a:r>
            <a:endParaRPr lang="en-US" altLang="en-US" sz="3600" smtClean="0"/>
          </a:p>
        </p:txBody>
      </p:sp>
      <p:sp>
        <p:nvSpPr>
          <p:cNvPr id="56325" name="Rectangle 5"/>
          <p:cNvSpPr>
            <a:spLocks noChangeArrowheads="1"/>
          </p:cNvSpPr>
          <p:nvPr/>
        </p:nvSpPr>
        <p:spPr bwMode="auto">
          <a:xfrm>
            <a:off x="684213" y="1752600"/>
            <a:ext cx="8231187" cy="123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dirty="0">
                <a:solidFill>
                  <a:srgbClr val="CC3300"/>
                </a:solidFill>
              </a:rPr>
              <a:t>"You must </a:t>
            </a:r>
            <a:r>
              <a:rPr lang="en-GB" altLang="en-US" sz="2400" i="1" dirty="0" smtClean="0">
                <a:solidFill>
                  <a:srgbClr val="CC3300"/>
                </a:solidFill>
              </a:rPr>
              <a:t>realise </a:t>
            </a:r>
            <a:r>
              <a:rPr lang="en-GB" altLang="en-US" sz="2400" i="1" dirty="0">
                <a:solidFill>
                  <a:srgbClr val="CC3300"/>
                </a:solidFill>
              </a:rPr>
              <a:t>now how important it is to maintain the kind of corporate informality that encourages a training class to comfortably challenge the boss's pet ideas."</a:t>
            </a:r>
            <a:endParaRPr lang="en-US" altLang="en-US" sz="2400" i="1" dirty="0">
              <a:solidFill>
                <a:srgbClr val="CC3300"/>
              </a:solidFill>
            </a:endParaRPr>
          </a:p>
        </p:txBody>
      </p:sp>
      <p:sp>
        <p:nvSpPr>
          <p:cNvPr id="56326" name="Text Box 6"/>
          <p:cNvSpPr txBox="1">
            <a:spLocks noChangeArrowheads="1"/>
          </p:cNvSpPr>
          <p:nvPr/>
        </p:nvSpPr>
        <p:spPr bwMode="auto">
          <a:xfrm>
            <a:off x="592138" y="3376613"/>
            <a:ext cx="72961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GB" altLang="en-US">
                <a:solidFill>
                  <a:srgbClr val="000000"/>
                </a:solidFill>
              </a:rPr>
              <a:t>There are no saints here, no prophets, no messiahs</a:t>
            </a:r>
          </a:p>
          <a:p>
            <a:pPr eaLnBrk="1" fontAlgn="base" hangingPunct="1">
              <a:spcBef>
                <a:spcPct val="0"/>
              </a:spcBef>
              <a:spcAft>
                <a:spcPct val="0"/>
              </a:spcAft>
            </a:pPr>
            <a:r>
              <a:rPr lang="en-GB" altLang="en-US">
                <a:solidFill>
                  <a:srgbClr val="000000"/>
                </a:solidFill>
              </a:rPr>
              <a:t>There is an opportunity to build a world class job, a world class career,</a:t>
            </a:r>
          </a:p>
          <a:p>
            <a:pPr eaLnBrk="1" fontAlgn="base" hangingPunct="1">
              <a:spcBef>
                <a:spcPct val="0"/>
              </a:spcBef>
              <a:spcAft>
                <a:spcPct val="0"/>
              </a:spcAft>
            </a:pPr>
            <a:r>
              <a:rPr lang="en-GB" altLang="en-US">
                <a:solidFill>
                  <a:srgbClr val="000000"/>
                </a:solidFill>
              </a:rPr>
              <a:t>a world class reputation</a:t>
            </a:r>
          </a:p>
        </p:txBody>
      </p:sp>
    </p:spTree>
    <p:extLst>
      <p:ext uri="{BB962C8B-B14F-4D97-AF65-F5344CB8AC3E}">
        <p14:creationId xmlns:p14="http://schemas.microsoft.com/office/powerpoint/2010/main" val="3892147721"/>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734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7348" name="Rectangle 4"/>
          <p:cNvSpPr>
            <a:spLocks noGrp="1" noChangeArrowheads="1"/>
          </p:cNvSpPr>
          <p:nvPr>
            <p:ph type="title" idx="4294967295"/>
          </p:nvPr>
        </p:nvSpPr>
        <p:spPr>
          <a:xfrm>
            <a:off x="538163" y="669925"/>
            <a:ext cx="8069262" cy="641350"/>
          </a:xfrm>
        </p:spPr>
        <p:txBody>
          <a:bodyPr/>
          <a:lstStyle/>
          <a:p>
            <a:pPr marL="685800" indent="-685800" eaLnBrk="1" hangingPunct="1"/>
            <a:r>
              <a:rPr lang="en-GB" altLang="en-US" sz="4000" smtClean="0"/>
              <a:t>6	Energise Others</a:t>
            </a:r>
            <a:endParaRPr lang="en-US" altLang="en-US" sz="4000" smtClean="0"/>
          </a:p>
        </p:txBody>
      </p:sp>
      <p:sp>
        <p:nvSpPr>
          <p:cNvPr id="57349" name="Rectangle 5"/>
          <p:cNvSpPr>
            <a:spLocks noChangeArrowheads="1"/>
          </p:cNvSpPr>
          <p:nvPr/>
        </p:nvSpPr>
        <p:spPr bwMode="auto">
          <a:xfrm>
            <a:off x="1619250" y="1752600"/>
            <a:ext cx="7372350" cy="474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b="1">
                <a:solidFill>
                  <a:srgbClr val="006666"/>
                </a:solidFill>
              </a:rPr>
              <a:t>Genuine leadership comes from the quality of your vision and your ability to spark others to extraordinary performance.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Getting employees excited about their work is the key to being a great research leader.</a:t>
            </a:r>
            <a:r>
              <a:rPr lang="en-GB" altLang="en-US" sz="2400" b="1">
                <a:solidFill>
                  <a:srgbClr val="000000"/>
                </a:solidFill>
              </a:rPr>
              <a:t> </a:t>
            </a:r>
          </a:p>
          <a:p>
            <a:pPr fontAlgn="base">
              <a:spcBef>
                <a:spcPct val="0"/>
              </a:spcBef>
              <a:spcAft>
                <a:spcPct val="0"/>
              </a:spcAft>
              <a:buFontTx/>
              <a:buNone/>
            </a:pPr>
            <a:endParaRPr lang="en-GB" altLang="en-US" sz="2400" b="1">
              <a:solidFill>
                <a:srgbClr val="000000"/>
              </a:solidFill>
            </a:endParaRPr>
          </a:p>
          <a:p>
            <a:pPr fontAlgn="base">
              <a:spcBef>
                <a:spcPct val="0"/>
              </a:spcBef>
              <a:spcAft>
                <a:spcPct val="0"/>
              </a:spcAft>
              <a:buFontTx/>
              <a:buNone/>
            </a:pPr>
            <a:r>
              <a:rPr lang="en-GB" altLang="en-US" sz="2400" b="1">
                <a:solidFill>
                  <a:srgbClr val="000000"/>
                </a:solidFill>
              </a:rPr>
              <a:t>(It should be easy in an university – we are talking about RESEARCH here!</a:t>
            </a:r>
          </a:p>
          <a:p>
            <a:pPr fontAlgn="base">
              <a:spcBef>
                <a:spcPct val="0"/>
              </a:spcBef>
              <a:spcAft>
                <a:spcPct val="0"/>
              </a:spcAft>
              <a:buFontTx/>
              <a:buNone/>
            </a:pPr>
            <a:endParaRPr lang="en-GB" altLang="en-US" sz="2400" b="1">
              <a:solidFill>
                <a:srgbClr val="000000"/>
              </a:solidFill>
            </a:endParaRPr>
          </a:p>
          <a:p>
            <a:pPr fontAlgn="base">
              <a:spcBef>
                <a:spcPct val="0"/>
              </a:spcBef>
              <a:spcAft>
                <a:spcPct val="0"/>
              </a:spcAft>
              <a:buFontTx/>
              <a:buNone/>
            </a:pPr>
            <a:r>
              <a:rPr lang="en-GB" altLang="en-US" sz="2000" i="1">
                <a:solidFill>
                  <a:srgbClr val="CC3300"/>
                </a:solidFill>
              </a:rPr>
              <a:t>"We now know where productivity - real and limitless productivity - comes from. It comes from challenged, empowered, excited, rewarded teams of people."</a:t>
            </a:r>
            <a:endParaRPr lang="en-US" altLang="en-US" sz="2000" i="1">
              <a:solidFill>
                <a:srgbClr val="CC3300"/>
              </a:solidFill>
            </a:endParaRPr>
          </a:p>
        </p:txBody>
      </p:sp>
    </p:spTree>
    <p:extLst>
      <p:ext uri="{BB962C8B-B14F-4D97-AF65-F5344CB8AC3E}">
        <p14:creationId xmlns:p14="http://schemas.microsoft.com/office/powerpoint/2010/main" val="243863655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837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8372"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z="4000" smtClean="0"/>
              <a:t>7. Face Reality</a:t>
            </a:r>
            <a:endParaRPr lang="en-US" altLang="en-US" sz="4000" smtClean="0"/>
          </a:p>
        </p:txBody>
      </p:sp>
      <p:sp>
        <p:nvSpPr>
          <p:cNvPr id="58373" name="Rectangle 5"/>
          <p:cNvSpPr>
            <a:spLocks noChangeArrowheads="1"/>
          </p:cNvSpPr>
          <p:nvPr/>
        </p:nvSpPr>
        <p:spPr bwMode="auto">
          <a:xfrm>
            <a:off x="1692275" y="1752600"/>
            <a:ext cx="7223125" cy="439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Face reality, then act decisively.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Most mistakes that leaders make arise from not being willing to face reality and then acting on it.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Facing reality often means saying and doing things that are not popular, but only by coming to grips with reality would things get better.</a:t>
            </a:r>
            <a:endParaRPr lang="en-US" altLang="en-US" sz="2800" b="1">
              <a:solidFill>
                <a:srgbClr val="006666"/>
              </a:solidFill>
            </a:endParaRPr>
          </a:p>
        </p:txBody>
      </p:sp>
    </p:spTree>
    <p:extLst>
      <p:ext uri="{BB962C8B-B14F-4D97-AF65-F5344CB8AC3E}">
        <p14:creationId xmlns:p14="http://schemas.microsoft.com/office/powerpoint/2010/main" val="3797148618"/>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5939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59396" name="Rectangle 4"/>
          <p:cNvSpPr>
            <a:spLocks noGrp="1" noChangeArrowheads="1"/>
          </p:cNvSpPr>
          <p:nvPr>
            <p:ph type="title" idx="4294967295"/>
          </p:nvPr>
        </p:nvSpPr>
        <p:spPr>
          <a:xfrm>
            <a:off x="538163" y="395288"/>
            <a:ext cx="7989887" cy="1017587"/>
          </a:xfrm>
        </p:spPr>
        <p:txBody>
          <a:bodyPr/>
          <a:lstStyle/>
          <a:p>
            <a:pPr eaLnBrk="1" hangingPunct="1"/>
            <a:r>
              <a:rPr lang="en-GB" altLang="en-US" sz="3600" smtClean="0"/>
              <a:t>8. See Change as an Opportunity</a:t>
            </a:r>
            <a:endParaRPr lang="en-US" altLang="en-US" sz="3200" smtClean="0"/>
          </a:p>
        </p:txBody>
      </p:sp>
      <p:sp>
        <p:nvSpPr>
          <p:cNvPr id="59397" name="Rectangle 5"/>
          <p:cNvSpPr>
            <a:spLocks noChangeArrowheads="1"/>
          </p:cNvSpPr>
          <p:nvPr/>
        </p:nvSpPr>
        <p:spPr bwMode="auto">
          <a:xfrm>
            <a:off x="1692275" y="1752600"/>
            <a:ext cx="7223125"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Change is a big part of the reality in business.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"Willingness to change is a strength, even if it means plunging part of the company into total confusion for a while... Keeping an eye out for change is both exhilarating and fun."</a:t>
            </a:r>
            <a:endParaRPr lang="en-US" altLang="en-US" sz="2400" i="1">
              <a:solidFill>
                <a:srgbClr val="CC3300"/>
              </a:solidFill>
            </a:endParaRPr>
          </a:p>
        </p:txBody>
      </p:sp>
    </p:spTree>
    <p:extLst>
      <p:ext uri="{BB962C8B-B14F-4D97-AF65-F5344CB8AC3E}">
        <p14:creationId xmlns:p14="http://schemas.microsoft.com/office/powerpoint/2010/main" val="2322676514"/>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041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0420" name="Rectangle 4"/>
          <p:cNvSpPr>
            <a:spLocks noGrp="1" noChangeArrowheads="1"/>
          </p:cNvSpPr>
          <p:nvPr>
            <p:ph type="title" idx="4294967295"/>
          </p:nvPr>
        </p:nvSpPr>
        <p:spPr>
          <a:xfrm>
            <a:off x="617538" y="395288"/>
            <a:ext cx="7989887" cy="1017587"/>
          </a:xfrm>
        </p:spPr>
        <p:txBody>
          <a:bodyPr/>
          <a:lstStyle/>
          <a:p>
            <a:pPr eaLnBrk="1" hangingPunct="1"/>
            <a:r>
              <a:rPr lang="en-GB" altLang="en-US" sz="3200" smtClean="0"/>
              <a:t>9. Get Good Ideas from Everywhere</a:t>
            </a:r>
            <a:endParaRPr lang="en-US" altLang="en-US" sz="2800" smtClean="0"/>
          </a:p>
        </p:txBody>
      </p:sp>
      <p:sp>
        <p:nvSpPr>
          <p:cNvPr id="60421" name="Rectangle 5"/>
          <p:cNvSpPr>
            <a:spLocks noChangeArrowheads="1"/>
          </p:cNvSpPr>
          <p:nvPr/>
        </p:nvSpPr>
        <p:spPr bwMode="auto">
          <a:xfrm>
            <a:off x="1692275" y="1752600"/>
            <a:ext cx="7127875"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New ideas are the lifeblood of research – and business.</a:t>
            </a:r>
            <a:r>
              <a:rPr lang="en-GB" altLang="en-US" sz="2800" b="1">
                <a:solidFill>
                  <a:srgbClr val="000000"/>
                </a:solidFill>
              </a:rPr>
              <a:t> </a:t>
            </a:r>
          </a:p>
          <a:p>
            <a:pPr fontAlgn="base">
              <a:spcBef>
                <a:spcPct val="0"/>
              </a:spcBef>
              <a:spcAft>
                <a:spcPct val="0"/>
              </a:spcAft>
              <a:buFontTx/>
              <a:buNone/>
            </a:pPr>
            <a:endParaRPr lang="en-GB" altLang="en-US" sz="2800" b="1">
              <a:solidFill>
                <a:srgbClr val="000000"/>
              </a:solidFill>
            </a:endParaRPr>
          </a:p>
          <a:p>
            <a:pPr fontAlgn="base">
              <a:spcBef>
                <a:spcPct val="0"/>
              </a:spcBef>
              <a:spcAft>
                <a:spcPct val="0"/>
              </a:spcAft>
              <a:buFontTx/>
              <a:buNone/>
            </a:pPr>
            <a:r>
              <a:rPr lang="en-GB" altLang="en-US" sz="2400" i="1">
                <a:solidFill>
                  <a:srgbClr val="CC3300"/>
                </a:solidFill>
              </a:rPr>
              <a:t>"The operative assumption today is that someone, somewhere, has a better idea; and the operative compulsion is to find out who has that better idea, learn it, and put it into action - fast."</a:t>
            </a:r>
            <a:endParaRPr lang="en-US" altLang="en-US" sz="2400" i="1">
              <a:solidFill>
                <a:srgbClr val="CC3300"/>
              </a:solidFill>
            </a:endParaRPr>
          </a:p>
        </p:txBody>
      </p:sp>
    </p:spTree>
    <p:extLst>
      <p:ext uri="{BB962C8B-B14F-4D97-AF65-F5344CB8AC3E}">
        <p14:creationId xmlns:p14="http://schemas.microsoft.com/office/powerpoint/2010/main" val="3614608891"/>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144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1444" name="Rectangle 4"/>
          <p:cNvSpPr>
            <a:spLocks noGrp="1" noChangeArrowheads="1"/>
          </p:cNvSpPr>
          <p:nvPr>
            <p:ph type="title" idx="4294967295"/>
          </p:nvPr>
        </p:nvSpPr>
        <p:spPr>
          <a:xfrm>
            <a:off x="457200" y="669925"/>
            <a:ext cx="8150225" cy="641350"/>
          </a:xfrm>
        </p:spPr>
        <p:txBody>
          <a:bodyPr/>
          <a:lstStyle/>
          <a:p>
            <a:pPr eaLnBrk="1" hangingPunct="1"/>
            <a:r>
              <a:rPr lang="en-GB" altLang="en-US" sz="4000" smtClean="0"/>
              <a:t>10. Follow up</a:t>
            </a:r>
            <a:endParaRPr lang="en-US" altLang="en-US" sz="3600" smtClean="0"/>
          </a:p>
        </p:txBody>
      </p:sp>
      <p:sp>
        <p:nvSpPr>
          <p:cNvPr id="61445" name="Rectangle 5"/>
          <p:cNvSpPr>
            <a:spLocks noChangeArrowheads="1"/>
          </p:cNvSpPr>
          <p:nvPr/>
        </p:nvSpPr>
        <p:spPr bwMode="auto">
          <a:xfrm>
            <a:off x="1692275" y="1752600"/>
            <a:ext cx="7223125"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Follow up on everything.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Follow up is one key measure of success for a business or research group. Your follow-up strategy will pave the way for your success.</a:t>
            </a:r>
            <a:endParaRPr lang="en-US" altLang="en-US" sz="2800" b="1">
              <a:solidFill>
                <a:srgbClr val="006666"/>
              </a:solidFill>
            </a:endParaRPr>
          </a:p>
        </p:txBody>
      </p:sp>
    </p:spTree>
    <p:extLst>
      <p:ext uri="{BB962C8B-B14F-4D97-AF65-F5344CB8AC3E}">
        <p14:creationId xmlns:p14="http://schemas.microsoft.com/office/powerpoint/2010/main" val="2293881438"/>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246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2468" name="Rectangle 4"/>
          <p:cNvSpPr>
            <a:spLocks noGrp="1" noChangeArrowheads="1"/>
          </p:cNvSpPr>
          <p:nvPr>
            <p:ph type="title" idx="4294967295"/>
          </p:nvPr>
        </p:nvSpPr>
        <p:spPr>
          <a:xfrm>
            <a:off x="538163" y="395288"/>
            <a:ext cx="8015287" cy="946150"/>
          </a:xfrm>
        </p:spPr>
        <p:txBody>
          <a:bodyPr/>
          <a:lstStyle/>
          <a:p>
            <a:pPr eaLnBrk="1" hangingPunct="1"/>
            <a:r>
              <a:rPr lang="en-GB" altLang="en-US" smtClean="0"/>
              <a:t>11. Get Rid of Bureaucracy</a:t>
            </a:r>
            <a:endParaRPr lang="en-US" altLang="en-US" sz="4000" smtClean="0"/>
          </a:p>
        </p:txBody>
      </p:sp>
      <p:sp>
        <p:nvSpPr>
          <p:cNvPr id="62469" name="Rectangle 5"/>
          <p:cNvSpPr>
            <a:spLocks noChangeArrowheads="1"/>
          </p:cNvSpPr>
          <p:nvPr/>
        </p:nvSpPr>
        <p:spPr bwMode="auto">
          <a:xfrm>
            <a:off x="1619250" y="1752600"/>
            <a:ext cx="7296150"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The way to harness the power of your people is…</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"to turn them loose, and get the management layers off their backs, the bureaucratic shackles off their feet and the functional barriers out of their way."</a:t>
            </a:r>
            <a:endParaRPr lang="en-US" altLang="en-US" sz="2400" i="1">
              <a:solidFill>
                <a:srgbClr val="CC3300"/>
              </a:solidFill>
            </a:endParaRPr>
          </a:p>
        </p:txBody>
      </p:sp>
    </p:spTree>
    <p:extLst>
      <p:ext uri="{BB962C8B-B14F-4D97-AF65-F5344CB8AC3E}">
        <p14:creationId xmlns:p14="http://schemas.microsoft.com/office/powerpoint/2010/main" val="2674510633"/>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349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3492" name="Rectangle 4"/>
          <p:cNvSpPr>
            <a:spLocks noGrp="1" noChangeArrowheads="1"/>
          </p:cNvSpPr>
          <p:nvPr>
            <p:ph type="title" idx="4294967295"/>
          </p:nvPr>
        </p:nvSpPr>
        <p:spPr>
          <a:xfrm>
            <a:off x="538163" y="395288"/>
            <a:ext cx="7845425" cy="946150"/>
          </a:xfrm>
        </p:spPr>
        <p:txBody>
          <a:bodyPr/>
          <a:lstStyle/>
          <a:p>
            <a:pPr eaLnBrk="1" hangingPunct="1"/>
            <a:r>
              <a:rPr lang="en-GB" altLang="en-US" smtClean="0"/>
              <a:t>12. Eliminate Boundaries</a:t>
            </a:r>
            <a:endParaRPr lang="en-US" altLang="en-US" smtClean="0"/>
          </a:p>
        </p:txBody>
      </p:sp>
      <p:sp>
        <p:nvSpPr>
          <p:cNvPr id="63493" name="Rectangle 5"/>
          <p:cNvSpPr>
            <a:spLocks noChangeArrowheads="1"/>
          </p:cNvSpPr>
          <p:nvPr/>
        </p:nvSpPr>
        <p:spPr bwMode="auto">
          <a:xfrm>
            <a:off x="1692275" y="1752600"/>
            <a:ext cx="7223125" cy="413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In order to make sure that people are free to reach for the impossible, you must remove anything that gets in their way.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400" i="1" dirty="0">
                <a:solidFill>
                  <a:srgbClr val="CC3300"/>
                </a:solidFill>
              </a:rPr>
              <a:t>“Without Boundaries" describes an open organization free of bureaucracy and anything else that prevents the free flow of ideas, people, decisions, etc. Informality, fun and speed are the qualities found in a boundary-less </a:t>
            </a:r>
            <a:r>
              <a:rPr lang="en-GB" altLang="en-US" sz="2400" i="1" dirty="0" smtClean="0">
                <a:solidFill>
                  <a:srgbClr val="CC3300"/>
                </a:solidFill>
              </a:rPr>
              <a:t>organisation</a:t>
            </a:r>
            <a:r>
              <a:rPr lang="en-GB" altLang="en-US" sz="2400" i="1" dirty="0">
                <a:solidFill>
                  <a:srgbClr val="CC3300"/>
                </a:solidFill>
              </a:rPr>
              <a:t>.”</a:t>
            </a:r>
            <a:endParaRPr lang="en-US" altLang="en-US" sz="2400" i="1" dirty="0">
              <a:solidFill>
                <a:srgbClr val="CC3300"/>
              </a:solidFill>
            </a:endParaRPr>
          </a:p>
        </p:txBody>
      </p:sp>
    </p:spTree>
    <p:extLst>
      <p:ext uri="{BB962C8B-B14F-4D97-AF65-F5344CB8AC3E}">
        <p14:creationId xmlns:p14="http://schemas.microsoft.com/office/powerpoint/2010/main" val="3183360888"/>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451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4516"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z="4000" smtClean="0"/>
              <a:t>13. Put Values First</a:t>
            </a:r>
            <a:endParaRPr lang="en-US" altLang="en-US" sz="3600" smtClean="0"/>
          </a:p>
        </p:txBody>
      </p:sp>
      <p:sp>
        <p:nvSpPr>
          <p:cNvPr id="64517" name="Rectangle 5"/>
          <p:cNvSpPr>
            <a:spLocks noChangeArrowheads="1"/>
          </p:cNvSpPr>
          <p:nvPr/>
        </p:nvSpPr>
        <p:spPr bwMode="auto">
          <a:xfrm>
            <a:off x="1692275" y="1752600"/>
            <a:ext cx="7223125" cy="443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Don't focus </a:t>
            </a:r>
            <a:r>
              <a:rPr lang="en-GB" altLang="en-US" sz="2800" b="1" i="1">
                <a:solidFill>
                  <a:srgbClr val="006666"/>
                </a:solidFill>
              </a:rPr>
              <a:t>too</a:t>
            </a:r>
            <a:r>
              <a:rPr lang="en-GB" altLang="en-US" sz="2800" b="1">
                <a:solidFill>
                  <a:srgbClr val="006666"/>
                </a:solidFill>
              </a:rPr>
              <a:t> much on the numbers.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i="1">
                <a:solidFill>
                  <a:srgbClr val="CC3300"/>
                </a:solidFill>
              </a:rPr>
              <a:t>"Numbers aren't the vision; numbers are the products."</a:t>
            </a:r>
            <a:r>
              <a:rPr lang="en-GB" altLang="en-US" sz="2800" i="1">
                <a:solidFill>
                  <a:srgbClr val="000000"/>
                </a:solidFill>
              </a:rPr>
              <a:t> </a:t>
            </a:r>
          </a:p>
          <a:p>
            <a:pPr fontAlgn="base">
              <a:spcBef>
                <a:spcPct val="0"/>
              </a:spcBef>
              <a:spcAft>
                <a:spcPct val="0"/>
              </a:spcAft>
              <a:buFontTx/>
              <a:buNone/>
            </a:pPr>
            <a:endParaRPr lang="en-GB" altLang="en-US" sz="2800" i="1">
              <a:solidFill>
                <a:srgbClr val="000000"/>
              </a:solidFill>
            </a:endParaRPr>
          </a:p>
          <a:p>
            <a:pPr fontAlgn="base">
              <a:spcBef>
                <a:spcPct val="0"/>
              </a:spcBef>
              <a:spcAft>
                <a:spcPct val="0"/>
              </a:spcAft>
              <a:buFontTx/>
              <a:buNone/>
            </a:pPr>
            <a:r>
              <a:rPr lang="en-GB" altLang="en-US" sz="2800" b="1">
                <a:solidFill>
                  <a:srgbClr val="006666"/>
                </a:solidFill>
              </a:rPr>
              <a:t>Focus more on the softer values of building a team, sharing ideas, exciting others.</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a:solidFill>
                  <a:srgbClr val="006666"/>
                </a:solidFill>
              </a:rPr>
              <a:t>(However, ignore the numbers at your peril!)</a:t>
            </a:r>
            <a:endParaRPr lang="en-US" altLang="en-US" sz="2800">
              <a:solidFill>
                <a:srgbClr val="006666"/>
              </a:solidFill>
            </a:endParaRPr>
          </a:p>
        </p:txBody>
      </p:sp>
    </p:spTree>
    <p:extLst>
      <p:ext uri="{BB962C8B-B14F-4D97-AF65-F5344CB8AC3E}">
        <p14:creationId xmlns:p14="http://schemas.microsoft.com/office/powerpoint/2010/main" val="79957891"/>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553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5540" name="Rectangle 4"/>
          <p:cNvSpPr>
            <a:spLocks noGrp="1" noChangeArrowheads="1"/>
          </p:cNvSpPr>
          <p:nvPr>
            <p:ph type="title" idx="4294967295"/>
          </p:nvPr>
        </p:nvSpPr>
        <p:spPr>
          <a:xfrm>
            <a:off x="971550" y="692150"/>
            <a:ext cx="6172200" cy="641350"/>
          </a:xfrm>
        </p:spPr>
        <p:txBody>
          <a:bodyPr/>
          <a:lstStyle/>
          <a:p>
            <a:pPr eaLnBrk="1" hangingPunct="1"/>
            <a:r>
              <a:rPr lang="en-GB" altLang="en-US" smtClean="0"/>
              <a:t>14. Cultivate Leaders</a:t>
            </a:r>
            <a:endParaRPr lang="en-US" altLang="en-US" sz="4000" smtClean="0"/>
          </a:p>
        </p:txBody>
      </p:sp>
      <p:sp>
        <p:nvSpPr>
          <p:cNvPr id="65541" name="Rectangle 5"/>
          <p:cNvSpPr>
            <a:spLocks noChangeArrowheads="1"/>
          </p:cNvSpPr>
          <p:nvPr/>
        </p:nvSpPr>
        <p:spPr bwMode="auto">
          <a:xfrm>
            <a:off x="1692275" y="1752600"/>
            <a:ext cx="7223125"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Cultivate leaders who have the four E's of leadership: Energy, </a:t>
            </a:r>
            <a:r>
              <a:rPr lang="en-GB" altLang="en-US" sz="2800" b="1" dirty="0" smtClean="0">
                <a:solidFill>
                  <a:srgbClr val="006666"/>
                </a:solidFill>
              </a:rPr>
              <a:t>Energise</a:t>
            </a:r>
            <a:r>
              <a:rPr lang="en-GB" altLang="en-US" sz="2800" b="1" dirty="0">
                <a:solidFill>
                  <a:srgbClr val="006666"/>
                </a:solidFill>
              </a:rPr>
              <a:t>, Edge, and Execution;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800" b="1" dirty="0">
                <a:solidFill>
                  <a:srgbClr val="006666"/>
                </a:solidFill>
              </a:rPr>
              <a:t>Leaders who share values of your company and deliver on commitments.</a:t>
            </a:r>
            <a:endParaRPr lang="en-US" altLang="en-US" sz="2800" b="1" dirty="0">
              <a:solidFill>
                <a:srgbClr val="006666"/>
              </a:solidFill>
            </a:endParaRPr>
          </a:p>
        </p:txBody>
      </p:sp>
    </p:spTree>
    <p:extLst>
      <p:ext uri="{BB962C8B-B14F-4D97-AF65-F5344CB8AC3E}">
        <p14:creationId xmlns:p14="http://schemas.microsoft.com/office/powerpoint/2010/main" val="2205105205"/>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656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6564" name="Rectangle 4"/>
          <p:cNvSpPr>
            <a:spLocks noGrp="1" noChangeArrowheads="1"/>
          </p:cNvSpPr>
          <p:nvPr>
            <p:ph type="title" idx="4294967295"/>
          </p:nvPr>
        </p:nvSpPr>
        <p:spPr>
          <a:xfrm>
            <a:off x="457200" y="273050"/>
            <a:ext cx="8229600" cy="1143000"/>
          </a:xfrm>
        </p:spPr>
        <p:txBody>
          <a:bodyPr/>
          <a:lstStyle/>
          <a:p>
            <a:pPr eaLnBrk="1" hangingPunct="1"/>
            <a:r>
              <a:rPr lang="en-GB" altLang="en-US" smtClean="0"/>
              <a:t>15. Create a Learning Culture</a:t>
            </a:r>
            <a:endParaRPr lang="en-US" altLang="en-US" smtClean="0"/>
          </a:p>
        </p:txBody>
      </p:sp>
      <p:sp>
        <p:nvSpPr>
          <p:cNvPr id="66565" name="Rectangle 5"/>
          <p:cNvSpPr>
            <a:spLocks noChangeArrowheads="1"/>
          </p:cNvSpPr>
          <p:nvPr/>
        </p:nvSpPr>
        <p:spPr bwMode="auto">
          <a:xfrm>
            <a:off x="1692275" y="1752600"/>
            <a:ext cx="72231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6666"/>
                </a:solidFill>
              </a:rPr>
              <a:t>Turn your company into a learning </a:t>
            </a:r>
            <a:r>
              <a:rPr lang="en-GB" altLang="en-US" sz="2800" b="1" dirty="0" smtClean="0">
                <a:solidFill>
                  <a:srgbClr val="006666"/>
                </a:solidFill>
              </a:rPr>
              <a:t>organisation </a:t>
            </a:r>
            <a:r>
              <a:rPr lang="en-GB" altLang="en-US" sz="2800" b="1" dirty="0">
                <a:solidFill>
                  <a:srgbClr val="006666"/>
                </a:solidFill>
              </a:rPr>
              <a:t>to spark free flow of communication and exchange of ideas.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800" i="1" dirty="0">
                <a:solidFill>
                  <a:srgbClr val="CC3300"/>
                </a:solidFill>
              </a:rPr>
              <a:t>"The desire, and the ability, of an organization to continuously learn from any source, anywhere - and to rapidly convert this learning into action - is its ultimate competitive advantage."</a:t>
            </a:r>
            <a:endParaRPr lang="en-US" altLang="en-US" sz="2800" i="1" dirty="0">
              <a:solidFill>
                <a:srgbClr val="CC3300"/>
              </a:solidFill>
            </a:endParaRPr>
          </a:p>
        </p:txBody>
      </p:sp>
    </p:spTree>
    <p:extLst>
      <p:ext uri="{BB962C8B-B14F-4D97-AF65-F5344CB8AC3E}">
        <p14:creationId xmlns:p14="http://schemas.microsoft.com/office/powerpoint/2010/main" val="2799576702"/>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mtClean="0"/>
              <a:t>Learning Organisation</a:t>
            </a:r>
          </a:p>
        </p:txBody>
      </p:sp>
      <p:sp>
        <p:nvSpPr>
          <p:cNvPr id="67587" name="Rectangle 3"/>
          <p:cNvSpPr>
            <a:spLocks noGrp="1" noChangeArrowheads="1"/>
          </p:cNvSpPr>
          <p:nvPr>
            <p:ph type="body" idx="1"/>
          </p:nvPr>
        </p:nvSpPr>
        <p:spPr/>
        <p:txBody>
          <a:bodyPr/>
          <a:lstStyle/>
          <a:p>
            <a:pPr eaLnBrk="1" hangingPunct="1"/>
            <a:r>
              <a:rPr lang="en-GB" altLang="en-US" smtClean="0"/>
              <a:t>Universities?</a:t>
            </a:r>
          </a:p>
          <a:p>
            <a:pPr eaLnBrk="1" hangingPunct="1"/>
            <a:r>
              <a:rPr lang="en-GB" altLang="en-US" smtClean="0"/>
              <a:t>Academics often feel this is what they teach, not what they do</a:t>
            </a:r>
          </a:p>
        </p:txBody>
      </p:sp>
    </p:spTree>
    <p:extLst>
      <p:ext uri="{BB962C8B-B14F-4D97-AF65-F5344CB8AC3E}">
        <p14:creationId xmlns:p14="http://schemas.microsoft.com/office/powerpoint/2010/main" val="14116550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861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8612" name="Rectangle 4"/>
          <p:cNvSpPr>
            <a:spLocks noGrp="1" noChangeArrowheads="1"/>
          </p:cNvSpPr>
          <p:nvPr>
            <p:ph type="title" idx="4294967295"/>
          </p:nvPr>
        </p:nvSpPr>
        <p:spPr>
          <a:xfrm>
            <a:off x="538163" y="669925"/>
            <a:ext cx="7845425" cy="641350"/>
          </a:xfrm>
        </p:spPr>
        <p:txBody>
          <a:bodyPr/>
          <a:lstStyle/>
          <a:p>
            <a:pPr marL="685800" indent="-685800" eaLnBrk="1" hangingPunct="1"/>
            <a:r>
              <a:rPr lang="en-GB" altLang="en-US" smtClean="0"/>
              <a:t>16. Involve Everyone</a:t>
            </a:r>
            <a:endParaRPr lang="en-US" altLang="en-US" smtClean="0"/>
          </a:p>
        </p:txBody>
      </p:sp>
      <p:sp>
        <p:nvSpPr>
          <p:cNvPr id="68613" name="Rectangle 5"/>
          <p:cNvSpPr>
            <a:spLocks noChangeArrowheads="1"/>
          </p:cNvSpPr>
          <p:nvPr/>
        </p:nvSpPr>
        <p:spPr bwMode="auto">
          <a:xfrm>
            <a:off x="1692275" y="1752600"/>
            <a:ext cx="7272338"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Business is all about capturing intellect from every person.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The way to engender enthusiasm it to allow employees far more freedom and far more responsibility.</a:t>
            </a:r>
            <a:endParaRPr lang="en-US" altLang="en-US" sz="2800" b="1">
              <a:solidFill>
                <a:srgbClr val="006666"/>
              </a:solidFill>
            </a:endParaRPr>
          </a:p>
        </p:txBody>
      </p:sp>
    </p:spTree>
    <p:extLst>
      <p:ext uri="{BB962C8B-B14F-4D97-AF65-F5344CB8AC3E}">
        <p14:creationId xmlns:p14="http://schemas.microsoft.com/office/powerpoint/2010/main" val="1950516930"/>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6963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69636" name="Rectangle 4"/>
          <p:cNvSpPr>
            <a:spLocks noGrp="1" noChangeArrowheads="1"/>
          </p:cNvSpPr>
          <p:nvPr>
            <p:ph type="title" idx="4294967295"/>
          </p:nvPr>
        </p:nvSpPr>
        <p:spPr>
          <a:xfrm>
            <a:off x="538163" y="395288"/>
            <a:ext cx="7845425" cy="1017587"/>
          </a:xfrm>
        </p:spPr>
        <p:txBody>
          <a:bodyPr/>
          <a:lstStyle/>
          <a:p>
            <a:pPr eaLnBrk="1" hangingPunct="1"/>
            <a:r>
              <a:rPr lang="en-GB" altLang="en-US" sz="3200" b="1" smtClean="0"/>
              <a:t>17. Make Everybody a Team Player</a:t>
            </a:r>
            <a:endParaRPr lang="en-US" altLang="en-US" sz="2800" b="1" smtClean="0"/>
          </a:p>
        </p:txBody>
      </p:sp>
      <p:sp>
        <p:nvSpPr>
          <p:cNvPr id="69637" name="Rectangle 5"/>
          <p:cNvSpPr>
            <a:spLocks noChangeArrowheads="1"/>
          </p:cNvSpPr>
          <p:nvPr/>
        </p:nvSpPr>
        <p:spPr bwMode="auto">
          <a:xfrm>
            <a:off x="1619250" y="1752600"/>
            <a:ext cx="729615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Managers should learn to become team players.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Middle managers have to be team members and coaches.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Take steps against those managers who wouldn't learn to become team players.</a:t>
            </a:r>
            <a:endParaRPr lang="en-US" altLang="en-US" sz="2800" b="1">
              <a:solidFill>
                <a:srgbClr val="006666"/>
              </a:solidFill>
            </a:endParaRPr>
          </a:p>
        </p:txBody>
      </p:sp>
    </p:spTree>
    <p:extLst>
      <p:ext uri="{BB962C8B-B14F-4D97-AF65-F5344CB8AC3E}">
        <p14:creationId xmlns:p14="http://schemas.microsoft.com/office/powerpoint/2010/main" val="630669612"/>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065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0660" name="Rectangle 4"/>
          <p:cNvSpPr>
            <a:spLocks noGrp="1" noChangeArrowheads="1"/>
          </p:cNvSpPr>
          <p:nvPr>
            <p:ph type="title" idx="4294967295"/>
          </p:nvPr>
        </p:nvSpPr>
        <p:spPr>
          <a:xfrm>
            <a:off x="457200" y="536575"/>
            <a:ext cx="8229600" cy="615950"/>
          </a:xfrm>
        </p:spPr>
        <p:txBody>
          <a:bodyPr/>
          <a:lstStyle/>
          <a:p>
            <a:pPr marL="685800" indent="-685800" eaLnBrk="1" hangingPunct="1"/>
            <a:r>
              <a:rPr lang="en-GB" altLang="en-US" smtClean="0"/>
              <a:t>18.	Stretch</a:t>
            </a:r>
            <a:endParaRPr lang="en-US" altLang="en-US" sz="4000" smtClean="0"/>
          </a:p>
        </p:txBody>
      </p:sp>
      <p:sp>
        <p:nvSpPr>
          <p:cNvPr id="70661" name="Rectangle 5"/>
          <p:cNvSpPr>
            <a:spLocks noChangeArrowheads="1"/>
          </p:cNvSpPr>
          <p:nvPr/>
        </p:nvSpPr>
        <p:spPr bwMode="auto">
          <a:xfrm>
            <a:off x="1547813" y="1752600"/>
            <a:ext cx="6415087" cy="320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dirty="0">
                <a:solidFill>
                  <a:srgbClr val="000000"/>
                </a:solidFill>
              </a:rPr>
              <a:t> </a:t>
            </a:r>
            <a:r>
              <a:rPr lang="en-GB" altLang="en-US" sz="2800" b="1" dirty="0">
                <a:solidFill>
                  <a:srgbClr val="006666"/>
                </a:solidFill>
              </a:rPr>
              <a:t>Stretch targets energise.  </a:t>
            </a:r>
          </a:p>
          <a:p>
            <a:pPr fontAlgn="base">
              <a:spcBef>
                <a:spcPct val="0"/>
              </a:spcBef>
              <a:spcAft>
                <a:spcPct val="0"/>
              </a:spcAft>
              <a:buFontTx/>
              <a:buNone/>
            </a:pPr>
            <a:endParaRPr lang="en-GB" altLang="en-US" sz="2800" b="1" dirty="0">
              <a:solidFill>
                <a:srgbClr val="006666"/>
              </a:solidFill>
            </a:endParaRPr>
          </a:p>
          <a:p>
            <a:pPr fontAlgn="base">
              <a:spcBef>
                <a:spcPct val="0"/>
              </a:spcBef>
              <a:spcAft>
                <a:spcPct val="0"/>
              </a:spcAft>
              <a:buFontTx/>
              <a:buNone/>
            </a:pPr>
            <a:r>
              <a:rPr lang="en-GB" altLang="en-US" sz="2400" i="1" dirty="0">
                <a:solidFill>
                  <a:srgbClr val="CC3300"/>
                </a:solidFill>
              </a:rPr>
              <a:t>"We have found that by reaching for what appears to be the impossible, we often actually do the impossible; and even when we don't quite make it, we inevitably wind up doing much better than we would have done."</a:t>
            </a:r>
            <a:endParaRPr lang="en-US" altLang="en-US" sz="2400" i="1" dirty="0">
              <a:solidFill>
                <a:srgbClr val="CC3300"/>
              </a:solidFill>
            </a:endParaRPr>
          </a:p>
        </p:txBody>
      </p:sp>
    </p:spTree>
    <p:extLst>
      <p:ext uri="{BB962C8B-B14F-4D97-AF65-F5344CB8AC3E}">
        <p14:creationId xmlns:p14="http://schemas.microsoft.com/office/powerpoint/2010/main" val="421236845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168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1684" name="Rectangle 4"/>
          <p:cNvSpPr>
            <a:spLocks noGrp="1" noChangeArrowheads="1"/>
          </p:cNvSpPr>
          <p:nvPr>
            <p:ph type="title" idx="4294967295"/>
          </p:nvPr>
        </p:nvSpPr>
        <p:spPr>
          <a:xfrm>
            <a:off x="538163" y="668338"/>
            <a:ext cx="7845425" cy="641350"/>
          </a:xfrm>
        </p:spPr>
        <p:txBody>
          <a:bodyPr/>
          <a:lstStyle/>
          <a:p>
            <a:pPr eaLnBrk="1" hangingPunct="1"/>
            <a:r>
              <a:rPr lang="en-GB" altLang="en-US" sz="4000" smtClean="0"/>
              <a:t>19. Instil Confidence</a:t>
            </a:r>
            <a:endParaRPr lang="en-US" altLang="en-US" sz="3600" smtClean="0"/>
          </a:p>
        </p:txBody>
      </p:sp>
      <p:sp>
        <p:nvSpPr>
          <p:cNvPr id="71685" name="Rectangle 5"/>
          <p:cNvSpPr>
            <a:spLocks noChangeArrowheads="1"/>
          </p:cNvSpPr>
          <p:nvPr/>
        </p:nvSpPr>
        <p:spPr bwMode="auto">
          <a:xfrm>
            <a:off x="1692275" y="1752600"/>
            <a:ext cx="7299325"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pPr>
            <a:r>
              <a:rPr lang="en-GB" altLang="en-US" sz="2400" b="1">
                <a:solidFill>
                  <a:srgbClr val="006666"/>
                </a:solidFill>
              </a:rPr>
              <a:t>  Create a truly confident workforce. </a:t>
            </a:r>
          </a:p>
          <a:p>
            <a:pPr fontAlgn="base">
              <a:spcBef>
                <a:spcPct val="0"/>
              </a:spcBef>
              <a:spcAft>
                <a:spcPct val="0"/>
              </a:spcAft>
            </a:pPr>
            <a:r>
              <a:rPr lang="en-GB" altLang="en-US" sz="2400" b="1">
                <a:solidFill>
                  <a:srgbClr val="006666"/>
                </a:solidFill>
              </a:rPr>
              <a:t>  Confidence is a vital ingredient of any learning organization. </a:t>
            </a:r>
          </a:p>
          <a:p>
            <a:pPr fontAlgn="base">
              <a:spcBef>
                <a:spcPct val="0"/>
              </a:spcBef>
              <a:spcAft>
                <a:spcPct val="0"/>
              </a:spcAft>
            </a:pPr>
            <a:r>
              <a:rPr lang="en-GB" altLang="en-US" sz="2400" b="1">
                <a:solidFill>
                  <a:srgbClr val="006666"/>
                </a:solidFill>
              </a:rPr>
              <a:t>  The prescription for winning is speed, simplicity, and self-confidence. </a:t>
            </a:r>
          </a:p>
          <a:p>
            <a:pPr fontAlgn="base">
              <a:spcBef>
                <a:spcPct val="0"/>
              </a:spcBef>
              <a:spcAft>
                <a:spcPct val="0"/>
              </a:spcAft>
            </a:pPr>
            <a:r>
              <a:rPr lang="en-GB" altLang="en-US" sz="2400" b="1">
                <a:solidFill>
                  <a:srgbClr val="006666"/>
                </a:solidFill>
              </a:rPr>
              <a:t>  Self-confident people are open to good ideas regardless of their source and are willing to share them.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"Just as surely as speed flows from simplicity, simplicity is grounded in self-confidence."</a:t>
            </a:r>
            <a:endParaRPr lang="en-US" altLang="en-US" sz="2000" i="1">
              <a:solidFill>
                <a:srgbClr val="CC3300"/>
              </a:solidFill>
            </a:endParaRPr>
          </a:p>
        </p:txBody>
      </p:sp>
    </p:spTree>
    <p:extLst>
      <p:ext uri="{BB962C8B-B14F-4D97-AF65-F5344CB8AC3E}">
        <p14:creationId xmlns:p14="http://schemas.microsoft.com/office/powerpoint/2010/main" val="2118650926"/>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270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2708" name="Rectangle 4"/>
          <p:cNvSpPr>
            <a:spLocks noGrp="1" noChangeArrowheads="1"/>
          </p:cNvSpPr>
          <p:nvPr>
            <p:ph type="title" idx="4294967295"/>
          </p:nvPr>
        </p:nvSpPr>
        <p:spPr>
          <a:xfrm>
            <a:off x="611188" y="692150"/>
            <a:ext cx="7180262" cy="641350"/>
          </a:xfrm>
        </p:spPr>
        <p:txBody>
          <a:bodyPr/>
          <a:lstStyle/>
          <a:p>
            <a:pPr eaLnBrk="1" hangingPunct="1"/>
            <a:r>
              <a:rPr lang="en-GB" altLang="en-US" smtClean="0"/>
              <a:t>20. Have Fun</a:t>
            </a:r>
            <a:endParaRPr lang="en-US" altLang="en-US" sz="4000" smtClean="0"/>
          </a:p>
        </p:txBody>
      </p:sp>
      <p:sp>
        <p:nvSpPr>
          <p:cNvPr id="72709" name="Rectangle 5"/>
          <p:cNvSpPr>
            <a:spLocks noChangeArrowheads="1"/>
          </p:cNvSpPr>
          <p:nvPr/>
        </p:nvSpPr>
        <p:spPr bwMode="auto">
          <a:xfrm>
            <a:off x="1619250" y="1752600"/>
            <a:ext cx="729615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800" b="1">
                <a:solidFill>
                  <a:srgbClr val="006666"/>
                </a:solidFill>
              </a:rPr>
              <a:t>Fun must be a big element in your business strategy. </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800" b="1">
                <a:solidFill>
                  <a:srgbClr val="006666"/>
                </a:solidFill>
              </a:rPr>
              <a:t>No one should have a job they don't enjoy. If you don't wake up energized and excited about tackling a new set of challenges, then you might be in the wrong job.</a:t>
            </a:r>
            <a:endParaRPr lang="en-US" altLang="en-US" sz="2800" b="1">
              <a:solidFill>
                <a:srgbClr val="006666"/>
              </a:solidFill>
            </a:endParaRPr>
          </a:p>
        </p:txBody>
      </p:sp>
    </p:spTree>
    <p:extLst>
      <p:ext uri="{BB962C8B-B14F-4D97-AF65-F5344CB8AC3E}">
        <p14:creationId xmlns:p14="http://schemas.microsoft.com/office/powerpoint/2010/main" val="1308105775"/>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3731"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3732" name="Rectangle 4"/>
          <p:cNvSpPr>
            <a:spLocks noGrp="1" noChangeArrowheads="1"/>
          </p:cNvSpPr>
          <p:nvPr>
            <p:ph type="title" idx="4294967295"/>
          </p:nvPr>
        </p:nvSpPr>
        <p:spPr>
          <a:xfrm>
            <a:off x="457200" y="273050"/>
            <a:ext cx="8229600" cy="1143000"/>
          </a:xfrm>
        </p:spPr>
        <p:txBody>
          <a:bodyPr/>
          <a:lstStyle/>
          <a:p>
            <a:pPr eaLnBrk="1" hangingPunct="1"/>
            <a:r>
              <a:rPr lang="en-GB" altLang="en-US" sz="4000" smtClean="0"/>
              <a:t>21. Be Number 1 or Number 2</a:t>
            </a:r>
            <a:endParaRPr lang="en-US" altLang="en-US" sz="3600" smtClean="0"/>
          </a:p>
        </p:txBody>
      </p:sp>
      <p:sp>
        <p:nvSpPr>
          <p:cNvPr id="73733" name="Rectangle 5"/>
          <p:cNvSpPr>
            <a:spLocks noChangeArrowheads="1"/>
          </p:cNvSpPr>
          <p:nvPr/>
        </p:nvSpPr>
        <p:spPr bwMode="auto">
          <a:xfrm>
            <a:off x="1619250" y="1752600"/>
            <a:ext cx="7296150" cy="268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"When you're number four or five in a market, when number one sneezes, you get pneumonia. When you're number one, you control your destiny. The number fours keep merging; they have difficult times. That's not the same if you're number four, and that's your only businesses. Then you have to find strategic ways to get stronger.”</a:t>
            </a:r>
            <a:endParaRPr lang="en-US" altLang="en-US" sz="2400" i="1">
              <a:solidFill>
                <a:srgbClr val="CC3300"/>
              </a:solidFill>
            </a:endParaRPr>
          </a:p>
        </p:txBody>
      </p:sp>
    </p:spTree>
    <p:extLst>
      <p:ext uri="{BB962C8B-B14F-4D97-AF65-F5344CB8AC3E}">
        <p14:creationId xmlns:p14="http://schemas.microsoft.com/office/powerpoint/2010/main" val="4105905999"/>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4755"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4756" name="Rectangle 4"/>
          <p:cNvSpPr>
            <a:spLocks noGrp="1" noChangeArrowheads="1"/>
          </p:cNvSpPr>
          <p:nvPr>
            <p:ph type="title" idx="4294967295"/>
          </p:nvPr>
        </p:nvSpPr>
        <p:spPr>
          <a:xfrm>
            <a:off x="2211388" y="669925"/>
            <a:ext cx="6172200" cy="641350"/>
          </a:xfrm>
        </p:spPr>
        <p:txBody>
          <a:bodyPr/>
          <a:lstStyle/>
          <a:p>
            <a:pPr eaLnBrk="1" hangingPunct="1"/>
            <a:r>
              <a:rPr lang="en-GB" altLang="en-US" smtClean="0"/>
              <a:t>22. Live Quality</a:t>
            </a:r>
            <a:endParaRPr lang="en-US" altLang="en-US" sz="4000" smtClean="0"/>
          </a:p>
        </p:txBody>
      </p:sp>
      <p:sp>
        <p:nvSpPr>
          <p:cNvPr id="74757" name="Rectangle 5"/>
          <p:cNvSpPr>
            <a:spLocks noChangeArrowheads="1"/>
          </p:cNvSpPr>
          <p:nvPr/>
        </p:nvSpPr>
        <p:spPr bwMode="auto">
          <a:xfrm>
            <a:off x="1692275" y="1752600"/>
            <a:ext cx="7223125" cy="231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"We want to change the competitive landscape by being not just better than our competitors, but by taking quality to a whole new level. We want to make our quality so special, so valuable to our customers, so important to their success that our products become the only real value choice."</a:t>
            </a:r>
            <a:endParaRPr lang="en-US" altLang="en-US" sz="2400" i="1">
              <a:solidFill>
                <a:srgbClr val="CC3300"/>
              </a:solidFill>
            </a:endParaRPr>
          </a:p>
        </p:txBody>
      </p:sp>
    </p:spTree>
    <p:extLst>
      <p:ext uri="{BB962C8B-B14F-4D97-AF65-F5344CB8AC3E}">
        <p14:creationId xmlns:p14="http://schemas.microsoft.com/office/powerpoint/2010/main" val="1262459602"/>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5779"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5780" name="Rectangle 4"/>
          <p:cNvSpPr>
            <a:spLocks noGrp="1" noChangeArrowheads="1"/>
          </p:cNvSpPr>
          <p:nvPr>
            <p:ph type="title" idx="4294967295"/>
          </p:nvPr>
        </p:nvSpPr>
        <p:spPr>
          <a:xfrm>
            <a:off x="457200" y="273050"/>
            <a:ext cx="8229600" cy="1143000"/>
          </a:xfrm>
        </p:spPr>
        <p:txBody>
          <a:bodyPr/>
          <a:lstStyle/>
          <a:p>
            <a:pPr eaLnBrk="1" hangingPunct="1"/>
            <a:r>
              <a:rPr lang="en-GB" altLang="en-US" smtClean="0"/>
              <a:t>23. Constantly Focus on Innovation</a:t>
            </a:r>
            <a:endParaRPr lang="en-US" altLang="en-US" sz="4000" smtClean="0"/>
          </a:p>
        </p:txBody>
      </p:sp>
      <p:sp>
        <p:nvSpPr>
          <p:cNvPr id="75781" name="Rectangle 5"/>
          <p:cNvSpPr>
            <a:spLocks noChangeArrowheads="1"/>
          </p:cNvSpPr>
          <p:nvPr/>
        </p:nvSpPr>
        <p:spPr bwMode="auto">
          <a:xfrm>
            <a:off x="1619250" y="1752600"/>
            <a:ext cx="7296150"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CC3300"/>
                </a:solidFill>
              </a:rPr>
              <a:t>"You have just got to constantly focus on innovation. And more competitors. You've got to constantly produce more for less through intellectual capital. Shun the incremental, and look for the quantum leap." </a:t>
            </a:r>
          </a:p>
          <a:p>
            <a:pPr fontAlgn="base">
              <a:spcBef>
                <a:spcPct val="0"/>
              </a:spcBef>
              <a:spcAft>
                <a:spcPct val="0"/>
              </a:spcAft>
              <a:buFontTx/>
              <a:buNone/>
            </a:pPr>
            <a:endParaRPr lang="en-GB" altLang="en-US" sz="2400" i="1">
              <a:solidFill>
                <a:srgbClr val="CC3300"/>
              </a:solidFill>
            </a:endParaRPr>
          </a:p>
          <a:p>
            <a:pPr fontAlgn="base">
              <a:spcBef>
                <a:spcPct val="0"/>
              </a:spcBef>
              <a:spcAft>
                <a:spcPct val="0"/>
              </a:spcAft>
              <a:buFontTx/>
              <a:buNone/>
            </a:pPr>
            <a:r>
              <a:rPr lang="en-GB" altLang="en-US" sz="2800" b="1">
                <a:solidFill>
                  <a:srgbClr val="006666"/>
                </a:solidFill>
              </a:rPr>
              <a:t>Now the fundamentals have got to be more education. More information knowledge, faster speeds, more technology across the board.</a:t>
            </a:r>
            <a:endParaRPr lang="en-US" altLang="en-US" sz="2800" b="1">
              <a:solidFill>
                <a:srgbClr val="006666"/>
              </a:solidFill>
            </a:endParaRPr>
          </a:p>
        </p:txBody>
      </p:sp>
    </p:spTree>
    <p:extLst>
      <p:ext uri="{BB962C8B-B14F-4D97-AF65-F5344CB8AC3E}">
        <p14:creationId xmlns:p14="http://schemas.microsoft.com/office/powerpoint/2010/main" val="3519599531"/>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6803"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6804" name="Rectangle 4"/>
          <p:cNvSpPr>
            <a:spLocks noGrp="1" noChangeArrowheads="1"/>
          </p:cNvSpPr>
          <p:nvPr>
            <p:ph type="title" idx="4294967295"/>
          </p:nvPr>
        </p:nvSpPr>
        <p:spPr>
          <a:xfrm>
            <a:off x="457200" y="536575"/>
            <a:ext cx="8229600" cy="615950"/>
          </a:xfrm>
        </p:spPr>
        <p:txBody>
          <a:bodyPr/>
          <a:lstStyle/>
          <a:p>
            <a:pPr eaLnBrk="1" hangingPunct="1"/>
            <a:r>
              <a:rPr lang="en-GB" altLang="en-US" smtClean="0"/>
              <a:t>24. Live Speed</a:t>
            </a:r>
            <a:endParaRPr lang="en-US" altLang="en-US" sz="4000" smtClean="0"/>
          </a:p>
        </p:txBody>
      </p:sp>
      <p:sp>
        <p:nvSpPr>
          <p:cNvPr id="76805" name="Rectangle 5"/>
          <p:cNvSpPr>
            <a:spLocks noChangeArrowheads="1"/>
          </p:cNvSpPr>
          <p:nvPr/>
        </p:nvSpPr>
        <p:spPr bwMode="auto">
          <a:xfrm>
            <a:off x="1547813" y="1752600"/>
            <a:ext cx="7367587" cy="457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i="1">
                <a:solidFill>
                  <a:srgbClr val="000000"/>
                </a:solidFill>
              </a:rPr>
              <a:t> "</a:t>
            </a:r>
            <a:r>
              <a:rPr lang="en-GB" altLang="en-US" sz="2400" i="1">
                <a:solidFill>
                  <a:srgbClr val="CC3300"/>
                </a:solidFill>
              </a:rPr>
              <a:t>Speed is everything. It is the indispensable ingredient of competitiveness."</a:t>
            </a:r>
            <a:r>
              <a:rPr lang="en-GB" altLang="en-US" sz="2400" b="1">
                <a:solidFill>
                  <a:srgbClr val="CC3300"/>
                </a:solidFill>
              </a:rPr>
              <a:t> </a:t>
            </a:r>
          </a:p>
          <a:p>
            <a:pPr fontAlgn="base">
              <a:spcBef>
                <a:spcPct val="0"/>
              </a:spcBef>
              <a:spcAft>
                <a:spcPct val="0"/>
              </a:spcAft>
              <a:buFontTx/>
              <a:buNone/>
            </a:pPr>
            <a:endParaRPr lang="en-GB" altLang="en-US" sz="2400" b="1">
              <a:solidFill>
                <a:srgbClr val="CC3300"/>
              </a:solidFill>
            </a:endParaRPr>
          </a:p>
          <a:p>
            <a:pPr fontAlgn="base">
              <a:spcBef>
                <a:spcPct val="0"/>
              </a:spcBef>
              <a:spcAft>
                <a:spcPct val="0"/>
              </a:spcAft>
              <a:buFontTx/>
              <a:buNone/>
            </a:pPr>
            <a:r>
              <a:rPr lang="en-GB" altLang="en-US" sz="2800" b="1">
                <a:solidFill>
                  <a:srgbClr val="006666"/>
                </a:solidFill>
              </a:rPr>
              <a:t>Speed, simplicity and self-confidence are closely intertwined. By simplifying the organization and instilling confidence, you create the foundation for an organization that incorporates speed into the fabric of the company.</a:t>
            </a:r>
          </a:p>
          <a:p>
            <a:pPr fontAlgn="base">
              <a:spcBef>
                <a:spcPct val="0"/>
              </a:spcBef>
              <a:spcAft>
                <a:spcPct val="0"/>
              </a:spcAft>
              <a:buFontTx/>
              <a:buNone/>
            </a:pPr>
            <a:endParaRPr lang="en-GB" altLang="en-US" sz="2800" b="1">
              <a:solidFill>
                <a:srgbClr val="006666"/>
              </a:solidFill>
            </a:endParaRPr>
          </a:p>
          <a:p>
            <a:pPr fontAlgn="base">
              <a:spcBef>
                <a:spcPct val="0"/>
              </a:spcBef>
              <a:spcAft>
                <a:spcPct val="0"/>
              </a:spcAft>
              <a:buFontTx/>
              <a:buNone/>
            </a:pPr>
            <a:r>
              <a:rPr lang="en-GB" altLang="en-US" sz="2400" i="1">
                <a:solidFill>
                  <a:srgbClr val="CC3300"/>
                </a:solidFill>
              </a:rPr>
              <a:t>“Make it better, faster, cheaper!”</a:t>
            </a:r>
            <a:endParaRPr lang="en-US" altLang="en-US" sz="2400" i="1">
              <a:solidFill>
                <a:srgbClr val="CC3300"/>
              </a:solidFill>
            </a:endParaRPr>
          </a:p>
        </p:txBody>
      </p:sp>
    </p:spTree>
    <p:extLst>
      <p:ext uri="{BB962C8B-B14F-4D97-AF65-F5344CB8AC3E}">
        <p14:creationId xmlns:p14="http://schemas.microsoft.com/office/powerpoint/2010/main" val="303772653"/>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152400" y="1676400"/>
            <a:ext cx="8763000"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0"/>
              </a:spcBef>
              <a:spcAft>
                <a:spcPct val="0"/>
              </a:spcAft>
              <a:buFontTx/>
              <a:buNone/>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GB" altLang="en-US" sz="2000" b="1">
              <a:solidFill>
                <a:srgbClr val="000000"/>
              </a:solidFill>
            </a:endParaRPr>
          </a:p>
          <a:p>
            <a:pPr eaLnBrk="1" fontAlgn="base" hangingPunct="1">
              <a:spcBef>
                <a:spcPct val="0"/>
              </a:spcBef>
              <a:spcAft>
                <a:spcPct val="0"/>
              </a:spcAft>
            </a:pPr>
            <a:endParaRPr lang="en-US" altLang="en-US" sz="2000" b="1">
              <a:solidFill>
                <a:srgbClr val="000000"/>
              </a:solidFill>
            </a:endParaRPr>
          </a:p>
          <a:p>
            <a:pPr eaLnBrk="1" fontAlgn="base" hangingPunct="1">
              <a:spcBef>
                <a:spcPct val="0"/>
              </a:spcBef>
              <a:spcAft>
                <a:spcPct val="0"/>
              </a:spcAft>
            </a:pPr>
            <a:endParaRPr lang="en-US" altLang="en-US" sz="800" b="1">
              <a:solidFill>
                <a:srgbClr val="000000"/>
              </a:solidFill>
              <a:latin typeface="Times New Roman" pitchFamily="18" charset="0"/>
            </a:endParaRPr>
          </a:p>
        </p:txBody>
      </p:sp>
      <p:sp>
        <p:nvSpPr>
          <p:cNvPr id="77827" name="Text Box 3"/>
          <p:cNvSpPr txBox="1">
            <a:spLocks noChangeArrowheads="1"/>
          </p:cNvSpPr>
          <p:nvPr/>
        </p:nvSpPr>
        <p:spPr bwMode="auto">
          <a:xfrm>
            <a:off x="762000" y="1752600"/>
            <a:ext cx="70866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fontAlgn="base" hangingPunct="1">
              <a:spcBef>
                <a:spcPct val="50000"/>
              </a:spcBef>
              <a:spcAft>
                <a:spcPct val="0"/>
              </a:spcAft>
            </a:pPr>
            <a:endParaRPr lang="en-GB" altLang="en-US" sz="2000" b="1">
              <a:solidFill>
                <a:srgbClr val="000000"/>
              </a:solidFill>
            </a:endParaRPr>
          </a:p>
        </p:txBody>
      </p:sp>
      <p:sp>
        <p:nvSpPr>
          <p:cNvPr id="77828" name="Rectangle 4"/>
          <p:cNvSpPr>
            <a:spLocks noGrp="1" noChangeArrowheads="1"/>
          </p:cNvSpPr>
          <p:nvPr>
            <p:ph type="title" idx="4294967295"/>
          </p:nvPr>
        </p:nvSpPr>
        <p:spPr>
          <a:xfrm>
            <a:off x="457200" y="273050"/>
            <a:ext cx="8229600" cy="1143000"/>
          </a:xfrm>
        </p:spPr>
        <p:txBody>
          <a:bodyPr/>
          <a:lstStyle/>
          <a:p>
            <a:pPr eaLnBrk="1" hangingPunct="1"/>
            <a:r>
              <a:rPr lang="en-GB" altLang="en-US" sz="3600" smtClean="0"/>
              <a:t>25. Behave Like a Small Company</a:t>
            </a:r>
            <a:endParaRPr lang="en-US" altLang="en-US" sz="3200" smtClean="0"/>
          </a:p>
        </p:txBody>
      </p:sp>
      <p:sp>
        <p:nvSpPr>
          <p:cNvPr id="77829" name="Rectangle 5"/>
          <p:cNvSpPr>
            <a:spLocks noChangeArrowheads="1"/>
          </p:cNvSpPr>
          <p:nvPr/>
        </p:nvSpPr>
        <p:spPr bwMode="auto">
          <a:xfrm>
            <a:off x="1763713" y="1557338"/>
            <a:ext cx="7151687"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128016" tIns="64008" rIns="128016" bIns="64008">
            <a:spAutoFit/>
          </a:bodyPr>
          <a:lstStyle>
            <a:lvl1pPr defTabSz="1300163" eaLnBrk="0" hangingPunct="0">
              <a:spcBef>
                <a:spcPct val="20000"/>
              </a:spcBef>
              <a:buChar char="•"/>
              <a:defRPr sz="3200">
                <a:solidFill>
                  <a:schemeClr val="tx1"/>
                </a:solidFill>
                <a:latin typeface="Arial" charset="0"/>
                <a:cs typeface="Arial" charset="0"/>
              </a:defRPr>
            </a:lvl1pPr>
            <a:lvl2pPr marL="742950" indent="-285750" defTabSz="1300163" eaLnBrk="0" hangingPunct="0">
              <a:spcBef>
                <a:spcPct val="20000"/>
              </a:spcBef>
              <a:buChar char="–"/>
              <a:defRPr sz="2800">
                <a:solidFill>
                  <a:schemeClr val="tx1"/>
                </a:solidFill>
                <a:latin typeface="Arial" charset="0"/>
                <a:cs typeface="Arial" charset="0"/>
              </a:defRPr>
            </a:lvl2pPr>
            <a:lvl3pPr marL="1143000" indent="-228600" defTabSz="1300163" eaLnBrk="0" hangingPunct="0">
              <a:spcBef>
                <a:spcPct val="20000"/>
              </a:spcBef>
              <a:buChar char="•"/>
              <a:defRPr sz="2400">
                <a:solidFill>
                  <a:schemeClr val="tx1"/>
                </a:solidFill>
                <a:latin typeface="Arial" charset="0"/>
                <a:cs typeface="Arial" charset="0"/>
              </a:defRPr>
            </a:lvl3pPr>
            <a:lvl4pPr marL="1600200" indent="-228600" defTabSz="1300163" eaLnBrk="0" hangingPunct="0">
              <a:spcBef>
                <a:spcPct val="20000"/>
              </a:spcBef>
              <a:buChar char="–"/>
              <a:defRPr sz="2000">
                <a:solidFill>
                  <a:schemeClr val="tx1"/>
                </a:solidFill>
                <a:latin typeface="Arial" charset="0"/>
                <a:cs typeface="Arial" charset="0"/>
              </a:defRPr>
            </a:lvl4pPr>
            <a:lvl5pPr marL="2057400" indent="-228600" defTabSz="1300163" eaLnBrk="0" hangingPunct="0">
              <a:spcBef>
                <a:spcPct val="20000"/>
              </a:spcBef>
              <a:buChar char="»"/>
              <a:defRPr sz="2000">
                <a:solidFill>
                  <a:schemeClr val="tx1"/>
                </a:solidFill>
                <a:latin typeface="Arial" charset="0"/>
                <a:cs typeface="Arial" charset="0"/>
              </a:defRPr>
            </a:lvl5pPr>
            <a:lvl6pPr marL="2514600" indent="-228600" defTabSz="1300163" eaLnBrk="0" fontAlgn="base" hangingPunct="0">
              <a:spcBef>
                <a:spcPct val="20000"/>
              </a:spcBef>
              <a:spcAft>
                <a:spcPct val="0"/>
              </a:spcAft>
              <a:buChar char="»"/>
              <a:defRPr sz="2000">
                <a:solidFill>
                  <a:schemeClr val="tx1"/>
                </a:solidFill>
                <a:latin typeface="Arial" charset="0"/>
                <a:cs typeface="Arial" charset="0"/>
              </a:defRPr>
            </a:lvl6pPr>
            <a:lvl7pPr marL="2971800" indent="-228600" defTabSz="1300163" eaLnBrk="0" fontAlgn="base" hangingPunct="0">
              <a:spcBef>
                <a:spcPct val="20000"/>
              </a:spcBef>
              <a:spcAft>
                <a:spcPct val="0"/>
              </a:spcAft>
              <a:buChar char="»"/>
              <a:defRPr sz="2000">
                <a:solidFill>
                  <a:schemeClr val="tx1"/>
                </a:solidFill>
                <a:latin typeface="Arial" charset="0"/>
                <a:cs typeface="Arial" charset="0"/>
              </a:defRPr>
            </a:lvl7pPr>
            <a:lvl8pPr marL="3429000" indent="-228600" defTabSz="1300163" eaLnBrk="0" fontAlgn="base" hangingPunct="0">
              <a:spcBef>
                <a:spcPct val="20000"/>
              </a:spcBef>
              <a:spcAft>
                <a:spcPct val="0"/>
              </a:spcAft>
              <a:buChar char="»"/>
              <a:defRPr sz="2000">
                <a:solidFill>
                  <a:schemeClr val="tx1"/>
                </a:solidFill>
                <a:latin typeface="Arial" charset="0"/>
                <a:cs typeface="Arial" charset="0"/>
              </a:defRPr>
            </a:lvl8pPr>
            <a:lvl9pPr marL="3886200" indent="-228600" defTabSz="1300163" eaLnBrk="0" fontAlgn="base" hangingPunct="0">
              <a:spcBef>
                <a:spcPct val="20000"/>
              </a:spcBef>
              <a:spcAft>
                <a:spcPct val="0"/>
              </a:spcAft>
              <a:buChar char="»"/>
              <a:defRPr sz="2000">
                <a:solidFill>
                  <a:schemeClr val="tx1"/>
                </a:solidFill>
                <a:latin typeface="Arial" charset="0"/>
                <a:cs typeface="Arial" charset="0"/>
              </a:defRPr>
            </a:lvl9pPr>
          </a:lstStyle>
          <a:p>
            <a:pPr fontAlgn="base">
              <a:spcBef>
                <a:spcPct val="0"/>
              </a:spcBef>
              <a:spcAft>
                <a:spcPct val="0"/>
              </a:spcAft>
              <a:buFontTx/>
              <a:buNone/>
            </a:pPr>
            <a:r>
              <a:rPr lang="en-GB" altLang="en-US" sz="2400" b="1">
                <a:solidFill>
                  <a:srgbClr val="006666"/>
                </a:solidFill>
              </a:rPr>
              <a:t>Small companies have huge competitive advantages. They are uncluttered, simple, informal. They thrive on passion and ridicule bureaucracy.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400" b="1">
                <a:solidFill>
                  <a:srgbClr val="006666"/>
                </a:solidFill>
              </a:rPr>
              <a:t>Small companies grow on good ideas - regardless of their source. They need everyone, involve everyone, and reward or remove people based on their contribution to winning. </a:t>
            </a:r>
          </a:p>
          <a:p>
            <a:pPr fontAlgn="base">
              <a:spcBef>
                <a:spcPct val="0"/>
              </a:spcBef>
              <a:spcAft>
                <a:spcPct val="0"/>
              </a:spcAft>
              <a:buFontTx/>
              <a:buNone/>
            </a:pPr>
            <a:endParaRPr lang="en-GB" altLang="en-US" sz="2400" b="1">
              <a:solidFill>
                <a:srgbClr val="006666"/>
              </a:solidFill>
            </a:endParaRPr>
          </a:p>
          <a:p>
            <a:pPr fontAlgn="base">
              <a:spcBef>
                <a:spcPct val="0"/>
              </a:spcBef>
              <a:spcAft>
                <a:spcPct val="0"/>
              </a:spcAft>
              <a:buFontTx/>
              <a:buNone/>
            </a:pPr>
            <a:r>
              <a:rPr lang="en-GB" altLang="en-US" sz="2000" i="1">
                <a:solidFill>
                  <a:srgbClr val="CC3300"/>
                </a:solidFill>
              </a:rPr>
              <a:t>“Small companies dream big dreams and set the bar high - increments and fractions don't interest them.”</a:t>
            </a:r>
            <a:endParaRPr lang="en-US" altLang="en-US" sz="2000" i="1">
              <a:solidFill>
                <a:srgbClr val="CC3300"/>
              </a:solidFill>
            </a:endParaRPr>
          </a:p>
        </p:txBody>
      </p:sp>
    </p:spTree>
    <p:extLst>
      <p:ext uri="{BB962C8B-B14F-4D97-AF65-F5344CB8AC3E}">
        <p14:creationId xmlns:p14="http://schemas.microsoft.com/office/powerpoint/2010/main" val="3987466261"/>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2158</Words>
  <Application>Microsoft Office PowerPoint</Application>
  <PresentationFormat>On-screen Show (4:3)</PresentationFormat>
  <Paragraphs>428</Paragraphs>
  <Slides>52</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52</vt:i4>
      </vt:variant>
    </vt:vector>
  </HeadingPairs>
  <TitlesOfParts>
    <vt:vector size="58" baseType="lpstr">
      <vt:lpstr>Arial</vt:lpstr>
      <vt:lpstr>Calibri</vt:lpstr>
      <vt:lpstr>Helvetica</vt:lpstr>
      <vt:lpstr>Times New Roman</vt:lpstr>
      <vt:lpstr>Office Theme</vt:lpstr>
      <vt:lpstr>Default Design</vt:lpstr>
      <vt:lpstr>Management Styles and Situational Leadership</vt:lpstr>
      <vt:lpstr>Creating a Performance Culture</vt:lpstr>
      <vt:lpstr>Expectations Are Everything</vt:lpstr>
      <vt:lpstr>What is Performance Culture?</vt:lpstr>
      <vt:lpstr>It’s all about LEADERSHIP</vt:lpstr>
      <vt:lpstr>Situational Leadership Model</vt:lpstr>
      <vt:lpstr>Levels of Development</vt:lpstr>
      <vt:lpstr>D1 - Low Competence, High Commitment </vt:lpstr>
      <vt:lpstr> D2 - Some Competence, Low Commitment  </vt:lpstr>
      <vt:lpstr>D3 - Moderate to High Competence,  Variable Commitment</vt:lpstr>
      <vt:lpstr>D4 - High Competence, High Commitment </vt:lpstr>
      <vt:lpstr>Levels of Development</vt:lpstr>
      <vt:lpstr>PowerPoint Presentation</vt:lpstr>
      <vt:lpstr>PowerPoint Presentation</vt:lpstr>
      <vt:lpstr>Directing</vt:lpstr>
      <vt:lpstr>PowerPoint Presentation</vt:lpstr>
      <vt:lpstr>Coaching</vt:lpstr>
      <vt:lpstr>PowerPoint Presentation</vt:lpstr>
      <vt:lpstr>Supporting</vt:lpstr>
      <vt:lpstr>PowerPoint Presentation</vt:lpstr>
      <vt:lpstr>Delegating</vt:lpstr>
      <vt:lpstr>PowerPoint Presentation</vt:lpstr>
      <vt:lpstr>PowerPoint Presentation</vt:lpstr>
      <vt:lpstr>PowerPoint Presentation</vt:lpstr>
      <vt:lpstr>Checklist for Successful Change</vt:lpstr>
      <vt:lpstr>PowerPoint Presentation</vt:lpstr>
      <vt:lpstr>1. Lead</vt:lpstr>
      <vt:lpstr>2. Manage Less</vt:lpstr>
      <vt:lpstr>3.  Articulate Your Vision</vt:lpstr>
      <vt:lpstr>4. Simplify</vt:lpstr>
      <vt:lpstr>5. Get Less Formal</vt:lpstr>
      <vt:lpstr>6 Energise Others</vt:lpstr>
      <vt:lpstr>7. Face Reality</vt:lpstr>
      <vt:lpstr>8. See Change as an Opportunity</vt:lpstr>
      <vt:lpstr>9. Get Good Ideas from Everywhere</vt:lpstr>
      <vt:lpstr>10. Follow up</vt:lpstr>
      <vt:lpstr>11. Get Rid of Bureaucracy</vt:lpstr>
      <vt:lpstr>12. Eliminate Boundaries</vt:lpstr>
      <vt:lpstr>13. Put Values First</vt:lpstr>
      <vt:lpstr>14. Cultivate Leaders</vt:lpstr>
      <vt:lpstr>15. Create a Learning Culture</vt:lpstr>
      <vt:lpstr>Learning Organisation</vt:lpstr>
      <vt:lpstr>16. Involve Everyone</vt:lpstr>
      <vt:lpstr>17. Make Everybody a Team Player</vt:lpstr>
      <vt:lpstr>18. Stretch</vt:lpstr>
      <vt:lpstr>19. Instil Confidence</vt:lpstr>
      <vt:lpstr>20. Have Fun</vt:lpstr>
      <vt:lpstr>21. Be Number 1 or Number 2</vt:lpstr>
      <vt:lpstr>22. Live Quality</vt:lpstr>
      <vt:lpstr>23. Constantly Focus on Innovation</vt:lpstr>
      <vt:lpstr>24. Live Speed</vt:lpstr>
      <vt:lpstr>25. Behave Like a Small Company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Situational Leadership, Career Building, Building Business Impact</dc:title>
  <dc:creator>Rees, John</dc:creator>
  <cp:lastModifiedBy>John Rees</cp:lastModifiedBy>
  <cp:revision>3</cp:revision>
  <dcterms:created xsi:type="dcterms:W3CDTF">2015-02-03T13:19:09Z</dcterms:created>
  <dcterms:modified xsi:type="dcterms:W3CDTF">2016-07-28T13:40:11Z</dcterms:modified>
</cp:coreProperties>
</file>