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4"/>
  </p:notesMasterIdLst>
  <p:sldIdLst>
    <p:sldId id="258" r:id="rId2"/>
    <p:sldId id="287" r:id="rId3"/>
    <p:sldId id="288" r:id="rId4"/>
    <p:sldId id="289" r:id="rId5"/>
    <p:sldId id="290" r:id="rId6"/>
    <p:sldId id="291" r:id="rId7"/>
    <p:sldId id="302" r:id="rId8"/>
    <p:sldId id="292" r:id="rId9"/>
    <p:sldId id="293" r:id="rId10"/>
    <p:sldId id="294" r:id="rId11"/>
    <p:sldId id="295" r:id="rId12"/>
    <p:sldId id="269" r:id="rId13"/>
    <p:sldId id="301" r:id="rId14"/>
    <p:sldId id="299" r:id="rId15"/>
    <p:sldId id="300" r:id="rId16"/>
    <p:sldId id="271" r:id="rId17"/>
    <p:sldId id="303" r:id="rId18"/>
    <p:sldId id="304" r:id="rId19"/>
    <p:sldId id="296" r:id="rId20"/>
    <p:sldId id="274" r:id="rId21"/>
    <p:sldId id="297" r:id="rId22"/>
    <p:sldId id="298" r:id="rId2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p:scale>
          <a:sx n="70" d="100"/>
          <a:sy n="70" d="100"/>
        </p:scale>
        <p:origin x="1204" y="-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B7A126F7-C520-466E-8A08-C83A624AAD89}" type="datetimeFigureOut">
              <a:rPr lang="en-GB" smtClean="0"/>
              <a:pPr/>
              <a:t>01/07/2023</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01/07/2023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01/07/2023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01/07/2023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01/07/2023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01/07/2023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01/07/2023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D7943-CF19-6F78-0D1C-ADA4E61BEC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B86C44-573F-483C-6854-C7FF6824D22D}"/>
              </a:ext>
            </a:extLst>
          </p:cNvPr>
          <p:cNvSpPr>
            <a:spLocks noGrp="1"/>
          </p:cNvSpPr>
          <p:nvPr>
            <p:ph type="dt" sz="half" idx="10"/>
          </p:nvPr>
        </p:nvSpPr>
        <p:spPr/>
        <p:txBody>
          <a:bodyPr/>
          <a:lstStyle/>
          <a:p>
            <a:fld id="{D8E32E50-136A-4496-B4FF-7C83C21E682A}" type="datetime1">
              <a:rPr lang="en-GB" smtClean="0"/>
              <a:pPr/>
              <a:t>01/07/2023</a:t>
            </a:fld>
            <a:endParaRPr lang="en-GB" dirty="0"/>
          </a:p>
        </p:txBody>
      </p:sp>
      <p:sp>
        <p:nvSpPr>
          <p:cNvPr id="4" name="Slide Number Placeholder 3">
            <a:extLst>
              <a:ext uri="{FF2B5EF4-FFF2-40B4-BE49-F238E27FC236}">
                <a16:creationId xmlns:a16="http://schemas.microsoft.com/office/drawing/2014/main" id="{6C9DBA54-03DD-F413-8CEC-09C9D8B9D3D8}"/>
              </a:ext>
            </a:extLst>
          </p:cNvPr>
          <p:cNvSpPr>
            <a:spLocks noGrp="1"/>
          </p:cNvSpPr>
          <p:nvPr>
            <p:ph type="sldNum" sz="quarter" idx="11"/>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31867696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01/07/2023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Management Accounting</a:t>
            </a:r>
          </a:p>
        </p:txBody>
      </p:sp>
      <p:sp>
        <p:nvSpPr>
          <p:cNvPr id="3" name="Subtitle 2"/>
          <p:cNvSpPr>
            <a:spLocks noGrp="1"/>
          </p:cNvSpPr>
          <p:nvPr>
            <p:ph type="subTitle" idx="1"/>
          </p:nvPr>
        </p:nvSpPr>
        <p:spPr>
          <a:xfrm>
            <a:off x="611560" y="3744615"/>
            <a:ext cx="7920880" cy="1752600"/>
          </a:xfrm>
        </p:spPr>
        <p:txBody>
          <a:bodyPr>
            <a:normAutofit/>
          </a:bodyPr>
          <a:lstStyle/>
          <a:p>
            <a:r>
              <a:rPr lang="en-GB" sz="3600" dirty="0">
                <a:solidFill>
                  <a:schemeClr val="bg1"/>
                </a:solidFill>
              </a:rPr>
              <a:t>Marginal costing and break-even analysis</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616" y="125517"/>
            <a:ext cx="8739872" cy="861676"/>
          </a:xfrm>
          <a:solidFill>
            <a:schemeClr val="tx2">
              <a:lumMod val="40000"/>
              <a:lumOff val="60000"/>
            </a:schemeClr>
          </a:solidFill>
        </p:spPr>
        <p:txBody>
          <a:bodyPr>
            <a:normAutofit/>
          </a:bodyPr>
          <a:lstStyle/>
          <a:p>
            <a:pPr algn="ctr"/>
            <a:r>
              <a:rPr lang="en-GB" sz="4000" dirty="0"/>
              <a:t>Types of cost</a:t>
            </a:r>
          </a:p>
        </p:txBody>
      </p:sp>
      <p:sp>
        <p:nvSpPr>
          <p:cNvPr id="3" name="Content Placeholder 2"/>
          <p:cNvSpPr>
            <a:spLocks noGrp="1"/>
          </p:cNvSpPr>
          <p:nvPr>
            <p:ph idx="1"/>
          </p:nvPr>
        </p:nvSpPr>
        <p:spPr>
          <a:xfrm>
            <a:off x="179512" y="1052736"/>
            <a:ext cx="8784976" cy="4464496"/>
          </a:xfrm>
          <a:solidFill>
            <a:schemeClr val="tx2">
              <a:lumMod val="75000"/>
            </a:schemeClr>
          </a:solidFill>
        </p:spPr>
        <p:txBody>
          <a:bodyPr>
            <a:noAutofit/>
          </a:bodyPr>
          <a:lstStyle/>
          <a:p>
            <a:r>
              <a:rPr lang="en-GB" sz="2400" dirty="0">
                <a:solidFill>
                  <a:schemeClr val="tx2">
                    <a:lumMod val="20000"/>
                    <a:lumOff val="80000"/>
                  </a:schemeClr>
                </a:solidFill>
                <a:latin typeface="+mj-lt"/>
                <a:cs typeface="Times New Roman" panose="02020603050405020304" pitchFamily="18" charset="0"/>
              </a:rPr>
              <a:t>It is important to understand three types of cost</a:t>
            </a:r>
          </a:p>
          <a:p>
            <a:pPr marL="0" indent="0">
              <a:buNone/>
            </a:pPr>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Fixed costs are those costs that do not change with levels of sales activity </a:t>
            </a:r>
          </a:p>
          <a:p>
            <a:pPr marL="0" indent="0">
              <a:buNone/>
            </a:pPr>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Variable costs are those cost that do change with sales activity – the more units sold, the more variable costs per unit incurred </a:t>
            </a:r>
          </a:p>
          <a:p>
            <a:pPr marL="0" indent="0">
              <a:buNone/>
            </a:pPr>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Semi-variable costs are those costs that are a mix of the two. However, we will not be using these for our calculations</a:t>
            </a:r>
          </a:p>
          <a:p>
            <a:endParaRPr lang="en-GB" sz="2400" dirty="0">
              <a:solidFill>
                <a:schemeClr val="tx2">
                  <a:lumMod val="20000"/>
                  <a:lumOff val="80000"/>
                </a:schemeClr>
              </a:solidFill>
              <a:latin typeface="+mj-lt"/>
              <a:cs typeface="Times New Roman" panose="02020603050405020304" pitchFamily="18" charset="0"/>
            </a:endParaRPr>
          </a:p>
          <a:p>
            <a:endParaRPr lang="en-GB" sz="2400" dirty="0">
              <a:solidFill>
                <a:schemeClr val="tx2">
                  <a:lumMod val="20000"/>
                  <a:lumOff val="80000"/>
                </a:schemeClr>
              </a:solidFill>
              <a:latin typeface="+mj-lt"/>
              <a:cs typeface="Times New Roman" panose="02020603050405020304" pitchFamily="18" charset="0"/>
            </a:endParaRPr>
          </a:p>
        </p:txBody>
      </p:sp>
      <p:sp>
        <p:nvSpPr>
          <p:cNvPr id="4" name="Slide Number Placeholder 3">
            <a:extLst>
              <a:ext uri="{FF2B5EF4-FFF2-40B4-BE49-F238E27FC236}">
                <a16:creationId xmlns:a16="http://schemas.microsoft.com/office/drawing/2014/main" id="{882AB201-B8C1-4280-9F8B-87A5FCC102CE}"/>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70867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36525"/>
            <a:ext cx="8251061" cy="843825"/>
          </a:xfrm>
          <a:solidFill>
            <a:schemeClr val="tx2">
              <a:lumMod val="40000"/>
              <a:lumOff val="60000"/>
            </a:schemeClr>
          </a:solidFill>
        </p:spPr>
        <p:txBody>
          <a:bodyPr>
            <a:normAutofit fontScale="90000"/>
          </a:bodyPr>
          <a:lstStyle/>
          <a:p>
            <a:pPr algn="ctr"/>
            <a:r>
              <a:rPr lang="en-GB" dirty="0"/>
              <a:t>The concept of marginal costing - 1</a:t>
            </a:r>
          </a:p>
        </p:txBody>
      </p:sp>
      <p:sp>
        <p:nvSpPr>
          <p:cNvPr id="5" name="Content Placeholder 4"/>
          <p:cNvSpPr>
            <a:spLocks noGrp="1"/>
          </p:cNvSpPr>
          <p:nvPr>
            <p:ph idx="1"/>
          </p:nvPr>
        </p:nvSpPr>
        <p:spPr>
          <a:xfrm>
            <a:off x="457200" y="1124744"/>
            <a:ext cx="8229600" cy="4392489"/>
          </a:xfrm>
          <a:solidFill>
            <a:schemeClr val="tx2">
              <a:lumMod val="75000"/>
            </a:schemeClr>
          </a:solidFill>
        </p:spPr>
        <p:txBody>
          <a:bodyPr>
            <a:normAutofit fontScale="85000" lnSpcReduction="20000"/>
          </a:bodyPr>
          <a:lstStyle/>
          <a:p>
            <a:r>
              <a:rPr lang="en-GB" dirty="0">
                <a:solidFill>
                  <a:schemeClr val="tx2">
                    <a:lumMod val="20000"/>
                    <a:lumOff val="80000"/>
                  </a:schemeClr>
                </a:solidFill>
                <a:latin typeface="+mj-lt"/>
                <a:cs typeface="Times New Roman" panose="02020603050405020304" pitchFamily="18" charset="0"/>
              </a:rPr>
              <a:t>Marginal costing can also be referred to as variable or direct costing when we use it to make decisions</a:t>
            </a:r>
          </a:p>
          <a:p>
            <a:pPr marL="0" indent="0">
              <a:buNone/>
            </a:pPr>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For example, how much to produce; is it better to buy in from external source; what are the risk levels; how much profit is targeted; how long can a loss be tolerated ? etc</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At the centre of marginal costing lies the underpinning calculation of </a:t>
            </a:r>
            <a:r>
              <a:rPr lang="en-GB" dirty="0">
                <a:solidFill>
                  <a:srgbClr val="FFFF00"/>
                </a:solidFill>
                <a:latin typeface="+mj-lt"/>
                <a:cs typeface="Times New Roman" panose="02020603050405020304" pitchFamily="18" charset="0"/>
              </a:rPr>
              <a:t>contribution</a:t>
            </a:r>
          </a:p>
        </p:txBody>
      </p:sp>
      <p:sp>
        <p:nvSpPr>
          <p:cNvPr id="2" name="Slide Number Placeholder 1">
            <a:extLst>
              <a:ext uri="{FF2B5EF4-FFF2-40B4-BE49-F238E27FC236}">
                <a16:creationId xmlns:a16="http://schemas.microsoft.com/office/drawing/2014/main" id="{1D6A280E-0901-47D2-91BF-27C23A571E88}"/>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280298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547" y="205835"/>
            <a:ext cx="8363272" cy="794429"/>
          </a:xfrm>
          <a:solidFill>
            <a:schemeClr val="tx2">
              <a:lumMod val="20000"/>
              <a:lumOff val="80000"/>
            </a:schemeClr>
          </a:solidFill>
        </p:spPr>
        <p:txBody>
          <a:bodyPr>
            <a:normAutofit fontScale="90000"/>
          </a:bodyPr>
          <a:lstStyle/>
          <a:p>
            <a:pPr algn="ctr"/>
            <a:r>
              <a:rPr lang="en-GB" dirty="0"/>
              <a:t>The concept of marginal costing - 2</a:t>
            </a:r>
          </a:p>
        </p:txBody>
      </p:sp>
      <p:sp>
        <p:nvSpPr>
          <p:cNvPr id="3" name="Content Placeholder 2"/>
          <p:cNvSpPr>
            <a:spLocks noGrp="1"/>
          </p:cNvSpPr>
          <p:nvPr>
            <p:ph idx="1"/>
          </p:nvPr>
        </p:nvSpPr>
        <p:spPr>
          <a:xfrm>
            <a:off x="457199" y="1196752"/>
            <a:ext cx="8397619" cy="4320481"/>
          </a:xfrm>
          <a:solidFill>
            <a:schemeClr val="tx2">
              <a:lumMod val="75000"/>
            </a:schemeClr>
          </a:solidFill>
        </p:spPr>
        <p:txBody>
          <a:bodyPr>
            <a:normAutofit fontScale="92500" lnSpcReduction="20000"/>
          </a:bodyPr>
          <a:lstStyle/>
          <a:p>
            <a:r>
              <a:rPr lang="en-GB" dirty="0">
                <a:solidFill>
                  <a:schemeClr val="tx2">
                    <a:lumMod val="20000"/>
                    <a:lumOff val="80000"/>
                  </a:schemeClr>
                </a:solidFill>
                <a:latin typeface="+mj-lt"/>
                <a:cs typeface="Times New Roman" panose="02020603050405020304" pitchFamily="18" charset="0"/>
              </a:rPr>
              <a:t>Contribution forms the basis for decision-making using marginal costing</a:t>
            </a:r>
          </a:p>
          <a:p>
            <a:pPr marL="0" indent="0">
              <a:buNone/>
            </a:pPr>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The formula is selling price less variable cost</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Where the selling price is the unit price without VAT added, and the variable cost is the total cost of producing that unit, and can include materials, labour, and other specific costs to its production, but not </a:t>
            </a:r>
            <a:r>
              <a:rPr lang="en-GB" dirty="0">
                <a:solidFill>
                  <a:srgbClr val="FFFF00"/>
                </a:solidFill>
                <a:latin typeface="+mj-lt"/>
                <a:cs typeface="Times New Roman" panose="02020603050405020304" pitchFamily="18" charset="0"/>
              </a:rPr>
              <a:t>fixed costs</a:t>
            </a:r>
          </a:p>
        </p:txBody>
      </p:sp>
      <p:sp>
        <p:nvSpPr>
          <p:cNvPr id="4" name="Slide Number Placeholder 3">
            <a:extLst>
              <a:ext uri="{FF2B5EF4-FFF2-40B4-BE49-F238E27FC236}">
                <a16:creationId xmlns:a16="http://schemas.microsoft.com/office/drawing/2014/main" id="{B50D19D1-8DD1-4881-B23A-AE80BC2F1149}"/>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092406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261004"/>
            <a:ext cx="8424936" cy="863740"/>
          </a:xfrm>
          <a:solidFill>
            <a:schemeClr val="tx2">
              <a:lumMod val="20000"/>
              <a:lumOff val="80000"/>
            </a:schemeClr>
          </a:solidFill>
        </p:spPr>
        <p:txBody>
          <a:bodyPr>
            <a:normAutofit fontScale="90000"/>
          </a:bodyPr>
          <a:lstStyle/>
          <a:p>
            <a:pPr algn="ctr"/>
            <a:r>
              <a:rPr lang="en-GB" dirty="0"/>
              <a:t>The concept of marginal costing - 3</a:t>
            </a:r>
          </a:p>
        </p:txBody>
      </p:sp>
      <p:sp>
        <p:nvSpPr>
          <p:cNvPr id="3" name="Content Placeholder 2"/>
          <p:cNvSpPr>
            <a:spLocks noGrp="1"/>
          </p:cNvSpPr>
          <p:nvPr>
            <p:ph idx="1"/>
          </p:nvPr>
        </p:nvSpPr>
        <p:spPr>
          <a:xfrm>
            <a:off x="421196" y="1268760"/>
            <a:ext cx="8424936" cy="4104456"/>
          </a:xfrm>
          <a:solidFill>
            <a:schemeClr val="tx2">
              <a:lumMod val="75000"/>
            </a:schemeClr>
          </a:solidFill>
        </p:spPr>
        <p:txBody>
          <a:bodyPr>
            <a:normAutofit fontScale="85000" lnSpcReduction="20000"/>
          </a:bodyPr>
          <a:lstStyle/>
          <a:p>
            <a:r>
              <a:rPr lang="en-GB" dirty="0">
                <a:solidFill>
                  <a:schemeClr val="tx2">
                    <a:lumMod val="20000"/>
                    <a:lumOff val="80000"/>
                  </a:schemeClr>
                </a:solidFill>
                <a:latin typeface="+mj-lt"/>
                <a:cs typeface="Times New Roman" panose="02020603050405020304" pitchFamily="18" charset="0"/>
              </a:rPr>
              <a:t>Note that in marginal costing, fixed costs are kept separate from variable costs and accounted for separately</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In other types of costing, especially </a:t>
            </a:r>
            <a:r>
              <a:rPr lang="en-GB" dirty="0">
                <a:solidFill>
                  <a:srgbClr val="FFFF00"/>
                </a:solidFill>
                <a:latin typeface="+mj-lt"/>
                <a:cs typeface="Times New Roman" panose="02020603050405020304" pitchFamily="18" charset="0"/>
              </a:rPr>
              <a:t>Absorption</a:t>
            </a:r>
            <a:r>
              <a:rPr lang="en-GB" dirty="0">
                <a:solidFill>
                  <a:schemeClr val="tx2">
                    <a:lumMod val="20000"/>
                    <a:lumOff val="80000"/>
                  </a:schemeClr>
                </a:solidFill>
                <a:latin typeface="+mj-lt"/>
                <a:cs typeface="Times New Roman" panose="02020603050405020304" pitchFamily="18" charset="0"/>
              </a:rPr>
              <a:t> or </a:t>
            </a:r>
            <a:r>
              <a:rPr lang="en-GB" dirty="0">
                <a:solidFill>
                  <a:srgbClr val="FFFF00"/>
                </a:solidFill>
                <a:latin typeface="+mj-lt"/>
                <a:cs typeface="Times New Roman" panose="02020603050405020304" pitchFamily="18" charset="0"/>
              </a:rPr>
              <a:t>Full </a:t>
            </a:r>
            <a:r>
              <a:rPr lang="en-GB" dirty="0">
                <a:solidFill>
                  <a:schemeClr val="tx2">
                    <a:lumMod val="20000"/>
                    <a:lumOff val="80000"/>
                  </a:schemeClr>
                </a:solidFill>
                <a:latin typeface="+mj-lt"/>
                <a:cs typeface="Times New Roman" panose="02020603050405020304" pitchFamily="18" charset="0"/>
              </a:rPr>
              <a:t>costing, fixed costs are included in production costs</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This is one of the major differences between these two methods of costing, and we will return to it later in this module</a:t>
            </a:r>
          </a:p>
        </p:txBody>
      </p:sp>
      <p:sp>
        <p:nvSpPr>
          <p:cNvPr id="4" name="Slide Number Placeholder 3">
            <a:extLst>
              <a:ext uri="{FF2B5EF4-FFF2-40B4-BE49-F238E27FC236}">
                <a16:creationId xmlns:a16="http://schemas.microsoft.com/office/drawing/2014/main" id="{AA680EE0-9DCA-4132-9991-FE647A334D86}"/>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1908509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36478"/>
            <a:ext cx="8263830" cy="556218"/>
          </a:xfrm>
          <a:solidFill>
            <a:schemeClr val="tx2">
              <a:lumMod val="20000"/>
              <a:lumOff val="80000"/>
            </a:schemeClr>
          </a:solidFill>
        </p:spPr>
        <p:txBody>
          <a:bodyPr>
            <a:normAutofit fontScale="90000"/>
          </a:bodyPr>
          <a:lstStyle/>
          <a:p>
            <a:pPr algn="l"/>
            <a:r>
              <a:rPr lang="en-GB" dirty="0"/>
              <a:t>The concept of marginal costing - 4</a:t>
            </a:r>
          </a:p>
        </p:txBody>
      </p:sp>
      <p:sp>
        <p:nvSpPr>
          <p:cNvPr id="3" name="Content Placeholder 2"/>
          <p:cNvSpPr>
            <a:spLocks noGrp="1"/>
          </p:cNvSpPr>
          <p:nvPr>
            <p:ph idx="1"/>
          </p:nvPr>
        </p:nvSpPr>
        <p:spPr>
          <a:xfrm>
            <a:off x="539552" y="764704"/>
            <a:ext cx="8263830" cy="4680520"/>
          </a:xfrm>
          <a:solidFill>
            <a:schemeClr val="tx2">
              <a:lumMod val="75000"/>
            </a:schemeClr>
          </a:solidFill>
        </p:spPr>
        <p:txBody>
          <a:bodyPr>
            <a:normAutofit lnSpcReduction="10000"/>
          </a:bodyPr>
          <a:lstStyle/>
          <a:p>
            <a:r>
              <a:rPr lang="en-GB" sz="2400" dirty="0">
                <a:solidFill>
                  <a:schemeClr val="tx2">
                    <a:lumMod val="20000"/>
                    <a:lumOff val="80000"/>
                  </a:schemeClr>
                </a:solidFill>
                <a:latin typeface="+mj-lt"/>
                <a:cs typeface="Times New Roman" panose="02020603050405020304" pitchFamily="18" charset="0"/>
              </a:rPr>
              <a:t>For example, the unit selling price including VAT is £114, the cost of materials for one unit is £19.10, the electrical components of each unit cost £13.50  and the labour cost is for one unit is £22.40</a:t>
            </a:r>
          </a:p>
          <a:p>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The selling price less VAT (SP) = £114/1.20 =  £95.00</a:t>
            </a:r>
          </a:p>
          <a:p>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And the variable cost (VC) = £19.10 + £13.50 + £22.40 = £55</a:t>
            </a:r>
          </a:p>
          <a:p>
            <a:endParaRPr lang="en-GB" sz="2400" dirty="0">
              <a:solidFill>
                <a:schemeClr val="tx2">
                  <a:lumMod val="20000"/>
                  <a:lumOff val="80000"/>
                </a:schemeClr>
              </a:solidFill>
              <a:latin typeface="+mj-lt"/>
              <a:cs typeface="Times New Roman" panose="02020603050405020304" pitchFamily="18" charset="0"/>
            </a:endParaRPr>
          </a:p>
          <a:p>
            <a:r>
              <a:rPr lang="en-GB" sz="2400" dirty="0">
                <a:solidFill>
                  <a:schemeClr val="tx2">
                    <a:lumMod val="20000"/>
                    <a:lumOff val="80000"/>
                  </a:schemeClr>
                </a:solidFill>
                <a:latin typeface="+mj-lt"/>
                <a:cs typeface="Times New Roman" panose="02020603050405020304" pitchFamily="18" charset="0"/>
              </a:rPr>
              <a:t>So, the </a:t>
            </a:r>
            <a:r>
              <a:rPr lang="en-GB" sz="2400" b="1" dirty="0">
                <a:solidFill>
                  <a:srgbClr val="FFFF00"/>
                </a:solidFill>
                <a:latin typeface="+mj-lt"/>
                <a:cs typeface="Times New Roman" panose="02020603050405020304" pitchFamily="18" charset="0"/>
              </a:rPr>
              <a:t>contribution</a:t>
            </a:r>
            <a:r>
              <a:rPr lang="en-GB" sz="2400" b="1" dirty="0">
                <a:solidFill>
                  <a:schemeClr val="tx2">
                    <a:lumMod val="20000"/>
                    <a:lumOff val="80000"/>
                  </a:schemeClr>
                </a:solidFill>
                <a:latin typeface="+mj-lt"/>
                <a:cs typeface="Times New Roman" panose="02020603050405020304" pitchFamily="18" charset="0"/>
              </a:rPr>
              <a:t> </a:t>
            </a:r>
            <a:r>
              <a:rPr lang="en-GB" sz="2400" dirty="0">
                <a:solidFill>
                  <a:schemeClr val="tx2">
                    <a:lumMod val="20000"/>
                    <a:lumOff val="80000"/>
                  </a:schemeClr>
                </a:solidFill>
                <a:latin typeface="+mj-lt"/>
                <a:cs typeface="Times New Roman" panose="02020603050405020304" pitchFamily="18" charset="0"/>
              </a:rPr>
              <a:t> = £95.00 - £55.00 = £40.00 per unit sold</a:t>
            </a:r>
            <a:r>
              <a:rPr lang="en-GB" sz="2400" b="1" dirty="0">
                <a:solidFill>
                  <a:schemeClr val="tx2">
                    <a:lumMod val="20000"/>
                    <a:lumOff val="80000"/>
                  </a:schemeClr>
                </a:solidFill>
                <a:latin typeface="+mj-lt"/>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A8DD1E5-B0CB-440B-99CC-7A138A132DE5}"/>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886410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0C0E-D6FD-B128-7823-744A43B0E5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3426BB-3BF6-2A4D-974A-B601D47C0AB6}"/>
              </a:ext>
            </a:extLst>
          </p:cNvPr>
          <p:cNvSpPr>
            <a:spLocks noGrp="1"/>
          </p:cNvSpPr>
          <p:nvPr>
            <p:ph idx="1"/>
          </p:nvPr>
        </p:nvSpPr>
        <p:spPr/>
        <p:txBody>
          <a:bodyPr/>
          <a:lstStyle/>
          <a:p>
            <a:r>
              <a:rPr lang="en-GB" dirty="0"/>
              <a:t>Say vat is 20%</a:t>
            </a:r>
          </a:p>
          <a:p>
            <a:r>
              <a:rPr lang="en-GB" dirty="0"/>
              <a:t>Price after vat =120 #</a:t>
            </a:r>
          </a:p>
          <a:p>
            <a:r>
              <a:rPr lang="en-GB" dirty="0"/>
              <a:t>Original price before vat= 120/1.2=100</a:t>
            </a:r>
          </a:p>
        </p:txBody>
      </p:sp>
      <p:sp>
        <p:nvSpPr>
          <p:cNvPr id="4" name="Slide Number Placeholder 3">
            <a:extLst>
              <a:ext uri="{FF2B5EF4-FFF2-40B4-BE49-F238E27FC236}">
                <a16:creationId xmlns:a16="http://schemas.microsoft.com/office/drawing/2014/main" id="{98B36A64-20D0-566C-2B8A-9AF251687CD4}"/>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377158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F0AC-E137-47D5-B6CD-F944520AFCE3}"/>
              </a:ext>
            </a:extLst>
          </p:cNvPr>
          <p:cNvSpPr>
            <a:spLocks noGrp="1"/>
          </p:cNvSpPr>
          <p:nvPr>
            <p:ph type="title"/>
          </p:nvPr>
        </p:nvSpPr>
        <p:spPr>
          <a:xfrm>
            <a:off x="457200" y="83055"/>
            <a:ext cx="8229600" cy="572106"/>
          </a:xfrm>
          <a:solidFill>
            <a:schemeClr val="tx2">
              <a:lumMod val="20000"/>
              <a:lumOff val="80000"/>
            </a:schemeClr>
          </a:solidFill>
        </p:spPr>
        <p:txBody>
          <a:bodyPr>
            <a:normAutofit fontScale="90000"/>
          </a:bodyPr>
          <a:lstStyle/>
          <a:p>
            <a:r>
              <a:rPr lang="en-GB" dirty="0"/>
              <a:t>Break-even calculations - 1</a:t>
            </a:r>
          </a:p>
        </p:txBody>
      </p:sp>
      <p:sp>
        <p:nvSpPr>
          <p:cNvPr id="3" name="Content Placeholder 2">
            <a:extLst>
              <a:ext uri="{FF2B5EF4-FFF2-40B4-BE49-F238E27FC236}">
                <a16:creationId xmlns:a16="http://schemas.microsoft.com/office/drawing/2014/main" id="{50D62632-A69A-4073-A0EF-19472BD42A49}"/>
              </a:ext>
            </a:extLst>
          </p:cNvPr>
          <p:cNvSpPr>
            <a:spLocks noGrp="1"/>
          </p:cNvSpPr>
          <p:nvPr>
            <p:ph idx="1"/>
          </p:nvPr>
        </p:nvSpPr>
        <p:spPr>
          <a:xfrm>
            <a:off x="457200" y="836712"/>
            <a:ext cx="8229600" cy="4752528"/>
          </a:xfrm>
          <a:solidFill>
            <a:schemeClr val="tx2">
              <a:lumMod val="75000"/>
            </a:schemeClr>
          </a:solidFill>
        </p:spPr>
        <p:txBody>
          <a:bodyPr>
            <a:normAutofit lnSpcReduction="10000"/>
          </a:bodyPr>
          <a:lstStyle/>
          <a:p>
            <a:r>
              <a:rPr lang="en-GB" sz="2600" dirty="0">
                <a:solidFill>
                  <a:schemeClr val="tx2">
                    <a:lumMod val="20000"/>
                    <a:lumOff val="80000"/>
                  </a:schemeClr>
                </a:solidFill>
                <a:latin typeface="+mj-lt"/>
                <a:cs typeface="Times New Roman" panose="02020603050405020304" pitchFamily="18" charset="0"/>
              </a:rPr>
              <a:t>We can use both mathematical formulae and graphical methods to calculate break-even quantities, and there are six basic estimates we are concerned with...</a:t>
            </a:r>
          </a:p>
          <a:p>
            <a:r>
              <a:rPr lang="en-GB" sz="2600" dirty="0">
                <a:solidFill>
                  <a:schemeClr val="tx2">
                    <a:lumMod val="20000"/>
                    <a:lumOff val="80000"/>
                  </a:schemeClr>
                </a:solidFill>
                <a:latin typeface="+mj-lt"/>
                <a:cs typeface="Times New Roman" panose="02020603050405020304" pitchFamily="18" charset="0"/>
              </a:rPr>
              <a:t>The contribution values</a:t>
            </a:r>
          </a:p>
          <a:p>
            <a:r>
              <a:rPr lang="en-GB" sz="2600" dirty="0">
                <a:solidFill>
                  <a:schemeClr val="tx2">
                    <a:lumMod val="20000"/>
                    <a:lumOff val="80000"/>
                  </a:schemeClr>
                </a:solidFill>
                <a:latin typeface="+mj-lt"/>
                <a:cs typeface="Times New Roman" panose="02020603050405020304" pitchFamily="18" charset="0"/>
              </a:rPr>
              <a:t>Break-even number of units (B/E)</a:t>
            </a:r>
          </a:p>
          <a:p>
            <a:r>
              <a:rPr lang="en-GB" sz="2600" dirty="0">
                <a:solidFill>
                  <a:schemeClr val="tx2">
                    <a:lumMod val="20000"/>
                    <a:lumOff val="80000"/>
                  </a:schemeClr>
                </a:solidFill>
                <a:latin typeface="+mj-lt"/>
                <a:cs typeface="Times New Roman" panose="02020603050405020304" pitchFamily="18" charset="0"/>
              </a:rPr>
              <a:t>Margin of safety in units (MoS)</a:t>
            </a:r>
          </a:p>
          <a:p>
            <a:r>
              <a:rPr lang="en-GB" sz="2600" dirty="0">
                <a:solidFill>
                  <a:schemeClr val="tx2">
                    <a:lumMod val="20000"/>
                    <a:lumOff val="80000"/>
                  </a:schemeClr>
                </a:solidFill>
                <a:latin typeface="+mj-lt"/>
                <a:cs typeface="Times New Roman" panose="02020603050405020304" pitchFamily="18" charset="0"/>
              </a:rPr>
              <a:t>MoS ratio</a:t>
            </a:r>
          </a:p>
          <a:p>
            <a:r>
              <a:rPr lang="en-GB" sz="2600" dirty="0">
                <a:solidFill>
                  <a:schemeClr val="tx2">
                    <a:lumMod val="20000"/>
                    <a:lumOff val="80000"/>
                  </a:schemeClr>
                </a:solidFill>
                <a:latin typeface="+mj-lt"/>
                <a:cs typeface="Times New Roman" panose="02020603050405020304" pitchFamily="18" charset="0"/>
              </a:rPr>
              <a:t>Profit target in units</a:t>
            </a:r>
          </a:p>
          <a:p>
            <a:r>
              <a:rPr lang="en-GB" sz="2600" dirty="0">
                <a:solidFill>
                  <a:schemeClr val="tx2">
                    <a:lumMod val="20000"/>
                    <a:lumOff val="80000"/>
                  </a:schemeClr>
                </a:solidFill>
                <a:latin typeface="+mj-lt"/>
                <a:cs typeface="Times New Roman" panose="02020603050405020304" pitchFamily="18" charset="0"/>
              </a:rPr>
              <a:t>Profit volume ratio (PV), sometimes called the cost volume profit ratio (CVP)</a:t>
            </a:r>
          </a:p>
          <a:p>
            <a:endParaRPr lang="en-GB" sz="28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5C1E4E4-8B14-4A62-A300-4BB6BA961999}"/>
              </a:ext>
            </a:extLst>
          </p:cNvPr>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1650641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082E-E6CE-4DBE-8A78-7794BF1E54CA}"/>
              </a:ext>
            </a:extLst>
          </p:cNvPr>
          <p:cNvSpPr>
            <a:spLocks noGrp="1"/>
          </p:cNvSpPr>
          <p:nvPr>
            <p:ph type="title"/>
          </p:nvPr>
        </p:nvSpPr>
        <p:spPr>
          <a:xfrm>
            <a:off x="395536" y="136525"/>
            <a:ext cx="8496944" cy="593479"/>
          </a:xfrm>
          <a:solidFill>
            <a:schemeClr val="tx2">
              <a:lumMod val="20000"/>
              <a:lumOff val="80000"/>
            </a:schemeClr>
          </a:solidFill>
        </p:spPr>
        <p:txBody>
          <a:bodyPr>
            <a:normAutofit fontScale="90000"/>
          </a:bodyPr>
          <a:lstStyle/>
          <a:p>
            <a:r>
              <a:rPr lang="en-GB" dirty="0"/>
              <a:t>Break-even calculations - 2</a:t>
            </a:r>
          </a:p>
        </p:txBody>
      </p:sp>
      <p:sp>
        <p:nvSpPr>
          <p:cNvPr id="3" name="Content Placeholder 2">
            <a:extLst>
              <a:ext uri="{FF2B5EF4-FFF2-40B4-BE49-F238E27FC236}">
                <a16:creationId xmlns:a16="http://schemas.microsoft.com/office/drawing/2014/main" id="{9D2B54A4-CD02-4B64-B88A-AC4F88F1F77E}"/>
              </a:ext>
            </a:extLst>
          </p:cNvPr>
          <p:cNvSpPr>
            <a:spLocks noGrp="1"/>
          </p:cNvSpPr>
          <p:nvPr>
            <p:ph idx="1"/>
          </p:nvPr>
        </p:nvSpPr>
        <p:spPr>
          <a:xfrm>
            <a:off x="395536" y="836712"/>
            <a:ext cx="8496944" cy="4824536"/>
          </a:xfrm>
          <a:solidFill>
            <a:schemeClr val="tx2">
              <a:lumMod val="75000"/>
            </a:schemeClr>
          </a:solidFill>
        </p:spPr>
        <p:txBody>
          <a:bodyPr>
            <a:noAutofit/>
          </a:bodyPr>
          <a:lstStyle/>
          <a:p>
            <a:r>
              <a:rPr lang="en-GB" sz="2300" dirty="0">
                <a:solidFill>
                  <a:schemeClr val="tx2">
                    <a:lumMod val="20000"/>
                    <a:lumOff val="80000"/>
                  </a:schemeClr>
                </a:solidFill>
                <a:latin typeface="+mj-lt"/>
                <a:cs typeface="Times New Roman" panose="02020603050405020304" pitchFamily="18" charset="0"/>
              </a:rPr>
              <a:t>The contribution values are the most important, and central to most of marginal costing techniques</a:t>
            </a:r>
          </a:p>
          <a:p>
            <a:r>
              <a:rPr lang="en-GB" sz="2300" dirty="0">
                <a:solidFill>
                  <a:schemeClr val="tx2">
                    <a:lumMod val="20000"/>
                    <a:lumOff val="80000"/>
                  </a:schemeClr>
                </a:solidFill>
                <a:latin typeface="+mj-lt"/>
                <a:cs typeface="Times New Roman" panose="02020603050405020304" pitchFamily="18" charset="0"/>
              </a:rPr>
              <a:t>As seen previously, the contribution equation is the selling price net of VAT less variable cost</a:t>
            </a:r>
          </a:p>
          <a:p>
            <a:r>
              <a:rPr lang="en-GB" sz="2300" dirty="0">
                <a:solidFill>
                  <a:schemeClr val="tx2">
                    <a:lumMod val="20000"/>
                    <a:lumOff val="80000"/>
                  </a:schemeClr>
                </a:solidFill>
                <a:latin typeface="+mj-lt"/>
                <a:cs typeface="Times New Roman" panose="02020603050405020304" pitchFamily="18" charset="0"/>
              </a:rPr>
              <a:t>This can be calculated as either in units, or using an aggregate of sales and variable costs</a:t>
            </a:r>
          </a:p>
          <a:p>
            <a:r>
              <a:rPr lang="en-GB" sz="2300" dirty="0">
                <a:solidFill>
                  <a:schemeClr val="tx2">
                    <a:lumMod val="20000"/>
                    <a:lumOff val="80000"/>
                  </a:schemeClr>
                </a:solidFill>
                <a:latin typeface="+mj-lt"/>
                <a:cs typeface="Times New Roman" panose="02020603050405020304" pitchFamily="18" charset="0"/>
              </a:rPr>
              <a:t>In our worked example, the contribution in units is …</a:t>
            </a:r>
          </a:p>
          <a:p>
            <a:pPr marL="0" indent="0">
              <a:buNone/>
            </a:pPr>
            <a:r>
              <a:rPr lang="en-GB" sz="2300" dirty="0">
                <a:solidFill>
                  <a:schemeClr val="tx2">
                    <a:lumMod val="20000"/>
                    <a:lumOff val="80000"/>
                  </a:schemeClr>
                </a:solidFill>
                <a:latin typeface="+mj-lt"/>
                <a:cs typeface="Times New Roman" panose="02020603050405020304" pitchFamily="18" charset="0"/>
              </a:rPr>
              <a:t>contribution = SP - VC which is   £95.00 – £55.00 = £40.00 per unit</a:t>
            </a:r>
          </a:p>
          <a:p>
            <a:pPr marL="0" indent="0">
              <a:buNone/>
            </a:pPr>
            <a:r>
              <a:rPr lang="en-GB" sz="2300" dirty="0">
                <a:solidFill>
                  <a:schemeClr val="tx2">
                    <a:lumMod val="20000"/>
                    <a:lumOff val="80000"/>
                  </a:schemeClr>
                </a:solidFill>
                <a:latin typeface="+mj-lt"/>
                <a:cs typeface="Times New Roman" panose="02020603050405020304" pitchFamily="18" charset="0"/>
              </a:rPr>
              <a:t>If we sold 6,000 units @ £95, the aggregate sales would be </a:t>
            </a:r>
          </a:p>
          <a:p>
            <a:pPr marL="0" indent="0">
              <a:buNone/>
            </a:pPr>
            <a:r>
              <a:rPr lang="en-GB" sz="2300" dirty="0">
                <a:solidFill>
                  <a:schemeClr val="tx2">
                    <a:lumMod val="20000"/>
                    <a:lumOff val="80000"/>
                  </a:schemeClr>
                </a:solidFill>
                <a:latin typeface="+mj-lt"/>
                <a:cs typeface="Times New Roman" panose="02020603050405020304" pitchFamily="18" charset="0"/>
              </a:rPr>
              <a:t>6,000 x £95.00 = £570,000, and the total contribution would be 6,000 x £40.00 = £240,000  </a:t>
            </a:r>
          </a:p>
          <a:p>
            <a:pPr marL="0" indent="0">
              <a:buNone/>
            </a:pPr>
            <a:endParaRPr lang="en-GB"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B66C4A7-B6A5-4A10-BC66-371D3751CBE8}"/>
              </a:ext>
            </a:extLst>
          </p:cNvPr>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4179640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65FC-DBE8-459F-88AD-D80F390C0541}"/>
              </a:ext>
            </a:extLst>
          </p:cNvPr>
          <p:cNvSpPr>
            <a:spLocks noGrp="1"/>
          </p:cNvSpPr>
          <p:nvPr>
            <p:ph type="title"/>
          </p:nvPr>
        </p:nvSpPr>
        <p:spPr>
          <a:xfrm>
            <a:off x="546298" y="110764"/>
            <a:ext cx="8140502" cy="682172"/>
          </a:xfrm>
          <a:solidFill>
            <a:schemeClr val="tx2">
              <a:lumMod val="20000"/>
              <a:lumOff val="80000"/>
            </a:schemeClr>
          </a:solidFill>
        </p:spPr>
        <p:txBody>
          <a:bodyPr>
            <a:normAutofit fontScale="90000"/>
          </a:bodyPr>
          <a:lstStyle/>
          <a:p>
            <a:r>
              <a:rPr lang="en-GB" dirty="0"/>
              <a:t>Break-even calculations - 3</a:t>
            </a:r>
          </a:p>
        </p:txBody>
      </p:sp>
      <p:sp>
        <p:nvSpPr>
          <p:cNvPr id="3" name="Content Placeholder 2">
            <a:extLst>
              <a:ext uri="{FF2B5EF4-FFF2-40B4-BE49-F238E27FC236}">
                <a16:creationId xmlns:a16="http://schemas.microsoft.com/office/drawing/2014/main" id="{CDF6EA20-6086-4201-B30F-CDF5857B6B7F}"/>
              </a:ext>
            </a:extLst>
          </p:cNvPr>
          <p:cNvSpPr>
            <a:spLocks noGrp="1"/>
          </p:cNvSpPr>
          <p:nvPr>
            <p:ph idx="1"/>
          </p:nvPr>
        </p:nvSpPr>
        <p:spPr>
          <a:xfrm>
            <a:off x="546298" y="980728"/>
            <a:ext cx="8229600" cy="4608512"/>
          </a:xfrm>
          <a:solidFill>
            <a:schemeClr val="tx2">
              <a:lumMod val="75000"/>
            </a:schemeClr>
          </a:solidFill>
        </p:spPr>
        <p:txBody>
          <a:bodyPr>
            <a:normAutofit fontScale="25000" lnSpcReduction="20000"/>
          </a:bodyPr>
          <a:lstStyle/>
          <a:p>
            <a:endParaRPr lang="en-GB" dirty="0">
              <a:latin typeface="Times New Roman" panose="02020603050405020304" pitchFamily="18" charset="0"/>
              <a:cs typeface="Times New Roman" panose="02020603050405020304" pitchFamily="18" charset="0"/>
            </a:endParaRPr>
          </a:p>
          <a:p>
            <a:endParaRPr lang="en-GB" sz="5800" dirty="0">
              <a:latin typeface="Times New Roman" panose="02020603050405020304" pitchFamily="18" charset="0"/>
              <a:cs typeface="Times New Roman" panose="02020603050405020304" pitchFamily="18" charset="0"/>
            </a:endParaRPr>
          </a:p>
          <a:p>
            <a:r>
              <a:rPr lang="en-GB" sz="11200" dirty="0">
                <a:solidFill>
                  <a:schemeClr val="tx2">
                    <a:lumMod val="20000"/>
                    <a:lumOff val="80000"/>
                  </a:schemeClr>
                </a:solidFill>
                <a:latin typeface="+mj-lt"/>
                <a:cs typeface="Times New Roman" panose="02020603050405020304" pitchFamily="18" charset="0"/>
              </a:rPr>
              <a:t>The B/E number of units is the fixed costs divided by the contribution</a:t>
            </a:r>
          </a:p>
          <a:p>
            <a:pPr marL="0" indent="0">
              <a:buNone/>
            </a:pPr>
            <a:endParaRPr lang="en-GB" sz="7000" dirty="0">
              <a:solidFill>
                <a:schemeClr val="tx2">
                  <a:lumMod val="20000"/>
                  <a:lumOff val="80000"/>
                </a:schemeClr>
              </a:solidFill>
              <a:latin typeface="+mj-lt"/>
              <a:cs typeface="Times New Roman" panose="02020603050405020304" pitchFamily="18" charset="0"/>
            </a:endParaRPr>
          </a:p>
          <a:p>
            <a:r>
              <a:rPr lang="en-GB" sz="11200" dirty="0">
                <a:solidFill>
                  <a:schemeClr val="tx2">
                    <a:lumMod val="20000"/>
                    <a:lumOff val="80000"/>
                  </a:schemeClr>
                </a:solidFill>
                <a:latin typeface="+mj-lt"/>
                <a:cs typeface="Times New Roman" panose="02020603050405020304" pitchFamily="18" charset="0"/>
              </a:rPr>
              <a:t>So, if in our worked example, we have £200,000 of fixed costs (FC), the B/E number of units is calculated by…</a:t>
            </a:r>
          </a:p>
          <a:p>
            <a:pPr marL="0" indent="0">
              <a:buNone/>
            </a:pPr>
            <a:r>
              <a:rPr lang="en-GB" sz="8600" dirty="0">
                <a:solidFill>
                  <a:schemeClr val="tx2">
                    <a:lumMod val="20000"/>
                    <a:lumOff val="80000"/>
                  </a:schemeClr>
                </a:solidFill>
                <a:latin typeface="+mj-lt"/>
                <a:cs typeface="Times New Roman" panose="02020603050405020304" pitchFamily="18" charset="0"/>
              </a:rPr>
              <a:t>             </a:t>
            </a:r>
          </a:p>
          <a:p>
            <a:pPr marL="0" indent="0">
              <a:lnSpc>
                <a:spcPct val="100000"/>
              </a:lnSpc>
              <a:spcBef>
                <a:spcPts val="0"/>
              </a:spcBef>
              <a:buNone/>
            </a:pPr>
            <a:r>
              <a:rPr lang="en-GB" sz="11200" dirty="0">
                <a:solidFill>
                  <a:schemeClr val="tx2">
                    <a:lumMod val="20000"/>
                    <a:lumOff val="80000"/>
                  </a:schemeClr>
                </a:solidFill>
                <a:latin typeface="+mj-lt"/>
                <a:cs typeface="Times New Roman" panose="02020603050405020304" pitchFamily="18" charset="0"/>
              </a:rPr>
              <a:t>     FC ÷ Contribution or       </a:t>
            </a:r>
            <a:r>
              <a:rPr lang="en-GB" sz="11200" u="sng" dirty="0">
                <a:solidFill>
                  <a:schemeClr val="tx2">
                    <a:lumMod val="20000"/>
                    <a:lumOff val="80000"/>
                  </a:schemeClr>
                </a:solidFill>
                <a:latin typeface="+mj-lt"/>
                <a:cs typeface="Times New Roman" panose="02020603050405020304" pitchFamily="18" charset="0"/>
              </a:rPr>
              <a:t>FC</a:t>
            </a:r>
          </a:p>
          <a:p>
            <a:pPr marL="0" indent="0" algn="ctr">
              <a:spcBef>
                <a:spcPts val="0"/>
              </a:spcBef>
              <a:buNone/>
            </a:pPr>
            <a:r>
              <a:rPr lang="en-GB" sz="11200" dirty="0">
                <a:solidFill>
                  <a:schemeClr val="tx2">
                    <a:lumMod val="20000"/>
                    <a:lumOff val="80000"/>
                  </a:schemeClr>
                </a:solidFill>
                <a:latin typeface="+mj-lt"/>
                <a:cs typeface="Times New Roman" panose="02020603050405020304" pitchFamily="18" charset="0"/>
              </a:rPr>
              <a:t>                Contribution</a:t>
            </a:r>
          </a:p>
          <a:p>
            <a:pPr marL="0" indent="0">
              <a:lnSpc>
                <a:spcPct val="100000"/>
              </a:lnSpc>
              <a:spcBef>
                <a:spcPts val="0"/>
              </a:spcBef>
              <a:buNone/>
            </a:pPr>
            <a:r>
              <a:rPr lang="en-GB" sz="11200" dirty="0">
                <a:solidFill>
                  <a:schemeClr val="tx2">
                    <a:lumMod val="20000"/>
                    <a:lumOff val="80000"/>
                  </a:schemeClr>
                </a:solidFill>
                <a:latin typeface="+mj-lt"/>
                <a:cs typeface="Times New Roman" panose="02020603050405020304" pitchFamily="18" charset="0"/>
              </a:rPr>
              <a:t>                    </a:t>
            </a:r>
          </a:p>
          <a:p>
            <a:pPr marL="0" indent="0">
              <a:lnSpc>
                <a:spcPct val="100000"/>
              </a:lnSpc>
              <a:spcBef>
                <a:spcPts val="0"/>
              </a:spcBef>
              <a:buNone/>
            </a:pPr>
            <a:r>
              <a:rPr lang="en-GB" sz="11200" dirty="0">
                <a:solidFill>
                  <a:schemeClr val="tx2">
                    <a:lumMod val="20000"/>
                    <a:lumOff val="80000"/>
                  </a:schemeClr>
                </a:solidFill>
                <a:latin typeface="+mj-lt"/>
                <a:cs typeface="Times New Roman" panose="02020603050405020304" pitchFamily="18" charset="0"/>
              </a:rPr>
              <a:t>    Which is  200,000 ÷ 40.00 = 5,000 units</a:t>
            </a:r>
          </a:p>
          <a:p>
            <a:pPr marL="0" indent="0">
              <a:lnSpc>
                <a:spcPct val="100000"/>
              </a:lnSpc>
              <a:spcBef>
                <a:spcPts val="0"/>
              </a:spcBef>
              <a:buNone/>
            </a:pPr>
            <a:r>
              <a:rPr lang="en-GB" sz="7000" dirty="0">
                <a:solidFill>
                  <a:schemeClr val="bg1"/>
                </a:solidFill>
                <a:latin typeface="+mj-lt"/>
              </a:rPr>
              <a:t>      </a:t>
            </a:r>
          </a:p>
          <a:p>
            <a:pPr marL="0" indent="0">
              <a:lnSpc>
                <a:spcPct val="100000"/>
              </a:lnSpc>
              <a:spcBef>
                <a:spcPts val="0"/>
              </a:spcBef>
              <a:buNone/>
            </a:pPr>
            <a:r>
              <a:rPr lang="en-GB" sz="5800" dirty="0"/>
              <a:t>                         </a:t>
            </a:r>
          </a:p>
          <a:p>
            <a:pPr marL="0" indent="0">
              <a:buNone/>
            </a:pPr>
            <a:r>
              <a:rPr lang="en-GB" dirty="0"/>
              <a:t>                               </a:t>
            </a:r>
          </a:p>
          <a:p>
            <a:pPr marL="0" indent="0">
              <a:buNone/>
            </a:pPr>
            <a:endParaRPr lang="en-GB" dirty="0"/>
          </a:p>
        </p:txBody>
      </p:sp>
      <p:sp>
        <p:nvSpPr>
          <p:cNvPr id="4" name="Slide Number Placeholder 3">
            <a:extLst>
              <a:ext uri="{FF2B5EF4-FFF2-40B4-BE49-F238E27FC236}">
                <a16:creationId xmlns:a16="http://schemas.microsoft.com/office/drawing/2014/main" id="{A0E8D14B-D8C4-4E16-A572-02B3AAE3B1C7}"/>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3164104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5CB37-5EE8-4DF9-801C-A2797B4FD2E6}"/>
              </a:ext>
            </a:extLst>
          </p:cNvPr>
          <p:cNvSpPr>
            <a:spLocks noGrp="1"/>
          </p:cNvSpPr>
          <p:nvPr>
            <p:ph type="title"/>
          </p:nvPr>
        </p:nvSpPr>
        <p:spPr>
          <a:xfrm>
            <a:off x="472414" y="136525"/>
            <a:ext cx="8229600" cy="916211"/>
          </a:xfrm>
          <a:solidFill>
            <a:schemeClr val="tx2">
              <a:lumMod val="20000"/>
              <a:lumOff val="80000"/>
            </a:schemeClr>
          </a:solidFill>
        </p:spPr>
        <p:txBody>
          <a:bodyPr>
            <a:normAutofit/>
          </a:bodyPr>
          <a:lstStyle/>
          <a:p>
            <a:r>
              <a:rPr lang="en-GB" sz="4000" dirty="0"/>
              <a:t>Margin of safety (MoS)</a:t>
            </a:r>
          </a:p>
        </p:txBody>
      </p:sp>
      <p:sp>
        <p:nvSpPr>
          <p:cNvPr id="3" name="Content Placeholder 2">
            <a:extLst>
              <a:ext uri="{FF2B5EF4-FFF2-40B4-BE49-F238E27FC236}">
                <a16:creationId xmlns:a16="http://schemas.microsoft.com/office/drawing/2014/main" id="{6FF1AD2F-3A6B-44B6-8655-6CE0A5EFA629}"/>
              </a:ext>
            </a:extLst>
          </p:cNvPr>
          <p:cNvSpPr>
            <a:spLocks noGrp="1"/>
          </p:cNvSpPr>
          <p:nvPr>
            <p:ph idx="1"/>
          </p:nvPr>
        </p:nvSpPr>
        <p:spPr>
          <a:xfrm>
            <a:off x="472413" y="1196752"/>
            <a:ext cx="8229600" cy="4320480"/>
          </a:xfrm>
          <a:solidFill>
            <a:schemeClr val="tx2">
              <a:lumMod val="75000"/>
            </a:schemeClr>
          </a:solidFill>
        </p:spPr>
        <p:txBody>
          <a:bodyPr>
            <a:normAutofit lnSpcReduction="10000"/>
          </a:bodyPr>
          <a:lstStyle/>
          <a:p>
            <a:r>
              <a:rPr lang="en-GB" sz="2500" dirty="0">
                <a:solidFill>
                  <a:schemeClr val="tx2">
                    <a:lumMod val="20000"/>
                    <a:lumOff val="80000"/>
                  </a:schemeClr>
                </a:solidFill>
                <a:latin typeface="+mj-lt"/>
                <a:cs typeface="Times New Roman" panose="02020603050405020304" pitchFamily="18" charset="0"/>
              </a:rPr>
              <a:t>The MoS in units is simply the budgeted or actual number of sales in units less the break-even number of units</a:t>
            </a:r>
          </a:p>
          <a:p>
            <a:endParaRPr lang="en-GB" sz="2500" dirty="0">
              <a:solidFill>
                <a:schemeClr val="tx2">
                  <a:lumMod val="20000"/>
                  <a:lumOff val="80000"/>
                </a:schemeClr>
              </a:solidFill>
              <a:latin typeface="+mj-lt"/>
              <a:cs typeface="Times New Roman" panose="02020603050405020304" pitchFamily="18" charset="0"/>
            </a:endParaRPr>
          </a:p>
          <a:p>
            <a:r>
              <a:rPr lang="en-GB" sz="2500" dirty="0">
                <a:solidFill>
                  <a:schemeClr val="tx2">
                    <a:lumMod val="20000"/>
                    <a:lumOff val="80000"/>
                  </a:schemeClr>
                </a:solidFill>
                <a:latin typeface="+mj-lt"/>
                <a:cs typeface="Times New Roman" panose="02020603050405020304" pitchFamily="18" charset="0"/>
              </a:rPr>
              <a:t> In the worked example,  MoS = 6,000 – 5,000 = 1,000</a:t>
            </a:r>
          </a:p>
          <a:p>
            <a:endParaRPr lang="en-GB" sz="2500" dirty="0">
              <a:solidFill>
                <a:schemeClr val="tx2">
                  <a:lumMod val="20000"/>
                  <a:lumOff val="80000"/>
                </a:schemeClr>
              </a:solidFill>
              <a:latin typeface="+mj-lt"/>
              <a:cs typeface="Times New Roman" panose="02020603050405020304" pitchFamily="18" charset="0"/>
            </a:endParaRPr>
          </a:p>
          <a:p>
            <a:r>
              <a:rPr lang="en-GB" sz="2500" dirty="0">
                <a:solidFill>
                  <a:schemeClr val="tx2">
                    <a:lumMod val="20000"/>
                    <a:lumOff val="80000"/>
                  </a:schemeClr>
                </a:solidFill>
                <a:latin typeface="+mj-lt"/>
                <a:cs typeface="Times New Roman" panose="02020603050405020304" pitchFamily="18" charset="0"/>
              </a:rPr>
              <a:t>Therefore, the MoS ratio would be MoS ÷ Budgeted or actual Sales x 100</a:t>
            </a:r>
          </a:p>
          <a:p>
            <a:pPr marL="0" indent="0">
              <a:buNone/>
            </a:pPr>
            <a:endParaRPr lang="en-GB" sz="2500" dirty="0">
              <a:solidFill>
                <a:schemeClr val="tx2">
                  <a:lumMod val="20000"/>
                  <a:lumOff val="80000"/>
                </a:schemeClr>
              </a:solidFill>
              <a:latin typeface="+mj-lt"/>
              <a:cs typeface="Times New Roman" panose="02020603050405020304" pitchFamily="18" charset="0"/>
            </a:endParaRPr>
          </a:p>
          <a:p>
            <a:pPr marL="0" indent="0">
              <a:buNone/>
            </a:pPr>
            <a:r>
              <a:rPr lang="en-GB" sz="2500" dirty="0">
                <a:solidFill>
                  <a:schemeClr val="tx2">
                    <a:lumMod val="20000"/>
                    <a:lumOff val="80000"/>
                  </a:schemeClr>
                </a:solidFill>
                <a:latin typeface="+mj-lt"/>
                <a:cs typeface="Times New Roman" panose="02020603050405020304" pitchFamily="18" charset="0"/>
              </a:rPr>
              <a:t>     Which is        1,000 ÷ 6,000 x 100 = 16.7%</a:t>
            </a:r>
          </a:p>
        </p:txBody>
      </p:sp>
      <p:sp>
        <p:nvSpPr>
          <p:cNvPr id="4" name="Slide Number Placeholder 3">
            <a:extLst>
              <a:ext uri="{FF2B5EF4-FFF2-40B4-BE49-F238E27FC236}">
                <a16:creationId xmlns:a16="http://schemas.microsoft.com/office/drawing/2014/main" id="{A8B2102D-BFD8-4B2A-8F55-35B068179479}"/>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4080618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889C-A464-48CE-98D6-499604FC4978}"/>
              </a:ext>
            </a:extLst>
          </p:cNvPr>
          <p:cNvSpPr>
            <a:spLocks noGrp="1"/>
          </p:cNvSpPr>
          <p:nvPr>
            <p:ph type="title"/>
          </p:nvPr>
        </p:nvSpPr>
        <p:spPr>
          <a:xfrm>
            <a:off x="611560" y="136525"/>
            <a:ext cx="8229600" cy="648072"/>
          </a:xfrm>
          <a:solidFill>
            <a:schemeClr val="tx2">
              <a:lumMod val="20000"/>
              <a:lumOff val="80000"/>
            </a:schemeClr>
          </a:solidFill>
        </p:spPr>
        <p:txBody>
          <a:bodyPr>
            <a:normAutofit fontScale="90000"/>
          </a:bodyPr>
          <a:lstStyle/>
          <a:p>
            <a:r>
              <a:rPr lang="en-GB" dirty="0"/>
              <a:t>Profit target in units sold</a:t>
            </a:r>
          </a:p>
        </p:txBody>
      </p:sp>
      <p:sp>
        <p:nvSpPr>
          <p:cNvPr id="3" name="Content Placeholder 2">
            <a:extLst>
              <a:ext uri="{FF2B5EF4-FFF2-40B4-BE49-F238E27FC236}">
                <a16:creationId xmlns:a16="http://schemas.microsoft.com/office/drawing/2014/main" id="{5FD6481C-8546-4D8B-8AFA-D8A31E104786}"/>
              </a:ext>
            </a:extLst>
          </p:cNvPr>
          <p:cNvSpPr>
            <a:spLocks noGrp="1"/>
          </p:cNvSpPr>
          <p:nvPr>
            <p:ph idx="1"/>
          </p:nvPr>
        </p:nvSpPr>
        <p:spPr>
          <a:xfrm>
            <a:off x="611560" y="980728"/>
            <a:ext cx="8229600" cy="4464496"/>
          </a:xfrm>
          <a:solidFill>
            <a:schemeClr val="tx2">
              <a:lumMod val="75000"/>
            </a:schemeClr>
          </a:solidFill>
        </p:spPr>
        <p:txBody>
          <a:bodyPr>
            <a:normAutofit/>
          </a:bodyPr>
          <a:lstStyle/>
          <a:p>
            <a:r>
              <a:rPr lang="en-GB" sz="2300" dirty="0">
                <a:solidFill>
                  <a:schemeClr val="tx2">
                    <a:lumMod val="20000"/>
                    <a:lumOff val="80000"/>
                  </a:schemeClr>
                </a:solidFill>
                <a:latin typeface="+mj-lt"/>
                <a:cs typeface="Times New Roman" panose="02020603050405020304" pitchFamily="18" charset="0"/>
              </a:rPr>
              <a:t>The profit target calculated in units</a:t>
            </a:r>
          </a:p>
          <a:p>
            <a:r>
              <a:rPr lang="en-GB" sz="2300" dirty="0">
                <a:solidFill>
                  <a:schemeClr val="tx2">
                    <a:lumMod val="20000"/>
                    <a:lumOff val="80000"/>
                  </a:schemeClr>
                </a:solidFill>
                <a:latin typeface="+mj-lt"/>
                <a:cs typeface="Times New Roman" panose="02020603050405020304" pitchFamily="18" charset="0"/>
              </a:rPr>
              <a:t>In our worked example, say we wish to budget for a profit of £100,000 in the budget period</a:t>
            </a:r>
          </a:p>
          <a:p>
            <a:r>
              <a:rPr lang="en-GB" sz="2300" dirty="0">
                <a:solidFill>
                  <a:schemeClr val="tx2">
                    <a:lumMod val="20000"/>
                    <a:lumOff val="80000"/>
                  </a:schemeClr>
                </a:solidFill>
                <a:latin typeface="+mj-lt"/>
                <a:cs typeface="Times New Roman" panose="02020603050405020304" pitchFamily="18" charset="0"/>
              </a:rPr>
              <a:t>Profit target in units is the fixed costs plus target profit divided by the contribution</a:t>
            </a:r>
          </a:p>
          <a:p>
            <a:r>
              <a:rPr lang="en-GB" sz="2300" dirty="0">
                <a:solidFill>
                  <a:schemeClr val="tx2">
                    <a:lumMod val="20000"/>
                    <a:lumOff val="80000"/>
                  </a:schemeClr>
                </a:solidFill>
                <a:latin typeface="+mj-lt"/>
                <a:cs typeface="Times New Roman" panose="02020603050405020304" pitchFamily="18" charset="0"/>
              </a:rPr>
              <a:t>   In the worked example this would be…</a:t>
            </a:r>
          </a:p>
          <a:p>
            <a:pPr marL="0" indent="0">
              <a:buNone/>
            </a:pPr>
            <a:r>
              <a:rPr lang="en-GB" sz="2300" dirty="0">
                <a:solidFill>
                  <a:schemeClr val="tx2">
                    <a:lumMod val="20000"/>
                    <a:lumOff val="80000"/>
                  </a:schemeClr>
                </a:solidFill>
                <a:latin typeface="+mj-lt"/>
                <a:cs typeface="Times New Roman" panose="02020603050405020304" pitchFamily="18" charset="0"/>
              </a:rPr>
              <a:t>         (200,000 + 100,000) ÷ 40 = 7,500 units </a:t>
            </a:r>
          </a:p>
          <a:p>
            <a:r>
              <a:rPr lang="en-GB" sz="2300" dirty="0">
                <a:solidFill>
                  <a:schemeClr val="tx2">
                    <a:lumMod val="20000"/>
                    <a:lumOff val="80000"/>
                  </a:schemeClr>
                </a:solidFill>
                <a:latin typeface="+mj-lt"/>
                <a:cs typeface="Times New Roman" panose="02020603050405020304" pitchFamily="18" charset="0"/>
              </a:rPr>
              <a:t>Note that this is 2,500 units over the B/E, and 2,500 multiplied by the contribution is 2,500 x 40 = 10,000 </a:t>
            </a:r>
          </a:p>
          <a:p>
            <a:r>
              <a:rPr lang="en-GB" sz="2300" dirty="0">
                <a:solidFill>
                  <a:schemeClr val="tx2">
                    <a:lumMod val="20000"/>
                    <a:lumOff val="80000"/>
                  </a:schemeClr>
                </a:solidFill>
                <a:latin typeface="+mj-lt"/>
                <a:cs typeface="Times New Roman" panose="02020603050405020304" pitchFamily="18" charset="0"/>
              </a:rPr>
              <a:t>So, every unit sold over break-even equals £40.00 profit, and every unit sold under break-even equals £40.00 loss</a:t>
            </a:r>
          </a:p>
          <a:p>
            <a:pPr marL="0" indent="0">
              <a:buNone/>
            </a:pPr>
            <a:endParaRPr lang="en-GB" dirty="0"/>
          </a:p>
        </p:txBody>
      </p:sp>
      <p:sp>
        <p:nvSpPr>
          <p:cNvPr id="4" name="Slide Number Placeholder 3">
            <a:extLst>
              <a:ext uri="{FF2B5EF4-FFF2-40B4-BE49-F238E27FC236}">
                <a16:creationId xmlns:a16="http://schemas.microsoft.com/office/drawing/2014/main" id="{F223D7F3-1106-4B91-90B3-94A02C6E7DB0}"/>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2060300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889C-A464-48CE-98D6-499604FC4978}"/>
              </a:ext>
            </a:extLst>
          </p:cNvPr>
          <p:cNvSpPr>
            <a:spLocks noGrp="1"/>
          </p:cNvSpPr>
          <p:nvPr>
            <p:ph type="title"/>
          </p:nvPr>
        </p:nvSpPr>
        <p:spPr>
          <a:xfrm>
            <a:off x="611560" y="136525"/>
            <a:ext cx="8229600" cy="648072"/>
          </a:xfrm>
          <a:solidFill>
            <a:schemeClr val="tx2">
              <a:lumMod val="20000"/>
              <a:lumOff val="80000"/>
            </a:schemeClr>
          </a:solidFill>
        </p:spPr>
        <p:txBody>
          <a:bodyPr>
            <a:normAutofit fontScale="90000"/>
          </a:bodyPr>
          <a:lstStyle/>
          <a:p>
            <a:r>
              <a:rPr lang="en-GB" dirty="0"/>
              <a:t>PV or CVP ratio -1</a:t>
            </a:r>
          </a:p>
        </p:txBody>
      </p:sp>
      <p:sp>
        <p:nvSpPr>
          <p:cNvPr id="3" name="Content Placeholder 2">
            <a:extLst>
              <a:ext uri="{FF2B5EF4-FFF2-40B4-BE49-F238E27FC236}">
                <a16:creationId xmlns:a16="http://schemas.microsoft.com/office/drawing/2014/main" id="{5FD6481C-8546-4D8B-8AFA-D8A31E104786}"/>
              </a:ext>
            </a:extLst>
          </p:cNvPr>
          <p:cNvSpPr>
            <a:spLocks noGrp="1"/>
          </p:cNvSpPr>
          <p:nvPr>
            <p:ph idx="1"/>
          </p:nvPr>
        </p:nvSpPr>
        <p:spPr>
          <a:xfrm>
            <a:off x="611560" y="980728"/>
            <a:ext cx="8229600" cy="4464496"/>
          </a:xfrm>
          <a:solidFill>
            <a:schemeClr val="tx2">
              <a:lumMod val="75000"/>
            </a:schemeClr>
          </a:solidFill>
        </p:spPr>
        <p:txBody>
          <a:bodyPr>
            <a:normAutofit/>
          </a:bodyPr>
          <a:lstStyle/>
          <a:p>
            <a:r>
              <a:rPr lang="en-GB" dirty="0">
                <a:solidFill>
                  <a:schemeClr val="tx2">
                    <a:lumMod val="20000"/>
                    <a:lumOff val="80000"/>
                  </a:schemeClr>
                </a:solidFill>
              </a:rPr>
              <a:t>This is also an important ratio in management accounting</a:t>
            </a:r>
          </a:p>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It tells us what the contribution is as percentage of sales</a:t>
            </a:r>
          </a:p>
          <a:p>
            <a:endParaRPr lang="en-GB" dirty="0">
              <a:solidFill>
                <a:schemeClr val="tx2">
                  <a:lumMod val="20000"/>
                  <a:lumOff val="80000"/>
                </a:schemeClr>
              </a:solidFill>
            </a:endParaRPr>
          </a:p>
          <a:p>
            <a:r>
              <a:rPr lang="en-GB" dirty="0">
                <a:solidFill>
                  <a:schemeClr val="tx2">
                    <a:lumMod val="20000"/>
                    <a:lumOff val="80000"/>
                  </a:schemeClr>
                </a:solidFill>
              </a:rPr>
              <a:t>It is usual to calculate this in either or both units and aggregates</a:t>
            </a:r>
          </a:p>
        </p:txBody>
      </p:sp>
      <p:sp>
        <p:nvSpPr>
          <p:cNvPr id="4" name="Slide Number Placeholder 3">
            <a:extLst>
              <a:ext uri="{FF2B5EF4-FFF2-40B4-BE49-F238E27FC236}">
                <a16:creationId xmlns:a16="http://schemas.microsoft.com/office/drawing/2014/main" id="{F223D7F3-1106-4B91-90B3-94A02C6E7DB0}"/>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494526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889C-A464-48CE-98D6-499604FC4978}"/>
              </a:ext>
            </a:extLst>
          </p:cNvPr>
          <p:cNvSpPr>
            <a:spLocks noGrp="1"/>
          </p:cNvSpPr>
          <p:nvPr>
            <p:ph type="title"/>
          </p:nvPr>
        </p:nvSpPr>
        <p:spPr>
          <a:xfrm>
            <a:off x="611560" y="136525"/>
            <a:ext cx="8229600" cy="648072"/>
          </a:xfrm>
          <a:solidFill>
            <a:schemeClr val="tx2">
              <a:lumMod val="20000"/>
              <a:lumOff val="80000"/>
            </a:schemeClr>
          </a:solidFill>
        </p:spPr>
        <p:txBody>
          <a:bodyPr>
            <a:normAutofit fontScale="90000"/>
          </a:bodyPr>
          <a:lstStyle/>
          <a:p>
            <a:r>
              <a:rPr lang="en-GB" dirty="0"/>
              <a:t>PV or CVP ratio - 2</a:t>
            </a:r>
          </a:p>
        </p:txBody>
      </p:sp>
      <p:sp>
        <p:nvSpPr>
          <p:cNvPr id="3" name="Content Placeholder 2">
            <a:extLst>
              <a:ext uri="{FF2B5EF4-FFF2-40B4-BE49-F238E27FC236}">
                <a16:creationId xmlns:a16="http://schemas.microsoft.com/office/drawing/2014/main" id="{5FD6481C-8546-4D8B-8AFA-D8A31E104786}"/>
              </a:ext>
            </a:extLst>
          </p:cNvPr>
          <p:cNvSpPr>
            <a:spLocks noGrp="1"/>
          </p:cNvSpPr>
          <p:nvPr>
            <p:ph idx="1"/>
          </p:nvPr>
        </p:nvSpPr>
        <p:spPr>
          <a:xfrm>
            <a:off x="611560" y="980728"/>
            <a:ext cx="8229600" cy="4464496"/>
          </a:xfrm>
          <a:solidFill>
            <a:schemeClr val="tx2">
              <a:lumMod val="75000"/>
            </a:schemeClr>
          </a:solidFill>
        </p:spPr>
        <p:txBody>
          <a:bodyPr>
            <a:normAutofit lnSpcReduction="10000"/>
          </a:bodyPr>
          <a:lstStyle/>
          <a:p>
            <a:r>
              <a:rPr lang="en-GB" sz="2800" dirty="0">
                <a:solidFill>
                  <a:schemeClr val="tx2">
                    <a:lumMod val="20000"/>
                    <a:lumOff val="80000"/>
                  </a:schemeClr>
                </a:solidFill>
              </a:rPr>
              <a:t>In our worked example, we have a contribution of £40 and a selling price of £95, so the PV/CVP ratio is (40 ÷ 95) x 100 = 42.11%</a:t>
            </a:r>
          </a:p>
          <a:p>
            <a:pPr marL="0" indent="0">
              <a:buNone/>
            </a:pPr>
            <a:endParaRPr lang="en-GB" sz="2800" dirty="0">
              <a:solidFill>
                <a:schemeClr val="tx2">
                  <a:lumMod val="20000"/>
                  <a:lumOff val="80000"/>
                </a:schemeClr>
              </a:solidFill>
            </a:endParaRPr>
          </a:p>
          <a:p>
            <a:r>
              <a:rPr lang="en-GB" sz="2800" dirty="0">
                <a:solidFill>
                  <a:schemeClr val="tx2">
                    <a:lumMod val="20000"/>
                    <a:lumOff val="80000"/>
                  </a:schemeClr>
                </a:solidFill>
              </a:rPr>
              <a:t>And, if we sold 7,000 units 7,000 x £95 = £665,000 the aggregate contribution is then 7,000 x £40 =  280,000; and 280,000 ÷ 665,000 = 41.11%</a:t>
            </a:r>
          </a:p>
          <a:p>
            <a:endParaRPr lang="en-GB" dirty="0">
              <a:solidFill>
                <a:schemeClr val="tx2">
                  <a:lumMod val="20000"/>
                  <a:lumOff val="80000"/>
                </a:schemeClr>
              </a:solidFill>
            </a:endParaRPr>
          </a:p>
          <a:p>
            <a:pPr marL="0" indent="0">
              <a:buNone/>
            </a:pPr>
            <a:r>
              <a:rPr lang="en-GB" dirty="0">
                <a:solidFill>
                  <a:schemeClr val="bg1"/>
                </a:solidFill>
              </a:rPr>
              <a:t>    </a:t>
            </a:r>
          </a:p>
        </p:txBody>
      </p:sp>
      <p:sp>
        <p:nvSpPr>
          <p:cNvPr id="4" name="Slide Number Placeholder 3">
            <a:extLst>
              <a:ext uri="{FF2B5EF4-FFF2-40B4-BE49-F238E27FC236}">
                <a16:creationId xmlns:a16="http://schemas.microsoft.com/office/drawing/2014/main" id="{F223D7F3-1106-4B91-90B3-94A02C6E7DB0}"/>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291019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82B1-4DFD-48B6-8FF4-5C3077AC2B1E}"/>
              </a:ext>
            </a:extLst>
          </p:cNvPr>
          <p:cNvSpPr>
            <a:spLocks noGrp="1"/>
          </p:cNvSpPr>
          <p:nvPr>
            <p:ph type="title"/>
          </p:nvPr>
        </p:nvSpPr>
        <p:spPr>
          <a:xfrm>
            <a:off x="4696696" y="179940"/>
            <a:ext cx="3818654" cy="380247"/>
          </a:xfrm>
        </p:spPr>
        <p:txBody>
          <a:bodyPr>
            <a:normAutofit fontScale="90000"/>
          </a:bodyPr>
          <a:lstStyle/>
          <a:p>
            <a:r>
              <a:rPr lang="en-GB" dirty="0">
                <a:solidFill>
                  <a:prstClr val="white"/>
                </a:solidFill>
              </a:rPr>
              <a:t>Break-even calculations - 6</a:t>
            </a:r>
            <a:endParaRPr lang="en-GB" dirty="0"/>
          </a:p>
        </p:txBody>
      </p:sp>
      <p:sp>
        <p:nvSpPr>
          <p:cNvPr id="3" name="Content Placeholder 2">
            <a:extLst>
              <a:ext uri="{FF2B5EF4-FFF2-40B4-BE49-F238E27FC236}">
                <a16:creationId xmlns:a16="http://schemas.microsoft.com/office/drawing/2014/main" id="{E123FEE3-5191-4447-930D-08AAB54030C4}"/>
              </a:ext>
            </a:extLst>
          </p:cNvPr>
          <p:cNvSpPr>
            <a:spLocks noGrp="1"/>
          </p:cNvSpPr>
          <p:nvPr>
            <p:ph idx="1"/>
          </p:nvPr>
        </p:nvSpPr>
        <p:spPr>
          <a:xfrm>
            <a:off x="457200" y="560186"/>
            <a:ext cx="8229600" cy="4813029"/>
          </a:xfrm>
          <a:solidFill>
            <a:schemeClr val="tx2">
              <a:lumMod val="75000"/>
            </a:schemeClr>
          </a:solidFill>
        </p:spPr>
        <p:txBody>
          <a:bodyPr>
            <a:normAutofit fontScale="85000" lnSpcReduction="20000"/>
          </a:bodyPr>
          <a:lstStyle/>
          <a:p>
            <a:pPr marL="0" indent="0">
              <a:buNone/>
            </a:pPr>
            <a:r>
              <a:rPr lang="en-GB" sz="3900" dirty="0">
                <a:solidFill>
                  <a:schemeClr val="tx2">
                    <a:lumMod val="20000"/>
                    <a:lumOff val="80000"/>
                  </a:schemeClr>
                </a:solidFill>
                <a:latin typeface="+mj-lt"/>
                <a:cs typeface="Times New Roman" panose="02020603050405020304" pitchFamily="18" charset="0"/>
              </a:rPr>
              <a:t>A few questions…</a:t>
            </a:r>
          </a:p>
          <a:p>
            <a:pPr marL="0" indent="0">
              <a:buNone/>
            </a:pPr>
            <a:endParaRPr lang="en-GB" dirty="0">
              <a:solidFill>
                <a:schemeClr val="bg1"/>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How much of a loss would be incurred by a sales figure of £380,000?</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What would be the profit if 10,400 units were sold?</a:t>
            </a:r>
          </a:p>
          <a:p>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What would be the aggregate contribution if 8,500 units were sold?</a:t>
            </a:r>
          </a:p>
          <a:p>
            <a:pPr marL="0" indent="0">
              <a:buNone/>
            </a:pPr>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What would the PV ratio be if 4.500 units were sold?</a:t>
            </a:r>
          </a:p>
          <a:p>
            <a:endParaRPr lang="en-GB" dirty="0">
              <a:latin typeface="+mj-lt"/>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13E8F30A-A5EF-4475-A426-7701F2FBDE37}"/>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777281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48FC-04CF-4B67-B2DD-C926591C5C38}"/>
              </a:ext>
            </a:extLst>
          </p:cNvPr>
          <p:cNvSpPr>
            <a:spLocks noGrp="1"/>
          </p:cNvSpPr>
          <p:nvPr>
            <p:ph type="title"/>
          </p:nvPr>
        </p:nvSpPr>
        <p:spPr>
          <a:xfrm>
            <a:off x="4696696" y="196873"/>
            <a:ext cx="3818654" cy="380247"/>
          </a:xfrm>
        </p:spPr>
        <p:txBody>
          <a:bodyPr>
            <a:normAutofit fontScale="90000"/>
          </a:bodyPr>
          <a:lstStyle/>
          <a:p>
            <a:r>
              <a:rPr lang="en-GB" dirty="0">
                <a:solidFill>
                  <a:prstClr val="white"/>
                </a:solidFill>
              </a:rPr>
              <a:t>Break-even calculations - 7</a:t>
            </a:r>
            <a:endParaRPr lang="en-GB" dirty="0"/>
          </a:p>
        </p:txBody>
      </p:sp>
      <p:sp>
        <p:nvSpPr>
          <p:cNvPr id="3" name="Content Placeholder 2">
            <a:extLst>
              <a:ext uri="{FF2B5EF4-FFF2-40B4-BE49-F238E27FC236}">
                <a16:creationId xmlns:a16="http://schemas.microsoft.com/office/drawing/2014/main" id="{D283221E-7E3E-4967-9EC9-09F73C7D69CE}"/>
              </a:ext>
            </a:extLst>
          </p:cNvPr>
          <p:cNvSpPr>
            <a:spLocks noGrp="1"/>
          </p:cNvSpPr>
          <p:nvPr>
            <p:ph idx="1"/>
          </p:nvPr>
        </p:nvSpPr>
        <p:spPr>
          <a:xfrm>
            <a:off x="323528" y="196873"/>
            <a:ext cx="8424936" cy="5392367"/>
          </a:xfrm>
          <a:solidFill>
            <a:schemeClr val="tx2">
              <a:lumMod val="75000"/>
            </a:schemeClr>
          </a:solidFill>
        </p:spPr>
        <p:txBody>
          <a:bodyPr/>
          <a:lstStyle/>
          <a:p>
            <a:pPr marL="0" indent="0">
              <a:buNone/>
            </a:pPr>
            <a:r>
              <a:rPr lang="en-GB" sz="2400" dirty="0">
                <a:solidFill>
                  <a:schemeClr val="bg1"/>
                </a:solidFill>
              </a:rPr>
              <a:t>The budgeted profit statement for the worked example, assuming 6,000 units sold, would look like this…</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EB0CBF4-F2D5-4555-900C-6D2EA0DE56C2}"/>
              </a:ext>
            </a:extLst>
          </p:cNvPr>
          <p:cNvGraphicFramePr>
            <a:graphicFrameLocks noGrp="1"/>
          </p:cNvGraphicFramePr>
          <p:nvPr>
            <p:extLst>
              <p:ext uri="{D42A27DB-BD31-4B8C-83A1-F6EECF244321}">
                <p14:modId xmlns:p14="http://schemas.microsoft.com/office/powerpoint/2010/main" val="1363138961"/>
              </p:ext>
            </p:extLst>
          </p:nvPr>
        </p:nvGraphicFramePr>
        <p:xfrm>
          <a:off x="1383271" y="1268760"/>
          <a:ext cx="6377457" cy="4016029"/>
        </p:xfrm>
        <a:graphic>
          <a:graphicData uri="http://schemas.openxmlformats.org/drawingml/2006/table">
            <a:tbl>
              <a:tblPr firstRow="1" bandRow="1">
                <a:tableStyleId>{5C22544A-7EE6-4342-B048-85BDC9FD1C3A}</a:tableStyleId>
              </a:tblPr>
              <a:tblGrid>
                <a:gridCol w="3357273">
                  <a:extLst>
                    <a:ext uri="{9D8B030D-6E8A-4147-A177-3AD203B41FA5}">
                      <a16:colId xmlns:a16="http://schemas.microsoft.com/office/drawing/2014/main" val="529262433"/>
                    </a:ext>
                  </a:extLst>
                </a:gridCol>
                <a:gridCol w="1408104">
                  <a:extLst>
                    <a:ext uri="{9D8B030D-6E8A-4147-A177-3AD203B41FA5}">
                      <a16:colId xmlns:a16="http://schemas.microsoft.com/office/drawing/2014/main" val="3494807743"/>
                    </a:ext>
                  </a:extLst>
                </a:gridCol>
                <a:gridCol w="1612080">
                  <a:extLst>
                    <a:ext uri="{9D8B030D-6E8A-4147-A177-3AD203B41FA5}">
                      <a16:colId xmlns:a16="http://schemas.microsoft.com/office/drawing/2014/main" val="2628167409"/>
                    </a:ext>
                  </a:extLst>
                </a:gridCol>
              </a:tblGrid>
              <a:tr h="371132">
                <a:tc>
                  <a:txBody>
                    <a:bodyPr/>
                    <a:lstStyle/>
                    <a:p>
                      <a:r>
                        <a:rPr lang="en-GB" sz="2200" dirty="0"/>
                        <a:t>Profit and loss account</a:t>
                      </a:r>
                    </a:p>
                  </a:txBody>
                  <a:tcPr>
                    <a:solidFill>
                      <a:schemeClr val="tx2">
                        <a:lumMod val="75000"/>
                      </a:schemeClr>
                    </a:solidFill>
                  </a:tcPr>
                </a:tc>
                <a:tc>
                  <a:txBody>
                    <a:bodyPr/>
                    <a:lstStyle/>
                    <a:p>
                      <a:pPr algn="ctr"/>
                      <a:r>
                        <a:rPr lang="en-GB" dirty="0"/>
                        <a:t>£</a:t>
                      </a:r>
                    </a:p>
                  </a:txBody>
                  <a:tcPr>
                    <a:solidFill>
                      <a:schemeClr val="tx2">
                        <a:lumMod val="75000"/>
                      </a:schemeClr>
                    </a:solidFill>
                  </a:tcPr>
                </a:tc>
                <a:tc>
                  <a:txBody>
                    <a:bodyPr/>
                    <a:lstStyle/>
                    <a:p>
                      <a:pPr algn="ctr"/>
                      <a:r>
                        <a:rPr lang="en-GB" dirty="0"/>
                        <a:t>£</a:t>
                      </a:r>
                    </a:p>
                  </a:txBody>
                  <a:tcPr>
                    <a:solidFill>
                      <a:schemeClr val="tx2">
                        <a:lumMod val="75000"/>
                      </a:schemeClr>
                    </a:solidFill>
                  </a:tcPr>
                </a:tc>
                <a:extLst>
                  <a:ext uri="{0D108BD9-81ED-4DB2-BD59-A6C34878D82A}">
                    <a16:rowId xmlns:a16="http://schemas.microsoft.com/office/drawing/2014/main" val="1189747277"/>
                  </a:ext>
                </a:extLst>
              </a:tr>
              <a:tr h="640585">
                <a:tc>
                  <a:txBody>
                    <a:bodyPr/>
                    <a:lstStyle/>
                    <a:p>
                      <a:r>
                        <a:rPr lang="en-GB" dirty="0"/>
                        <a:t>Budgeted sales (6,000 x 95.00)</a:t>
                      </a:r>
                    </a:p>
                  </a:txBody>
                  <a:tcPr/>
                </a:tc>
                <a:tc>
                  <a:txBody>
                    <a:bodyPr/>
                    <a:lstStyle/>
                    <a:p>
                      <a:pPr algn="r"/>
                      <a:endParaRPr lang="en-GB" dirty="0"/>
                    </a:p>
                  </a:txBody>
                  <a:tcPr/>
                </a:tc>
                <a:tc>
                  <a:txBody>
                    <a:bodyPr/>
                    <a:lstStyle/>
                    <a:p>
                      <a:pPr algn="r"/>
                      <a:r>
                        <a:rPr lang="en-GB" dirty="0"/>
                        <a:t>570,000.00</a:t>
                      </a:r>
                    </a:p>
                  </a:txBody>
                  <a:tcPr/>
                </a:tc>
                <a:extLst>
                  <a:ext uri="{0D108BD9-81ED-4DB2-BD59-A6C34878D82A}">
                    <a16:rowId xmlns:a16="http://schemas.microsoft.com/office/drawing/2014/main" val="730756887"/>
                  </a:ext>
                </a:extLst>
              </a:tr>
              <a:tr h="371132">
                <a:tc>
                  <a:txBody>
                    <a:bodyPr/>
                    <a:lstStyle/>
                    <a:p>
                      <a:r>
                        <a:rPr lang="en-GB" dirty="0"/>
                        <a:t>Cost of sales: </a:t>
                      </a:r>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09369264"/>
                  </a:ext>
                </a:extLst>
              </a:tr>
              <a:tr h="371132">
                <a:tc>
                  <a:txBody>
                    <a:bodyPr/>
                    <a:lstStyle/>
                    <a:p>
                      <a:r>
                        <a:rPr lang="en-GB" dirty="0"/>
                        <a:t>Opening inventory</a:t>
                      </a:r>
                    </a:p>
                  </a:txBody>
                  <a:tcPr/>
                </a:tc>
                <a:tc>
                  <a:txBody>
                    <a:bodyPr/>
                    <a:lstStyle/>
                    <a:p>
                      <a:pPr algn="r"/>
                      <a:r>
                        <a:rPr lang="en-GB" dirty="0"/>
                        <a:t>0.00</a:t>
                      </a:r>
                    </a:p>
                  </a:txBody>
                  <a:tcPr/>
                </a:tc>
                <a:tc>
                  <a:txBody>
                    <a:bodyPr/>
                    <a:lstStyle/>
                    <a:p>
                      <a:pPr algn="r"/>
                      <a:endParaRPr lang="en-GB" dirty="0"/>
                    </a:p>
                  </a:txBody>
                  <a:tcPr/>
                </a:tc>
                <a:extLst>
                  <a:ext uri="{0D108BD9-81ED-4DB2-BD59-A6C34878D82A}">
                    <a16:rowId xmlns:a16="http://schemas.microsoft.com/office/drawing/2014/main" val="514616013"/>
                  </a:ext>
                </a:extLst>
              </a:tr>
              <a:tr h="371132">
                <a:tc>
                  <a:txBody>
                    <a:bodyPr/>
                    <a:lstStyle/>
                    <a:p>
                      <a:r>
                        <a:rPr lang="en-GB" dirty="0"/>
                        <a:t>Purchases (6,000 x 55.00)</a:t>
                      </a:r>
                    </a:p>
                  </a:txBody>
                  <a:tcPr/>
                </a:tc>
                <a:tc>
                  <a:txBody>
                    <a:bodyPr/>
                    <a:lstStyle/>
                    <a:p>
                      <a:pPr algn="r"/>
                      <a:r>
                        <a:rPr lang="en-GB" u="sng" dirty="0"/>
                        <a:t>330,000.00</a:t>
                      </a:r>
                    </a:p>
                  </a:txBody>
                  <a:tcPr/>
                </a:tc>
                <a:tc>
                  <a:txBody>
                    <a:bodyPr/>
                    <a:lstStyle/>
                    <a:p>
                      <a:pPr algn="r"/>
                      <a:endParaRPr lang="en-GB" u="sng" dirty="0"/>
                    </a:p>
                  </a:txBody>
                  <a:tcPr/>
                </a:tc>
                <a:extLst>
                  <a:ext uri="{0D108BD9-81ED-4DB2-BD59-A6C34878D82A}">
                    <a16:rowId xmlns:a16="http://schemas.microsoft.com/office/drawing/2014/main" val="3932896478"/>
                  </a:ext>
                </a:extLst>
              </a:tr>
              <a:tr h="371132">
                <a:tc>
                  <a:txBody>
                    <a:bodyPr/>
                    <a:lstStyle/>
                    <a:p>
                      <a:endParaRPr lang="en-GB" dirty="0"/>
                    </a:p>
                  </a:txBody>
                  <a:tcPr/>
                </a:tc>
                <a:tc>
                  <a:txBody>
                    <a:bodyPr/>
                    <a:lstStyle/>
                    <a:p>
                      <a:pPr algn="r"/>
                      <a:r>
                        <a:rPr lang="en-GB" u="none" dirty="0"/>
                        <a:t>330,000.00</a:t>
                      </a:r>
                    </a:p>
                  </a:txBody>
                  <a:tcPr/>
                </a:tc>
                <a:tc>
                  <a:txBody>
                    <a:bodyPr/>
                    <a:lstStyle/>
                    <a:p>
                      <a:pPr algn="r"/>
                      <a:endParaRPr lang="en-GB" u="none" dirty="0"/>
                    </a:p>
                  </a:txBody>
                  <a:tcPr/>
                </a:tc>
                <a:extLst>
                  <a:ext uri="{0D108BD9-81ED-4DB2-BD59-A6C34878D82A}">
                    <a16:rowId xmlns:a16="http://schemas.microsoft.com/office/drawing/2014/main" val="2450055879"/>
                  </a:ext>
                </a:extLst>
              </a:tr>
              <a:tr h="3660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Closing inventory</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330,000.00</a:t>
                      </a:r>
                    </a:p>
                  </a:txBody>
                  <a:tcPr/>
                </a:tc>
                <a:extLst>
                  <a:ext uri="{0D108BD9-81ED-4DB2-BD59-A6C34878D82A}">
                    <a16:rowId xmlns:a16="http://schemas.microsoft.com/office/drawing/2014/main" val="2858842344"/>
                  </a:ext>
                </a:extLst>
              </a:tr>
              <a:tr h="3660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240,000.00</a:t>
                      </a:r>
                    </a:p>
                  </a:txBody>
                  <a:tcPr/>
                </a:tc>
                <a:extLst>
                  <a:ext uri="{0D108BD9-81ED-4DB2-BD59-A6C34878D82A}">
                    <a16:rowId xmlns:a16="http://schemas.microsoft.com/office/drawing/2014/main" val="2982024055"/>
                  </a:ext>
                </a:extLst>
              </a:tr>
              <a:tr h="3660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fixed costs</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200,000.00</a:t>
                      </a:r>
                    </a:p>
                  </a:txBody>
                  <a:tcPr/>
                </a:tc>
                <a:extLst>
                  <a:ext uri="{0D108BD9-81ED-4DB2-BD59-A6C34878D82A}">
                    <a16:rowId xmlns:a16="http://schemas.microsoft.com/office/drawing/2014/main" val="586659765"/>
                  </a:ext>
                </a:extLst>
              </a:tr>
              <a:tr h="3660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Profit ( 1,000 x 40.00)</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40,000.00</a:t>
                      </a:r>
                    </a:p>
                  </a:txBody>
                  <a:tcPr/>
                </a:tc>
                <a:extLst>
                  <a:ext uri="{0D108BD9-81ED-4DB2-BD59-A6C34878D82A}">
                    <a16:rowId xmlns:a16="http://schemas.microsoft.com/office/drawing/2014/main" val="1584577898"/>
                  </a:ext>
                </a:extLst>
              </a:tr>
            </a:tbl>
          </a:graphicData>
        </a:graphic>
      </p:graphicFrame>
      <p:sp>
        <p:nvSpPr>
          <p:cNvPr id="5" name="Slide Number Placeholder 4">
            <a:extLst>
              <a:ext uri="{FF2B5EF4-FFF2-40B4-BE49-F238E27FC236}">
                <a16:creationId xmlns:a16="http://schemas.microsoft.com/office/drawing/2014/main" id="{812300BA-EA2D-4B40-83DE-CD3212A7A529}"/>
              </a:ext>
            </a:extLst>
          </p:cNvPr>
          <p:cNvSpPr>
            <a:spLocks noGrp="1"/>
          </p:cNvSpPr>
          <p:nvPr>
            <p:ph type="sldNum" sz="quarter" idx="12"/>
          </p:nvPr>
        </p:nvSpPr>
        <p:spPr/>
        <p:txBody>
          <a:bodyPr/>
          <a:lstStyle/>
          <a:p>
            <a:fld id="{63A33278-8D2C-46E9-9145-8061F8ED03C5}" type="slidenum">
              <a:rPr lang="en-GB" smtClean="0"/>
              <a:t>16</a:t>
            </a:fld>
            <a:endParaRPr lang="en-GB" dirty="0"/>
          </a:p>
        </p:txBody>
      </p:sp>
    </p:spTree>
    <p:custDataLst>
      <p:tags r:id="rId1"/>
    </p:custDataLst>
    <p:extLst>
      <p:ext uri="{BB962C8B-B14F-4D97-AF65-F5344CB8AC3E}">
        <p14:creationId xmlns:p14="http://schemas.microsoft.com/office/powerpoint/2010/main" val="23115478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FB488-67DE-582D-994C-2F545B7DDF9C}"/>
              </a:ext>
            </a:extLst>
          </p:cNvPr>
          <p:cNvSpPr>
            <a:spLocks noGrp="1"/>
          </p:cNvSpPr>
          <p:nvPr>
            <p:ph type="title"/>
          </p:nvPr>
        </p:nvSpPr>
        <p:spPr>
          <a:xfrm>
            <a:off x="457200" y="116989"/>
            <a:ext cx="8229600" cy="503699"/>
          </a:xfrm>
        </p:spPr>
        <p:txBody>
          <a:bodyPr>
            <a:normAutofit fontScale="90000"/>
          </a:bodyPr>
          <a:lstStyle/>
          <a:p>
            <a:r>
              <a:rPr lang="en-GB" dirty="0"/>
              <a:t>In class practice </a:t>
            </a:r>
          </a:p>
        </p:txBody>
      </p:sp>
      <p:sp>
        <p:nvSpPr>
          <p:cNvPr id="3" name="Content Placeholder 2">
            <a:extLst>
              <a:ext uri="{FF2B5EF4-FFF2-40B4-BE49-F238E27FC236}">
                <a16:creationId xmlns:a16="http://schemas.microsoft.com/office/drawing/2014/main" id="{8BEBC1BE-81D0-B071-E7E1-E12C04D3DD7E}"/>
              </a:ext>
            </a:extLst>
          </p:cNvPr>
          <p:cNvSpPr>
            <a:spLocks noGrp="1"/>
          </p:cNvSpPr>
          <p:nvPr>
            <p:ph idx="1"/>
          </p:nvPr>
        </p:nvSpPr>
        <p:spPr>
          <a:xfrm>
            <a:off x="457200" y="980728"/>
            <a:ext cx="8229600" cy="4536505"/>
          </a:xfrm>
        </p:spPr>
        <p:txBody>
          <a:bodyPr>
            <a:normAutofit fontScale="70000" lnSpcReduction="20000"/>
          </a:bodyPr>
          <a:lstStyle/>
          <a:p>
            <a:r>
              <a:rPr lang="en-GB" dirty="0"/>
              <a:t>Budgeted sales 6,000 units</a:t>
            </a:r>
          </a:p>
          <a:p>
            <a:r>
              <a:rPr lang="en-GB" dirty="0"/>
              <a:t>Selling price including VAT@20%=120</a:t>
            </a:r>
          </a:p>
          <a:p>
            <a:r>
              <a:rPr lang="en-GB" dirty="0"/>
              <a:t>Selling price before VAT=120/1.2=100</a:t>
            </a:r>
          </a:p>
          <a:p>
            <a:pPr marL="0" indent="0">
              <a:buNone/>
            </a:pPr>
            <a:r>
              <a:rPr lang="en-GB" dirty="0"/>
              <a:t>Variable cost per unit =60</a:t>
            </a:r>
          </a:p>
          <a:p>
            <a:pPr marL="0" indent="0">
              <a:buNone/>
            </a:pPr>
            <a:r>
              <a:rPr lang="en-GB" dirty="0"/>
              <a:t>Total fixed cost = £150,000</a:t>
            </a:r>
          </a:p>
          <a:p>
            <a:pPr marL="514350" indent="-514350">
              <a:buAutoNum type="arabicPeriod"/>
            </a:pPr>
            <a:r>
              <a:rPr lang="en-GB" dirty="0"/>
              <a:t>Calculate the BEP in units and in £</a:t>
            </a:r>
          </a:p>
          <a:p>
            <a:pPr marL="0" indent="0">
              <a:buNone/>
            </a:pPr>
            <a:r>
              <a:rPr lang="en-GB" dirty="0"/>
              <a:t>BEP in units= Fixed cost/Contribution </a:t>
            </a:r>
          </a:p>
          <a:p>
            <a:pPr marL="0" indent="0">
              <a:buNone/>
            </a:pPr>
            <a:r>
              <a:rPr lang="en-GB" dirty="0"/>
              <a:t>	= 150,000/(100-60)=3,750 units </a:t>
            </a:r>
          </a:p>
          <a:p>
            <a:pPr marL="0" indent="0">
              <a:buNone/>
            </a:pPr>
            <a:r>
              <a:rPr lang="en-GB" dirty="0"/>
              <a:t>BEP in £= 3,750*100=£375,000</a:t>
            </a:r>
          </a:p>
          <a:p>
            <a:pPr marL="0" indent="0">
              <a:buNone/>
            </a:pPr>
            <a:r>
              <a:rPr lang="en-GB" dirty="0"/>
              <a:t>We can use a formula, BEP in £=Fixed cost/Contribution ratio =150,000/0.4=</a:t>
            </a:r>
          </a:p>
          <a:p>
            <a:pPr marL="0" indent="0">
              <a:buNone/>
            </a:pPr>
            <a:r>
              <a:rPr lang="en-GB" dirty="0"/>
              <a:t>Contribution ratio= Contribution /selling price excluding VAT=40/100=0.4</a:t>
            </a:r>
          </a:p>
        </p:txBody>
      </p:sp>
      <p:sp>
        <p:nvSpPr>
          <p:cNvPr id="4" name="Slide Number Placeholder 3">
            <a:extLst>
              <a:ext uri="{FF2B5EF4-FFF2-40B4-BE49-F238E27FC236}">
                <a16:creationId xmlns:a16="http://schemas.microsoft.com/office/drawing/2014/main" id="{9CE7438A-DBDA-71D7-360F-C6E1E120AC0B}"/>
              </a:ext>
            </a:extLst>
          </p:cNvPr>
          <p:cNvSpPr>
            <a:spLocks noGrp="1"/>
          </p:cNvSpPr>
          <p:nvPr>
            <p:ph type="sldNum" sz="quarter" idx="12"/>
          </p:nvPr>
        </p:nvSpPr>
        <p:spPr/>
        <p:txBody>
          <a:bodyPr/>
          <a:lstStyle/>
          <a:p>
            <a:fld id="{C3F65BB1-9206-4D7F-97F9-47DCC7DC6334}" type="slidenum">
              <a:rPr lang="en-GB" smtClean="0"/>
              <a:pPr/>
              <a:t>17</a:t>
            </a:fld>
            <a:endParaRPr lang="en-GB" dirty="0"/>
          </a:p>
        </p:txBody>
      </p:sp>
    </p:spTree>
    <p:extLst>
      <p:ext uri="{BB962C8B-B14F-4D97-AF65-F5344CB8AC3E}">
        <p14:creationId xmlns:p14="http://schemas.microsoft.com/office/powerpoint/2010/main" val="2203111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895D-4361-BCF4-7EE5-339D900F4158}"/>
              </a:ext>
            </a:extLst>
          </p:cNvPr>
          <p:cNvSpPr>
            <a:spLocks noGrp="1"/>
          </p:cNvSpPr>
          <p:nvPr>
            <p:ph type="title"/>
          </p:nvPr>
        </p:nvSpPr>
        <p:spPr>
          <a:xfrm>
            <a:off x="457200" y="274638"/>
            <a:ext cx="8229600" cy="634082"/>
          </a:xfrm>
        </p:spPr>
        <p:txBody>
          <a:bodyPr>
            <a:normAutofit fontScale="90000"/>
          </a:bodyPr>
          <a:lstStyle/>
          <a:p>
            <a:r>
              <a:rPr lang="en-GB" dirty="0"/>
              <a:t>Continued…</a:t>
            </a:r>
          </a:p>
        </p:txBody>
      </p:sp>
      <p:sp>
        <p:nvSpPr>
          <p:cNvPr id="3" name="Content Placeholder 2">
            <a:extLst>
              <a:ext uri="{FF2B5EF4-FFF2-40B4-BE49-F238E27FC236}">
                <a16:creationId xmlns:a16="http://schemas.microsoft.com/office/drawing/2014/main" id="{5A1CFE29-A948-23DE-2CE6-356964B0D1CE}"/>
              </a:ext>
            </a:extLst>
          </p:cNvPr>
          <p:cNvSpPr>
            <a:spLocks noGrp="1"/>
          </p:cNvSpPr>
          <p:nvPr>
            <p:ph idx="1"/>
          </p:nvPr>
        </p:nvSpPr>
        <p:spPr>
          <a:xfrm>
            <a:off x="457200" y="908720"/>
            <a:ext cx="8229600" cy="4608513"/>
          </a:xfrm>
        </p:spPr>
        <p:txBody>
          <a:bodyPr>
            <a:normAutofit fontScale="70000" lnSpcReduction="20000"/>
          </a:bodyPr>
          <a:lstStyle/>
          <a:p>
            <a:r>
              <a:rPr lang="en-GB" dirty="0"/>
              <a:t>2. What is the margin of safety? </a:t>
            </a:r>
          </a:p>
          <a:p>
            <a:r>
              <a:rPr lang="en-GB" dirty="0"/>
              <a:t>MOS=Budgeted sales-BEP sales </a:t>
            </a:r>
          </a:p>
          <a:p>
            <a:r>
              <a:rPr lang="en-GB" dirty="0"/>
              <a:t>=6,000-3,750=2,250</a:t>
            </a:r>
          </a:p>
          <a:p>
            <a:r>
              <a:rPr lang="en-GB" dirty="0"/>
              <a:t>3. What is the % of MOS? 2,250/6,000*100=37.5%</a:t>
            </a:r>
          </a:p>
          <a:p>
            <a:r>
              <a:rPr lang="en-GB" dirty="0"/>
              <a:t>4. How much we need to sell if we want to make profit of £50,000?</a:t>
            </a:r>
          </a:p>
          <a:p>
            <a:r>
              <a:rPr lang="en-GB" dirty="0"/>
              <a:t>Target sales in units =(Fixed </a:t>
            </a:r>
            <a:r>
              <a:rPr lang="en-GB" dirty="0" err="1"/>
              <a:t>cost+Target</a:t>
            </a:r>
            <a:r>
              <a:rPr lang="en-GB" dirty="0"/>
              <a:t> profit)/contribution = (150,000+50,000)/40=5,000 units </a:t>
            </a:r>
          </a:p>
          <a:p>
            <a:r>
              <a:rPr lang="en-GB" dirty="0"/>
              <a:t>Target sales in £= 5,000*100=£500,000</a:t>
            </a:r>
          </a:p>
          <a:p>
            <a:r>
              <a:rPr lang="en-GB" dirty="0"/>
              <a:t>5. What will be the total cost if the company sells 7,000 units </a:t>
            </a:r>
          </a:p>
          <a:p>
            <a:r>
              <a:rPr lang="en-GB" dirty="0"/>
              <a:t>Total cost=fixed </a:t>
            </a:r>
            <a:r>
              <a:rPr lang="en-GB" dirty="0" err="1"/>
              <a:t>cost+variable</a:t>
            </a:r>
            <a:r>
              <a:rPr lang="en-GB" dirty="0"/>
              <a:t> cost</a:t>
            </a:r>
          </a:p>
          <a:p>
            <a:pPr lvl="3"/>
            <a:r>
              <a:rPr lang="en-GB" dirty="0"/>
              <a:t>=150,000+(60*7,000)= 570,000</a:t>
            </a:r>
          </a:p>
          <a:p>
            <a:r>
              <a:rPr lang="en-GB" dirty="0"/>
              <a:t>6. What will be profit if the company sells 7,000 units?</a:t>
            </a:r>
          </a:p>
          <a:p>
            <a:r>
              <a:rPr lang="en-GB" dirty="0"/>
              <a:t>Profit=Sales –total cost = (7,000*100)-570,000=130,000</a:t>
            </a:r>
          </a:p>
        </p:txBody>
      </p:sp>
      <p:sp>
        <p:nvSpPr>
          <p:cNvPr id="4" name="Slide Number Placeholder 3">
            <a:extLst>
              <a:ext uri="{FF2B5EF4-FFF2-40B4-BE49-F238E27FC236}">
                <a16:creationId xmlns:a16="http://schemas.microsoft.com/office/drawing/2014/main" id="{234517EC-3F55-0969-C31E-0E73E87F7B1B}"/>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2393226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48FC-04CF-4B67-B2DD-C926591C5C38}"/>
              </a:ext>
            </a:extLst>
          </p:cNvPr>
          <p:cNvSpPr>
            <a:spLocks noGrp="1"/>
          </p:cNvSpPr>
          <p:nvPr>
            <p:ph type="title"/>
          </p:nvPr>
        </p:nvSpPr>
        <p:spPr>
          <a:xfrm>
            <a:off x="4696696" y="196873"/>
            <a:ext cx="3818654" cy="380247"/>
          </a:xfrm>
        </p:spPr>
        <p:txBody>
          <a:bodyPr>
            <a:normAutofit fontScale="90000"/>
          </a:bodyPr>
          <a:lstStyle/>
          <a:p>
            <a:r>
              <a:rPr lang="en-GB" dirty="0">
                <a:solidFill>
                  <a:prstClr val="white"/>
                </a:solidFill>
              </a:rPr>
              <a:t>Break-even calculations - 8</a:t>
            </a:r>
            <a:endParaRPr lang="en-GB" dirty="0"/>
          </a:p>
        </p:txBody>
      </p:sp>
      <p:sp>
        <p:nvSpPr>
          <p:cNvPr id="3" name="Content Placeholder 2">
            <a:extLst>
              <a:ext uri="{FF2B5EF4-FFF2-40B4-BE49-F238E27FC236}">
                <a16:creationId xmlns:a16="http://schemas.microsoft.com/office/drawing/2014/main" id="{D283221E-7E3E-4967-9EC9-09F73C7D69CE}"/>
              </a:ext>
            </a:extLst>
          </p:cNvPr>
          <p:cNvSpPr>
            <a:spLocks noGrp="1"/>
          </p:cNvSpPr>
          <p:nvPr>
            <p:ph idx="1"/>
          </p:nvPr>
        </p:nvSpPr>
        <p:spPr>
          <a:xfrm>
            <a:off x="395536" y="363511"/>
            <a:ext cx="7886700" cy="5288021"/>
          </a:xfrm>
          <a:solidFill>
            <a:schemeClr val="tx2">
              <a:lumMod val="75000"/>
            </a:schemeClr>
          </a:solidFill>
        </p:spPr>
        <p:txBody>
          <a:bodyPr/>
          <a:lstStyle/>
          <a:p>
            <a:pPr marL="0" indent="0">
              <a:buNone/>
            </a:pPr>
            <a:r>
              <a:rPr lang="en-GB" sz="2400" dirty="0">
                <a:solidFill>
                  <a:schemeClr val="bg1"/>
                </a:solidFill>
              </a:rPr>
              <a:t>However, if the actual sales turn out to be 5,800 units, when 6,000 had been expected, there would be a inventory surplus…</a:t>
            </a:r>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EB0CBF4-F2D5-4555-900C-6D2EA0DE56C2}"/>
              </a:ext>
            </a:extLst>
          </p:cNvPr>
          <p:cNvGraphicFramePr>
            <a:graphicFrameLocks noGrp="1"/>
          </p:cNvGraphicFramePr>
          <p:nvPr>
            <p:extLst>
              <p:ext uri="{D42A27DB-BD31-4B8C-83A1-F6EECF244321}">
                <p14:modId xmlns:p14="http://schemas.microsoft.com/office/powerpoint/2010/main" val="1768910896"/>
              </p:ext>
            </p:extLst>
          </p:nvPr>
        </p:nvGraphicFramePr>
        <p:xfrm>
          <a:off x="990514" y="1700808"/>
          <a:ext cx="6696743" cy="3718560"/>
        </p:xfrm>
        <a:graphic>
          <a:graphicData uri="http://schemas.openxmlformats.org/drawingml/2006/table">
            <a:tbl>
              <a:tblPr firstRow="1" bandRow="1">
                <a:tableStyleId>{5C22544A-7EE6-4342-B048-85BDC9FD1C3A}</a:tableStyleId>
              </a:tblPr>
              <a:tblGrid>
                <a:gridCol w="3362277">
                  <a:extLst>
                    <a:ext uri="{9D8B030D-6E8A-4147-A177-3AD203B41FA5}">
                      <a16:colId xmlns:a16="http://schemas.microsoft.com/office/drawing/2014/main" val="529262433"/>
                    </a:ext>
                  </a:extLst>
                </a:gridCol>
                <a:gridCol w="1641678">
                  <a:extLst>
                    <a:ext uri="{9D8B030D-6E8A-4147-A177-3AD203B41FA5}">
                      <a16:colId xmlns:a16="http://schemas.microsoft.com/office/drawing/2014/main" val="3494807743"/>
                    </a:ext>
                  </a:extLst>
                </a:gridCol>
                <a:gridCol w="1692788">
                  <a:extLst>
                    <a:ext uri="{9D8B030D-6E8A-4147-A177-3AD203B41FA5}">
                      <a16:colId xmlns:a16="http://schemas.microsoft.com/office/drawing/2014/main" val="2628167409"/>
                    </a:ext>
                  </a:extLst>
                </a:gridCol>
              </a:tblGrid>
              <a:tr h="304029">
                <a:tc>
                  <a:txBody>
                    <a:bodyPr/>
                    <a:lstStyle/>
                    <a:p>
                      <a:pPr algn="ctr"/>
                      <a:r>
                        <a:rPr lang="en-GB" sz="2200" dirty="0"/>
                        <a:t>Profit and loss account</a:t>
                      </a:r>
                    </a:p>
                  </a:txBody>
                  <a:tcPr anchor="b">
                    <a:solidFill>
                      <a:schemeClr val="tx2">
                        <a:lumMod val="75000"/>
                      </a:schemeClr>
                    </a:solidFill>
                  </a:tcPr>
                </a:tc>
                <a:tc>
                  <a:txBody>
                    <a:bodyPr/>
                    <a:lstStyle/>
                    <a:p>
                      <a:pPr algn="ctr"/>
                      <a:r>
                        <a:rPr lang="en-GB" sz="2000" dirty="0"/>
                        <a:t>£</a:t>
                      </a:r>
                    </a:p>
                  </a:txBody>
                  <a:tcPr>
                    <a:solidFill>
                      <a:schemeClr val="tx2">
                        <a:lumMod val="75000"/>
                      </a:schemeClr>
                    </a:solidFill>
                  </a:tcPr>
                </a:tc>
                <a:tc>
                  <a:txBody>
                    <a:bodyPr/>
                    <a:lstStyle/>
                    <a:p>
                      <a:pPr algn="ctr"/>
                      <a:r>
                        <a:rPr lang="en-GB" sz="2000" dirty="0"/>
                        <a:t>£</a:t>
                      </a:r>
                    </a:p>
                  </a:txBody>
                  <a:tcPr>
                    <a:solidFill>
                      <a:schemeClr val="tx2">
                        <a:lumMod val="75000"/>
                      </a:schemeClr>
                    </a:solidFill>
                  </a:tcPr>
                </a:tc>
                <a:extLst>
                  <a:ext uri="{0D108BD9-81ED-4DB2-BD59-A6C34878D82A}">
                    <a16:rowId xmlns:a16="http://schemas.microsoft.com/office/drawing/2014/main" val="1189747277"/>
                  </a:ext>
                </a:extLst>
              </a:tr>
              <a:tr h="354535">
                <a:tc>
                  <a:txBody>
                    <a:bodyPr/>
                    <a:lstStyle/>
                    <a:p>
                      <a:r>
                        <a:rPr lang="en-GB" dirty="0"/>
                        <a:t>Actual sales (5,800 x 95.00)</a:t>
                      </a:r>
                    </a:p>
                  </a:txBody>
                  <a:tcPr/>
                </a:tc>
                <a:tc>
                  <a:txBody>
                    <a:bodyPr/>
                    <a:lstStyle/>
                    <a:p>
                      <a:pPr algn="r"/>
                      <a:endParaRPr lang="en-GB" dirty="0"/>
                    </a:p>
                  </a:txBody>
                  <a:tcPr/>
                </a:tc>
                <a:tc>
                  <a:txBody>
                    <a:bodyPr/>
                    <a:lstStyle/>
                    <a:p>
                      <a:pPr algn="r"/>
                      <a:r>
                        <a:rPr lang="en-GB" dirty="0"/>
                        <a:t>551,000.00</a:t>
                      </a:r>
                    </a:p>
                  </a:txBody>
                  <a:tcPr/>
                </a:tc>
                <a:extLst>
                  <a:ext uri="{0D108BD9-81ED-4DB2-BD59-A6C34878D82A}">
                    <a16:rowId xmlns:a16="http://schemas.microsoft.com/office/drawing/2014/main" val="730756887"/>
                  </a:ext>
                </a:extLst>
              </a:tr>
              <a:tr h="354535">
                <a:tc>
                  <a:txBody>
                    <a:bodyPr/>
                    <a:lstStyle/>
                    <a:p>
                      <a:r>
                        <a:rPr lang="en-GB" dirty="0"/>
                        <a:t>Cost of sales: </a:t>
                      </a:r>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09369264"/>
                  </a:ext>
                </a:extLst>
              </a:tr>
              <a:tr h="354535">
                <a:tc>
                  <a:txBody>
                    <a:bodyPr/>
                    <a:lstStyle/>
                    <a:p>
                      <a:r>
                        <a:rPr lang="en-GB" dirty="0"/>
                        <a:t>Opening inventory</a:t>
                      </a:r>
                    </a:p>
                  </a:txBody>
                  <a:tcPr/>
                </a:tc>
                <a:tc>
                  <a:txBody>
                    <a:bodyPr/>
                    <a:lstStyle/>
                    <a:p>
                      <a:pPr algn="r"/>
                      <a:r>
                        <a:rPr lang="en-GB" dirty="0"/>
                        <a:t>0.00</a:t>
                      </a:r>
                    </a:p>
                  </a:txBody>
                  <a:tcPr/>
                </a:tc>
                <a:tc>
                  <a:txBody>
                    <a:bodyPr/>
                    <a:lstStyle/>
                    <a:p>
                      <a:pPr algn="r"/>
                      <a:endParaRPr lang="en-GB" dirty="0"/>
                    </a:p>
                  </a:txBody>
                  <a:tcPr/>
                </a:tc>
                <a:extLst>
                  <a:ext uri="{0D108BD9-81ED-4DB2-BD59-A6C34878D82A}">
                    <a16:rowId xmlns:a16="http://schemas.microsoft.com/office/drawing/2014/main" val="514616013"/>
                  </a:ext>
                </a:extLst>
              </a:tr>
              <a:tr h="354535">
                <a:tc>
                  <a:txBody>
                    <a:bodyPr/>
                    <a:lstStyle/>
                    <a:p>
                      <a:r>
                        <a:rPr lang="en-GB" dirty="0"/>
                        <a:t>Purchases (6,000 x 55.00)</a:t>
                      </a:r>
                    </a:p>
                  </a:txBody>
                  <a:tcPr/>
                </a:tc>
                <a:tc>
                  <a:txBody>
                    <a:bodyPr/>
                    <a:lstStyle/>
                    <a:p>
                      <a:pPr algn="r"/>
                      <a:r>
                        <a:rPr lang="en-GB" u="sng" dirty="0"/>
                        <a:t>330,000.00</a:t>
                      </a:r>
                    </a:p>
                  </a:txBody>
                  <a:tcPr/>
                </a:tc>
                <a:tc>
                  <a:txBody>
                    <a:bodyPr/>
                    <a:lstStyle/>
                    <a:p>
                      <a:pPr algn="r"/>
                      <a:endParaRPr lang="en-GB" u="sng" dirty="0"/>
                    </a:p>
                  </a:txBody>
                  <a:tcPr/>
                </a:tc>
                <a:extLst>
                  <a:ext uri="{0D108BD9-81ED-4DB2-BD59-A6C34878D82A}">
                    <a16:rowId xmlns:a16="http://schemas.microsoft.com/office/drawing/2014/main" val="3932896478"/>
                  </a:ext>
                </a:extLst>
              </a:tr>
              <a:tr h="354535">
                <a:tc>
                  <a:txBody>
                    <a:bodyPr/>
                    <a:lstStyle/>
                    <a:p>
                      <a:endParaRPr lang="en-GB" dirty="0"/>
                    </a:p>
                  </a:txBody>
                  <a:tcPr/>
                </a:tc>
                <a:tc>
                  <a:txBody>
                    <a:bodyPr/>
                    <a:lstStyle/>
                    <a:p>
                      <a:pPr algn="r"/>
                      <a:r>
                        <a:rPr lang="en-GB" u="none" dirty="0"/>
                        <a:t>330,000.00</a:t>
                      </a:r>
                    </a:p>
                  </a:txBody>
                  <a:tcPr/>
                </a:tc>
                <a:tc>
                  <a:txBody>
                    <a:bodyPr/>
                    <a:lstStyle/>
                    <a:p>
                      <a:pPr algn="r"/>
                      <a:endParaRPr lang="en-GB" u="none" dirty="0"/>
                    </a:p>
                  </a:txBody>
                  <a:tcPr/>
                </a:tc>
                <a:extLst>
                  <a:ext uri="{0D108BD9-81ED-4DB2-BD59-A6C34878D82A}">
                    <a16:rowId xmlns:a16="http://schemas.microsoft.com/office/drawing/2014/main" val="2450055879"/>
                  </a:ext>
                </a:extLst>
              </a:tr>
              <a:tr h="3496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Closing inventory (200 x 55.00)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11,000.00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319,000.00</a:t>
                      </a:r>
                    </a:p>
                  </a:txBody>
                  <a:tcPr/>
                </a:tc>
                <a:extLst>
                  <a:ext uri="{0D108BD9-81ED-4DB2-BD59-A6C34878D82A}">
                    <a16:rowId xmlns:a16="http://schemas.microsoft.com/office/drawing/2014/main" val="2858842344"/>
                  </a:ext>
                </a:extLst>
              </a:tr>
              <a:tr h="3496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232,000.00</a:t>
                      </a:r>
                    </a:p>
                  </a:txBody>
                  <a:tcPr/>
                </a:tc>
                <a:extLst>
                  <a:ext uri="{0D108BD9-81ED-4DB2-BD59-A6C34878D82A}">
                    <a16:rowId xmlns:a16="http://schemas.microsoft.com/office/drawing/2014/main" val="2982024055"/>
                  </a:ext>
                </a:extLst>
              </a:tr>
              <a:tr h="3496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fixed costs</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200,000.00</a:t>
                      </a:r>
                    </a:p>
                  </a:txBody>
                  <a:tcPr/>
                </a:tc>
                <a:extLst>
                  <a:ext uri="{0D108BD9-81ED-4DB2-BD59-A6C34878D82A}">
                    <a16:rowId xmlns:a16="http://schemas.microsoft.com/office/drawing/2014/main" val="586659765"/>
                  </a:ext>
                </a:extLst>
              </a:tr>
              <a:tr h="3496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Profit (800 x 40.00)</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32,000.00</a:t>
                      </a:r>
                    </a:p>
                  </a:txBody>
                  <a:tcPr/>
                </a:tc>
                <a:extLst>
                  <a:ext uri="{0D108BD9-81ED-4DB2-BD59-A6C34878D82A}">
                    <a16:rowId xmlns:a16="http://schemas.microsoft.com/office/drawing/2014/main" val="1584577898"/>
                  </a:ext>
                </a:extLst>
              </a:tr>
            </a:tbl>
          </a:graphicData>
        </a:graphic>
      </p:graphicFrame>
      <p:sp>
        <p:nvSpPr>
          <p:cNvPr id="5" name="Slide Number Placeholder 4">
            <a:extLst>
              <a:ext uri="{FF2B5EF4-FFF2-40B4-BE49-F238E27FC236}">
                <a16:creationId xmlns:a16="http://schemas.microsoft.com/office/drawing/2014/main" id="{9D9941A3-475B-45D5-9E2F-70C7ED1D8322}"/>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3642761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89F8-0AD0-42F3-991E-D3414566130A}"/>
              </a:ext>
            </a:extLst>
          </p:cNvPr>
          <p:cNvSpPr>
            <a:spLocks noGrp="1"/>
          </p:cNvSpPr>
          <p:nvPr>
            <p:ph type="title"/>
          </p:nvPr>
        </p:nvSpPr>
        <p:spPr>
          <a:xfrm>
            <a:off x="457200" y="116632"/>
            <a:ext cx="8229600" cy="809953"/>
          </a:xfrm>
          <a:solidFill>
            <a:schemeClr val="tx2">
              <a:lumMod val="20000"/>
              <a:lumOff val="80000"/>
            </a:schemeClr>
          </a:solidFill>
        </p:spPr>
        <p:txBody>
          <a:bodyPr>
            <a:normAutofit/>
          </a:bodyPr>
          <a:lstStyle/>
          <a:p>
            <a:r>
              <a:rPr lang="en-GB" dirty="0"/>
              <a:t>The relevant range</a:t>
            </a:r>
          </a:p>
        </p:txBody>
      </p:sp>
      <p:sp>
        <p:nvSpPr>
          <p:cNvPr id="3" name="Content Placeholder 2">
            <a:extLst>
              <a:ext uri="{FF2B5EF4-FFF2-40B4-BE49-F238E27FC236}">
                <a16:creationId xmlns:a16="http://schemas.microsoft.com/office/drawing/2014/main" id="{098B2B41-8BD6-4E29-9600-0202E96D6DDD}"/>
              </a:ext>
            </a:extLst>
          </p:cNvPr>
          <p:cNvSpPr>
            <a:spLocks noGrp="1"/>
          </p:cNvSpPr>
          <p:nvPr>
            <p:ph idx="1"/>
          </p:nvPr>
        </p:nvSpPr>
        <p:spPr>
          <a:xfrm>
            <a:off x="457200" y="1052736"/>
            <a:ext cx="8229600" cy="4320481"/>
          </a:xfrm>
          <a:solidFill>
            <a:schemeClr val="tx2">
              <a:lumMod val="75000"/>
            </a:schemeClr>
          </a:solidFill>
        </p:spPr>
        <p:txBody>
          <a:bodyPr>
            <a:normAutofit fontScale="70000" lnSpcReduction="20000"/>
          </a:bodyPr>
          <a:lstStyle/>
          <a:p>
            <a:r>
              <a:rPr lang="en-GB" dirty="0">
                <a:solidFill>
                  <a:schemeClr val="tx2">
                    <a:lumMod val="20000"/>
                    <a:lumOff val="80000"/>
                  </a:schemeClr>
                </a:solidFill>
                <a:latin typeface="+mj-lt"/>
                <a:cs typeface="Times New Roman" panose="02020603050405020304" pitchFamily="18" charset="0"/>
              </a:rPr>
              <a:t>This highlights the need for budgeting  within a predetermined relevant range</a:t>
            </a:r>
          </a:p>
          <a:p>
            <a:pPr marL="0" indent="0">
              <a:buNone/>
            </a:pPr>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If, in the worked example, where the relevant range is between 5,000 and 6,000 units, the actual sales exceeded the 6,000 units or £570,00.00, the firm may not necessarily be able to service the surplus, if the material, components, or labour were not available, or had increased in price</a:t>
            </a:r>
          </a:p>
          <a:p>
            <a:pPr marL="0" indent="0">
              <a:buNone/>
            </a:pPr>
            <a:endParaRPr lang="en-GB" dirty="0">
              <a:solidFill>
                <a:schemeClr val="tx2">
                  <a:lumMod val="20000"/>
                  <a:lumOff val="80000"/>
                </a:schemeClr>
              </a:solidFill>
              <a:latin typeface="+mj-lt"/>
              <a:cs typeface="Times New Roman" panose="02020603050405020304" pitchFamily="18" charset="0"/>
            </a:endParaRPr>
          </a:p>
          <a:p>
            <a:r>
              <a:rPr lang="en-GB" dirty="0">
                <a:solidFill>
                  <a:schemeClr val="tx2">
                    <a:lumMod val="20000"/>
                    <a:lumOff val="80000"/>
                  </a:schemeClr>
                </a:solidFill>
                <a:latin typeface="+mj-lt"/>
                <a:cs typeface="Times New Roman" panose="02020603050405020304" pitchFamily="18" charset="0"/>
              </a:rPr>
              <a:t>Therefore, setting a relevant range is an integral part of budgeting and for being able to set realistic break-even analysis opportunities</a:t>
            </a:r>
          </a:p>
          <a:p>
            <a:endParaRPr lang="en-GB" dirty="0"/>
          </a:p>
        </p:txBody>
      </p:sp>
      <p:sp>
        <p:nvSpPr>
          <p:cNvPr id="4" name="Slide Number Placeholder 3">
            <a:extLst>
              <a:ext uri="{FF2B5EF4-FFF2-40B4-BE49-F238E27FC236}">
                <a16:creationId xmlns:a16="http://schemas.microsoft.com/office/drawing/2014/main" id="{25B9AC83-8CCC-45F9-AF06-34FDBC398505}"/>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423682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4D86-A79E-47FE-B6C8-3808BFC86EFF}"/>
              </a:ext>
            </a:extLst>
          </p:cNvPr>
          <p:cNvSpPr>
            <a:spLocks noGrp="1"/>
          </p:cNvSpPr>
          <p:nvPr>
            <p:ph type="title"/>
          </p:nvPr>
        </p:nvSpPr>
        <p:spPr>
          <a:xfrm>
            <a:off x="300559" y="138896"/>
            <a:ext cx="8519912" cy="656025"/>
          </a:xfrm>
          <a:solidFill>
            <a:schemeClr val="tx2">
              <a:lumMod val="20000"/>
              <a:lumOff val="80000"/>
            </a:schemeClr>
          </a:solidFill>
        </p:spPr>
        <p:txBody>
          <a:bodyPr>
            <a:noAutofit/>
          </a:bodyPr>
          <a:lstStyle/>
          <a:p>
            <a:r>
              <a:rPr lang="en-GB" sz="2500" dirty="0"/>
              <a:t>Graphical illustrations of break-even analysis basic layout</a:t>
            </a:r>
          </a:p>
        </p:txBody>
      </p:sp>
      <p:sp>
        <p:nvSpPr>
          <p:cNvPr id="3" name="Content Placeholder 2">
            <a:extLst>
              <a:ext uri="{FF2B5EF4-FFF2-40B4-BE49-F238E27FC236}">
                <a16:creationId xmlns:a16="http://schemas.microsoft.com/office/drawing/2014/main" id="{34226079-4126-47FE-99C6-20724A4A3A26}"/>
              </a:ext>
            </a:extLst>
          </p:cNvPr>
          <p:cNvSpPr>
            <a:spLocks noGrp="1"/>
          </p:cNvSpPr>
          <p:nvPr>
            <p:ph idx="1"/>
          </p:nvPr>
        </p:nvSpPr>
        <p:spPr>
          <a:xfrm>
            <a:off x="269620" y="882985"/>
            <a:ext cx="8568951" cy="4742590"/>
          </a:xfrm>
          <a:solidFill>
            <a:schemeClr val="tx2">
              <a:lumMod val="75000"/>
            </a:schemeClr>
          </a:solidFill>
        </p:spPr>
        <p:txBody>
          <a:bodyPr/>
          <a:lstStyle/>
          <a:p>
            <a:pPr marL="0" indent="0">
              <a:buNone/>
            </a:pPr>
            <a:endParaRPr lang="en-GB" dirty="0"/>
          </a:p>
        </p:txBody>
      </p:sp>
      <p:cxnSp>
        <p:nvCxnSpPr>
          <p:cNvPr id="5" name="Straight Connector 4">
            <a:extLst>
              <a:ext uri="{FF2B5EF4-FFF2-40B4-BE49-F238E27FC236}">
                <a16:creationId xmlns:a16="http://schemas.microsoft.com/office/drawing/2014/main" id="{8B9ECDA8-09DB-4556-9E5E-8062BB70B884}"/>
              </a:ext>
            </a:extLst>
          </p:cNvPr>
          <p:cNvCxnSpPr/>
          <p:nvPr/>
        </p:nvCxnSpPr>
        <p:spPr>
          <a:xfrm>
            <a:off x="1964267" y="1549400"/>
            <a:ext cx="0" cy="37168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9F70804-72F3-43A3-8268-70B459211F65}"/>
              </a:ext>
            </a:extLst>
          </p:cNvPr>
          <p:cNvCxnSpPr/>
          <p:nvPr/>
        </p:nvCxnSpPr>
        <p:spPr>
          <a:xfrm>
            <a:off x="1964267" y="5266267"/>
            <a:ext cx="58674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CC45123-271E-4A85-9F2B-B37DDB2E62F9}"/>
              </a:ext>
            </a:extLst>
          </p:cNvPr>
          <p:cNvCxnSpPr>
            <a:cxnSpLocks/>
          </p:cNvCxnSpPr>
          <p:nvPr/>
        </p:nvCxnSpPr>
        <p:spPr>
          <a:xfrm>
            <a:off x="1964267" y="3928533"/>
            <a:ext cx="4267200" cy="0"/>
          </a:xfrm>
          <a:prstGeom prst="straightConnector1">
            <a:avLst/>
          </a:prstGeom>
          <a:ln w="19050">
            <a:solidFill>
              <a:srgbClr val="00B05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BDAFA8-BA0F-4D17-9C51-E6B0321B5C0E}"/>
              </a:ext>
            </a:extLst>
          </p:cNvPr>
          <p:cNvCxnSpPr>
            <a:cxnSpLocks/>
          </p:cNvCxnSpPr>
          <p:nvPr/>
        </p:nvCxnSpPr>
        <p:spPr>
          <a:xfrm flipV="1">
            <a:off x="1960020" y="2238793"/>
            <a:ext cx="4203732" cy="169632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E45A21-468D-42E8-BE7D-78D3D93BD799}"/>
              </a:ext>
            </a:extLst>
          </p:cNvPr>
          <p:cNvSpPr txBox="1"/>
          <p:nvPr/>
        </p:nvSpPr>
        <p:spPr>
          <a:xfrm>
            <a:off x="394827" y="1285674"/>
            <a:ext cx="1535603" cy="923330"/>
          </a:xfrm>
          <a:prstGeom prst="rect">
            <a:avLst/>
          </a:prstGeom>
          <a:noFill/>
        </p:spPr>
        <p:txBody>
          <a:bodyPr wrap="square" rtlCol="0">
            <a:spAutoFit/>
          </a:bodyPr>
          <a:lstStyle/>
          <a:p>
            <a:r>
              <a:rPr lang="en-GB" dirty="0">
                <a:solidFill>
                  <a:srgbClr val="ABE1FF"/>
                </a:solidFill>
              </a:rPr>
              <a:t>Sales revenues, and costs</a:t>
            </a:r>
          </a:p>
        </p:txBody>
      </p:sp>
      <p:sp>
        <p:nvSpPr>
          <p:cNvPr id="13" name="TextBox 12">
            <a:extLst>
              <a:ext uri="{FF2B5EF4-FFF2-40B4-BE49-F238E27FC236}">
                <a16:creationId xmlns:a16="http://schemas.microsoft.com/office/drawing/2014/main" id="{38CC7CB0-614E-44F0-8C6A-02DE5450A921}"/>
              </a:ext>
            </a:extLst>
          </p:cNvPr>
          <p:cNvSpPr txBox="1"/>
          <p:nvPr/>
        </p:nvSpPr>
        <p:spPr>
          <a:xfrm>
            <a:off x="7247467" y="5343153"/>
            <a:ext cx="1419450" cy="369332"/>
          </a:xfrm>
          <a:prstGeom prst="rect">
            <a:avLst/>
          </a:prstGeom>
          <a:noFill/>
        </p:spPr>
        <p:txBody>
          <a:bodyPr wrap="square" rtlCol="0">
            <a:spAutoFit/>
          </a:bodyPr>
          <a:lstStyle/>
          <a:p>
            <a:r>
              <a:rPr lang="en-GB" dirty="0"/>
              <a:t>Quantities </a:t>
            </a:r>
          </a:p>
        </p:txBody>
      </p:sp>
      <p:sp>
        <p:nvSpPr>
          <p:cNvPr id="14" name="TextBox 13">
            <a:extLst>
              <a:ext uri="{FF2B5EF4-FFF2-40B4-BE49-F238E27FC236}">
                <a16:creationId xmlns:a16="http://schemas.microsoft.com/office/drawing/2014/main" id="{C3EBF6D6-D7A4-4FFC-B1A0-94317B87FB29}"/>
              </a:ext>
            </a:extLst>
          </p:cNvPr>
          <p:cNvSpPr txBox="1"/>
          <p:nvPr/>
        </p:nvSpPr>
        <p:spPr>
          <a:xfrm>
            <a:off x="6163752" y="1799347"/>
            <a:ext cx="1524000" cy="369332"/>
          </a:xfrm>
          <a:prstGeom prst="rect">
            <a:avLst/>
          </a:prstGeom>
          <a:noFill/>
        </p:spPr>
        <p:txBody>
          <a:bodyPr wrap="square" rtlCol="0">
            <a:spAutoFit/>
          </a:bodyPr>
          <a:lstStyle/>
          <a:p>
            <a:r>
              <a:rPr lang="en-GB" dirty="0">
                <a:solidFill>
                  <a:srgbClr val="ABE1FF"/>
                </a:solidFill>
              </a:rPr>
              <a:t>Total costs</a:t>
            </a:r>
          </a:p>
        </p:txBody>
      </p:sp>
      <p:sp>
        <p:nvSpPr>
          <p:cNvPr id="15" name="TextBox 14">
            <a:extLst>
              <a:ext uri="{FF2B5EF4-FFF2-40B4-BE49-F238E27FC236}">
                <a16:creationId xmlns:a16="http://schemas.microsoft.com/office/drawing/2014/main" id="{1DFD6702-602D-4F2B-94F6-8113CEFE4F1F}"/>
              </a:ext>
            </a:extLst>
          </p:cNvPr>
          <p:cNvSpPr txBox="1"/>
          <p:nvPr/>
        </p:nvSpPr>
        <p:spPr>
          <a:xfrm>
            <a:off x="6934589" y="4287648"/>
            <a:ext cx="903813" cy="646331"/>
          </a:xfrm>
          <a:prstGeom prst="rect">
            <a:avLst/>
          </a:prstGeom>
          <a:noFill/>
        </p:spPr>
        <p:txBody>
          <a:bodyPr wrap="square" rtlCol="0">
            <a:spAutoFit/>
          </a:bodyPr>
          <a:lstStyle/>
          <a:p>
            <a:pPr algn="ctr"/>
            <a:r>
              <a:rPr lang="en-GB" dirty="0">
                <a:solidFill>
                  <a:srgbClr val="ABE1FF"/>
                </a:solidFill>
              </a:rPr>
              <a:t>Fixed costs</a:t>
            </a:r>
          </a:p>
        </p:txBody>
      </p:sp>
      <p:sp>
        <p:nvSpPr>
          <p:cNvPr id="16" name="TextBox 15">
            <a:extLst>
              <a:ext uri="{FF2B5EF4-FFF2-40B4-BE49-F238E27FC236}">
                <a16:creationId xmlns:a16="http://schemas.microsoft.com/office/drawing/2014/main" id="{8E972538-4F4C-4A92-8CFE-0DAB842876D4}"/>
              </a:ext>
            </a:extLst>
          </p:cNvPr>
          <p:cNvSpPr txBox="1"/>
          <p:nvPr/>
        </p:nvSpPr>
        <p:spPr>
          <a:xfrm>
            <a:off x="1795314" y="5308600"/>
            <a:ext cx="337897" cy="369332"/>
          </a:xfrm>
          <a:prstGeom prst="rect">
            <a:avLst/>
          </a:prstGeom>
          <a:noFill/>
        </p:spPr>
        <p:txBody>
          <a:bodyPr wrap="square" rtlCol="0">
            <a:spAutoFit/>
          </a:bodyPr>
          <a:lstStyle/>
          <a:p>
            <a:r>
              <a:rPr lang="en-GB" dirty="0"/>
              <a:t>0</a:t>
            </a:r>
          </a:p>
        </p:txBody>
      </p:sp>
      <p:sp>
        <p:nvSpPr>
          <p:cNvPr id="20" name="TextBox 19">
            <a:extLst>
              <a:ext uri="{FF2B5EF4-FFF2-40B4-BE49-F238E27FC236}">
                <a16:creationId xmlns:a16="http://schemas.microsoft.com/office/drawing/2014/main" id="{9714A59D-3E22-4DE1-9A10-D0C4CE28A5D0}"/>
              </a:ext>
            </a:extLst>
          </p:cNvPr>
          <p:cNvSpPr txBox="1"/>
          <p:nvPr/>
        </p:nvSpPr>
        <p:spPr>
          <a:xfrm>
            <a:off x="2987826" y="5268843"/>
            <a:ext cx="3816422" cy="369332"/>
          </a:xfrm>
          <a:prstGeom prst="rect">
            <a:avLst/>
          </a:prstGeom>
          <a:noFill/>
        </p:spPr>
        <p:txBody>
          <a:bodyPr wrap="square" rtlCol="0">
            <a:spAutoFit/>
          </a:bodyPr>
          <a:lstStyle/>
          <a:p>
            <a:r>
              <a:rPr lang="en-GB" dirty="0">
                <a:solidFill>
                  <a:srgbClr val="ABE1FF"/>
                </a:solidFill>
              </a:rPr>
              <a:t>Q1 (costs = sales revenues)</a:t>
            </a:r>
          </a:p>
        </p:txBody>
      </p:sp>
      <p:sp>
        <p:nvSpPr>
          <p:cNvPr id="21" name="TextBox 20">
            <a:extLst>
              <a:ext uri="{FF2B5EF4-FFF2-40B4-BE49-F238E27FC236}">
                <a16:creationId xmlns:a16="http://schemas.microsoft.com/office/drawing/2014/main" id="{BA8A8594-29CA-45A1-ADAD-05E5F8988896}"/>
              </a:ext>
            </a:extLst>
          </p:cNvPr>
          <p:cNvSpPr txBox="1"/>
          <p:nvPr/>
        </p:nvSpPr>
        <p:spPr>
          <a:xfrm>
            <a:off x="3455485" y="1767235"/>
            <a:ext cx="1337722" cy="646331"/>
          </a:xfrm>
          <a:prstGeom prst="rect">
            <a:avLst/>
          </a:prstGeom>
          <a:noFill/>
        </p:spPr>
        <p:txBody>
          <a:bodyPr wrap="square" rtlCol="0">
            <a:spAutoFit/>
          </a:bodyPr>
          <a:lstStyle/>
          <a:p>
            <a:pPr algn="ctr"/>
            <a:r>
              <a:rPr lang="en-GB" dirty="0">
                <a:solidFill>
                  <a:srgbClr val="FFFF00"/>
                </a:solidFill>
              </a:rPr>
              <a:t>Break-even point</a:t>
            </a:r>
          </a:p>
        </p:txBody>
      </p:sp>
      <p:sp>
        <p:nvSpPr>
          <p:cNvPr id="22" name="TextBox 21">
            <a:extLst>
              <a:ext uri="{FF2B5EF4-FFF2-40B4-BE49-F238E27FC236}">
                <a16:creationId xmlns:a16="http://schemas.microsoft.com/office/drawing/2014/main" id="{BE854DA4-E124-4551-ADAF-67E8C7C14307}"/>
              </a:ext>
            </a:extLst>
          </p:cNvPr>
          <p:cNvSpPr txBox="1"/>
          <p:nvPr/>
        </p:nvSpPr>
        <p:spPr>
          <a:xfrm rot="19770312">
            <a:off x="4867182" y="1912194"/>
            <a:ext cx="1337722" cy="369332"/>
          </a:xfrm>
          <a:prstGeom prst="rect">
            <a:avLst/>
          </a:prstGeom>
          <a:noFill/>
        </p:spPr>
        <p:txBody>
          <a:bodyPr wrap="square" rtlCol="0">
            <a:spAutoFit/>
          </a:bodyPr>
          <a:lstStyle/>
          <a:p>
            <a:pPr algn="ctr"/>
            <a:r>
              <a:rPr lang="en-GB" dirty="0">
                <a:solidFill>
                  <a:srgbClr val="FFFF00"/>
                </a:solidFill>
              </a:rPr>
              <a:t>Profit area</a:t>
            </a:r>
          </a:p>
        </p:txBody>
      </p:sp>
      <p:sp>
        <p:nvSpPr>
          <p:cNvPr id="23" name="TextBox 22">
            <a:extLst>
              <a:ext uri="{FF2B5EF4-FFF2-40B4-BE49-F238E27FC236}">
                <a16:creationId xmlns:a16="http://schemas.microsoft.com/office/drawing/2014/main" id="{F6C8DD40-31ED-4F87-B9F6-F6B95AB1FA31}"/>
              </a:ext>
            </a:extLst>
          </p:cNvPr>
          <p:cNvSpPr txBox="1"/>
          <p:nvPr/>
        </p:nvSpPr>
        <p:spPr>
          <a:xfrm rot="19441332">
            <a:off x="1995967" y="3774914"/>
            <a:ext cx="1337722" cy="369332"/>
          </a:xfrm>
          <a:prstGeom prst="rect">
            <a:avLst/>
          </a:prstGeom>
          <a:noFill/>
        </p:spPr>
        <p:txBody>
          <a:bodyPr wrap="square" rtlCol="0">
            <a:spAutoFit/>
          </a:bodyPr>
          <a:lstStyle/>
          <a:p>
            <a:pPr algn="ctr"/>
            <a:r>
              <a:rPr lang="en-GB" dirty="0">
                <a:solidFill>
                  <a:srgbClr val="FFFF00"/>
                </a:solidFill>
              </a:rPr>
              <a:t>Loss area</a:t>
            </a:r>
          </a:p>
        </p:txBody>
      </p:sp>
      <p:cxnSp>
        <p:nvCxnSpPr>
          <p:cNvPr id="27" name="Straight Arrow Connector 26">
            <a:extLst>
              <a:ext uri="{FF2B5EF4-FFF2-40B4-BE49-F238E27FC236}">
                <a16:creationId xmlns:a16="http://schemas.microsoft.com/office/drawing/2014/main" id="{316FAA08-9FB2-418E-964A-ECF2B4EB0E35}"/>
              </a:ext>
            </a:extLst>
          </p:cNvPr>
          <p:cNvCxnSpPr>
            <a:cxnSpLocks/>
          </p:cNvCxnSpPr>
          <p:nvPr/>
        </p:nvCxnSpPr>
        <p:spPr>
          <a:xfrm>
            <a:off x="4148666" y="3022600"/>
            <a:ext cx="0" cy="2237082"/>
          </a:xfrm>
          <a:prstGeom prst="straightConnector1">
            <a:avLst/>
          </a:prstGeom>
          <a:ln w="19050">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F82AAA9-A51A-4562-928F-1C38770175A5}"/>
              </a:ext>
            </a:extLst>
          </p:cNvPr>
          <p:cNvCxnSpPr/>
          <p:nvPr/>
        </p:nvCxnSpPr>
        <p:spPr>
          <a:xfrm flipV="1">
            <a:off x="1964262" y="1082172"/>
            <a:ext cx="4114805" cy="4177510"/>
          </a:xfrm>
          <a:prstGeom prst="straightConnector1">
            <a:avLst/>
          </a:prstGeom>
          <a:ln w="1905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7C172B8-F454-46ED-9B72-B4A48A30B237}"/>
              </a:ext>
            </a:extLst>
          </p:cNvPr>
          <p:cNvSpPr txBox="1"/>
          <p:nvPr/>
        </p:nvSpPr>
        <p:spPr>
          <a:xfrm>
            <a:off x="6068486" y="964862"/>
            <a:ext cx="1524000" cy="646331"/>
          </a:xfrm>
          <a:prstGeom prst="rect">
            <a:avLst/>
          </a:prstGeom>
          <a:noFill/>
        </p:spPr>
        <p:txBody>
          <a:bodyPr wrap="square" rtlCol="0">
            <a:spAutoFit/>
          </a:bodyPr>
          <a:lstStyle/>
          <a:p>
            <a:r>
              <a:rPr lang="en-GB" dirty="0">
                <a:solidFill>
                  <a:srgbClr val="ABE1FF"/>
                </a:solidFill>
              </a:rPr>
              <a:t>Sales revenue</a:t>
            </a:r>
          </a:p>
        </p:txBody>
      </p:sp>
      <p:sp>
        <p:nvSpPr>
          <p:cNvPr id="36" name="TextBox 35">
            <a:extLst>
              <a:ext uri="{FF2B5EF4-FFF2-40B4-BE49-F238E27FC236}">
                <a16:creationId xmlns:a16="http://schemas.microsoft.com/office/drawing/2014/main" id="{51B7A5FB-5960-49F7-B286-7B94F5D49C03}"/>
              </a:ext>
            </a:extLst>
          </p:cNvPr>
          <p:cNvSpPr txBox="1"/>
          <p:nvPr/>
        </p:nvSpPr>
        <p:spPr>
          <a:xfrm>
            <a:off x="7037334" y="2782669"/>
            <a:ext cx="1135066" cy="646331"/>
          </a:xfrm>
          <a:prstGeom prst="rect">
            <a:avLst/>
          </a:prstGeom>
          <a:noFill/>
        </p:spPr>
        <p:txBody>
          <a:bodyPr wrap="square" rtlCol="0">
            <a:spAutoFit/>
          </a:bodyPr>
          <a:lstStyle/>
          <a:p>
            <a:pPr algn="ctr"/>
            <a:r>
              <a:rPr lang="en-GB" dirty="0">
                <a:solidFill>
                  <a:srgbClr val="ABE1FF"/>
                </a:solidFill>
              </a:rPr>
              <a:t>Variable costs</a:t>
            </a:r>
          </a:p>
        </p:txBody>
      </p:sp>
      <p:cxnSp>
        <p:nvCxnSpPr>
          <p:cNvPr id="78" name="Straight Arrow Connector 77">
            <a:extLst>
              <a:ext uri="{FF2B5EF4-FFF2-40B4-BE49-F238E27FC236}">
                <a16:creationId xmlns:a16="http://schemas.microsoft.com/office/drawing/2014/main" id="{6A12193D-1CC0-44E8-96AC-3506B280CB61}"/>
              </a:ext>
            </a:extLst>
          </p:cNvPr>
          <p:cNvCxnSpPr/>
          <p:nvPr/>
        </p:nvCxnSpPr>
        <p:spPr>
          <a:xfrm>
            <a:off x="4148666" y="2371597"/>
            <a:ext cx="0" cy="605219"/>
          </a:xfrm>
          <a:prstGeom prst="straightConnector1">
            <a:avLst/>
          </a:prstGeom>
          <a:ln>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0" name="Right Brace 119">
            <a:extLst>
              <a:ext uri="{FF2B5EF4-FFF2-40B4-BE49-F238E27FC236}">
                <a16:creationId xmlns:a16="http://schemas.microsoft.com/office/drawing/2014/main" id="{BB56F38D-56D0-4EEB-9D34-609B053DB8B1}"/>
              </a:ext>
            </a:extLst>
          </p:cNvPr>
          <p:cNvSpPr/>
          <p:nvPr/>
        </p:nvSpPr>
        <p:spPr>
          <a:xfrm>
            <a:off x="6163753" y="3941705"/>
            <a:ext cx="903814" cy="131797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1" name="Right Brace 120">
            <a:extLst>
              <a:ext uri="{FF2B5EF4-FFF2-40B4-BE49-F238E27FC236}">
                <a16:creationId xmlns:a16="http://schemas.microsoft.com/office/drawing/2014/main" id="{B1AD45F9-30FB-4CCA-A3F0-EFEDBAC8CB2B}"/>
              </a:ext>
            </a:extLst>
          </p:cNvPr>
          <p:cNvSpPr/>
          <p:nvPr/>
        </p:nvSpPr>
        <p:spPr>
          <a:xfrm>
            <a:off x="6122148" y="2281880"/>
            <a:ext cx="1021129" cy="1616966"/>
          </a:xfrm>
          <a:prstGeom prst="rightBrace">
            <a:avLst>
              <a:gd name="adj1" fmla="val 8333"/>
              <a:gd name="adj2" fmla="val 5055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2" name="Slide Number Placeholder 121">
            <a:extLst>
              <a:ext uri="{FF2B5EF4-FFF2-40B4-BE49-F238E27FC236}">
                <a16:creationId xmlns:a16="http://schemas.microsoft.com/office/drawing/2014/main" id="{C14D940D-F0C8-456D-A0EA-F35B8A44A792}"/>
              </a:ext>
            </a:extLst>
          </p:cNvPr>
          <p:cNvSpPr>
            <a:spLocks noGrp="1"/>
          </p:cNvSpPr>
          <p:nvPr>
            <p:ph type="sldNum" sz="quarter" idx="12"/>
          </p:nvPr>
        </p:nvSpPr>
        <p:spPr/>
        <p:txBody>
          <a:bodyPr/>
          <a:lstStyle/>
          <a:p>
            <a:fld id="{63A33278-8D2C-46E9-9145-8061F8ED03C5}" type="slidenum">
              <a:rPr lang="en-GB" smtClean="0"/>
              <a:t>21</a:t>
            </a:fld>
            <a:endParaRPr lang="en-GB" dirty="0"/>
          </a:p>
        </p:txBody>
      </p:sp>
      <p:cxnSp>
        <p:nvCxnSpPr>
          <p:cNvPr id="6" name="Straight Connector 5">
            <a:extLst>
              <a:ext uri="{FF2B5EF4-FFF2-40B4-BE49-F238E27FC236}">
                <a16:creationId xmlns:a16="http://schemas.microsoft.com/office/drawing/2014/main" id="{E72F45FD-1D5D-4E0E-9412-142D68A50F35}"/>
              </a:ext>
            </a:extLst>
          </p:cNvPr>
          <p:cNvCxnSpPr/>
          <p:nvPr/>
        </p:nvCxnSpPr>
        <p:spPr>
          <a:xfrm flipH="1">
            <a:off x="1945728" y="3022600"/>
            <a:ext cx="2202938" cy="0"/>
          </a:xfrm>
          <a:prstGeom prst="line">
            <a:avLst/>
          </a:prstGeom>
          <a:ln w="15875">
            <a:solidFill>
              <a:schemeClr val="bg1"/>
            </a:solidFill>
            <a:prstDash val="lgDash"/>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F7987E00-86D0-4FA1-9450-7970AF85A851}"/>
              </a:ext>
            </a:extLst>
          </p:cNvPr>
          <p:cNvSpPr txBox="1"/>
          <p:nvPr/>
        </p:nvSpPr>
        <p:spPr>
          <a:xfrm>
            <a:off x="377830" y="2553552"/>
            <a:ext cx="1535603" cy="923330"/>
          </a:xfrm>
          <a:prstGeom prst="rect">
            <a:avLst/>
          </a:prstGeom>
          <a:noFill/>
        </p:spPr>
        <p:txBody>
          <a:bodyPr wrap="square" rtlCol="0">
            <a:spAutoFit/>
          </a:bodyPr>
          <a:lstStyle/>
          <a:p>
            <a:r>
              <a:rPr lang="en-GB" dirty="0">
                <a:solidFill>
                  <a:srgbClr val="ABE1FF"/>
                </a:solidFill>
              </a:rPr>
              <a:t>Sales revenues at break-even</a:t>
            </a:r>
          </a:p>
        </p:txBody>
      </p:sp>
      <p:cxnSp>
        <p:nvCxnSpPr>
          <p:cNvPr id="4" name="Straight Arrow Connector 3">
            <a:extLst>
              <a:ext uri="{FF2B5EF4-FFF2-40B4-BE49-F238E27FC236}">
                <a16:creationId xmlns:a16="http://schemas.microsoft.com/office/drawing/2014/main" id="{3F4011FE-E665-B747-D6F6-6E4D462984E2}"/>
              </a:ext>
            </a:extLst>
          </p:cNvPr>
          <p:cNvCxnSpPr>
            <a:cxnSpLocks/>
          </p:cNvCxnSpPr>
          <p:nvPr/>
        </p:nvCxnSpPr>
        <p:spPr>
          <a:xfrm>
            <a:off x="1960020" y="2238793"/>
            <a:ext cx="4162128" cy="0"/>
          </a:xfrm>
          <a:prstGeom prst="straightConnector1">
            <a:avLst/>
          </a:prstGeom>
          <a:ln w="19050">
            <a:solidFill>
              <a:srgbClr val="00B050"/>
            </a:solidFill>
            <a:prstDash val="lgDash"/>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61984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4D86-A79E-47FE-B6C8-3808BFC86EFF}"/>
              </a:ext>
            </a:extLst>
          </p:cNvPr>
          <p:cNvSpPr>
            <a:spLocks noGrp="1"/>
          </p:cNvSpPr>
          <p:nvPr>
            <p:ph type="title"/>
          </p:nvPr>
        </p:nvSpPr>
        <p:spPr>
          <a:xfrm>
            <a:off x="457200" y="113152"/>
            <a:ext cx="8427476" cy="649039"/>
          </a:xfrm>
          <a:solidFill>
            <a:schemeClr val="tx2">
              <a:lumMod val="20000"/>
              <a:lumOff val="80000"/>
            </a:schemeClr>
          </a:solidFill>
        </p:spPr>
        <p:txBody>
          <a:bodyPr>
            <a:noAutofit/>
          </a:bodyPr>
          <a:lstStyle/>
          <a:p>
            <a:r>
              <a:rPr lang="en-GB" sz="2600" dirty="0"/>
              <a:t>Graphical illustrations of break-even analysis – worked example</a:t>
            </a:r>
          </a:p>
        </p:txBody>
      </p:sp>
      <p:sp>
        <p:nvSpPr>
          <p:cNvPr id="3" name="Content Placeholder 2">
            <a:extLst>
              <a:ext uri="{FF2B5EF4-FFF2-40B4-BE49-F238E27FC236}">
                <a16:creationId xmlns:a16="http://schemas.microsoft.com/office/drawing/2014/main" id="{34226079-4126-47FE-99C6-20724A4A3A26}"/>
              </a:ext>
            </a:extLst>
          </p:cNvPr>
          <p:cNvSpPr>
            <a:spLocks noGrp="1"/>
          </p:cNvSpPr>
          <p:nvPr>
            <p:ph idx="1"/>
          </p:nvPr>
        </p:nvSpPr>
        <p:spPr>
          <a:xfrm>
            <a:off x="457200" y="825534"/>
            <a:ext cx="8363272" cy="4950294"/>
          </a:xfrm>
          <a:solidFill>
            <a:schemeClr val="tx2">
              <a:lumMod val="75000"/>
            </a:schemeClr>
          </a:solidFill>
        </p:spPr>
        <p:txBody>
          <a:bodyPr/>
          <a:lstStyle/>
          <a:p>
            <a:pPr marL="0" indent="0">
              <a:buNone/>
            </a:pPr>
            <a:endParaRPr lang="en-GB" dirty="0"/>
          </a:p>
        </p:txBody>
      </p:sp>
      <p:cxnSp>
        <p:nvCxnSpPr>
          <p:cNvPr id="5" name="Straight Connector 4">
            <a:extLst>
              <a:ext uri="{FF2B5EF4-FFF2-40B4-BE49-F238E27FC236}">
                <a16:creationId xmlns:a16="http://schemas.microsoft.com/office/drawing/2014/main" id="{8B9ECDA8-09DB-4556-9E5E-8062BB70B884}"/>
              </a:ext>
            </a:extLst>
          </p:cNvPr>
          <p:cNvCxnSpPr/>
          <p:nvPr/>
        </p:nvCxnSpPr>
        <p:spPr>
          <a:xfrm>
            <a:off x="1964267" y="1549400"/>
            <a:ext cx="0" cy="37168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9F70804-72F3-43A3-8268-70B459211F65}"/>
              </a:ext>
            </a:extLst>
          </p:cNvPr>
          <p:cNvCxnSpPr/>
          <p:nvPr/>
        </p:nvCxnSpPr>
        <p:spPr>
          <a:xfrm>
            <a:off x="1964267" y="5266267"/>
            <a:ext cx="58674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CC45123-271E-4A85-9F2B-B37DDB2E62F9}"/>
              </a:ext>
            </a:extLst>
          </p:cNvPr>
          <p:cNvCxnSpPr>
            <a:cxnSpLocks/>
          </p:cNvCxnSpPr>
          <p:nvPr/>
        </p:nvCxnSpPr>
        <p:spPr>
          <a:xfrm>
            <a:off x="1964267" y="3928533"/>
            <a:ext cx="4267200" cy="0"/>
          </a:xfrm>
          <a:prstGeom prst="straightConnector1">
            <a:avLst/>
          </a:prstGeom>
          <a:ln w="19050">
            <a:solidFill>
              <a:srgbClr val="00B05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BDAFA8-BA0F-4D17-9C51-E6B0321B5C0E}"/>
              </a:ext>
            </a:extLst>
          </p:cNvPr>
          <p:cNvCxnSpPr>
            <a:cxnSpLocks/>
          </p:cNvCxnSpPr>
          <p:nvPr/>
        </p:nvCxnSpPr>
        <p:spPr>
          <a:xfrm flipV="1">
            <a:off x="1960020" y="2238793"/>
            <a:ext cx="4203732" cy="169632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E45A21-468D-42E8-BE7D-78D3D93BD799}"/>
              </a:ext>
            </a:extLst>
          </p:cNvPr>
          <p:cNvSpPr txBox="1"/>
          <p:nvPr/>
        </p:nvSpPr>
        <p:spPr>
          <a:xfrm>
            <a:off x="623913" y="888498"/>
            <a:ext cx="1236126" cy="923330"/>
          </a:xfrm>
          <a:prstGeom prst="rect">
            <a:avLst/>
          </a:prstGeom>
          <a:noFill/>
        </p:spPr>
        <p:txBody>
          <a:bodyPr wrap="square" rtlCol="0">
            <a:spAutoFit/>
          </a:bodyPr>
          <a:lstStyle/>
          <a:p>
            <a:r>
              <a:rPr lang="en-GB" dirty="0">
                <a:solidFill>
                  <a:schemeClr val="tx2">
                    <a:lumMod val="20000"/>
                    <a:lumOff val="80000"/>
                  </a:schemeClr>
                </a:solidFill>
              </a:rPr>
              <a:t>Sales,</a:t>
            </a:r>
            <a:r>
              <a:rPr lang="en-GB" dirty="0"/>
              <a:t> </a:t>
            </a:r>
            <a:r>
              <a:rPr lang="en-GB" dirty="0">
                <a:solidFill>
                  <a:schemeClr val="tx2">
                    <a:lumMod val="20000"/>
                    <a:lumOff val="80000"/>
                  </a:schemeClr>
                </a:solidFill>
              </a:rPr>
              <a:t>revenues, and costs</a:t>
            </a:r>
          </a:p>
        </p:txBody>
      </p:sp>
      <p:sp>
        <p:nvSpPr>
          <p:cNvPr id="13" name="TextBox 12">
            <a:extLst>
              <a:ext uri="{FF2B5EF4-FFF2-40B4-BE49-F238E27FC236}">
                <a16:creationId xmlns:a16="http://schemas.microsoft.com/office/drawing/2014/main" id="{38CC7CB0-614E-44F0-8C6A-02DE5450A921}"/>
              </a:ext>
            </a:extLst>
          </p:cNvPr>
          <p:cNvSpPr txBox="1"/>
          <p:nvPr/>
        </p:nvSpPr>
        <p:spPr>
          <a:xfrm>
            <a:off x="7247466" y="5343153"/>
            <a:ext cx="1356981" cy="369332"/>
          </a:xfrm>
          <a:prstGeom prst="rect">
            <a:avLst/>
          </a:prstGeom>
          <a:noFill/>
        </p:spPr>
        <p:txBody>
          <a:bodyPr wrap="square" rtlCol="0">
            <a:spAutoFit/>
          </a:bodyPr>
          <a:lstStyle/>
          <a:p>
            <a:r>
              <a:rPr lang="en-GB" dirty="0">
                <a:solidFill>
                  <a:schemeClr val="tx2">
                    <a:lumMod val="20000"/>
                    <a:lumOff val="80000"/>
                  </a:schemeClr>
                </a:solidFill>
              </a:rPr>
              <a:t>Quantities </a:t>
            </a:r>
          </a:p>
        </p:txBody>
      </p:sp>
      <p:sp>
        <p:nvSpPr>
          <p:cNvPr id="16" name="TextBox 15">
            <a:extLst>
              <a:ext uri="{FF2B5EF4-FFF2-40B4-BE49-F238E27FC236}">
                <a16:creationId xmlns:a16="http://schemas.microsoft.com/office/drawing/2014/main" id="{8E972538-4F4C-4A92-8CFE-0DAB842876D4}"/>
              </a:ext>
            </a:extLst>
          </p:cNvPr>
          <p:cNvSpPr txBox="1"/>
          <p:nvPr/>
        </p:nvSpPr>
        <p:spPr>
          <a:xfrm>
            <a:off x="1795314" y="5308600"/>
            <a:ext cx="337897" cy="369332"/>
          </a:xfrm>
          <a:prstGeom prst="rect">
            <a:avLst/>
          </a:prstGeom>
          <a:noFill/>
        </p:spPr>
        <p:txBody>
          <a:bodyPr wrap="square" rtlCol="0">
            <a:spAutoFit/>
          </a:bodyPr>
          <a:lstStyle/>
          <a:p>
            <a:r>
              <a:rPr lang="en-GB" dirty="0">
                <a:solidFill>
                  <a:schemeClr val="tx2">
                    <a:lumMod val="20000"/>
                    <a:lumOff val="80000"/>
                  </a:schemeClr>
                </a:solidFill>
              </a:rPr>
              <a:t>0</a:t>
            </a:r>
          </a:p>
        </p:txBody>
      </p:sp>
      <p:cxnSp>
        <p:nvCxnSpPr>
          <p:cNvPr id="27" name="Straight Arrow Connector 26">
            <a:extLst>
              <a:ext uri="{FF2B5EF4-FFF2-40B4-BE49-F238E27FC236}">
                <a16:creationId xmlns:a16="http://schemas.microsoft.com/office/drawing/2014/main" id="{316FAA08-9FB2-418E-964A-ECF2B4EB0E35}"/>
              </a:ext>
            </a:extLst>
          </p:cNvPr>
          <p:cNvCxnSpPr>
            <a:cxnSpLocks/>
          </p:cNvCxnSpPr>
          <p:nvPr/>
        </p:nvCxnSpPr>
        <p:spPr>
          <a:xfrm>
            <a:off x="4148666" y="3022600"/>
            <a:ext cx="0" cy="2237082"/>
          </a:xfrm>
          <a:prstGeom prst="straightConnector1">
            <a:avLst/>
          </a:prstGeom>
          <a:ln w="19050">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F82AAA9-A51A-4562-928F-1C38770175A5}"/>
              </a:ext>
            </a:extLst>
          </p:cNvPr>
          <p:cNvCxnSpPr/>
          <p:nvPr/>
        </p:nvCxnSpPr>
        <p:spPr>
          <a:xfrm flipV="1">
            <a:off x="1964262" y="1082172"/>
            <a:ext cx="4114805" cy="4177510"/>
          </a:xfrm>
          <a:prstGeom prst="straightConnector1">
            <a:avLst/>
          </a:prstGeom>
          <a:ln w="1905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27342BD-73F6-4FFB-B86C-9FDF24FB8DC4}"/>
              </a:ext>
            </a:extLst>
          </p:cNvPr>
          <p:cNvSpPr txBox="1"/>
          <p:nvPr/>
        </p:nvSpPr>
        <p:spPr>
          <a:xfrm>
            <a:off x="895859" y="3735750"/>
            <a:ext cx="1020852" cy="369332"/>
          </a:xfrm>
          <a:prstGeom prst="rect">
            <a:avLst/>
          </a:prstGeom>
          <a:noFill/>
        </p:spPr>
        <p:txBody>
          <a:bodyPr wrap="square" rtlCol="0">
            <a:spAutoFit/>
          </a:bodyPr>
          <a:lstStyle/>
          <a:p>
            <a:r>
              <a:rPr lang="en-GB" dirty="0">
                <a:solidFill>
                  <a:schemeClr val="tx2">
                    <a:lumMod val="20000"/>
                    <a:lumOff val="80000"/>
                  </a:schemeClr>
                </a:solidFill>
              </a:rPr>
              <a:t>200,000</a:t>
            </a:r>
          </a:p>
        </p:txBody>
      </p:sp>
      <p:sp>
        <p:nvSpPr>
          <p:cNvPr id="44" name="TextBox 43">
            <a:extLst>
              <a:ext uri="{FF2B5EF4-FFF2-40B4-BE49-F238E27FC236}">
                <a16:creationId xmlns:a16="http://schemas.microsoft.com/office/drawing/2014/main" id="{E9F4A88A-45F6-47CE-A8ED-C852D45FE9FD}"/>
              </a:ext>
            </a:extLst>
          </p:cNvPr>
          <p:cNvSpPr txBox="1"/>
          <p:nvPr/>
        </p:nvSpPr>
        <p:spPr>
          <a:xfrm>
            <a:off x="937047" y="2929246"/>
            <a:ext cx="1020852" cy="369332"/>
          </a:xfrm>
          <a:prstGeom prst="rect">
            <a:avLst/>
          </a:prstGeom>
          <a:noFill/>
        </p:spPr>
        <p:txBody>
          <a:bodyPr wrap="square" rtlCol="0">
            <a:spAutoFit/>
          </a:bodyPr>
          <a:lstStyle/>
          <a:p>
            <a:r>
              <a:rPr lang="en-GB" dirty="0">
                <a:solidFill>
                  <a:schemeClr val="tx2">
                    <a:lumMod val="20000"/>
                    <a:lumOff val="80000"/>
                  </a:schemeClr>
                </a:solidFill>
              </a:rPr>
              <a:t>475,000</a:t>
            </a:r>
          </a:p>
        </p:txBody>
      </p:sp>
      <p:cxnSp>
        <p:nvCxnSpPr>
          <p:cNvPr id="8" name="Straight Connector 7">
            <a:extLst>
              <a:ext uri="{FF2B5EF4-FFF2-40B4-BE49-F238E27FC236}">
                <a16:creationId xmlns:a16="http://schemas.microsoft.com/office/drawing/2014/main" id="{90EA9E43-C4C9-4BAC-9FC4-AE26078AD488}"/>
              </a:ext>
            </a:extLst>
          </p:cNvPr>
          <p:cNvCxnSpPr>
            <a:cxnSpLocks/>
          </p:cNvCxnSpPr>
          <p:nvPr/>
        </p:nvCxnSpPr>
        <p:spPr>
          <a:xfrm flipV="1">
            <a:off x="1964866" y="3074669"/>
            <a:ext cx="2166447" cy="27065"/>
          </a:xfrm>
          <a:prstGeom prst="line">
            <a:avLst/>
          </a:prstGeom>
          <a:ln w="19050">
            <a:solidFill>
              <a:schemeClr val="bg1"/>
            </a:solidFill>
            <a:prstDash val="lg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49DAAFE-D25B-4538-B06F-050660B6A796}"/>
              </a:ext>
            </a:extLst>
          </p:cNvPr>
          <p:cNvCxnSpPr>
            <a:cxnSpLocks/>
          </p:cNvCxnSpPr>
          <p:nvPr/>
        </p:nvCxnSpPr>
        <p:spPr>
          <a:xfrm>
            <a:off x="1957299" y="2290920"/>
            <a:ext cx="2949727" cy="9500"/>
          </a:xfrm>
          <a:prstGeom prst="line">
            <a:avLst/>
          </a:prstGeom>
          <a:ln w="19050">
            <a:solidFill>
              <a:srgbClr val="00B050"/>
            </a:solidFill>
            <a:prstDash val="lg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EC0B479-AE2B-47C3-A209-57335F17E573}"/>
              </a:ext>
            </a:extLst>
          </p:cNvPr>
          <p:cNvCxnSpPr/>
          <p:nvPr/>
        </p:nvCxnSpPr>
        <p:spPr>
          <a:xfrm>
            <a:off x="4897967" y="2290920"/>
            <a:ext cx="0" cy="2975347"/>
          </a:xfrm>
          <a:prstGeom prst="line">
            <a:avLst/>
          </a:prstGeom>
          <a:ln w="19050">
            <a:solidFill>
              <a:srgbClr val="00B050"/>
            </a:solidFill>
            <a:prstDash val="lg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AFA7DA1-9A3E-4AE5-A6B5-367460349F83}"/>
              </a:ext>
            </a:extLst>
          </p:cNvPr>
          <p:cNvSpPr txBox="1"/>
          <p:nvPr/>
        </p:nvSpPr>
        <p:spPr>
          <a:xfrm>
            <a:off x="946876" y="2074256"/>
            <a:ext cx="1020852" cy="369332"/>
          </a:xfrm>
          <a:prstGeom prst="rect">
            <a:avLst/>
          </a:prstGeom>
          <a:noFill/>
        </p:spPr>
        <p:txBody>
          <a:bodyPr wrap="square" rtlCol="0">
            <a:spAutoFit/>
          </a:bodyPr>
          <a:lstStyle/>
          <a:p>
            <a:r>
              <a:rPr lang="en-GB" dirty="0">
                <a:solidFill>
                  <a:schemeClr val="tx2">
                    <a:lumMod val="20000"/>
                    <a:lumOff val="80000"/>
                  </a:schemeClr>
                </a:solidFill>
              </a:rPr>
              <a:t>570,000</a:t>
            </a:r>
          </a:p>
        </p:txBody>
      </p:sp>
      <p:sp>
        <p:nvSpPr>
          <p:cNvPr id="24" name="TextBox 23">
            <a:extLst>
              <a:ext uri="{FF2B5EF4-FFF2-40B4-BE49-F238E27FC236}">
                <a16:creationId xmlns:a16="http://schemas.microsoft.com/office/drawing/2014/main" id="{2AAC14C0-4EB5-4DFE-94D5-630A87BFDA9B}"/>
              </a:ext>
            </a:extLst>
          </p:cNvPr>
          <p:cNvSpPr txBox="1"/>
          <p:nvPr/>
        </p:nvSpPr>
        <p:spPr>
          <a:xfrm>
            <a:off x="3347864" y="5368258"/>
            <a:ext cx="2251070" cy="646331"/>
          </a:xfrm>
          <a:prstGeom prst="rect">
            <a:avLst/>
          </a:prstGeom>
          <a:noFill/>
        </p:spPr>
        <p:txBody>
          <a:bodyPr wrap="square" rtlCol="0">
            <a:spAutoFit/>
          </a:bodyPr>
          <a:lstStyle/>
          <a:p>
            <a:r>
              <a:rPr lang="en-GB" dirty="0">
                <a:solidFill>
                  <a:schemeClr val="tx2">
                    <a:lumMod val="20000"/>
                    <a:lumOff val="80000"/>
                  </a:schemeClr>
                </a:solidFill>
              </a:rPr>
              <a:t>     5,000     6,000  </a:t>
            </a:r>
          </a:p>
          <a:p>
            <a:r>
              <a:rPr lang="en-GB" dirty="0">
                <a:solidFill>
                  <a:schemeClr val="tx2">
                    <a:lumMod val="20000"/>
                    <a:lumOff val="80000"/>
                  </a:schemeClr>
                </a:solidFill>
              </a:rPr>
              <a:t>       </a:t>
            </a:r>
          </a:p>
        </p:txBody>
      </p:sp>
      <p:sp>
        <p:nvSpPr>
          <p:cNvPr id="26" name="Slide Number Placeholder 25">
            <a:extLst>
              <a:ext uri="{FF2B5EF4-FFF2-40B4-BE49-F238E27FC236}">
                <a16:creationId xmlns:a16="http://schemas.microsoft.com/office/drawing/2014/main" id="{AF1EB6A7-709D-47D2-9D5B-71F37195F98C}"/>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29930927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6210</TotalTime>
  <Words>1564</Words>
  <Application>Microsoft Office PowerPoint</Application>
  <PresentationFormat>On-screen Show (4:3)</PresentationFormat>
  <Paragraphs>230</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Times New Roman</vt:lpstr>
      <vt:lpstr>20140311PresentationUWTSDTemplate</vt:lpstr>
      <vt:lpstr>Management Accounting</vt:lpstr>
      <vt:lpstr>Types of cost</vt:lpstr>
      <vt:lpstr>The concept of marginal costing - 1</vt:lpstr>
      <vt:lpstr>The concept of marginal costing - 2</vt:lpstr>
      <vt:lpstr>The concept of marginal costing - 3</vt:lpstr>
      <vt:lpstr>The concept of marginal costing - 4</vt:lpstr>
      <vt:lpstr>PowerPoint Presentation</vt:lpstr>
      <vt:lpstr>Break-even calculations - 1</vt:lpstr>
      <vt:lpstr>Break-even calculations - 2</vt:lpstr>
      <vt:lpstr>Break-even calculations - 3</vt:lpstr>
      <vt:lpstr>Margin of safety (MoS)</vt:lpstr>
      <vt:lpstr>Profit target in units sold</vt:lpstr>
      <vt:lpstr>PV or CVP ratio -1</vt:lpstr>
      <vt:lpstr>PV or CVP ratio - 2</vt:lpstr>
      <vt:lpstr>Break-even calculations - 6</vt:lpstr>
      <vt:lpstr>Break-even calculations - 7</vt:lpstr>
      <vt:lpstr>In class practice </vt:lpstr>
      <vt:lpstr>Continued…</vt:lpstr>
      <vt:lpstr>Break-even calculations - 8</vt:lpstr>
      <vt:lpstr>The relevant range</vt:lpstr>
      <vt:lpstr>Graphical illustrations of break-even analysis basic layout</vt:lpstr>
      <vt:lpstr>Graphical illustrations of break-even analysis – worked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Yousuf Kamal</cp:lastModifiedBy>
  <cp:revision>279</cp:revision>
  <cp:lastPrinted>2023-07-01T14:28:09Z</cp:lastPrinted>
  <dcterms:created xsi:type="dcterms:W3CDTF">2013-10-11T12:05:37Z</dcterms:created>
  <dcterms:modified xsi:type="dcterms:W3CDTF">2023-07-01T15:34:39Z</dcterms:modified>
</cp:coreProperties>
</file>