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60" r:id="rId4"/>
    <p:sldId id="265" r:id="rId5"/>
    <p:sldId id="264" r:id="rId6"/>
    <p:sldId id="261" r:id="rId7"/>
    <p:sldId id="262" r:id="rId8"/>
    <p:sldId id="263" r:id="rId9"/>
    <p:sldId id="259" r:id="rId10"/>
    <p:sldId id="272" r:id="rId11"/>
    <p:sldId id="258" r:id="rId12"/>
    <p:sldId id="266" r:id="rId13"/>
    <p:sldId id="267" r:id="rId14"/>
    <p:sldId id="268" r:id="rId15"/>
    <p:sldId id="270" r:id="rId16"/>
    <p:sldId id="274" r:id="rId17"/>
    <p:sldId id="271" r:id="rId18"/>
    <p:sldId id="26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zara fitzgerald" initials="zf" lastIdx="1" clrIdx="0">
    <p:extLst>
      <p:ext uri="{19B8F6BF-5375-455C-9EA6-DF929625EA0E}">
        <p15:presenceInfo xmlns:p15="http://schemas.microsoft.com/office/powerpoint/2012/main" userId="64579af92e5cb9b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765" autoAdjust="0"/>
    <p:restoredTop sz="94660"/>
  </p:normalViewPr>
  <p:slideViewPr>
    <p:cSldViewPr snapToGrid="0">
      <p:cViewPr varScale="1">
        <p:scale>
          <a:sx n="62" d="100"/>
          <a:sy n="62" d="100"/>
        </p:scale>
        <p:origin x="33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5-11T07:31:45.234" idx="1">
    <p:pos x="10" y="10"/>
    <p:text/>
    <p:extLst>
      <p:ext uri="{C676402C-5697-4E1C-873F-D02D1690AC5C}">
        <p15:threadingInfo xmlns:p15="http://schemas.microsoft.com/office/powerpoint/2012/main" timeZoneBias="420"/>
      </p:ext>
    </p:extLst>
  </p:cm>
</p:cmLst>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81D5C0-2D22-4997-B705-8E7E5501AD04}" type="doc">
      <dgm:prSet loTypeId="urn:microsoft.com/office/officeart/2005/8/layout/process1" loCatId="process" qsTypeId="urn:microsoft.com/office/officeart/2005/8/quickstyle/simple5" qsCatId="simple" csTypeId="urn:microsoft.com/office/officeart/2005/8/colors/colorful5" csCatId="colorful" phldr="1"/>
      <dgm:spPr/>
      <dgm:t>
        <a:bodyPr/>
        <a:lstStyle/>
        <a:p>
          <a:endParaRPr lang="en-US"/>
        </a:p>
      </dgm:t>
    </dgm:pt>
    <dgm:pt modelId="{B5327518-76B8-4DAC-8019-D39A33C33204}">
      <dgm:prSet/>
      <dgm:spPr/>
      <dgm:t>
        <a:bodyPr/>
        <a:lstStyle/>
        <a:p>
          <a:r>
            <a:rPr lang="en-GB"/>
            <a:t>Why is trust &amp; respect within a team important ?</a:t>
          </a:r>
          <a:endParaRPr lang="en-US"/>
        </a:p>
      </dgm:t>
    </dgm:pt>
    <dgm:pt modelId="{A9E8C43C-F139-4027-B5D2-2032E6341A29}" type="parTrans" cxnId="{3F6A2907-DC69-4E47-BE78-9B6BD725EA27}">
      <dgm:prSet/>
      <dgm:spPr/>
      <dgm:t>
        <a:bodyPr/>
        <a:lstStyle/>
        <a:p>
          <a:endParaRPr lang="en-US"/>
        </a:p>
      </dgm:t>
    </dgm:pt>
    <dgm:pt modelId="{75FB6E25-F68F-4E0A-93FE-B2B716B47550}" type="sibTrans" cxnId="{3F6A2907-DC69-4E47-BE78-9B6BD725EA27}">
      <dgm:prSet/>
      <dgm:spPr/>
      <dgm:t>
        <a:bodyPr/>
        <a:lstStyle/>
        <a:p>
          <a:endParaRPr lang="en-US"/>
        </a:p>
      </dgm:t>
    </dgm:pt>
    <dgm:pt modelId="{2F8C3055-1CA5-4422-8064-0107C6866F4C}">
      <dgm:prSet/>
      <dgm:spPr/>
      <dgm:t>
        <a:bodyPr/>
        <a:lstStyle/>
        <a:p>
          <a:r>
            <a:rPr lang="en-GB" dirty="0"/>
            <a:t>Trust is important as working within a team environment there are certain tasks allocated to a  certain team member if you have no trust in the team member that they are going to do what they said or what was asked of them it can demotivate the team it can also cause conflict an it can also mean deadlines may not be reached.</a:t>
          </a:r>
          <a:endParaRPr lang="en-US" dirty="0"/>
        </a:p>
      </dgm:t>
    </dgm:pt>
    <dgm:pt modelId="{47E68F85-4466-4F12-B6E9-E867549EA6FF}" type="parTrans" cxnId="{89AB611C-B2B8-4644-B57C-67FBB379F603}">
      <dgm:prSet/>
      <dgm:spPr/>
      <dgm:t>
        <a:bodyPr/>
        <a:lstStyle/>
        <a:p>
          <a:endParaRPr lang="en-US"/>
        </a:p>
      </dgm:t>
    </dgm:pt>
    <dgm:pt modelId="{B018F4E4-37D3-4510-B1DB-DF622D07582D}" type="sibTrans" cxnId="{89AB611C-B2B8-4644-B57C-67FBB379F603}">
      <dgm:prSet/>
      <dgm:spPr/>
      <dgm:t>
        <a:bodyPr/>
        <a:lstStyle/>
        <a:p>
          <a:endParaRPr lang="en-US"/>
        </a:p>
      </dgm:t>
    </dgm:pt>
    <dgm:pt modelId="{C241186F-0895-41CE-A441-9E394504024C}">
      <dgm:prSet/>
      <dgm:spPr/>
      <dgm:t>
        <a:bodyPr/>
        <a:lstStyle/>
        <a:p>
          <a:r>
            <a:rPr lang="en-GB"/>
            <a:t>Why is respect important within the team environment?</a:t>
          </a:r>
          <a:endParaRPr lang="en-US"/>
        </a:p>
      </dgm:t>
    </dgm:pt>
    <dgm:pt modelId="{7B6391EC-2345-4493-9B88-34AA6DD79411}" type="parTrans" cxnId="{301F138A-E539-413B-815C-F2E141C0B7C9}">
      <dgm:prSet/>
      <dgm:spPr/>
      <dgm:t>
        <a:bodyPr/>
        <a:lstStyle/>
        <a:p>
          <a:endParaRPr lang="en-US"/>
        </a:p>
      </dgm:t>
    </dgm:pt>
    <dgm:pt modelId="{43830558-8704-4BB9-A2D2-59A9B7CE90E0}" type="sibTrans" cxnId="{301F138A-E539-413B-815C-F2E141C0B7C9}">
      <dgm:prSet/>
      <dgm:spPr/>
      <dgm:t>
        <a:bodyPr/>
        <a:lstStyle/>
        <a:p>
          <a:endParaRPr lang="en-US"/>
        </a:p>
      </dgm:t>
    </dgm:pt>
    <dgm:pt modelId="{2963D010-843A-4777-9D77-7A3E9FDC7BF6}">
      <dgm:prSet/>
      <dgm:spPr/>
      <dgm:t>
        <a:bodyPr/>
        <a:lstStyle/>
        <a:p>
          <a:r>
            <a:rPr lang="en-GB" dirty="0"/>
            <a:t>For example if you didn’t respect your leader your less likely to be loyal to them or listen to what they have got to say  a leader is usually someone who inspires you so if there is no respect there's likely to be conflict and arguments which could lead to poor results or a poor job done.</a:t>
          </a:r>
          <a:endParaRPr lang="en-US" dirty="0"/>
        </a:p>
      </dgm:t>
    </dgm:pt>
    <dgm:pt modelId="{79077297-00C9-4696-B97B-F89EEE8FD78E}" type="parTrans" cxnId="{188D6729-F1DF-4339-9DD8-9C2DB5569A4D}">
      <dgm:prSet/>
      <dgm:spPr/>
      <dgm:t>
        <a:bodyPr/>
        <a:lstStyle/>
        <a:p>
          <a:endParaRPr lang="en-US"/>
        </a:p>
      </dgm:t>
    </dgm:pt>
    <dgm:pt modelId="{80CA375E-7CB4-4CB8-BE73-95C1E8B8B1FD}" type="sibTrans" cxnId="{188D6729-F1DF-4339-9DD8-9C2DB5569A4D}">
      <dgm:prSet/>
      <dgm:spPr/>
      <dgm:t>
        <a:bodyPr/>
        <a:lstStyle/>
        <a:p>
          <a:endParaRPr lang="en-US"/>
        </a:p>
      </dgm:t>
    </dgm:pt>
    <dgm:pt modelId="{B803470F-F8BA-4314-806E-F4E823BFBD61}" type="pres">
      <dgm:prSet presAssocID="{7D81D5C0-2D22-4997-B705-8E7E5501AD04}" presName="Name0" presStyleCnt="0">
        <dgm:presLayoutVars>
          <dgm:dir/>
          <dgm:resizeHandles val="exact"/>
        </dgm:presLayoutVars>
      </dgm:prSet>
      <dgm:spPr/>
    </dgm:pt>
    <dgm:pt modelId="{2B459A86-CDEF-453C-B283-39B9B44DD8A8}" type="pres">
      <dgm:prSet presAssocID="{B5327518-76B8-4DAC-8019-D39A33C33204}" presName="node" presStyleLbl="node1" presStyleIdx="0" presStyleCnt="4">
        <dgm:presLayoutVars>
          <dgm:bulletEnabled val="1"/>
        </dgm:presLayoutVars>
      </dgm:prSet>
      <dgm:spPr/>
    </dgm:pt>
    <dgm:pt modelId="{C4CFD386-E994-4E2A-BB84-F16C42ABF51E}" type="pres">
      <dgm:prSet presAssocID="{75FB6E25-F68F-4E0A-93FE-B2B716B47550}" presName="sibTrans" presStyleLbl="sibTrans2D1" presStyleIdx="0" presStyleCnt="3"/>
      <dgm:spPr/>
    </dgm:pt>
    <dgm:pt modelId="{E742B7B9-BA76-4C94-A4E5-005AD2EADE1C}" type="pres">
      <dgm:prSet presAssocID="{75FB6E25-F68F-4E0A-93FE-B2B716B47550}" presName="connectorText" presStyleLbl="sibTrans2D1" presStyleIdx="0" presStyleCnt="3"/>
      <dgm:spPr/>
    </dgm:pt>
    <dgm:pt modelId="{26963F98-B0A0-42ED-B4B0-6D9A96695315}" type="pres">
      <dgm:prSet presAssocID="{2F8C3055-1CA5-4422-8064-0107C6866F4C}" presName="node" presStyleLbl="node1" presStyleIdx="1" presStyleCnt="4">
        <dgm:presLayoutVars>
          <dgm:bulletEnabled val="1"/>
        </dgm:presLayoutVars>
      </dgm:prSet>
      <dgm:spPr/>
    </dgm:pt>
    <dgm:pt modelId="{951D6F8C-3612-4709-877A-F4F198A0AA96}" type="pres">
      <dgm:prSet presAssocID="{B018F4E4-37D3-4510-B1DB-DF622D07582D}" presName="sibTrans" presStyleLbl="sibTrans2D1" presStyleIdx="1" presStyleCnt="3"/>
      <dgm:spPr/>
    </dgm:pt>
    <dgm:pt modelId="{7E64E627-63B8-44E0-BFD2-6000A5E8FABA}" type="pres">
      <dgm:prSet presAssocID="{B018F4E4-37D3-4510-B1DB-DF622D07582D}" presName="connectorText" presStyleLbl="sibTrans2D1" presStyleIdx="1" presStyleCnt="3"/>
      <dgm:spPr/>
    </dgm:pt>
    <dgm:pt modelId="{9102A467-A98F-4541-9AB2-FE288C36CF00}" type="pres">
      <dgm:prSet presAssocID="{C241186F-0895-41CE-A441-9E394504024C}" presName="node" presStyleLbl="node1" presStyleIdx="2" presStyleCnt="4">
        <dgm:presLayoutVars>
          <dgm:bulletEnabled val="1"/>
        </dgm:presLayoutVars>
      </dgm:prSet>
      <dgm:spPr/>
    </dgm:pt>
    <dgm:pt modelId="{F1C0F478-CE85-4365-AF1B-B71945B5E6B7}" type="pres">
      <dgm:prSet presAssocID="{43830558-8704-4BB9-A2D2-59A9B7CE90E0}" presName="sibTrans" presStyleLbl="sibTrans2D1" presStyleIdx="2" presStyleCnt="3"/>
      <dgm:spPr/>
    </dgm:pt>
    <dgm:pt modelId="{6432C20C-B759-4B69-AF83-333FF1D2A394}" type="pres">
      <dgm:prSet presAssocID="{43830558-8704-4BB9-A2D2-59A9B7CE90E0}" presName="connectorText" presStyleLbl="sibTrans2D1" presStyleIdx="2" presStyleCnt="3"/>
      <dgm:spPr/>
    </dgm:pt>
    <dgm:pt modelId="{52491CD9-953D-47DD-852C-732697A98175}" type="pres">
      <dgm:prSet presAssocID="{2963D010-843A-4777-9D77-7A3E9FDC7BF6}" presName="node" presStyleLbl="node1" presStyleIdx="3" presStyleCnt="4">
        <dgm:presLayoutVars>
          <dgm:bulletEnabled val="1"/>
        </dgm:presLayoutVars>
      </dgm:prSet>
      <dgm:spPr/>
    </dgm:pt>
  </dgm:ptLst>
  <dgm:cxnLst>
    <dgm:cxn modelId="{3F6A2907-DC69-4E47-BE78-9B6BD725EA27}" srcId="{7D81D5C0-2D22-4997-B705-8E7E5501AD04}" destId="{B5327518-76B8-4DAC-8019-D39A33C33204}" srcOrd="0" destOrd="0" parTransId="{A9E8C43C-F139-4027-B5D2-2032E6341A29}" sibTransId="{75FB6E25-F68F-4E0A-93FE-B2B716B47550}"/>
    <dgm:cxn modelId="{9BD2280A-03A9-4D64-87CA-67C8A1A8BEC1}" type="presOf" srcId="{7D81D5C0-2D22-4997-B705-8E7E5501AD04}" destId="{B803470F-F8BA-4314-806E-F4E823BFBD61}" srcOrd="0" destOrd="0" presId="urn:microsoft.com/office/officeart/2005/8/layout/process1"/>
    <dgm:cxn modelId="{5D43AB1B-08BD-4578-B100-2BEBC6FB3B35}" type="presOf" srcId="{2F8C3055-1CA5-4422-8064-0107C6866F4C}" destId="{26963F98-B0A0-42ED-B4B0-6D9A96695315}" srcOrd="0" destOrd="0" presId="urn:microsoft.com/office/officeart/2005/8/layout/process1"/>
    <dgm:cxn modelId="{89AB611C-B2B8-4644-B57C-67FBB379F603}" srcId="{7D81D5C0-2D22-4997-B705-8E7E5501AD04}" destId="{2F8C3055-1CA5-4422-8064-0107C6866F4C}" srcOrd="1" destOrd="0" parTransId="{47E68F85-4466-4F12-B6E9-E867549EA6FF}" sibTransId="{B018F4E4-37D3-4510-B1DB-DF622D07582D}"/>
    <dgm:cxn modelId="{A9478922-4170-4483-8E63-770D49F6362F}" type="presOf" srcId="{43830558-8704-4BB9-A2D2-59A9B7CE90E0}" destId="{6432C20C-B759-4B69-AF83-333FF1D2A394}" srcOrd="1" destOrd="0" presId="urn:microsoft.com/office/officeart/2005/8/layout/process1"/>
    <dgm:cxn modelId="{188D6729-F1DF-4339-9DD8-9C2DB5569A4D}" srcId="{7D81D5C0-2D22-4997-B705-8E7E5501AD04}" destId="{2963D010-843A-4777-9D77-7A3E9FDC7BF6}" srcOrd="3" destOrd="0" parTransId="{79077297-00C9-4696-B97B-F89EEE8FD78E}" sibTransId="{80CA375E-7CB4-4CB8-BE73-95C1E8B8B1FD}"/>
    <dgm:cxn modelId="{A8429E5F-DABD-4CD5-9614-FFC174435297}" type="presOf" srcId="{43830558-8704-4BB9-A2D2-59A9B7CE90E0}" destId="{F1C0F478-CE85-4365-AF1B-B71945B5E6B7}" srcOrd="0" destOrd="0" presId="urn:microsoft.com/office/officeart/2005/8/layout/process1"/>
    <dgm:cxn modelId="{9D5D814D-71D2-4A18-A5D2-93F4200B6FD3}" type="presOf" srcId="{B018F4E4-37D3-4510-B1DB-DF622D07582D}" destId="{7E64E627-63B8-44E0-BFD2-6000A5E8FABA}" srcOrd="1" destOrd="0" presId="urn:microsoft.com/office/officeart/2005/8/layout/process1"/>
    <dgm:cxn modelId="{15E1D355-6918-4D6D-9BB3-5BFF40DC2F20}" type="presOf" srcId="{75FB6E25-F68F-4E0A-93FE-B2B716B47550}" destId="{C4CFD386-E994-4E2A-BB84-F16C42ABF51E}" srcOrd="0" destOrd="0" presId="urn:microsoft.com/office/officeart/2005/8/layout/process1"/>
    <dgm:cxn modelId="{CBBF6E78-D27A-4D1E-B238-448BB5695CCB}" type="presOf" srcId="{B5327518-76B8-4DAC-8019-D39A33C33204}" destId="{2B459A86-CDEF-453C-B283-39B9B44DD8A8}" srcOrd="0" destOrd="0" presId="urn:microsoft.com/office/officeart/2005/8/layout/process1"/>
    <dgm:cxn modelId="{301F138A-E539-413B-815C-F2E141C0B7C9}" srcId="{7D81D5C0-2D22-4997-B705-8E7E5501AD04}" destId="{C241186F-0895-41CE-A441-9E394504024C}" srcOrd="2" destOrd="0" parTransId="{7B6391EC-2345-4493-9B88-34AA6DD79411}" sibTransId="{43830558-8704-4BB9-A2D2-59A9B7CE90E0}"/>
    <dgm:cxn modelId="{106C0391-B82A-4588-A306-53802F979234}" type="presOf" srcId="{C241186F-0895-41CE-A441-9E394504024C}" destId="{9102A467-A98F-4541-9AB2-FE288C36CF00}" srcOrd="0" destOrd="0" presId="urn:microsoft.com/office/officeart/2005/8/layout/process1"/>
    <dgm:cxn modelId="{281184B2-25E9-4AF2-88C4-30A44E11D0D5}" type="presOf" srcId="{B018F4E4-37D3-4510-B1DB-DF622D07582D}" destId="{951D6F8C-3612-4709-877A-F4F198A0AA96}" srcOrd="0" destOrd="0" presId="urn:microsoft.com/office/officeart/2005/8/layout/process1"/>
    <dgm:cxn modelId="{47295FEB-303A-444B-9628-11E827836C95}" type="presOf" srcId="{75FB6E25-F68F-4E0A-93FE-B2B716B47550}" destId="{E742B7B9-BA76-4C94-A4E5-005AD2EADE1C}" srcOrd="1" destOrd="0" presId="urn:microsoft.com/office/officeart/2005/8/layout/process1"/>
    <dgm:cxn modelId="{4CC759ED-B96B-4E14-8BD4-E798DC9B3253}" type="presOf" srcId="{2963D010-843A-4777-9D77-7A3E9FDC7BF6}" destId="{52491CD9-953D-47DD-852C-732697A98175}" srcOrd="0" destOrd="0" presId="urn:microsoft.com/office/officeart/2005/8/layout/process1"/>
    <dgm:cxn modelId="{6E40353F-66D4-4658-BDCC-DB43BC95E49D}" type="presParOf" srcId="{B803470F-F8BA-4314-806E-F4E823BFBD61}" destId="{2B459A86-CDEF-453C-B283-39B9B44DD8A8}" srcOrd="0" destOrd="0" presId="urn:microsoft.com/office/officeart/2005/8/layout/process1"/>
    <dgm:cxn modelId="{7EEB5F04-B86E-456C-ACA9-9C666AC48CA7}" type="presParOf" srcId="{B803470F-F8BA-4314-806E-F4E823BFBD61}" destId="{C4CFD386-E994-4E2A-BB84-F16C42ABF51E}" srcOrd="1" destOrd="0" presId="urn:microsoft.com/office/officeart/2005/8/layout/process1"/>
    <dgm:cxn modelId="{1843C9DA-57F4-49DC-BD75-AB36134EFB55}" type="presParOf" srcId="{C4CFD386-E994-4E2A-BB84-F16C42ABF51E}" destId="{E742B7B9-BA76-4C94-A4E5-005AD2EADE1C}" srcOrd="0" destOrd="0" presId="urn:microsoft.com/office/officeart/2005/8/layout/process1"/>
    <dgm:cxn modelId="{5FB8C266-36F2-4310-AB70-35C7C751F4CF}" type="presParOf" srcId="{B803470F-F8BA-4314-806E-F4E823BFBD61}" destId="{26963F98-B0A0-42ED-B4B0-6D9A96695315}" srcOrd="2" destOrd="0" presId="urn:microsoft.com/office/officeart/2005/8/layout/process1"/>
    <dgm:cxn modelId="{B275DBAD-1FE7-44F2-B832-314EA0A9000E}" type="presParOf" srcId="{B803470F-F8BA-4314-806E-F4E823BFBD61}" destId="{951D6F8C-3612-4709-877A-F4F198A0AA96}" srcOrd="3" destOrd="0" presId="urn:microsoft.com/office/officeart/2005/8/layout/process1"/>
    <dgm:cxn modelId="{8623A4ED-43F5-449B-9904-F945B17940A1}" type="presParOf" srcId="{951D6F8C-3612-4709-877A-F4F198A0AA96}" destId="{7E64E627-63B8-44E0-BFD2-6000A5E8FABA}" srcOrd="0" destOrd="0" presId="urn:microsoft.com/office/officeart/2005/8/layout/process1"/>
    <dgm:cxn modelId="{04678F7F-5F15-457B-9AA4-F898F8322E74}" type="presParOf" srcId="{B803470F-F8BA-4314-806E-F4E823BFBD61}" destId="{9102A467-A98F-4541-9AB2-FE288C36CF00}" srcOrd="4" destOrd="0" presId="urn:microsoft.com/office/officeart/2005/8/layout/process1"/>
    <dgm:cxn modelId="{EF05726D-BBE6-4668-A7F2-1D9555836C28}" type="presParOf" srcId="{B803470F-F8BA-4314-806E-F4E823BFBD61}" destId="{F1C0F478-CE85-4365-AF1B-B71945B5E6B7}" srcOrd="5" destOrd="0" presId="urn:microsoft.com/office/officeart/2005/8/layout/process1"/>
    <dgm:cxn modelId="{3CC5C3AB-DE04-484A-B54E-07E1D3F1DACA}" type="presParOf" srcId="{F1C0F478-CE85-4365-AF1B-B71945B5E6B7}" destId="{6432C20C-B759-4B69-AF83-333FF1D2A394}" srcOrd="0" destOrd="0" presId="urn:microsoft.com/office/officeart/2005/8/layout/process1"/>
    <dgm:cxn modelId="{A9902950-8D3A-49EB-AE68-4E229C38BE26}" type="presParOf" srcId="{B803470F-F8BA-4314-806E-F4E823BFBD61}" destId="{52491CD9-953D-47DD-852C-732697A98175}"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19F65E-5776-4929-B8A1-7F5AA852D6F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64FFC2C-4632-4A62-B9F5-653081BAAF10}">
      <dgm:prSet/>
      <dgm:spPr/>
      <dgm:t>
        <a:bodyPr/>
        <a:lstStyle/>
        <a:p>
          <a:r>
            <a:rPr lang="en-GB"/>
            <a:t>Improves morale </a:t>
          </a:r>
          <a:endParaRPr lang="en-US"/>
        </a:p>
      </dgm:t>
    </dgm:pt>
    <dgm:pt modelId="{B60CA40A-F2B4-4A67-8247-43C3D05E8FB8}" type="parTrans" cxnId="{C9F80DE8-4BF6-4622-B9A1-C0CB66BFCB6B}">
      <dgm:prSet/>
      <dgm:spPr/>
      <dgm:t>
        <a:bodyPr/>
        <a:lstStyle/>
        <a:p>
          <a:endParaRPr lang="en-US"/>
        </a:p>
      </dgm:t>
    </dgm:pt>
    <dgm:pt modelId="{1B2E4D0D-6521-48A0-8FF4-88D3A536933A}" type="sibTrans" cxnId="{C9F80DE8-4BF6-4622-B9A1-C0CB66BFCB6B}">
      <dgm:prSet/>
      <dgm:spPr/>
      <dgm:t>
        <a:bodyPr/>
        <a:lstStyle/>
        <a:p>
          <a:endParaRPr lang="en-US"/>
        </a:p>
      </dgm:t>
    </dgm:pt>
    <dgm:pt modelId="{745E7034-F780-4C00-8B30-00A0D87EDF01}">
      <dgm:prSet/>
      <dgm:spPr/>
      <dgm:t>
        <a:bodyPr/>
        <a:lstStyle/>
        <a:p>
          <a:r>
            <a:rPr lang="en-GB"/>
            <a:t>Improves Service</a:t>
          </a:r>
          <a:endParaRPr lang="en-US"/>
        </a:p>
      </dgm:t>
    </dgm:pt>
    <dgm:pt modelId="{020809F8-758E-41E3-B146-0044B4B989C5}" type="parTrans" cxnId="{9CD864C7-E9C2-40A0-958E-E70B85A3CC8C}">
      <dgm:prSet/>
      <dgm:spPr/>
      <dgm:t>
        <a:bodyPr/>
        <a:lstStyle/>
        <a:p>
          <a:endParaRPr lang="en-US"/>
        </a:p>
      </dgm:t>
    </dgm:pt>
    <dgm:pt modelId="{4B7FC5C2-56CD-476B-AE63-6FF0C5F981F4}" type="sibTrans" cxnId="{9CD864C7-E9C2-40A0-958E-E70B85A3CC8C}">
      <dgm:prSet/>
      <dgm:spPr/>
      <dgm:t>
        <a:bodyPr/>
        <a:lstStyle/>
        <a:p>
          <a:endParaRPr lang="en-US"/>
        </a:p>
      </dgm:t>
    </dgm:pt>
    <dgm:pt modelId="{EF260CC6-B2A5-48CF-AC18-0B5C823FE349}">
      <dgm:prSet/>
      <dgm:spPr/>
      <dgm:t>
        <a:bodyPr/>
        <a:lstStyle/>
        <a:p>
          <a:r>
            <a:rPr lang="en-GB"/>
            <a:t>People feel safe to say what they think and feel </a:t>
          </a:r>
          <a:endParaRPr lang="en-US"/>
        </a:p>
      </dgm:t>
    </dgm:pt>
    <dgm:pt modelId="{676B4267-5990-48FB-B569-E4B64F7450C2}" type="parTrans" cxnId="{B18B5CA2-4B56-4138-B065-A82F046D5736}">
      <dgm:prSet/>
      <dgm:spPr/>
      <dgm:t>
        <a:bodyPr/>
        <a:lstStyle/>
        <a:p>
          <a:endParaRPr lang="en-US"/>
        </a:p>
      </dgm:t>
    </dgm:pt>
    <dgm:pt modelId="{80627377-BC51-461C-92C0-0BAEDFD1D1E2}" type="sibTrans" cxnId="{B18B5CA2-4B56-4138-B065-A82F046D5736}">
      <dgm:prSet/>
      <dgm:spPr/>
      <dgm:t>
        <a:bodyPr/>
        <a:lstStyle/>
        <a:p>
          <a:endParaRPr lang="en-US"/>
        </a:p>
      </dgm:t>
    </dgm:pt>
    <dgm:pt modelId="{A047FD0D-A92E-47FE-8151-EB387011CABB}">
      <dgm:prSet/>
      <dgm:spPr/>
      <dgm:t>
        <a:bodyPr/>
        <a:lstStyle/>
        <a:p>
          <a:r>
            <a:rPr lang="en-GB"/>
            <a:t>Productive boost</a:t>
          </a:r>
          <a:endParaRPr lang="en-US"/>
        </a:p>
      </dgm:t>
    </dgm:pt>
    <dgm:pt modelId="{BCC9D16C-DD59-4446-ADAF-D9B226AC49B8}" type="parTrans" cxnId="{9FE30587-361B-498A-AA38-CD359C231474}">
      <dgm:prSet/>
      <dgm:spPr/>
      <dgm:t>
        <a:bodyPr/>
        <a:lstStyle/>
        <a:p>
          <a:endParaRPr lang="en-US"/>
        </a:p>
      </dgm:t>
    </dgm:pt>
    <dgm:pt modelId="{7CE7BF5A-B8F8-4DA2-B52A-1EDA4080575D}" type="sibTrans" cxnId="{9FE30587-361B-498A-AA38-CD359C231474}">
      <dgm:prSet/>
      <dgm:spPr/>
      <dgm:t>
        <a:bodyPr/>
        <a:lstStyle/>
        <a:p>
          <a:endParaRPr lang="en-US"/>
        </a:p>
      </dgm:t>
    </dgm:pt>
    <dgm:pt modelId="{65EA38A1-9245-4FCA-A7EA-0E4A77A13C53}">
      <dgm:prSet/>
      <dgm:spPr/>
      <dgm:t>
        <a:bodyPr/>
        <a:lstStyle/>
        <a:p>
          <a:r>
            <a:rPr lang="en-GB"/>
            <a:t>Promotes innovation</a:t>
          </a:r>
          <a:endParaRPr lang="en-US"/>
        </a:p>
      </dgm:t>
    </dgm:pt>
    <dgm:pt modelId="{03BD0BA8-88C0-49B5-9364-684E03985D7F}" type="parTrans" cxnId="{C0BCB36C-68C8-4983-B1A6-A2D4183020D9}">
      <dgm:prSet/>
      <dgm:spPr/>
      <dgm:t>
        <a:bodyPr/>
        <a:lstStyle/>
        <a:p>
          <a:endParaRPr lang="en-US"/>
        </a:p>
      </dgm:t>
    </dgm:pt>
    <dgm:pt modelId="{FD871B5B-A287-4134-B650-FA183886BBDD}" type="sibTrans" cxnId="{C0BCB36C-68C8-4983-B1A6-A2D4183020D9}">
      <dgm:prSet/>
      <dgm:spPr/>
      <dgm:t>
        <a:bodyPr/>
        <a:lstStyle/>
        <a:p>
          <a:endParaRPr lang="en-US"/>
        </a:p>
      </dgm:t>
    </dgm:pt>
    <dgm:pt modelId="{4668D58C-7E24-4013-A5E9-048BF2B9E67E}">
      <dgm:prSet/>
      <dgm:spPr/>
      <dgm:t>
        <a:bodyPr/>
        <a:lstStyle/>
        <a:p>
          <a:r>
            <a:rPr lang="en-GB"/>
            <a:t>Support network</a:t>
          </a:r>
          <a:endParaRPr lang="en-US"/>
        </a:p>
      </dgm:t>
    </dgm:pt>
    <dgm:pt modelId="{D5B4FD2E-F0D7-4271-BF76-BE8E4C0B98AA}" type="parTrans" cxnId="{5CFF38D4-A7CF-4E04-8635-D3EED7F4FDB4}">
      <dgm:prSet/>
      <dgm:spPr/>
      <dgm:t>
        <a:bodyPr/>
        <a:lstStyle/>
        <a:p>
          <a:endParaRPr lang="en-US"/>
        </a:p>
      </dgm:t>
    </dgm:pt>
    <dgm:pt modelId="{CC206E26-69B6-41E4-900A-BBC41AF0F47C}" type="sibTrans" cxnId="{5CFF38D4-A7CF-4E04-8635-D3EED7F4FDB4}">
      <dgm:prSet/>
      <dgm:spPr/>
      <dgm:t>
        <a:bodyPr/>
        <a:lstStyle/>
        <a:p>
          <a:endParaRPr lang="en-US"/>
        </a:p>
      </dgm:t>
    </dgm:pt>
    <dgm:pt modelId="{518F5928-ECA6-430A-822B-E5C59CEE5831}">
      <dgm:prSet/>
      <dgm:spPr/>
      <dgm:t>
        <a:bodyPr/>
        <a:lstStyle/>
        <a:p>
          <a:r>
            <a:rPr lang="en-GB"/>
            <a:t>Establishes strong relationship</a:t>
          </a:r>
          <a:endParaRPr lang="en-US"/>
        </a:p>
      </dgm:t>
    </dgm:pt>
    <dgm:pt modelId="{3AE53C27-9E16-4767-9224-B7D04A93EC77}" type="parTrans" cxnId="{E40F80D1-751A-453A-84FD-42BBCB5FB71D}">
      <dgm:prSet/>
      <dgm:spPr/>
      <dgm:t>
        <a:bodyPr/>
        <a:lstStyle/>
        <a:p>
          <a:endParaRPr lang="en-US"/>
        </a:p>
      </dgm:t>
    </dgm:pt>
    <dgm:pt modelId="{A2FE8513-72D3-482B-B00D-5522D0C6076F}" type="sibTrans" cxnId="{E40F80D1-751A-453A-84FD-42BBCB5FB71D}">
      <dgm:prSet/>
      <dgm:spPr/>
      <dgm:t>
        <a:bodyPr/>
        <a:lstStyle/>
        <a:p>
          <a:endParaRPr lang="en-US"/>
        </a:p>
      </dgm:t>
    </dgm:pt>
    <dgm:pt modelId="{B15A249F-7762-4984-BDCB-55B928BA1748}">
      <dgm:prSet/>
      <dgm:spPr/>
      <dgm:t>
        <a:bodyPr/>
        <a:lstStyle/>
        <a:p>
          <a:r>
            <a:rPr lang="en-GB"/>
            <a:t>Improves communication skills</a:t>
          </a:r>
          <a:endParaRPr lang="en-US"/>
        </a:p>
      </dgm:t>
    </dgm:pt>
    <dgm:pt modelId="{20DB94CC-4567-4CD0-9E1A-FE556E9989DF}" type="parTrans" cxnId="{F1BA3C0A-62DB-454C-A094-C3E38D92681D}">
      <dgm:prSet/>
      <dgm:spPr/>
      <dgm:t>
        <a:bodyPr/>
        <a:lstStyle/>
        <a:p>
          <a:endParaRPr lang="en-US"/>
        </a:p>
      </dgm:t>
    </dgm:pt>
    <dgm:pt modelId="{09417754-892C-484B-A1CC-BA55093F1865}" type="sibTrans" cxnId="{F1BA3C0A-62DB-454C-A094-C3E38D92681D}">
      <dgm:prSet/>
      <dgm:spPr/>
      <dgm:t>
        <a:bodyPr/>
        <a:lstStyle/>
        <a:p>
          <a:endParaRPr lang="en-US"/>
        </a:p>
      </dgm:t>
    </dgm:pt>
    <dgm:pt modelId="{2A179438-654B-4599-8D60-191774FE9CFC}">
      <dgm:prSet/>
      <dgm:spPr/>
      <dgm:t>
        <a:bodyPr/>
        <a:lstStyle/>
        <a:p>
          <a:r>
            <a:rPr lang="en-GB"/>
            <a:t>Enables flexibility</a:t>
          </a:r>
          <a:endParaRPr lang="en-US"/>
        </a:p>
      </dgm:t>
    </dgm:pt>
    <dgm:pt modelId="{BAF8E217-9FBC-41B5-8962-D6E84A75D5E3}" type="parTrans" cxnId="{EFF2DE29-7918-4700-8DEE-FCFC0CF4CE49}">
      <dgm:prSet/>
      <dgm:spPr/>
      <dgm:t>
        <a:bodyPr/>
        <a:lstStyle/>
        <a:p>
          <a:endParaRPr lang="en-US"/>
        </a:p>
      </dgm:t>
    </dgm:pt>
    <dgm:pt modelId="{6CEF032E-FF7E-43A0-B274-4764D6F6B74D}" type="sibTrans" cxnId="{EFF2DE29-7918-4700-8DEE-FCFC0CF4CE49}">
      <dgm:prSet/>
      <dgm:spPr/>
      <dgm:t>
        <a:bodyPr/>
        <a:lstStyle/>
        <a:p>
          <a:endParaRPr lang="en-US"/>
        </a:p>
      </dgm:t>
    </dgm:pt>
    <dgm:pt modelId="{32C84F36-720E-4432-A75E-FAFAFCA7587E}">
      <dgm:prSet/>
      <dgm:spPr/>
      <dgm:t>
        <a:bodyPr/>
        <a:lstStyle/>
        <a:p>
          <a:r>
            <a:rPr lang="en-GB"/>
            <a:t>Increases skills an knowledge</a:t>
          </a:r>
          <a:endParaRPr lang="en-US"/>
        </a:p>
      </dgm:t>
    </dgm:pt>
    <dgm:pt modelId="{0AFB7D1B-B30F-47FC-8F6D-873D8E0CB82F}" type="parTrans" cxnId="{9A8F255C-C233-4A4C-B413-41583C501123}">
      <dgm:prSet/>
      <dgm:spPr/>
      <dgm:t>
        <a:bodyPr/>
        <a:lstStyle/>
        <a:p>
          <a:endParaRPr lang="en-US"/>
        </a:p>
      </dgm:t>
    </dgm:pt>
    <dgm:pt modelId="{E366BA52-EE11-4821-9196-F52B559BF093}" type="sibTrans" cxnId="{9A8F255C-C233-4A4C-B413-41583C501123}">
      <dgm:prSet/>
      <dgm:spPr/>
      <dgm:t>
        <a:bodyPr/>
        <a:lstStyle/>
        <a:p>
          <a:endParaRPr lang="en-US"/>
        </a:p>
      </dgm:t>
    </dgm:pt>
    <dgm:pt modelId="{9EBC7723-234B-445A-B85D-058E97225801}">
      <dgm:prSet/>
      <dgm:spPr/>
      <dgm:t>
        <a:bodyPr/>
        <a:lstStyle/>
        <a:p>
          <a:r>
            <a:rPr lang="en-GB"/>
            <a:t>Develops leadership qualities</a:t>
          </a:r>
          <a:endParaRPr lang="en-US"/>
        </a:p>
      </dgm:t>
    </dgm:pt>
    <dgm:pt modelId="{2325638F-C6B4-458A-8DC8-23FA5D49BD01}" type="parTrans" cxnId="{850DA859-DD1F-4791-A91E-06556F6AB112}">
      <dgm:prSet/>
      <dgm:spPr/>
      <dgm:t>
        <a:bodyPr/>
        <a:lstStyle/>
        <a:p>
          <a:endParaRPr lang="en-US"/>
        </a:p>
      </dgm:t>
    </dgm:pt>
    <dgm:pt modelId="{0826BF6D-7694-4D2A-8431-76DFF087D93D}" type="sibTrans" cxnId="{850DA859-DD1F-4791-A91E-06556F6AB112}">
      <dgm:prSet/>
      <dgm:spPr/>
      <dgm:t>
        <a:bodyPr/>
        <a:lstStyle/>
        <a:p>
          <a:endParaRPr lang="en-US"/>
        </a:p>
      </dgm:t>
    </dgm:pt>
    <dgm:pt modelId="{0FD8D919-BA55-443D-8818-AEC9359976E9}">
      <dgm:prSet/>
      <dgm:spPr/>
      <dgm:t>
        <a:bodyPr/>
        <a:lstStyle/>
        <a:p>
          <a:r>
            <a:rPr lang="en-GB"/>
            <a:t>Facilitates career progress</a:t>
          </a:r>
          <a:endParaRPr lang="en-US"/>
        </a:p>
      </dgm:t>
    </dgm:pt>
    <dgm:pt modelId="{D62CE7B5-ADE4-46DF-A898-AEB22FD9F1AC}" type="parTrans" cxnId="{E5870E78-6DD3-4ABE-A41D-CF8F8394877A}">
      <dgm:prSet/>
      <dgm:spPr/>
      <dgm:t>
        <a:bodyPr/>
        <a:lstStyle/>
        <a:p>
          <a:endParaRPr lang="en-US"/>
        </a:p>
      </dgm:t>
    </dgm:pt>
    <dgm:pt modelId="{F7327089-6F2E-49E9-9A43-193979D42AFD}" type="sibTrans" cxnId="{E5870E78-6DD3-4ABE-A41D-CF8F8394877A}">
      <dgm:prSet/>
      <dgm:spPr/>
      <dgm:t>
        <a:bodyPr/>
        <a:lstStyle/>
        <a:p>
          <a:endParaRPr lang="en-US"/>
        </a:p>
      </dgm:t>
    </dgm:pt>
    <dgm:pt modelId="{4A2B4C19-2073-4FB5-8871-D1419CA864C5}">
      <dgm:prSet/>
      <dgm:spPr/>
      <dgm:t>
        <a:bodyPr/>
        <a:lstStyle/>
        <a:p>
          <a:r>
            <a:rPr lang="en-GB"/>
            <a:t>Expands professional network</a:t>
          </a:r>
          <a:endParaRPr lang="en-US"/>
        </a:p>
      </dgm:t>
    </dgm:pt>
    <dgm:pt modelId="{9EE82C8D-2CCA-4AB9-94FC-8A3B52991BFC}" type="parTrans" cxnId="{36F4018F-3810-497F-801B-33211992FC54}">
      <dgm:prSet/>
      <dgm:spPr/>
      <dgm:t>
        <a:bodyPr/>
        <a:lstStyle/>
        <a:p>
          <a:endParaRPr lang="en-US"/>
        </a:p>
      </dgm:t>
    </dgm:pt>
    <dgm:pt modelId="{F501D03A-7CF2-4CA4-AB0B-8ECC75D393C1}" type="sibTrans" cxnId="{36F4018F-3810-497F-801B-33211992FC54}">
      <dgm:prSet/>
      <dgm:spPr/>
      <dgm:t>
        <a:bodyPr/>
        <a:lstStyle/>
        <a:p>
          <a:endParaRPr lang="en-US"/>
        </a:p>
      </dgm:t>
    </dgm:pt>
    <dgm:pt modelId="{30F47B4E-AD9B-4224-A18B-E4E6F9B56B4E}">
      <dgm:prSet/>
      <dgm:spPr/>
      <dgm:t>
        <a:bodyPr/>
        <a:lstStyle/>
        <a:p>
          <a:r>
            <a:rPr lang="en-GB"/>
            <a:t>Individual roles are clear.</a:t>
          </a:r>
          <a:endParaRPr lang="en-US"/>
        </a:p>
      </dgm:t>
    </dgm:pt>
    <dgm:pt modelId="{B6D6F4AC-E591-49CC-9774-146B392D73FB}" type="parTrans" cxnId="{7E835423-FF03-4021-B4CC-1B4EB44CBC51}">
      <dgm:prSet/>
      <dgm:spPr/>
      <dgm:t>
        <a:bodyPr/>
        <a:lstStyle/>
        <a:p>
          <a:endParaRPr lang="en-US"/>
        </a:p>
      </dgm:t>
    </dgm:pt>
    <dgm:pt modelId="{830190A1-F743-4768-92DC-5EE7304DB7CD}" type="sibTrans" cxnId="{7E835423-FF03-4021-B4CC-1B4EB44CBC51}">
      <dgm:prSet/>
      <dgm:spPr/>
      <dgm:t>
        <a:bodyPr/>
        <a:lstStyle/>
        <a:p>
          <a:endParaRPr lang="en-US"/>
        </a:p>
      </dgm:t>
    </dgm:pt>
    <dgm:pt modelId="{DC595C13-0FDC-4AFB-AA80-19584CFA755B}" type="pres">
      <dgm:prSet presAssocID="{5C19F65E-5776-4929-B8A1-7F5AA852D6F6}" presName="diagram" presStyleCnt="0">
        <dgm:presLayoutVars>
          <dgm:dir/>
          <dgm:resizeHandles val="exact"/>
        </dgm:presLayoutVars>
      </dgm:prSet>
      <dgm:spPr/>
    </dgm:pt>
    <dgm:pt modelId="{D9C06CFF-61F7-4AB9-996B-4B5985F9590B}" type="pres">
      <dgm:prSet presAssocID="{264FFC2C-4632-4A62-B9F5-653081BAAF10}" presName="node" presStyleLbl="node1" presStyleIdx="0" presStyleCnt="14">
        <dgm:presLayoutVars>
          <dgm:bulletEnabled val="1"/>
        </dgm:presLayoutVars>
      </dgm:prSet>
      <dgm:spPr/>
    </dgm:pt>
    <dgm:pt modelId="{8EBA54DE-4E50-41C5-8D7F-C6C4A4D39B93}" type="pres">
      <dgm:prSet presAssocID="{1B2E4D0D-6521-48A0-8FF4-88D3A536933A}" presName="sibTrans" presStyleCnt="0"/>
      <dgm:spPr/>
    </dgm:pt>
    <dgm:pt modelId="{991B7054-0061-49D4-BA04-FF098F38926F}" type="pres">
      <dgm:prSet presAssocID="{745E7034-F780-4C00-8B30-00A0D87EDF01}" presName="node" presStyleLbl="node1" presStyleIdx="1" presStyleCnt="14">
        <dgm:presLayoutVars>
          <dgm:bulletEnabled val="1"/>
        </dgm:presLayoutVars>
      </dgm:prSet>
      <dgm:spPr/>
    </dgm:pt>
    <dgm:pt modelId="{E937CEF4-DE9B-418A-96BF-67CA4759DB06}" type="pres">
      <dgm:prSet presAssocID="{4B7FC5C2-56CD-476B-AE63-6FF0C5F981F4}" presName="sibTrans" presStyleCnt="0"/>
      <dgm:spPr/>
    </dgm:pt>
    <dgm:pt modelId="{5D23188E-77CD-4468-9AA7-AA8D0EA1350B}" type="pres">
      <dgm:prSet presAssocID="{EF260CC6-B2A5-48CF-AC18-0B5C823FE349}" presName="node" presStyleLbl="node1" presStyleIdx="2" presStyleCnt="14">
        <dgm:presLayoutVars>
          <dgm:bulletEnabled val="1"/>
        </dgm:presLayoutVars>
      </dgm:prSet>
      <dgm:spPr/>
    </dgm:pt>
    <dgm:pt modelId="{5BA366C1-919D-480B-867C-63F60AA4E0B6}" type="pres">
      <dgm:prSet presAssocID="{80627377-BC51-461C-92C0-0BAEDFD1D1E2}" presName="sibTrans" presStyleCnt="0"/>
      <dgm:spPr/>
    </dgm:pt>
    <dgm:pt modelId="{4DEB28AD-CCC4-40C7-89A7-234357EE674E}" type="pres">
      <dgm:prSet presAssocID="{A047FD0D-A92E-47FE-8151-EB387011CABB}" presName="node" presStyleLbl="node1" presStyleIdx="3" presStyleCnt="14">
        <dgm:presLayoutVars>
          <dgm:bulletEnabled val="1"/>
        </dgm:presLayoutVars>
      </dgm:prSet>
      <dgm:spPr/>
    </dgm:pt>
    <dgm:pt modelId="{981FB58E-40DB-449C-8D74-F9A7B7A67777}" type="pres">
      <dgm:prSet presAssocID="{7CE7BF5A-B8F8-4DA2-B52A-1EDA4080575D}" presName="sibTrans" presStyleCnt="0"/>
      <dgm:spPr/>
    </dgm:pt>
    <dgm:pt modelId="{7900D1F0-8A4A-4AC0-97F2-2394F5DB5575}" type="pres">
      <dgm:prSet presAssocID="{65EA38A1-9245-4FCA-A7EA-0E4A77A13C53}" presName="node" presStyleLbl="node1" presStyleIdx="4" presStyleCnt="14">
        <dgm:presLayoutVars>
          <dgm:bulletEnabled val="1"/>
        </dgm:presLayoutVars>
      </dgm:prSet>
      <dgm:spPr/>
    </dgm:pt>
    <dgm:pt modelId="{7C5AF412-7F10-4E05-939E-1106DF2F1D47}" type="pres">
      <dgm:prSet presAssocID="{FD871B5B-A287-4134-B650-FA183886BBDD}" presName="sibTrans" presStyleCnt="0"/>
      <dgm:spPr/>
    </dgm:pt>
    <dgm:pt modelId="{23A45ABE-E0DC-41D1-AF09-C67B7727CA8A}" type="pres">
      <dgm:prSet presAssocID="{4668D58C-7E24-4013-A5E9-048BF2B9E67E}" presName="node" presStyleLbl="node1" presStyleIdx="5" presStyleCnt="14">
        <dgm:presLayoutVars>
          <dgm:bulletEnabled val="1"/>
        </dgm:presLayoutVars>
      </dgm:prSet>
      <dgm:spPr/>
    </dgm:pt>
    <dgm:pt modelId="{F987DBF4-F553-40F2-8329-F9AB72AFB130}" type="pres">
      <dgm:prSet presAssocID="{CC206E26-69B6-41E4-900A-BBC41AF0F47C}" presName="sibTrans" presStyleCnt="0"/>
      <dgm:spPr/>
    </dgm:pt>
    <dgm:pt modelId="{5BD51907-9966-4CEA-9E33-8E0A210DC041}" type="pres">
      <dgm:prSet presAssocID="{518F5928-ECA6-430A-822B-E5C59CEE5831}" presName="node" presStyleLbl="node1" presStyleIdx="6" presStyleCnt="14">
        <dgm:presLayoutVars>
          <dgm:bulletEnabled val="1"/>
        </dgm:presLayoutVars>
      </dgm:prSet>
      <dgm:spPr/>
    </dgm:pt>
    <dgm:pt modelId="{7E2F09A3-6A50-4984-9756-C84917094BB9}" type="pres">
      <dgm:prSet presAssocID="{A2FE8513-72D3-482B-B00D-5522D0C6076F}" presName="sibTrans" presStyleCnt="0"/>
      <dgm:spPr/>
    </dgm:pt>
    <dgm:pt modelId="{3CA79BAF-AA7C-492C-95C8-AFCB1AB3A79A}" type="pres">
      <dgm:prSet presAssocID="{B15A249F-7762-4984-BDCB-55B928BA1748}" presName="node" presStyleLbl="node1" presStyleIdx="7" presStyleCnt="14">
        <dgm:presLayoutVars>
          <dgm:bulletEnabled val="1"/>
        </dgm:presLayoutVars>
      </dgm:prSet>
      <dgm:spPr/>
    </dgm:pt>
    <dgm:pt modelId="{B094B3FC-47CA-40AE-AE2C-E0BA2271E600}" type="pres">
      <dgm:prSet presAssocID="{09417754-892C-484B-A1CC-BA55093F1865}" presName="sibTrans" presStyleCnt="0"/>
      <dgm:spPr/>
    </dgm:pt>
    <dgm:pt modelId="{24016396-3704-4D48-974F-258F5A224215}" type="pres">
      <dgm:prSet presAssocID="{2A179438-654B-4599-8D60-191774FE9CFC}" presName="node" presStyleLbl="node1" presStyleIdx="8" presStyleCnt="14">
        <dgm:presLayoutVars>
          <dgm:bulletEnabled val="1"/>
        </dgm:presLayoutVars>
      </dgm:prSet>
      <dgm:spPr/>
    </dgm:pt>
    <dgm:pt modelId="{932E2D2C-3EB5-49AD-A002-761BD966E6A3}" type="pres">
      <dgm:prSet presAssocID="{6CEF032E-FF7E-43A0-B274-4764D6F6B74D}" presName="sibTrans" presStyleCnt="0"/>
      <dgm:spPr/>
    </dgm:pt>
    <dgm:pt modelId="{983C92C8-2A65-452B-871A-C0712CEB7FB5}" type="pres">
      <dgm:prSet presAssocID="{32C84F36-720E-4432-A75E-FAFAFCA7587E}" presName="node" presStyleLbl="node1" presStyleIdx="9" presStyleCnt="14">
        <dgm:presLayoutVars>
          <dgm:bulletEnabled val="1"/>
        </dgm:presLayoutVars>
      </dgm:prSet>
      <dgm:spPr/>
    </dgm:pt>
    <dgm:pt modelId="{49039211-5A51-4B94-A6B5-223C3510C038}" type="pres">
      <dgm:prSet presAssocID="{E366BA52-EE11-4821-9196-F52B559BF093}" presName="sibTrans" presStyleCnt="0"/>
      <dgm:spPr/>
    </dgm:pt>
    <dgm:pt modelId="{0B516673-B7EB-4D54-8652-359E65E15CDF}" type="pres">
      <dgm:prSet presAssocID="{9EBC7723-234B-445A-B85D-058E97225801}" presName="node" presStyleLbl="node1" presStyleIdx="10" presStyleCnt="14">
        <dgm:presLayoutVars>
          <dgm:bulletEnabled val="1"/>
        </dgm:presLayoutVars>
      </dgm:prSet>
      <dgm:spPr/>
    </dgm:pt>
    <dgm:pt modelId="{59255DF1-7DFB-46AD-8642-33E38524C78D}" type="pres">
      <dgm:prSet presAssocID="{0826BF6D-7694-4D2A-8431-76DFF087D93D}" presName="sibTrans" presStyleCnt="0"/>
      <dgm:spPr/>
    </dgm:pt>
    <dgm:pt modelId="{54AA875B-4E9E-4FB9-AB2E-798EDC006C8F}" type="pres">
      <dgm:prSet presAssocID="{0FD8D919-BA55-443D-8818-AEC9359976E9}" presName="node" presStyleLbl="node1" presStyleIdx="11" presStyleCnt="14">
        <dgm:presLayoutVars>
          <dgm:bulletEnabled val="1"/>
        </dgm:presLayoutVars>
      </dgm:prSet>
      <dgm:spPr/>
    </dgm:pt>
    <dgm:pt modelId="{0E413619-54FA-4E1A-ADB7-E13B4F4BAFE7}" type="pres">
      <dgm:prSet presAssocID="{F7327089-6F2E-49E9-9A43-193979D42AFD}" presName="sibTrans" presStyleCnt="0"/>
      <dgm:spPr/>
    </dgm:pt>
    <dgm:pt modelId="{5937BFB3-E0D7-4523-B105-B1BBD462AFA8}" type="pres">
      <dgm:prSet presAssocID="{4A2B4C19-2073-4FB5-8871-D1419CA864C5}" presName="node" presStyleLbl="node1" presStyleIdx="12" presStyleCnt="14">
        <dgm:presLayoutVars>
          <dgm:bulletEnabled val="1"/>
        </dgm:presLayoutVars>
      </dgm:prSet>
      <dgm:spPr/>
    </dgm:pt>
    <dgm:pt modelId="{6447E609-C457-4A13-837A-CAAC99BE0D3B}" type="pres">
      <dgm:prSet presAssocID="{F501D03A-7CF2-4CA4-AB0B-8ECC75D393C1}" presName="sibTrans" presStyleCnt="0"/>
      <dgm:spPr/>
    </dgm:pt>
    <dgm:pt modelId="{5CC10097-C464-49F3-8CD0-955FEA82C90F}" type="pres">
      <dgm:prSet presAssocID="{30F47B4E-AD9B-4224-A18B-E4E6F9B56B4E}" presName="node" presStyleLbl="node1" presStyleIdx="13" presStyleCnt="14">
        <dgm:presLayoutVars>
          <dgm:bulletEnabled val="1"/>
        </dgm:presLayoutVars>
      </dgm:prSet>
      <dgm:spPr/>
    </dgm:pt>
  </dgm:ptLst>
  <dgm:cxnLst>
    <dgm:cxn modelId="{E9E77001-E36B-4E38-BD10-2D17FC723ACD}" type="presOf" srcId="{264FFC2C-4632-4A62-B9F5-653081BAAF10}" destId="{D9C06CFF-61F7-4AB9-996B-4B5985F9590B}" srcOrd="0" destOrd="0" presId="urn:microsoft.com/office/officeart/2005/8/layout/default"/>
    <dgm:cxn modelId="{F1BA3C0A-62DB-454C-A094-C3E38D92681D}" srcId="{5C19F65E-5776-4929-B8A1-7F5AA852D6F6}" destId="{B15A249F-7762-4984-BDCB-55B928BA1748}" srcOrd="7" destOrd="0" parTransId="{20DB94CC-4567-4CD0-9E1A-FE556E9989DF}" sibTransId="{09417754-892C-484B-A1CC-BA55093F1865}"/>
    <dgm:cxn modelId="{7E835423-FF03-4021-B4CC-1B4EB44CBC51}" srcId="{5C19F65E-5776-4929-B8A1-7F5AA852D6F6}" destId="{30F47B4E-AD9B-4224-A18B-E4E6F9B56B4E}" srcOrd="13" destOrd="0" parTransId="{B6D6F4AC-E591-49CC-9774-146B392D73FB}" sibTransId="{830190A1-F743-4768-92DC-5EE7304DB7CD}"/>
    <dgm:cxn modelId="{712A5829-E639-41AB-9326-CBF9232667BF}" type="presOf" srcId="{30F47B4E-AD9B-4224-A18B-E4E6F9B56B4E}" destId="{5CC10097-C464-49F3-8CD0-955FEA82C90F}" srcOrd="0" destOrd="0" presId="urn:microsoft.com/office/officeart/2005/8/layout/default"/>
    <dgm:cxn modelId="{EFF2DE29-7918-4700-8DEE-FCFC0CF4CE49}" srcId="{5C19F65E-5776-4929-B8A1-7F5AA852D6F6}" destId="{2A179438-654B-4599-8D60-191774FE9CFC}" srcOrd="8" destOrd="0" parTransId="{BAF8E217-9FBC-41B5-8962-D6E84A75D5E3}" sibTransId="{6CEF032E-FF7E-43A0-B274-4764D6F6B74D}"/>
    <dgm:cxn modelId="{97E29039-D9C9-4B90-9684-F0B4E42C2767}" type="presOf" srcId="{5C19F65E-5776-4929-B8A1-7F5AA852D6F6}" destId="{DC595C13-0FDC-4AFB-AA80-19584CFA755B}" srcOrd="0" destOrd="0" presId="urn:microsoft.com/office/officeart/2005/8/layout/default"/>
    <dgm:cxn modelId="{C2539D3F-FFDF-4D28-847C-87548585B237}" type="presOf" srcId="{65EA38A1-9245-4FCA-A7EA-0E4A77A13C53}" destId="{7900D1F0-8A4A-4AC0-97F2-2394F5DB5575}" srcOrd="0" destOrd="0" presId="urn:microsoft.com/office/officeart/2005/8/layout/default"/>
    <dgm:cxn modelId="{9A8F255C-C233-4A4C-B413-41583C501123}" srcId="{5C19F65E-5776-4929-B8A1-7F5AA852D6F6}" destId="{32C84F36-720E-4432-A75E-FAFAFCA7587E}" srcOrd="9" destOrd="0" parTransId="{0AFB7D1B-B30F-47FC-8F6D-873D8E0CB82F}" sibTransId="{E366BA52-EE11-4821-9196-F52B559BF093}"/>
    <dgm:cxn modelId="{979E785E-73CE-4DC0-8173-2C8831DB7E4C}" type="presOf" srcId="{745E7034-F780-4C00-8B30-00A0D87EDF01}" destId="{991B7054-0061-49D4-BA04-FF098F38926F}" srcOrd="0" destOrd="0" presId="urn:microsoft.com/office/officeart/2005/8/layout/default"/>
    <dgm:cxn modelId="{C0BCB36C-68C8-4983-B1A6-A2D4183020D9}" srcId="{5C19F65E-5776-4929-B8A1-7F5AA852D6F6}" destId="{65EA38A1-9245-4FCA-A7EA-0E4A77A13C53}" srcOrd="4" destOrd="0" parTransId="{03BD0BA8-88C0-49B5-9364-684E03985D7F}" sibTransId="{FD871B5B-A287-4134-B650-FA183886BBDD}"/>
    <dgm:cxn modelId="{11549B4F-87DF-4234-A49A-BCB5795A34FB}" type="presOf" srcId="{2A179438-654B-4599-8D60-191774FE9CFC}" destId="{24016396-3704-4D48-974F-258F5A224215}" srcOrd="0" destOrd="0" presId="urn:microsoft.com/office/officeart/2005/8/layout/default"/>
    <dgm:cxn modelId="{E5870E78-6DD3-4ABE-A41D-CF8F8394877A}" srcId="{5C19F65E-5776-4929-B8A1-7F5AA852D6F6}" destId="{0FD8D919-BA55-443D-8818-AEC9359976E9}" srcOrd="11" destOrd="0" parTransId="{D62CE7B5-ADE4-46DF-A898-AEB22FD9F1AC}" sibTransId="{F7327089-6F2E-49E9-9A43-193979D42AFD}"/>
    <dgm:cxn modelId="{850DA859-DD1F-4791-A91E-06556F6AB112}" srcId="{5C19F65E-5776-4929-B8A1-7F5AA852D6F6}" destId="{9EBC7723-234B-445A-B85D-058E97225801}" srcOrd="10" destOrd="0" parTransId="{2325638F-C6B4-458A-8DC8-23FA5D49BD01}" sibTransId="{0826BF6D-7694-4D2A-8431-76DFF087D93D}"/>
    <dgm:cxn modelId="{6C30E485-324F-4F67-A389-CEB9CC64C3EE}" type="presOf" srcId="{A047FD0D-A92E-47FE-8151-EB387011CABB}" destId="{4DEB28AD-CCC4-40C7-89A7-234357EE674E}" srcOrd="0" destOrd="0" presId="urn:microsoft.com/office/officeart/2005/8/layout/default"/>
    <dgm:cxn modelId="{9FE30587-361B-498A-AA38-CD359C231474}" srcId="{5C19F65E-5776-4929-B8A1-7F5AA852D6F6}" destId="{A047FD0D-A92E-47FE-8151-EB387011CABB}" srcOrd="3" destOrd="0" parTransId="{BCC9D16C-DD59-4446-ADAF-D9B226AC49B8}" sibTransId="{7CE7BF5A-B8F8-4DA2-B52A-1EDA4080575D}"/>
    <dgm:cxn modelId="{D5886B8C-9ADD-4CD1-BC8C-F0A204CF9226}" type="presOf" srcId="{32C84F36-720E-4432-A75E-FAFAFCA7587E}" destId="{983C92C8-2A65-452B-871A-C0712CEB7FB5}" srcOrd="0" destOrd="0" presId="urn:microsoft.com/office/officeart/2005/8/layout/default"/>
    <dgm:cxn modelId="{36F4018F-3810-497F-801B-33211992FC54}" srcId="{5C19F65E-5776-4929-B8A1-7F5AA852D6F6}" destId="{4A2B4C19-2073-4FB5-8871-D1419CA864C5}" srcOrd="12" destOrd="0" parTransId="{9EE82C8D-2CCA-4AB9-94FC-8A3B52991BFC}" sibTransId="{F501D03A-7CF2-4CA4-AB0B-8ECC75D393C1}"/>
    <dgm:cxn modelId="{2110D691-DD4E-455C-9716-E2486BA2BFAD}" type="presOf" srcId="{0FD8D919-BA55-443D-8818-AEC9359976E9}" destId="{54AA875B-4E9E-4FB9-AB2E-798EDC006C8F}" srcOrd="0" destOrd="0" presId="urn:microsoft.com/office/officeart/2005/8/layout/default"/>
    <dgm:cxn modelId="{41D57C92-D72A-414E-8571-0F1643E24A9A}" type="presOf" srcId="{B15A249F-7762-4984-BDCB-55B928BA1748}" destId="{3CA79BAF-AA7C-492C-95C8-AFCB1AB3A79A}" srcOrd="0" destOrd="0" presId="urn:microsoft.com/office/officeart/2005/8/layout/default"/>
    <dgm:cxn modelId="{B18B5CA2-4B56-4138-B065-A82F046D5736}" srcId="{5C19F65E-5776-4929-B8A1-7F5AA852D6F6}" destId="{EF260CC6-B2A5-48CF-AC18-0B5C823FE349}" srcOrd="2" destOrd="0" parTransId="{676B4267-5990-48FB-B569-E4B64F7450C2}" sibTransId="{80627377-BC51-461C-92C0-0BAEDFD1D1E2}"/>
    <dgm:cxn modelId="{7E2A14A6-BB30-4970-A4EF-553CAF09BD5C}" type="presOf" srcId="{EF260CC6-B2A5-48CF-AC18-0B5C823FE349}" destId="{5D23188E-77CD-4468-9AA7-AA8D0EA1350B}" srcOrd="0" destOrd="0" presId="urn:microsoft.com/office/officeart/2005/8/layout/default"/>
    <dgm:cxn modelId="{455000BA-AB6A-4400-8667-94E1CE61D534}" type="presOf" srcId="{4A2B4C19-2073-4FB5-8871-D1419CA864C5}" destId="{5937BFB3-E0D7-4523-B105-B1BBD462AFA8}" srcOrd="0" destOrd="0" presId="urn:microsoft.com/office/officeart/2005/8/layout/default"/>
    <dgm:cxn modelId="{9CD864C7-E9C2-40A0-958E-E70B85A3CC8C}" srcId="{5C19F65E-5776-4929-B8A1-7F5AA852D6F6}" destId="{745E7034-F780-4C00-8B30-00A0D87EDF01}" srcOrd="1" destOrd="0" parTransId="{020809F8-758E-41E3-B146-0044B4B989C5}" sibTransId="{4B7FC5C2-56CD-476B-AE63-6FF0C5F981F4}"/>
    <dgm:cxn modelId="{E40F80D1-751A-453A-84FD-42BBCB5FB71D}" srcId="{5C19F65E-5776-4929-B8A1-7F5AA852D6F6}" destId="{518F5928-ECA6-430A-822B-E5C59CEE5831}" srcOrd="6" destOrd="0" parTransId="{3AE53C27-9E16-4767-9224-B7D04A93EC77}" sibTransId="{A2FE8513-72D3-482B-B00D-5522D0C6076F}"/>
    <dgm:cxn modelId="{5CFF38D4-A7CF-4E04-8635-D3EED7F4FDB4}" srcId="{5C19F65E-5776-4929-B8A1-7F5AA852D6F6}" destId="{4668D58C-7E24-4013-A5E9-048BF2B9E67E}" srcOrd="5" destOrd="0" parTransId="{D5B4FD2E-F0D7-4271-BF76-BE8E4C0B98AA}" sibTransId="{CC206E26-69B6-41E4-900A-BBC41AF0F47C}"/>
    <dgm:cxn modelId="{F6A3BCDD-03C3-46DE-8418-B9A05212EA58}" type="presOf" srcId="{9EBC7723-234B-445A-B85D-058E97225801}" destId="{0B516673-B7EB-4D54-8652-359E65E15CDF}" srcOrd="0" destOrd="0" presId="urn:microsoft.com/office/officeart/2005/8/layout/default"/>
    <dgm:cxn modelId="{C9F80DE8-4BF6-4622-B9A1-C0CB66BFCB6B}" srcId="{5C19F65E-5776-4929-B8A1-7F5AA852D6F6}" destId="{264FFC2C-4632-4A62-B9F5-653081BAAF10}" srcOrd="0" destOrd="0" parTransId="{B60CA40A-F2B4-4A67-8247-43C3D05E8FB8}" sibTransId="{1B2E4D0D-6521-48A0-8FF4-88D3A536933A}"/>
    <dgm:cxn modelId="{ACAA5CF1-EA28-4E23-8E49-FDD95316F383}" type="presOf" srcId="{4668D58C-7E24-4013-A5E9-048BF2B9E67E}" destId="{23A45ABE-E0DC-41D1-AF09-C67B7727CA8A}" srcOrd="0" destOrd="0" presId="urn:microsoft.com/office/officeart/2005/8/layout/default"/>
    <dgm:cxn modelId="{F2B036F3-8237-4713-8CB4-179F704B2DD1}" type="presOf" srcId="{518F5928-ECA6-430A-822B-E5C59CEE5831}" destId="{5BD51907-9966-4CEA-9E33-8E0A210DC041}" srcOrd="0" destOrd="0" presId="urn:microsoft.com/office/officeart/2005/8/layout/default"/>
    <dgm:cxn modelId="{2F211148-65D6-434F-8E73-9F0878332450}" type="presParOf" srcId="{DC595C13-0FDC-4AFB-AA80-19584CFA755B}" destId="{D9C06CFF-61F7-4AB9-996B-4B5985F9590B}" srcOrd="0" destOrd="0" presId="urn:microsoft.com/office/officeart/2005/8/layout/default"/>
    <dgm:cxn modelId="{38463A75-0642-43DA-826A-5CBAF3F3F768}" type="presParOf" srcId="{DC595C13-0FDC-4AFB-AA80-19584CFA755B}" destId="{8EBA54DE-4E50-41C5-8D7F-C6C4A4D39B93}" srcOrd="1" destOrd="0" presId="urn:microsoft.com/office/officeart/2005/8/layout/default"/>
    <dgm:cxn modelId="{EBA5C91E-4B5D-449C-94ED-1E615628C0D1}" type="presParOf" srcId="{DC595C13-0FDC-4AFB-AA80-19584CFA755B}" destId="{991B7054-0061-49D4-BA04-FF098F38926F}" srcOrd="2" destOrd="0" presId="urn:microsoft.com/office/officeart/2005/8/layout/default"/>
    <dgm:cxn modelId="{F8A19C2F-E133-4491-89C3-35A9CDC3D57E}" type="presParOf" srcId="{DC595C13-0FDC-4AFB-AA80-19584CFA755B}" destId="{E937CEF4-DE9B-418A-96BF-67CA4759DB06}" srcOrd="3" destOrd="0" presId="urn:microsoft.com/office/officeart/2005/8/layout/default"/>
    <dgm:cxn modelId="{D3B7CBAB-B0A6-4484-891B-EF1EAC07CC61}" type="presParOf" srcId="{DC595C13-0FDC-4AFB-AA80-19584CFA755B}" destId="{5D23188E-77CD-4468-9AA7-AA8D0EA1350B}" srcOrd="4" destOrd="0" presId="urn:microsoft.com/office/officeart/2005/8/layout/default"/>
    <dgm:cxn modelId="{5068992F-607C-40E0-B602-08616D8BFF65}" type="presParOf" srcId="{DC595C13-0FDC-4AFB-AA80-19584CFA755B}" destId="{5BA366C1-919D-480B-867C-63F60AA4E0B6}" srcOrd="5" destOrd="0" presId="urn:microsoft.com/office/officeart/2005/8/layout/default"/>
    <dgm:cxn modelId="{AC46FDA4-7F73-477D-836F-D3B72EE8A7F2}" type="presParOf" srcId="{DC595C13-0FDC-4AFB-AA80-19584CFA755B}" destId="{4DEB28AD-CCC4-40C7-89A7-234357EE674E}" srcOrd="6" destOrd="0" presId="urn:microsoft.com/office/officeart/2005/8/layout/default"/>
    <dgm:cxn modelId="{61FD385A-A275-408B-9E6D-3A26DF562EE0}" type="presParOf" srcId="{DC595C13-0FDC-4AFB-AA80-19584CFA755B}" destId="{981FB58E-40DB-449C-8D74-F9A7B7A67777}" srcOrd="7" destOrd="0" presId="urn:microsoft.com/office/officeart/2005/8/layout/default"/>
    <dgm:cxn modelId="{A39F763F-0C94-4A4E-81D1-0BA2B773BA95}" type="presParOf" srcId="{DC595C13-0FDC-4AFB-AA80-19584CFA755B}" destId="{7900D1F0-8A4A-4AC0-97F2-2394F5DB5575}" srcOrd="8" destOrd="0" presId="urn:microsoft.com/office/officeart/2005/8/layout/default"/>
    <dgm:cxn modelId="{E9A78D68-E4D3-4F56-A728-D2FFAA86C345}" type="presParOf" srcId="{DC595C13-0FDC-4AFB-AA80-19584CFA755B}" destId="{7C5AF412-7F10-4E05-939E-1106DF2F1D47}" srcOrd="9" destOrd="0" presId="urn:microsoft.com/office/officeart/2005/8/layout/default"/>
    <dgm:cxn modelId="{FA6359CD-0A03-4E32-98D4-915DE9B88585}" type="presParOf" srcId="{DC595C13-0FDC-4AFB-AA80-19584CFA755B}" destId="{23A45ABE-E0DC-41D1-AF09-C67B7727CA8A}" srcOrd="10" destOrd="0" presId="urn:microsoft.com/office/officeart/2005/8/layout/default"/>
    <dgm:cxn modelId="{C3CF2798-DC8A-427F-8FDA-3ACE3C209DE7}" type="presParOf" srcId="{DC595C13-0FDC-4AFB-AA80-19584CFA755B}" destId="{F987DBF4-F553-40F2-8329-F9AB72AFB130}" srcOrd="11" destOrd="0" presId="urn:microsoft.com/office/officeart/2005/8/layout/default"/>
    <dgm:cxn modelId="{3043FC9B-B4E5-4FBD-A417-9D0539B473EE}" type="presParOf" srcId="{DC595C13-0FDC-4AFB-AA80-19584CFA755B}" destId="{5BD51907-9966-4CEA-9E33-8E0A210DC041}" srcOrd="12" destOrd="0" presId="urn:microsoft.com/office/officeart/2005/8/layout/default"/>
    <dgm:cxn modelId="{700709B2-BE4A-4737-999A-E121995EE2AD}" type="presParOf" srcId="{DC595C13-0FDC-4AFB-AA80-19584CFA755B}" destId="{7E2F09A3-6A50-4984-9756-C84917094BB9}" srcOrd="13" destOrd="0" presId="urn:microsoft.com/office/officeart/2005/8/layout/default"/>
    <dgm:cxn modelId="{DA3F6A3F-B7D2-46DA-B727-114160B4D8EA}" type="presParOf" srcId="{DC595C13-0FDC-4AFB-AA80-19584CFA755B}" destId="{3CA79BAF-AA7C-492C-95C8-AFCB1AB3A79A}" srcOrd="14" destOrd="0" presId="urn:microsoft.com/office/officeart/2005/8/layout/default"/>
    <dgm:cxn modelId="{5F3950CC-FAC9-4CFB-8639-D3F2CE49DA28}" type="presParOf" srcId="{DC595C13-0FDC-4AFB-AA80-19584CFA755B}" destId="{B094B3FC-47CA-40AE-AE2C-E0BA2271E600}" srcOrd="15" destOrd="0" presId="urn:microsoft.com/office/officeart/2005/8/layout/default"/>
    <dgm:cxn modelId="{4D5B7DE7-E7B8-4F84-AE40-F5C6448E8B9B}" type="presParOf" srcId="{DC595C13-0FDC-4AFB-AA80-19584CFA755B}" destId="{24016396-3704-4D48-974F-258F5A224215}" srcOrd="16" destOrd="0" presId="urn:microsoft.com/office/officeart/2005/8/layout/default"/>
    <dgm:cxn modelId="{B632A23D-4022-4508-8CCA-37F6358E1C9B}" type="presParOf" srcId="{DC595C13-0FDC-4AFB-AA80-19584CFA755B}" destId="{932E2D2C-3EB5-49AD-A002-761BD966E6A3}" srcOrd="17" destOrd="0" presId="urn:microsoft.com/office/officeart/2005/8/layout/default"/>
    <dgm:cxn modelId="{62781B5B-EECC-45A5-85C7-DCD41CBCD0B8}" type="presParOf" srcId="{DC595C13-0FDC-4AFB-AA80-19584CFA755B}" destId="{983C92C8-2A65-452B-871A-C0712CEB7FB5}" srcOrd="18" destOrd="0" presId="urn:microsoft.com/office/officeart/2005/8/layout/default"/>
    <dgm:cxn modelId="{A3D130F0-BEA4-4535-91A7-38968DCA14D5}" type="presParOf" srcId="{DC595C13-0FDC-4AFB-AA80-19584CFA755B}" destId="{49039211-5A51-4B94-A6B5-223C3510C038}" srcOrd="19" destOrd="0" presId="urn:microsoft.com/office/officeart/2005/8/layout/default"/>
    <dgm:cxn modelId="{BD677BDE-A8FF-4C8B-BB03-BF322C664981}" type="presParOf" srcId="{DC595C13-0FDC-4AFB-AA80-19584CFA755B}" destId="{0B516673-B7EB-4D54-8652-359E65E15CDF}" srcOrd="20" destOrd="0" presId="urn:microsoft.com/office/officeart/2005/8/layout/default"/>
    <dgm:cxn modelId="{BAD9240E-3B76-45F0-8B44-6002B4758CD2}" type="presParOf" srcId="{DC595C13-0FDC-4AFB-AA80-19584CFA755B}" destId="{59255DF1-7DFB-46AD-8642-33E38524C78D}" srcOrd="21" destOrd="0" presId="urn:microsoft.com/office/officeart/2005/8/layout/default"/>
    <dgm:cxn modelId="{13821F43-E1B9-4A7F-85EE-E2B0E60D3F7E}" type="presParOf" srcId="{DC595C13-0FDC-4AFB-AA80-19584CFA755B}" destId="{54AA875B-4E9E-4FB9-AB2E-798EDC006C8F}" srcOrd="22" destOrd="0" presId="urn:microsoft.com/office/officeart/2005/8/layout/default"/>
    <dgm:cxn modelId="{DACD05CC-0F81-4B29-9FBA-E164E3B06E6A}" type="presParOf" srcId="{DC595C13-0FDC-4AFB-AA80-19584CFA755B}" destId="{0E413619-54FA-4E1A-ADB7-E13B4F4BAFE7}" srcOrd="23" destOrd="0" presId="urn:microsoft.com/office/officeart/2005/8/layout/default"/>
    <dgm:cxn modelId="{CC333F52-F898-4258-8845-97CD1AC8DF8F}" type="presParOf" srcId="{DC595C13-0FDC-4AFB-AA80-19584CFA755B}" destId="{5937BFB3-E0D7-4523-B105-B1BBD462AFA8}" srcOrd="24" destOrd="0" presId="urn:microsoft.com/office/officeart/2005/8/layout/default"/>
    <dgm:cxn modelId="{3B0E7C54-2D57-4F88-B870-2EFCFE5DA7D3}" type="presParOf" srcId="{DC595C13-0FDC-4AFB-AA80-19584CFA755B}" destId="{6447E609-C457-4A13-837A-CAAC99BE0D3B}" srcOrd="25" destOrd="0" presId="urn:microsoft.com/office/officeart/2005/8/layout/default"/>
    <dgm:cxn modelId="{1BE39F76-8A75-4425-B817-1E8C57650242}" type="presParOf" srcId="{DC595C13-0FDC-4AFB-AA80-19584CFA755B}" destId="{5CC10097-C464-49F3-8CD0-955FEA82C90F}" srcOrd="2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459A86-CDEF-453C-B283-39B9B44DD8A8}">
      <dsp:nvSpPr>
        <dsp:cNvPr id="0" name=""/>
        <dsp:cNvSpPr/>
      </dsp:nvSpPr>
      <dsp:spPr>
        <a:xfrm>
          <a:off x="4621" y="773979"/>
          <a:ext cx="2020453" cy="2803379"/>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Why is trust &amp; respect within a team important ?</a:t>
          </a:r>
          <a:endParaRPr lang="en-US" sz="1300" kern="1200"/>
        </a:p>
      </dsp:txBody>
      <dsp:txXfrm>
        <a:off x="63798" y="833156"/>
        <a:ext cx="1902099" cy="2685025"/>
      </dsp:txXfrm>
    </dsp:sp>
    <dsp:sp modelId="{C4CFD386-E994-4E2A-BB84-F16C42ABF51E}">
      <dsp:nvSpPr>
        <dsp:cNvPr id="0" name=""/>
        <dsp:cNvSpPr/>
      </dsp:nvSpPr>
      <dsp:spPr>
        <a:xfrm>
          <a:off x="2227119" y="1925132"/>
          <a:ext cx="428336" cy="501072"/>
        </a:xfrm>
        <a:prstGeom prst="rightArrow">
          <a:avLst>
            <a:gd name="adj1" fmla="val 60000"/>
            <a:gd name="adj2" fmla="val 5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227119" y="2025346"/>
        <a:ext cx="299835" cy="300644"/>
      </dsp:txXfrm>
    </dsp:sp>
    <dsp:sp modelId="{26963F98-B0A0-42ED-B4B0-6D9A96695315}">
      <dsp:nvSpPr>
        <dsp:cNvPr id="0" name=""/>
        <dsp:cNvSpPr/>
      </dsp:nvSpPr>
      <dsp:spPr>
        <a:xfrm>
          <a:off x="2833255" y="773979"/>
          <a:ext cx="2020453" cy="2803379"/>
        </a:xfrm>
        <a:prstGeom prst="roundRect">
          <a:avLst>
            <a:gd name="adj" fmla="val 10000"/>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Trust is important as working within a team environment there are certain tasks allocated to a  certain team member if you have no trust in the team member that they are going to do what they said or what was asked of them it can demotivate the team it can also cause conflict an it can also mean deadlines may not be reached.</a:t>
          </a:r>
          <a:endParaRPr lang="en-US" sz="1300" kern="1200" dirty="0"/>
        </a:p>
      </dsp:txBody>
      <dsp:txXfrm>
        <a:off x="2892432" y="833156"/>
        <a:ext cx="1902099" cy="2685025"/>
      </dsp:txXfrm>
    </dsp:sp>
    <dsp:sp modelId="{951D6F8C-3612-4709-877A-F4F198A0AA96}">
      <dsp:nvSpPr>
        <dsp:cNvPr id="0" name=""/>
        <dsp:cNvSpPr/>
      </dsp:nvSpPr>
      <dsp:spPr>
        <a:xfrm>
          <a:off x="5055754" y="1925132"/>
          <a:ext cx="428336" cy="501072"/>
        </a:xfrm>
        <a:prstGeom prst="rightArrow">
          <a:avLst>
            <a:gd name="adj1" fmla="val 60000"/>
            <a:gd name="adj2" fmla="val 50000"/>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055754" y="2025346"/>
        <a:ext cx="299835" cy="300644"/>
      </dsp:txXfrm>
    </dsp:sp>
    <dsp:sp modelId="{9102A467-A98F-4541-9AB2-FE288C36CF00}">
      <dsp:nvSpPr>
        <dsp:cNvPr id="0" name=""/>
        <dsp:cNvSpPr/>
      </dsp:nvSpPr>
      <dsp:spPr>
        <a:xfrm>
          <a:off x="5661890" y="773979"/>
          <a:ext cx="2020453" cy="2803379"/>
        </a:xfrm>
        <a:prstGeom prst="roundRect">
          <a:avLst>
            <a:gd name="adj" fmla="val 10000"/>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Why is respect important within the team environment?</a:t>
          </a:r>
          <a:endParaRPr lang="en-US" sz="1300" kern="1200"/>
        </a:p>
      </dsp:txBody>
      <dsp:txXfrm>
        <a:off x="5721067" y="833156"/>
        <a:ext cx="1902099" cy="2685025"/>
      </dsp:txXfrm>
    </dsp:sp>
    <dsp:sp modelId="{F1C0F478-CE85-4365-AF1B-B71945B5E6B7}">
      <dsp:nvSpPr>
        <dsp:cNvPr id="0" name=""/>
        <dsp:cNvSpPr/>
      </dsp:nvSpPr>
      <dsp:spPr>
        <a:xfrm>
          <a:off x="7884389" y="1925132"/>
          <a:ext cx="428336" cy="501072"/>
        </a:xfrm>
        <a:prstGeom prst="rightArrow">
          <a:avLst>
            <a:gd name="adj1" fmla="val 60000"/>
            <a:gd name="adj2" fmla="val 50000"/>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884389" y="2025346"/>
        <a:ext cx="299835" cy="300644"/>
      </dsp:txXfrm>
    </dsp:sp>
    <dsp:sp modelId="{52491CD9-953D-47DD-852C-732697A98175}">
      <dsp:nvSpPr>
        <dsp:cNvPr id="0" name=""/>
        <dsp:cNvSpPr/>
      </dsp:nvSpPr>
      <dsp:spPr>
        <a:xfrm>
          <a:off x="8490525" y="773979"/>
          <a:ext cx="2020453" cy="2803379"/>
        </a:xfrm>
        <a:prstGeom prst="roundRect">
          <a:avLst>
            <a:gd name="adj" fmla="val 10000"/>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For example if you didn’t respect your leader your less likely to be loyal to them or listen to what they have got to say  a leader is usually someone who inspires you so if there is no respect there's likely to be conflict and arguments which could lead to poor results or a poor job done.</a:t>
          </a:r>
          <a:endParaRPr lang="en-US" sz="1300" kern="1200" dirty="0"/>
        </a:p>
      </dsp:txBody>
      <dsp:txXfrm>
        <a:off x="8549702" y="833156"/>
        <a:ext cx="1902099" cy="26850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C06CFF-61F7-4AB9-996B-4B5985F9590B}">
      <dsp:nvSpPr>
        <dsp:cNvPr id="0" name=""/>
        <dsp:cNvSpPr/>
      </dsp:nvSpPr>
      <dsp:spPr>
        <a:xfrm>
          <a:off x="3594" y="230269"/>
          <a:ext cx="1946002" cy="116760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Improves morale </a:t>
          </a:r>
          <a:endParaRPr lang="en-US" sz="2100" kern="1200"/>
        </a:p>
      </dsp:txBody>
      <dsp:txXfrm>
        <a:off x="3594" y="230269"/>
        <a:ext cx="1946002" cy="1167601"/>
      </dsp:txXfrm>
    </dsp:sp>
    <dsp:sp modelId="{991B7054-0061-49D4-BA04-FF098F38926F}">
      <dsp:nvSpPr>
        <dsp:cNvPr id="0" name=""/>
        <dsp:cNvSpPr/>
      </dsp:nvSpPr>
      <dsp:spPr>
        <a:xfrm>
          <a:off x="2144196" y="230269"/>
          <a:ext cx="1946002" cy="1167601"/>
        </a:xfrm>
        <a:prstGeom prst="rect">
          <a:avLst/>
        </a:prstGeom>
        <a:solidFill>
          <a:schemeClr val="accent2">
            <a:hueOff val="-111951"/>
            <a:satOff val="-6456"/>
            <a:lumOff val="6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Improves Service</a:t>
          </a:r>
          <a:endParaRPr lang="en-US" sz="2100" kern="1200"/>
        </a:p>
      </dsp:txBody>
      <dsp:txXfrm>
        <a:off x="2144196" y="230269"/>
        <a:ext cx="1946002" cy="1167601"/>
      </dsp:txXfrm>
    </dsp:sp>
    <dsp:sp modelId="{5D23188E-77CD-4468-9AA7-AA8D0EA1350B}">
      <dsp:nvSpPr>
        <dsp:cNvPr id="0" name=""/>
        <dsp:cNvSpPr/>
      </dsp:nvSpPr>
      <dsp:spPr>
        <a:xfrm>
          <a:off x="4284798" y="230269"/>
          <a:ext cx="1946002" cy="1167601"/>
        </a:xfrm>
        <a:prstGeom prst="rect">
          <a:avLst/>
        </a:prstGeom>
        <a:solidFill>
          <a:schemeClr val="accent2">
            <a:hueOff val="-223902"/>
            <a:satOff val="-12912"/>
            <a:lumOff val="13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People feel safe to say what they think and feel </a:t>
          </a:r>
          <a:endParaRPr lang="en-US" sz="2100" kern="1200"/>
        </a:p>
      </dsp:txBody>
      <dsp:txXfrm>
        <a:off x="4284798" y="230269"/>
        <a:ext cx="1946002" cy="1167601"/>
      </dsp:txXfrm>
    </dsp:sp>
    <dsp:sp modelId="{4DEB28AD-CCC4-40C7-89A7-234357EE674E}">
      <dsp:nvSpPr>
        <dsp:cNvPr id="0" name=""/>
        <dsp:cNvSpPr/>
      </dsp:nvSpPr>
      <dsp:spPr>
        <a:xfrm>
          <a:off x="6425401" y="230269"/>
          <a:ext cx="1946002" cy="1167601"/>
        </a:xfrm>
        <a:prstGeom prst="rect">
          <a:avLst/>
        </a:prstGeom>
        <a:solidFill>
          <a:schemeClr val="accent2">
            <a:hueOff val="-335853"/>
            <a:satOff val="-19368"/>
            <a:lumOff val="199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Productive boost</a:t>
          </a:r>
          <a:endParaRPr lang="en-US" sz="2100" kern="1200"/>
        </a:p>
      </dsp:txBody>
      <dsp:txXfrm>
        <a:off x="6425401" y="230269"/>
        <a:ext cx="1946002" cy="1167601"/>
      </dsp:txXfrm>
    </dsp:sp>
    <dsp:sp modelId="{7900D1F0-8A4A-4AC0-97F2-2394F5DB5575}">
      <dsp:nvSpPr>
        <dsp:cNvPr id="0" name=""/>
        <dsp:cNvSpPr/>
      </dsp:nvSpPr>
      <dsp:spPr>
        <a:xfrm>
          <a:off x="8566003" y="230269"/>
          <a:ext cx="1946002" cy="1167601"/>
        </a:xfrm>
        <a:prstGeom prst="rect">
          <a:avLst/>
        </a:prstGeom>
        <a:solidFill>
          <a:schemeClr val="accent2">
            <a:hueOff val="-447804"/>
            <a:satOff val="-25824"/>
            <a:lumOff val="26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Promotes innovation</a:t>
          </a:r>
          <a:endParaRPr lang="en-US" sz="2100" kern="1200"/>
        </a:p>
      </dsp:txBody>
      <dsp:txXfrm>
        <a:off x="8566003" y="230269"/>
        <a:ext cx="1946002" cy="1167601"/>
      </dsp:txXfrm>
    </dsp:sp>
    <dsp:sp modelId="{23A45ABE-E0DC-41D1-AF09-C67B7727CA8A}">
      <dsp:nvSpPr>
        <dsp:cNvPr id="0" name=""/>
        <dsp:cNvSpPr/>
      </dsp:nvSpPr>
      <dsp:spPr>
        <a:xfrm>
          <a:off x="3594" y="1592471"/>
          <a:ext cx="1946002" cy="1167601"/>
        </a:xfrm>
        <a:prstGeom prst="rect">
          <a:avLst/>
        </a:prstGeom>
        <a:solidFill>
          <a:schemeClr val="accent2">
            <a:hueOff val="-559755"/>
            <a:satOff val="-32280"/>
            <a:lumOff val="33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Support network</a:t>
          </a:r>
          <a:endParaRPr lang="en-US" sz="2100" kern="1200"/>
        </a:p>
      </dsp:txBody>
      <dsp:txXfrm>
        <a:off x="3594" y="1592471"/>
        <a:ext cx="1946002" cy="1167601"/>
      </dsp:txXfrm>
    </dsp:sp>
    <dsp:sp modelId="{5BD51907-9966-4CEA-9E33-8E0A210DC041}">
      <dsp:nvSpPr>
        <dsp:cNvPr id="0" name=""/>
        <dsp:cNvSpPr/>
      </dsp:nvSpPr>
      <dsp:spPr>
        <a:xfrm>
          <a:off x="2144196" y="1592471"/>
          <a:ext cx="1946002" cy="1167601"/>
        </a:xfrm>
        <a:prstGeom prst="rect">
          <a:avLst/>
        </a:prstGeom>
        <a:solidFill>
          <a:schemeClr val="accent2">
            <a:hueOff val="-671706"/>
            <a:satOff val="-38736"/>
            <a:lumOff val="39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Establishes strong relationship</a:t>
          </a:r>
          <a:endParaRPr lang="en-US" sz="2100" kern="1200"/>
        </a:p>
      </dsp:txBody>
      <dsp:txXfrm>
        <a:off x="2144196" y="1592471"/>
        <a:ext cx="1946002" cy="1167601"/>
      </dsp:txXfrm>
    </dsp:sp>
    <dsp:sp modelId="{3CA79BAF-AA7C-492C-95C8-AFCB1AB3A79A}">
      <dsp:nvSpPr>
        <dsp:cNvPr id="0" name=""/>
        <dsp:cNvSpPr/>
      </dsp:nvSpPr>
      <dsp:spPr>
        <a:xfrm>
          <a:off x="4284798" y="1592471"/>
          <a:ext cx="1946002" cy="1167601"/>
        </a:xfrm>
        <a:prstGeom prst="rect">
          <a:avLst/>
        </a:prstGeom>
        <a:solidFill>
          <a:schemeClr val="accent2">
            <a:hueOff val="-783657"/>
            <a:satOff val="-45192"/>
            <a:lumOff val="4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Improves communication skills</a:t>
          </a:r>
          <a:endParaRPr lang="en-US" sz="2100" kern="1200"/>
        </a:p>
      </dsp:txBody>
      <dsp:txXfrm>
        <a:off x="4284798" y="1592471"/>
        <a:ext cx="1946002" cy="1167601"/>
      </dsp:txXfrm>
    </dsp:sp>
    <dsp:sp modelId="{24016396-3704-4D48-974F-258F5A224215}">
      <dsp:nvSpPr>
        <dsp:cNvPr id="0" name=""/>
        <dsp:cNvSpPr/>
      </dsp:nvSpPr>
      <dsp:spPr>
        <a:xfrm>
          <a:off x="6425401" y="1592471"/>
          <a:ext cx="1946002" cy="1167601"/>
        </a:xfrm>
        <a:prstGeom prst="rect">
          <a:avLst/>
        </a:prstGeom>
        <a:solidFill>
          <a:schemeClr val="accent2">
            <a:hueOff val="-895608"/>
            <a:satOff val="-51648"/>
            <a:lumOff val="53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Enables flexibility</a:t>
          </a:r>
          <a:endParaRPr lang="en-US" sz="2100" kern="1200"/>
        </a:p>
      </dsp:txBody>
      <dsp:txXfrm>
        <a:off x="6425401" y="1592471"/>
        <a:ext cx="1946002" cy="1167601"/>
      </dsp:txXfrm>
    </dsp:sp>
    <dsp:sp modelId="{983C92C8-2A65-452B-871A-C0712CEB7FB5}">
      <dsp:nvSpPr>
        <dsp:cNvPr id="0" name=""/>
        <dsp:cNvSpPr/>
      </dsp:nvSpPr>
      <dsp:spPr>
        <a:xfrm>
          <a:off x="8566003" y="1592471"/>
          <a:ext cx="1946002" cy="1167601"/>
        </a:xfrm>
        <a:prstGeom prst="rect">
          <a:avLst/>
        </a:prstGeom>
        <a:solidFill>
          <a:schemeClr val="accent2">
            <a:hueOff val="-1007559"/>
            <a:satOff val="-58104"/>
            <a:lumOff val="59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Increases skills an knowledge</a:t>
          </a:r>
          <a:endParaRPr lang="en-US" sz="2100" kern="1200"/>
        </a:p>
      </dsp:txBody>
      <dsp:txXfrm>
        <a:off x="8566003" y="1592471"/>
        <a:ext cx="1946002" cy="1167601"/>
      </dsp:txXfrm>
    </dsp:sp>
    <dsp:sp modelId="{0B516673-B7EB-4D54-8652-359E65E15CDF}">
      <dsp:nvSpPr>
        <dsp:cNvPr id="0" name=""/>
        <dsp:cNvSpPr/>
      </dsp:nvSpPr>
      <dsp:spPr>
        <a:xfrm>
          <a:off x="1073895" y="2954672"/>
          <a:ext cx="1946002" cy="1167601"/>
        </a:xfrm>
        <a:prstGeom prst="rect">
          <a:avLst/>
        </a:prstGeom>
        <a:solidFill>
          <a:schemeClr val="accent2">
            <a:hueOff val="-1119510"/>
            <a:satOff val="-64560"/>
            <a:lumOff val="66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Develops leadership qualities</a:t>
          </a:r>
          <a:endParaRPr lang="en-US" sz="2100" kern="1200"/>
        </a:p>
      </dsp:txBody>
      <dsp:txXfrm>
        <a:off x="1073895" y="2954672"/>
        <a:ext cx="1946002" cy="1167601"/>
      </dsp:txXfrm>
    </dsp:sp>
    <dsp:sp modelId="{54AA875B-4E9E-4FB9-AB2E-798EDC006C8F}">
      <dsp:nvSpPr>
        <dsp:cNvPr id="0" name=""/>
        <dsp:cNvSpPr/>
      </dsp:nvSpPr>
      <dsp:spPr>
        <a:xfrm>
          <a:off x="3214497" y="2954672"/>
          <a:ext cx="1946002" cy="1167601"/>
        </a:xfrm>
        <a:prstGeom prst="rect">
          <a:avLst/>
        </a:prstGeom>
        <a:solidFill>
          <a:schemeClr val="accent2">
            <a:hueOff val="-1231461"/>
            <a:satOff val="-71016"/>
            <a:lumOff val="73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Facilitates career progress</a:t>
          </a:r>
          <a:endParaRPr lang="en-US" sz="2100" kern="1200"/>
        </a:p>
      </dsp:txBody>
      <dsp:txXfrm>
        <a:off x="3214497" y="2954672"/>
        <a:ext cx="1946002" cy="1167601"/>
      </dsp:txXfrm>
    </dsp:sp>
    <dsp:sp modelId="{5937BFB3-E0D7-4523-B105-B1BBD462AFA8}">
      <dsp:nvSpPr>
        <dsp:cNvPr id="0" name=""/>
        <dsp:cNvSpPr/>
      </dsp:nvSpPr>
      <dsp:spPr>
        <a:xfrm>
          <a:off x="5355100" y="2954672"/>
          <a:ext cx="1946002" cy="1167601"/>
        </a:xfrm>
        <a:prstGeom prst="rect">
          <a:avLst/>
        </a:prstGeom>
        <a:solidFill>
          <a:schemeClr val="accent2">
            <a:hueOff val="-1343412"/>
            <a:satOff val="-77472"/>
            <a:lumOff val="79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Expands professional network</a:t>
          </a:r>
          <a:endParaRPr lang="en-US" sz="2100" kern="1200"/>
        </a:p>
      </dsp:txBody>
      <dsp:txXfrm>
        <a:off x="5355100" y="2954672"/>
        <a:ext cx="1946002" cy="1167601"/>
      </dsp:txXfrm>
    </dsp:sp>
    <dsp:sp modelId="{5CC10097-C464-49F3-8CD0-955FEA82C90F}">
      <dsp:nvSpPr>
        <dsp:cNvPr id="0" name=""/>
        <dsp:cNvSpPr/>
      </dsp:nvSpPr>
      <dsp:spPr>
        <a:xfrm>
          <a:off x="7495702" y="2954672"/>
          <a:ext cx="1946002" cy="116760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Individual roles are clear.</a:t>
          </a:r>
          <a:endParaRPr lang="en-US" sz="2100" kern="1200"/>
        </a:p>
      </dsp:txBody>
      <dsp:txXfrm>
        <a:off x="7495702" y="2954672"/>
        <a:ext cx="1946002" cy="116760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0ED62F-F626-4F63-8B03-D5A9DDD09D14}" type="datetimeFigureOut">
              <a:rPr lang="en-GB" smtClean="0"/>
              <a:t>22/05/2020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201C3C-0C6B-4AD3-B580-C164AE3AE814}" type="slidenum">
              <a:rPr lang="en-GB" smtClean="0"/>
              <a:t>‹#›</a:t>
            </a:fld>
            <a:endParaRPr lang="en-GB"/>
          </a:p>
        </p:txBody>
      </p:sp>
    </p:spTree>
    <p:extLst>
      <p:ext uri="{BB962C8B-B14F-4D97-AF65-F5344CB8AC3E}">
        <p14:creationId xmlns:p14="http://schemas.microsoft.com/office/powerpoint/2010/main" val="1373221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example you wouldn’t want someone to lead you if they were lazy, un-motivated, unlikeable, lacked knowledge, or someone you just didn’t trust for example if you was working within a sales job an needed to hit targets each day you would need someone who is uplifting an who is going to push you and help you hit targets</a:t>
            </a:r>
            <a:endParaRPr lang="en-GB" dirty="0"/>
          </a:p>
        </p:txBody>
      </p:sp>
      <p:sp>
        <p:nvSpPr>
          <p:cNvPr id="4" name="Slide Number Placeholder 3"/>
          <p:cNvSpPr>
            <a:spLocks noGrp="1"/>
          </p:cNvSpPr>
          <p:nvPr>
            <p:ph type="sldNum" sz="quarter" idx="5"/>
          </p:nvPr>
        </p:nvSpPr>
        <p:spPr/>
        <p:txBody>
          <a:bodyPr/>
          <a:lstStyle/>
          <a:p>
            <a:fld id="{43201C3C-0C6B-4AD3-B580-C164AE3AE814}" type="slidenum">
              <a:rPr lang="en-GB" smtClean="0"/>
              <a:t>6</a:t>
            </a:fld>
            <a:endParaRPr lang="en-GB"/>
          </a:p>
        </p:txBody>
      </p:sp>
    </p:spTree>
    <p:extLst>
      <p:ext uri="{BB962C8B-B14F-4D97-AF65-F5344CB8AC3E}">
        <p14:creationId xmlns:p14="http://schemas.microsoft.com/office/powerpoint/2010/main" val="456707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A3103-F4BE-4BB6-94CB-BEFA48F9E4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E41A639-D079-477D-ABB0-2DB7DCA0B9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3389424-5EA4-44C9-8E34-DE2C988907CB}"/>
              </a:ext>
            </a:extLst>
          </p:cNvPr>
          <p:cNvSpPr>
            <a:spLocks noGrp="1"/>
          </p:cNvSpPr>
          <p:nvPr>
            <p:ph type="dt" sz="half" idx="10"/>
          </p:nvPr>
        </p:nvSpPr>
        <p:spPr/>
        <p:txBody>
          <a:bodyPr/>
          <a:lstStyle/>
          <a:p>
            <a:fld id="{C4E6F5CF-26D1-41D2-8EF0-3863D007B796}" type="datetimeFigureOut">
              <a:rPr lang="en-GB" smtClean="0"/>
              <a:t>22/05/2020</a:t>
            </a:fld>
            <a:endParaRPr lang="en-GB"/>
          </a:p>
        </p:txBody>
      </p:sp>
      <p:sp>
        <p:nvSpPr>
          <p:cNvPr id="5" name="Footer Placeholder 4">
            <a:extLst>
              <a:ext uri="{FF2B5EF4-FFF2-40B4-BE49-F238E27FC236}">
                <a16:creationId xmlns:a16="http://schemas.microsoft.com/office/drawing/2014/main" id="{0344E922-B176-46FA-B69D-7BBC468A11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2ABEA8-B9C2-4A65-B37E-4FB4D0B6D92D}"/>
              </a:ext>
            </a:extLst>
          </p:cNvPr>
          <p:cNvSpPr>
            <a:spLocks noGrp="1"/>
          </p:cNvSpPr>
          <p:nvPr>
            <p:ph type="sldNum" sz="quarter" idx="12"/>
          </p:nvPr>
        </p:nvSpPr>
        <p:spPr/>
        <p:txBody>
          <a:bodyPr/>
          <a:lstStyle/>
          <a:p>
            <a:fld id="{10EBDFEB-0707-41A7-8388-4DB8AAAA8779}" type="slidenum">
              <a:rPr lang="en-GB" smtClean="0"/>
              <a:t>‹#›</a:t>
            </a:fld>
            <a:endParaRPr lang="en-GB"/>
          </a:p>
        </p:txBody>
      </p:sp>
    </p:spTree>
    <p:extLst>
      <p:ext uri="{BB962C8B-B14F-4D97-AF65-F5344CB8AC3E}">
        <p14:creationId xmlns:p14="http://schemas.microsoft.com/office/powerpoint/2010/main" val="1704739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BBC6D-A4F2-4B34-B6EC-0AAAE5C969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CE20CA-B5D9-44AD-B1F5-9315C7A1D4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89F582-5767-42D8-B28F-1EAE81B20E3A}"/>
              </a:ext>
            </a:extLst>
          </p:cNvPr>
          <p:cNvSpPr>
            <a:spLocks noGrp="1"/>
          </p:cNvSpPr>
          <p:nvPr>
            <p:ph type="dt" sz="half" idx="10"/>
          </p:nvPr>
        </p:nvSpPr>
        <p:spPr/>
        <p:txBody>
          <a:bodyPr/>
          <a:lstStyle/>
          <a:p>
            <a:fld id="{C4E6F5CF-26D1-41D2-8EF0-3863D007B796}" type="datetimeFigureOut">
              <a:rPr lang="en-GB" smtClean="0"/>
              <a:t>22/05/2020</a:t>
            </a:fld>
            <a:endParaRPr lang="en-GB"/>
          </a:p>
        </p:txBody>
      </p:sp>
      <p:sp>
        <p:nvSpPr>
          <p:cNvPr id="5" name="Footer Placeholder 4">
            <a:extLst>
              <a:ext uri="{FF2B5EF4-FFF2-40B4-BE49-F238E27FC236}">
                <a16:creationId xmlns:a16="http://schemas.microsoft.com/office/drawing/2014/main" id="{28B191CF-474D-4B5F-B2C2-73E95F2A68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C5585C-555D-47DF-8C51-149112499432}"/>
              </a:ext>
            </a:extLst>
          </p:cNvPr>
          <p:cNvSpPr>
            <a:spLocks noGrp="1"/>
          </p:cNvSpPr>
          <p:nvPr>
            <p:ph type="sldNum" sz="quarter" idx="12"/>
          </p:nvPr>
        </p:nvSpPr>
        <p:spPr/>
        <p:txBody>
          <a:bodyPr/>
          <a:lstStyle/>
          <a:p>
            <a:fld id="{10EBDFEB-0707-41A7-8388-4DB8AAAA8779}" type="slidenum">
              <a:rPr lang="en-GB" smtClean="0"/>
              <a:t>‹#›</a:t>
            </a:fld>
            <a:endParaRPr lang="en-GB"/>
          </a:p>
        </p:txBody>
      </p:sp>
    </p:spTree>
    <p:extLst>
      <p:ext uri="{BB962C8B-B14F-4D97-AF65-F5344CB8AC3E}">
        <p14:creationId xmlns:p14="http://schemas.microsoft.com/office/powerpoint/2010/main" val="1852582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0A929-88DA-4D59-B544-79617B6BD8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404BF1F-CF48-4C7C-83FB-EDEC7A8526B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316253-3F8A-4105-9609-6A018366BDFA}"/>
              </a:ext>
            </a:extLst>
          </p:cNvPr>
          <p:cNvSpPr>
            <a:spLocks noGrp="1"/>
          </p:cNvSpPr>
          <p:nvPr>
            <p:ph type="dt" sz="half" idx="10"/>
          </p:nvPr>
        </p:nvSpPr>
        <p:spPr/>
        <p:txBody>
          <a:bodyPr/>
          <a:lstStyle/>
          <a:p>
            <a:fld id="{C4E6F5CF-26D1-41D2-8EF0-3863D007B796}" type="datetimeFigureOut">
              <a:rPr lang="en-GB" smtClean="0"/>
              <a:t>22/05/2020</a:t>
            </a:fld>
            <a:endParaRPr lang="en-GB"/>
          </a:p>
        </p:txBody>
      </p:sp>
      <p:sp>
        <p:nvSpPr>
          <p:cNvPr id="5" name="Footer Placeholder 4">
            <a:extLst>
              <a:ext uri="{FF2B5EF4-FFF2-40B4-BE49-F238E27FC236}">
                <a16:creationId xmlns:a16="http://schemas.microsoft.com/office/drawing/2014/main" id="{817AF860-4212-425B-A4F6-354B95745A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28379A-E0E9-40B3-94A9-488B39DBBEAC}"/>
              </a:ext>
            </a:extLst>
          </p:cNvPr>
          <p:cNvSpPr>
            <a:spLocks noGrp="1"/>
          </p:cNvSpPr>
          <p:nvPr>
            <p:ph type="sldNum" sz="quarter" idx="12"/>
          </p:nvPr>
        </p:nvSpPr>
        <p:spPr/>
        <p:txBody>
          <a:bodyPr/>
          <a:lstStyle/>
          <a:p>
            <a:fld id="{10EBDFEB-0707-41A7-8388-4DB8AAAA8779}" type="slidenum">
              <a:rPr lang="en-GB" smtClean="0"/>
              <a:t>‹#›</a:t>
            </a:fld>
            <a:endParaRPr lang="en-GB"/>
          </a:p>
        </p:txBody>
      </p:sp>
    </p:spTree>
    <p:extLst>
      <p:ext uri="{BB962C8B-B14F-4D97-AF65-F5344CB8AC3E}">
        <p14:creationId xmlns:p14="http://schemas.microsoft.com/office/powerpoint/2010/main" val="4269006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D3B44-63C6-457A-BB1D-0DA9DB3F5B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BD2012-5020-4A27-BB62-156B4ACCE0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C2A530-BF9E-4E3C-B963-C00E0D90B5B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754D54D-1C96-4807-B58A-93B3A3E44613}"/>
              </a:ext>
            </a:extLst>
          </p:cNvPr>
          <p:cNvSpPr>
            <a:spLocks noGrp="1"/>
          </p:cNvSpPr>
          <p:nvPr>
            <p:ph type="dt" sz="half" idx="10"/>
          </p:nvPr>
        </p:nvSpPr>
        <p:spPr/>
        <p:txBody>
          <a:bodyPr/>
          <a:lstStyle/>
          <a:p>
            <a:fld id="{C4E6F5CF-26D1-41D2-8EF0-3863D007B796}" type="datetimeFigureOut">
              <a:rPr lang="en-GB" smtClean="0"/>
              <a:t>22/05/2020</a:t>
            </a:fld>
            <a:endParaRPr lang="en-GB"/>
          </a:p>
        </p:txBody>
      </p:sp>
      <p:sp>
        <p:nvSpPr>
          <p:cNvPr id="6" name="Footer Placeholder 5">
            <a:extLst>
              <a:ext uri="{FF2B5EF4-FFF2-40B4-BE49-F238E27FC236}">
                <a16:creationId xmlns:a16="http://schemas.microsoft.com/office/drawing/2014/main" id="{7603C9DC-3814-4CA5-A729-476BB9D570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A2D4DA-9236-4AC2-9619-35AAE27D2E8D}"/>
              </a:ext>
            </a:extLst>
          </p:cNvPr>
          <p:cNvSpPr>
            <a:spLocks noGrp="1"/>
          </p:cNvSpPr>
          <p:nvPr>
            <p:ph type="sldNum" sz="quarter" idx="12"/>
          </p:nvPr>
        </p:nvSpPr>
        <p:spPr/>
        <p:txBody>
          <a:bodyPr/>
          <a:lstStyle/>
          <a:p>
            <a:fld id="{10EBDFEB-0707-41A7-8388-4DB8AAAA8779}" type="slidenum">
              <a:rPr lang="en-GB" smtClean="0"/>
              <a:t>‹#›</a:t>
            </a:fld>
            <a:endParaRPr lang="en-GB"/>
          </a:p>
        </p:txBody>
      </p:sp>
    </p:spTree>
    <p:extLst>
      <p:ext uri="{BB962C8B-B14F-4D97-AF65-F5344CB8AC3E}">
        <p14:creationId xmlns:p14="http://schemas.microsoft.com/office/powerpoint/2010/main" val="1444702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08C00-D785-4573-B632-FA00FD308A8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9660DA-04AA-4C04-B903-0F3ACD8059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E9A17B-CE15-4FAE-8317-9079757ECAA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AA36DD-DC5C-4700-8DA7-1FE690A845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AC5266-D061-4D13-9C2C-D28ECD2A36C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BB73C3E-6531-4876-8A9D-500EA1C712A2}"/>
              </a:ext>
            </a:extLst>
          </p:cNvPr>
          <p:cNvSpPr>
            <a:spLocks noGrp="1"/>
          </p:cNvSpPr>
          <p:nvPr>
            <p:ph type="dt" sz="half" idx="10"/>
          </p:nvPr>
        </p:nvSpPr>
        <p:spPr/>
        <p:txBody>
          <a:bodyPr/>
          <a:lstStyle/>
          <a:p>
            <a:fld id="{C4E6F5CF-26D1-41D2-8EF0-3863D007B796}" type="datetimeFigureOut">
              <a:rPr lang="en-GB" smtClean="0"/>
              <a:t>22/05/2020</a:t>
            </a:fld>
            <a:endParaRPr lang="en-GB"/>
          </a:p>
        </p:txBody>
      </p:sp>
      <p:sp>
        <p:nvSpPr>
          <p:cNvPr id="8" name="Footer Placeholder 7">
            <a:extLst>
              <a:ext uri="{FF2B5EF4-FFF2-40B4-BE49-F238E27FC236}">
                <a16:creationId xmlns:a16="http://schemas.microsoft.com/office/drawing/2014/main" id="{A8FB7DA0-E749-45E2-8F8C-03076CE96EB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5698234-4494-4785-A03D-7297C46565BD}"/>
              </a:ext>
            </a:extLst>
          </p:cNvPr>
          <p:cNvSpPr>
            <a:spLocks noGrp="1"/>
          </p:cNvSpPr>
          <p:nvPr>
            <p:ph type="sldNum" sz="quarter" idx="12"/>
          </p:nvPr>
        </p:nvSpPr>
        <p:spPr/>
        <p:txBody>
          <a:bodyPr/>
          <a:lstStyle/>
          <a:p>
            <a:fld id="{10EBDFEB-0707-41A7-8388-4DB8AAAA8779}" type="slidenum">
              <a:rPr lang="en-GB" smtClean="0"/>
              <a:t>‹#›</a:t>
            </a:fld>
            <a:endParaRPr lang="en-GB"/>
          </a:p>
        </p:txBody>
      </p:sp>
    </p:spTree>
    <p:extLst>
      <p:ext uri="{BB962C8B-B14F-4D97-AF65-F5344CB8AC3E}">
        <p14:creationId xmlns:p14="http://schemas.microsoft.com/office/powerpoint/2010/main" val="353485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EEE55-0D95-4F2C-83E0-0E2823BFDD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F50C8DB-8D2E-4E17-8D7F-C6C0E422088D}"/>
              </a:ext>
            </a:extLst>
          </p:cNvPr>
          <p:cNvSpPr>
            <a:spLocks noGrp="1"/>
          </p:cNvSpPr>
          <p:nvPr>
            <p:ph type="dt" sz="half" idx="10"/>
          </p:nvPr>
        </p:nvSpPr>
        <p:spPr/>
        <p:txBody>
          <a:bodyPr/>
          <a:lstStyle/>
          <a:p>
            <a:fld id="{C4E6F5CF-26D1-41D2-8EF0-3863D007B796}" type="datetimeFigureOut">
              <a:rPr lang="en-GB" smtClean="0"/>
              <a:t>22/05/2020</a:t>
            </a:fld>
            <a:endParaRPr lang="en-GB"/>
          </a:p>
        </p:txBody>
      </p:sp>
      <p:sp>
        <p:nvSpPr>
          <p:cNvPr id="4" name="Footer Placeholder 3">
            <a:extLst>
              <a:ext uri="{FF2B5EF4-FFF2-40B4-BE49-F238E27FC236}">
                <a16:creationId xmlns:a16="http://schemas.microsoft.com/office/drawing/2014/main" id="{644C0970-B0FE-4C1A-BBEA-222F2960DA6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1F6924-629B-4B1D-8544-A956D7A634FE}"/>
              </a:ext>
            </a:extLst>
          </p:cNvPr>
          <p:cNvSpPr>
            <a:spLocks noGrp="1"/>
          </p:cNvSpPr>
          <p:nvPr>
            <p:ph type="sldNum" sz="quarter" idx="12"/>
          </p:nvPr>
        </p:nvSpPr>
        <p:spPr/>
        <p:txBody>
          <a:bodyPr/>
          <a:lstStyle/>
          <a:p>
            <a:fld id="{10EBDFEB-0707-41A7-8388-4DB8AAAA8779}" type="slidenum">
              <a:rPr lang="en-GB" smtClean="0"/>
              <a:t>‹#›</a:t>
            </a:fld>
            <a:endParaRPr lang="en-GB"/>
          </a:p>
        </p:txBody>
      </p:sp>
    </p:spTree>
    <p:extLst>
      <p:ext uri="{BB962C8B-B14F-4D97-AF65-F5344CB8AC3E}">
        <p14:creationId xmlns:p14="http://schemas.microsoft.com/office/powerpoint/2010/main" val="2527514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E638CE-BA82-4997-96D9-CAAB6EA892B1}"/>
              </a:ext>
            </a:extLst>
          </p:cNvPr>
          <p:cNvSpPr>
            <a:spLocks noGrp="1"/>
          </p:cNvSpPr>
          <p:nvPr>
            <p:ph type="dt" sz="half" idx="10"/>
          </p:nvPr>
        </p:nvSpPr>
        <p:spPr/>
        <p:txBody>
          <a:bodyPr/>
          <a:lstStyle/>
          <a:p>
            <a:fld id="{C4E6F5CF-26D1-41D2-8EF0-3863D007B796}" type="datetimeFigureOut">
              <a:rPr lang="en-GB" smtClean="0"/>
              <a:t>22/05/2020</a:t>
            </a:fld>
            <a:endParaRPr lang="en-GB"/>
          </a:p>
        </p:txBody>
      </p:sp>
      <p:sp>
        <p:nvSpPr>
          <p:cNvPr id="3" name="Footer Placeholder 2">
            <a:extLst>
              <a:ext uri="{FF2B5EF4-FFF2-40B4-BE49-F238E27FC236}">
                <a16:creationId xmlns:a16="http://schemas.microsoft.com/office/drawing/2014/main" id="{62E49100-BBF0-44E3-A313-EFA75C93429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3AFF90-8D1B-4BA8-83A0-379102FA739A}"/>
              </a:ext>
            </a:extLst>
          </p:cNvPr>
          <p:cNvSpPr>
            <a:spLocks noGrp="1"/>
          </p:cNvSpPr>
          <p:nvPr>
            <p:ph type="sldNum" sz="quarter" idx="12"/>
          </p:nvPr>
        </p:nvSpPr>
        <p:spPr/>
        <p:txBody>
          <a:bodyPr/>
          <a:lstStyle/>
          <a:p>
            <a:fld id="{10EBDFEB-0707-41A7-8388-4DB8AAAA8779}" type="slidenum">
              <a:rPr lang="en-GB" smtClean="0"/>
              <a:t>‹#›</a:t>
            </a:fld>
            <a:endParaRPr lang="en-GB"/>
          </a:p>
        </p:txBody>
      </p:sp>
    </p:spTree>
    <p:extLst>
      <p:ext uri="{BB962C8B-B14F-4D97-AF65-F5344CB8AC3E}">
        <p14:creationId xmlns:p14="http://schemas.microsoft.com/office/powerpoint/2010/main" val="1470972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97030-3716-4322-9A9E-EE81763C5E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A5CE20-04B8-4C55-AFE4-746A59D093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85474E-7C9E-4B66-AA64-F1EDCA571D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7555DB-C400-46B0-8E91-546CBD3C972A}"/>
              </a:ext>
            </a:extLst>
          </p:cNvPr>
          <p:cNvSpPr>
            <a:spLocks noGrp="1"/>
          </p:cNvSpPr>
          <p:nvPr>
            <p:ph type="dt" sz="half" idx="10"/>
          </p:nvPr>
        </p:nvSpPr>
        <p:spPr/>
        <p:txBody>
          <a:bodyPr/>
          <a:lstStyle/>
          <a:p>
            <a:fld id="{C4E6F5CF-26D1-41D2-8EF0-3863D007B796}" type="datetimeFigureOut">
              <a:rPr lang="en-GB" smtClean="0"/>
              <a:t>22/05/2020</a:t>
            </a:fld>
            <a:endParaRPr lang="en-GB"/>
          </a:p>
        </p:txBody>
      </p:sp>
      <p:sp>
        <p:nvSpPr>
          <p:cNvPr id="6" name="Footer Placeholder 5">
            <a:extLst>
              <a:ext uri="{FF2B5EF4-FFF2-40B4-BE49-F238E27FC236}">
                <a16:creationId xmlns:a16="http://schemas.microsoft.com/office/drawing/2014/main" id="{810F2C2E-F673-496E-A68D-68C6455621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EDC404-2CFF-4C22-9EE3-C5A50E74A729}"/>
              </a:ext>
            </a:extLst>
          </p:cNvPr>
          <p:cNvSpPr>
            <a:spLocks noGrp="1"/>
          </p:cNvSpPr>
          <p:nvPr>
            <p:ph type="sldNum" sz="quarter" idx="12"/>
          </p:nvPr>
        </p:nvSpPr>
        <p:spPr/>
        <p:txBody>
          <a:bodyPr/>
          <a:lstStyle/>
          <a:p>
            <a:fld id="{10EBDFEB-0707-41A7-8388-4DB8AAAA8779}" type="slidenum">
              <a:rPr lang="en-GB" smtClean="0"/>
              <a:t>‹#›</a:t>
            </a:fld>
            <a:endParaRPr lang="en-GB"/>
          </a:p>
        </p:txBody>
      </p:sp>
    </p:spTree>
    <p:extLst>
      <p:ext uri="{BB962C8B-B14F-4D97-AF65-F5344CB8AC3E}">
        <p14:creationId xmlns:p14="http://schemas.microsoft.com/office/powerpoint/2010/main" val="444677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5CF7C-15C2-4E1C-A3CB-0DB366622C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B035205-4EAD-442D-8E84-9EE7DEA48E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0EF0E1-73A9-4F4A-8579-0E37C2F506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AF0553-5369-4019-BC9C-208A14C39CDE}"/>
              </a:ext>
            </a:extLst>
          </p:cNvPr>
          <p:cNvSpPr>
            <a:spLocks noGrp="1"/>
          </p:cNvSpPr>
          <p:nvPr>
            <p:ph type="dt" sz="half" idx="10"/>
          </p:nvPr>
        </p:nvSpPr>
        <p:spPr/>
        <p:txBody>
          <a:bodyPr/>
          <a:lstStyle/>
          <a:p>
            <a:fld id="{C4E6F5CF-26D1-41D2-8EF0-3863D007B796}" type="datetimeFigureOut">
              <a:rPr lang="en-GB" smtClean="0"/>
              <a:t>22/05/2020</a:t>
            </a:fld>
            <a:endParaRPr lang="en-GB"/>
          </a:p>
        </p:txBody>
      </p:sp>
      <p:sp>
        <p:nvSpPr>
          <p:cNvPr id="6" name="Footer Placeholder 5">
            <a:extLst>
              <a:ext uri="{FF2B5EF4-FFF2-40B4-BE49-F238E27FC236}">
                <a16:creationId xmlns:a16="http://schemas.microsoft.com/office/drawing/2014/main" id="{8482BB04-9B77-43B4-A9D8-81E43A7D79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DB7A6A-CBAC-42E9-9333-D90EA507A85D}"/>
              </a:ext>
            </a:extLst>
          </p:cNvPr>
          <p:cNvSpPr>
            <a:spLocks noGrp="1"/>
          </p:cNvSpPr>
          <p:nvPr>
            <p:ph type="sldNum" sz="quarter" idx="12"/>
          </p:nvPr>
        </p:nvSpPr>
        <p:spPr/>
        <p:txBody>
          <a:bodyPr/>
          <a:lstStyle/>
          <a:p>
            <a:fld id="{10EBDFEB-0707-41A7-8388-4DB8AAAA8779}" type="slidenum">
              <a:rPr lang="en-GB" smtClean="0"/>
              <a:t>‹#›</a:t>
            </a:fld>
            <a:endParaRPr lang="en-GB"/>
          </a:p>
        </p:txBody>
      </p:sp>
    </p:spTree>
    <p:extLst>
      <p:ext uri="{BB962C8B-B14F-4D97-AF65-F5344CB8AC3E}">
        <p14:creationId xmlns:p14="http://schemas.microsoft.com/office/powerpoint/2010/main" val="991550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50B3-85E4-4DBC-AD5E-0A82B2E8AEA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012AF1-A958-4ABA-A28C-EADCA14323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4E79A1-3EE7-49DD-85AF-8C4F7AFDB9B7}"/>
              </a:ext>
            </a:extLst>
          </p:cNvPr>
          <p:cNvSpPr>
            <a:spLocks noGrp="1"/>
          </p:cNvSpPr>
          <p:nvPr>
            <p:ph type="dt" sz="half" idx="10"/>
          </p:nvPr>
        </p:nvSpPr>
        <p:spPr/>
        <p:txBody>
          <a:bodyPr/>
          <a:lstStyle/>
          <a:p>
            <a:fld id="{C4E6F5CF-26D1-41D2-8EF0-3863D007B796}" type="datetimeFigureOut">
              <a:rPr lang="en-GB" smtClean="0"/>
              <a:t>22/05/2020</a:t>
            </a:fld>
            <a:endParaRPr lang="en-GB"/>
          </a:p>
        </p:txBody>
      </p:sp>
      <p:sp>
        <p:nvSpPr>
          <p:cNvPr id="5" name="Footer Placeholder 4">
            <a:extLst>
              <a:ext uri="{FF2B5EF4-FFF2-40B4-BE49-F238E27FC236}">
                <a16:creationId xmlns:a16="http://schemas.microsoft.com/office/drawing/2014/main" id="{FDCFAE33-A015-4BCF-9417-0C0A5C774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BC5F70-9E74-41E9-9C5D-D46688A77E74}"/>
              </a:ext>
            </a:extLst>
          </p:cNvPr>
          <p:cNvSpPr>
            <a:spLocks noGrp="1"/>
          </p:cNvSpPr>
          <p:nvPr>
            <p:ph type="sldNum" sz="quarter" idx="12"/>
          </p:nvPr>
        </p:nvSpPr>
        <p:spPr/>
        <p:txBody>
          <a:bodyPr/>
          <a:lstStyle/>
          <a:p>
            <a:fld id="{10EBDFEB-0707-41A7-8388-4DB8AAAA8779}" type="slidenum">
              <a:rPr lang="en-GB" smtClean="0"/>
              <a:t>‹#›</a:t>
            </a:fld>
            <a:endParaRPr lang="en-GB"/>
          </a:p>
        </p:txBody>
      </p:sp>
    </p:spTree>
    <p:extLst>
      <p:ext uri="{BB962C8B-B14F-4D97-AF65-F5344CB8AC3E}">
        <p14:creationId xmlns:p14="http://schemas.microsoft.com/office/powerpoint/2010/main" val="3904370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9A7529-FE21-4767-A22B-94D37CC1E1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57A5DC-69D4-4274-A2DE-26E8F8AC97A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C21A99-939C-462F-AA6F-E01D6FC97398}"/>
              </a:ext>
            </a:extLst>
          </p:cNvPr>
          <p:cNvSpPr>
            <a:spLocks noGrp="1"/>
          </p:cNvSpPr>
          <p:nvPr>
            <p:ph type="dt" sz="half" idx="10"/>
          </p:nvPr>
        </p:nvSpPr>
        <p:spPr/>
        <p:txBody>
          <a:bodyPr/>
          <a:lstStyle/>
          <a:p>
            <a:fld id="{C4E6F5CF-26D1-41D2-8EF0-3863D007B796}" type="datetimeFigureOut">
              <a:rPr lang="en-GB" smtClean="0"/>
              <a:t>22/05/2020</a:t>
            </a:fld>
            <a:endParaRPr lang="en-GB"/>
          </a:p>
        </p:txBody>
      </p:sp>
      <p:sp>
        <p:nvSpPr>
          <p:cNvPr id="5" name="Footer Placeholder 4">
            <a:extLst>
              <a:ext uri="{FF2B5EF4-FFF2-40B4-BE49-F238E27FC236}">
                <a16:creationId xmlns:a16="http://schemas.microsoft.com/office/drawing/2014/main" id="{E96A7BDC-BF1F-4141-B0BC-5FDC6075ED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D7822F-398E-4A61-8D90-9E81FEFCDAC1}"/>
              </a:ext>
            </a:extLst>
          </p:cNvPr>
          <p:cNvSpPr>
            <a:spLocks noGrp="1"/>
          </p:cNvSpPr>
          <p:nvPr>
            <p:ph type="sldNum" sz="quarter" idx="12"/>
          </p:nvPr>
        </p:nvSpPr>
        <p:spPr/>
        <p:txBody>
          <a:bodyPr/>
          <a:lstStyle/>
          <a:p>
            <a:fld id="{10EBDFEB-0707-41A7-8388-4DB8AAAA8779}" type="slidenum">
              <a:rPr lang="en-GB" smtClean="0"/>
              <a:t>‹#›</a:t>
            </a:fld>
            <a:endParaRPr lang="en-GB"/>
          </a:p>
        </p:txBody>
      </p:sp>
    </p:spTree>
    <p:extLst>
      <p:ext uri="{BB962C8B-B14F-4D97-AF65-F5344CB8AC3E}">
        <p14:creationId xmlns:p14="http://schemas.microsoft.com/office/powerpoint/2010/main" val="554454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286D95-3ED9-434F-A958-1605D7BE73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E68944-A9A8-4E4C-A729-1598979DBE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0EDAAE-61B2-4FA6-A9E4-465FF0FA0B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E6F5CF-26D1-41D2-8EF0-3863D007B796}" type="datetimeFigureOut">
              <a:rPr lang="en-GB" smtClean="0"/>
              <a:t>22/05/2020</a:t>
            </a:fld>
            <a:endParaRPr lang="en-GB"/>
          </a:p>
        </p:txBody>
      </p:sp>
      <p:sp>
        <p:nvSpPr>
          <p:cNvPr id="5" name="Footer Placeholder 4">
            <a:extLst>
              <a:ext uri="{FF2B5EF4-FFF2-40B4-BE49-F238E27FC236}">
                <a16:creationId xmlns:a16="http://schemas.microsoft.com/office/drawing/2014/main" id="{CD08F399-99A5-4942-827E-6FBFC34D7B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557C16-234C-46F8-BAEB-83EFACF823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EBDFEB-0707-41A7-8388-4DB8AAAA8779}" type="slidenum">
              <a:rPr lang="en-GB" smtClean="0"/>
              <a:t>‹#›</a:t>
            </a:fld>
            <a:endParaRPr lang="en-GB"/>
          </a:p>
        </p:txBody>
      </p:sp>
    </p:spTree>
    <p:extLst>
      <p:ext uri="{BB962C8B-B14F-4D97-AF65-F5344CB8AC3E}">
        <p14:creationId xmlns:p14="http://schemas.microsoft.com/office/powerpoint/2010/main" val="25433362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7.xm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g"/><Relationship Id="rId1" Type="http://schemas.openxmlformats.org/officeDocument/2006/relationships/slideLayout" Target="../slideLayouts/slideLayout7.xml"/><Relationship Id="rId4" Type="http://schemas.openxmlformats.org/officeDocument/2006/relationships/image" Target="../media/image22.jpg"/></Relationships>
</file>

<file path=ppt/slides/_rels/slide1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1.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 Id="rId4" Type="http://schemas.openxmlformats.org/officeDocument/2006/relationships/image" Target="../media/image31.sv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8ED982-5E90-4042-8D36-642931E4DCA9}"/>
              </a:ext>
            </a:extLst>
          </p:cNvPr>
          <p:cNvSpPr>
            <a:spLocks noGrp="1"/>
          </p:cNvSpPr>
          <p:nvPr>
            <p:ph type="ctrTitle"/>
          </p:nvPr>
        </p:nvSpPr>
        <p:spPr>
          <a:xfrm>
            <a:off x="245599" y="42994"/>
            <a:ext cx="5425781" cy="2387600"/>
          </a:xfrm>
        </p:spPr>
        <p:txBody>
          <a:bodyPr>
            <a:normAutofit/>
          </a:bodyPr>
          <a:lstStyle/>
          <a:p>
            <a:pPr algn="l"/>
            <a:r>
              <a:rPr lang="en-GB"/>
              <a:t>introduction</a:t>
            </a:r>
          </a:p>
        </p:txBody>
      </p:sp>
      <p:sp>
        <p:nvSpPr>
          <p:cNvPr id="3" name="Subtitle 2">
            <a:extLst>
              <a:ext uri="{FF2B5EF4-FFF2-40B4-BE49-F238E27FC236}">
                <a16:creationId xmlns:a16="http://schemas.microsoft.com/office/drawing/2014/main" id="{21D379A3-D23F-4879-9EC7-FB9D8EF63ED4}"/>
              </a:ext>
            </a:extLst>
          </p:cNvPr>
          <p:cNvSpPr>
            <a:spLocks noGrp="1"/>
          </p:cNvSpPr>
          <p:nvPr>
            <p:ph type="subTitle" idx="1"/>
          </p:nvPr>
        </p:nvSpPr>
        <p:spPr>
          <a:xfrm>
            <a:off x="970908" y="3700594"/>
            <a:ext cx="5425781" cy="1655762"/>
          </a:xfrm>
        </p:spPr>
        <p:txBody>
          <a:bodyPr>
            <a:normAutofit/>
          </a:bodyPr>
          <a:lstStyle/>
          <a:p>
            <a:pPr algn="l"/>
            <a:r>
              <a:rPr lang="en-GB" sz="1900" b="1" dirty="0"/>
              <a:t>Hi guys my names Zara an today I will be discussing with you effective team working and Demonstrating the  understanding of the main theories relating to group dynamics and the importance of team working within an employment context hope you enjoy x</a:t>
            </a:r>
          </a:p>
        </p:txBody>
      </p:sp>
      <p:sp>
        <p:nvSpPr>
          <p:cNvPr id="15" name="Freeform: Shape 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Smiley - Wikipedia">
            <a:extLst>
              <a:ext uri="{FF2B5EF4-FFF2-40B4-BE49-F238E27FC236}">
                <a16:creationId xmlns:a16="http://schemas.microsoft.com/office/drawing/2014/main" id="{5FEA7C5D-7989-4D9C-A81A-80887492B8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2941" y="1203325"/>
            <a:ext cx="2095500" cy="2095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826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D213737-31CF-4BEF-9C50-B82F4E377AAA}"/>
              </a:ext>
            </a:extLst>
          </p:cNvPr>
          <p:cNvSpPr/>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ln w="6600">
                  <a:solidFill>
                    <a:schemeClr val="accent2"/>
                  </a:solidFill>
                  <a:prstDash val="solid"/>
                </a:ln>
                <a:solidFill>
                  <a:schemeClr val="tx1"/>
                </a:solidFill>
                <a:effectLst>
                  <a:outerShdw dist="38100" dir="2700000" algn="tl" rotWithShape="0">
                    <a:schemeClr val="accent2"/>
                  </a:outerShdw>
                </a:effectLst>
                <a:latin typeface="+mj-lt"/>
                <a:ea typeface="+mj-ea"/>
                <a:cs typeface="+mj-cs"/>
              </a:rPr>
              <a:t>What makes an effective team?</a:t>
            </a:r>
            <a:endParaRPr lang="en-US" sz="4400" b="1" kern="1200" cap="none" spc="0">
              <a:ln w="6600">
                <a:solidFill>
                  <a:schemeClr val="accent2"/>
                </a:solidFill>
                <a:prstDash val="solid"/>
              </a:ln>
              <a:solidFill>
                <a:schemeClr val="tx1"/>
              </a:solidFill>
              <a:effectLst>
                <a:outerShdw dist="38100" dir="2700000" algn="tl" rotWithShape="0">
                  <a:schemeClr val="accent2"/>
                </a:outerShdw>
              </a:effectLst>
              <a:latin typeface="+mj-lt"/>
              <a:ea typeface="+mj-ea"/>
              <a:cs typeface="+mj-cs"/>
            </a:endParaRPr>
          </a:p>
        </p:txBody>
      </p:sp>
      <p:pic>
        <p:nvPicPr>
          <p:cNvPr id="4" name="Picture 3" descr="A screenshot of a cell phone&#10;&#10;Description automatically generated">
            <a:extLst>
              <a:ext uri="{FF2B5EF4-FFF2-40B4-BE49-F238E27FC236}">
                <a16:creationId xmlns:a16="http://schemas.microsoft.com/office/drawing/2014/main" id="{B4482931-8DD3-4A58-91FC-9B533BB8F1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21001" y="1912712"/>
            <a:ext cx="5632799" cy="4351338"/>
          </a:xfrm>
          <a:prstGeom prst="rect">
            <a:avLst/>
          </a:prstGeom>
        </p:spPr>
      </p:pic>
      <p:sp>
        <p:nvSpPr>
          <p:cNvPr id="5" name="TextBox 4">
            <a:extLst>
              <a:ext uri="{FF2B5EF4-FFF2-40B4-BE49-F238E27FC236}">
                <a16:creationId xmlns:a16="http://schemas.microsoft.com/office/drawing/2014/main" id="{8DA2AF16-E81E-4619-A85C-02983BE5B169}"/>
              </a:ext>
            </a:extLst>
          </p:cNvPr>
          <p:cNvSpPr txBox="1"/>
          <p:nvPr/>
        </p:nvSpPr>
        <p:spPr>
          <a:xfrm>
            <a:off x="0" y="1617034"/>
            <a:ext cx="7165394" cy="3816429"/>
          </a:xfrm>
          <a:prstGeom prst="rect">
            <a:avLst/>
          </a:prstGeom>
          <a:noFill/>
        </p:spPr>
        <p:txBody>
          <a:bodyPr wrap="square" rtlCol="0">
            <a:spAutoFit/>
          </a:bodyPr>
          <a:lstStyle/>
          <a:p>
            <a:r>
              <a:rPr lang="en-GB" b="1" dirty="0"/>
              <a:t>According to Dr baker the 6 key factors for an effective teamwork is;</a:t>
            </a:r>
          </a:p>
          <a:p>
            <a:endParaRPr lang="en-GB" sz="3200" dirty="0">
              <a:solidFill>
                <a:srgbClr val="FF0000"/>
              </a:solidFill>
            </a:endParaRPr>
          </a:p>
          <a:p>
            <a:pPr marL="457200" indent="-457200">
              <a:buFont typeface="Arial" panose="020B0604020202020204" pitchFamily="34" charset="0"/>
              <a:buChar char="•"/>
            </a:pPr>
            <a:r>
              <a:rPr lang="en-GB" sz="3200" dirty="0">
                <a:solidFill>
                  <a:srgbClr val="FF0000"/>
                </a:solidFill>
              </a:rPr>
              <a:t>Communication</a:t>
            </a:r>
          </a:p>
          <a:p>
            <a:pPr marL="457200" indent="-457200">
              <a:buFont typeface="Arial" panose="020B0604020202020204" pitchFamily="34" charset="0"/>
              <a:buChar char="•"/>
            </a:pPr>
            <a:r>
              <a:rPr lang="en-GB" sz="3200" dirty="0">
                <a:solidFill>
                  <a:srgbClr val="FF0000"/>
                </a:solidFill>
              </a:rPr>
              <a:t>Leadership</a:t>
            </a:r>
          </a:p>
          <a:p>
            <a:pPr marL="457200" indent="-457200">
              <a:buFont typeface="Arial" panose="020B0604020202020204" pitchFamily="34" charset="0"/>
              <a:buChar char="•"/>
            </a:pPr>
            <a:r>
              <a:rPr lang="en-GB" sz="3200" dirty="0">
                <a:solidFill>
                  <a:srgbClr val="FF0000"/>
                </a:solidFill>
              </a:rPr>
              <a:t>Trust &amp; Respect</a:t>
            </a:r>
          </a:p>
          <a:p>
            <a:pPr marL="457200" indent="-457200">
              <a:buFont typeface="Arial" panose="020B0604020202020204" pitchFamily="34" charset="0"/>
              <a:buChar char="•"/>
            </a:pPr>
            <a:r>
              <a:rPr lang="en-GB" sz="3200" dirty="0">
                <a:solidFill>
                  <a:srgbClr val="FF0000"/>
                </a:solidFill>
              </a:rPr>
              <a:t>Clear Goals</a:t>
            </a:r>
          </a:p>
          <a:p>
            <a:pPr marL="457200" indent="-457200">
              <a:buFont typeface="Arial" panose="020B0604020202020204" pitchFamily="34" charset="0"/>
              <a:buChar char="•"/>
            </a:pPr>
            <a:r>
              <a:rPr lang="en-GB" sz="3200" dirty="0">
                <a:solidFill>
                  <a:srgbClr val="FF0000"/>
                </a:solidFill>
              </a:rPr>
              <a:t>Diversity and Heterogeneity</a:t>
            </a:r>
          </a:p>
          <a:p>
            <a:pPr marL="457200" indent="-457200">
              <a:buFont typeface="Arial" panose="020B0604020202020204" pitchFamily="34" charset="0"/>
              <a:buChar char="•"/>
            </a:pPr>
            <a:r>
              <a:rPr lang="en-GB" sz="3200" dirty="0">
                <a:solidFill>
                  <a:srgbClr val="FF0000"/>
                </a:solidFill>
              </a:rPr>
              <a:t>And to be able to manage conflict</a:t>
            </a:r>
          </a:p>
        </p:txBody>
      </p:sp>
    </p:spTree>
    <p:extLst>
      <p:ext uri="{BB962C8B-B14F-4D97-AF65-F5344CB8AC3E}">
        <p14:creationId xmlns:p14="http://schemas.microsoft.com/office/powerpoint/2010/main" val="2909825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14014C-9716-495B-B14D-6B911944AFBD}"/>
              </a:ext>
            </a:extLst>
          </p:cNvPr>
          <p:cNvSpPr/>
          <p:nvPr/>
        </p:nvSpPr>
        <p:spPr>
          <a:xfrm>
            <a:off x="3183468" y="159543"/>
            <a:ext cx="9440332"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cap="none" spc="0" dirty="0">
                <a:ln w="22225">
                  <a:solidFill>
                    <a:schemeClr val="accent2"/>
                  </a:solidFill>
                  <a:prstDash val="solid"/>
                </a:ln>
                <a:solidFill>
                  <a:schemeClr val="tx1"/>
                </a:solidFill>
                <a:effectLst/>
                <a:latin typeface="+mj-lt"/>
                <a:ea typeface="+mj-ea"/>
                <a:cs typeface="+mj-cs"/>
              </a:rPr>
              <a:t>Communication</a:t>
            </a:r>
          </a:p>
        </p:txBody>
      </p:sp>
      <p:pic>
        <p:nvPicPr>
          <p:cNvPr id="11" name="Graphic 8" descr="User Network">
            <a:extLst>
              <a:ext uri="{FF2B5EF4-FFF2-40B4-BE49-F238E27FC236}">
                <a16:creationId xmlns:a16="http://schemas.microsoft.com/office/drawing/2014/main" id="{38841D0B-D786-492A-B77F-2050939DE3E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6191" y="228808"/>
            <a:ext cx="914400" cy="914400"/>
          </a:xfrm>
          <a:prstGeom prst="rect">
            <a:avLst/>
          </a:prstGeom>
        </p:spPr>
      </p:pic>
      <p:sp>
        <p:nvSpPr>
          <p:cNvPr id="5" name="TextBox 4">
            <a:extLst>
              <a:ext uri="{FF2B5EF4-FFF2-40B4-BE49-F238E27FC236}">
                <a16:creationId xmlns:a16="http://schemas.microsoft.com/office/drawing/2014/main" id="{C357C49A-57CD-4171-B703-9BEAD14FF8EC}"/>
              </a:ext>
            </a:extLst>
          </p:cNvPr>
          <p:cNvSpPr txBox="1"/>
          <p:nvPr/>
        </p:nvSpPr>
        <p:spPr>
          <a:xfrm>
            <a:off x="341313" y="1363133"/>
            <a:ext cx="10515600" cy="492416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1" dirty="0"/>
              <a:t>A team needs to be able to communicate effectively to ensure that the other team members understand what the goal is an what is expected from them</a:t>
            </a:r>
          </a:p>
          <a:p>
            <a:pPr indent="-228600">
              <a:lnSpc>
                <a:spcPct val="90000"/>
              </a:lnSpc>
              <a:spcAft>
                <a:spcPts val="600"/>
              </a:spcAft>
              <a:buFont typeface="Arial" panose="020B0604020202020204" pitchFamily="34" charset="0"/>
              <a:buChar char="•"/>
            </a:pPr>
            <a:r>
              <a:rPr lang="en-US" sz="2000" b="1" dirty="0"/>
              <a:t> This also needs to be in away that they feel motivated an they feel like they have your support they also need to be able to communicate an voice there opinions without feeling worried about other team members reactions.</a:t>
            </a:r>
          </a:p>
          <a:p>
            <a:pPr indent="-228600">
              <a:lnSpc>
                <a:spcPct val="90000"/>
              </a:lnSpc>
              <a:spcAft>
                <a:spcPts val="600"/>
              </a:spcAft>
              <a:buFont typeface="Arial" panose="020B0604020202020204" pitchFamily="34" charset="0"/>
              <a:buChar char="•"/>
            </a:pPr>
            <a:r>
              <a:rPr lang="en-US" sz="2000" b="1" dirty="0"/>
              <a:t> there also needs to be away that the team can communicate regular for updates or to communicate ideas weather that be skype, email, face to face.</a:t>
            </a:r>
          </a:p>
          <a:p>
            <a:pPr indent="-228600">
              <a:lnSpc>
                <a:spcPct val="90000"/>
              </a:lnSpc>
              <a:spcAft>
                <a:spcPts val="600"/>
              </a:spcAft>
              <a:buFont typeface="Arial" panose="020B0604020202020204" pitchFamily="34" charset="0"/>
              <a:buChar char="•"/>
            </a:pPr>
            <a:endParaRPr lang="en-US" sz="2000" b="1" dirty="0"/>
          </a:p>
          <a:p>
            <a:pPr>
              <a:lnSpc>
                <a:spcPct val="90000"/>
              </a:lnSpc>
              <a:spcAft>
                <a:spcPts val="600"/>
              </a:spcAft>
            </a:pPr>
            <a:r>
              <a:rPr lang="en-US" sz="2000" b="1" dirty="0"/>
              <a:t>You would need Good communication skills within a team an work environment when giving feedback whether that be good or bad an would have to be done in a professional manor</a:t>
            </a:r>
          </a:p>
          <a:p>
            <a:pPr>
              <a:lnSpc>
                <a:spcPct val="90000"/>
              </a:lnSpc>
              <a:spcAft>
                <a:spcPts val="600"/>
              </a:spcAft>
            </a:pPr>
            <a:r>
              <a:rPr lang="en-US" sz="2000" b="1" dirty="0"/>
              <a:t>You would also need communication skills when</a:t>
            </a:r>
          </a:p>
          <a:p>
            <a:pPr marL="342900" indent="-342900">
              <a:lnSpc>
                <a:spcPct val="90000"/>
              </a:lnSpc>
              <a:spcAft>
                <a:spcPts val="600"/>
              </a:spcAft>
              <a:buFont typeface="+mj-lt"/>
              <a:buAutoNum type="arabicPeriod"/>
            </a:pPr>
            <a:r>
              <a:rPr lang="en-US" sz="2000" b="1" dirty="0">
                <a:solidFill>
                  <a:srgbClr val="FF0000"/>
                </a:solidFill>
              </a:rPr>
              <a:t>Setting goals an jobs for the team</a:t>
            </a:r>
          </a:p>
          <a:p>
            <a:pPr marL="342900" indent="-342900">
              <a:lnSpc>
                <a:spcPct val="90000"/>
              </a:lnSpc>
              <a:spcAft>
                <a:spcPts val="600"/>
              </a:spcAft>
              <a:buFont typeface="+mj-lt"/>
              <a:buAutoNum type="arabicPeriod"/>
            </a:pPr>
            <a:r>
              <a:rPr lang="en-US" sz="2000" b="1" dirty="0">
                <a:solidFill>
                  <a:srgbClr val="FF0000"/>
                </a:solidFill>
              </a:rPr>
              <a:t>Communicating compliance issues</a:t>
            </a:r>
          </a:p>
          <a:p>
            <a:pPr marL="342900" indent="-342900">
              <a:lnSpc>
                <a:spcPct val="90000"/>
              </a:lnSpc>
              <a:spcAft>
                <a:spcPts val="600"/>
              </a:spcAft>
              <a:buFont typeface="+mj-lt"/>
              <a:buAutoNum type="arabicPeriod"/>
            </a:pPr>
            <a:r>
              <a:rPr lang="en-US" sz="2000" b="1" dirty="0">
                <a:solidFill>
                  <a:srgbClr val="FF0000"/>
                </a:solidFill>
              </a:rPr>
              <a:t>Communicating good/bad results</a:t>
            </a:r>
          </a:p>
          <a:p>
            <a:pPr marL="342900" indent="-342900">
              <a:lnSpc>
                <a:spcPct val="90000"/>
              </a:lnSpc>
              <a:spcAft>
                <a:spcPts val="600"/>
              </a:spcAft>
              <a:buFont typeface="+mj-lt"/>
              <a:buAutoNum type="arabicPeriod"/>
            </a:pPr>
            <a:r>
              <a:rPr lang="en-US" sz="2000" b="1" dirty="0">
                <a:solidFill>
                  <a:srgbClr val="FF0000"/>
                </a:solidFill>
              </a:rPr>
              <a:t>When motivating the team </a:t>
            </a:r>
          </a:p>
        </p:txBody>
      </p:sp>
      <p:pic>
        <p:nvPicPr>
          <p:cNvPr id="6" name="Picture 5">
            <a:extLst>
              <a:ext uri="{FF2B5EF4-FFF2-40B4-BE49-F238E27FC236}">
                <a16:creationId xmlns:a16="http://schemas.microsoft.com/office/drawing/2014/main" id="{A5796B18-45AB-4609-AC53-4ED1925BC81F}"/>
              </a:ext>
            </a:extLst>
          </p:cNvPr>
          <p:cNvPicPr>
            <a:picLocks noChangeAspect="1"/>
          </p:cNvPicPr>
          <p:nvPr/>
        </p:nvPicPr>
        <p:blipFill>
          <a:blip r:embed="rId4"/>
          <a:stretch>
            <a:fillRect/>
          </a:stretch>
        </p:blipFill>
        <p:spPr>
          <a:xfrm>
            <a:off x="7061201" y="4507877"/>
            <a:ext cx="3149599" cy="2095915"/>
          </a:xfrm>
          <a:prstGeom prst="rect">
            <a:avLst/>
          </a:prstGeom>
        </p:spPr>
      </p:pic>
    </p:spTree>
    <p:extLst>
      <p:ext uri="{BB962C8B-B14F-4D97-AF65-F5344CB8AC3E}">
        <p14:creationId xmlns:p14="http://schemas.microsoft.com/office/powerpoint/2010/main" val="3436864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lose up of a person&#10;&#10;Description automatically generated">
            <a:extLst>
              <a:ext uri="{FF2B5EF4-FFF2-40B4-BE49-F238E27FC236}">
                <a16:creationId xmlns:a16="http://schemas.microsoft.com/office/drawing/2014/main" id="{18467175-71D8-4104-854E-4A9EEA46EE8E}"/>
              </a:ext>
            </a:extLst>
          </p:cNvPr>
          <p:cNvPicPr>
            <a:picLocks noChangeAspect="1"/>
          </p:cNvPicPr>
          <p:nvPr/>
        </p:nvPicPr>
        <p:blipFill rotWithShape="1">
          <a:blip r:embed="rId2">
            <a:extLst>
              <a:ext uri="{28A0092B-C50C-407E-A947-70E740481C1C}">
                <a14:useLocalDpi xmlns:a14="http://schemas.microsoft.com/office/drawing/2010/main" val="0"/>
              </a:ext>
            </a:extLst>
          </a:blip>
          <a:srcRect r="1065" b="-1"/>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7" name="Picture 6" descr="A person smiling and posing for the camera&#10;&#10;Description automatically generated">
            <a:extLst>
              <a:ext uri="{FF2B5EF4-FFF2-40B4-BE49-F238E27FC236}">
                <a16:creationId xmlns:a16="http://schemas.microsoft.com/office/drawing/2014/main" id="{A6F048EF-5488-45D8-9684-9C643C47F2B4}"/>
              </a:ext>
            </a:extLst>
          </p:cNvPr>
          <p:cNvPicPr>
            <a:picLocks noChangeAspect="1"/>
          </p:cNvPicPr>
          <p:nvPr/>
        </p:nvPicPr>
        <p:blipFill rotWithShape="1">
          <a:blip r:embed="rId3">
            <a:extLst>
              <a:ext uri="{28A0092B-C50C-407E-A947-70E740481C1C}">
                <a14:useLocalDpi xmlns:a14="http://schemas.microsoft.com/office/drawing/2010/main" val="0"/>
              </a:ext>
            </a:extLst>
          </a:blip>
          <a:srcRect r="25239" b="-4"/>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5" name="Picture 4" descr="A child looking at the camera&#10;&#10;Description automatically generated">
            <a:extLst>
              <a:ext uri="{FF2B5EF4-FFF2-40B4-BE49-F238E27FC236}">
                <a16:creationId xmlns:a16="http://schemas.microsoft.com/office/drawing/2014/main" id="{CDBC1BBA-B5C5-4A7C-8957-D36CF16A0144}"/>
              </a:ext>
            </a:extLst>
          </p:cNvPr>
          <p:cNvPicPr>
            <a:picLocks noChangeAspect="1"/>
          </p:cNvPicPr>
          <p:nvPr/>
        </p:nvPicPr>
        <p:blipFill rotWithShape="1">
          <a:blip r:embed="rId4">
            <a:extLst>
              <a:ext uri="{28A0092B-C50C-407E-A947-70E740481C1C}">
                <a14:useLocalDpi xmlns:a14="http://schemas.microsoft.com/office/drawing/2010/main" val="0"/>
              </a:ext>
            </a:extLst>
          </a:blip>
          <a:srcRect t="20015" r="-1" b="9025"/>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16" name="Freeform: Shape 15">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7">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1F792CC0-755C-4F6C-8923-E28EE309D563}"/>
              </a:ext>
            </a:extLst>
          </p:cNvPr>
          <p:cNvSpPr/>
          <p:nvPr/>
        </p:nvSpPr>
        <p:spPr>
          <a:xfrm>
            <a:off x="448056" y="685800"/>
            <a:ext cx="4922338"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kern="1200" cap="none" spc="0">
                <a:ln w="22225">
                  <a:solidFill>
                    <a:schemeClr val="accent2"/>
                  </a:solidFill>
                  <a:prstDash val="solid"/>
                </a:ln>
                <a:solidFill>
                  <a:schemeClr val="tx1"/>
                </a:solidFill>
                <a:effectLst/>
                <a:latin typeface="+mj-lt"/>
                <a:ea typeface="+mj-ea"/>
                <a:cs typeface="+mj-cs"/>
              </a:rPr>
              <a:t>Communication</a:t>
            </a:r>
          </a:p>
        </p:txBody>
      </p:sp>
      <p:sp>
        <p:nvSpPr>
          <p:cNvPr id="20" name="Rectangle 19">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037D3DB6-912C-4AE6-B532-05EBBECA915E}"/>
              </a:ext>
            </a:extLst>
          </p:cNvPr>
          <p:cNvSpPr/>
          <p:nvPr/>
        </p:nvSpPr>
        <p:spPr>
          <a:xfrm>
            <a:off x="448056" y="2514600"/>
            <a:ext cx="4922338" cy="36667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1" dirty="0"/>
              <a:t>Communication is not just verbal its also non verbal so could be Facial expressions gestures, body language , tone of voice, your appearances and the way you dress.</a:t>
            </a:r>
            <a:endParaRPr lang="en-US" sz="2000" dirty="0"/>
          </a:p>
        </p:txBody>
      </p:sp>
    </p:spTree>
    <p:extLst>
      <p:ext uri="{BB962C8B-B14F-4D97-AF65-F5344CB8AC3E}">
        <p14:creationId xmlns:p14="http://schemas.microsoft.com/office/powerpoint/2010/main" val="2708517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70">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5" name="Rectangle 72">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F2BD8E-F3C6-401E-AAE3-492D37EC51A1}"/>
              </a:ext>
            </a:extLst>
          </p:cNvPr>
          <p:cNvSpPr>
            <a:spLocks noGrp="1"/>
          </p:cNvSpPr>
          <p:nvPr>
            <p:ph type="title"/>
          </p:nvPr>
        </p:nvSpPr>
        <p:spPr>
          <a:xfrm>
            <a:off x="716888" y="153198"/>
            <a:ext cx="4607052" cy="1106424"/>
          </a:xfrm>
        </p:spPr>
        <p:txBody>
          <a:bodyPr>
            <a:normAutofit/>
          </a:bodyPr>
          <a:lstStyle/>
          <a:p>
            <a:r>
              <a:rPr lang="en-GB" sz="2900" b="1" dirty="0">
                <a:ln w="22225">
                  <a:solidFill>
                    <a:schemeClr val="accent2"/>
                  </a:solidFill>
                  <a:prstDash val="solid"/>
                </a:ln>
              </a:rPr>
              <a:t>communication</a:t>
            </a:r>
            <a:endParaRPr lang="en-GB" sz="2900" dirty="0"/>
          </a:p>
        </p:txBody>
      </p:sp>
      <p:sp>
        <p:nvSpPr>
          <p:cNvPr id="75" name="Rectangle 74">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Content Placeholder 2">
            <a:extLst>
              <a:ext uri="{FF2B5EF4-FFF2-40B4-BE49-F238E27FC236}">
                <a16:creationId xmlns:a16="http://schemas.microsoft.com/office/drawing/2014/main" id="{1892AA2D-AADC-4139-ACDB-86CFA01BC0B0}"/>
              </a:ext>
            </a:extLst>
          </p:cNvPr>
          <p:cNvSpPr>
            <a:spLocks noGrp="1"/>
          </p:cNvSpPr>
          <p:nvPr>
            <p:ph idx="1"/>
          </p:nvPr>
        </p:nvSpPr>
        <p:spPr>
          <a:xfrm>
            <a:off x="345565" y="1181536"/>
            <a:ext cx="5931398" cy="4688912"/>
          </a:xfrm>
        </p:spPr>
        <p:txBody>
          <a:bodyPr>
            <a:normAutofit fontScale="70000" lnSpcReduction="20000"/>
          </a:bodyPr>
          <a:lstStyle/>
          <a:p>
            <a:pPr marL="0" indent="0">
              <a:buNone/>
            </a:pPr>
            <a:r>
              <a:rPr lang="en-GB" sz="2600" b="1" dirty="0"/>
              <a:t>Shannon Weaver(1948)created a model called Shannon-Weaver model of communication which is designed to develop the effective communication between the sender and receiver and talks you through the communication process.</a:t>
            </a:r>
          </a:p>
          <a:p>
            <a:pPr marL="0" indent="0">
              <a:buNone/>
            </a:pPr>
            <a:r>
              <a:rPr lang="en-GB" sz="2600" b="1" dirty="0"/>
              <a:t>It also mentions the barriers or disturbances you may face this process is called the “noise "it was first developed to improve the technical communication but now is Widley applied in the field of communication. </a:t>
            </a:r>
          </a:p>
          <a:p>
            <a:pPr marL="0" indent="0">
              <a:buNone/>
            </a:pPr>
            <a:r>
              <a:rPr lang="en-GB" sz="2600" b="1" dirty="0"/>
              <a:t>The model has various concepts the information source, transmitter(encoder), channel, decoder and receiver its best known for its ability to explain how messages can be mixed up or misinterpreted.</a:t>
            </a:r>
          </a:p>
          <a:p>
            <a:pPr marL="0" indent="0">
              <a:buNone/>
            </a:pPr>
            <a:r>
              <a:rPr lang="en-GB" sz="2600" b="1" dirty="0">
                <a:solidFill>
                  <a:srgbClr val="FF0000"/>
                </a:solidFill>
              </a:rPr>
              <a:t>The sender( the source)- the original message</a:t>
            </a:r>
          </a:p>
          <a:p>
            <a:pPr marL="0" indent="0">
              <a:buNone/>
            </a:pPr>
            <a:r>
              <a:rPr lang="en-GB" sz="2600" b="1" dirty="0">
                <a:solidFill>
                  <a:srgbClr val="FF0000"/>
                </a:solidFill>
              </a:rPr>
              <a:t>Encoder- the transmitter which converts the message into signals</a:t>
            </a:r>
          </a:p>
          <a:p>
            <a:pPr marL="0" indent="0">
              <a:buNone/>
            </a:pPr>
            <a:r>
              <a:rPr lang="en-GB" sz="2600" b="1" dirty="0">
                <a:solidFill>
                  <a:srgbClr val="FF0000"/>
                </a:solidFill>
              </a:rPr>
              <a:t>Decoder-the reception place of the signal into a message </a:t>
            </a:r>
          </a:p>
          <a:p>
            <a:pPr marL="0" indent="0">
              <a:buNone/>
            </a:pPr>
            <a:r>
              <a:rPr lang="en-GB" sz="2600" b="1" dirty="0">
                <a:solidFill>
                  <a:srgbClr val="FF0000"/>
                </a:solidFill>
              </a:rPr>
              <a:t>Receiver- the destination of the message from the receiver </a:t>
            </a:r>
          </a:p>
          <a:p>
            <a:pPr marL="0" indent="0">
              <a:buNone/>
            </a:pPr>
            <a:endParaRPr lang="en-GB" sz="1300" dirty="0"/>
          </a:p>
        </p:txBody>
      </p:sp>
      <p:pic>
        <p:nvPicPr>
          <p:cNvPr id="5" name="Picture 4">
            <a:extLst>
              <a:ext uri="{FF2B5EF4-FFF2-40B4-BE49-F238E27FC236}">
                <a16:creationId xmlns:a16="http://schemas.microsoft.com/office/drawing/2014/main" id="{84098224-CFB8-4FFB-AA8D-525412DD040A}"/>
              </a:ext>
            </a:extLst>
          </p:cNvPr>
          <p:cNvPicPr>
            <a:picLocks noChangeAspect="1"/>
          </p:cNvPicPr>
          <p:nvPr/>
        </p:nvPicPr>
        <p:blipFill rotWithShape="1">
          <a:blip r:embed="rId2"/>
          <a:srcRect t="566" r="3" b="3"/>
          <a:stretch/>
        </p:blipFill>
        <p:spPr>
          <a:xfrm>
            <a:off x="6324599" y="10"/>
            <a:ext cx="5457817" cy="3337549"/>
          </a:xfrm>
          <a:prstGeom prst="rect">
            <a:avLst/>
          </a:prstGeom>
        </p:spPr>
      </p:pic>
      <p:pic>
        <p:nvPicPr>
          <p:cNvPr id="1026" name="Picture 2" descr="Shannon and Weaver Model of Communication">
            <a:extLst>
              <a:ext uri="{FF2B5EF4-FFF2-40B4-BE49-F238E27FC236}">
                <a16:creationId xmlns:a16="http://schemas.microsoft.com/office/drawing/2014/main" id="{5C753B9B-DFEC-41F2-AA57-4DCE78516F7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764" r="5053" b="-1"/>
          <a:stretch/>
        </p:blipFill>
        <p:spPr bwMode="auto">
          <a:xfrm>
            <a:off x="6324590" y="3520439"/>
            <a:ext cx="5457817" cy="3337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9043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sitting in front of a computer&#10;&#10;Description automatically generated">
            <a:extLst>
              <a:ext uri="{FF2B5EF4-FFF2-40B4-BE49-F238E27FC236}">
                <a16:creationId xmlns:a16="http://schemas.microsoft.com/office/drawing/2014/main" id="{482005D7-DFE7-4E6C-90D5-29C2B54ABA57}"/>
              </a:ext>
            </a:extLst>
          </p:cNvPr>
          <p:cNvPicPr>
            <a:picLocks noChangeAspect="1"/>
          </p:cNvPicPr>
          <p:nvPr/>
        </p:nvPicPr>
        <p:blipFill rotWithShape="1">
          <a:blip r:embed="rId3">
            <a:extLst>
              <a:ext uri="{28A0092B-C50C-407E-A947-70E740481C1C}">
                <a14:useLocalDpi xmlns:a14="http://schemas.microsoft.com/office/drawing/2010/main" val="0"/>
              </a:ext>
            </a:extLst>
          </a:blip>
          <a:srcRect r="2" b="2244"/>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9" name="Picture 8" descr="A person in a room&#10;&#10;Description automatically generated">
            <a:extLst>
              <a:ext uri="{FF2B5EF4-FFF2-40B4-BE49-F238E27FC236}">
                <a16:creationId xmlns:a16="http://schemas.microsoft.com/office/drawing/2014/main" id="{073A467D-9FEB-481D-A6F9-72E3EA536ECD}"/>
              </a:ext>
            </a:extLst>
          </p:cNvPr>
          <p:cNvPicPr>
            <a:picLocks noChangeAspect="1"/>
          </p:cNvPicPr>
          <p:nvPr/>
        </p:nvPicPr>
        <p:blipFill rotWithShape="1">
          <a:blip r:embed="rId4">
            <a:extLst>
              <a:ext uri="{28A0092B-C50C-407E-A947-70E740481C1C}">
                <a14:useLocalDpi xmlns:a14="http://schemas.microsoft.com/office/drawing/2010/main" val="0"/>
              </a:ext>
            </a:extLst>
          </a:blip>
          <a:srcRect r="1" b="37176"/>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1" name="Freeform: Shape 20">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22">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Rectangle 3">
            <a:extLst>
              <a:ext uri="{FF2B5EF4-FFF2-40B4-BE49-F238E27FC236}">
                <a16:creationId xmlns:a16="http://schemas.microsoft.com/office/drawing/2014/main" id="{477414AA-8775-4422-A4B4-1E6AD83EAA51}"/>
              </a:ext>
            </a:extLst>
          </p:cNvPr>
          <p:cNvSpPr/>
          <p:nvPr/>
        </p:nvSpPr>
        <p:spPr>
          <a:xfrm>
            <a:off x="448056" y="859536"/>
            <a:ext cx="4832802" cy="124358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kern="1200">
                <a:ln w="22225">
                  <a:solidFill>
                    <a:schemeClr val="accent2"/>
                  </a:solidFill>
                  <a:prstDash val="solid"/>
                </a:ln>
                <a:solidFill>
                  <a:schemeClr val="tx1"/>
                </a:solidFill>
                <a:latin typeface="+mj-lt"/>
                <a:ea typeface="+mj-ea"/>
                <a:cs typeface="+mj-cs"/>
              </a:rPr>
              <a:t>Leadership</a:t>
            </a:r>
            <a:endParaRPr lang="en-US" sz="3400" b="1" kern="1200" cap="none" spc="0">
              <a:ln w="22225">
                <a:solidFill>
                  <a:schemeClr val="accent2"/>
                </a:solidFill>
                <a:prstDash val="solid"/>
              </a:ln>
              <a:solidFill>
                <a:schemeClr val="tx1"/>
              </a:solidFill>
              <a:effectLst/>
              <a:latin typeface="+mj-lt"/>
              <a:ea typeface="+mj-ea"/>
              <a:cs typeface="+mj-cs"/>
            </a:endParaRPr>
          </a:p>
        </p:txBody>
      </p:sp>
      <p:sp>
        <p:nvSpPr>
          <p:cNvPr id="25" name="Rectangle 24">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7" name="Rectangle 26">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EC3BA37D-47FC-41FC-8A8E-035341777568}"/>
              </a:ext>
            </a:extLst>
          </p:cNvPr>
          <p:cNvSpPr txBox="1"/>
          <p:nvPr/>
        </p:nvSpPr>
        <p:spPr>
          <a:xfrm>
            <a:off x="448056" y="2512611"/>
            <a:ext cx="4832803" cy="3664351"/>
          </a:xfrm>
          <a:prstGeom prst="rect">
            <a:avLst/>
          </a:prstGeom>
        </p:spPr>
        <p:txBody>
          <a:bodyPr vert="horz" lIns="91440" tIns="45720" rIns="91440" bIns="45720" rtlCol="0">
            <a:normAutofit fontScale="92500" lnSpcReduction="20000"/>
          </a:bodyPr>
          <a:lstStyle/>
          <a:p>
            <a:pPr indent="-228600">
              <a:lnSpc>
                <a:spcPct val="90000"/>
              </a:lnSpc>
              <a:spcAft>
                <a:spcPts val="600"/>
              </a:spcAft>
              <a:buFont typeface="Arial" panose="020B0604020202020204" pitchFamily="34" charset="0"/>
              <a:buChar char="•"/>
            </a:pPr>
            <a:r>
              <a:rPr lang="en-US" sz="2200" b="1" dirty="0"/>
              <a:t>To Build a strong team you need a leader with vision somebody that its going to influence the group they should be able to inspire and to motivate their team by challenging them, it takes great leadership to build great teams, leaders who are not afraid to make difficult decisions.</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2000" b="1" dirty="0">
                <a:solidFill>
                  <a:srgbClr val="FF0000"/>
                </a:solidFill>
              </a:rPr>
              <a:t>Would you prefer a leader like this?</a:t>
            </a:r>
          </a:p>
          <a:p>
            <a:pPr indent="-228600">
              <a:lnSpc>
                <a:spcPct val="90000"/>
              </a:lnSpc>
              <a:spcAft>
                <a:spcPts val="600"/>
              </a:spcAft>
              <a:buFont typeface="Arial" panose="020B0604020202020204" pitchFamily="34" charset="0"/>
              <a:buChar char="•"/>
            </a:pPr>
            <a:endParaRPr lang="en-US" sz="1400" b="1" dirty="0"/>
          </a:p>
          <a:p>
            <a:pPr indent="-228600">
              <a:lnSpc>
                <a:spcPct val="90000"/>
              </a:lnSpc>
              <a:spcAft>
                <a:spcPts val="600"/>
              </a:spcAft>
              <a:buFont typeface="Arial" panose="020B0604020202020204" pitchFamily="34" charset="0"/>
              <a:buChar char="•"/>
            </a:pPr>
            <a:endParaRPr lang="en-US" sz="1400" b="1" dirty="0"/>
          </a:p>
          <a:p>
            <a:pPr indent="-228600">
              <a:lnSpc>
                <a:spcPct val="90000"/>
              </a:lnSpc>
              <a:spcAft>
                <a:spcPts val="600"/>
              </a:spcAft>
              <a:buFont typeface="Arial" panose="020B0604020202020204" pitchFamily="34" charset="0"/>
              <a:buChar char="•"/>
            </a:pPr>
            <a:endParaRPr lang="en-US" sz="1400" b="1" dirty="0"/>
          </a:p>
          <a:p>
            <a:pPr indent="-228600">
              <a:lnSpc>
                <a:spcPct val="90000"/>
              </a:lnSpc>
              <a:spcAft>
                <a:spcPts val="600"/>
              </a:spcAft>
              <a:buFont typeface="Arial" panose="020B0604020202020204" pitchFamily="34" charset="0"/>
              <a:buChar char="•"/>
            </a:pPr>
            <a:endParaRPr lang="en-US" sz="2200" b="1" dirty="0">
              <a:solidFill>
                <a:srgbClr val="FF0000"/>
              </a:solidFill>
            </a:endParaRPr>
          </a:p>
          <a:p>
            <a:pPr indent="-228600">
              <a:lnSpc>
                <a:spcPct val="90000"/>
              </a:lnSpc>
              <a:spcAft>
                <a:spcPts val="600"/>
              </a:spcAft>
              <a:buFont typeface="Arial" panose="020B0604020202020204" pitchFamily="34" charset="0"/>
              <a:buChar char="•"/>
            </a:pPr>
            <a:r>
              <a:rPr lang="en-US" sz="2200" b="1" dirty="0">
                <a:solidFill>
                  <a:srgbClr val="FF0000"/>
                </a:solidFill>
              </a:rPr>
              <a:t>Or like this?     </a:t>
            </a:r>
          </a:p>
        </p:txBody>
      </p:sp>
    </p:spTree>
    <p:extLst>
      <p:ext uri="{BB962C8B-B14F-4D97-AF65-F5344CB8AC3E}">
        <p14:creationId xmlns:p14="http://schemas.microsoft.com/office/powerpoint/2010/main" val="35695831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E9A53D5-8BCE-4E16-AB17-D2654C3883A6}"/>
              </a:ext>
            </a:extLst>
          </p:cNvPr>
          <p:cNvPicPr>
            <a:picLocks noChangeAspect="1"/>
          </p:cNvPicPr>
          <p:nvPr/>
        </p:nvPicPr>
        <p:blipFill rotWithShape="1">
          <a:blip r:embed="rId2">
            <a:duotone>
              <a:schemeClr val="bg2">
                <a:shade val="45000"/>
                <a:satMod val="135000"/>
              </a:schemeClr>
              <a:prstClr val="white"/>
            </a:duotone>
          </a:blip>
          <a:srcRect t="5279" b="10451"/>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DFCDDD54-2A53-43CF-B213-F7D91829A7B5}"/>
              </a:ext>
            </a:extLst>
          </p:cNvPr>
          <p:cNvSpPr/>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n w="22225">
                  <a:solidFill>
                    <a:schemeClr val="accent2"/>
                  </a:solidFill>
                  <a:prstDash val="solid"/>
                </a:ln>
                <a:latin typeface="+mj-lt"/>
                <a:ea typeface="+mj-ea"/>
                <a:cs typeface="+mj-cs"/>
              </a:rPr>
              <a:t>Trust &amp; respect</a:t>
            </a:r>
            <a:endParaRPr lang="en-US" sz="4400" b="1" cap="none" spc="0">
              <a:ln w="22225">
                <a:solidFill>
                  <a:schemeClr val="accent2"/>
                </a:solidFill>
                <a:prstDash val="solid"/>
              </a:ln>
              <a:effectLst/>
              <a:latin typeface="+mj-lt"/>
              <a:ea typeface="+mj-ea"/>
              <a:cs typeface="+mj-cs"/>
            </a:endParaRPr>
          </a:p>
        </p:txBody>
      </p:sp>
      <p:graphicFrame>
        <p:nvGraphicFramePr>
          <p:cNvPr id="6" name="Content Placeholder 2">
            <a:extLst>
              <a:ext uri="{FF2B5EF4-FFF2-40B4-BE49-F238E27FC236}">
                <a16:creationId xmlns:a16="http://schemas.microsoft.com/office/drawing/2014/main" id="{4E29CAA5-2840-4EFB-8940-78D12D1FF289}"/>
              </a:ext>
            </a:extLst>
          </p:cNvPr>
          <p:cNvGraphicFramePr>
            <a:graphicFrameLocks noGrp="1"/>
          </p:cNvGraphicFramePr>
          <p:nvPr>
            <p:ph idx="1"/>
            <p:extLst>
              <p:ext uri="{D42A27DB-BD31-4B8C-83A1-F6EECF244321}">
                <p14:modId xmlns:p14="http://schemas.microsoft.com/office/powerpoint/2010/main" val="215765134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5461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837949A8-D415-49E7-806E-82EA003A27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97961" y="2929466"/>
            <a:ext cx="7053810" cy="3555999"/>
          </a:xfrm>
          <a:prstGeom prst="rect">
            <a:avLst/>
          </a:prstGeom>
        </p:spPr>
      </p:pic>
      <p:sp>
        <p:nvSpPr>
          <p:cNvPr id="4" name="TextBox 3">
            <a:extLst>
              <a:ext uri="{FF2B5EF4-FFF2-40B4-BE49-F238E27FC236}">
                <a16:creationId xmlns:a16="http://schemas.microsoft.com/office/drawing/2014/main" id="{4B02F40E-47F5-476D-A4BC-14571373965C}"/>
              </a:ext>
            </a:extLst>
          </p:cNvPr>
          <p:cNvSpPr txBox="1"/>
          <p:nvPr/>
        </p:nvSpPr>
        <p:spPr>
          <a:xfrm flipH="1">
            <a:off x="740229" y="1"/>
            <a:ext cx="10529888" cy="4524315"/>
          </a:xfrm>
          <a:prstGeom prst="rect">
            <a:avLst/>
          </a:prstGeom>
          <a:noFill/>
        </p:spPr>
        <p:txBody>
          <a:bodyPr wrap="square" rtlCol="0">
            <a:spAutoFit/>
          </a:bodyPr>
          <a:lstStyle/>
          <a:p>
            <a:endParaRPr lang="en-GB" b="1" dirty="0"/>
          </a:p>
          <a:p>
            <a:r>
              <a:rPr lang="en-GB" b="1" dirty="0"/>
              <a:t>According to S. Covey (2006) Trust can be defined as mutual confidence/Loyalty/or ethnical behaviour trust is the ultimate root an source of our influence, trust effects us on levels of societal, institutional, organisational. Relational, and personal, trust is the most powerful forms of motivation &amp; inspiration. Trust should be the most effective way of working an relating with one another and trust actually allows business to execute on their goals faster and at a lower cost in what's known as the economics of trust, the diagram below is the trust matrix created my S covey(2006) the four cores of creditability are intent, integrity, Capability, Results.</a:t>
            </a:r>
          </a:p>
          <a:p>
            <a:endParaRPr lang="en-GB" b="1" dirty="0">
              <a:solidFill>
                <a:srgbClr val="FF0000"/>
              </a:solidFill>
            </a:endParaRPr>
          </a:p>
          <a:p>
            <a:endParaRPr lang="en-GB" b="1" dirty="0">
              <a:solidFill>
                <a:srgbClr val="FF0000"/>
              </a:solidFill>
            </a:endParaRPr>
          </a:p>
          <a:p>
            <a:r>
              <a:rPr lang="en-GB" b="1" dirty="0">
                <a:solidFill>
                  <a:srgbClr val="FF0000"/>
                </a:solidFill>
              </a:rPr>
              <a:t>Intent</a:t>
            </a:r>
            <a:r>
              <a:rPr lang="en-GB" b="1" dirty="0"/>
              <a:t>- this is your plan or purpose, behaviour, agenda</a:t>
            </a:r>
          </a:p>
          <a:p>
            <a:r>
              <a:rPr lang="en-GB" b="1" dirty="0">
                <a:solidFill>
                  <a:srgbClr val="FF0000"/>
                </a:solidFill>
              </a:rPr>
              <a:t>Integrity</a:t>
            </a:r>
            <a:r>
              <a:rPr lang="en-GB" b="1" dirty="0"/>
              <a:t>- Humility doing what's right rather than being right</a:t>
            </a:r>
          </a:p>
          <a:p>
            <a:r>
              <a:rPr lang="en-GB" b="1" dirty="0">
                <a:solidFill>
                  <a:srgbClr val="FF0000"/>
                </a:solidFill>
              </a:rPr>
              <a:t>Capability</a:t>
            </a:r>
            <a:r>
              <a:rPr lang="en-GB" b="1" dirty="0"/>
              <a:t>- are your talents skills, knowledge &amp; Abilities</a:t>
            </a:r>
          </a:p>
          <a:p>
            <a:r>
              <a:rPr lang="en-GB" b="1" dirty="0">
                <a:solidFill>
                  <a:srgbClr val="FF0000"/>
                </a:solidFill>
              </a:rPr>
              <a:t>Results</a:t>
            </a:r>
            <a:r>
              <a:rPr lang="en-GB" b="1" dirty="0"/>
              <a:t>- your track record past, present</a:t>
            </a:r>
          </a:p>
          <a:p>
            <a:endParaRPr lang="en-GB" b="1" dirty="0"/>
          </a:p>
          <a:p>
            <a:endParaRPr lang="en-GB" b="1" dirty="0"/>
          </a:p>
          <a:p>
            <a:endParaRPr lang="en-GB" dirty="0"/>
          </a:p>
        </p:txBody>
      </p:sp>
      <p:pic>
        <p:nvPicPr>
          <p:cNvPr id="6" name="Picture 5" descr="A person with a sunset in the background&#10;&#10;Description automatically generated">
            <a:extLst>
              <a:ext uri="{FF2B5EF4-FFF2-40B4-BE49-F238E27FC236}">
                <a16:creationId xmlns:a16="http://schemas.microsoft.com/office/drawing/2014/main" id="{EBF61A83-5831-4D9D-B30A-64A3F2611A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844" y="4334933"/>
            <a:ext cx="3553883" cy="1776942"/>
          </a:xfrm>
          <a:prstGeom prst="rect">
            <a:avLst/>
          </a:prstGeom>
        </p:spPr>
      </p:pic>
    </p:spTree>
    <p:extLst>
      <p:ext uri="{BB962C8B-B14F-4D97-AF65-F5344CB8AC3E}">
        <p14:creationId xmlns:p14="http://schemas.microsoft.com/office/powerpoint/2010/main" val="230707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6">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06C2BDAB-00EA-4CC1-8086-5171FB1E3886}"/>
              </a:ext>
            </a:extLst>
          </p:cNvPr>
          <p:cNvSpPr/>
          <p:nvPr/>
        </p:nvSpPr>
        <p:spPr>
          <a:xfrm>
            <a:off x="589560" y="856180"/>
            <a:ext cx="5279408"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cap="none" spc="0">
                <a:ln w="22225">
                  <a:solidFill>
                    <a:schemeClr val="accent2"/>
                  </a:solidFill>
                  <a:prstDash val="solid"/>
                </a:ln>
                <a:effectLst/>
                <a:latin typeface="+mj-lt"/>
                <a:ea typeface="+mj-ea"/>
                <a:cs typeface="+mj-cs"/>
              </a:rPr>
              <a:t>Clear goals</a:t>
            </a:r>
          </a:p>
        </p:txBody>
      </p:sp>
      <p:grpSp>
        <p:nvGrpSpPr>
          <p:cNvPr id="28" name="Group 1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 name="Rectangle 1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2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4303FBB-E58D-469B-A0F6-88A685A69864}"/>
              </a:ext>
            </a:extLst>
          </p:cNvPr>
          <p:cNvSpPr txBox="1"/>
          <p:nvPr/>
        </p:nvSpPr>
        <p:spPr>
          <a:xfrm>
            <a:off x="87364" y="2330505"/>
            <a:ext cx="6779876" cy="3979585"/>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b="1" dirty="0"/>
              <a:t>It’s important to set clear goals within a work an team environment to ensure the team members have a clear understanding what is required from them.</a:t>
            </a:r>
          </a:p>
          <a:p>
            <a:pPr indent="-228600">
              <a:lnSpc>
                <a:spcPct val="90000"/>
              </a:lnSpc>
              <a:spcAft>
                <a:spcPts val="600"/>
              </a:spcAft>
              <a:buFont typeface="Arial" panose="020B0604020202020204" pitchFamily="34" charset="0"/>
              <a:buChar char="•"/>
            </a:pPr>
            <a:r>
              <a:rPr lang="en-US" b="1" dirty="0"/>
              <a:t> In a lot of places of work efficiency is Key and if one of the team members hasn’t fully understood what is expected from them this could cost the company time which can then lead to loss of money.</a:t>
            </a:r>
          </a:p>
          <a:p>
            <a:pPr indent="-228600">
              <a:lnSpc>
                <a:spcPct val="90000"/>
              </a:lnSpc>
              <a:spcAft>
                <a:spcPts val="600"/>
              </a:spcAft>
              <a:buFont typeface="Arial" panose="020B0604020202020204" pitchFamily="34" charset="0"/>
              <a:buChar char="•"/>
            </a:pPr>
            <a:r>
              <a:rPr lang="en-US" b="1" dirty="0"/>
              <a:t> by setting clear goals it could help boost morale boost within the team and give them a sense of pride as they understood what is expected from them to do a good job because clear instruction was given it could also benefit the success of the business an help increase profits and overall make you happy if clear goals are achievable .</a:t>
            </a:r>
          </a:p>
        </p:txBody>
      </p:sp>
      <p:sp>
        <p:nvSpPr>
          <p:cNvPr id="25" name="Rectangle 2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clock&#10;&#10;Description automatically generated">
            <a:extLst>
              <a:ext uri="{FF2B5EF4-FFF2-40B4-BE49-F238E27FC236}">
                <a16:creationId xmlns:a16="http://schemas.microsoft.com/office/drawing/2014/main" id="{65F851EA-B08F-4556-920A-D2012F8C1B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08368" y="581892"/>
            <a:ext cx="3547543" cy="2518756"/>
          </a:xfrm>
          <a:prstGeom prst="rect">
            <a:avLst/>
          </a:prstGeom>
        </p:spPr>
      </p:pic>
      <p:sp>
        <p:nvSpPr>
          <p:cNvPr id="29" name="Rectangle 28">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 up of a logo&#10;&#10;Description automatically generated">
            <a:extLst>
              <a:ext uri="{FF2B5EF4-FFF2-40B4-BE49-F238E27FC236}">
                <a16:creationId xmlns:a16="http://schemas.microsoft.com/office/drawing/2014/main" id="{122E9881-0EEE-4F84-AB8D-353D0F2D98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0104" y="3707894"/>
            <a:ext cx="3462207" cy="2518756"/>
          </a:xfrm>
          <a:prstGeom prst="rect">
            <a:avLst/>
          </a:prstGeom>
        </p:spPr>
      </p:pic>
    </p:spTree>
    <p:extLst>
      <p:ext uri="{BB962C8B-B14F-4D97-AF65-F5344CB8AC3E}">
        <p14:creationId xmlns:p14="http://schemas.microsoft.com/office/powerpoint/2010/main" val="3944877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2" name="Rectangle 7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83F53AD8-D1B3-42CF-932F-ED5985678C56}"/>
              </a:ext>
            </a:extLst>
          </p:cNvPr>
          <p:cNvSpPr/>
          <p:nvPr/>
        </p:nvSpPr>
        <p:spPr>
          <a:xfrm>
            <a:off x="838201" y="345810"/>
            <a:ext cx="51205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ln w="22225">
                  <a:solidFill>
                    <a:schemeClr val="accent2"/>
                  </a:solidFill>
                  <a:prstDash val="solid"/>
                </a:ln>
                <a:solidFill>
                  <a:schemeClr val="tx1"/>
                </a:solidFill>
                <a:latin typeface="+mj-lt"/>
                <a:ea typeface="+mj-ea"/>
                <a:cs typeface="+mj-cs"/>
              </a:rPr>
              <a:t>Managed Conflict</a:t>
            </a:r>
          </a:p>
        </p:txBody>
      </p:sp>
      <p:sp>
        <p:nvSpPr>
          <p:cNvPr id="4" name="TextBox 3">
            <a:extLst>
              <a:ext uri="{FF2B5EF4-FFF2-40B4-BE49-F238E27FC236}">
                <a16:creationId xmlns:a16="http://schemas.microsoft.com/office/drawing/2014/main" id="{650702D9-D847-4CD1-8C6B-2775F92D3C54}"/>
              </a:ext>
            </a:extLst>
          </p:cNvPr>
          <p:cNvSpPr txBox="1"/>
          <p:nvPr/>
        </p:nvSpPr>
        <p:spPr>
          <a:xfrm>
            <a:off x="838201" y="1825625"/>
            <a:ext cx="5092194" cy="4351338"/>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b="1" dirty="0"/>
              <a:t>Conflict is usually found at the start usually when your storming according to Tuckman’s forming a team  theory but can occur through out its important that its spotted straightaway so you can address the  issue first thing before is escalates.</a:t>
            </a:r>
          </a:p>
          <a:p>
            <a:pPr indent="-228600">
              <a:lnSpc>
                <a:spcPct val="90000"/>
              </a:lnSpc>
              <a:spcAft>
                <a:spcPts val="600"/>
              </a:spcAft>
              <a:buFont typeface="Arial" panose="020B0604020202020204" pitchFamily="34" charset="0"/>
              <a:buChar char="•"/>
            </a:pPr>
            <a:endParaRPr lang="en-US" b="1" dirty="0"/>
          </a:p>
          <a:p>
            <a:pPr marL="285750" indent="-228600">
              <a:lnSpc>
                <a:spcPct val="90000"/>
              </a:lnSpc>
              <a:spcAft>
                <a:spcPts val="600"/>
              </a:spcAft>
              <a:buFont typeface="Arial" panose="020B0604020202020204" pitchFamily="34" charset="0"/>
              <a:buChar char="•"/>
            </a:pPr>
            <a:r>
              <a:rPr lang="en-US" b="1" dirty="0"/>
              <a:t> When working within a team environment there is bound to be some sort of conflict due to the different types of people an their opinions however it’s still important to communicate in an appropriate controlled environment preferably in a private place an not within the team area this is to keep the matter personal an to stop more conflict happening.</a:t>
            </a:r>
          </a:p>
        </p:txBody>
      </p:sp>
      <p:sp>
        <p:nvSpPr>
          <p:cNvPr id="7173" name="Oval 7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 name="Picture 5" descr="A close up of a toy&#10;&#10;Description automatically generated">
            <a:extLst>
              <a:ext uri="{FF2B5EF4-FFF2-40B4-BE49-F238E27FC236}">
                <a16:creationId xmlns:a16="http://schemas.microsoft.com/office/drawing/2014/main" id="{87874257-1B53-435E-91AB-DFA4B9E73674}"/>
              </a:ext>
            </a:extLst>
          </p:cNvPr>
          <p:cNvPicPr>
            <a:picLocks noChangeAspect="1"/>
          </p:cNvPicPr>
          <p:nvPr/>
        </p:nvPicPr>
        <p:blipFill rotWithShape="1">
          <a:blip r:embed="rId2">
            <a:extLst>
              <a:ext uri="{28A0092B-C50C-407E-A947-70E740481C1C}">
                <a14:useLocalDpi xmlns:a14="http://schemas.microsoft.com/office/drawing/2010/main" val="0"/>
              </a:ext>
            </a:extLst>
          </a:blip>
          <a:srcRect r="2" b="3983"/>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7174" name="Arc 7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170" name="Picture 2" descr="Image result for Conflict Resolution">
            <a:extLst>
              <a:ext uri="{FF2B5EF4-FFF2-40B4-BE49-F238E27FC236}">
                <a16:creationId xmlns:a16="http://schemas.microsoft.com/office/drawing/2014/main" id="{C5282C63-B4EB-4326-BCA6-EEABF4AD693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574" r="1817"/>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3259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E49E352-1FAA-4447-8670-8A4852195A39}"/>
              </a:ext>
            </a:extLst>
          </p:cNvPr>
          <p:cNvSpPr/>
          <p:nvPr/>
        </p:nvSpPr>
        <p:spPr>
          <a:xfrm>
            <a:off x="838200" y="365125"/>
            <a:ext cx="10515600" cy="1325563"/>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400" b="1" kern="1200" cap="none" spc="0">
                <a:ln w="6600">
                  <a:solidFill>
                    <a:schemeClr val="accent2"/>
                  </a:solidFill>
                  <a:prstDash val="solid"/>
                </a:ln>
                <a:solidFill>
                  <a:schemeClr val="tx1"/>
                </a:solidFill>
                <a:effectLst>
                  <a:outerShdw dist="38100" dir="2700000" algn="tl" rotWithShape="0">
                    <a:schemeClr val="accent2"/>
                  </a:outerShdw>
                </a:effectLst>
                <a:latin typeface="+mj-lt"/>
                <a:ea typeface="+mj-ea"/>
                <a:cs typeface="+mj-cs"/>
              </a:rPr>
              <a:t>Benefits of an effective team</a:t>
            </a:r>
          </a:p>
        </p:txBody>
      </p:sp>
      <p:graphicFrame>
        <p:nvGraphicFramePr>
          <p:cNvPr id="5" name="TextBox 2">
            <a:extLst>
              <a:ext uri="{FF2B5EF4-FFF2-40B4-BE49-F238E27FC236}">
                <a16:creationId xmlns:a16="http://schemas.microsoft.com/office/drawing/2014/main" id="{5745B772-5346-4A35-B49C-FDC23B94CBCD}"/>
              </a:ext>
            </a:extLst>
          </p:cNvPr>
          <p:cNvGraphicFramePr/>
          <p:nvPr>
            <p:extLst>
              <p:ext uri="{D42A27DB-BD31-4B8C-83A1-F6EECF244321}">
                <p14:modId xmlns:p14="http://schemas.microsoft.com/office/powerpoint/2010/main" val="3529150604"/>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2189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EBC18B6-E5C3-4AD1-97A4-E6A3477A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04181053-844C-42FE-B7C2-CDA7B3AFA090}"/>
              </a:ext>
            </a:extLst>
          </p:cNvPr>
          <p:cNvSpPr/>
          <p:nvPr/>
        </p:nvSpPr>
        <p:spPr>
          <a:xfrm>
            <a:off x="566928" y="347473"/>
            <a:ext cx="6272784" cy="154533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200" b="1" kern="1200" dirty="0">
                <a:ln w="22225">
                  <a:solidFill>
                    <a:schemeClr val="accent2"/>
                  </a:solidFill>
                  <a:prstDash val="solid"/>
                </a:ln>
                <a:solidFill>
                  <a:schemeClr val="tx1"/>
                </a:solidFill>
                <a:latin typeface="+mj-lt"/>
                <a:ea typeface="+mj-ea"/>
                <a:cs typeface="+mj-cs"/>
              </a:rPr>
              <a:t>Team V’S Group</a:t>
            </a:r>
            <a:endParaRPr lang="en-US" sz="5200" b="1" kern="1200" cap="none" spc="0" dirty="0">
              <a:ln w="22225">
                <a:solidFill>
                  <a:schemeClr val="accent2"/>
                </a:solidFill>
                <a:prstDash val="solid"/>
              </a:ln>
              <a:solidFill>
                <a:schemeClr val="tx1"/>
              </a:solidFill>
              <a:effectLst/>
              <a:latin typeface="+mj-lt"/>
              <a:ea typeface="+mj-ea"/>
              <a:cs typeface="+mj-cs"/>
            </a:endParaRPr>
          </a:p>
        </p:txBody>
      </p:sp>
      <p:sp>
        <p:nvSpPr>
          <p:cNvPr id="73" name="Rectangle 72">
            <a:extLst>
              <a:ext uri="{FF2B5EF4-FFF2-40B4-BE49-F238E27FC236}">
                <a16:creationId xmlns:a16="http://schemas.microsoft.com/office/drawing/2014/main" id="{136A4AB6-B72B-4CC6-ADCF-BE807B6C3D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039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group of people posing for a photo&#10;&#10;Description automatically generated">
            <a:extLst>
              <a:ext uri="{FF2B5EF4-FFF2-40B4-BE49-F238E27FC236}">
                <a16:creationId xmlns:a16="http://schemas.microsoft.com/office/drawing/2014/main" id="{94FD37BC-E71F-49E8-BA06-0BD931E27567}"/>
              </a:ext>
            </a:extLst>
          </p:cNvPr>
          <p:cNvPicPr>
            <a:picLocks noChangeAspect="1"/>
          </p:cNvPicPr>
          <p:nvPr/>
        </p:nvPicPr>
        <p:blipFill rotWithShape="1">
          <a:blip r:embed="rId2">
            <a:extLst>
              <a:ext uri="{28A0092B-C50C-407E-A947-70E740481C1C}">
                <a14:useLocalDpi xmlns:a14="http://schemas.microsoft.com/office/drawing/2010/main" val="0"/>
              </a:ext>
            </a:extLst>
          </a:blip>
          <a:srcRect b="11258"/>
          <a:stretch/>
        </p:blipFill>
        <p:spPr>
          <a:xfrm>
            <a:off x="7684008" y="1"/>
            <a:ext cx="4507992" cy="2240280"/>
          </a:xfrm>
          <a:prstGeom prst="rect">
            <a:avLst/>
          </a:prstGeom>
        </p:spPr>
      </p:pic>
      <p:sp>
        <p:nvSpPr>
          <p:cNvPr id="75" name="Rectangle 74">
            <a:extLst>
              <a:ext uri="{FF2B5EF4-FFF2-40B4-BE49-F238E27FC236}">
                <a16:creationId xmlns:a16="http://schemas.microsoft.com/office/drawing/2014/main" id="{B35D540D-9486-4236-952A-F72DC52D79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792"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ED1F0663-D433-4640-8A96-8D49D782728B}"/>
              </a:ext>
            </a:extLst>
          </p:cNvPr>
          <p:cNvSpPr txBox="1"/>
          <p:nvPr/>
        </p:nvSpPr>
        <p:spPr>
          <a:xfrm>
            <a:off x="566928" y="2401993"/>
            <a:ext cx="6272784" cy="2825496"/>
          </a:xfrm>
          <a:prstGeom prst="rect">
            <a:avLst/>
          </a:prstGeom>
        </p:spPr>
        <p:txBody>
          <a:bodyPr vert="horz" lIns="91440" tIns="45720" rIns="91440" bIns="45720" rtlCol="0">
            <a:noAutofit/>
          </a:bodyPr>
          <a:lstStyle/>
          <a:p>
            <a:pPr marL="285750" indent="-228600">
              <a:lnSpc>
                <a:spcPct val="90000"/>
              </a:lnSpc>
              <a:spcAft>
                <a:spcPts val="600"/>
              </a:spcAft>
              <a:buFont typeface="Arial" panose="020B0604020202020204" pitchFamily="34" charset="0"/>
              <a:buChar char="•"/>
            </a:pPr>
            <a:r>
              <a:rPr lang="en-US" sz="1600" b="1" dirty="0"/>
              <a:t>A group is a collection of people who may not serve a common goal who have their own individual efforts.</a:t>
            </a:r>
          </a:p>
          <a:p>
            <a:pPr marL="285750" indent="-228600">
              <a:lnSpc>
                <a:spcPct val="90000"/>
              </a:lnSpc>
              <a:spcAft>
                <a:spcPts val="600"/>
              </a:spcAft>
              <a:buFont typeface="Arial" panose="020B0604020202020204" pitchFamily="34" charset="0"/>
              <a:buChar char="•"/>
            </a:pPr>
            <a:endParaRPr lang="en-US" sz="1600" b="1" dirty="0"/>
          </a:p>
          <a:p>
            <a:pPr marL="285750" indent="-228600">
              <a:lnSpc>
                <a:spcPct val="90000"/>
              </a:lnSpc>
              <a:spcAft>
                <a:spcPts val="600"/>
              </a:spcAft>
              <a:buFont typeface="Arial" panose="020B0604020202020204" pitchFamily="34" charset="0"/>
              <a:buChar char="•"/>
            </a:pPr>
            <a:r>
              <a:rPr lang="en-US" sz="1600" b="1" dirty="0"/>
              <a:t> for an example  a group would be a couple of boys kicking the ball around on their lunch break there no real goal an would be little structure as would just be doing it for fun, were an actual football team would have structure an would be more organized an focused on the same goal.</a:t>
            </a:r>
          </a:p>
          <a:p>
            <a:pPr marL="285750" indent="-228600">
              <a:lnSpc>
                <a:spcPct val="90000"/>
              </a:lnSpc>
              <a:spcAft>
                <a:spcPts val="600"/>
              </a:spcAft>
              <a:buFont typeface="Arial" panose="020B0604020202020204" pitchFamily="34" charset="0"/>
              <a:buChar char="•"/>
            </a:pPr>
            <a:endParaRPr lang="en-US" sz="1600" b="1" dirty="0"/>
          </a:p>
          <a:p>
            <a:pPr marL="285750" indent="-228600">
              <a:lnSpc>
                <a:spcPct val="90000"/>
              </a:lnSpc>
              <a:spcAft>
                <a:spcPts val="600"/>
              </a:spcAft>
              <a:buFont typeface="Arial" panose="020B0604020202020204" pitchFamily="34" charset="0"/>
              <a:buChar char="•"/>
            </a:pPr>
            <a:r>
              <a:rPr lang="en-US" sz="1600" b="1" dirty="0"/>
              <a:t>Within a team you would share a common goal an a  purpose to each other and will face challenges TOGETHER and work through what THEY must do to achieve these goals.</a:t>
            </a:r>
          </a:p>
          <a:p>
            <a:pPr marL="285750" indent="-228600">
              <a:lnSpc>
                <a:spcPct val="90000"/>
              </a:lnSpc>
              <a:spcAft>
                <a:spcPts val="600"/>
              </a:spcAft>
              <a:buFont typeface="Arial" panose="020B0604020202020204" pitchFamily="34" charset="0"/>
              <a:buChar char="•"/>
            </a:pPr>
            <a:endParaRPr lang="en-US" sz="1600" b="1" dirty="0"/>
          </a:p>
          <a:p>
            <a:pPr marL="285750" indent="-228600">
              <a:lnSpc>
                <a:spcPct val="90000"/>
              </a:lnSpc>
              <a:spcAft>
                <a:spcPts val="600"/>
              </a:spcAft>
              <a:buFont typeface="Arial" panose="020B0604020202020204" pitchFamily="34" charset="0"/>
              <a:buChar char="•"/>
            </a:pPr>
            <a:r>
              <a:rPr lang="en-US" sz="1600" b="1" dirty="0"/>
              <a:t> groups discuss  and delegate and then do the work individually were as teams would discuss decide and delegate but then work together.</a:t>
            </a:r>
          </a:p>
        </p:txBody>
      </p:sp>
      <p:pic>
        <p:nvPicPr>
          <p:cNvPr id="8194" name="Picture 2" descr="Image result for team">
            <a:extLst>
              <a:ext uri="{FF2B5EF4-FFF2-40B4-BE49-F238E27FC236}">
                <a16:creationId xmlns:a16="http://schemas.microsoft.com/office/drawing/2014/main" id="{3BC2D8B8-C273-43FA-B198-341A057623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815"/>
          <a:stretch/>
        </p:blipFill>
        <p:spPr bwMode="auto">
          <a:xfrm>
            <a:off x="7684008" y="2308860"/>
            <a:ext cx="4507992" cy="224028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group of football players posing for a picture&#10;&#10;Description automatically generated">
            <a:extLst>
              <a:ext uri="{FF2B5EF4-FFF2-40B4-BE49-F238E27FC236}">
                <a16:creationId xmlns:a16="http://schemas.microsoft.com/office/drawing/2014/main" id="{27B7FD78-6AEF-497D-9BCB-5BDC2538EDDA}"/>
              </a:ext>
            </a:extLst>
          </p:cNvPr>
          <p:cNvPicPr>
            <a:picLocks noChangeAspect="1"/>
          </p:cNvPicPr>
          <p:nvPr/>
        </p:nvPicPr>
        <p:blipFill rotWithShape="1">
          <a:blip r:embed="rId4">
            <a:extLst>
              <a:ext uri="{28A0092B-C50C-407E-A947-70E740481C1C}">
                <a14:useLocalDpi xmlns:a14="http://schemas.microsoft.com/office/drawing/2010/main" val="0"/>
              </a:ext>
            </a:extLst>
          </a:blip>
          <a:srcRect t="8528" b="3124"/>
          <a:stretch/>
        </p:blipFill>
        <p:spPr>
          <a:xfrm>
            <a:off x="7684008" y="4617720"/>
            <a:ext cx="4507992" cy="2240280"/>
          </a:xfrm>
          <a:prstGeom prst="rect">
            <a:avLst/>
          </a:prstGeom>
        </p:spPr>
      </p:pic>
    </p:spTree>
    <p:extLst>
      <p:ext uri="{BB962C8B-B14F-4D97-AF65-F5344CB8AC3E}">
        <p14:creationId xmlns:p14="http://schemas.microsoft.com/office/powerpoint/2010/main" val="25121135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922BD39-6B5B-493A-BE62-58ECD0F7A7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Graphic 14">
            <a:extLst>
              <a:ext uri="{FF2B5EF4-FFF2-40B4-BE49-F238E27FC236}">
                <a16:creationId xmlns:a16="http://schemas.microsoft.com/office/drawing/2014/main" id="{4741521E-DC76-41B9-8A47-448CD4F9FA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372661" y="-3359290"/>
            <a:ext cx="5470372" cy="12188952"/>
          </a:xfrm>
          <a:prstGeom prst="rect">
            <a:avLst/>
          </a:prstGeom>
        </p:spPr>
      </p:pic>
      <p:sp>
        <p:nvSpPr>
          <p:cNvPr id="4" name="Rectangle 3">
            <a:extLst>
              <a:ext uri="{FF2B5EF4-FFF2-40B4-BE49-F238E27FC236}">
                <a16:creationId xmlns:a16="http://schemas.microsoft.com/office/drawing/2014/main" id="{B8E46CD1-A569-4837-8933-CB56F31C2E21}"/>
              </a:ext>
            </a:extLst>
          </p:cNvPr>
          <p:cNvSpPr/>
          <p:nvPr/>
        </p:nvSpPr>
        <p:spPr>
          <a:xfrm>
            <a:off x="1403632" y="184336"/>
            <a:ext cx="9283781" cy="1405965"/>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b="1">
                <a:ln w="22225">
                  <a:solidFill>
                    <a:schemeClr val="accent2"/>
                  </a:solidFill>
                  <a:prstDash val="solid"/>
                </a:ln>
                <a:latin typeface="+mj-lt"/>
                <a:ea typeface="+mj-ea"/>
                <a:cs typeface="+mj-cs"/>
              </a:rPr>
              <a:t>Forming a team</a:t>
            </a:r>
            <a:endParaRPr lang="en-US" sz="5000" b="1" cap="none" spc="0">
              <a:ln w="22225">
                <a:solidFill>
                  <a:schemeClr val="accent2"/>
                </a:solidFill>
                <a:prstDash val="solid"/>
              </a:ln>
              <a:effectLst/>
              <a:latin typeface="+mj-lt"/>
              <a:ea typeface="+mj-ea"/>
              <a:cs typeface="+mj-cs"/>
            </a:endParaRPr>
          </a:p>
        </p:txBody>
      </p:sp>
      <p:sp>
        <p:nvSpPr>
          <p:cNvPr id="3" name="Subtitle 2">
            <a:extLst>
              <a:ext uri="{FF2B5EF4-FFF2-40B4-BE49-F238E27FC236}">
                <a16:creationId xmlns:a16="http://schemas.microsoft.com/office/drawing/2014/main" id="{EF6C5398-A2C5-4E3D-B405-C0C39CDD418B}"/>
              </a:ext>
            </a:extLst>
          </p:cNvPr>
          <p:cNvSpPr>
            <a:spLocks noGrp="1"/>
          </p:cNvSpPr>
          <p:nvPr>
            <p:ph type="subTitle" idx="1"/>
          </p:nvPr>
        </p:nvSpPr>
        <p:spPr>
          <a:xfrm>
            <a:off x="1403632" y="1705722"/>
            <a:ext cx="9283781" cy="1221815"/>
          </a:xfrm>
        </p:spPr>
        <p:txBody>
          <a:bodyPr vert="horz" lIns="91440" tIns="45720" rIns="91440" bIns="45720" rtlCol="0">
            <a:normAutofit lnSpcReduction="10000"/>
          </a:bodyPr>
          <a:lstStyle/>
          <a:p>
            <a:r>
              <a:rPr lang="en-US" sz="1800" b="1" dirty="0"/>
              <a:t>Tuckman Developed a Team Development plan and goes through the stages you go through when creating a team/ Group  from forming to disbanding, managing a team means managing it through its up &amp; downs from beginning to end there was different stages created to understand what the teams would need to help provide support, the diagram below shows the process of creating a team from forming to storming to norming to performing to adjourning</a:t>
            </a:r>
          </a:p>
          <a:p>
            <a:endParaRPr lang="en-US" sz="1500" dirty="0"/>
          </a:p>
        </p:txBody>
      </p:sp>
      <p:sp>
        <p:nvSpPr>
          <p:cNvPr id="21" name="Rectangle 16">
            <a:extLst>
              <a:ext uri="{FF2B5EF4-FFF2-40B4-BE49-F238E27FC236}">
                <a16:creationId xmlns:a16="http://schemas.microsoft.com/office/drawing/2014/main" id="{53FD85F6-ECDC-4124-9916-6444E142C6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8"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close up of a logo&#10;&#10;Description automatically generated">
            <a:extLst>
              <a:ext uri="{FF2B5EF4-FFF2-40B4-BE49-F238E27FC236}">
                <a16:creationId xmlns:a16="http://schemas.microsoft.com/office/drawing/2014/main" id="{FDF6818A-6C11-4B6D-A760-A13BB072ADE6}"/>
              </a:ext>
            </a:extLst>
          </p:cNvPr>
          <p:cNvPicPr>
            <a:picLocks noChangeAspect="1"/>
          </p:cNvPicPr>
          <p:nvPr/>
        </p:nvPicPr>
        <p:blipFill rotWithShape="1">
          <a:blip r:embed="rId4">
            <a:extLst>
              <a:ext uri="{28A0092B-C50C-407E-A947-70E740481C1C}">
                <a14:useLocalDpi xmlns:a14="http://schemas.microsoft.com/office/drawing/2010/main" val="0"/>
              </a:ext>
            </a:extLst>
          </a:blip>
          <a:srcRect t="26455" r="-1" b="26604"/>
          <a:stretch/>
        </p:blipFill>
        <p:spPr>
          <a:xfrm>
            <a:off x="-1078" y="3076855"/>
            <a:ext cx="12188952" cy="3118224"/>
          </a:xfrm>
          <a:prstGeom prst="rect">
            <a:avLst/>
          </a:prstGeom>
        </p:spPr>
      </p:pic>
      <p:sp>
        <p:nvSpPr>
          <p:cNvPr id="19" name="Rectangle 18">
            <a:extLst>
              <a:ext uri="{FF2B5EF4-FFF2-40B4-BE49-F238E27FC236}">
                <a16:creationId xmlns:a16="http://schemas.microsoft.com/office/drawing/2014/main" id="{FB5D26B4-74AD-4118-8F13-7051DA3BF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60749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66C0135-2A20-4D6E-82C9-4875D9C0C89A}"/>
              </a:ext>
            </a:extLst>
          </p:cNvPr>
          <p:cNvPicPr>
            <a:picLocks noChangeAspect="1"/>
          </p:cNvPicPr>
          <p:nvPr/>
        </p:nvPicPr>
        <p:blipFill rotWithShape="1">
          <a:blip r:embed="rId2"/>
          <a:srcRect t="14994" b="420"/>
          <a:stretch/>
        </p:blipFill>
        <p:spPr>
          <a:xfrm>
            <a:off x="20" y="201192"/>
            <a:ext cx="12191980" cy="6857990"/>
          </a:xfrm>
          <a:prstGeom prst="rect">
            <a:avLst/>
          </a:prstGeom>
        </p:spPr>
      </p:pic>
      <p:sp>
        <p:nvSpPr>
          <p:cNvPr id="13" name="Freeform: Shape 12">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519D9E8E-07D6-43E1-B17F-04C8E981940F}"/>
              </a:ext>
            </a:extLst>
          </p:cNvPr>
          <p:cNvSpPr/>
          <p:nvPr/>
        </p:nvSpPr>
        <p:spPr>
          <a:xfrm>
            <a:off x="750242" y="632990"/>
            <a:ext cx="4062643" cy="104340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cap="none" spc="0">
                <a:ln w="22225">
                  <a:solidFill>
                    <a:schemeClr val="accent2"/>
                  </a:solidFill>
                  <a:prstDash val="solid"/>
                </a:ln>
                <a:effectLst/>
                <a:latin typeface="+mj-lt"/>
                <a:ea typeface="+mj-ea"/>
                <a:cs typeface="+mj-cs"/>
              </a:rPr>
              <a:t>Forming a team</a:t>
            </a:r>
          </a:p>
        </p:txBody>
      </p:sp>
      <p:sp>
        <p:nvSpPr>
          <p:cNvPr id="3" name="Content Placeholder 2">
            <a:extLst>
              <a:ext uri="{FF2B5EF4-FFF2-40B4-BE49-F238E27FC236}">
                <a16:creationId xmlns:a16="http://schemas.microsoft.com/office/drawing/2014/main" id="{D5D3D083-F76B-4E54-BB96-1AB3B932391A}"/>
              </a:ext>
            </a:extLst>
          </p:cNvPr>
          <p:cNvSpPr>
            <a:spLocks noGrp="1"/>
          </p:cNvSpPr>
          <p:nvPr>
            <p:ph idx="1"/>
          </p:nvPr>
        </p:nvSpPr>
        <p:spPr>
          <a:xfrm>
            <a:off x="520242" y="1774372"/>
            <a:ext cx="4919284" cy="2754086"/>
          </a:xfrm>
        </p:spPr>
        <p:txBody>
          <a:bodyPr vert="horz" lIns="91440" tIns="45720" rIns="91440" bIns="45720" rtlCol="0" anchor="t">
            <a:normAutofit fontScale="92500" lnSpcReduction="20000"/>
          </a:bodyPr>
          <a:lstStyle/>
          <a:p>
            <a:r>
              <a:rPr lang="en-US" sz="1800" b="1" dirty="0"/>
              <a:t>Belbin( 1987) designed a team roles Questionnaire It’s designed to give you an understanding of you weakness and strengths it also help you establish good group dynamics and can help you spot certain roles which would be good for certain team members.</a:t>
            </a:r>
          </a:p>
          <a:p>
            <a:r>
              <a:rPr lang="en-US" sz="1800" b="1" dirty="0"/>
              <a:t> It can be seen to help you when forming a team  an within a work environment the advantages of knowing their results could be that you would assign the team members to the correct job depending on there results </a:t>
            </a:r>
          </a:p>
          <a:p>
            <a:r>
              <a:rPr lang="en-US" sz="1800" b="1" dirty="0"/>
              <a:t>Therefore can be seen as effective way to be successful and help increase efficiency</a:t>
            </a:r>
          </a:p>
        </p:txBody>
      </p:sp>
      <p:sp>
        <p:nvSpPr>
          <p:cNvPr id="7" name="Rectangle 6">
            <a:extLst>
              <a:ext uri="{FF2B5EF4-FFF2-40B4-BE49-F238E27FC236}">
                <a16:creationId xmlns:a16="http://schemas.microsoft.com/office/drawing/2014/main" id="{2E3BA259-612D-4ADE-99EA-5CD39BE8E022}"/>
              </a:ext>
            </a:extLst>
          </p:cNvPr>
          <p:cNvSpPr/>
          <p:nvPr/>
        </p:nvSpPr>
        <p:spPr>
          <a:xfrm>
            <a:off x="3708399" y="524933"/>
            <a:ext cx="5283201" cy="369332"/>
          </a:xfrm>
          <a:prstGeom prst="rect">
            <a:avLst/>
          </a:prstGeom>
        </p:spPr>
        <p:txBody>
          <a:bodyPr wrap="square">
            <a:spAutoFit/>
          </a:bodyPr>
          <a:lstStyle/>
          <a:p>
            <a:pPr algn="ctr"/>
            <a:endParaRPr lang="en-US" b="1" dirty="0">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3280253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ell phone&#10;&#10;Description automatically generated">
            <a:extLst>
              <a:ext uri="{FF2B5EF4-FFF2-40B4-BE49-F238E27FC236}">
                <a16:creationId xmlns:a16="http://schemas.microsoft.com/office/drawing/2014/main" id="{7A6351DB-0C59-4F97-89E2-CB5A44D68B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94104"/>
            <a:ext cx="11836400" cy="5757496"/>
          </a:xfrm>
          <a:prstGeom prst="rect">
            <a:avLst/>
          </a:prstGeom>
        </p:spPr>
      </p:pic>
      <p:sp>
        <p:nvSpPr>
          <p:cNvPr id="4" name="Rectangle 3">
            <a:extLst>
              <a:ext uri="{FF2B5EF4-FFF2-40B4-BE49-F238E27FC236}">
                <a16:creationId xmlns:a16="http://schemas.microsoft.com/office/drawing/2014/main" id="{876C7379-F534-4112-8BF1-3B4546A5C2D4}"/>
              </a:ext>
            </a:extLst>
          </p:cNvPr>
          <p:cNvSpPr/>
          <p:nvPr/>
        </p:nvSpPr>
        <p:spPr>
          <a:xfrm>
            <a:off x="2387600" y="186266"/>
            <a:ext cx="8178800" cy="523220"/>
          </a:xfrm>
          <a:prstGeom prst="rect">
            <a:avLst/>
          </a:prstGeom>
        </p:spPr>
        <p:txBody>
          <a:bodyPr wrap="square">
            <a:spAutoFit/>
          </a:bodyPr>
          <a:lstStyle/>
          <a:p>
            <a:pPr algn="ctr"/>
            <a:r>
              <a:rPr lang="en-US" sz="2800" b="1" dirty="0">
                <a:ln w="22225">
                  <a:solidFill>
                    <a:schemeClr val="accent2"/>
                  </a:solidFill>
                  <a:prstDash val="solid"/>
                </a:ln>
                <a:solidFill>
                  <a:schemeClr val="accent2">
                    <a:lumMod val="40000"/>
                    <a:lumOff val="60000"/>
                  </a:schemeClr>
                </a:solidFill>
              </a:rPr>
              <a:t>Belbin’s team roles</a:t>
            </a:r>
          </a:p>
        </p:txBody>
      </p:sp>
    </p:spTree>
    <p:extLst>
      <p:ext uri="{BB962C8B-B14F-4D97-AF65-F5344CB8AC3E}">
        <p14:creationId xmlns:p14="http://schemas.microsoft.com/office/powerpoint/2010/main" val="25612760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6971EE-5098-483E-A626-856267BBAA0C}"/>
              </a:ext>
            </a:extLst>
          </p:cNvPr>
          <p:cNvSpPr/>
          <p:nvPr/>
        </p:nvSpPr>
        <p:spPr>
          <a:xfrm>
            <a:off x="655320" y="365125"/>
            <a:ext cx="5120114" cy="169279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cap="none" spc="0">
                <a:ln w="22225">
                  <a:solidFill>
                    <a:schemeClr val="accent2"/>
                  </a:solidFill>
                  <a:prstDash val="solid"/>
                </a:ln>
                <a:effectLst/>
                <a:latin typeface="+mj-lt"/>
                <a:ea typeface="+mj-ea"/>
                <a:cs typeface="+mj-cs"/>
              </a:rPr>
              <a:t>Group Dynamics</a:t>
            </a:r>
          </a:p>
        </p:txBody>
      </p:sp>
      <p:cxnSp>
        <p:nvCxnSpPr>
          <p:cNvPr id="12"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D6E7049-ED94-48D9-86D9-254E2B948112}"/>
              </a:ext>
            </a:extLst>
          </p:cNvPr>
          <p:cNvSpPr txBox="1"/>
          <p:nvPr/>
        </p:nvSpPr>
        <p:spPr>
          <a:xfrm>
            <a:off x="655321" y="1710267"/>
            <a:ext cx="5120113" cy="4326995"/>
          </a:xfrm>
          <a:prstGeom prst="rect">
            <a:avLst/>
          </a:prstGeom>
        </p:spPr>
        <p:txBody>
          <a:bodyPr vert="horz" lIns="91440" tIns="45720" rIns="91440" bIns="45720" rtlCol="0">
            <a:normAutofit lnSpcReduction="10000"/>
          </a:bodyPr>
          <a:lstStyle/>
          <a:p>
            <a:pPr marL="285750" indent="-228600">
              <a:lnSpc>
                <a:spcPct val="90000"/>
              </a:lnSpc>
              <a:spcAft>
                <a:spcPts val="600"/>
              </a:spcAft>
              <a:buFont typeface="Arial" panose="020B0604020202020204" pitchFamily="34" charset="0"/>
              <a:buChar char="•"/>
            </a:pPr>
            <a:r>
              <a:rPr lang="en-US" sz="1100" dirty="0"/>
              <a:t> </a:t>
            </a:r>
            <a:r>
              <a:rPr lang="en-US" sz="1400" b="1" dirty="0"/>
              <a:t>Group dynamics is a set of behaviors and phycological processes that happen within a group it refers to the nature of the group the laws of their development and their interrelations with individuals, other groups and larger institutions( Cartwright and zander (1954)</a:t>
            </a:r>
          </a:p>
          <a:p>
            <a:pPr marL="285750" indent="-228600">
              <a:lnSpc>
                <a:spcPct val="90000"/>
              </a:lnSpc>
              <a:spcAft>
                <a:spcPts val="600"/>
              </a:spcAft>
              <a:buFont typeface="Arial" panose="020B0604020202020204" pitchFamily="34" charset="0"/>
              <a:buChar char="•"/>
            </a:pPr>
            <a:endParaRPr lang="en-US" sz="1400" b="1" dirty="0"/>
          </a:p>
          <a:p>
            <a:pPr marL="285750" indent="-228600">
              <a:lnSpc>
                <a:spcPct val="90000"/>
              </a:lnSpc>
              <a:spcAft>
                <a:spcPts val="600"/>
              </a:spcAft>
              <a:buFont typeface="Arial" panose="020B0604020202020204" pitchFamily="34" charset="0"/>
              <a:buChar char="•"/>
            </a:pPr>
            <a:r>
              <a:rPr lang="en-US" sz="1400" b="1" dirty="0"/>
              <a:t>Its Important you get the group dynamic right for example I work in a sales driven environment which can be “ pushy sales calls, if you had someone who was quite, nervous, and did not have the confidence to hard sell this could effect your teams sales and could have a negative effect on the business.</a:t>
            </a:r>
          </a:p>
          <a:p>
            <a:pPr marL="285750" indent="-228600">
              <a:lnSpc>
                <a:spcPct val="90000"/>
              </a:lnSpc>
              <a:spcAft>
                <a:spcPts val="600"/>
              </a:spcAft>
              <a:buFont typeface="Arial" panose="020B0604020202020204" pitchFamily="34" charset="0"/>
              <a:buChar char="•"/>
            </a:pPr>
            <a:endParaRPr lang="en-US" sz="1400" b="1" dirty="0"/>
          </a:p>
          <a:p>
            <a:pPr marL="285750" indent="-228600">
              <a:lnSpc>
                <a:spcPct val="90000"/>
              </a:lnSpc>
              <a:spcAft>
                <a:spcPts val="600"/>
              </a:spcAft>
              <a:buFont typeface="Arial" panose="020B0604020202020204" pitchFamily="34" charset="0"/>
              <a:buChar char="•"/>
            </a:pPr>
            <a:r>
              <a:rPr lang="en-US" sz="1400" b="1" dirty="0"/>
              <a:t>Were as if you were in a cleaning business an had a group of people cleaning it wouldn’t really matter as much of the different personalities or how they interact as long as they could do the job.</a:t>
            </a:r>
          </a:p>
          <a:p>
            <a:pPr marL="285750" indent="-228600">
              <a:lnSpc>
                <a:spcPct val="90000"/>
              </a:lnSpc>
              <a:spcAft>
                <a:spcPts val="600"/>
              </a:spcAft>
              <a:buFont typeface="Arial" panose="020B0604020202020204" pitchFamily="34" charset="0"/>
              <a:buChar char="•"/>
            </a:pPr>
            <a:endParaRPr lang="en-US" sz="1400" b="1" dirty="0"/>
          </a:p>
          <a:p>
            <a:pPr marL="285750" indent="-228600">
              <a:lnSpc>
                <a:spcPct val="90000"/>
              </a:lnSpc>
              <a:spcAft>
                <a:spcPts val="600"/>
              </a:spcAft>
              <a:buFont typeface="Arial" panose="020B0604020202020204" pitchFamily="34" charset="0"/>
              <a:buChar char="•"/>
            </a:pPr>
            <a:r>
              <a:rPr lang="en-US" sz="1400" b="1" dirty="0"/>
              <a:t>This is why Belbin’s team roles can be useful when creating a team or a group as you can establish earlier on whether they would be a good candid or not.</a:t>
            </a:r>
          </a:p>
          <a:p>
            <a:pPr marL="285750"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marL="285750"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p:txBody>
      </p:sp>
      <p:pic>
        <p:nvPicPr>
          <p:cNvPr id="5" name="Picture 4" descr="A picture containing drawing&#10;&#10;Description automatically generated">
            <a:extLst>
              <a:ext uri="{FF2B5EF4-FFF2-40B4-BE49-F238E27FC236}">
                <a16:creationId xmlns:a16="http://schemas.microsoft.com/office/drawing/2014/main" id="{AA84E2DA-FF1B-4CC0-80EF-7D07CF070835}"/>
              </a:ext>
            </a:extLst>
          </p:cNvPr>
          <p:cNvPicPr>
            <a:picLocks noChangeAspect="1"/>
          </p:cNvPicPr>
          <p:nvPr/>
        </p:nvPicPr>
        <p:blipFill rotWithShape="1">
          <a:blip r:embed="rId2">
            <a:extLst>
              <a:ext uri="{28A0092B-C50C-407E-A947-70E740481C1C}">
                <a14:useLocalDpi xmlns:a14="http://schemas.microsoft.com/office/drawing/2010/main" val="0"/>
              </a:ext>
            </a:extLst>
          </a:blip>
          <a:srcRect l="18794" r="12164"/>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5007201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9F9A1643-1813-46FD-8C8C-8A2173CEE144}"/>
              </a:ext>
            </a:extLst>
          </p:cNvPr>
          <p:cNvSpPr/>
          <p:nvPr/>
        </p:nvSpPr>
        <p:spPr>
          <a:xfrm>
            <a:off x="6590662" y="4267832"/>
            <a:ext cx="4805996" cy="129711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400" b="1" kern="1200" cap="none" spc="0">
                <a:ln w="6600">
                  <a:solidFill>
                    <a:schemeClr val="accent2"/>
                  </a:solidFill>
                  <a:prstDash val="solid"/>
                </a:ln>
                <a:solidFill>
                  <a:srgbClr val="000000"/>
                </a:solidFill>
                <a:effectLst>
                  <a:outerShdw dist="38100" dir="2700000" algn="tl" rotWithShape="0">
                    <a:schemeClr val="accent2"/>
                  </a:outerShdw>
                </a:effectLst>
                <a:latin typeface="+mj-lt"/>
                <a:ea typeface="+mj-ea"/>
                <a:cs typeface="+mj-cs"/>
              </a:rPr>
              <a:t>Any Questions?</a:t>
            </a:r>
          </a:p>
        </p:txBody>
      </p:sp>
      <p:sp>
        <p:nvSpPr>
          <p:cNvPr id="27"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 name="Graphic 19" descr="Right Double Quote">
            <a:extLst>
              <a:ext uri="{FF2B5EF4-FFF2-40B4-BE49-F238E27FC236}">
                <a16:creationId xmlns:a16="http://schemas.microsoft.com/office/drawing/2014/main" id="{EC3A02DE-8A25-4F0E-B090-F20EAEC72D5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
        <p:nvSpPr>
          <p:cNvPr id="3" name="TextBox 2">
            <a:extLst>
              <a:ext uri="{FF2B5EF4-FFF2-40B4-BE49-F238E27FC236}">
                <a16:creationId xmlns:a16="http://schemas.microsoft.com/office/drawing/2014/main" id="{0BDB1D34-A2E7-4FEE-B850-1AC473D36322}"/>
              </a:ext>
            </a:extLst>
          </p:cNvPr>
          <p:cNvSpPr txBox="1"/>
          <p:nvPr/>
        </p:nvSpPr>
        <p:spPr>
          <a:xfrm>
            <a:off x="8220872" y="5068474"/>
            <a:ext cx="2912533" cy="461665"/>
          </a:xfrm>
          <a:prstGeom prst="rect">
            <a:avLst/>
          </a:prstGeom>
          <a:noFill/>
        </p:spPr>
        <p:txBody>
          <a:bodyPr wrap="square" rtlCol="0">
            <a:spAutoFit/>
          </a:bodyPr>
          <a:lstStyle/>
          <a:p>
            <a:pPr>
              <a:spcAft>
                <a:spcPts val="600"/>
              </a:spcAft>
            </a:pPr>
            <a:r>
              <a:rPr lang="en-GB" sz="2400" dirty="0"/>
              <a:t>Thanks for your time </a:t>
            </a:r>
          </a:p>
        </p:txBody>
      </p:sp>
    </p:spTree>
    <p:extLst>
      <p:ext uri="{BB962C8B-B14F-4D97-AF65-F5344CB8AC3E}">
        <p14:creationId xmlns:p14="http://schemas.microsoft.com/office/powerpoint/2010/main" val="39905361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FF0F0B8-5B06-4174-9742-1FD7ABE71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4160C381-B429-426A-82B4-686A08F88DD0}"/>
              </a:ext>
            </a:extLst>
          </p:cNvPr>
          <p:cNvSpPr/>
          <p:nvPr/>
        </p:nvSpPr>
        <p:spPr>
          <a:xfrm>
            <a:off x="3986213" y="684213"/>
            <a:ext cx="7519988" cy="2036763"/>
          </a:xfrm>
          <a:prstGeom prst="rect">
            <a:avLst/>
          </a:prstGeom>
        </p:spPr>
        <p:txBody>
          <a:bodyPr wrap="square" anchor="t">
            <a:normAutofit/>
          </a:bodyPr>
          <a:lstStyle/>
          <a:p>
            <a:pPr marL="285750" indent="-285750">
              <a:spcAft>
                <a:spcPts val="600"/>
              </a:spcAft>
              <a:buFont typeface="Arial" panose="020B0604020202020204" pitchFamily="34" charset="0"/>
              <a:buChar char="•"/>
            </a:pPr>
            <a:r>
              <a:rPr lang="en-GB" sz="1400" b="1" dirty="0"/>
              <a:t>Covey, S.M.R. (2006) The speed of trust: the one thing that changes everything Simon &amp; Schuster, New York; London</a:t>
            </a:r>
          </a:p>
        </p:txBody>
      </p:sp>
      <p:sp>
        <p:nvSpPr>
          <p:cNvPr id="5" name="Rectangle 4">
            <a:extLst>
              <a:ext uri="{FF2B5EF4-FFF2-40B4-BE49-F238E27FC236}">
                <a16:creationId xmlns:a16="http://schemas.microsoft.com/office/drawing/2014/main" id="{BF327E1B-4259-429D-87B8-832D2D42B967}"/>
              </a:ext>
            </a:extLst>
          </p:cNvPr>
          <p:cNvSpPr/>
          <p:nvPr/>
        </p:nvSpPr>
        <p:spPr>
          <a:xfrm>
            <a:off x="3086449" y="1608931"/>
            <a:ext cx="9684153" cy="5056188"/>
          </a:xfrm>
          <a:prstGeom prst="rect">
            <a:avLst/>
          </a:prstGeom>
        </p:spPr>
        <p:txBody>
          <a:bodyPr wrap="square" anchor="t">
            <a:normAutofit/>
          </a:bodyPr>
          <a:lstStyle/>
          <a:p>
            <a:pPr marL="285750" indent="-285750">
              <a:spcAft>
                <a:spcPts val="600"/>
              </a:spcAft>
              <a:buFont typeface="Arial" panose="020B0604020202020204" pitchFamily="34" charset="0"/>
              <a:buChar char="•"/>
            </a:pPr>
            <a:r>
              <a:rPr lang="en-GB" sz="1400" b="1" dirty="0"/>
              <a:t>Tuckman, Bruce W. 1965, ‘Developmental sequence in small groups.’ Psychological Bulletin, Vol 63(6), Jun 1965, 384-399.</a:t>
            </a:r>
          </a:p>
        </p:txBody>
      </p:sp>
      <p:sp>
        <p:nvSpPr>
          <p:cNvPr id="2" name="Rectangle 1">
            <a:extLst>
              <a:ext uri="{FF2B5EF4-FFF2-40B4-BE49-F238E27FC236}">
                <a16:creationId xmlns:a16="http://schemas.microsoft.com/office/drawing/2014/main" id="{50DCFCCA-DB50-4748-87E8-D872F6301971}"/>
              </a:ext>
            </a:extLst>
          </p:cNvPr>
          <p:cNvSpPr/>
          <p:nvPr/>
        </p:nvSpPr>
        <p:spPr>
          <a:xfrm>
            <a:off x="-206509" y="2610644"/>
            <a:ext cx="4399232" cy="1637505"/>
          </a:xfrm>
          <a:prstGeom prst="rect">
            <a:avLst/>
          </a:prstGeom>
          <a:noFill/>
        </p:spPr>
        <p:txBody>
          <a:bodyPr wrap="square" lIns="91440" tIns="45720" rIns="91440" bIns="45720" anchor="t">
            <a:normAutofit/>
          </a:bodyPr>
          <a:lstStyle/>
          <a:p>
            <a:pPr algn="ctr">
              <a:lnSpc>
                <a:spcPct val="90000"/>
              </a:lnSpc>
              <a:spcAft>
                <a:spcPts val="600"/>
              </a:spcAft>
            </a:pPr>
            <a:r>
              <a:rPr lang="en-US" sz="3600" b="1" cap="none" spc="0" dirty="0">
                <a:ln w="22225">
                  <a:solidFill>
                    <a:schemeClr val="accent2"/>
                  </a:solidFill>
                  <a:prstDash val="solid"/>
                </a:ln>
                <a:solidFill>
                  <a:schemeClr val="accent2">
                    <a:lumMod val="40000"/>
                    <a:lumOff val="60000"/>
                  </a:schemeClr>
                </a:solidFill>
                <a:effectLst/>
              </a:rPr>
              <a:t>references</a:t>
            </a:r>
          </a:p>
        </p:txBody>
      </p:sp>
      <p:sp>
        <p:nvSpPr>
          <p:cNvPr id="3" name="Rectangle 2">
            <a:extLst>
              <a:ext uri="{FF2B5EF4-FFF2-40B4-BE49-F238E27FC236}">
                <a16:creationId xmlns:a16="http://schemas.microsoft.com/office/drawing/2014/main" id="{A4EA0C11-5239-451C-A9C2-F353B21E3C55}"/>
              </a:ext>
            </a:extLst>
          </p:cNvPr>
          <p:cNvSpPr/>
          <p:nvPr/>
        </p:nvSpPr>
        <p:spPr>
          <a:xfrm>
            <a:off x="3986213" y="2803525"/>
            <a:ext cx="7519988" cy="3368675"/>
          </a:xfrm>
          <a:prstGeom prst="rect">
            <a:avLst/>
          </a:prstGeom>
        </p:spPr>
        <p:txBody>
          <a:bodyPr wrap="square" anchor="t">
            <a:normAutofit/>
          </a:bodyPr>
          <a:lstStyle/>
          <a:p>
            <a:pPr marL="285750" indent="-285750">
              <a:lnSpc>
                <a:spcPct val="90000"/>
              </a:lnSpc>
              <a:spcAft>
                <a:spcPts val="600"/>
              </a:spcAft>
              <a:buFont typeface="Arial" panose="020B0604020202020204" pitchFamily="34" charset="0"/>
              <a:buChar char="•"/>
            </a:pPr>
            <a:r>
              <a:rPr lang="en-GB" sz="1400" b="1" dirty="0"/>
              <a:t>Belbin, R.M. (1987) Management teams why they succeed or fail, 1st </a:t>
            </a:r>
            <a:r>
              <a:rPr lang="en-GB" sz="1400" b="1" dirty="0" err="1"/>
              <a:t>edn</a:t>
            </a:r>
            <a:r>
              <a:rPr lang="en-GB" sz="1400" b="1" dirty="0"/>
              <a:t>, </a:t>
            </a:r>
            <a:r>
              <a:rPr lang="en-GB" sz="1400" b="1" dirty="0" err="1"/>
              <a:t>Biddles</a:t>
            </a:r>
            <a:r>
              <a:rPr lang="en-GB" sz="1400" b="1" dirty="0"/>
              <a:t> Ltd, Guilford and Kings Lynn</a:t>
            </a:r>
          </a:p>
          <a:p>
            <a:pPr>
              <a:lnSpc>
                <a:spcPct val="90000"/>
              </a:lnSpc>
              <a:spcAft>
                <a:spcPts val="600"/>
              </a:spcAft>
            </a:pPr>
            <a:endParaRPr lang="en-GB" sz="1400" b="1" dirty="0"/>
          </a:p>
          <a:p>
            <a:pPr marL="285750" indent="-285750">
              <a:lnSpc>
                <a:spcPct val="90000"/>
              </a:lnSpc>
              <a:spcAft>
                <a:spcPts val="600"/>
              </a:spcAft>
              <a:buFont typeface="Arial" panose="020B0604020202020204" pitchFamily="34" charset="0"/>
              <a:buChar char="•"/>
            </a:pPr>
            <a:r>
              <a:rPr lang="en-GB" sz="1400" b="1" dirty="0"/>
              <a:t>Baker, T., 2009. </a:t>
            </a:r>
            <a:r>
              <a:rPr lang="en-GB" sz="1400" b="1" i="1" dirty="0"/>
              <a:t>8 Values Of Highly Productive </a:t>
            </a:r>
            <a:r>
              <a:rPr lang="en-GB" sz="1400" b="1" i="1" dirty="0" err="1"/>
              <a:t>Companie</a:t>
            </a:r>
            <a:r>
              <a:rPr lang="en-GB" sz="1400" b="1" dirty="0"/>
              <a:t>. Brisbane: Australian Academic Press.</a:t>
            </a:r>
          </a:p>
          <a:p>
            <a:pPr>
              <a:lnSpc>
                <a:spcPct val="90000"/>
              </a:lnSpc>
              <a:spcAft>
                <a:spcPts val="600"/>
              </a:spcAft>
            </a:pPr>
            <a:endParaRPr lang="en-GB" sz="1400" b="1" dirty="0"/>
          </a:p>
          <a:p>
            <a:pPr marL="285750" indent="-285750">
              <a:lnSpc>
                <a:spcPct val="90000"/>
              </a:lnSpc>
              <a:spcAft>
                <a:spcPts val="600"/>
              </a:spcAft>
              <a:buFont typeface="Arial" panose="020B0604020202020204" pitchFamily="34" charset="0"/>
              <a:buChar char="•"/>
            </a:pPr>
            <a:r>
              <a:rPr lang="en-GB" sz="1400" b="1" dirty="0"/>
              <a:t>Borgatta,E.,</a:t>
            </a:r>
            <a:r>
              <a:rPr lang="en-GB" sz="1400" b="1" dirty="0" err="1"/>
              <a:t>Carwright</a:t>
            </a:r>
            <a:r>
              <a:rPr lang="en-GB" sz="1400" b="1" dirty="0"/>
              <a:t>, D. and Zander, A., 1954. Group Dynamics. The </a:t>
            </a:r>
            <a:r>
              <a:rPr lang="en-GB" sz="1400" b="1" dirty="0" err="1"/>
              <a:t>milbank</a:t>
            </a:r>
            <a:r>
              <a:rPr lang="en-GB" sz="1400" b="1" dirty="0"/>
              <a:t> memorial fund quarterly, 32(3), p.313.</a:t>
            </a:r>
          </a:p>
          <a:p>
            <a:pPr>
              <a:lnSpc>
                <a:spcPct val="90000"/>
              </a:lnSpc>
              <a:spcAft>
                <a:spcPts val="600"/>
              </a:spcAft>
            </a:pPr>
            <a:endParaRPr lang="en-GB" sz="1400" b="1" dirty="0"/>
          </a:p>
          <a:p>
            <a:pPr>
              <a:lnSpc>
                <a:spcPct val="90000"/>
              </a:lnSpc>
              <a:spcAft>
                <a:spcPts val="600"/>
              </a:spcAft>
            </a:pPr>
            <a:endParaRPr lang="en-GB" sz="1400" b="1" dirty="0"/>
          </a:p>
          <a:p>
            <a:pPr marL="285750" indent="-285750">
              <a:lnSpc>
                <a:spcPct val="90000"/>
              </a:lnSpc>
              <a:spcAft>
                <a:spcPts val="600"/>
              </a:spcAft>
              <a:buFont typeface="Arial" panose="020B0604020202020204" pitchFamily="34" charset="0"/>
              <a:buChar char="•"/>
            </a:pPr>
            <a:r>
              <a:rPr lang="en-GB" sz="1400" b="1" dirty="0"/>
              <a:t>https://www.ope.edu/openlearn/ocw/mod/oucontent/view.php?printable=1&amp;id=1367</a:t>
            </a:r>
          </a:p>
        </p:txBody>
      </p:sp>
    </p:spTree>
    <p:extLst>
      <p:ext uri="{BB962C8B-B14F-4D97-AF65-F5344CB8AC3E}">
        <p14:creationId xmlns:p14="http://schemas.microsoft.com/office/powerpoint/2010/main" val="2070695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TotalTime>
  <Words>1806</Words>
  <Application>Microsoft Office PowerPoint</Application>
  <PresentationFormat>Widescreen</PresentationFormat>
  <Paragraphs>119</Paragraphs>
  <Slides>18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introduction</vt:lpstr>
      <vt:lpstr>PowerPoint Presentation</vt:lpstr>
      <vt:lpstr>PowerPoint Presentation</vt:lpstr>
      <vt:lpstr>PowerPoint Presentation</vt:lpstr>
      <vt:lpstr>communication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zara fitzgerald</dc:creator>
  <cp:lastModifiedBy>zara fitzgerald</cp:lastModifiedBy>
  <cp:revision>6</cp:revision>
  <dcterms:created xsi:type="dcterms:W3CDTF">2020-05-12T16:52:10Z</dcterms:created>
  <dcterms:modified xsi:type="dcterms:W3CDTF">2020-05-22T21:27:43Z</dcterms:modified>
</cp:coreProperties>
</file>