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53" r:id="rId1"/>
  </p:sldMasterIdLst>
  <p:notesMasterIdLst>
    <p:notesMasterId r:id="rId14"/>
  </p:notesMasterIdLst>
  <p:sldIdLst>
    <p:sldId id="256" r:id="rId2"/>
    <p:sldId id="257" r:id="rId3"/>
    <p:sldId id="264" r:id="rId4"/>
    <p:sldId id="258" r:id="rId5"/>
    <p:sldId id="265" r:id="rId6"/>
    <p:sldId id="259" r:id="rId7"/>
    <p:sldId id="260" r:id="rId8"/>
    <p:sldId id="266" r:id="rId9"/>
    <p:sldId id="268" r:id="rId10"/>
    <p:sldId id="269" r:id="rId11"/>
    <p:sldId id="267" r:id="rId12"/>
    <p:sldId id="261"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driana Migaes (2026738)" initials="AM(" lastIdx="1" clrIdx="0">
    <p:extLst>
      <p:ext uri="{19B8F6BF-5375-455C-9EA6-DF929625EA0E}">
        <p15:presenceInfo xmlns:p15="http://schemas.microsoft.com/office/powerpoint/2012/main" userId="Andriana Migaes (2026738)"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97" autoAdjust="0"/>
    <p:restoredTop sz="78527" autoAdjust="0"/>
  </p:normalViewPr>
  <p:slideViewPr>
    <p:cSldViewPr snapToGrid="0">
      <p:cViewPr varScale="1">
        <p:scale>
          <a:sx n="78" d="100"/>
          <a:sy n="78" d="100"/>
        </p:scale>
        <p:origin x="82" y="25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rts/_rels/chart1.xml.rels><?xml version="1.0" encoding="UTF-8" standalone="yes"?>
<Relationships xmlns="http://schemas.openxmlformats.org/package/2006/relationships"><Relationship Id="rId3" Type="http://schemas.openxmlformats.org/officeDocument/2006/relationships/oleObject" Target="file:///D:\My%20Clients\Vicol%20Daniel\DVD%20Construction%20LTD\CIS%202021-2022\CIS.xlsx"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spPr>
            <a:solidFill>
              <a:schemeClr val="accent2"/>
            </a:solidFill>
            <a:ln>
              <a:noFill/>
            </a:ln>
            <a:effectLst/>
          </c:spPr>
          <c:invertIfNegative val="0"/>
          <c:cat>
            <c:strRef>
              <c:f>Sheet2!$B$2:$B$10</c:f>
              <c:strCache>
                <c:ptCount val="9"/>
                <c:pt idx="0">
                  <c:v>Customer Services 25%</c:v>
                </c:pt>
                <c:pt idx="1">
                  <c:v>Senior Management 22%</c:v>
                </c:pt>
                <c:pt idx="2">
                  <c:v>Sales 19%</c:v>
                </c:pt>
                <c:pt idx="3">
                  <c:v>Facilities 16%</c:v>
                </c:pt>
                <c:pt idx="4">
                  <c:v>Accounting and Finance15%</c:v>
                </c:pt>
                <c:pt idx="5">
                  <c:v>Marketing, PR and Communication 14%</c:v>
                </c:pt>
                <c:pt idx="6">
                  <c:v>Human Resources and IT &amp; Technology 11%</c:v>
                </c:pt>
                <c:pt idx="7">
                  <c:v>Operations 10%</c:v>
                </c:pt>
                <c:pt idx="8">
                  <c:v>Research and Development 9%</c:v>
                </c:pt>
              </c:strCache>
            </c:strRef>
          </c:cat>
          <c:val>
            <c:numRef>
              <c:f>Sheet2!$C$2:$C$10</c:f>
              <c:numCache>
                <c:formatCode>0%</c:formatCode>
                <c:ptCount val="9"/>
                <c:pt idx="0">
                  <c:v>0.25</c:v>
                </c:pt>
                <c:pt idx="1">
                  <c:v>0.22</c:v>
                </c:pt>
                <c:pt idx="2">
                  <c:v>0.19</c:v>
                </c:pt>
                <c:pt idx="3">
                  <c:v>0.16</c:v>
                </c:pt>
                <c:pt idx="4">
                  <c:v>0.15</c:v>
                </c:pt>
                <c:pt idx="5">
                  <c:v>0.14000000000000001</c:v>
                </c:pt>
                <c:pt idx="6">
                  <c:v>0.11</c:v>
                </c:pt>
                <c:pt idx="7">
                  <c:v>0.1</c:v>
                </c:pt>
                <c:pt idx="8">
                  <c:v>0.09</c:v>
                </c:pt>
              </c:numCache>
            </c:numRef>
          </c:val>
          <c:extLst>
            <c:ext xmlns:c16="http://schemas.microsoft.com/office/drawing/2014/chart" uri="{C3380CC4-5D6E-409C-BE32-E72D297353CC}">
              <c16:uniqueId val="{00000000-04C4-4A75-9192-ABC7229A5624}"/>
            </c:ext>
          </c:extLst>
        </c:ser>
        <c:dLbls>
          <c:showLegendKey val="0"/>
          <c:showVal val="0"/>
          <c:showCatName val="0"/>
          <c:showSerName val="0"/>
          <c:showPercent val="0"/>
          <c:showBubbleSize val="0"/>
        </c:dLbls>
        <c:gapWidth val="182"/>
        <c:axId val="422177119"/>
        <c:axId val="422190015"/>
      </c:barChart>
      <c:catAx>
        <c:axId val="422177119"/>
        <c:scaling>
          <c:orientation val="minMax"/>
        </c:scaling>
        <c:delete val="0"/>
        <c:axPos val="l"/>
        <c:numFmt formatCode="General" sourceLinked="1"/>
        <c:majorTickMark val="none"/>
        <c:minorTickMark val="none"/>
        <c:tickLblPos val="nextTo"/>
        <c:spPr>
          <a:noFill/>
          <a:ln w="9525" cap="flat" cmpd="sng" algn="ctr">
            <a:noFill/>
            <a:round/>
          </a:ln>
          <a:effectLst/>
        </c:spPr>
        <c:txPr>
          <a:bodyPr rot="-60000000" spcFirstLastPara="1" vertOverflow="ellipsis" vert="horz" wrap="square" anchor="ctr" anchorCtr="1"/>
          <a:lstStyle/>
          <a:p>
            <a:pPr>
              <a:defRPr sz="1400" b="1" i="0" u="none" strike="noStrike" kern="1200" baseline="0">
                <a:solidFill>
                  <a:schemeClr val="tx1"/>
                </a:solidFill>
                <a:latin typeface="+mn-lt"/>
                <a:ea typeface="+mn-ea"/>
                <a:cs typeface="+mn-cs"/>
              </a:defRPr>
            </a:pPr>
            <a:endParaRPr lang="en-US"/>
          </a:p>
        </c:txPr>
        <c:crossAx val="422190015"/>
        <c:crosses val="autoZero"/>
        <c:auto val="1"/>
        <c:lblAlgn val="ctr"/>
        <c:lblOffset val="100"/>
        <c:noMultiLvlLbl val="0"/>
      </c:catAx>
      <c:valAx>
        <c:axId val="422190015"/>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200" b="1" i="0" u="none" strike="noStrike" kern="1200" baseline="0">
                <a:solidFill>
                  <a:schemeClr val="tx1"/>
                </a:solidFill>
                <a:latin typeface="+mn-lt"/>
                <a:ea typeface="+mn-ea"/>
                <a:cs typeface="+mn-cs"/>
              </a:defRPr>
            </a:pPr>
            <a:endParaRPr lang="en-US"/>
          </a:p>
        </c:txPr>
        <c:crossAx val="422177119"/>
        <c:crosses val="autoZero"/>
        <c:crossBetween val="between"/>
      </c:valAx>
      <c:spPr>
        <a:noFill/>
        <a:ln>
          <a:noFill/>
        </a:ln>
        <a:effectLst/>
      </c:spPr>
    </c:plotArea>
    <c:plotVisOnly val="1"/>
    <c:dispBlanksAs val="gap"/>
    <c:showDLblsOverMax val="0"/>
  </c:chart>
  <c:spPr>
    <a:noFill/>
    <a:ln>
      <a:noFill/>
    </a:ln>
    <a:effectLst/>
  </c:spPr>
  <c:txPr>
    <a:bodyPr/>
    <a:lstStyle/>
    <a:p>
      <a:pPr>
        <a:defRPr sz="1200" b="1"/>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diagrams/_rels/data4.xml.rels><?xml version="1.0" encoding="UTF-8" standalone="yes"?>
<Relationships xmlns="http://schemas.openxmlformats.org/package/2006/relationships"><Relationship Id="rId3" Type="http://schemas.openxmlformats.org/officeDocument/2006/relationships/image" Target="../media/image10.jfif"/><Relationship Id="rId2" Type="http://schemas.openxmlformats.org/officeDocument/2006/relationships/image" Target="../media/image9.jpg"/><Relationship Id="rId1" Type="http://schemas.openxmlformats.org/officeDocument/2006/relationships/image" Target="../media/image8.jpg"/><Relationship Id="rId4" Type="http://schemas.openxmlformats.org/officeDocument/2006/relationships/image" Target="../media/image11.png"/></Relationships>
</file>

<file path=ppt/diagrams/_rels/drawing4.xml.rels><?xml version="1.0" encoding="UTF-8" standalone="yes"?>
<Relationships xmlns="http://schemas.openxmlformats.org/package/2006/relationships"><Relationship Id="rId3" Type="http://schemas.openxmlformats.org/officeDocument/2006/relationships/image" Target="../media/image10.jfif"/><Relationship Id="rId2" Type="http://schemas.openxmlformats.org/officeDocument/2006/relationships/image" Target="../media/image9.jpg"/><Relationship Id="rId1" Type="http://schemas.openxmlformats.org/officeDocument/2006/relationships/image" Target="../media/image8.jpg"/><Relationship Id="rId4"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B1817F2-4AE1-4F74-B7A0-72FD7FA5501C}"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US"/>
        </a:p>
      </dgm:t>
    </dgm:pt>
    <dgm:pt modelId="{4CCA1DAB-50F3-45D9-9B75-8F8A4476E949}">
      <dgm:prSet/>
      <dgm:spPr/>
      <dgm:t>
        <a:bodyPr/>
        <a:lstStyle/>
        <a:p>
          <a:r>
            <a:rPr lang="en-GB" b="0" i="0" dirty="0"/>
            <a:t>“The reaction people have to excessive demands or pressures, arising when people try to cope with tasks, responsibilities or other types of pressure connected with their job, but find difficulty, strain or worry in doing so.” (Health and Safety Executive, 2018)</a:t>
          </a:r>
          <a:endParaRPr lang="en-US" dirty="0"/>
        </a:p>
      </dgm:t>
    </dgm:pt>
    <dgm:pt modelId="{ACDFEBA1-F43C-4178-A41B-ED7CA1F4C516}" type="parTrans" cxnId="{DB28C5DD-99F7-4433-BA79-E01EF46FE950}">
      <dgm:prSet/>
      <dgm:spPr/>
      <dgm:t>
        <a:bodyPr/>
        <a:lstStyle/>
        <a:p>
          <a:endParaRPr lang="en-US"/>
        </a:p>
      </dgm:t>
    </dgm:pt>
    <dgm:pt modelId="{79E28A7D-CA6F-4A4B-996D-E0478B98FC4F}" type="sibTrans" cxnId="{DB28C5DD-99F7-4433-BA79-E01EF46FE950}">
      <dgm:prSet/>
      <dgm:spPr/>
      <dgm:t>
        <a:bodyPr/>
        <a:lstStyle/>
        <a:p>
          <a:endParaRPr lang="en-US"/>
        </a:p>
      </dgm:t>
    </dgm:pt>
    <dgm:pt modelId="{2B015B71-3B09-42F6-9FD5-EB07BC974908}" type="pres">
      <dgm:prSet presAssocID="{8B1817F2-4AE1-4F74-B7A0-72FD7FA5501C}" presName="Name0" presStyleCnt="0">
        <dgm:presLayoutVars>
          <dgm:dir/>
          <dgm:animLvl val="lvl"/>
          <dgm:resizeHandles val="exact"/>
        </dgm:presLayoutVars>
      </dgm:prSet>
      <dgm:spPr/>
    </dgm:pt>
    <dgm:pt modelId="{13C53504-E1CC-49E4-8C10-E6D4D677111E}" type="pres">
      <dgm:prSet presAssocID="{4CCA1DAB-50F3-45D9-9B75-8F8A4476E949}" presName="linNode" presStyleCnt="0"/>
      <dgm:spPr/>
    </dgm:pt>
    <dgm:pt modelId="{D792AD05-A61F-4487-9ABF-98C20DF206D3}" type="pres">
      <dgm:prSet presAssocID="{4CCA1DAB-50F3-45D9-9B75-8F8A4476E949}" presName="parentText" presStyleLbl="node1" presStyleIdx="0" presStyleCnt="1" custScaleX="188113" custLinFactNeighborX="-60397" custLinFactNeighborY="-418">
        <dgm:presLayoutVars>
          <dgm:chMax val="1"/>
          <dgm:bulletEnabled val="1"/>
        </dgm:presLayoutVars>
      </dgm:prSet>
      <dgm:spPr/>
    </dgm:pt>
  </dgm:ptLst>
  <dgm:cxnLst>
    <dgm:cxn modelId="{F0672E2B-E82D-4C2E-AA65-7D9A89FC2B9C}" type="presOf" srcId="{4CCA1DAB-50F3-45D9-9B75-8F8A4476E949}" destId="{D792AD05-A61F-4487-9ABF-98C20DF206D3}" srcOrd="0" destOrd="0" presId="urn:microsoft.com/office/officeart/2005/8/layout/vList5"/>
    <dgm:cxn modelId="{DCF6A87F-FBE8-4FF9-8B23-8F0F182D84AF}" type="presOf" srcId="{8B1817F2-4AE1-4F74-B7A0-72FD7FA5501C}" destId="{2B015B71-3B09-42F6-9FD5-EB07BC974908}" srcOrd="0" destOrd="0" presId="urn:microsoft.com/office/officeart/2005/8/layout/vList5"/>
    <dgm:cxn modelId="{DB28C5DD-99F7-4433-BA79-E01EF46FE950}" srcId="{8B1817F2-4AE1-4F74-B7A0-72FD7FA5501C}" destId="{4CCA1DAB-50F3-45D9-9B75-8F8A4476E949}" srcOrd="0" destOrd="0" parTransId="{ACDFEBA1-F43C-4178-A41B-ED7CA1F4C516}" sibTransId="{79E28A7D-CA6F-4A4B-996D-E0478B98FC4F}"/>
    <dgm:cxn modelId="{8D5306B1-FA17-49EA-AB04-149C06E2A640}" type="presParOf" srcId="{2B015B71-3B09-42F6-9FD5-EB07BC974908}" destId="{13C53504-E1CC-49E4-8C10-E6D4D677111E}" srcOrd="0" destOrd="0" presId="urn:microsoft.com/office/officeart/2005/8/layout/vList5"/>
    <dgm:cxn modelId="{54D2F2E7-B3CC-4E6A-AC0D-F355EB453AF6}" type="presParOf" srcId="{13C53504-E1CC-49E4-8C10-E6D4D677111E}" destId="{D792AD05-A61F-4487-9ABF-98C20DF206D3}"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D1D85FC-A290-4408-AAA2-627D40D8F147}" type="doc">
      <dgm:prSet loTypeId="urn:microsoft.com/office/officeart/2005/8/layout/target3" loCatId="list" qsTypeId="urn:microsoft.com/office/officeart/2005/8/quickstyle/simple1" qsCatId="simple" csTypeId="urn:microsoft.com/office/officeart/2005/8/colors/accent1_2" csCatId="accent1" phldr="1"/>
      <dgm:spPr/>
      <dgm:t>
        <a:bodyPr/>
        <a:lstStyle/>
        <a:p>
          <a:endParaRPr lang="en-US"/>
        </a:p>
      </dgm:t>
    </dgm:pt>
    <dgm:pt modelId="{964B16AC-040E-4F7E-A4A2-E006466EC5DD}">
      <dgm:prSet custT="1"/>
      <dgm:spPr/>
      <dgm:t>
        <a:bodyPr/>
        <a:lstStyle/>
        <a:p>
          <a:r>
            <a:rPr lang="en-GB" sz="2400" b="1" i="0" dirty="0"/>
            <a:t>Work environment</a:t>
          </a:r>
          <a:r>
            <a:rPr lang="en-GB" sz="2400" b="0" i="0" dirty="0"/>
            <a:t>: </a:t>
          </a:r>
          <a:r>
            <a:rPr lang="en-US" sz="2400" b="0" i="0" dirty="0"/>
            <a:t>conflicts between employees, competition, pressure from the administration, harassment, discrimination</a:t>
          </a:r>
          <a:endParaRPr lang="en-US" sz="2400" dirty="0"/>
        </a:p>
      </dgm:t>
    </dgm:pt>
    <dgm:pt modelId="{9C303BA5-B6CE-47BC-B4B5-9B64FCAB7A63}" type="parTrans" cxnId="{306EA408-72A9-4A94-BE2E-268780F9793D}">
      <dgm:prSet/>
      <dgm:spPr/>
      <dgm:t>
        <a:bodyPr/>
        <a:lstStyle/>
        <a:p>
          <a:endParaRPr lang="en-US"/>
        </a:p>
      </dgm:t>
    </dgm:pt>
    <dgm:pt modelId="{8C52D4F2-638C-4FE6-9B39-7C56A1C73C00}" type="sibTrans" cxnId="{306EA408-72A9-4A94-BE2E-268780F9793D}">
      <dgm:prSet/>
      <dgm:spPr/>
      <dgm:t>
        <a:bodyPr/>
        <a:lstStyle/>
        <a:p>
          <a:endParaRPr lang="en-US"/>
        </a:p>
      </dgm:t>
    </dgm:pt>
    <dgm:pt modelId="{26EC9564-EE2E-4F50-A8D3-5B720196F7DA}">
      <dgm:prSet custT="1"/>
      <dgm:spPr/>
      <dgm:t>
        <a:bodyPr/>
        <a:lstStyle/>
        <a:p>
          <a:r>
            <a:rPr lang="en-US" sz="2400" b="1" i="0" dirty="0"/>
            <a:t>Inefficient work organization/ Disorganization</a:t>
          </a:r>
          <a:r>
            <a:rPr lang="en-US" sz="2400" b="0" i="0" dirty="0"/>
            <a:t>: </a:t>
          </a:r>
          <a:r>
            <a:rPr lang="en-GB" sz="2400" b="0" i="0" dirty="0"/>
            <a:t>long hours and shift work, unclear rules, </a:t>
          </a:r>
          <a:r>
            <a:rPr lang="en-US" sz="2400" b="0" i="0" dirty="0"/>
            <a:t>lack of interdepartmental communication, poor time management</a:t>
          </a:r>
          <a:endParaRPr lang="en-US" sz="2400" dirty="0"/>
        </a:p>
      </dgm:t>
    </dgm:pt>
    <dgm:pt modelId="{421A9FED-BAFF-40AE-9B20-A6DD4CC4065E}" type="parTrans" cxnId="{886DE4B3-4218-4B0C-A829-A704BE62D94D}">
      <dgm:prSet/>
      <dgm:spPr/>
      <dgm:t>
        <a:bodyPr/>
        <a:lstStyle/>
        <a:p>
          <a:endParaRPr lang="en-US"/>
        </a:p>
      </dgm:t>
    </dgm:pt>
    <dgm:pt modelId="{B0079B41-4E8E-4B99-BFFE-C482AA81D549}" type="sibTrans" cxnId="{886DE4B3-4218-4B0C-A829-A704BE62D94D}">
      <dgm:prSet/>
      <dgm:spPr/>
      <dgm:t>
        <a:bodyPr/>
        <a:lstStyle/>
        <a:p>
          <a:endParaRPr lang="en-US"/>
        </a:p>
      </dgm:t>
    </dgm:pt>
    <dgm:pt modelId="{2810A5E4-8B09-459A-A8D2-2933B29FB85E}" type="pres">
      <dgm:prSet presAssocID="{0D1D85FC-A290-4408-AAA2-627D40D8F147}" presName="Name0" presStyleCnt="0">
        <dgm:presLayoutVars>
          <dgm:chMax val="7"/>
          <dgm:dir/>
          <dgm:animLvl val="lvl"/>
          <dgm:resizeHandles val="exact"/>
        </dgm:presLayoutVars>
      </dgm:prSet>
      <dgm:spPr/>
    </dgm:pt>
    <dgm:pt modelId="{17D03539-A7DD-439D-B2B0-053A2C258025}" type="pres">
      <dgm:prSet presAssocID="{964B16AC-040E-4F7E-A4A2-E006466EC5DD}" presName="circle1" presStyleLbl="node1" presStyleIdx="0" presStyleCnt="2"/>
      <dgm:spPr/>
    </dgm:pt>
    <dgm:pt modelId="{7B89FB8C-B148-499F-82C2-66D1AD859776}" type="pres">
      <dgm:prSet presAssocID="{964B16AC-040E-4F7E-A4A2-E006466EC5DD}" presName="space" presStyleCnt="0"/>
      <dgm:spPr/>
    </dgm:pt>
    <dgm:pt modelId="{E7E8EB9F-E8BC-47A7-9B38-A109F5A82C37}" type="pres">
      <dgm:prSet presAssocID="{964B16AC-040E-4F7E-A4A2-E006466EC5DD}" presName="rect1" presStyleLbl="alignAcc1" presStyleIdx="0" presStyleCnt="2"/>
      <dgm:spPr/>
    </dgm:pt>
    <dgm:pt modelId="{B47DB15C-585D-4EB8-8844-FA41C24D18C4}" type="pres">
      <dgm:prSet presAssocID="{26EC9564-EE2E-4F50-A8D3-5B720196F7DA}" presName="vertSpace2" presStyleLbl="node1" presStyleIdx="0" presStyleCnt="2"/>
      <dgm:spPr/>
    </dgm:pt>
    <dgm:pt modelId="{0864B95D-30F5-4246-AAFF-1B5B739B5D84}" type="pres">
      <dgm:prSet presAssocID="{26EC9564-EE2E-4F50-A8D3-5B720196F7DA}" presName="circle2" presStyleLbl="node1" presStyleIdx="1" presStyleCnt="2"/>
      <dgm:spPr/>
    </dgm:pt>
    <dgm:pt modelId="{D41A7B29-3849-421A-AB8B-A7C1E48ADA47}" type="pres">
      <dgm:prSet presAssocID="{26EC9564-EE2E-4F50-A8D3-5B720196F7DA}" presName="rect2" presStyleLbl="alignAcc1" presStyleIdx="1" presStyleCnt="2"/>
      <dgm:spPr/>
    </dgm:pt>
    <dgm:pt modelId="{432968E2-5B39-4AA3-9AEE-6D8E8360C8A3}" type="pres">
      <dgm:prSet presAssocID="{964B16AC-040E-4F7E-A4A2-E006466EC5DD}" presName="rect1ParTxNoCh" presStyleLbl="alignAcc1" presStyleIdx="1" presStyleCnt="2">
        <dgm:presLayoutVars>
          <dgm:chMax val="1"/>
          <dgm:bulletEnabled val="1"/>
        </dgm:presLayoutVars>
      </dgm:prSet>
      <dgm:spPr/>
    </dgm:pt>
    <dgm:pt modelId="{1933C0C5-7414-47B4-AF9F-A1FAD7414475}" type="pres">
      <dgm:prSet presAssocID="{26EC9564-EE2E-4F50-A8D3-5B720196F7DA}" presName="rect2ParTxNoCh" presStyleLbl="alignAcc1" presStyleIdx="1" presStyleCnt="2">
        <dgm:presLayoutVars>
          <dgm:chMax val="1"/>
          <dgm:bulletEnabled val="1"/>
        </dgm:presLayoutVars>
      </dgm:prSet>
      <dgm:spPr/>
    </dgm:pt>
  </dgm:ptLst>
  <dgm:cxnLst>
    <dgm:cxn modelId="{306EA408-72A9-4A94-BE2E-268780F9793D}" srcId="{0D1D85FC-A290-4408-AAA2-627D40D8F147}" destId="{964B16AC-040E-4F7E-A4A2-E006466EC5DD}" srcOrd="0" destOrd="0" parTransId="{9C303BA5-B6CE-47BC-B4B5-9B64FCAB7A63}" sibTransId="{8C52D4F2-638C-4FE6-9B39-7C56A1C73C00}"/>
    <dgm:cxn modelId="{AC406A0F-C857-45D8-B19C-E2FF978A8364}" type="presOf" srcId="{26EC9564-EE2E-4F50-A8D3-5B720196F7DA}" destId="{D41A7B29-3849-421A-AB8B-A7C1E48ADA47}" srcOrd="0" destOrd="0" presId="urn:microsoft.com/office/officeart/2005/8/layout/target3"/>
    <dgm:cxn modelId="{7EE07457-0888-410D-98F7-48D707DEA017}" type="presOf" srcId="{964B16AC-040E-4F7E-A4A2-E006466EC5DD}" destId="{432968E2-5B39-4AA3-9AEE-6D8E8360C8A3}" srcOrd="1" destOrd="0" presId="urn:microsoft.com/office/officeart/2005/8/layout/target3"/>
    <dgm:cxn modelId="{E96A1F79-BD6D-4E25-A609-AF8820F7D511}" type="presOf" srcId="{26EC9564-EE2E-4F50-A8D3-5B720196F7DA}" destId="{1933C0C5-7414-47B4-AF9F-A1FAD7414475}" srcOrd="1" destOrd="0" presId="urn:microsoft.com/office/officeart/2005/8/layout/target3"/>
    <dgm:cxn modelId="{1745A884-EF21-464C-8E92-39BB146DBCA1}" type="presOf" srcId="{964B16AC-040E-4F7E-A4A2-E006466EC5DD}" destId="{E7E8EB9F-E8BC-47A7-9B38-A109F5A82C37}" srcOrd="0" destOrd="0" presId="urn:microsoft.com/office/officeart/2005/8/layout/target3"/>
    <dgm:cxn modelId="{886DE4B3-4218-4B0C-A829-A704BE62D94D}" srcId="{0D1D85FC-A290-4408-AAA2-627D40D8F147}" destId="{26EC9564-EE2E-4F50-A8D3-5B720196F7DA}" srcOrd="1" destOrd="0" parTransId="{421A9FED-BAFF-40AE-9B20-A6DD4CC4065E}" sibTransId="{B0079B41-4E8E-4B99-BFFE-C482AA81D549}"/>
    <dgm:cxn modelId="{068605DC-52B3-44E6-A302-350E62EE9524}" type="presOf" srcId="{0D1D85FC-A290-4408-AAA2-627D40D8F147}" destId="{2810A5E4-8B09-459A-A8D2-2933B29FB85E}" srcOrd="0" destOrd="0" presId="urn:microsoft.com/office/officeart/2005/8/layout/target3"/>
    <dgm:cxn modelId="{C3745885-DE8E-4033-8DB7-CD6D52BE553E}" type="presParOf" srcId="{2810A5E4-8B09-459A-A8D2-2933B29FB85E}" destId="{17D03539-A7DD-439D-B2B0-053A2C258025}" srcOrd="0" destOrd="0" presId="urn:microsoft.com/office/officeart/2005/8/layout/target3"/>
    <dgm:cxn modelId="{41AD397E-CF4B-4A0B-96F1-9530A3151021}" type="presParOf" srcId="{2810A5E4-8B09-459A-A8D2-2933B29FB85E}" destId="{7B89FB8C-B148-499F-82C2-66D1AD859776}" srcOrd="1" destOrd="0" presId="urn:microsoft.com/office/officeart/2005/8/layout/target3"/>
    <dgm:cxn modelId="{2AC6726A-F6B7-4DC8-8551-4CAAF4E76E11}" type="presParOf" srcId="{2810A5E4-8B09-459A-A8D2-2933B29FB85E}" destId="{E7E8EB9F-E8BC-47A7-9B38-A109F5A82C37}" srcOrd="2" destOrd="0" presId="urn:microsoft.com/office/officeart/2005/8/layout/target3"/>
    <dgm:cxn modelId="{47A8C9F9-E8D9-4E8E-84E6-DB205B8223E3}" type="presParOf" srcId="{2810A5E4-8B09-459A-A8D2-2933B29FB85E}" destId="{B47DB15C-585D-4EB8-8844-FA41C24D18C4}" srcOrd="3" destOrd="0" presId="urn:microsoft.com/office/officeart/2005/8/layout/target3"/>
    <dgm:cxn modelId="{4722758E-8E88-44C5-B59D-1DA04C77B8DB}" type="presParOf" srcId="{2810A5E4-8B09-459A-A8D2-2933B29FB85E}" destId="{0864B95D-30F5-4246-AAFF-1B5B739B5D84}" srcOrd="4" destOrd="0" presId="urn:microsoft.com/office/officeart/2005/8/layout/target3"/>
    <dgm:cxn modelId="{CF32D99C-105B-4C23-A852-A9E67F35A997}" type="presParOf" srcId="{2810A5E4-8B09-459A-A8D2-2933B29FB85E}" destId="{D41A7B29-3849-421A-AB8B-A7C1E48ADA47}" srcOrd="5" destOrd="0" presId="urn:microsoft.com/office/officeart/2005/8/layout/target3"/>
    <dgm:cxn modelId="{6F8FC6C2-4BA1-4072-A2EC-4E8469DB23AC}" type="presParOf" srcId="{2810A5E4-8B09-459A-A8D2-2933B29FB85E}" destId="{432968E2-5B39-4AA3-9AEE-6D8E8360C8A3}" srcOrd="6" destOrd="0" presId="urn:microsoft.com/office/officeart/2005/8/layout/target3"/>
    <dgm:cxn modelId="{5449B47D-99D7-47FA-8CD8-41A6C07F9AF8}" type="presParOf" srcId="{2810A5E4-8B09-459A-A8D2-2933B29FB85E}" destId="{1933C0C5-7414-47B4-AF9F-A1FAD7414475}" srcOrd="7"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ED6740C-D3B3-4E0C-B542-2B79F3EF35EC}" type="doc">
      <dgm:prSet loTypeId="urn:microsoft.com/office/officeart/2005/8/layout/target3" loCatId="relationship" qsTypeId="urn:microsoft.com/office/officeart/2005/8/quickstyle/simple1" qsCatId="simple" csTypeId="urn:microsoft.com/office/officeart/2005/8/colors/accent1_2" csCatId="accent1"/>
      <dgm:spPr/>
      <dgm:t>
        <a:bodyPr/>
        <a:lstStyle/>
        <a:p>
          <a:endParaRPr lang="en-US"/>
        </a:p>
      </dgm:t>
    </dgm:pt>
    <dgm:pt modelId="{47F4DB67-F3B6-4EC1-A6CE-3B36B9F95F71}">
      <dgm:prSet custT="1"/>
      <dgm:spPr/>
      <dgm:t>
        <a:bodyPr/>
        <a:lstStyle/>
        <a:p>
          <a:r>
            <a:rPr lang="en-US" sz="2400" b="1" i="0" dirty="0"/>
            <a:t>Unfavorable security conditions</a:t>
          </a:r>
          <a:r>
            <a:rPr lang="en-US" sz="2400" b="0" i="0" dirty="0"/>
            <a:t>: dangerous work, noise, vibration, inadequate temperature, ventilation, humidity. </a:t>
          </a:r>
          <a:endParaRPr lang="en-US" sz="2400" dirty="0"/>
        </a:p>
      </dgm:t>
    </dgm:pt>
    <dgm:pt modelId="{2473D91B-7A9D-4943-9CDC-AA5E5760C2C4}" type="parTrans" cxnId="{2C0DF20B-1AD6-4483-A519-9051D5328399}">
      <dgm:prSet/>
      <dgm:spPr/>
      <dgm:t>
        <a:bodyPr/>
        <a:lstStyle/>
        <a:p>
          <a:endParaRPr lang="en-US"/>
        </a:p>
      </dgm:t>
    </dgm:pt>
    <dgm:pt modelId="{2C3E05B0-5968-4A6C-A87C-B52D3109458C}" type="sibTrans" cxnId="{2C0DF20B-1AD6-4483-A519-9051D5328399}">
      <dgm:prSet/>
      <dgm:spPr/>
      <dgm:t>
        <a:bodyPr/>
        <a:lstStyle/>
        <a:p>
          <a:endParaRPr lang="en-US"/>
        </a:p>
      </dgm:t>
    </dgm:pt>
    <dgm:pt modelId="{CE47491A-AC96-45FF-A8F9-D182C8D67CC5}">
      <dgm:prSet custT="1"/>
      <dgm:spPr/>
      <dgm:t>
        <a:bodyPr/>
        <a:lstStyle/>
        <a:p>
          <a:r>
            <a:rPr lang="en-US" sz="2400" b="1" i="0" dirty="0"/>
            <a:t>Physical discomfort</a:t>
          </a:r>
          <a:r>
            <a:rPr lang="en-US" sz="2400" b="0" i="0" dirty="0"/>
            <a:t>: uncomfortable seats, old equipment, inadequate lighting</a:t>
          </a:r>
          <a:endParaRPr lang="en-US" sz="2400" dirty="0"/>
        </a:p>
      </dgm:t>
    </dgm:pt>
    <dgm:pt modelId="{9A47BE98-59B3-41E9-927C-9D88C3B3C687}" type="parTrans" cxnId="{5252A2E7-58FB-4BDD-9065-CC122FD04F52}">
      <dgm:prSet/>
      <dgm:spPr/>
      <dgm:t>
        <a:bodyPr/>
        <a:lstStyle/>
        <a:p>
          <a:endParaRPr lang="en-US"/>
        </a:p>
      </dgm:t>
    </dgm:pt>
    <dgm:pt modelId="{875C94D4-BE1E-4DEB-95B8-D839142867AA}" type="sibTrans" cxnId="{5252A2E7-58FB-4BDD-9065-CC122FD04F52}">
      <dgm:prSet/>
      <dgm:spPr/>
      <dgm:t>
        <a:bodyPr/>
        <a:lstStyle/>
        <a:p>
          <a:endParaRPr lang="en-US"/>
        </a:p>
      </dgm:t>
    </dgm:pt>
    <dgm:pt modelId="{EF4490D6-6943-4E4E-A319-386B69579C5E}" type="pres">
      <dgm:prSet presAssocID="{AED6740C-D3B3-4E0C-B542-2B79F3EF35EC}" presName="Name0" presStyleCnt="0">
        <dgm:presLayoutVars>
          <dgm:chMax val="7"/>
          <dgm:dir/>
          <dgm:animLvl val="lvl"/>
          <dgm:resizeHandles val="exact"/>
        </dgm:presLayoutVars>
      </dgm:prSet>
      <dgm:spPr/>
    </dgm:pt>
    <dgm:pt modelId="{17269DF4-1604-468E-B6C7-895358E67A60}" type="pres">
      <dgm:prSet presAssocID="{47F4DB67-F3B6-4EC1-A6CE-3B36B9F95F71}" presName="circle1" presStyleLbl="node1" presStyleIdx="0" presStyleCnt="2"/>
      <dgm:spPr/>
    </dgm:pt>
    <dgm:pt modelId="{4A3C4178-61A0-4285-8469-A4F36DA798FC}" type="pres">
      <dgm:prSet presAssocID="{47F4DB67-F3B6-4EC1-A6CE-3B36B9F95F71}" presName="space" presStyleCnt="0"/>
      <dgm:spPr/>
    </dgm:pt>
    <dgm:pt modelId="{EF826942-F406-471D-9A06-9EB68EC6401B}" type="pres">
      <dgm:prSet presAssocID="{47F4DB67-F3B6-4EC1-A6CE-3B36B9F95F71}" presName="rect1" presStyleLbl="alignAcc1" presStyleIdx="0" presStyleCnt="2" custLinFactNeighborX="14" custLinFactNeighborY="-269"/>
      <dgm:spPr/>
    </dgm:pt>
    <dgm:pt modelId="{9105BE55-DDF5-490F-A211-DFAAFF679D6F}" type="pres">
      <dgm:prSet presAssocID="{CE47491A-AC96-45FF-A8F9-D182C8D67CC5}" presName="vertSpace2" presStyleLbl="node1" presStyleIdx="0" presStyleCnt="2"/>
      <dgm:spPr/>
    </dgm:pt>
    <dgm:pt modelId="{9466DA91-3B42-4CD9-ACB6-9E36EFA2AC29}" type="pres">
      <dgm:prSet presAssocID="{CE47491A-AC96-45FF-A8F9-D182C8D67CC5}" presName="circle2" presStyleLbl="node1" presStyleIdx="1" presStyleCnt="2"/>
      <dgm:spPr/>
    </dgm:pt>
    <dgm:pt modelId="{F4E0EB85-8AB2-4BD8-8AF3-F14249ED8A84}" type="pres">
      <dgm:prSet presAssocID="{CE47491A-AC96-45FF-A8F9-D182C8D67CC5}" presName="rect2" presStyleLbl="alignAcc1" presStyleIdx="1" presStyleCnt="2"/>
      <dgm:spPr/>
    </dgm:pt>
    <dgm:pt modelId="{6BF94028-4FE3-4B18-A793-BD2C30F0B02D}" type="pres">
      <dgm:prSet presAssocID="{47F4DB67-F3B6-4EC1-A6CE-3B36B9F95F71}" presName="rect1ParTxNoCh" presStyleLbl="alignAcc1" presStyleIdx="1" presStyleCnt="2">
        <dgm:presLayoutVars>
          <dgm:chMax val="1"/>
          <dgm:bulletEnabled val="1"/>
        </dgm:presLayoutVars>
      </dgm:prSet>
      <dgm:spPr/>
    </dgm:pt>
    <dgm:pt modelId="{FF060704-4CED-4AF4-B139-14FF4CA15464}" type="pres">
      <dgm:prSet presAssocID="{CE47491A-AC96-45FF-A8F9-D182C8D67CC5}" presName="rect2ParTxNoCh" presStyleLbl="alignAcc1" presStyleIdx="1" presStyleCnt="2">
        <dgm:presLayoutVars>
          <dgm:chMax val="1"/>
          <dgm:bulletEnabled val="1"/>
        </dgm:presLayoutVars>
      </dgm:prSet>
      <dgm:spPr/>
    </dgm:pt>
  </dgm:ptLst>
  <dgm:cxnLst>
    <dgm:cxn modelId="{2C0DF20B-1AD6-4483-A519-9051D5328399}" srcId="{AED6740C-D3B3-4E0C-B542-2B79F3EF35EC}" destId="{47F4DB67-F3B6-4EC1-A6CE-3B36B9F95F71}" srcOrd="0" destOrd="0" parTransId="{2473D91B-7A9D-4943-9CDC-AA5E5760C2C4}" sibTransId="{2C3E05B0-5968-4A6C-A87C-B52D3109458C}"/>
    <dgm:cxn modelId="{D4DB1737-2E52-4DD1-9FE1-4E2602A5F876}" type="presOf" srcId="{CE47491A-AC96-45FF-A8F9-D182C8D67CC5}" destId="{FF060704-4CED-4AF4-B139-14FF4CA15464}" srcOrd="1" destOrd="0" presId="urn:microsoft.com/office/officeart/2005/8/layout/target3"/>
    <dgm:cxn modelId="{35290B46-35B6-4A58-92C2-B2077338AA2C}" type="presOf" srcId="{47F4DB67-F3B6-4EC1-A6CE-3B36B9F95F71}" destId="{EF826942-F406-471D-9A06-9EB68EC6401B}" srcOrd="0" destOrd="0" presId="urn:microsoft.com/office/officeart/2005/8/layout/target3"/>
    <dgm:cxn modelId="{AE8C0D51-A753-4D4E-B71E-3F597F8F61E8}" type="presOf" srcId="{AED6740C-D3B3-4E0C-B542-2B79F3EF35EC}" destId="{EF4490D6-6943-4E4E-A319-386B69579C5E}" srcOrd="0" destOrd="0" presId="urn:microsoft.com/office/officeart/2005/8/layout/target3"/>
    <dgm:cxn modelId="{5252A2E7-58FB-4BDD-9065-CC122FD04F52}" srcId="{AED6740C-D3B3-4E0C-B542-2B79F3EF35EC}" destId="{CE47491A-AC96-45FF-A8F9-D182C8D67CC5}" srcOrd="1" destOrd="0" parTransId="{9A47BE98-59B3-41E9-927C-9D88C3B3C687}" sibTransId="{875C94D4-BE1E-4DEB-95B8-D839142867AA}"/>
    <dgm:cxn modelId="{3804E5F0-64DB-4CAC-8999-CFB9D836654B}" type="presOf" srcId="{47F4DB67-F3B6-4EC1-A6CE-3B36B9F95F71}" destId="{6BF94028-4FE3-4B18-A793-BD2C30F0B02D}" srcOrd="1" destOrd="0" presId="urn:microsoft.com/office/officeart/2005/8/layout/target3"/>
    <dgm:cxn modelId="{D0348CF4-B0F6-4A8B-84EE-5090803B84EE}" type="presOf" srcId="{CE47491A-AC96-45FF-A8F9-D182C8D67CC5}" destId="{F4E0EB85-8AB2-4BD8-8AF3-F14249ED8A84}" srcOrd="0" destOrd="0" presId="urn:microsoft.com/office/officeart/2005/8/layout/target3"/>
    <dgm:cxn modelId="{2A3209E9-DACA-45F7-9C8F-D790F7CD3188}" type="presParOf" srcId="{EF4490D6-6943-4E4E-A319-386B69579C5E}" destId="{17269DF4-1604-468E-B6C7-895358E67A60}" srcOrd="0" destOrd="0" presId="urn:microsoft.com/office/officeart/2005/8/layout/target3"/>
    <dgm:cxn modelId="{AB1ABB5D-6E40-4A94-9299-E5C8A8EE7E55}" type="presParOf" srcId="{EF4490D6-6943-4E4E-A319-386B69579C5E}" destId="{4A3C4178-61A0-4285-8469-A4F36DA798FC}" srcOrd="1" destOrd="0" presId="urn:microsoft.com/office/officeart/2005/8/layout/target3"/>
    <dgm:cxn modelId="{E0F9108B-FE18-4E82-A12D-1362B7B162F2}" type="presParOf" srcId="{EF4490D6-6943-4E4E-A319-386B69579C5E}" destId="{EF826942-F406-471D-9A06-9EB68EC6401B}" srcOrd="2" destOrd="0" presId="urn:microsoft.com/office/officeart/2005/8/layout/target3"/>
    <dgm:cxn modelId="{01935CC4-7FBC-4FD7-B9C9-61781A60752B}" type="presParOf" srcId="{EF4490D6-6943-4E4E-A319-386B69579C5E}" destId="{9105BE55-DDF5-490F-A211-DFAAFF679D6F}" srcOrd="3" destOrd="0" presId="urn:microsoft.com/office/officeart/2005/8/layout/target3"/>
    <dgm:cxn modelId="{6D6C979D-CDCC-49EB-8E7D-E1E23C3E27F3}" type="presParOf" srcId="{EF4490D6-6943-4E4E-A319-386B69579C5E}" destId="{9466DA91-3B42-4CD9-ACB6-9E36EFA2AC29}" srcOrd="4" destOrd="0" presId="urn:microsoft.com/office/officeart/2005/8/layout/target3"/>
    <dgm:cxn modelId="{28B74312-AC50-4B11-9EB8-051CED89A036}" type="presParOf" srcId="{EF4490D6-6943-4E4E-A319-386B69579C5E}" destId="{F4E0EB85-8AB2-4BD8-8AF3-F14249ED8A84}" srcOrd="5" destOrd="0" presId="urn:microsoft.com/office/officeart/2005/8/layout/target3"/>
    <dgm:cxn modelId="{5BE7503C-0944-4D39-B3E2-4BA846F6C72E}" type="presParOf" srcId="{EF4490D6-6943-4E4E-A319-386B69579C5E}" destId="{6BF94028-4FE3-4B18-A793-BD2C30F0B02D}" srcOrd="6" destOrd="0" presId="urn:microsoft.com/office/officeart/2005/8/layout/target3"/>
    <dgm:cxn modelId="{49547377-A2B1-4F85-A1A9-8E43D379852E}" type="presParOf" srcId="{EF4490D6-6943-4E4E-A319-386B69579C5E}" destId="{FF060704-4CED-4AF4-B139-14FF4CA15464}" srcOrd="7"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7FCC9F8-8785-441D-9CE7-AD2CE02E8AF2}" type="doc">
      <dgm:prSet loTypeId="urn:microsoft.com/office/officeart/2005/8/layout/hList7" loCatId="list" qsTypeId="urn:microsoft.com/office/officeart/2005/8/quickstyle/simple1" qsCatId="simple" csTypeId="urn:microsoft.com/office/officeart/2005/8/colors/accent1_2" csCatId="accent1" phldr="1"/>
      <dgm:spPr/>
      <dgm:t>
        <a:bodyPr/>
        <a:lstStyle/>
        <a:p>
          <a:endParaRPr lang="en-US"/>
        </a:p>
      </dgm:t>
    </dgm:pt>
    <dgm:pt modelId="{02904424-5379-4C1D-A2EF-883488E25F24}">
      <dgm:prSet custT="1"/>
      <dgm:spPr/>
      <dgm:t>
        <a:bodyPr/>
        <a:lstStyle/>
        <a:p>
          <a:r>
            <a:rPr lang="en-GB" sz="1700" b="1" i="0" dirty="0"/>
            <a:t>Work environment</a:t>
          </a:r>
          <a:r>
            <a:rPr lang="en-GB" sz="1700" b="0" i="0" dirty="0"/>
            <a:t>: </a:t>
          </a:r>
          <a:r>
            <a:rPr lang="en-GB" sz="1800" b="0" i="0" dirty="0"/>
            <a:t>heath problems, tiredness, nervousness, depression, anxiety, loss of confidence, isolation</a:t>
          </a:r>
          <a:endParaRPr lang="en-US" sz="1700" dirty="0"/>
        </a:p>
      </dgm:t>
    </dgm:pt>
    <dgm:pt modelId="{8541F937-5EDD-4211-B9AB-A2964AE7701F}" type="parTrans" cxnId="{1A57A2E0-3DB4-4ADA-A897-03DD930D9D8A}">
      <dgm:prSet/>
      <dgm:spPr/>
      <dgm:t>
        <a:bodyPr/>
        <a:lstStyle/>
        <a:p>
          <a:endParaRPr lang="en-US"/>
        </a:p>
      </dgm:t>
    </dgm:pt>
    <dgm:pt modelId="{320ED52B-3C9C-4813-AC9C-533191834112}" type="sibTrans" cxnId="{1A57A2E0-3DB4-4ADA-A897-03DD930D9D8A}">
      <dgm:prSet/>
      <dgm:spPr/>
      <dgm:t>
        <a:bodyPr/>
        <a:lstStyle/>
        <a:p>
          <a:endParaRPr lang="en-US"/>
        </a:p>
      </dgm:t>
    </dgm:pt>
    <dgm:pt modelId="{A12043EA-460E-4A84-ABD6-5D250D7F3C26}">
      <dgm:prSet custT="1"/>
      <dgm:spPr/>
      <dgm:t>
        <a:bodyPr/>
        <a:lstStyle/>
        <a:p>
          <a:r>
            <a:rPr lang="en-US" sz="1700" b="1" i="0" dirty="0"/>
            <a:t>Disorganization: </a:t>
          </a:r>
          <a:r>
            <a:rPr lang="en-US" sz="1800" b="0" i="0" dirty="0"/>
            <a:t>lack of focus, work overload, hasty decisions, unjustified mistakes, less performance and work productivity</a:t>
          </a:r>
          <a:endParaRPr lang="en-US" sz="1700" dirty="0"/>
        </a:p>
      </dgm:t>
    </dgm:pt>
    <dgm:pt modelId="{5868CED1-4EB4-4839-A575-91DAB9E96F6A}" type="parTrans" cxnId="{5E474A5C-9E0C-403C-9DF7-3FEC5631A187}">
      <dgm:prSet/>
      <dgm:spPr/>
      <dgm:t>
        <a:bodyPr/>
        <a:lstStyle/>
        <a:p>
          <a:endParaRPr lang="en-US"/>
        </a:p>
      </dgm:t>
    </dgm:pt>
    <dgm:pt modelId="{67D2CB51-6E09-4438-9448-042794FCECD9}" type="sibTrans" cxnId="{5E474A5C-9E0C-403C-9DF7-3FEC5631A187}">
      <dgm:prSet/>
      <dgm:spPr/>
      <dgm:t>
        <a:bodyPr/>
        <a:lstStyle/>
        <a:p>
          <a:endParaRPr lang="en-US"/>
        </a:p>
      </dgm:t>
    </dgm:pt>
    <dgm:pt modelId="{A99A6C44-2385-427F-B306-3228C0E4A5D6}">
      <dgm:prSet/>
      <dgm:spPr/>
      <dgm:t>
        <a:bodyPr/>
        <a:lstStyle/>
        <a:p>
          <a:r>
            <a:rPr lang="en-US" b="1" i="0" dirty="0"/>
            <a:t>Physical discomfort</a:t>
          </a:r>
          <a:r>
            <a:rPr lang="en-US" b="0" i="0" dirty="0"/>
            <a:t>: health problem, </a:t>
          </a:r>
          <a:r>
            <a:rPr lang="en-GB" b="0" i="0" dirty="0"/>
            <a:t>performing a thing in a longer time</a:t>
          </a:r>
          <a:endParaRPr lang="en-US" dirty="0"/>
        </a:p>
      </dgm:t>
    </dgm:pt>
    <dgm:pt modelId="{53DF53E4-E4A5-4D9C-8C51-6E123F754D2C}" type="parTrans" cxnId="{DE0777FD-307F-4A8F-8021-94E87931BD49}">
      <dgm:prSet/>
      <dgm:spPr/>
      <dgm:t>
        <a:bodyPr/>
        <a:lstStyle/>
        <a:p>
          <a:endParaRPr lang="en-US"/>
        </a:p>
      </dgm:t>
    </dgm:pt>
    <dgm:pt modelId="{BAAA2CAC-3988-4F2E-99AF-35BEF662CA63}" type="sibTrans" cxnId="{DE0777FD-307F-4A8F-8021-94E87931BD49}">
      <dgm:prSet/>
      <dgm:spPr/>
      <dgm:t>
        <a:bodyPr/>
        <a:lstStyle/>
        <a:p>
          <a:endParaRPr lang="en-US"/>
        </a:p>
      </dgm:t>
    </dgm:pt>
    <dgm:pt modelId="{E4A75ADE-0BA0-4F64-9F1F-13D75FB0E9C7}">
      <dgm:prSet/>
      <dgm:spPr/>
      <dgm:t>
        <a:bodyPr/>
        <a:lstStyle/>
        <a:p>
          <a:r>
            <a:rPr lang="en-US" b="1" i="0" dirty="0"/>
            <a:t>Unfavorable security conditions</a:t>
          </a:r>
          <a:r>
            <a:rPr lang="en-US" b="0" i="0" dirty="0"/>
            <a:t>: health problems/sickness, inefficiency at work</a:t>
          </a:r>
          <a:endParaRPr lang="en-US" dirty="0"/>
        </a:p>
      </dgm:t>
    </dgm:pt>
    <dgm:pt modelId="{150B8B01-E586-498A-84EE-690BFF8C655F}" type="parTrans" cxnId="{379DCB0F-0AC7-40B8-ABE4-1B7E0D2B09FF}">
      <dgm:prSet/>
      <dgm:spPr/>
      <dgm:t>
        <a:bodyPr/>
        <a:lstStyle/>
        <a:p>
          <a:endParaRPr lang="en-US"/>
        </a:p>
      </dgm:t>
    </dgm:pt>
    <dgm:pt modelId="{1D735C88-D004-482E-8202-C440EDEA7752}" type="sibTrans" cxnId="{379DCB0F-0AC7-40B8-ABE4-1B7E0D2B09FF}">
      <dgm:prSet/>
      <dgm:spPr/>
      <dgm:t>
        <a:bodyPr/>
        <a:lstStyle/>
        <a:p>
          <a:endParaRPr lang="en-US"/>
        </a:p>
      </dgm:t>
    </dgm:pt>
    <dgm:pt modelId="{F6A89EA3-81E1-4984-9AA7-230ECB8652A9}" type="pres">
      <dgm:prSet presAssocID="{07FCC9F8-8785-441D-9CE7-AD2CE02E8AF2}" presName="Name0" presStyleCnt="0">
        <dgm:presLayoutVars>
          <dgm:dir/>
          <dgm:resizeHandles val="exact"/>
        </dgm:presLayoutVars>
      </dgm:prSet>
      <dgm:spPr/>
    </dgm:pt>
    <dgm:pt modelId="{6B2E004E-4C52-4CDD-9D6D-183E8679A12D}" type="pres">
      <dgm:prSet presAssocID="{07FCC9F8-8785-441D-9CE7-AD2CE02E8AF2}" presName="fgShape" presStyleLbl="fgShp" presStyleIdx="0" presStyleCnt="1"/>
      <dgm:spPr/>
    </dgm:pt>
    <dgm:pt modelId="{0F98F481-5BA4-43B9-972A-54BE71C68ABC}" type="pres">
      <dgm:prSet presAssocID="{07FCC9F8-8785-441D-9CE7-AD2CE02E8AF2}" presName="linComp" presStyleCnt="0"/>
      <dgm:spPr/>
    </dgm:pt>
    <dgm:pt modelId="{1A204190-4E22-433B-8FE7-1105B6576614}" type="pres">
      <dgm:prSet presAssocID="{02904424-5379-4C1D-A2EF-883488E25F24}" presName="compNode" presStyleCnt="0"/>
      <dgm:spPr/>
    </dgm:pt>
    <dgm:pt modelId="{568EA2D7-5306-486E-BE2E-EE0A740CEB17}" type="pres">
      <dgm:prSet presAssocID="{02904424-5379-4C1D-A2EF-883488E25F24}" presName="bkgdShape" presStyleLbl="node1" presStyleIdx="0" presStyleCnt="4"/>
      <dgm:spPr/>
    </dgm:pt>
    <dgm:pt modelId="{CE7A6B24-4BAD-46BF-AA4C-284DD48CCBD3}" type="pres">
      <dgm:prSet presAssocID="{02904424-5379-4C1D-A2EF-883488E25F24}" presName="nodeTx" presStyleLbl="node1" presStyleIdx="0" presStyleCnt="4">
        <dgm:presLayoutVars>
          <dgm:bulletEnabled val="1"/>
        </dgm:presLayoutVars>
      </dgm:prSet>
      <dgm:spPr/>
    </dgm:pt>
    <dgm:pt modelId="{BC45CC9B-2C19-44FD-804E-8F0D58CA63A5}" type="pres">
      <dgm:prSet presAssocID="{02904424-5379-4C1D-A2EF-883488E25F24}" presName="invisiNode" presStyleLbl="node1" presStyleIdx="0" presStyleCnt="4"/>
      <dgm:spPr/>
    </dgm:pt>
    <dgm:pt modelId="{2F2C3513-2D23-4EC9-B936-F11037C3545F}" type="pres">
      <dgm:prSet presAssocID="{02904424-5379-4C1D-A2EF-883488E25F24}" presName="imagNode" presStyleLbl="fgImgPlace1" presStyleIdx="0" presStyleCnt="4"/>
      <dgm:spPr>
        <a:blipFill>
          <a:blip xmlns:r="http://schemas.openxmlformats.org/officeDocument/2006/relationships" r:embed="rId1">
            <a:extLst>
              <a:ext uri="{28A0092B-C50C-407E-A947-70E740481C1C}">
                <a14:useLocalDpi xmlns:a14="http://schemas.microsoft.com/office/drawing/2010/main" val="0"/>
              </a:ext>
            </a:extLst>
          </a:blip>
          <a:srcRect/>
          <a:stretch>
            <a:fillRect l="-26000" r="-26000"/>
          </a:stretch>
        </a:blipFill>
      </dgm:spPr>
    </dgm:pt>
    <dgm:pt modelId="{7950E1EE-73AD-4550-AAFE-3C63C6241280}" type="pres">
      <dgm:prSet presAssocID="{320ED52B-3C9C-4813-AC9C-533191834112}" presName="sibTrans" presStyleLbl="sibTrans2D1" presStyleIdx="0" presStyleCnt="0"/>
      <dgm:spPr/>
    </dgm:pt>
    <dgm:pt modelId="{96D921CF-7CB5-4E04-8BCC-0D52CC1CD261}" type="pres">
      <dgm:prSet presAssocID="{A12043EA-460E-4A84-ABD6-5D250D7F3C26}" presName="compNode" presStyleCnt="0"/>
      <dgm:spPr/>
    </dgm:pt>
    <dgm:pt modelId="{7B4E609A-DF16-43D1-8D97-36CE3A560FE2}" type="pres">
      <dgm:prSet presAssocID="{A12043EA-460E-4A84-ABD6-5D250D7F3C26}" presName="bkgdShape" presStyleLbl="node1" presStyleIdx="1" presStyleCnt="4" custLinFactNeighborX="-477" custLinFactNeighborY="-655"/>
      <dgm:spPr/>
    </dgm:pt>
    <dgm:pt modelId="{84791CD0-7E51-4109-B659-F7FB4D4AA7DB}" type="pres">
      <dgm:prSet presAssocID="{A12043EA-460E-4A84-ABD6-5D250D7F3C26}" presName="nodeTx" presStyleLbl="node1" presStyleIdx="1" presStyleCnt="4">
        <dgm:presLayoutVars>
          <dgm:bulletEnabled val="1"/>
        </dgm:presLayoutVars>
      </dgm:prSet>
      <dgm:spPr/>
    </dgm:pt>
    <dgm:pt modelId="{E53A8083-5FE1-4E8C-A4A1-C3896E92E549}" type="pres">
      <dgm:prSet presAssocID="{A12043EA-460E-4A84-ABD6-5D250D7F3C26}" presName="invisiNode" presStyleLbl="node1" presStyleIdx="1" presStyleCnt="4"/>
      <dgm:spPr/>
    </dgm:pt>
    <dgm:pt modelId="{57F91973-2FF2-4F02-9D78-32D5DD62D53D}" type="pres">
      <dgm:prSet presAssocID="{A12043EA-460E-4A84-ABD6-5D250D7F3C26}" presName="imagNode" presStyleLbl="fgImgPlace1" presStyleIdx="1" presStyleCnt="4"/>
      <dgm:spPr>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dgm:spPr>
    </dgm:pt>
    <dgm:pt modelId="{564CEF5E-C87F-4C47-8BBC-93C215F333BC}" type="pres">
      <dgm:prSet presAssocID="{67D2CB51-6E09-4438-9448-042794FCECD9}" presName="sibTrans" presStyleLbl="sibTrans2D1" presStyleIdx="0" presStyleCnt="0"/>
      <dgm:spPr/>
    </dgm:pt>
    <dgm:pt modelId="{E903910E-1A4E-4C6F-92D2-8F38B95D2EE5}" type="pres">
      <dgm:prSet presAssocID="{A99A6C44-2385-427F-B306-3228C0E4A5D6}" presName="compNode" presStyleCnt="0"/>
      <dgm:spPr/>
    </dgm:pt>
    <dgm:pt modelId="{9D3EB5C8-74DF-4A14-9A75-CCB82BCB37C3}" type="pres">
      <dgm:prSet presAssocID="{A99A6C44-2385-427F-B306-3228C0E4A5D6}" presName="bkgdShape" presStyleLbl="node1" presStyleIdx="2" presStyleCnt="4"/>
      <dgm:spPr/>
    </dgm:pt>
    <dgm:pt modelId="{F13DBC89-E9DE-478E-B038-18F76AC809B1}" type="pres">
      <dgm:prSet presAssocID="{A99A6C44-2385-427F-B306-3228C0E4A5D6}" presName="nodeTx" presStyleLbl="node1" presStyleIdx="2" presStyleCnt="4">
        <dgm:presLayoutVars>
          <dgm:bulletEnabled val="1"/>
        </dgm:presLayoutVars>
      </dgm:prSet>
      <dgm:spPr/>
    </dgm:pt>
    <dgm:pt modelId="{4B53C702-0D8B-4B3B-B230-6E43C193301B}" type="pres">
      <dgm:prSet presAssocID="{A99A6C44-2385-427F-B306-3228C0E4A5D6}" presName="invisiNode" presStyleLbl="node1" presStyleIdx="2" presStyleCnt="4"/>
      <dgm:spPr/>
    </dgm:pt>
    <dgm:pt modelId="{552B68FD-6D6B-4BEE-8811-B714A2FAC22C}" type="pres">
      <dgm:prSet presAssocID="{A99A6C44-2385-427F-B306-3228C0E4A5D6}" presName="imagNode" presStyleLbl="fgImgPlace1" presStyleIdx="2" presStyleCnt="4"/>
      <dgm:spPr>
        <a:blipFill>
          <a:blip xmlns:r="http://schemas.openxmlformats.org/officeDocument/2006/relationships" r:embed="rId3">
            <a:extLst>
              <a:ext uri="{28A0092B-C50C-407E-A947-70E740481C1C}">
                <a14:useLocalDpi xmlns:a14="http://schemas.microsoft.com/office/drawing/2010/main" val="0"/>
              </a:ext>
            </a:extLst>
          </a:blip>
          <a:srcRect/>
          <a:stretch>
            <a:fillRect l="-10000" r="-10000"/>
          </a:stretch>
        </a:blipFill>
      </dgm:spPr>
    </dgm:pt>
    <dgm:pt modelId="{A5C5D694-3A18-4CFD-9E7C-E985470F89EB}" type="pres">
      <dgm:prSet presAssocID="{BAAA2CAC-3988-4F2E-99AF-35BEF662CA63}" presName="sibTrans" presStyleLbl="sibTrans2D1" presStyleIdx="0" presStyleCnt="0"/>
      <dgm:spPr/>
    </dgm:pt>
    <dgm:pt modelId="{E46D709D-FC78-455F-ADEF-637809E22C41}" type="pres">
      <dgm:prSet presAssocID="{E4A75ADE-0BA0-4F64-9F1F-13D75FB0E9C7}" presName="compNode" presStyleCnt="0"/>
      <dgm:spPr/>
    </dgm:pt>
    <dgm:pt modelId="{42F22F3D-57FC-4BFF-9A51-12E8FEC4A531}" type="pres">
      <dgm:prSet presAssocID="{E4A75ADE-0BA0-4F64-9F1F-13D75FB0E9C7}" presName="bkgdShape" presStyleLbl="node1" presStyleIdx="3" presStyleCnt="4"/>
      <dgm:spPr/>
    </dgm:pt>
    <dgm:pt modelId="{F35E4355-F371-4557-8700-31558FAEF4F3}" type="pres">
      <dgm:prSet presAssocID="{E4A75ADE-0BA0-4F64-9F1F-13D75FB0E9C7}" presName="nodeTx" presStyleLbl="node1" presStyleIdx="3" presStyleCnt="4">
        <dgm:presLayoutVars>
          <dgm:bulletEnabled val="1"/>
        </dgm:presLayoutVars>
      </dgm:prSet>
      <dgm:spPr/>
    </dgm:pt>
    <dgm:pt modelId="{95299BBC-5DDA-4C4F-8A79-0B7B7689DE17}" type="pres">
      <dgm:prSet presAssocID="{E4A75ADE-0BA0-4F64-9F1F-13D75FB0E9C7}" presName="invisiNode" presStyleLbl="node1" presStyleIdx="3" presStyleCnt="4"/>
      <dgm:spPr/>
    </dgm:pt>
    <dgm:pt modelId="{90170562-F5E5-45BE-B1F1-8C50AA14A893}" type="pres">
      <dgm:prSet presAssocID="{E4A75ADE-0BA0-4F64-9F1F-13D75FB0E9C7}" presName="imagNode" presStyleLbl="fgImgPlace1" presStyleIdx="3" presStyleCnt="4"/>
      <dgm:spPr>
        <a:blipFill rotWithShape="1">
          <a:blip xmlns:r="http://schemas.openxmlformats.org/officeDocument/2006/relationships" r:embed="rId4"/>
          <a:srcRect/>
          <a:stretch>
            <a:fillRect l="-33000" r="-33000"/>
          </a:stretch>
        </a:blipFill>
      </dgm:spPr>
    </dgm:pt>
  </dgm:ptLst>
  <dgm:cxnLst>
    <dgm:cxn modelId="{08F57000-91D5-4C4A-B2E5-81240DF41B3A}" type="presOf" srcId="{A12043EA-460E-4A84-ABD6-5D250D7F3C26}" destId="{7B4E609A-DF16-43D1-8D97-36CE3A560FE2}" srcOrd="0" destOrd="0" presId="urn:microsoft.com/office/officeart/2005/8/layout/hList7"/>
    <dgm:cxn modelId="{ACA7AA09-527B-4B3B-B3AD-CE8C539E2A2F}" type="presOf" srcId="{07FCC9F8-8785-441D-9CE7-AD2CE02E8AF2}" destId="{F6A89EA3-81E1-4984-9AA7-230ECB8652A9}" srcOrd="0" destOrd="0" presId="urn:microsoft.com/office/officeart/2005/8/layout/hList7"/>
    <dgm:cxn modelId="{379DCB0F-0AC7-40B8-ABE4-1B7E0D2B09FF}" srcId="{07FCC9F8-8785-441D-9CE7-AD2CE02E8AF2}" destId="{E4A75ADE-0BA0-4F64-9F1F-13D75FB0E9C7}" srcOrd="3" destOrd="0" parTransId="{150B8B01-E586-498A-84EE-690BFF8C655F}" sibTransId="{1D735C88-D004-482E-8202-C440EDEA7752}"/>
    <dgm:cxn modelId="{3A853C35-211E-4E66-BFEE-B7027E1E314A}" type="presOf" srcId="{02904424-5379-4C1D-A2EF-883488E25F24}" destId="{568EA2D7-5306-486E-BE2E-EE0A740CEB17}" srcOrd="0" destOrd="0" presId="urn:microsoft.com/office/officeart/2005/8/layout/hList7"/>
    <dgm:cxn modelId="{B7E82537-3E50-4F4F-867D-6A5375D49E4B}" type="presOf" srcId="{02904424-5379-4C1D-A2EF-883488E25F24}" destId="{CE7A6B24-4BAD-46BF-AA4C-284DD48CCBD3}" srcOrd="1" destOrd="0" presId="urn:microsoft.com/office/officeart/2005/8/layout/hList7"/>
    <dgm:cxn modelId="{5E474A5C-9E0C-403C-9DF7-3FEC5631A187}" srcId="{07FCC9F8-8785-441D-9CE7-AD2CE02E8AF2}" destId="{A12043EA-460E-4A84-ABD6-5D250D7F3C26}" srcOrd="1" destOrd="0" parTransId="{5868CED1-4EB4-4839-A575-91DAB9E96F6A}" sibTransId="{67D2CB51-6E09-4438-9448-042794FCECD9}"/>
    <dgm:cxn modelId="{93571A4C-368F-4502-9EF3-FEF7D976093A}" type="presOf" srcId="{320ED52B-3C9C-4813-AC9C-533191834112}" destId="{7950E1EE-73AD-4550-AAFE-3C63C6241280}" srcOrd="0" destOrd="0" presId="urn:microsoft.com/office/officeart/2005/8/layout/hList7"/>
    <dgm:cxn modelId="{75DD6F8F-DA83-4D50-89A1-C0F0303DD257}" type="presOf" srcId="{A99A6C44-2385-427F-B306-3228C0E4A5D6}" destId="{F13DBC89-E9DE-478E-B038-18F76AC809B1}" srcOrd="1" destOrd="0" presId="urn:microsoft.com/office/officeart/2005/8/layout/hList7"/>
    <dgm:cxn modelId="{BDDA7DA1-58C5-433E-A3D6-986825D7B3CB}" type="presOf" srcId="{67D2CB51-6E09-4438-9448-042794FCECD9}" destId="{564CEF5E-C87F-4C47-8BBC-93C215F333BC}" srcOrd="0" destOrd="0" presId="urn:microsoft.com/office/officeart/2005/8/layout/hList7"/>
    <dgm:cxn modelId="{21AB53C0-9B53-4C91-9030-5764DD1A6288}" type="presOf" srcId="{A99A6C44-2385-427F-B306-3228C0E4A5D6}" destId="{9D3EB5C8-74DF-4A14-9A75-CCB82BCB37C3}" srcOrd="0" destOrd="0" presId="urn:microsoft.com/office/officeart/2005/8/layout/hList7"/>
    <dgm:cxn modelId="{050DC7C5-AD98-418C-BB12-4ACD78DD6ACF}" type="presOf" srcId="{A12043EA-460E-4A84-ABD6-5D250D7F3C26}" destId="{84791CD0-7E51-4109-B659-F7FB4D4AA7DB}" srcOrd="1" destOrd="0" presId="urn:microsoft.com/office/officeart/2005/8/layout/hList7"/>
    <dgm:cxn modelId="{D6BA26C7-2A56-4F87-BF6F-D47FBF5137B7}" type="presOf" srcId="{E4A75ADE-0BA0-4F64-9F1F-13D75FB0E9C7}" destId="{F35E4355-F371-4557-8700-31558FAEF4F3}" srcOrd="1" destOrd="0" presId="urn:microsoft.com/office/officeart/2005/8/layout/hList7"/>
    <dgm:cxn modelId="{0F5D2EC9-4AAB-49FE-827C-1B3B21A7D41A}" type="presOf" srcId="{E4A75ADE-0BA0-4F64-9F1F-13D75FB0E9C7}" destId="{42F22F3D-57FC-4BFF-9A51-12E8FEC4A531}" srcOrd="0" destOrd="0" presId="urn:microsoft.com/office/officeart/2005/8/layout/hList7"/>
    <dgm:cxn modelId="{1A57A2E0-3DB4-4ADA-A897-03DD930D9D8A}" srcId="{07FCC9F8-8785-441D-9CE7-AD2CE02E8AF2}" destId="{02904424-5379-4C1D-A2EF-883488E25F24}" srcOrd="0" destOrd="0" parTransId="{8541F937-5EDD-4211-B9AB-A2964AE7701F}" sibTransId="{320ED52B-3C9C-4813-AC9C-533191834112}"/>
    <dgm:cxn modelId="{3B57E2E2-EB19-4753-8DF3-BA72BAAB1C61}" type="presOf" srcId="{BAAA2CAC-3988-4F2E-99AF-35BEF662CA63}" destId="{A5C5D694-3A18-4CFD-9E7C-E985470F89EB}" srcOrd="0" destOrd="0" presId="urn:microsoft.com/office/officeart/2005/8/layout/hList7"/>
    <dgm:cxn modelId="{DE0777FD-307F-4A8F-8021-94E87931BD49}" srcId="{07FCC9F8-8785-441D-9CE7-AD2CE02E8AF2}" destId="{A99A6C44-2385-427F-B306-3228C0E4A5D6}" srcOrd="2" destOrd="0" parTransId="{53DF53E4-E4A5-4D9C-8C51-6E123F754D2C}" sibTransId="{BAAA2CAC-3988-4F2E-99AF-35BEF662CA63}"/>
    <dgm:cxn modelId="{4C3484F3-C9A4-45EA-B83C-674C5E7E9DB1}" type="presParOf" srcId="{F6A89EA3-81E1-4984-9AA7-230ECB8652A9}" destId="{6B2E004E-4C52-4CDD-9D6D-183E8679A12D}" srcOrd="0" destOrd="0" presId="urn:microsoft.com/office/officeart/2005/8/layout/hList7"/>
    <dgm:cxn modelId="{008F05F5-FA71-4358-8A13-DC952EDD0137}" type="presParOf" srcId="{F6A89EA3-81E1-4984-9AA7-230ECB8652A9}" destId="{0F98F481-5BA4-43B9-972A-54BE71C68ABC}" srcOrd="1" destOrd="0" presId="urn:microsoft.com/office/officeart/2005/8/layout/hList7"/>
    <dgm:cxn modelId="{EE54C67E-D16C-4759-BECF-581A0B882FBB}" type="presParOf" srcId="{0F98F481-5BA4-43B9-972A-54BE71C68ABC}" destId="{1A204190-4E22-433B-8FE7-1105B6576614}" srcOrd="0" destOrd="0" presId="urn:microsoft.com/office/officeart/2005/8/layout/hList7"/>
    <dgm:cxn modelId="{FF83D85E-0028-47C9-8308-C572E7C702E7}" type="presParOf" srcId="{1A204190-4E22-433B-8FE7-1105B6576614}" destId="{568EA2D7-5306-486E-BE2E-EE0A740CEB17}" srcOrd="0" destOrd="0" presId="urn:microsoft.com/office/officeart/2005/8/layout/hList7"/>
    <dgm:cxn modelId="{B81BBA8F-E1B0-4B24-A086-E7C7000AC018}" type="presParOf" srcId="{1A204190-4E22-433B-8FE7-1105B6576614}" destId="{CE7A6B24-4BAD-46BF-AA4C-284DD48CCBD3}" srcOrd="1" destOrd="0" presId="urn:microsoft.com/office/officeart/2005/8/layout/hList7"/>
    <dgm:cxn modelId="{DBC5FA4E-8456-4426-9CA4-B5988DE121F5}" type="presParOf" srcId="{1A204190-4E22-433B-8FE7-1105B6576614}" destId="{BC45CC9B-2C19-44FD-804E-8F0D58CA63A5}" srcOrd="2" destOrd="0" presId="urn:microsoft.com/office/officeart/2005/8/layout/hList7"/>
    <dgm:cxn modelId="{96920038-84E9-4397-909B-91EBD3EA0DE7}" type="presParOf" srcId="{1A204190-4E22-433B-8FE7-1105B6576614}" destId="{2F2C3513-2D23-4EC9-B936-F11037C3545F}" srcOrd="3" destOrd="0" presId="urn:microsoft.com/office/officeart/2005/8/layout/hList7"/>
    <dgm:cxn modelId="{9BAC42CC-4ABD-4131-B77C-30A0081BC9E4}" type="presParOf" srcId="{0F98F481-5BA4-43B9-972A-54BE71C68ABC}" destId="{7950E1EE-73AD-4550-AAFE-3C63C6241280}" srcOrd="1" destOrd="0" presId="urn:microsoft.com/office/officeart/2005/8/layout/hList7"/>
    <dgm:cxn modelId="{DE33508E-F028-4E63-8037-F312CC5BF580}" type="presParOf" srcId="{0F98F481-5BA4-43B9-972A-54BE71C68ABC}" destId="{96D921CF-7CB5-4E04-8BCC-0D52CC1CD261}" srcOrd="2" destOrd="0" presId="urn:microsoft.com/office/officeart/2005/8/layout/hList7"/>
    <dgm:cxn modelId="{123B9374-583E-4F72-A888-DB409D0A1E70}" type="presParOf" srcId="{96D921CF-7CB5-4E04-8BCC-0D52CC1CD261}" destId="{7B4E609A-DF16-43D1-8D97-36CE3A560FE2}" srcOrd="0" destOrd="0" presId="urn:microsoft.com/office/officeart/2005/8/layout/hList7"/>
    <dgm:cxn modelId="{1C513E5F-0820-46B9-A049-91060E79C7D7}" type="presParOf" srcId="{96D921CF-7CB5-4E04-8BCC-0D52CC1CD261}" destId="{84791CD0-7E51-4109-B659-F7FB4D4AA7DB}" srcOrd="1" destOrd="0" presId="urn:microsoft.com/office/officeart/2005/8/layout/hList7"/>
    <dgm:cxn modelId="{3B4A0F08-EE82-484A-AEBC-04572D2730B0}" type="presParOf" srcId="{96D921CF-7CB5-4E04-8BCC-0D52CC1CD261}" destId="{E53A8083-5FE1-4E8C-A4A1-C3896E92E549}" srcOrd="2" destOrd="0" presId="urn:microsoft.com/office/officeart/2005/8/layout/hList7"/>
    <dgm:cxn modelId="{69FC7557-FC48-433A-8797-B44FE031CAA5}" type="presParOf" srcId="{96D921CF-7CB5-4E04-8BCC-0D52CC1CD261}" destId="{57F91973-2FF2-4F02-9D78-32D5DD62D53D}" srcOrd="3" destOrd="0" presId="urn:microsoft.com/office/officeart/2005/8/layout/hList7"/>
    <dgm:cxn modelId="{73E9A0CE-0738-45C7-B1F9-25530AC67317}" type="presParOf" srcId="{0F98F481-5BA4-43B9-972A-54BE71C68ABC}" destId="{564CEF5E-C87F-4C47-8BBC-93C215F333BC}" srcOrd="3" destOrd="0" presId="urn:microsoft.com/office/officeart/2005/8/layout/hList7"/>
    <dgm:cxn modelId="{1EF03664-ABA5-4E8F-BAF2-368AE334FE94}" type="presParOf" srcId="{0F98F481-5BA4-43B9-972A-54BE71C68ABC}" destId="{E903910E-1A4E-4C6F-92D2-8F38B95D2EE5}" srcOrd="4" destOrd="0" presId="urn:microsoft.com/office/officeart/2005/8/layout/hList7"/>
    <dgm:cxn modelId="{6F947C1E-A451-4827-A816-2A2166F09C78}" type="presParOf" srcId="{E903910E-1A4E-4C6F-92D2-8F38B95D2EE5}" destId="{9D3EB5C8-74DF-4A14-9A75-CCB82BCB37C3}" srcOrd="0" destOrd="0" presId="urn:microsoft.com/office/officeart/2005/8/layout/hList7"/>
    <dgm:cxn modelId="{C6124FA2-C8DE-4776-A1E4-829EDD114433}" type="presParOf" srcId="{E903910E-1A4E-4C6F-92D2-8F38B95D2EE5}" destId="{F13DBC89-E9DE-478E-B038-18F76AC809B1}" srcOrd="1" destOrd="0" presId="urn:microsoft.com/office/officeart/2005/8/layout/hList7"/>
    <dgm:cxn modelId="{9EBEB75D-503D-4DC7-AF33-20CA48854227}" type="presParOf" srcId="{E903910E-1A4E-4C6F-92D2-8F38B95D2EE5}" destId="{4B53C702-0D8B-4B3B-B230-6E43C193301B}" srcOrd="2" destOrd="0" presId="urn:microsoft.com/office/officeart/2005/8/layout/hList7"/>
    <dgm:cxn modelId="{770506FF-5C0F-4189-AD72-8268C3E4A2A0}" type="presParOf" srcId="{E903910E-1A4E-4C6F-92D2-8F38B95D2EE5}" destId="{552B68FD-6D6B-4BEE-8811-B714A2FAC22C}" srcOrd="3" destOrd="0" presId="urn:microsoft.com/office/officeart/2005/8/layout/hList7"/>
    <dgm:cxn modelId="{A66FF183-3857-432C-B2CB-240687889084}" type="presParOf" srcId="{0F98F481-5BA4-43B9-972A-54BE71C68ABC}" destId="{A5C5D694-3A18-4CFD-9E7C-E985470F89EB}" srcOrd="5" destOrd="0" presId="urn:microsoft.com/office/officeart/2005/8/layout/hList7"/>
    <dgm:cxn modelId="{EA074B55-148A-46C0-953F-1F28AC1E504F}" type="presParOf" srcId="{0F98F481-5BA4-43B9-972A-54BE71C68ABC}" destId="{E46D709D-FC78-455F-ADEF-637809E22C41}" srcOrd="6" destOrd="0" presId="urn:microsoft.com/office/officeart/2005/8/layout/hList7"/>
    <dgm:cxn modelId="{8678900D-158B-4CB0-9601-3C7A24403455}" type="presParOf" srcId="{E46D709D-FC78-455F-ADEF-637809E22C41}" destId="{42F22F3D-57FC-4BFF-9A51-12E8FEC4A531}" srcOrd="0" destOrd="0" presId="urn:microsoft.com/office/officeart/2005/8/layout/hList7"/>
    <dgm:cxn modelId="{0DD64002-5E91-4580-B189-449141FADCA7}" type="presParOf" srcId="{E46D709D-FC78-455F-ADEF-637809E22C41}" destId="{F35E4355-F371-4557-8700-31558FAEF4F3}" srcOrd="1" destOrd="0" presId="urn:microsoft.com/office/officeart/2005/8/layout/hList7"/>
    <dgm:cxn modelId="{85480C43-E8A1-409B-803B-4D80DEEF34E7}" type="presParOf" srcId="{E46D709D-FC78-455F-ADEF-637809E22C41}" destId="{95299BBC-5DDA-4C4F-8A79-0B7B7689DE17}" srcOrd="2" destOrd="0" presId="urn:microsoft.com/office/officeart/2005/8/layout/hList7"/>
    <dgm:cxn modelId="{5F31D1B0-52D4-437D-ABE5-53C91185B23F}" type="presParOf" srcId="{E46D709D-FC78-455F-ADEF-637809E22C41}" destId="{90170562-F5E5-45BE-B1F1-8C50AA14A893}" srcOrd="3" destOrd="0" presId="urn:microsoft.com/office/officeart/2005/8/layout/hList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14A107A-B579-484D-9CFA-7626400DF03C}"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US"/>
        </a:p>
      </dgm:t>
    </dgm:pt>
    <dgm:pt modelId="{8CFAA1C4-C1A6-417F-9DF6-E951942E136A}">
      <dgm:prSet custT="1"/>
      <dgm:spPr/>
      <dgm:t>
        <a:bodyPr/>
        <a:lstStyle/>
        <a:p>
          <a:r>
            <a:rPr lang="en-GB" sz="2400" b="1" i="0" dirty="0">
              <a:solidFill>
                <a:srgbClr val="FFFF00"/>
              </a:solidFill>
            </a:rPr>
            <a:t>Political</a:t>
          </a:r>
        </a:p>
        <a:p>
          <a:r>
            <a:rPr lang="en-GB" sz="2200" b="0" i="0" dirty="0"/>
            <a:t> Government policy, Political stability, Tax</a:t>
          </a:r>
          <a:endParaRPr lang="en-US" sz="2200" dirty="0"/>
        </a:p>
      </dgm:t>
    </dgm:pt>
    <dgm:pt modelId="{46352A60-CFCA-46E4-91C7-BB3BC6A7DD1F}" type="parTrans" cxnId="{4F305825-8DCA-4DE5-B65A-B9AA86CE5BB9}">
      <dgm:prSet/>
      <dgm:spPr/>
      <dgm:t>
        <a:bodyPr/>
        <a:lstStyle/>
        <a:p>
          <a:endParaRPr lang="en-US"/>
        </a:p>
      </dgm:t>
    </dgm:pt>
    <dgm:pt modelId="{3A7EFF8E-68C2-42F5-88F0-61A4BBE3477C}" type="sibTrans" cxnId="{4F305825-8DCA-4DE5-B65A-B9AA86CE5BB9}">
      <dgm:prSet/>
      <dgm:spPr/>
      <dgm:t>
        <a:bodyPr/>
        <a:lstStyle/>
        <a:p>
          <a:endParaRPr lang="en-US"/>
        </a:p>
      </dgm:t>
    </dgm:pt>
    <dgm:pt modelId="{DEE1BDCA-0056-410D-8FB9-A25BA0006B44}">
      <dgm:prSet custT="1"/>
      <dgm:spPr>
        <a:solidFill>
          <a:srgbClr val="FFC000"/>
        </a:solidFill>
      </dgm:spPr>
      <dgm:t>
        <a:bodyPr/>
        <a:lstStyle/>
        <a:p>
          <a:r>
            <a:rPr lang="en-GB" sz="2400" b="1" i="0" dirty="0">
              <a:solidFill>
                <a:schemeClr val="bg1"/>
              </a:solidFill>
            </a:rPr>
            <a:t>Economical</a:t>
          </a:r>
        </a:p>
        <a:p>
          <a:r>
            <a:rPr lang="en-GB" sz="2200" b="0" i="0" dirty="0">
              <a:solidFill>
                <a:schemeClr val="bg1"/>
              </a:solidFill>
            </a:rPr>
            <a:t> Inflation, Cost of living,  Labour costs, </a:t>
          </a:r>
          <a:r>
            <a:rPr lang="en-GB" sz="2200" b="0" i="0" dirty="0" err="1">
              <a:solidFill>
                <a:schemeClr val="bg1"/>
              </a:solidFill>
            </a:rPr>
            <a:t>Unemplyment</a:t>
          </a:r>
          <a:r>
            <a:rPr lang="en-GB" sz="2200" b="0" i="0" dirty="0">
              <a:solidFill>
                <a:schemeClr val="bg1"/>
              </a:solidFill>
            </a:rPr>
            <a:t> rate </a:t>
          </a:r>
          <a:endParaRPr lang="en-US" sz="2200" dirty="0">
            <a:solidFill>
              <a:schemeClr val="bg1"/>
            </a:solidFill>
          </a:endParaRPr>
        </a:p>
      </dgm:t>
    </dgm:pt>
    <dgm:pt modelId="{34DE5789-2FEA-4E4D-86D9-6B8086474F9D}" type="parTrans" cxnId="{4A53EE4B-2588-44E7-A3DE-7002F7E88250}">
      <dgm:prSet/>
      <dgm:spPr/>
      <dgm:t>
        <a:bodyPr/>
        <a:lstStyle/>
        <a:p>
          <a:endParaRPr lang="en-US"/>
        </a:p>
      </dgm:t>
    </dgm:pt>
    <dgm:pt modelId="{F71558D4-EAD6-41C1-A240-15BD54BEAFD8}" type="sibTrans" cxnId="{4A53EE4B-2588-44E7-A3DE-7002F7E88250}">
      <dgm:prSet/>
      <dgm:spPr/>
      <dgm:t>
        <a:bodyPr/>
        <a:lstStyle/>
        <a:p>
          <a:endParaRPr lang="en-US"/>
        </a:p>
      </dgm:t>
    </dgm:pt>
    <dgm:pt modelId="{ADEBDBDD-26DA-486C-A04E-B0F96552793C}">
      <dgm:prSet custT="1"/>
      <dgm:spPr/>
      <dgm:t>
        <a:bodyPr/>
        <a:lstStyle/>
        <a:p>
          <a:r>
            <a:rPr lang="en-GB" sz="2400" b="1" i="0" dirty="0">
              <a:solidFill>
                <a:srgbClr val="FFFF00"/>
              </a:solidFill>
            </a:rPr>
            <a:t>Social</a:t>
          </a:r>
        </a:p>
        <a:p>
          <a:r>
            <a:rPr lang="en-GB" sz="2100" b="0" i="0" dirty="0"/>
            <a:t> Lifestyle factors, Career attitudes, Work-life balance, Population demographics, Cultural barrier, Age distribution</a:t>
          </a:r>
          <a:endParaRPr lang="en-US" sz="2100" dirty="0"/>
        </a:p>
      </dgm:t>
    </dgm:pt>
    <dgm:pt modelId="{B11539A6-F424-4FAE-9C0F-9CA35704DAC9}" type="parTrans" cxnId="{A4C04C48-FC09-4D97-BCD7-365527498013}">
      <dgm:prSet/>
      <dgm:spPr/>
      <dgm:t>
        <a:bodyPr/>
        <a:lstStyle/>
        <a:p>
          <a:endParaRPr lang="en-US"/>
        </a:p>
      </dgm:t>
    </dgm:pt>
    <dgm:pt modelId="{89751C9D-18C4-4480-B676-39BEFDF1C1C8}" type="sibTrans" cxnId="{A4C04C48-FC09-4D97-BCD7-365527498013}">
      <dgm:prSet/>
      <dgm:spPr/>
      <dgm:t>
        <a:bodyPr/>
        <a:lstStyle/>
        <a:p>
          <a:endParaRPr lang="en-US"/>
        </a:p>
      </dgm:t>
    </dgm:pt>
    <dgm:pt modelId="{7B9825EE-3D7B-4F9D-A2F8-1D41F7E7EE0F}" type="pres">
      <dgm:prSet presAssocID="{714A107A-B579-484D-9CFA-7626400DF03C}" presName="Name0" presStyleCnt="0">
        <dgm:presLayoutVars>
          <dgm:dir/>
          <dgm:resizeHandles val="exact"/>
        </dgm:presLayoutVars>
      </dgm:prSet>
      <dgm:spPr/>
    </dgm:pt>
    <dgm:pt modelId="{3A59EDF0-6A7B-45A1-9D69-1635DBC19603}" type="pres">
      <dgm:prSet presAssocID="{8CFAA1C4-C1A6-417F-9DF6-E951942E136A}" presName="node" presStyleLbl="node1" presStyleIdx="0" presStyleCnt="3">
        <dgm:presLayoutVars>
          <dgm:bulletEnabled val="1"/>
        </dgm:presLayoutVars>
      </dgm:prSet>
      <dgm:spPr/>
    </dgm:pt>
    <dgm:pt modelId="{2A1EA872-BB76-4209-88E1-BC5B546AAB05}" type="pres">
      <dgm:prSet presAssocID="{3A7EFF8E-68C2-42F5-88F0-61A4BBE3477C}" presName="sibTrans" presStyleCnt="0"/>
      <dgm:spPr/>
    </dgm:pt>
    <dgm:pt modelId="{950075DB-1ED1-404E-BE3F-1F1C773E2B6A}" type="pres">
      <dgm:prSet presAssocID="{DEE1BDCA-0056-410D-8FB9-A25BA0006B44}" presName="node" presStyleLbl="node1" presStyleIdx="1" presStyleCnt="3" custLinFactNeighborX="-15902" custLinFactNeighborY="-269">
        <dgm:presLayoutVars>
          <dgm:bulletEnabled val="1"/>
        </dgm:presLayoutVars>
      </dgm:prSet>
      <dgm:spPr/>
    </dgm:pt>
    <dgm:pt modelId="{A9581BBC-BCC9-4C46-9CE2-1D400445A888}" type="pres">
      <dgm:prSet presAssocID="{F71558D4-EAD6-41C1-A240-15BD54BEAFD8}" presName="sibTrans" presStyleCnt="0"/>
      <dgm:spPr/>
    </dgm:pt>
    <dgm:pt modelId="{4ADE1F87-C750-40F2-9845-04B76A21B16A}" type="pres">
      <dgm:prSet presAssocID="{ADEBDBDD-26DA-486C-A04E-B0F96552793C}" presName="node" presStyleLbl="node1" presStyleIdx="2" presStyleCnt="3">
        <dgm:presLayoutVars>
          <dgm:bulletEnabled val="1"/>
        </dgm:presLayoutVars>
      </dgm:prSet>
      <dgm:spPr/>
    </dgm:pt>
  </dgm:ptLst>
  <dgm:cxnLst>
    <dgm:cxn modelId="{666F6C13-C8A6-45C6-810A-0B3FEDC16A78}" type="presOf" srcId="{DEE1BDCA-0056-410D-8FB9-A25BA0006B44}" destId="{950075DB-1ED1-404E-BE3F-1F1C773E2B6A}" srcOrd="0" destOrd="0" presId="urn:microsoft.com/office/officeart/2005/8/layout/hList6"/>
    <dgm:cxn modelId="{4F305825-8DCA-4DE5-B65A-B9AA86CE5BB9}" srcId="{714A107A-B579-484D-9CFA-7626400DF03C}" destId="{8CFAA1C4-C1A6-417F-9DF6-E951942E136A}" srcOrd="0" destOrd="0" parTransId="{46352A60-CFCA-46E4-91C7-BB3BC6A7DD1F}" sibTransId="{3A7EFF8E-68C2-42F5-88F0-61A4BBE3477C}"/>
    <dgm:cxn modelId="{A4C04C48-FC09-4D97-BCD7-365527498013}" srcId="{714A107A-B579-484D-9CFA-7626400DF03C}" destId="{ADEBDBDD-26DA-486C-A04E-B0F96552793C}" srcOrd="2" destOrd="0" parTransId="{B11539A6-F424-4FAE-9C0F-9CA35704DAC9}" sibTransId="{89751C9D-18C4-4480-B676-39BEFDF1C1C8}"/>
    <dgm:cxn modelId="{4A53EE4B-2588-44E7-A3DE-7002F7E88250}" srcId="{714A107A-B579-484D-9CFA-7626400DF03C}" destId="{DEE1BDCA-0056-410D-8FB9-A25BA0006B44}" srcOrd="1" destOrd="0" parTransId="{34DE5789-2FEA-4E4D-86D9-6B8086474F9D}" sibTransId="{F71558D4-EAD6-41C1-A240-15BD54BEAFD8}"/>
    <dgm:cxn modelId="{593A9985-DD0A-4FE1-B1CF-9FC9EBF7AABB}" type="presOf" srcId="{ADEBDBDD-26DA-486C-A04E-B0F96552793C}" destId="{4ADE1F87-C750-40F2-9845-04B76A21B16A}" srcOrd="0" destOrd="0" presId="urn:microsoft.com/office/officeart/2005/8/layout/hList6"/>
    <dgm:cxn modelId="{AE8A5D94-553D-4B71-BF31-E24F0ED778B9}" type="presOf" srcId="{8CFAA1C4-C1A6-417F-9DF6-E951942E136A}" destId="{3A59EDF0-6A7B-45A1-9D69-1635DBC19603}" srcOrd="0" destOrd="0" presId="urn:microsoft.com/office/officeart/2005/8/layout/hList6"/>
    <dgm:cxn modelId="{E5F259D4-BB41-445B-8558-3EFE870208BA}" type="presOf" srcId="{714A107A-B579-484D-9CFA-7626400DF03C}" destId="{7B9825EE-3D7B-4F9D-A2F8-1D41F7E7EE0F}" srcOrd="0" destOrd="0" presId="urn:microsoft.com/office/officeart/2005/8/layout/hList6"/>
    <dgm:cxn modelId="{4486E48E-67BC-4BA0-8C80-F3E82C1020CA}" type="presParOf" srcId="{7B9825EE-3D7B-4F9D-A2F8-1D41F7E7EE0F}" destId="{3A59EDF0-6A7B-45A1-9D69-1635DBC19603}" srcOrd="0" destOrd="0" presId="urn:microsoft.com/office/officeart/2005/8/layout/hList6"/>
    <dgm:cxn modelId="{FB588A52-2653-4297-99EC-F04CA8889CDB}" type="presParOf" srcId="{7B9825EE-3D7B-4F9D-A2F8-1D41F7E7EE0F}" destId="{2A1EA872-BB76-4209-88E1-BC5B546AAB05}" srcOrd="1" destOrd="0" presId="urn:microsoft.com/office/officeart/2005/8/layout/hList6"/>
    <dgm:cxn modelId="{7A7EDEEB-7A15-49A4-A8DC-423DD859DDC7}" type="presParOf" srcId="{7B9825EE-3D7B-4F9D-A2F8-1D41F7E7EE0F}" destId="{950075DB-1ED1-404E-BE3F-1F1C773E2B6A}" srcOrd="2" destOrd="0" presId="urn:microsoft.com/office/officeart/2005/8/layout/hList6"/>
    <dgm:cxn modelId="{3FEEB88C-AF89-4AF8-89C0-5C3F22B3FB3E}" type="presParOf" srcId="{7B9825EE-3D7B-4F9D-A2F8-1D41F7E7EE0F}" destId="{A9581BBC-BCC9-4C46-9CE2-1D400445A888}" srcOrd="3" destOrd="0" presId="urn:microsoft.com/office/officeart/2005/8/layout/hList6"/>
    <dgm:cxn modelId="{226F85EF-BC11-414D-A375-82D8B576711C}" type="presParOf" srcId="{7B9825EE-3D7B-4F9D-A2F8-1D41F7E7EE0F}" destId="{4ADE1F87-C750-40F2-9845-04B76A21B16A}" srcOrd="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FBAB31C-5429-44F3-B55D-50ADE6254919}"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US"/>
        </a:p>
      </dgm:t>
    </dgm:pt>
    <dgm:pt modelId="{1AB9979F-1575-47C6-A4B8-778F5F3B99BF}">
      <dgm:prSet custT="1"/>
      <dgm:spPr>
        <a:solidFill>
          <a:srgbClr val="FFC000"/>
        </a:solidFill>
      </dgm:spPr>
      <dgm:t>
        <a:bodyPr/>
        <a:lstStyle/>
        <a:p>
          <a:r>
            <a:rPr lang="en-GB" sz="2800" b="1" i="0" dirty="0">
              <a:solidFill>
                <a:schemeClr val="bg1"/>
              </a:solidFill>
            </a:rPr>
            <a:t>Technological</a:t>
          </a:r>
          <a:r>
            <a:rPr lang="en-GB" sz="2000" b="0" i="0" dirty="0"/>
            <a:t> </a:t>
          </a:r>
          <a:r>
            <a:rPr lang="en-GB" sz="2000" b="0" i="0" dirty="0">
              <a:solidFill>
                <a:schemeClr val="bg1"/>
              </a:solidFill>
            </a:rPr>
            <a:t>Automation, Innovation, Disruptive technologies, </a:t>
          </a:r>
        </a:p>
        <a:p>
          <a:r>
            <a:rPr lang="en-GB" sz="2000" b="0" i="0" dirty="0">
              <a:solidFill>
                <a:schemeClr val="bg1"/>
              </a:solidFill>
            </a:rPr>
            <a:t>Robotics</a:t>
          </a:r>
        </a:p>
        <a:p>
          <a:r>
            <a:rPr lang="en-GB" sz="2000" b="0" i="0" dirty="0">
              <a:solidFill>
                <a:schemeClr val="bg1"/>
              </a:solidFill>
            </a:rPr>
            <a:t> Artificial Intelligence, </a:t>
          </a:r>
          <a:endParaRPr lang="en-US" sz="2000" dirty="0">
            <a:solidFill>
              <a:schemeClr val="bg1"/>
            </a:solidFill>
          </a:endParaRPr>
        </a:p>
      </dgm:t>
    </dgm:pt>
    <dgm:pt modelId="{1FDABEFD-508C-400E-BE72-937849A97C8E}" type="parTrans" cxnId="{9692F4C9-3E37-447F-B4A9-048ADB44C9DF}">
      <dgm:prSet/>
      <dgm:spPr/>
      <dgm:t>
        <a:bodyPr/>
        <a:lstStyle/>
        <a:p>
          <a:endParaRPr lang="en-US"/>
        </a:p>
      </dgm:t>
    </dgm:pt>
    <dgm:pt modelId="{7E804C34-D39C-4940-9E21-235418AADAE0}" type="sibTrans" cxnId="{9692F4C9-3E37-447F-B4A9-048ADB44C9DF}">
      <dgm:prSet/>
      <dgm:spPr/>
      <dgm:t>
        <a:bodyPr/>
        <a:lstStyle/>
        <a:p>
          <a:endParaRPr lang="en-US"/>
        </a:p>
      </dgm:t>
    </dgm:pt>
    <dgm:pt modelId="{599B20B2-F50E-419E-A44C-07C362A16CA2}">
      <dgm:prSet custT="1"/>
      <dgm:spPr/>
      <dgm:t>
        <a:bodyPr/>
        <a:lstStyle/>
        <a:p>
          <a:r>
            <a:rPr lang="en-GB" sz="2800" b="1" i="0" dirty="0">
              <a:solidFill>
                <a:srgbClr val="FFFF00"/>
              </a:solidFill>
            </a:rPr>
            <a:t>Legal</a:t>
          </a:r>
          <a:endParaRPr lang="en-GB" sz="2100" b="1" i="0" dirty="0">
            <a:solidFill>
              <a:srgbClr val="FFFF00"/>
            </a:solidFill>
          </a:endParaRPr>
        </a:p>
        <a:p>
          <a:r>
            <a:rPr lang="en-GB" sz="2100" b="0" i="0" dirty="0"/>
            <a:t> Employment law, Local labour law, Health and safety regulations</a:t>
          </a:r>
        </a:p>
        <a:p>
          <a:r>
            <a:rPr lang="en-GB" sz="2100" b="0" i="0" dirty="0"/>
            <a:t>Discrimination laws</a:t>
          </a:r>
          <a:endParaRPr lang="en-US" sz="2100" dirty="0"/>
        </a:p>
      </dgm:t>
    </dgm:pt>
    <dgm:pt modelId="{77B7739A-C99C-4098-8EC2-CEF703CC6723}" type="parTrans" cxnId="{1DE711C1-4989-41C6-8894-2260B6E597A7}">
      <dgm:prSet/>
      <dgm:spPr/>
      <dgm:t>
        <a:bodyPr/>
        <a:lstStyle/>
        <a:p>
          <a:endParaRPr lang="en-US"/>
        </a:p>
      </dgm:t>
    </dgm:pt>
    <dgm:pt modelId="{E61EF825-5041-4A59-A15E-3CBDEAE41FA4}" type="sibTrans" cxnId="{1DE711C1-4989-41C6-8894-2260B6E597A7}">
      <dgm:prSet/>
      <dgm:spPr/>
      <dgm:t>
        <a:bodyPr/>
        <a:lstStyle/>
        <a:p>
          <a:endParaRPr lang="en-US"/>
        </a:p>
      </dgm:t>
    </dgm:pt>
    <dgm:pt modelId="{9442A2A6-B9BA-4D2D-AB18-4DC0567BBD0D}">
      <dgm:prSet custT="1"/>
      <dgm:spPr>
        <a:solidFill>
          <a:schemeClr val="bg2"/>
        </a:solidFill>
      </dgm:spPr>
      <dgm:t>
        <a:bodyPr/>
        <a:lstStyle/>
        <a:p>
          <a:r>
            <a:rPr lang="en-GB" sz="2800" b="1" i="0" dirty="0">
              <a:solidFill>
                <a:srgbClr val="FFFF00"/>
              </a:solidFill>
            </a:rPr>
            <a:t>Environmental</a:t>
          </a:r>
          <a:r>
            <a:rPr lang="en-GB" sz="2200" b="0" i="0" dirty="0"/>
            <a:t> </a:t>
          </a:r>
          <a:r>
            <a:rPr lang="en-GB" sz="2200" b="0" i="0" dirty="0" err="1"/>
            <a:t>Environmental</a:t>
          </a:r>
          <a:r>
            <a:rPr lang="en-GB" sz="2200" b="0" i="0" dirty="0"/>
            <a:t> rules and regulations</a:t>
          </a:r>
        </a:p>
        <a:p>
          <a:r>
            <a:rPr lang="en-GB" sz="2200" b="0" i="0" dirty="0"/>
            <a:t> </a:t>
          </a:r>
          <a:r>
            <a:rPr lang="en-US" sz="2200" b="0" i="0" dirty="0"/>
            <a:t>Future pandemics, Pressures from NGO’s</a:t>
          </a:r>
          <a:endParaRPr lang="en-US" sz="2200" dirty="0"/>
        </a:p>
      </dgm:t>
    </dgm:pt>
    <dgm:pt modelId="{15EEC463-1F0C-4B99-A5C0-AD1CFD028650}" type="parTrans" cxnId="{6B93B6A1-21C6-4CE8-BF5E-019B5A1F6BCC}">
      <dgm:prSet/>
      <dgm:spPr/>
      <dgm:t>
        <a:bodyPr/>
        <a:lstStyle/>
        <a:p>
          <a:endParaRPr lang="en-US"/>
        </a:p>
      </dgm:t>
    </dgm:pt>
    <dgm:pt modelId="{902CC84E-9FE1-4161-98C4-F08A1481E194}" type="sibTrans" cxnId="{6B93B6A1-21C6-4CE8-BF5E-019B5A1F6BCC}">
      <dgm:prSet/>
      <dgm:spPr/>
      <dgm:t>
        <a:bodyPr/>
        <a:lstStyle/>
        <a:p>
          <a:endParaRPr lang="en-US"/>
        </a:p>
      </dgm:t>
    </dgm:pt>
    <dgm:pt modelId="{3576E551-9DFF-4911-9CAB-96BB0E8F648B}" type="pres">
      <dgm:prSet presAssocID="{2FBAB31C-5429-44F3-B55D-50ADE6254919}" presName="Name0" presStyleCnt="0">
        <dgm:presLayoutVars>
          <dgm:dir/>
          <dgm:resizeHandles val="exact"/>
        </dgm:presLayoutVars>
      </dgm:prSet>
      <dgm:spPr/>
    </dgm:pt>
    <dgm:pt modelId="{C8B25D97-C506-47F1-B24A-89E66B1467E5}" type="pres">
      <dgm:prSet presAssocID="{1AB9979F-1575-47C6-A4B8-778F5F3B99BF}" presName="node" presStyleLbl="node1" presStyleIdx="0" presStyleCnt="3">
        <dgm:presLayoutVars>
          <dgm:bulletEnabled val="1"/>
        </dgm:presLayoutVars>
      </dgm:prSet>
      <dgm:spPr/>
    </dgm:pt>
    <dgm:pt modelId="{496C4F25-CAB3-4721-BDB1-1C4F4D3CC499}" type="pres">
      <dgm:prSet presAssocID="{7E804C34-D39C-4940-9E21-235418AADAE0}" presName="sibTrans" presStyleCnt="0"/>
      <dgm:spPr/>
    </dgm:pt>
    <dgm:pt modelId="{10963ABE-B4B2-403C-9CD7-C349698120D4}" type="pres">
      <dgm:prSet presAssocID="{599B20B2-F50E-419E-A44C-07C362A16CA2}" presName="node" presStyleLbl="node1" presStyleIdx="1" presStyleCnt="3">
        <dgm:presLayoutVars>
          <dgm:bulletEnabled val="1"/>
        </dgm:presLayoutVars>
      </dgm:prSet>
      <dgm:spPr/>
    </dgm:pt>
    <dgm:pt modelId="{8947EF39-DCC7-4798-ACC2-011034C3F6FE}" type="pres">
      <dgm:prSet presAssocID="{E61EF825-5041-4A59-A15E-3CBDEAE41FA4}" presName="sibTrans" presStyleCnt="0"/>
      <dgm:spPr/>
    </dgm:pt>
    <dgm:pt modelId="{C1B9823A-9275-4341-BA6C-7863CFD91689}" type="pres">
      <dgm:prSet presAssocID="{9442A2A6-B9BA-4D2D-AB18-4DC0567BBD0D}" presName="node" presStyleLbl="node1" presStyleIdx="2" presStyleCnt="3">
        <dgm:presLayoutVars>
          <dgm:bulletEnabled val="1"/>
        </dgm:presLayoutVars>
      </dgm:prSet>
      <dgm:spPr/>
    </dgm:pt>
  </dgm:ptLst>
  <dgm:cxnLst>
    <dgm:cxn modelId="{BA38B230-45FE-4BAA-926F-D3EEC310E2EB}" type="presOf" srcId="{9442A2A6-B9BA-4D2D-AB18-4DC0567BBD0D}" destId="{C1B9823A-9275-4341-BA6C-7863CFD91689}" srcOrd="0" destOrd="0" presId="urn:microsoft.com/office/officeart/2005/8/layout/hList6"/>
    <dgm:cxn modelId="{A64E035B-3F5E-4C5E-B781-F8C0FA565797}" type="presOf" srcId="{2FBAB31C-5429-44F3-B55D-50ADE6254919}" destId="{3576E551-9DFF-4911-9CAB-96BB0E8F648B}" srcOrd="0" destOrd="0" presId="urn:microsoft.com/office/officeart/2005/8/layout/hList6"/>
    <dgm:cxn modelId="{7C5C1F90-8EEE-4AC4-86A1-99B48DF703A7}" type="presOf" srcId="{599B20B2-F50E-419E-A44C-07C362A16CA2}" destId="{10963ABE-B4B2-403C-9CD7-C349698120D4}" srcOrd="0" destOrd="0" presId="urn:microsoft.com/office/officeart/2005/8/layout/hList6"/>
    <dgm:cxn modelId="{6B93B6A1-21C6-4CE8-BF5E-019B5A1F6BCC}" srcId="{2FBAB31C-5429-44F3-B55D-50ADE6254919}" destId="{9442A2A6-B9BA-4D2D-AB18-4DC0567BBD0D}" srcOrd="2" destOrd="0" parTransId="{15EEC463-1F0C-4B99-A5C0-AD1CFD028650}" sibTransId="{902CC84E-9FE1-4161-98C4-F08A1481E194}"/>
    <dgm:cxn modelId="{1DE711C1-4989-41C6-8894-2260B6E597A7}" srcId="{2FBAB31C-5429-44F3-B55D-50ADE6254919}" destId="{599B20B2-F50E-419E-A44C-07C362A16CA2}" srcOrd="1" destOrd="0" parTransId="{77B7739A-C99C-4098-8EC2-CEF703CC6723}" sibTransId="{E61EF825-5041-4A59-A15E-3CBDEAE41FA4}"/>
    <dgm:cxn modelId="{D26E31C2-7FD5-4575-B6C5-ADB60756335E}" type="presOf" srcId="{1AB9979F-1575-47C6-A4B8-778F5F3B99BF}" destId="{C8B25D97-C506-47F1-B24A-89E66B1467E5}" srcOrd="0" destOrd="0" presId="urn:microsoft.com/office/officeart/2005/8/layout/hList6"/>
    <dgm:cxn modelId="{9692F4C9-3E37-447F-B4A9-048ADB44C9DF}" srcId="{2FBAB31C-5429-44F3-B55D-50ADE6254919}" destId="{1AB9979F-1575-47C6-A4B8-778F5F3B99BF}" srcOrd="0" destOrd="0" parTransId="{1FDABEFD-508C-400E-BE72-937849A97C8E}" sibTransId="{7E804C34-D39C-4940-9E21-235418AADAE0}"/>
    <dgm:cxn modelId="{74E52289-899E-491B-B190-3933E9CD3E4A}" type="presParOf" srcId="{3576E551-9DFF-4911-9CAB-96BB0E8F648B}" destId="{C8B25D97-C506-47F1-B24A-89E66B1467E5}" srcOrd="0" destOrd="0" presId="urn:microsoft.com/office/officeart/2005/8/layout/hList6"/>
    <dgm:cxn modelId="{AC6A832D-594A-431A-BB10-C45BCE90A709}" type="presParOf" srcId="{3576E551-9DFF-4911-9CAB-96BB0E8F648B}" destId="{496C4F25-CAB3-4721-BDB1-1C4F4D3CC499}" srcOrd="1" destOrd="0" presId="urn:microsoft.com/office/officeart/2005/8/layout/hList6"/>
    <dgm:cxn modelId="{DB235C56-586A-4614-BA20-8F42A8189930}" type="presParOf" srcId="{3576E551-9DFF-4911-9CAB-96BB0E8F648B}" destId="{10963ABE-B4B2-403C-9CD7-C349698120D4}" srcOrd="2" destOrd="0" presId="urn:microsoft.com/office/officeart/2005/8/layout/hList6"/>
    <dgm:cxn modelId="{66364E80-4654-4297-BDA1-50718C5ECF7A}" type="presParOf" srcId="{3576E551-9DFF-4911-9CAB-96BB0E8F648B}" destId="{8947EF39-DCC7-4798-ACC2-011034C3F6FE}" srcOrd="3" destOrd="0" presId="urn:microsoft.com/office/officeart/2005/8/layout/hList6"/>
    <dgm:cxn modelId="{3FB29FA0-1E96-49A5-AF04-5808429A9E8D}" type="presParOf" srcId="{3576E551-9DFF-4911-9CAB-96BB0E8F648B}" destId="{C1B9823A-9275-4341-BA6C-7863CFD91689}" srcOrd="4"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96A3E98-9F88-49F3-ADEE-4551D51B1F0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4A30DC01-5C70-46EB-BC48-D070C8ABAD5B}">
      <dgm:prSet custT="1"/>
      <dgm:spPr/>
      <dgm:t>
        <a:bodyPr/>
        <a:lstStyle/>
        <a:p>
          <a:r>
            <a:rPr lang="en-GB" sz="2000" b="0" i="0"/>
            <a:t>Good communication skills between collegues and departments</a:t>
          </a:r>
          <a:endParaRPr lang="en-US" sz="2000"/>
        </a:p>
      </dgm:t>
    </dgm:pt>
    <dgm:pt modelId="{C0C2B51C-6EBE-430B-8212-4BA69D6DC912}" type="parTrans" cxnId="{26D5AA76-C0AE-4B56-B26A-5892BAB589FC}">
      <dgm:prSet/>
      <dgm:spPr/>
      <dgm:t>
        <a:bodyPr/>
        <a:lstStyle/>
        <a:p>
          <a:endParaRPr lang="en-US"/>
        </a:p>
      </dgm:t>
    </dgm:pt>
    <dgm:pt modelId="{95A2FE3B-C8F1-4F45-9489-465528E6EE64}" type="sibTrans" cxnId="{26D5AA76-C0AE-4B56-B26A-5892BAB589FC}">
      <dgm:prSet/>
      <dgm:spPr/>
      <dgm:t>
        <a:bodyPr/>
        <a:lstStyle/>
        <a:p>
          <a:endParaRPr lang="en-US"/>
        </a:p>
      </dgm:t>
    </dgm:pt>
    <dgm:pt modelId="{B7DDD29A-DD7C-48D0-8EF9-BF688DEC5B5D}">
      <dgm:prSet custT="1"/>
      <dgm:spPr/>
      <dgm:t>
        <a:bodyPr/>
        <a:lstStyle/>
        <a:p>
          <a:r>
            <a:rPr lang="en-GB" sz="2000" b="0" i="0" dirty="0"/>
            <a:t>Trainings related to task and time management</a:t>
          </a:r>
          <a:endParaRPr lang="en-US" sz="2000" dirty="0"/>
        </a:p>
      </dgm:t>
    </dgm:pt>
    <dgm:pt modelId="{13A85CD3-336B-4AC4-81C8-7B10A2409CB1}" type="parTrans" cxnId="{4C095F49-3538-47F1-A625-61064C95C3D3}">
      <dgm:prSet/>
      <dgm:spPr/>
      <dgm:t>
        <a:bodyPr/>
        <a:lstStyle/>
        <a:p>
          <a:endParaRPr lang="en-US"/>
        </a:p>
      </dgm:t>
    </dgm:pt>
    <dgm:pt modelId="{2452BFE5-F8EB-4B10-9777-3B70FAC1E931}" type="sibTrans" cxnId="{4C095F49-3538-47F1-A625-61064C95C3D3}">
      <dgm:prSet/>
      <dgm:spPr/>
      <dgm:t>
        <a:bodyPr/>
        <a:lstStyle/>
        <a:p>
          <a:endParaRPr lang="en-US"/>
        </a:p>
      </dgm:t>
    </dgm:pt>
    <dgm:pt modelId="{75D0A6C7-F03D-4CA8-AC59-2C9A8A9D9893}">
      <dgm:prSet custT="1"/>
      <dgm:spPr/>
      <dgm:t>
        <a:bodyPr/>
        <a:lstStyle/>
        <a:p>
          <a:r>
            <a:rPr lang="en-GB" sz="2000" b="0" i="0"/>
            <a:t>Teambuilding activities</a:t>
          </a:r>
          <a:endParaRPr lang="en-US" sz="2000"/>
        </a:p>
      </dgm:t>
    </dgm:pt>
    <dgm:pt modelId="{3617C7CE-DFF8-4A94-ADE5-82591C55D371}" type="parTrans" cxnId="{6620DAA6-8A49-43D0-90B8-F5927528F4CC}">
      <dgm:prSet/>
      <dgm:spPr/>
      <dgm:t>
        <a:bodyPr/>
        <a:lstStyle/>
        <a:p>
          <a:endParaRPr lang="en-US"/>
        </a:p>
      </dgm:t>
    </dgm:pt>
    <dgm:pt modelId="{A072B473-3FB5-463B-BA35-DC5466A9B4C6}" type="sibTrans" cxnId="{6620DAA6-8A49-43D0-90B8-F5927528F4CC}">
      <dgm:prSet/>
      <dgm:spPr/>
      <dgm:t>
        <a:bodyPr/>
        <a:lstStyle/>
        <a:p>
          <a:endParaRPr lang="en-US"/>
        </a:p>
      </dgm:t>
    </dgm:pt>
    <dgm:pt modelId="{5DC304DF-858D-4177-A6A6-4EBA46DDB1C8}">
      <dgm:prSet custT="1"/>
      <dgm:spPr/>
      <dgm:t>
        <a:bodyPr/>
        <a:lstStyle/>
        <a:p>
          <a:r>
            <a:rPr lang="en-GB" sz="2000" b="0" i="0"/>
            <a:t>Ergonomic workspace, which does not cause physical discomfort</a:t>
          </a:r>
          <a:endParaRPr lang="en-US" sz="2000"/>
        </a:p>
      </dgm:t>
    </dgm:pt>
    <dgm:pt modelId="{B7ECA315-4BEE-4DFA-9CF9-9B19A76B9C91}" type="parTrans" cxnId="{DD4C3D7F-7699-446F-B620-4C09500A42B2}">
      <dgm:prSet/>
      <dgm:spPr/>
      <dgm:t>
        <a:bodyPr/>
        <a:lstStyle/>
        <a:p>
          <a:endParaRPr lang="en-US"/>
        </a:p>
      </dgm:t>
    </dgm:pt>
    <dgm:pt modelId="{3A16E8C9-701C-43EC-80A2-BEFFC6557D90}" type="sibTrans" cxnId="{DD4C3D7F-7699-446F-B620-4C09500A42B2}">
      <dgm:prSet/>
      <dgm:spPr/>
      <dgm:t>
        <a:bodyPr/>
        <a:lstStyle/>
        <a:p>
          <a:endParaRPr lang="en-US"/>
        </a:p>
      </dgm:t>
    </dgm:pt>
    <dgm:pt modelId="{802D370C-6399-46DC-B319-0830B2D18D56}">
      <dgm:prSet custT="1"/>
      <dgm:spPr/>
      <dgm:t>
        <a:bodyPr/>
        <a:lstStyle/>
        <a:p>
          <a:r>
            <a:rPr lang="en-GB" sz="2000" b="0" i="0"/>
            <a:t>Labour reforms </a:t>
          </a:r>
          <a:endParaRPr lang="en-US" sz="2000"/>
        </a:p>
      </dgm:t>
    </dgm:pt>
    <dgm:pt modelId="{6F2F09AB-A1BE-4615-A398-C9DF0B8015EA}" type="parTrans" cxnId="{1E8CCFEB-C327-4D80-88BD-C7E91E6C4BAD}">
      <dgm:prSet/>
      <dgm:spPr/>
      <dgm:t>
        <a:bodyPr/>
        <a:lstStyle/>
        <a:p>
          <a:endParaRPr lang="en-US"/>
        </a:p>
      </dgm:t>
    </dgm:pt>
    <dgm:pt modelId="{473EB211-E4FE-4EFC-96DE-9F6D785C918A}" type="sibTrans" cxnId="{1E8CCFEB-C327-4D80-88BD-C7E91E6C4BAD}">
      <dgm:prSet/>
      <dgm:spPr/>
      <dgm:t>
        <a:bodyPr/>
        <a:lstStyle/>
        <a:p>
          <a:endParaRPr lang="en-US"/>
        </a:p>
      </dgm:t>
    </dgm:pt>
    <dgm:pt modelId="{3C2E47CC-EE83-4FAE-8409-FE80791AFE0F}">
      <dgm:prSet custT="1"/>
      <dgm:spPr/>
      <dgm:t>
        <a:bodyPr/>
        <a:lstStyle/>
        <a:p>
          <a:r>
            <a:rPr lang="en-GB" sz="2000" b="0" i="0"/>
            <a:t>Flexible work schedules</a:t>
          </a:r>
          <a:endParaRPr lang="en-US" sz="2000"/>
        </a:p>
      </dgm:t>
    </dgm:pt>
    <dgm:pt modelId="{276960A9-ECA4-4389-9ED4-4DECE902DFE0}" type="parTrans" cxnId="{C91E9DC2-98B6-4F08-B4C6-B731F49A0E5C}">
      <dgm:prSet/>
      <dgm:spPr/>
      <dgm:t>
        <a:bodyPr/>
        <a:lstStyle/>
        <a:p>
          <a:endParaRPr lang="en-US"/>
        </a:p>
      </dgm:t>
    </dgm:pt>
    <dgm:pt modelId="{6DF827E0-F388-4F9A-99A5-242417D184E8}" type="sibTrans" cxnId="{C91E9DC2-98B6-4F08-B4C6-B731F49A0E5C}">
      <dgm:prSet/>
      <dgm:spPr/>
      <dgm:t>
        <a:bodyPr/>
        <a:lstStyle/>
        <a:p>
          <a:endParaRPr lang="en-US"/>
        </a:p>
      </dgm:t>
    </dgm:pt>
    <dgm:pt modelId="{0AE1B7BA-065E-413C-A2CE-E7E3B21F7A46}">
      <dgm:prSet custT="1"/>
      <dgm:spPr/>
      <dgm:t>
        <a:bodyPr/>
        <a:lstStyle/>
        <a:p>
          <a:r>
            <a:rPr lang="en-GB" sz="2000" b="0" i="0" dirty="0"/>
            <a:t>Measures to combat harassment and discrimination</a:t>
          </a:r>
          <a:endParaRPr lang="en-US" sz="2000" dirty="0"/>
        </a:p>
      </dgm:t>
    </dgm:pt>
    <dgm:pt modelId="{4F4847D7-6976-4ED5-A62E-811A3970C68D}" type="parTrans" cxnId="{F4F19EFE-3272-493C-A333-19FF3BB3F0EA}">
      <dgm:prSet/>
      <dgm:spPr/>
      <dgm:t>
        <a:bodyPr/>
        <a:lstStyle/>
        <a:p>
          <a:endParaRPr lang="en-US"/>
        </a:p>
      </dgm:t>
    </dgm:pt>
    <dgm:pt modelId="{02B89D1C-5670-40A0-B9B3-B38AB3B0A7DB}" type="sibTrans" cxnId="{F4F19EFE-3272-493C-A333-19FF3BB3F0EA}">
      <dgm:prSet/>
      <dgm:spPr/>
      <dgm:t>
        <a:bodyPr/>
        <a:lstStyle/>
        <a:p>
          <a:endParaRPr lang="en-US"/>
        </a:p>
      </dgm:t>
    </dgm:pt>
    <dgm:pt modelId="{AE6FB374-7023-4E22-9587-AAD13595E065}">
      <dgm:prSet custT="1"/>
      <dgm:spPr/>
      <dgm:t>
        <a:bodyPr/>
        <a:lstStyle/>
        <a:p>
          <a:r>
            <a:rPr lang="en-GB" sz="2000" b="0" i="0"/>
            <a:t>Planning out any upcoming stressful days or events – do to-do list</a:t>
          </a:r>
          <a:endParaRPr lang="en-US" sz="2000"/>
        </a:p>
      </dgm:t>
    </dgm:pt>
    <dgm:pt modelId="{A4EDB8C0-8AE8-4CA3-B174-25AD16C6D4E6}" type="parTrans" cxnId="{24857A3A-4999-4FC6-8122-C327DAF3236A}">
      <dgm:prSet/>
      <dgm:spPr/>
      <dgm:t>
        <a:bodyPr/>
        <a:lstStyle/>
        <a:p>
          <a:endParaRPr lang="en-US"/>
        </a:p>
      </dgm:t>
    </dgm:pt>
    <dgm:pt modelId="{AB6B0210-98BE-408D-821F-F6908C18BEA0}" type="sibTrans" cxnId="{24857A3A-4999-4FC6-8122-C327DAF3236A}">
      <dgm:prSet/>
      <dgm:spPr/>
      <dgm:t>
        <a:bodyPr/>
        <a:lstStyle/>
        <a:p>
          <a:endParaRPr lang="en-US"/>
        </a:p>
      </dgm:t>
    </dgm:pt>
    <dgm:pt modelId="{3E295F40-3859-48D3-9041-347C8FF2324E}">
      <dgm:prSet custT="1"/>
      <dgm:spPr/>
      <dgm:t>
        <a:bodyPr/>
        <a:lstStyle/>
        <a:p>
          <a:r>
            <a:rPr lang="en-GB" sz="2000" b="0" i="0"/>
            <a:t>Improve your lifestyle</a:t>
          </a:r>
          <a:endParaRPr lang="en-US" sz="2000"/>
        </a:p>
      </dgm:t>
    </dgm:pt>
    <dgm:pt modelId="{AB1D1469-7943-4335-BC00-3979C73355AF}" type="parTrans" cxnId="{2C943E0B-22E9-4AA2-9D0E-02DAB8CA07EB}">
      <dgm:prSet/>
      <dgm:spPr/>
      <dgm:t>
        <a:bodyPr/>
        <a:lstStyle/>
        <a:p>
          <a:endParaRPr lang="en-US"/>
        </a:p>
      </dgm:t>
    </dgm:pt>
    <dgm:pt modelId="{EFDCB512-8521-4C4B-A7B6-BFFAC4F3A49D}" type="sibTrans" cxnId="{2C943E0B-22E9-4AA2-9D0E-02DAB8CA07EB}">
      <dgm:prSet/>
      <dgm:spPr/>
      <dgm:t>
        <a:bodyPr/>
        <a:lstStyle/>
        <a:p>
          <a:endParaRPr lang="en-US"/>
        </a:p>
      </dgm:t>
    </dgm:pt>
    <dgm:pt modelId="{05288FC0-244B-4058-99A5-D8D8CC7B1E7B}" type="pres">
      <dgm:prSet presAssocID="{896A3E98-9F88-49F3-ADEE-4551D51B1F05}" presName="linear" presStyleCnt="0">
        <dgm:presLayoutVars>
          <dgm:animLvl val="lvl"/>
          <dgm:resizeHandles val="exact"/>
        </dgm:presLayoutVars>
      </dgm:prSet>
      <dgm:spPr/>
    </dgm:pt>
    <dgm:pt modelId="{089ED3B3-28B3-459F-BCA1-56FD4BD0E465}" type="pres">
      <dgm:prSet presAssocID="{4A30DC01-5C70-46EB-BC48-D070C8ABAD5B}" presName="parentText" presStyleLbl="node1" presStyleIdx="0" presStyleCnt="9">
        <dgm:presLayoutVars>
          <dgm:chMax val="0"/>
          <dgm:bulletEnabled val="1"/>
        </dgm:presLayoutVars>
      </dgm:prSet>
      <dgm:spPr/>
    </dgm:pt>
    <dgm:pt modelId="{25B79DD0-9653-4FA8-96B8-67544A482BBC}" type="pres">
      <dgm:prSet presAssocID="{95A2FE3B-C8F1-4F45-9489-465528E6EE64}" presName="spacer" presStyleCnt="0"/>
      <dgm:spPr/>
    </dgm:pt>
    <dgm:pt modelId="{AEF19CE2-9D2F-403A-9630-BB6B4C484C32}" type="pres">
      <dgm:prSet presAssocID="{B7DDD29A-DD7C-48D0-8EF9-BF688DEC5B5D}" presName="parentText" presStyleLbl="node1" presStyleIdx="1" presStyleCnt="9">
        <dgm:presLayoutVars>
          <dgm:chMax val="0"/>
          <dgm:bulletEnabled val="1"/>
        </dgm:presLayoutVars>
      </dgm:prSet>
      <dgm:spPr/>
    </dgm:pt>
    <dgm:pt modelId="{74C8320A-775F-4CFB-AE98-6C2F5226E619}" type="pres">
      <dgm:prSet presAssocID="{2452BFE5-F8EB-4B10-9777-3B70FAC1E931}" presName="spacer" presStyleCnt="0"/>
      <dgm:spPr/>
    </dgm:pt>
    <dgm:pt modelId="{9EE14E2A-8653-4A05-9B6E-8EDC0AB4CC43}" type="pres">
      <dgm:prSet presAssocID="{75D0A6C7-F03D-4CA8-AC59-2C9A8A9D9893}" presName="parentText" presStyleLbl="node1" presStyleIdx="2" presStyleCnt="9">
        <dgm:presLayoutVars>
          <dgm:chMax val="0"/>
          <dgm:bulletEnabled val="1"/>
        </dgm:presLayoutVars>
      </dgm:prSet>
      <dgm:spPr/>
    </dgm:pt>
    <dgm:pt modelId="{CE5EEAD1-8CB6-4C6C-A674-27E0510D4F25}" type="pres">
      <dgm:prSet presAssocID="{A072B473-3FB5-463B-BA35-DC5466A9B4C6}" presName="spacer" presStyleCnt="0"/>
      <dgm:spPr/>
    </dgm:pt>
    <dgm:pt modelId="{19CE5E35-58B2-42AC-881C-062E682283CE}" type="pres">
      <dgm:prSet presAssocID="{5DC304DF-858D-4177-A6A6-4EBA46DDB1C8}" presName="parentText" presStyleLbl="node1" presStyleIdx="3" presStyleCnt="9">
        <dgm:presLayoutVars>
          <dgm:chMax val="0"/>
          <dgm:bulletEnabled val="1"/>
        </dgm:presLayoutVars>
      </dgm:prSet>
      <dgm:spPr/>
    </dgm:pt>
    <dgm:pt modelId="{B2495600-35FB-4EE6-AF80-93EDBD8AC681}" type="pres">
      <dgm:prSet presAssocID="{3A16E8C9-701C-43EC-80A2-BEFFC6557D90}" presName="spacer" presStyleCnt="0"/>
      <dgm:spPr/>
    </dgm:pt>
    <dgm:pt modelId="{C70113AB-8F5E-4E42-B2F5-BF1C5057FA81}" type="pres">
      <dgm:prSet presAssocID="{802D370C-6399-46DC-B319-0830B2D18D56}" presName="parentText" presStyleLbl="node1" presStyleIdx="4" presStyleCnt="9">
        <dgm:presLayoutVars>
          <dgm:chMax val="0"/>
          <dgm:bulletEnabled val="1"/>
        </dgm:presLayoutVars>
      </dgm:prSet>
      <dgm:spPr/>
    </dgm:pt>
    <dgm:pt modelId="{02204686-70E2-4E04-A1F3-784C1616D608}" type="pres">
      <dgm:prSet presAssocID="{473EB211-E4FE-4EFC-96DE-9F6D785C918A}" presName="spacer" presStyleCnt="0"/>
      <dgm:spPr/>
    </dgm:pt>
    <dgm:pt modelId="{27CDB7AC-0B67-4609-8832-830B212FF661}" type="pres">
      <dgm:prSet presAssocID="{3C2E47CC-EE83-4FAE-8409-FE80791AFE0F}" presName="parentText" presStyleLbl="node1" presStyleIdx="5" presStyleCnt="9">
        <dgm:presLayoutVars>
          <dgm:chMax val="0"/>
          <dgm:bulletEnabled val="1"/>
        </dgm:presLayoutVars>
      </dgm:prSet>
      <dgm:spPr/>
    </dgm:pt>
    <dgm:pt modelId="{DE3050CE-529B-4D37-9A10-5C150C083F53}" type="pres">
      <dgm:prSet presAssocID="{6DF827E0-F388-4F9A-99A5-242417D184E8}" presName="spacer" presStyleCnt="0"/>
      <dgm:spPr/>
    </dgm:pt>
    <dgm:pt modelId="{76DDA31B-1C4C-495E-9467-6C16349B7607}" type="pres">
      <dgm:prSet presAssocID="{0AE1B7BA-065E-413C-A2CE-E7E3B21F7A46}" presName="parentText" presStyleLbl="node1" presStyleIdx="6" presStyleCnt="9">
        <dgm:presLayoutVars>
          <dgm:chMax val="0"/>
          <dgm:bulletEnabled val="1"/>
        </dgm:presLayoutVars>
      </dgm:prSet>
      <dgm:spPr/>
    </dgm:pt>
    <dgm:pt modelId="{8077BA3E-C54C-4215-B9EB-91DB244506F5}" type="pres">
      <dgm:prSet presAssocID="{02B89D1C-5670-40A0-B9B3-B38AB3B0A7DB}" presName="spacer" presStyleCnt="0"/>
      <dgm:spPr/>
    </dgm:pt>
    <dgm:pt modelId="{3100DEBE-2C52-4869-B3EF-B1F0DE686526}" type="pres">
      <dgm:prSet presAssocID="{AE6FB374-7023-4E22-9587-AAD13595E065}" presName="parentText" presStyleLbl="node1" presStyleIdx="7" presStyleCnt="9">
        <dgm:presLayoutVars>
          <dgm:chMax val="0"/>
          <dgm:bulletEnabled val="1"/>
        </dgm:presLayoutVars>
      </dgm:prSet>
      <dgm:spPr/>
    </dgm:pt>
    <dgm:pt modelId="{5C465C98-ECA0-4551-9C15-2C1EE2B869FE}" type="pres">
      <dgm:prSet presAssocID="{AB6B0210-98BE-408D-821F-F6908C18BEA0}" presName="spacer" presStyleCnt="0"/>
      <dgm:spPr/>
    </dgm:pt>
    <dgm:pt modelId="{3F79B400-0F53-454D-8CB0-3140A45B0F72}" type="pres">
      <dgm:prSet presAssocID="{3E295F40-3859-48D3-9041-347C8FF2324E}" presName="parentText" presStyleLbl="node1" presStyleIdx="8" presStyleCnt="9">
        <dgm:presLayoutVars>
          <dgm:chMax val="0"/>
          <dgm:bulletEnabled val="1"/>
        </dgm:presLayoutVars>
      </dgm:prSet>
      <dgm:spPr/>
    </dgm:pt>
  </dgm:ptLst>
  <dgm:cxnLst>
    <dgm:cxn modelId="{667F3905-E376-45D9-A8C2-4980824A3D58}" type="presOf" srcId="{3C2E47CC-EE83-4FAE-8409-FE80791AFE0F}" destId="{27CDB7AC-0B67-4609-8832-830B212FF661}" srcOrd="0" destOrd="0" presId="urn:microsoft.com/office/officeart/2005/8/layout/vList2"/>
    <dgm:cxn modelId="{2C943E0B-22E9-4AA2-9D0E-02DAB8CA07EB}" srcId="{896A3E98-9F88-49F3-ADEE-4551D51B1F05}" destId="{3E295F40-3859-48D3-9041-347C8FF2324E}" srcOrd="8" destOrd="0" parTransId="{AB1D1469-7943-4335-BC00-3979C73355AF}" sibTransId="{EFDCB512-8521-4C4B-A7B6-BFFAC4F3A49D}"/>
    <dgm:cxn modelId="{876DE10C-F5D0-430E-B273-17B3477A4BD7}" type="presOf" srcId="{75D0A6C7-F03D-4CA8-AC59-2C9A8A9D9893}" destId="{9EE14E2A-8653-4A05-9B6E-8EDC0AB4CC43}" srcOrd="0" destOrd="0" presId="urn:microsoft.com/office/officeart/2005/8/layout/vList2"/>
    <dgm:cxn modelId="{70DF7824-3C1E-43DA-8097-379E3707C760}" type="presOf" srcId="{5DC304DF-858D-4177-A6A6-4EBA46DDB1C8}" destId="{19CE5E35-58B2-42AC-881C-062E682283CE}" srcOrd="0" destOrd="0" presId="urn:microsoft.com/office/officeart/2005/8/layout/vList2"/>
    <dgm:cxn modelId="{C100112B-7054-4ADE-917F-DBF7F0B845F1}" type="presOf" srcId="{896A3E98-9F88-49F3-ADEE-4551D51B1F05}" destId="{05288FC0-244B-4058-99A5-D8D8CC7B1E7B}" srcOrd="0" destOrd="0" presId="urn:microsoft.com/office/officeart/2005/8/layout/vList2"/>
    <dgm:cxn modelId="{24857A3A-4999-4FC6-8122-C327DAF3236A}" srcId="{896A3E98-9F88-49F3-ADEE-4551D51B1F05}" destId="{AE6FB374-7023-4E22-9587-AAD13595E065}" srcOrd="7" destOrd="0" parTransId="{A4EDB8C0-8AE8-4CA3-B174-25AD16C6D4E6}" sibTransId="{AB6B0210-98BE-408D-821F-F6908C18BEA0}"/>
    <dgm:cxn modelId="{4C095F49-3538-47F1-A625-61064C95C3D3}" srcId="{896A3E98-9F88-49F3-ADEE-4551D51B1F05}" destId="{B7DDD29A-DD7C-48D0-8EF9-BF688DEC5B5D}" srcOrd="1" destOrd="0" parTransId="{13A85CD3-336B-4AC4-81C8-7B10A2409CB1}" sibTransId="{2452BFE5-F8EB-4B10-9777-3B70FAC1E931}"/>
    <dgm:cxn modelId="{84C9436A-3A2D-4EE4-826C-05C85CBF1238}" type="presOf" srcId="{B7DDD29A-DD7C-48D0-8EF9-BF688DEC5B5D}" destId="{AEF19CE2-9D2F-403A-9630-BB6B4C484C32}" srcOrd="0" destOrd="0" presId="urn:microsoft.com/office/officeart/2005/8/layout/vList2"/>
    <dgm:cxn modelId="{743A2C76-9293-4593-B97C-E7DB26E0983D}" type="presOf" srcId="{0AE1B7BA-065E-413C-A2CE-E7E3B21F7A46}" destId="{76DDA31B-1C4C-495E-9467-6C16349B7607}" srcOrd="0" destOrd="0" presId="urn:microsoft.com/office/officeart/2005/8/layout/vList2"/>
    <dgm:cxn modelId="{26D5AA76-C0AE-4B56-B26A-5892BAB589FC}" srcId="{896A3E98-9F88-49F3-ADEE-4551D51B1F05}" destId="{4A30DC01-5C70-46EB-BC48-D070C8ABAD5B}" srcOrd="0" destOrd="0" parTransId="{C0C2B51C-6EBE-430B-8212-4BA69D6DC912}" sibTransId="{95A2FE3B-C8F1-4F45-9489-465528E6EE64}"/>
    <dgm:cxn modelId="{C7BEC478-76C6-4A21-AB20-A790DF47FC8A}" type="presOf" srcId="{802D370C-6399-46DC-B319-0830B2D18D56}" destId="{C70113AB-8F5E-4E42-B2F5-BF1C5057FA81}" srcOrd="0" destOrd="0" presId="urn:microsoft.com/office/officeart/2005/8/layout/vList2"/>
    <dgm:cxn modelId="{DD4C3D7F-7699-446F-B620-4C09500A42B2}" srcId="{896A3E98-9F88-49F3-ADEE-4551D51B1F05}" destId="{5DC304DF-858D-4177-A6A6-4EBA46DDB1C8}" srcOrd="3" destOrd="0" parTransId="{B7ECA315-4BEE-4DFA-9CF9-9B19A76B9C91}" sibTransId="{3A16E8C9-701C-43EC-80A2-BEFFC6557D90}"/>
    <dgm:cxn modelId="{BAFA6697-909E-4A59-A5D8-AC0AA73E8356}" type="presOf" srcId="{4A30DC01-5C70-46EB-BC48-D070C8ABAD5B}" destId="{089ED3B3-28B3-459F-BCA1-56FD4BD0E465}" srcOrd="0" destOrd="0" presId="urn:microsoft.com/office/officeart/2005/8/layout/vList2"/>
    <dgm:cxn modelId="{6620DAA6-8A49-43D0-90B8-F5927528F4CC}" srcId="{896A3E98-9F88-49F3-ADEE-4551D51B1F05}" destId="{75D0A6C7-F03D-4CA8-AC59-2C9A8A9D9893}" srcOrd="2" destOrd="0" parTransId="{3617C7CE-DFF8-4A94-ADE5-82591C55D371}" sibTransId="{A072B473-3FB5-463B-BA35-DC5466A9B4C6}"/>
    <dgm:cxn modelId="{C91E9DC2-98B6-4F08-B4C6-B731F49A0E5C}" srcId="{896A3E98-9F88-49F3-ADEE-4551D51B1F05}" destId="{3C2E47CC-EE83-4FAE-8409-FE80791AFE0F}" srcOrd="5" destOrd="0" parTransId="{276960A9-ECA4-4389-9ED4-4DECE902DFE0}" sibTransId="{6DF827E0-F388-4F9A-99A5-242417D184E8}"/>
    <dgm:cxn modelId="{1E8CCFEB-C327-4D80-88BD-C7E91E6C4BAD}" srcId="{896A3E98-9F88-49F3-ADEE-4551D51B1F05}" destId="{802D370C-6399-46DC-B319-0830B2D18D56}" srcOrd="4" destOrd="0" parTransId="{6F2F09AB-A1BE-4615-A398-C9DF0B8015EA}" sibTransId="{473EB211-E4FE-4EFC-96DE-9F6D785C918A}"/>
    <dgm:cxn modelId="{112EBAF0-5169-4B18-A4BD-34932C4D2BA9}" type="presOf" srcId="{3E295F40-3859-48D3-9041-347C8FF2324E}" destId="{3F79B400-0F53-454D-8CB0-3140A45B0F72}" srcOrd="0" destOrd="0" presId="urn:microsoft.com/office/officeart/2005/8/layout/vList2"/>
    <dgm:cxn modelId="{9787CBFB-1938-4F9D-8F9A-2CC3BD1F2BD7}" type="presOf" srcId="{AE6FB374-7023-4E22-9587-AAD13595E065}" destId="{3100DEBE-2C52-4869-B3EF-B1F0DE686526}" srcOrd="0" destOrd="0" presId="urn:microsoft.com/office/officeart/2005/8/layout/vList2"/>
    <dgm:cxn modelId="{F4F19EFE-3272-493C-A333-19FF3BB3F0EA}" srcId="{896A3E98-9F88-49F3-ADEE-4551D51B1F05}" destId="{0AE1B7BA-065E-413C-A2CE-E7E3B21F7A46}" srcOrd="6" destOrd="0" parTransId="{4F4847D7-6976-4ED5-A62E-811A3970C68D}" sibTransId="{02B89D1C-5670-40A0-B9B3-B38AB3B0A7DB}"/>
    <dgm:cxn modelId="{723B6E0F-D2A1-4335-A7CE-09861355CA3A}" type="presParOf" srcId="{05288FC0-244B-4058-99A5-D8D8CC7B1E7B}" destId="{089ED3B3-28B3-459F-BCA1-56FD4BD0E465}" srcOrd="0" destOrd="0" presId="urn:microsoft.com/office/officeart/2005/8/layout/vList2"/>
    <dgm:cxn modelId="{B2BD9CF5-FB87-4FD5-B9B6-7F40BB91F654}" type="presParOf" srcId="{05288FC0-244B-4058-99A5-D8D8CC7B1E7B}" destId="{25B79DD0-9653-4FA8-96B8-67544A482BBC}" srcOrd="1" destOrd="0" presId="urn:microsoft.com/office/officeart/2005/8/layout/vList2"/>
    <dgm:cxn modelId="{064E584D-C4F3-4F61-8CAF-2F6548723BF4}" type="presParOf" srcId="{05288FC0-244B-4058-99A5-D8D8CC7B1E7B}" destId="{AEF19CE2-9D2F-403A-9630-BB6B4C484C32}" srcOrd="2" destOrd="0" presId="urn:microsoft.com/office/officeart/2005/8/layout/vList2"/>
    <dgm:cxn modelId="{858D0E48-0641-4804-9BF7-11AB0EB359C0}" type="presParOf" srcId="{05288FC0-244B-4058-99A5-D8D8CC7B1E7B}" destId="{74C8320A-775F-4CFB-AE98-6C2F5226E619}" srcOrd="3" destOrd="0" presId="urn:microsoft.com/office/officeart/2005/8/layout/vList2"/>
    <dgm:cxn modelId="{58E351D2-8B80-4585-9EC3-A4522E95E48C}" type="presParOf" srcId="{05288FC0-244B-4058-99A5-D8D8CC7B1E7B}" destId="{9EE14E2A-8653-4A05-9B6E-8EDC0AB4CC43}" srcOrd="4" destOrd="0" presId="urn:microsoft.com/office/officeart/2005/8/layout/vList2"/>
    <dgm:cxn modelId="{F22B79FF-0E8E-4E42-92CA-74C9BC098B9D}" type="presParOf" srcId="{05288FC0-244B-4058-99A5-D8D8CC7B1E7B}" destId="{CE5EEAD1-8CB6-4C6C-A674-27E0510D4F25}" srcOrd="5" destOrd="0" presId="urn:microsoft.com/office/officeart/2005/8/layout/vList2"/>
    <dgm:cxn modelId="{5DBA4F53-0E6E-404F-8DF3-A7D3A5E73773}" type="presParOf" srcId="{05288FC0-244B-4058-99A5-D8D8CC7B1E7B}" destId="{19CE5E35-58B2-42AC-881C-062E682283CE}" srcOrd="6" destOrd="0" presId="urn:microsoft.com/office/officeart/2005/8/layout/vList2"/>
    <dgm:cxn modelId="{17F76167-0C8E-4EAD-B0D3-86CF1297DE8E}" type="presParOf" srcId="{05288FC0-244B-4058-99A5-D8D8CC7B1E7B}" destId="{B2495600-35FB-4EE6-AF80-93EDBD8AC681}" srcOrd="7" destOrd="0" presId="urn:microsoft.com/office/officeart/2005/8/layout/vList2"/>
    <dgm:cxn modelId="{50C9B4B3-AC02-4FEF-A35A-0096FBB3CF93}" type="presParOf" srcId="{05288FC0-244B-4058-99A5-D8D8CC7B1E7B}" destId="{C70113AB-8F5E-4E42-B2F5-BF1C5057FA81}" srcOrd="8" destOrd="0" presId="urn:microsoft.com/office/officeart/2005/8/layout/vList2"/>
    <dgm:cxn modelId="{C1F4F4AD-34ED-466C-AEF5-CC6C399B5A74}" type="presParOf" srcId="{05288FC0-244B-4058-99A5-D8D8CC7B1E7B}" destId="{02204686-70E2-4E04-A1F3-784C1616D608}" srcOrd="9" destOrd="0" presId="urn:microsoft.com/office/officeart/2005/8/layout/vList2"/>
    <dgm:cxn modelId="{6364E0B5-9670-48D9-961C-908C95762192}" type="presParOf" srcId="{05288FC0-244B-4058-99A5-D8D8CC7B1E7B}" destId="{27CDB7AC-0B67-4609-8832-830B212FF661}" srcOrd="10" destOrd="0" presId="urn:microsoft.com/office/officeart/2005/8/layout/vList2"/>
    <dgm:cxn modelId="{B5B7B0EC-2D18-4887-8D8F-839E92D0123D}" type="presParOf" srcId="{05288FC0-244B-4058-99A5-D8D8CC7B1E7B}" destId="{DE3050CE-529B-4D37-9A10-5C150C083F53}" srcOrd="11" destOrd="0" presId="urn:microsoft.com/office/officeart/2005/8/layout/vList2"/>
    <dgm:cxn modelId="{C1B1BB53-1B46-46C2-802E-CC591769A322}" type="presParOf" srcId="{05288FC0-244B-4058-99A5-D8D8CC7B1E7B}" destId="{76DDA31B-1C4C-495E-9467-6C16349B7607}" srcOrd="12" destOrd="0" presId="urn:microsoft.com/office/officeart/2005/8/layout/vList2"/>
    <dgm:cxn modelId="{E9D64CF0-3A62-4D95-8231-FE13C9FC888E}" type="presParOf" srcId="{05288FC0-244B-4058-99A5-D8D8CC7B1E7B}" destId="{8077BA3E-C54C-4215-B9EB-91DB244506F5}" srcOrd="13" destOrd="0" presId="urn:microsoft.com/office/officeart/2005/8/layout/vList2"/>
    <dgm:cxn modelId="{FB66FC18-64F7-4184-BD32-92BE8D3B11E6}" type="presParOf" srcId="{05288FC0-244B-4058-99A5-D8D8CC7B1E7B}" destId="{3100DEBE-2C52-4869-B3EF-B1F0DE686526}" srcOrd="14" destOrd="0" presId="urn:microsoft.com/office/officeart/2005/8/layout/vList2"/>
    <dgm:cxn modelId="{FF84B0D2-C406-48BC-B75A-96C370EC175C}" type="presParOf" srcId="{05288FC0-244B-4058-99A5-D8D8CC7B1E7B}" destId="{5C465C98-ECA0-4551-9C15-2C1EE2B869FE}" srcOrd="15" destOrd="0" presId="urn:microsoft.com/office/officeart/2005/8/layout/vList2"/>
    <dgm:cxn modelId="{5AC360C7-C418-4A1D-8A1A-EB9BF11AD446}" type="presParOf" srcId="{05288FC0-244B-4058-99A5-D8D8CC7B1E7B}" destId="{3F79B400-0F53-454D-8CB0-3140A45B0F72}"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92AD05-A61F-4487-9ABF-98C20DF206D3}">
      <dsp:nvSpPr>
        <dsp:cNvPr id="0" name=""/>
        <dsp:cNvSpPr/>
      </dsp:nvSpPr>
      <dsp:spPr>
        <a:xfrm>
          <a:off x="0" y="0"/>
          <a:ext cx="5231928" cy="4469363"/>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51435" rIns="102870" bIns="51435" numCol="1" spcCol="1270" anchor="ctr" anchorCtr="0">
          <a:noAutofit/>
        </a:bodyPr>
        <a:lstStyle/>
        <a:p>
          <a:pPr marL="0" lvl="0" indent="0" algn="ctr" defTabSz="1200150">
            <a:lnSpc>
              <a:spcPct val="90000"/>
            </a:lnSpc>
            <a:spcBef>
              <a:spcPct val="0"/>
            </a:spcBef>
            <a:spcAft>
              <a:spcPct val="35000"/>
            </a:spcAft>
            <a:buNone/>
          </a:pPr>
          <a:r>
            <a:rPr lang="en-GB" sz="2700" b="0" i="0" kern="1200" dirty="0"/>
            <a:t>“The reaction people have to excessive demands or pressures, arising when people try to cope with tasks, responsibilities or other types of pressure connected with their job, but find difficulty, strain or worry in doing so.” (Health and Safety Executive, 2018)</a:t>
          </a:r>
          <a:endParaRPr lang="en-US" sz="2700" kern="1200" dirty="0"/>
        </a:p>
      </dsp:txBody>
      <dsp:txXfrm>
        <a:off x="218176" y="218176"/>
        <a:ext cx="4795576" cy="40330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D03539-A7DD-439D-B2B0-053A2C258025}">
      <dsp:nvSpPr>
        <dsp:cNvPr id="0" name=""/>
        <dsp:cNvSpPr/>
      </dsp:nvSpPr>
      <dsp:spPr>
        <a:xfrm>
          <a:off x="0" y="0"/>
          <a:ext cx="4210755" cy="4210755"/>
        </a:xfrm>
        <a:prstGeom prst="pie">
          <a:avLst>
            <a:gd name="adj1" fmla="val 5400000"/>
            <a:gd name="adj2" fmla="val 1620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E8EB9F-E8BC-47A7-9B38-A109F5A82C37}">
      <dsp:nvSpPr>
        <dsp:cNvPr id="0" name=""/>
        <dsp:cNvSpPr/>
      </dsp:nvSpPr>
      <dsp:spPr>
        <a:xfrm>
          <a:off x="2105377" y="0"/>
          <a:ext cx="7643118" cy="4210755"/>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0" kern="1200" dirty="0"/>
            <a:t>Work environment</a:t>
          </a:r>
          <a:r>
            <a:rPr lang="en-GB" sz="2400" b="0" i="0" kern="1200" dirty="0"/>
            <a:t>: </a:t>
          </a:r>
          <a:r>
            <a:rPr lang="en-US" sz="2400" b="0" i="0" kern="1200" dirty="0"/>
            <a:t>conflicts between employees, competition, pressure from the administration, harassment, discrimination</a:t>
          </a:r>
          <a:endParaRPr lang="en-US" sz="2400" kern="1200" dirty="0"/>
        </a:p>
      </dsp:txBody>
      <dsp:txXfrm>
        <a:off x="2105377" y="0"/>
        <a:ext cx="7643118" cy="2000109"/>
      </dsp:txXfrm>
    </dsp:sp>
    <dsp:sp modelId="{0864B95D-30F5-4246-AAFF-1B5B739B5D84}">
      <dsp:nvSpPr>
        <dsp:cNvPr id="0" name=""/>
        <dsp:cNvSpPr/>
      </dsp:nvSpPr>
      <dsp:spPr>
        <a:xfrm>
          <a:off x="1105323" y="2000109"/>
          <a:ext cx="2000109" cy="2000109"/>
        </a:xfrm>
        <a:prstGeom prst="pie">
          <a:avLst>
            <a:gd name="adj1" fmla="val 5400000"/>
            <a:gd name="adj2" fmla="val 1620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1A7B29-3849-421A-AB8B-A7C1E48ADA47}">
      <dsp:nvSpPr>
        <dsp:cNvPr id="0" name=""/>
        <dsp:cNvSpPr/>
      </dsp:nvSpPr>
      <dsp:spPr>
        <a:xfrm>
          <a:off x="2105377" y="2000109"/>
          <a:ext cx="7643118" cy="2000109"/>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0" kern="1200" dirty="0"/>
            <a:t>Inefficient work organization/ Disorganization</a:t>
          </a:r>
          <a:r>
            <a:rPr lang="en-US" sz="2400" b="0" i="0" kern="1200" dirty="0"/>
            <a:t>: </a:t>
          </a:r>
          <a:r>
            <a:rPr lang="en-GB" sz="2400" b="0" i="0" kern="1200" dirty="0"/>
            <a:t>long hours and shift work, unclear rules, </a:t>
          </a:r>
          <a:r>
            <a:rPr lang="en-US" sz="2400" b="0" i="0" kern="1200" dirty="0"/>
            <a:t>lack of interdepartmental communication, poor time management</a:t>
          </a:r>
          <a:endParaRPr lang="en-US" sz="2400" kern="1200" dirty="0"/>
        </a:p>
      </dsp:txBody>
      <dsp:txXfrm>
        <a:off x="2105377" y="2000109"/>
        <a:ext cx="7643118" cy="200010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269DF4-1604-468E-B6C7-895358E67A60}">
      <dsp:nvSpPr>
        <dsp:cNvPr id="0" name=""/>
        <dsp:cNvSpPr/>
      </dsp:nvSpPr>
      <dsp:spPr>
        <a:xfrm>
          <a:off x="0" y="0"/>
          <a:ext cx="4195480" cy="4195480"/>
        </a:xfrm>
        <a:prstGeom prst="pie">
          <a:avLst>
            <a:gd name="adj1" fmla="val 5400000"/>
            <a:gd name="adj2" fmla="val 1620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F826942-F406-471D-9A06-9EB68EC6401B}">
      <dsp:nvSpPr>
        <dsp:cNvPr id="0" name=""/>
        <dsp:cNvSpPr/>
      </dsp:nvSpPr>
      <dsp:spPr>
        <a:xfrm>
          <a:off x="2097740" y="0"/>
          <a:ext cx="6848800" cy="419548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0" kern="1200" dirty="0"/>
            <a:t>Unfavorable security conditions</a:t>
          </a:r>
          <a:r>
            <a:rPr lang="en-US" sz="2400" b="0" i="0" kern="1200" dirty="0"/>
            <a:t>: dangerous work, noise, vibration, inadequate temperature, ventilation, humidity. </a:t>
          </a:r>
          <a:endParaRPr lang="en-US" sz="2400" kern="1200" dirty="0"/>
        </a:p>
      </dsp:txBody>
      <dsp:txXfrm>
        <a:off x="2097740" y="0"/>
        <a:ext cx="6848800" cy="1992853"/>
      </dsp:txXfrm>
    </dsp:sp>
    <dsp:sp modelId="{9466DA91-3B42-4CD9-ACB6-9E36EFA2AC29}">
      <dsp:nvSpPr>
        <dsp:cNvPr id="0" name=""/>
        <dsp:cNvSpPr/>
      </dsp:nvSpPr>
      <dsp:spPr>
        <a:xfrm>
          <a:off x="1101313" y="1992853"/>
          <a:ext cx="1992853" cy="1992853"/>
        </a:xfrm>
        <a:prstGeom prst="pie">
          <a:avLst>
            <a:gd name="adj1" fmla="val 5400000"/>
            <a:gd name="adj2" fmla="val 1620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E0EB85-8AB2-4BD8-8AF3-F14249ED8A84}">
      <dsp:nvSpPr>
        <dsp:cNvPr id="0" name=""/>
        <dsp:cNvSpPr/>
      </dsp:nvSpPr>
      <dsp:spPr>
        <a:xfrm>
          <a:off x="2097740" y="1992853"/>
          <a:ext cx="6848800" cy="1992853"/>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0" kern="1200" dirty="0"/>
            <a:t>Physical discomfort</a:t>
          </a:r>
          <a:r>
            <a:rPr lang="en-US" sz="2400" b="0" i="0" kern="1200" dirty="0"/>
            <a:t>: uncomfortable seats, old equipment, inadequate lighting</a:t>
          </a:r>
          <a:endParaRPr lang="en-US" sz="2400" kern="1200" dirty="0"/>
        </a:p>
      </dsp:txBody>
      <dsp:txXfrm>
        <a:off x="2097740" y="1992853"/>
        <a:ext cx="6848800" cy="199285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8EA2D7-5306-486E-BE2E-EE0A740CEB17}">
      <dsp:nvSpPr>
        <dsp:cNvPr id="0" name=""/>
        <dsp:cNvSpPr/>
      </dsp:nvSpPr>
      <dsp:spPr>
        <a:xfrm>
          <a:off x="2257" y="0"/>
          <a:ext cx="2366671" cy="517030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GB" sz="1700" b="1" i="0" kern="1200" dirty="0"/>
            <a:t>Work environment</a:t>
          </a:r>
          <a:r>
            <a:rPr lang="en-GB" sz="1700" b="0" i="0" kern="1200" dirty="0"/>
            <a:t>: </a:t>
          </a:r>
          <a:r>
            <a:rPr lang="en-GB" sz="1800" b="0" i="0" kern="1200" dirty="0"/>
            <a:t>heath problems, tiredness, nervousness, depression, anxiety, loss of confidence, isolation</a:t>
          </a:r>
          <a:endParaRPr lang="en-US" sz="1700" kern="1200" dirty="0"/>
        </a:p>
      </dsp:txBody>
      <dsp:txXfrm>
        <a:off x="2257" y="2068123"/>
        <a:ext cx="2366671" cy="2068123"/>
      </dsp:txXfrm>
    </dsp:sp>
    <dsp:sp modelId="{2F2C3513-2D23-4EC9-B936-F11037C3545F}">
      <dsp:nvSpPr>
        <dsp:cNvPr id="0" name=""/>
        <dsp:cNvSpPr/>
      </dsp:nvSpPr>
      <dsp:spPr>
        <a:xfrm>
          <a:off x="324736" y="310218"/>
          <a:ext cx="1721713" cy="1721713"/>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6000" r="-26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B4E609A-DF16-43D1-8D97-36CE3A560FE2}">
      <dsp:nvSpPr>
        <dsp:cNvPr id="0" name=""/>
        <dsp:cNvSpPr/>
      </dsp:nvSpPr>
      <dsp:spPr>
        <a:xfrm>
          <a:off x="2428640" y="0"/>
          <a:ext cx="2366671" cy="517030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904" tIns="120904" rIns="120904" bIns="120904" numCol="1" spcCol="1270" anchor="ctr" anchorCtr="0">
          <a:noAutofit/>
        </a:bodyPr>
        <a:lstStyle/>
        <a:p>
          <a:pPr marL="0" lvl="0" indent="0" algn="ctr" defTabSz="755650">
            <a:lnSpc>
              <a:spcPct val="90000"/>
            </a:lnSpc>
            <a:spcBef>
              <a:spcPct val="0"/>
            </a:spcBef>
            <a:spcAft>
              <a:spcPct val="35000"/>
            </a:spcAft>
            <a:buNone/>
          </a:pPr>
          <a:r>
            <a:rPr lang="en-US" sz="1700" b="1" i="0" kern="1200" dirty="0"/>
            <a:t>Disorganization: </a:t>
          </a:r>
          <a:r>
            <a:rPr lang="en-US" sz="1800" b="0" i="0" kern="1200" dirty="0"/>
            <a:t>lack of focus, work overload, hasty decisions, unjustified mistakes, less performance and work productivity</a:t>
          </a:r>
          <a:endParaRPr lang="en-US" sz="1700" kern="1200" dirty="0"/>
        </a:p>
      </dsp:txBody>
      <dsp:txXfrm>
        <a:off x="2428640" y="2068123"/>
        <a:ext cx="2366671" cy="2068123"/>
      </dsp:txXfrm>
    </dsp:sp>
    <dsp:sp modelId="{57F91973-2FF2-4F02-9D78-32D5DD62D53D}">
      <dsp:nvSpPr>
        <dsp:cNvPr id="0" name=""/>
        <dsp:cNvSpPr/>
      </dsp:nvSpPr>
      <dsp:spPr>
        <a:xfrm>
          <a:off x="2762408" y="310218"/>
          <a:ext cx="1721713" cy="1721713"/>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D3EB5C8-74DF-4A14-9A75-CCB82BCB37C3}">
      <dsp:nvSpPr>
        <dsp:cNvPr id="0" name=""/>
        <dsp:cNvSpPr/>
      </dsp:nvSpPr>
      <dsp:spPr>
        <a:xfrm>
          <a:off x="4877600" y="0"/>
          <a:ext cx="2366671" cy="517030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b="1" i="0" kern="1200" dirty="0"/>
            <a:t>Physical discomfort</a:t>
          </a:r>
          <a:r>
            <a:rPr lang="en-US" sz="1800" b="0" i="0" kern="1200" dirty="0"/>
            <a:t>: health problem, </a:t>
          </a:r>
          <a:r>
            <a:rPr lang="en-GB" sz="1800" b="0" i="0" kern="1200" dirty="0"/>
            <a:t>performing a thing in a longer time</a:t>
          </a:r>
          <a:endParaRPr lang="en-US" sz="1800" kern="1200" dirty="0"/>
        </a:p>
      </dsp:txBody>
      <dsp:txXfrm>
        <a:off x="4877600" y="2068123"/>
        <a:ext cx="2366671" cy="2068123"/>
      </dsp:txXfrm>
    </dsp:sp>
    <dsp:sp modelId="{552B68FD-6D6B-4BEE-8811-B714A2FAC22C}">
      <dsp:nvSpPr>
        <dsp:cNvPr id="0" name=""/>
        <dsp:cNvSpPr/>
      </dsp:nvSpPr>
      <dsp:spPr>
        <a:xfrm>
          <a:off x="5200079" y="310218"/>
          <a:ext cx="1721713" cy="1721713"/>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10000" r="-10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2F22F3D-57FC-4BFF-9A51-12E8FEC4A531}">
      <dsp:nvSpPr>
        <dsp:cNvPr id="0" name=""/>
        <dsp:cNvSpPr/>
      </dsp:nvSpPr>
      <dsp:spPr>
        <a:xfrm>
          <a:off x="7315271" y="0"/>
          <a:ext cx="2366671" cy="5170309"/>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b="1" i="0" kern="1200" dirty="0"/>
            <a:t>Unfavorable security conditions</a:t>
          </a:r>
          <a:r>
            <a:rPr lang="en-US" sz="1800" b="0" i="0" kern="1200" dirty="0"/>
            <a:t>: health problems/sickness, inefficiency at work</a:t>
          </a:r>
          <a:endParaRPr lang="en-US" sz="1800" kern="1200" dirty="0"/>
        </a:p>
      </dsp:txBody>
      <dsp:txXfrm>
        <a:off x="7315271" y="2068123"/>
        <a:ext cx="2366671" cy="2068123"/>
      </dsp:txXfrm>
    </dsp:sp>
    <dsp:sp modelId="{90170562-F5E5-45BE-B1F1-8C50AA14A893}">
      <dsp:nvSpPr>
        <dsp:cNvPr id="0" name=""/>
        <dsp:cNvSpPr/>
      </dsp:nvSpPr>
      <dsp:spPr>
        <a:xfrm>
          <a:off x="7637750" y="310218"/>
          <a:ext cx="1721713" cy="1721713"/>
        </a:xfrm>
        <a:prstGeom prst="ellipse">
          <a:avLst/>
        </a:prstGeom>
        <a:blipFill rotWithShape="1">
          <a:blip xmlns:r="http://schemas.openxmlformats.org/officeDocument/2006/relationships" r:embed="rId4"/>
          <a:srcRect/>
          <a:stretch>
            <a:fillRect l="-33000" r="-33000"/>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B2E004E-4C52-4CDD-9D6D-183E8679A12D}">
      <dsp:nvSpPr>
        <dsp:cNvPr id="0" name=""/>
        <dsp:cNvSpPr/>
      </dsp:nvSpPr>
      <dsp:spPr>
        <a:xfrm>
          <a:off x="387368" y="4136247"/>
          <a:ext cx="8909464" cy="775546"/>
        </a:xfrm>
        <a:prstGeom prst="leftRightArrow">
          <a:avLst/>
        </a:prstGeom>
        <a:solidFill>
          <a:schemeClr val="accent1">
            <a:tint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59EDF0-6A7B-45A1-9D69-1635DBC19603}">
      <dsp:nvSpPr>
        <dsp:cNvPr id="0" name=""/>
        <dsp:cNvSpPr/>
      </dsp:nvSpPr>
      <dsp:spPr>
        <a:xfrm rot="16200000">
          <a:off x="-676909" y="678001"/>
          <a:ext cx="4195481" cy="2839478"/>
        </a:xfrm>
        <a:prstGeom prst="flowChartManualOperati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2400" bIns="0" numCol="1" spcCol="1270" anchor="ctr" anchorCtr="0">
          <a:noAutofit/>
        </a:bodyPr>
        <a:lstStyle/>
        <a:p>
          <a:pPr marL="0" lvl="0" indent="0" algn="ctr" defTabSz="1066800">
            <a:lnSpc>
              <a:spcPct val="90000"/>
            </a:lnSpc>
            <a:spcBef>
              <a:spcPct val="0"/>
            </a:spcBef>
            <a:spcAft>
              <a:spcPct val="35000"/>
            </a:spcAft>
            <a:buNone/>
          </a:pPr>
          <a:r>
            <a:rPr lang="en-GB" sz="2400" b="1" i="0" kern="1200" dirty="0">
              <a:solidFill>
                <a:srgbClr val="FFFF00"/>
              </a:solidFill>
            </a:rPr>
            <a:t>Political</a:t>
          </a:r>
        </a:p>
        <a:p>
          <a:pPr marL="0" lvl="0" indent="0" algn="ctr" defTabSz="1066800">
            <a:lnSpc>
              <a:spcPct val="90000"/>
            </a:lnSpc>
            <a:spcBef>
              <a:spcPct val="0"/>
            </a:spcBef>
            <a:spcAft>
              <a:spcPct val="35000"/>
            </a:spcAft>
            <a:buNone/>
          </a:pPr>
          <a:r>
            <a:rPr lang="en-GB" sz="2200" b="0" i="0" kern="1200" dirty="0"/>
            <a:t> Government policy, Political stability, Tax</a:t>
          </a:r>
          <a:endParaRPr lang="en-US" sz="2200" kern="1200" dirty="0"/>
        </a:p>
      </dsp:txBody>
      <dsp:txXfrm rot="5400000">
        <a:off x="1093" y="839095"/>
        <a:ext cx="2839478" cy="2517289"/>
      </dsp:txXfrm>
    </dsp:sp>
    <dsp:sp modelId="{950075DB-1ED1-404E-BE3F-1F1C773E2B6A}">
      <dsp:nvSpPr>
        <dsp:cNvPr id="0" name=""/>
        <dsp:cNvSpPr/>
      </dsp:nvSpPr>
      <dsp:spPr>
        <a:xfrm rot="16200000">
          <a:off x="2341664" y="678001"/>
          <a:ext cx="4195481" cy="2839478"/>
        </a:xfrm>
        <a:prstGeom prst="flowChartManualOperation">
          <a:avLst/>
        </a:prstGeom>
        <a:solidFill>
          <a:srgbClr val="FFC00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2400" bIns="0" numCol="1" spcCol="1270" anchor="ctr" anchorCtr="0">
          <a:noAutofit/>
        </a:bodyPr>
        <a:lstStyle/>
        <a:p>
          <a:pPr marL="0" lvl="0" indent="0" algn="ctr" defTabSz="1066800">
            <a:lnSpc>
              <a:spcPct val="90000"/>
            </a:lnSpc>
            <a:spcBef>
              <a:spcPct val="0"/>
            </a:spcBef>
            <a:spcAft>
              <a:spcPct val="35000"/>
            </a:spcAft>
            <a:buNone/>
          </a:pPr>
          <a:r>
            <a:rPr lang="en-GB" sz="2400" b="1" i="0" kern="1200" dirty="0">
              <a:solidFill>
                <a:schemeClr val="bg1"/>
              </a:solidFill>
            </a:rPr>
            <a:t>Economical</a:t>
          </a:r>
        </a:p>
        <a:p>
          <a:pPr marL="0" lvl="0" indent="0" algn="ctr" defTabSz="1066800">
            <a:lnSpc>
              <a:spcPct val="90000"/>
            </a:lnSpc>
            <a:spcBef>
              <a:spcPct val="0"/>
            </a:spcBef>
            <a:spcAft>
              <a:spcPct val="35000"/>
            </a:spcAft>
            <a:buNone/>
          </a:pPr>
          <a:r>
            <a:rPr lang="en-GB" sz="2200" b="0" i="0" kern="1200" dirty="0">
              <a:solidFill>
                <a:schemeClr val="bg1"/>
              </a:solidFill>
            </a:rPr>
            <a:t> Inflation, Cost of living,  Labour costs, </a:t>
          </a:r>
          <a:r>
            <a:rPr lang="en-GB" sz="2200" b="0" i="0" kern="1200" dirty="0" err="1">
              <a:solidFill>
                <a:schemeClr val="bg1"/>
              </a:solidFill>
            </a:rPr>
            <a:t>Unemplyment</a:t>
          </a:r>
          <a:r>
            <a:rPr lang="en-GB" sz="2200" b="0" i="0" kern="1200" dirty="0">
              <a:solidFill>
                <a:schemeClr val="bg1"/>
              </a:solidFill>
            </a:rPr>
            <a:t> rate </a:t>
          </a:r>
          <a:endParaRPr lang="en-US" sz="2200" kern="1200" dirty="0">
            <a:solidFill>
              <a:schemeClr val="bg1"/>
            </a:solidFill>
          </a:endParaRPr>
        </a:p>
      </dsp:txBody>
      <dsp:txXfrm rot="5400000">
        <a:off x="3019666" y="839095"/>
        <a:ext cx="2839478" cy="2517289"/>
      </dsp:txXfrm>
    </dsp:sp>
    <dsp:sp modelId="{4ADE1F87-C750-40F2-9845-04B76A21B16A}">
      <dsp:nvSpPr>
        <dsp:cNvPr id="0" name=""/>
        <dsp:cNvSpPr/>
      </dsp:nvSpPr>
      <dsp:spPr>
        <a:xfrm rot="16200000">
          <a:off x="5427969" y="678001"/>
          <a:ext cx="4195481" cy="2839478"/>
        </a:xfrm>
        <a:prstGeom prst="flowChartManualOperati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0" rIns="152400" bIns="0" numCol="1" spcCol="1270" anchor="ctr" anchorCtr="0">
          <a:noAutofit/>
        </a:bodyPr>
        <a:lstStyle/>
        <a:p>
          <a:pPr marL="0" lvl="0" indent="0" algn="ctr" defTabSz="1066800">
            <a:lnSpc>
              <a:spcPct val="90000"/>
            </a:lnSpc>
            <a:spcBef>
              <a:spcPct val="0"/>
            </a:spcBef>
            <a:spcAft>
              <a:spcPct val="35000"/>
            </a:spcAft>
            <a:buNone/>
          </a:pPr>
          <a:r>
            <a:rPr lang="en-GB" sz="2400" b="1" i="0" kern="1200" dirty="0">
              <a:solidFill>
                <a:srgbClr val="FFFF00"/>
              </a:solidFill>
            </a:rPr>
            <a:t>Social</a:t>
          </a:r>
        </a:p>
        <a:p>
          <a:pPr marL="0" lvl="0" indent="0" algn="ctr" defTabSz="1066800">
            <a:lnSpc>
              <a:spcPct val="90000"/>
            </a:lnSpc>
            <a:spcBef>
              <a:spcPct val="0"/>
            </a:spcBef>
            <a:spcAft>
              <a:spcPct val="35000"/>
            </a:spcAft>
            <a:buNone/>
          </a:pPr>
          <a:r>
            <a:rPr lang="en-GB" sz="2100" b="0" i="0" kern="1200" dirty="0"/>
            <a:t> Lifestyle factors, Career attitudes, Work-life balance, Population demographics, Cultural barrier, Age distribution</a:t>
          </a:r>
          <a:endParaRPr lang="en-US" sz="2100" kern="1200" dirty="0"/>
        </a:p>
      </dsp:txBody>
      <dsp:txXfrm rot="5400000">
        <a:off x="6105971" y="839095"/>
        <a:ext cx="2839478" cy="251728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B25D97-C506-47F1-B24A-89E66B1467E5}">
      <dsp:nvSpPr>
        <dsp:cNvPr id="0" name=""/>
        <dsp:cNvSpPr/>
      </dsp:nvSpPr>
      <dsp:spPr>
        <a:xfrm rot="16200000">
          <a:off x="-676909" y="678001"/>
          <a:ext cx="4195481" cy="2839478"/>
        </a:xfrm>
        <a:prstGeom prst="flowChartManualOperation">
          <a:avLst/>
        </a:prstGeom>
        <a:solidFill>
          <a:srgbClr val="FFC000"/>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0" rIns="177800" bIns="0" numCol="1" spcCol="1270" anchor="ctr" anchorCtr="0">
          <a:noAutofit/>
        </a:bodyPr>
        <a:lstStyle/>
        <a:p>
          <a:pPr marL="0" lvl="0" indent="0" algn="ctr" defTabSz="1244600">
            <a:lnSpc>
              <a:spcPct val="90000"/>
            </a:lnSpc>
            <a:spcBef>
              <a:spcPct val="0"/>
            </a:spcBef>
            <a:spcAft>
              <a:spcPct val="35000"/>
            </a:spcAft>
            <a:buNone/>
          </a:pPr>
          <a:r>
            <a:rPr lang="en-GB" sz="2800" b="1" i="0" kern="1200" dirty="0">
              <a:solidFill>
                <a:schemeClr val="bg1"/>
              </a:solidFill>
            </a:rPr>
            <a:t>Technological</a:t>
          </a:r>
          <a:r>
            <a:rPr lang="en-GB" sz="2000" b="0" i="0" kern="1200" dirty="0"/>
            <a:t> </a:t>
          </a:r>
          <a:r>
            <a:rPr lang="en-GB" sz="2000" b="0" i="0" kern="1200" dirty="0">
              <a:solidFill>
                <a:schemeClr val="bg1"/>
              </a:solidFill>
            </a:rPr>
            <a:t>Automation, Innovation, Disruptive technologies, </a:t>
          </a:r>
        </a:p>
        <a:p>
          <a:pPr marL="0" lvl="0" indent="0" algn="ctr" defTabSz="1244600">
            <a:lnSpc>
              <a:spcPct val="90000"/>
            </a:lnSpc>
            <a:spcBef>
              <a:spcPct val="0"/>
            </a:spcBef>
            <a:spcAft>
              <a:spcPct val="35000"/>
            </a:spcAft>
            <a:buNone/>
          </a:pPr>
          <a:r>
            <a:rPr lang="en-GB" sz="2000" b="0" i="0" kern="1200" dirty="0">
              <a:solidFill>
                <a:schemeClr val="bg1"/>
              </a:solidFill>
            </a:rPr>
            <a:t>Robotics</a:t>
          </a:r>
        </a:p>
        <a:p>
          <a:pPr marL="0" lvl="0" indent="0" algn="ctr" defTabSz="1244600">
            <a:lnSpc>
              <a:spcPct val="90000"/>
            </a:lnSpc>
            <a:spcBef>
              <a:spcPct val="0"/>
            </a:spcBef>
            <a:spcAft>
              <a:spcPct val="35000"/>
            </a:spcAft>
            <a:buNone/>
          </a:pPr>
          <a:r>
            <a:rPr lang="en-GB" sz="2000" b="0" i="0" kern="1200" dirty="0">
              <a:solidFill>
                <a:schemeClr val="bg1"/>
              </a:solidFill>
            </a:rPr>
            <a:t> Artificial Intelligence, </a:t>
          </a:r>
          <a:endParaRPr lang="en-US" sz="2000" kern="1200" dirty="0">
            <a:solidFill>
              <a:schemeClr val="bg1"/>
            </a:solidFill>
          </a:endParaRPr>
        </a:p>
      </dsp:txBody>
      <dsp:txXfrm rot="5400000">
        <a:off x="1093" y="839095"/>
        <a:ext cx="2839478" cy="2517289"/>
      </dsp:txXfrm>
    </dsp:sp>
    <dsp:sp modelId="{10963ABE-B4B2-403C-9CD7-C349698120D4}">
      <dsp:nvSpPr>
        <dsp:cNvPr id="0" name=""/>
        <dsp:cNvSpPr/>
      </dsp:nvSpPr>
      <dsp:spPr>
        <a:xfrm rot="16200000">
          <a:off x="2375530" y="678001"/>
          <a:ext cx="4195481" cy="2839478"/>
        </a:xfrm>
        <a:prstGeom prst="flowChartManualOperati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0" rIns="177800" bIns="0" numCol="1" spcCol="1270" anchor="ctr" anchorCtr="0">
          <a:noAutofit/>
        </a:bodyPr>
        <a:lstStyle/>
        <a:p>
          <a:pPr marL="0" lvl="0" indent="0" algn="ctr" defTabSz="1244600">
            <a:lnSpc>
              <a:spcPct val="90000"/>
            </a:lnSpc>
            <a:spcBef>
              <a:spcPct val="0"/>
            </a:spcBef>
            <a:spcAft>
              <a:spcPct val="35000"/>
            </a:spcAft>
            <a:buNone/>
          </a:pPr>
          <a:r>
            <a:rPr lang="en-GB" sz="2800" b="1" i="0" kern="1200" dirty="0">
              <a:solidFill>
                <a:srgbClr val="FFFF00"/>
              </a:solidFill>
            </a:rPr>
            <a:t>Legal</a:t>
          </a:r>
          <a:endParaRPr lang="en-GB" sz="2100" b="1" i="0" kern="1200" dirty="0">
            <a:solidFill>
              <a:srgbClr val="FFFF00"/>
            </a:solidFill>
          </a:endParaRPr>
        </a:p>
        <a:p>
          <a:pPr marL="0" lvl="0" indent="0" algn="ctr" defTabSz="1244600">
            <a:lnSpc>
              <a:spcPct val="90000"/>
            </a:lnSpc>
            <a:spcBef>
              <a:spcPct val="0"/>
            </a:spcBef>
            <a:spcAft>
              <a:spcPct val="35000"/>
            </a:spcAft>
            <a:buNone/>
          </a:pPr>
          <a:r>
            <a:rPr lang="en-GB" sz="2100" b="0" i="0" kern="1200" dirty="0"/>
            <a:t> Employment law, Local labour law, Health and safety regulations</a:t>
          </a:r>
        </a:p>
        <a:p>
          <a:pPr marL="0" lvl="0" indent="0" algn="ctr" defTabSz="1244600">
            <a:lnSpc>
              <a:spcPct val="90000"/>
            </a:lnSpc>
            <a:spcBef>
              <a:spcPct val="0"/>
            </a:spcBef>
            <a:spcAft>
              <a:spcPct val="35000"/>
            </a:spcAft>
            <a:buNone/>
          </a:pPr>
          <a:r>
            <a:rPr lang="en-GB" sz="2100" b="0" i="0" kern="1200" dirty="0"/>
            <a:t>Discrimination laws</a:t>
          </a:r>
          <a:endParaRPr lang="en-US" sz="2100" kern="1200" dirty="0"/>
        </a:p>
      </dsp:txBody>
      <dsp:txXfrm rot="5400000">
        <a:off x="3053532" y="839095"/>
        <a:ext cx="2839478" cy="2517289"/>
      </dsp:txXfrm>
    </dsp:sp>
    <dsp:sp modelId="{C1B9823A-9275-4341-BA6C-7863CFD91689}">
      <dsp:nvSpPr>
        <dsp:cNvPr id="0" name=""/>
        <dsp:cNvSpPr/>
      </dsp:nvSpPr>
      <dsp:spPr>
        <a:xfrm rot="16200000">
          <a:off x="5427969" y="678001"/>
          <a:ext cx="4195481" cy="2839478"/>
        </a:xfrm>
        <a:prstGeom prst="flowChartManualOperation">
          <a:avLst/>
        </a:prstGeom>
        <a:solidFill>
          <a:schemeClr val="bg2"/>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0" rIns="177800" bIns="0" numCol="1" spcCol="1270" anchor="ctr" anchorCtr="0">
          <a:noAutofit/>
        </a:bodyPr>
        <a:lstStyle/>
        <a:p>
          <a:pPr marL="0" lvl="0" indent="0" algn="ctr" defTabSz="1244600">
            <a:lnSpc>
              <a:spcPct val="90000"/>
            </a:lnSpc>
            <a:spcBef>
              <a:spcPct val="0"/>
            </a:spcBef>
            <a:spcAft>
              <a:spcPct val="35000"/>
            </a:spcAft>
            <a:buNone/>
          </a:pPr>
          <a:r>
            <a:rPr lang="en-GB" sz="2800" b="1" i="0" kern="1200" dirty="0">
              <a:solidFill>
                <a:srgbClr val="FFFF00"/>
              </a:solidFill>
            </a:rPr>
            <a:t>Environmental</a:t>
          </a:r>
          <a:r>
            <a:rPr lang="en-GB" sz="2200" b="0" i="0" kern="1200" dirty="0"/>
            <a:t> </a:t>
          </a:r>
          <a:r>
            <a:rPr lang="en-GB" sz="2200" b="0" i="0" kern="1200" dirty="0" err="1"/>
            <a:t>Environmental</a:t>
          </a:r>
          <a:r>
            <a:rPr lang="en-GB" sz="2200" b="0" i="0" kern="1200" dirty="0"/>
            <a:t> rules and regulations</a:t>
          </a:r>
        </a:p>
        <a:p>
          <a:pPr marL="0" lvl="0" indent="0" algn="ctr" defTabSz="1244600">
            <a:lnSpc>
              <a:spcPct val="90000"/>
            </a:lnSpc>
            <a:spcBef>
              <a:spcPct val="0"/>
            </a:spcBef>
            <a:spcAft>
              <a:spcPct val="35000"/>
            </a:spcAft>
            <a:buNone/>
          </a:pPr>
          <a:r>
            <a:rPr lang="en-GB" sz="2200" b="0" i="0" kern="1200" dirty="0"/>
            <a:t> </a:t>
          </a:r>
          <a:r>
            <a:rPr lang="en-US" sz="2200" b="0" i="0" kern="1200" dirty="0"/>
            <a:t>Future pandemics, Pressures from NGO’s</a:t>
          </a:r>
          <a:endParaRPr lang="en-US" sz="2200" kern="1200" dirty="0"/>
        </a:p>
      </dsp:txBody>
      <dsp:txXfrm rot="5400000">
        <a:off x="6105971" y="839095"/>
        <a:ext cx="2839478" cy="251728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9ED3B3-28B3-459F-BCA1-56FD4BD0E465}">
      <dsp:nvSpPr>
        <dsp:cNvPr id="0" name=""/>
        <dsp:cNvSpPr/>
      </dsp:nvSpPr>
      <dsp:spPr>
        <a:xfrm>
          <a:off x="0" y="92768"/>
          <a:ext cx="9729102" cy="5054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Good communication skills between collegues and departments</a:t>
          </a:r>
          <a:endParaRPr lang="en-US" sz="2000" kern="1200"/>
        </a:p>
      </dsp:txBody>
      <dsp:txXfrm>
        <a:off x="24674" y="117442"/>
        <a:ext cx="9679754" cy="456092"/>
      </dsp:txXfrm>
    </dsp:sp>
    <dsp:sp modelId="{AEF19CE2-9D2F-403A-9630-BB6B4C484C32}">
      <dsp:nvSpPr>
        <dsp:cNvPr id="0" name=""/>
        <dsp:cNvSpPr/>
      </dsp:nvSpPr>
      <dsp:spPr>
        <a:xfrm>
          <a:off x="0" y="675968"/>
          <a:ext cx="9729102" cy="5054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dirty="0"/>
            <a:t>Trainings related to task and time management</a:t>
          </a:r>
          <a:endParaRPr lang="en-US" sz="2000" kern="1200" dirty="0"/>
        </a:p>
      </dsp:txBody>
      <dsp:txXfrm>
        <a:off x="24674" y="700642"/>
        <a:ext cx="9679754" cy="456092"/>
      </dsp:txXfrm>
    </dsp:sp>
    <dsp:sp modelId="{9EE14E2A-8653-4A05-9B6E-8EDC0AB4CC43}">
      <dsp:nvSpPr>
        <dsp:cNvPr id="0" name=""/>
        <dsp:cNvSpPr/>
      </dsp:nvSpPr>
      <dsp:spPr>
        <a:xfrm>
          <a:off x="0" y="1259169"/>
          <a:ext cx="9729102" cy="5054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Teambuilding activities</a:t>
          </a:r>
          <a:endParaRPr lang="en-US" sz="2000" kern="1200"/>
        </a:p>
      </dsp:txBody>
      <dsp:txXfrm>
        <a:off x="24674" y="1283843"/>
        <a:ext cx="9679754" cy="456092"/>
      </dsp:txXfrm>
    </dsp:sp>
    <dsp:sp modelId="{19CE5E35-58B2-42AC-881C-062E682283CE}">
      <dsp:nvSpPr>
        <dsp:cNvPr id="0" name=""/>
        <dsp:cNvSpPr/>
      </dsp:nvSpPr>
      <dsp:spPr>
        <a:xfrm>
          <a:off x="0" y="1842369"/>
          <a:ext cx="9729102" cy="5054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Ergonomic workspace, which does not cause physical discomfort</a:t>
          </a:r>
          <a:endParaRPr lang="en-US" sz="2000" kern="1200"/>
        </a:p>
      </dsp:txBody>
      <dsp:txXfrm>
        <a:off x="24674" y="1867043"/>
        <a:ext cx="9679754" cy="456092"/>
      </dsp:txXfrm>
    </dsp:sp>
    <dsp:sp modelId="{C70113AB-8F5E-4E42-B2F5-BF1C5057FA81}">
      <dsp:nvSpPr>
        <dsp:cNvPr id="0" name=""/>
        <dsp:cNvSpPr/>
      </dsp:nvSpPr>
      <dsp:spPr>
        <a:xfrm>
          <a:off x="0" y="2425569"/>
          <a:ext cx="9729102" cy="5054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Labour reforms </a:t>
          </a:r>
          <a:endParaRPr lang="en-US" sz="2000" kern="1200"/>
        </a:p>
      </dsp:txBody>
      <dsp:txXfrm>
        <a:off x="24674" y="2450243"/>
        <a:ext cx="9679754" cy="456092"/>
      </dsp:txXfrm>
    </dsp:sp>
    <dsp:sp modelId="{27CDB7AC-0B67-4609-8832-830B212FF661}">
      <dsp:nvSpPr>
        <dsp:cNvPr id="0" name=""/>
        <dsp:cNvSpPr/>
      </dsp:nvSpPr>
      <dsp:spPr>
        <a:xfrm>
          <a:off x="0" y="3008769"/>
          <a:ext cx="9729102" cy="5054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Flexible work schedules</a:t>
          </a:r>
          <a:endParaRPr lang="en-US" sz="2000" kern="1200"/>
        </a:p>
      </dsp:txBody>
      <dsp:txXfrm>
        <a:off x="24674" y="3033443"/>
        <a:ext cx="9679754" cy="456092"/>
      </dsp:txXfrm>
    </dsp:sp>
    <dsp:sp modelId="{76DDA31B-1C4C-495E-9467-6C16349B7607}">
      <dsp:nvSpPr>
        <dsp:cNvPr id="0" name=""/>
        <dsp:cNvSpPr/>
      </dsp:nvSpPr>
      <dsp:spPr>
        <a:xfrm>
          <a:off x="0" y="3591969"/>
          <a:ext cx="9729102" cy="5054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dirty="0"/>
            <a:t>Measures to combat harassment and discrimination</a:t>
          </a:r>
          <a:endParaRPr lang="en-US" sz="2000" kern="1200" dirty="0"/>
        </a:p>
      </dsp:txBody>
      <dsp:txXfrm>
        <a:off x="24674" y="3616643"/>
        <a:ext cx="9679754" cy="456092"/>
      </dsp:txXfrm>
    </dsp:sp>
    <dsp:sp modelId="{3100DEBE-2C52-4869-B3EF-B1F0DE686526}">
      <dsp:nvSpPr>
        <dsp:cNvPr id="0" name=""/>
        <dsp:cNvSpPr/>
      </dsp:nvSpPr>
      <dsp:spPr>
        <a:xfrm>
          <a:off x="0" y="4175169"/>
          <a:ext cx="9729102" cy="5054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Planning out any upcoming stressful days or events – do to-do list</a:t>
          </a:r>
          <a:endParaRPr lang="en-US" sz="2000" kern="1200"/>
        </a:p>
      </dsp:txBody>
      <dsp:txXfrm>
        <a:off x="24674" y="4199843"/>
        <a:ext cx="9679754" cy="456092"/>
      </dsp:txXfrm>
    </dsp:sp>
    <dsp:sp modelId="{3F79B400-0F53-454D-8CB0-3140A45B0F72}">
      <dsp:nvSpPr>
        <dsp:cNvPr id="0" name=""/>
        <dsp:cNvSpPr/>
      </dsp:nvSpPr>
      <dsp:spPr>
        <a:xfrm>
          <a:off x="0" y="4758369"/>
          <a:ext cx="9729102" cy="50544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a:t>Improve your lifestyle</a:t>
          </a:r>
          <a:endParaRPr lang="en-US" sz="2000" kern="1200"/>
        </a:p>
      </dsp:txBody>
      <dsp:txXfrm>
        <a:off x="24674" y="4783043"/>
        <a:ext cx="9679754" cy="456092"/>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96F6-EA58-49C0-81DB-4346083A77A7}" type="datetimeFigureOut">
              <a:rPr lang="en-US" smtClean="0"/>
              <a:t>11/9/2021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E441B9-9B4F-4479-8BD4-43F38C2CA477}" type="slidenum">
              <a:rPr lang="en-US" smtClean="0"/>
              <a:t>‹#›</a:t>
            </a:fld>
            <a:endParaRPr lang="en-US"/>
          </a:p>
        </p:txBody>
      </p:sp>
    </p:spTree>
    <p:extLst>
      <p:ext uri="{BB962C8B-B14F-4D97-AF65-F5344CB8AC3E}">
        <p14:creationId xmlns:p14="http://schemas.microsoft.com/office/powerpoint/2010/main" val="21893959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GB" dirty="0"/>
              <a:t>In our days stress to the workplace became the biggest factor which affect people’s health and </a:t>
            </a:r>
            <a:r>
              <a:rPr lang="en-GB" dirty="0">
                <a:solidFill>
                  <a:srgbClr val="000000"/>
                </a:solidFill>
                <a:effectLst/>
              </a:rPr>
              <a:t>which hinders a happier people’s  life in the UK. Every 4 or 5 person are declared that the stress to the workplace is the most important type of stress in their life. </a:t>
            </a:r>
          </a:p>
          <a:p>
            <a:r>
              <a:rPr lang="en-GB" b="0" i="0" dirty="0">
                <a:solidFill>
                  <a:srgbClr val="3C3C3C"/>
                </a:solidFill>
                <a:effectLst/>
                <a:latin typeface="lato" panose="020F0502020204030203" pitchFamily="34" charset="0"/>
              </a:rPr>
              <a:t>The findings reveal, on a weekly basis, 25-34 year olds are feeling the most work-related pressure.</a:t>
            </a:r>
            <a:endParaRPr lang="en-US" dirty="0"/>
          </a:p>
        </p:txBody>
      </p:sp>
      <p:sp>
        <p:nvSpPr>
          <p:cNvPr id="4" name="Slide Number Placeholder 3"/>
          <p:cNvSpPr>
            <a:spLocks noGrp="1"/>
          </p:cNvSpPr>
          <p:nvPr>
            <p:ph type="sldNum" sz="quarter" idx="5"/>
          </p:nvPr>
        </p:nvSpPr>
        <p:spPr/>
        <p:txBody>
          <a:bodyPr/>
          <a:lstStyle/>
          <a:p>
            <a:fld id="{FEE441B9-9B4F-4479-8BD4-43F38C2CA477}" type="slidenum">
              <a:rPr lang="en-US" smtClean="0"/>
              <a:t>2</a:t>
            </a:fld>
            <a:endParaRPr lang="en-US"/>
          </a:p>
        </p:txBody>
      </p:sp>
    </p:spTree>
    <p:extLst>
      <p:ext uri="{BB962C8B-B14F-4D97-AF65-F5344CB8AC3E}">
        <p14:creationId xmlns:p14="http://schemas.microsoft.com/office/powerpoint/2010/main" val="35168306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EE441B9-9B4F-4479-8BD4-43F38C2CA477}" type="slidenum">
              <a:rPr lang="en-US" smtClean="0"/>
              <a:t>8</a:t>
            </a:fld>
            <a:endParaRPr lang="en-US"/>
          </a:p>
        </p:txBody>
      </p:sp>
    </p:spTree>
    <p:extLst>
      <p:ext uri="{BB962C8B-B14F-4D97-AF65-F5344CB8AC3E}">
        <p14:creationId xmlns:p14="http://schemas.microsoft.com/office/powerpoint/2010/main" val="39154489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7ADA732-7637-4203-BCEB-B5B3A2B999B8}" type="datetimeFigureOut">
              <a:rPr lang="en-US" smtClean="0"/>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2511417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7ADA732-7637-4203-BCEB-B5B3A2B999B8}" type="datetimeFigureOut">
              <a:rPr lang="en-US" smtClean="0"/>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9076657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ADA732-7637-4203-BCEB-B5B3A2B999B8}" type="datetimeFigureOut">
              <a:rPr lang="en-US" smtClean="0"/>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17129865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7ADA732-7637-4203-BCEB-B5B3A2B999B8}" type="datetimeFigureOut">
              <a:rPr lang="en-US" smtClean="0"/>
              <a:t>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19706099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7ADA732-7637-4203-BCEB-B5B3A2B999B8}" type="datetimeFigureOut">
              <a:rPr lang="en-US" smtClean="0"/>
              <a:t>11/9/2021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738148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7ADA732-7637-4203-BCEB-B5B3A2B999B8}" type="datetimeFigureOut">
              <a:rPr lang="en-US" smtClean="0"/>
              <a:t>11/9/2021</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30076524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7ADA732-7637-4203-BCEB-B5B3A2B999B8}" type="datetimeFigureOut">
              <a:rPr lang="en-US" smtClean="0"/>
              <a:t>11/9/2021</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8233645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7ADA732-7637-4203-BCEB-B5B3A2B999B8}" type="datetimeFigureOut">
              <a:rPr lang="en-US" smtClean="0"/>
              <a:t>11/9/2021</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30097273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7ADA732-7637-4203-BCEB-B5B3A2B999B8}" type="datetimeFigureOut">
              <a:rPr lang="en-US" smtClean="0"/>
              <a:t>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9001087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7ADA732-7637-4203-BCEB-B5B3A2B999B8}" type="datetimeFigureOut">
              <a:rPr lang="en-US" smtClean="0"/>
              <a:t>11/9/2021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30269359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7ADA732-7637-4203-BCEB-B5B3A2B999B8}" type="datetimeFigureOut">
              <a:rPr lang="en-US" smtClean="0"/>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36871463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7ADA732-7637-4203-BCEB-B5B3A2B999B8}" type="datetimeFigureOut">
              <a:rPr lang="en-US" smtClean="0"/>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CA0E0C-BC34-4EE9-94B9-7154E024E1E8}"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360854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7ADA732-7637-4203-BCEB-B5B3A2B999B8}" type="datetimeFigureOut">
              <a:rPr lang="en-US" smtClean="0"/>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28507537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7ADA732-7637-4203-BCEB-B5B3A2B999B8}" type="datetimeFigureOut">
              <a:rPr lang="en-US" smtClean="0"/>
              <a:t>11/9/2021</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10598100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7ADA732-7637-4203-BCEB-B5B3A2B999B8}" type="datetimeFigureOut">
              <a:rPr lang="en-US" smtClean="0"/>
              <a:t>11/9/2021</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17195320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ADA732-7637-4203-BCEB-B5B3A2B999B8}" type="datetimeFigureOut">
              <a:rPr lang="en-US" smtClean="0"/>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6524421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ADA732-7637-4203-BCEB-B5B3A2B999B8}" type="datetimeFigureOut">
              <a:rPr lang="en-US" smtClean="0"/>
              <a:t>11/9/2021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1CA0E0C-BC34-4EE9-94B9-7154E024E1E8}" type="slidenum">
              <a:rPr lang="en-US" smtClean="0"/>
              <a:t>‹#›</a:t>
            </a:fld>
            <a:endParaRPr lang="en-US"/>
          </a:p>
        </p:txBody>
      </p:sp>
    </p:spTree>
    <p:extLst>
      <p:ext uri="{BB962C8B-B14F-4D97-AF65-F5344CB8AC3E}">
        <p14:creationId xmlns:p14="http://schemas.microsoft.com/office/powerpoint/2010/main" val="3281348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7ADA732-7637-4203-BCEB-B5B3A2B999B8}" type="datetimeFigureOut">
              <a:rPr lang="en-US" smtClean="0"/>
              <a:t>11/9/2021</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21CA0E0C-BC34-4EE9-94B9-7154E024E1E8}" type="slidenum">
              <a:rPr lang="en-US" smtClean="0"/>
              <a:t>‹#›</a:t>
            </a:fld>
            <a:endParaRPr lang="en-US"/>
          </a:p>
        </p:txBody>
      </p:sp>
    </p:spTree>
    <p:extLst>
      <p:ext uri="{BB962C8B-B14F-4D97-AF65-F5344CB8AC3E}">
        <p14:creationId xmlns:p14="http://schemas.microsoft.com/office/powerpoint/2010/main" val="3055323702"/>
      </p:ext>
    </p:extLst>
  </p:cSld>
  <p:clrMap bg1="dk1" tx1="lt1" bg2="dk2" tx2="lt2" accent1="accent1" accent2="accent2" accent3="accent3" accent4="accent4" accent5="accent5" accent6="accent6" hlink="hlink" folHlink="folHlink"/>
  <p:sldLayoutIdLst>
    <p:sldLayoutId id="2147483954" r:id="rId1"/>
    <p:sldLayoutId id="2147483955" r:id="rId2"/>
    <p:sldLayoutId id="2147483956" r:id="rId3"/>
    <p:sldLayoutId id="2147483957" r:id="rId4"/>
    <p:sldLayoutId id="2147483958" r:id="rId5"/>
    <p:sldLayoutId id="2147483959" r:id="rId6"/>
    <p:sldLayoutId id="2147483960" r:id="rId7"/>
    <p:sldLayoutId id="2147483961" r:id="rId8"/>
    <p:sldLayoutId id="2147483962" r:id="rId9"/>
    <p:sldLayoutId id="2147483963" r:id="rId10"/>
    <p:sldLayoutId id="2147483964" r:id="rId11"/>
    <p:sldLayoutId id="2147483965" r:id="rId12"/>
    <p:sldLayoutId id="2147483966" r:id="rId13"/>
    <p:sldLayoutId id="2147483967" r:id="rId14"/>
    <p:sldLayoutId id="2147483968" r:id="rId15"/>
    <p:sldLayoutId id="2147483969" r:id="rId16"/>
    <p:sldLayoutId id="2147483970"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https://moodle.uwtsd.ac.uk/course/view.php?id=5907"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Layout" Target="../diagrams/layout7.xml"/><Relationship Id="rId7" Type="http://schemas.openxmlformats.org/officeDocument/2006/relationships/image" Target="../media/image13.png"/><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 Id="rId9" Type="http://schemas.openxmlformats.org/officeDocument/2006/relationships/image" Target="../media/image15.png"/></Relationships>
</file>

<file path=ppt/slides/_rels/slide1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perkbox.com/uk/resources/library/2020-workplace-stress-survey(accesed" TargetMode="External"/><Relationship Id="rId2" Type="http://schemas.openxmlformats.org/officeDocument/2006/relationships/hyperlink" Target="https://smallbusiness.chron.com/stress-affects-work-performance-18040.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1">
            <a:extLst>
              <a:ext uri="{FF2B5EF4-FFF2-40B4-BE49-F238E27FC236}">
                <a16:creationId xmlns:a16="http://schemas.microsoft.com/office/drawing/2014/main" id="{CBB98AF9-F03F-4473-AEB7-93F66C9B55B4}"/>
              </a:ext>
            </a:extLst>
          </p:cNvPr>
          <p:cNvSpPr>
            <a:spLocks noGrp="1" noChangeArrowheads="1"/>
          </p:cNvSpPr>
          <p:nvPr>
            <p:ph type="ctrTitle"/>
          </p:nvPr>
        </p:nvSpPr>
        <p:spPr bwMode="auto">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800" b="0" i="0" u="none" strike="noStrike" cap="none" normalizeH="0" baseline="0">
                <a:ln>
                  <a:noFill/>
                </a:ln>
                <a:solidFill>
                  <a:schemeClr val="tx1"/>
                </a:solidFill>
                <a:effectLst/>
                <a:latin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3" name="Subtitle 2">
            <a:extLst>
              <a:ext uri="{FF2B5EF4-FFF2-40B4-BE49-F238E27FC236}">
                <a16:creationId xmlns:a16="http://schemas.microsoft.com/office/drawing/2014/main" id="{7945F424-BBBC-486D-BAD2-95C09694B04E}"/>
              </a:ext>
            </a:extLst>
          </p:cNvPr>
          <p:cNvSpPr>
            <a:spLocks noGrp="1"/>
          </p:cNvSpPr>
          <p:nvPr>
            <p:ph type="subTitle" idx="1"/>
          </p:nvPr>
        </p:nvSpPr>
        <p:spPr>
          <a:xfrm>
            <a:off x="995784" y="4564760"/>
            <a:ext cx="9144000" cy="1800387"/>
          </a:xfrm>
        </p:spPr>
        <p:txBody>
          <a:bodyPr>
            <a:noAutofit/>
          </a:bodyPr>
          <a:lstStyle/>
          <a:p>
            <a:pPr fontAlgn="ctr"/>
            <a:r>
              <a:rPr lang="en-GB" sz="1800" b="1" strike="noStrike" dirty="0">
                <a:solidFill>
                  <a:srgbClr val="FFFF00"/>
                </a:solidFill>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Module: Problem Solving and Decision Making (BMSW4004_BIRM)</a:t>
            </a:r>
          </a:p>
          <a:p>
            <a:br>
              <a:rPr lang="en-US" sz="1800" b="1" dirty="0">
                <a:solidFill>
                  <a:srgbClr val="FFFF00"/>
                </a:solidFill>
                <a:latin typeface="Arial" panose="020B0604020202020204" pitchFamily="34" charset="0"/>
                <a:cs typeface="Arial" panose="020B0604020202020204" pitchFamily="34" charset="0"/>
              </a:rPr>
            </a:br>
            <a:r>
              <a:rPr lang="en-US" sz="1800" b="1" dirty="0">
                <a:solidFill>
                  <a:srgbClr val="FFFF00"/>
                </a:solidFill>
                <a:latin typeface="Arial" panose="020B0604020202020204" pitchFamily="34" charset="0"/>
                <a:cs typeface="Arial" panose="020B0604020202020204" pitchFamily="34" charset="0"/>
              </a:rPr>
              <a:t>STUDENTS NAME: ANDRIANA MIGAES (2026738)</a:t>
            </a:r>
            <a:br>
              <a:rPr lang="en-US" sz="1800" b="1" dirty="0">
                <a:solidFill>
                  <a:srgbClr val="FFFF00"/>
                </a:solidFill>
                <a:latin typeface="Arial" panose="020B0604020202020204" pitchFamily="34" charset="0"/>
                <a:cs typeface="Arial" panose="020B0604020202020204" pitchFamily="34" charset="0"/>
              </a:rPr>
            </a:br>
            <a:r>
              <a:rPr lang="en-US" sz="1800" b="1" dirty="0">
                <a:solidFill>
                  <a:srgbClr val="FFFF00"/>
                </a:solidFill>
                <a:latin typeface="Arial" panose="020B0604020202020204" pitchFamily="34" charset="0"/>
                <a:cs typeface="Arial" panose="020B0604020202020204" pitchFamily="34" charset="0"/>
              </a:rPr>
              <a:t>                              </a:t>
            </a:r>
            <a:br>
              <a:rPr lang="en-US" sz="1800" b="1" dirty="0">
                <a:solidFill>
                  <a:srgbClr val="FFFF00"/>
                </a:solidFill>
                <a:latin typeface="Arial" panose="020B0604020202020204" pitchFamily="34" charset="0"/>
                <a:cs typeface="Arial" panose="020B0604020202020204" pitchFamily="34" charset="0"/>
              </a:rPr>
            </a:br>
            <a:r>
              <a:rPr lang="en-US" sz="1800" b="1" dirty="0">
                <a:solidFill>
                  <a:srgbClr val="FFFF00"/>
                </a:solidFill>
                <a:latin typeface="Arial" panose="020B0604020202020204" pitchFamily="34" charset="0"/>
                <a:cs typeface="Arial" panose="020B0604020202020204" pitchFamily="34" charset="0"/>
              </a:rPr>
              <a:t>LECTURER: </a:t>
            </a:r>
            <a:r>
              <a:rPr lang="en-US" sz="1800" b="1" i="0" dirty="0">
                <a:solidFill>
                  <a:srgbClr val="FFFF00"/>
                </a:solidFill>
                <a:effectLst/>
                <a:latin typeface="Arial" panose="020B0604020202020204" pitchFamily="34" charset="0"/>
                <a:cs typeface="Arial" panose="020B0604020202020204" pitchFamily="34" charset="0"/>
              </a:rPr>
              <a:t>CHIJIOKE UBA</a:t>
            </a:r>
            <a:endParaRPr lang="en-US" sz="1800" dirty="0">
              <a:solidFill>
                <a:srgbClr val="FFFF00"/>
              </a:solidFill>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E1580085-62FC-420F-AF01-A1F8AB215AC3}"/>
              </a:ext>
            </a:extLst>
          </p:cNvPr>
          <p:cNvGraphicFramePr>
            <a:graphicFrameLocks noGrp="1"/>
          </p:cNvGraphicFramePr>
          <p:nvPr>
            <p:extLst>
              <p:ext uri="{D42A27DB-BD31-4B8C-83A1-F6EECF244321}">
                <p14:modId xmlns:p14="http://schemas.microsoft.com/office/powerpoint/2010/main" val="1969657515"/>
              </p:ext>
            </p:extLst>
          </p:nvPr>
        </p:nvGraphicFramePr>
        <p:xfrm>
          <a:off x="960120" y="1478844"/>
          <a:ext cx="10238458" cy="2767005"/>
        </p:xfrm>
        <a:graphic>
          <a:graphicData uri="http://schemas.openxmlformats.org/drawingml/2006/table">
            <a:tbl>
              <a:tblPr/>
              <a:tblGrid>
                <a:gridCol w="10238458">
                  <a:extLst>
                    <a:ext uri="{9D8B030D-6E8A-4147-A177-3AD203B41FA5}">
                      <a16:colId xmlns:a16="http://schemas.microsoft.com/office/drawing/2014/main" val="399272909"/>
                    </a:ext>
                  </a:extLst>
                </a:gridCol>
              </a:tblGrid>
              <a:tr h="2767005">
                <a:tc>
                  <a:txBody>
                    <a:bodyPr/>
                    <a:lstStyle/>
                    <a:p>
                      <a:pPr algn="ctr"/>
                      <a:r>
                        <a:rPr lang="en-GB" sz="4800" b="1" i="0" dirty="0">
                          <a:solidFill>
                            <a:srgbClr val="FFFF00"/>
                          </a:solidFill>
                          <a:effectLst/>
                          <a:latin typeface="Arial-BoldMT"/>
                        </a:rPr>
                        <a:t>Problem Solving and</a:t>
                      </a:r>
                      <a:br>
                        <a:rPr lang="en-GB" sz="4800" b="1" i="0" dirty="0">
                          <a:solidFill>
                            <a:srgbClr val="FFFF00"/>
                          </a:solidFill>
                          <a:effectLst/>
                          <a:latin typeface="Arial-BoldMT"/>
                        </a:rPr>
                      </a:br>
                      <a:r>
                        <a:rPr lang="en-GB" sz="4800" b="1" i="0" dirty="0">
                          <a:solidFill>
                            <a:srgbClr val="FFFF00"/>
                          </a:solidFill>
                          <a:effectLst/>
                          <a:latin typeface="Arial-BoldMT"/>
                        </a:rPr>
                        <a:t>Decision making</a:t>
                      </a:r>
                    </a:p>
                    <a:p>
                      <a:pPr algn="ctr"/>
                      <a:r>
                        <a:rPr lang="en-GB" sz="4800" b="1" i="0" dirty="0">
                          <a:solidFill>
                            <a:srgbClr val="FF0000"/>
                          </a:solidFill>
                          <a:effectLst/>
                          <a:latin typeface="Arial-BoldMT"/>
                        </a:rPr>
                        <a:t> </a:t>
                      </a:r>
                      <a:r>
                        <a:rPr lang="en-GB" sz="4400" b="1" i="0" dirty="0">
                          <a:solidFill>
                            <a:srgbClr val="FF0000"/>
                          </a:solidFill>
                          <a:effectLst/>
                          <a:latin typeface="Arial-BoldMT"/>
                        </a:rPr>
                        <a:t>Stress to the workplace in the UK</a:t>
                      </a:r>
                      <a:endParaRPr lang="en-GB" sz="7200" dirty="0">
                        <a:solidFill>
                          <a:srgbClr val="FF0000"/>
                        </a:solidFill>
                        <a:effectLst/>
                      </a:endParaRPr>
                    </a:p>
                  </a:txBody>
                  <a:tcPr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92065281"/>
                  </a:ext>
                </a:extLst>
              </a:tr>
            </a:tbl>
          </a:graphicData>
        </a:graphic>
      </p:graphicFrame>
      <p:pic>
        <p:nvPicPr>
          <p:cNvPr id="6" name="Picture 4" descr="UWTSD LOGO">
            <a:extLst>
              <a:ext uri="{FF2B5EF4-FFF2-40B4-BE49-F238E27FC236}">
                <a16:creationId xmlns:a16="http://schemas.microsoft.com/office/drawing/2014/main" id="{297966FB-4E3D-4174-A50E-8AFD3C2130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286" y="275220"/>
            <a:ext cx="4268345" cy="8536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5123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1703E-7D07-4B67-B01E-3059C33C1341}"/>
              </a:ext>
            </a:extLst>
          </p:cNvPr>
          <p:cNvSpPr>
            <a:spLocks noGrp="1"/>
          </p:cNvSpPr>
          <p:nvPr>
            <p:ph type="title"/>
          </p:nvPr>
        </p:nvSpPr>
        <p:spPr/>
        <p:txBody>
          <a:bodyPr/>
          <a:lstStyle/>
          <a:p>
            <a:r>
              <a:rPr lang="en-GB" b="1" dirty="0">
                <a:solidFill>
                  <a:srgbClr val="FFFF00"/>
                </a:solidFill>
                <a:latin typeface="Arial" panose="020B0604020202020204" pitchFamily="34" charset="0"/>
                <a:cs typeface="Arial" panose="020B0604020202020204" pitchFamily="34" charset="0"/>
              </a:rPr>
              <a:t>Stress to the workplace </a:t>
            </a:r>
            <a:endParaRPr lang="en-US" b="1" dirty="0">
              <a:solidFill>
                <a:srgbClr val="FFFF00"/>
              </a:solidFill>
              <a:latin typeface="Arial" panose="020B0604020202020204" pitchFamily="34" charset="0"/>
              <a:cs typeface="Arial" panose="020B0604020202020204" pitchFamily="34" charset="0"/>
            </a:endParaRPr>
          </a:p>
        </p:txBody>
      </p:sp>
      <p:graphicFrame>
        <p:nvGraphicFramePr>
          <p:cNvPr id="4" name="Content Placeholder 3">
            <a:extLst>
              <a:ext uri="{FF2B5EF4-FFF2-40B4-BE49-F238E27FC236}">
                <a16:creationId xmlns:a16="http://schemas.microsoft.com/office/drawing/2014/main" id="{72F90010-FDFE-4BD4-A018-865CAE24C3AA}"/>
              </a:ext>
            </a:extLst>
          </p:cNvPr>
          <p:cNvGraphicFramePr>
            <a:graphicFrameLocks noGrp="1"/>
          </p:cNvGraphicFramePr>
          <p:nvPr>
            <p:ph idx="1"/>
            <p:extLst>
              <p:ext uri="{D42A27DB-BD31-4B8C-83A1-F6EECF244321}">
                <p14:modId xmlns:p14="http://schemas.microsoft.com/office/powerpoint/2010/main" val="1247391685"/>
              </p:ext>
            </p:extLst>
          </p:nvPr>
        </p:nvGraphicFramePr>
        <p:xfrm>
          <a:off x="961053" y="1595535"/>
          <a:ext cx="7725747" cy="44693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26" name="Picture 2" descr="November H&amp;amp;S Memo - Reducing Stress in the Workplace - Quadra Consulting">
            <a:extLst>
              <a:ext uri="{FF2B5EF4-FFF2-40B4-BE49-F238E27FC236}">
                <a16:creationId xmlns:a16="http://schemas.microsoft.com/office/drawing/2014/main" id="{3F9B6145-04F2-4320-9E6B-8B45897EE79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628546" y="1733722"/>
            <a:ext cx="5401446" cy="4469363"/>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48994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859D7-A498-471E-A324-07F04077D325}"/>
              </a:ext>
            </a:extLst>
          </p:cNvPr>
          <p:cNvSpPr>
            <a:spLocks noGrp="1"/>
          </p:cNvSpPr>
          <p:nvPr>
            <p:ph type="title"/>
          </p:nvPr>
        </p:nvSpPr>
        <p:spPr>
          <a:xfrm>
            <a:off x="752791" y="138710"/>
            <a:ext cx="9404723" cy="1400530"/>
          </a:xfrm>
        </p:spPr>
        <p:txBody>
          <a:bodyPr/>
          <a:lstStyle/>
          <a:p>
            <a:r>
              <a:rPr lang="en-GB" sz="4000" b="1" i="0" u="none" strike="noStrike" dirty="0">
                <a:solidFill>
                  <a:srgbClr val="FFFF00"/>
                </a:solidFill>
                <a:effectLst/>
                <a:latin typeface="lato" panose="020B0604020202020204" pitchFamily="34" charset="0"/>
              </a:rPr>
              <a:t>The departments most likely to experience work stress on a daily basis</a:t>
            </a:r>
            <a:endParaRPr lang="en-US" sz="4000" dirty="0">
              <a:solidFill>
                <a:srgbClr val="FFFF00"/>
              </a:solidFill>
            </a:endParaRPr>
          </a:p>
        </p:txBody>
      </p:sp>
      <p:graphicFrame>
        <p:nvGraphicFramePr>
          <p:cNvPr id="15" name="Chart 14">
            <a:extLst>
              <a:ext uri="{FF2B5EF4-FFF2-40B4-BE49-F238E27FC236}">
                <a16:creationId xmlns:a16="http://schemas.microsoft.com/office/drawing/2014/main" id="{2A76E964-9095-4D02-B553-D1372BFD2BA6}"/>
              </a:ext>
            </a:extLst>
          </p:cNvPr>
          <p:cNvGraphicFramePr>
            <a:graphicFrameLocks/>
          </p:cNvGraphicFramePr>
          <p:nvPr>
            <p:extLst>
              <p:ext uri="{D42A27DB-BD31-4B8C-83A1-F6EECF244321}">
                <p14:modId xmlns:p14="http://schemas.microsoft.com/office/powerpoint/2010/main" val="3900203136"/>
              </p:ext>
            </p:extLst>
          </p:nvPr>
        </p:nvGraphicFramePr>
        <p:xfrm>
          <a:off x="1097280" y="1432560"/>
          <a:ext cx="9936480" cy="542544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3714358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4462D-9ABD-4C82-8DD3-E351D3219D83}"/>
              </a:ext>
            </a:extLst>
          </p:cNvPr>
          <p:cNvSpPr>
            <a:spLocks noGrp="1"/>
          </p:cNvSpPr>
          <p:nvPr>
            <p:ph type="title"/>
          </p:nvPr>
        </p:nvSpPr>
        <p:spPr>
          <a:xfrm>
            <a:off x="801511" y="519288"/>
            <a:ext cx="9404723" cy="1400530"/>
          </a:xfrm>
        </p:spPr>
        <p:txBody>
          <a:bodyPr/>
          <a:lstStyle/>
          <a:p>
            <a:r>
              <a:rPr lang="en-GB" b="1" dirty="0">
                <a:solidFill>
                  <a:srgbClr val="FFFF00"/>
                </a:solidFill>
              </a:rPr>
              <a:t>Causes of stress at the workplace</a:t>
            </a:r>
            <a:endParaRPr lang="en-US" b="1" dirty="0">
              <a:solidFill>
                <a:srgbClr val="FFFF00"/>
              </a:solidFill>
            </a:endParaRPr>
          </a:p>
        </p:txBody>
      </p:sp>
      <p:graphicFrame>
        <p:nvGraphicFramePr>
          <p:cNvPr id="15" name="Content Placeholder 14">
            <a:extLst>
              <a:ext uri="{FF2B5EF4-FFF2-40B4-BE49-F238E27FC236}">
                <a16:creationId xmlns:a16="http://schemas.microsoft.com/office/drawing/2014/main" id="{0A7CBA55-D101-4459-A792-B38100D62940}"/>
              </a:ext>
            </a:extLst>
          </p:cNvPr>
          <p:cNvGraphicFramePr>
            <a:graphicFrameLocks noGrp="1"/>
          </p:cNvGraphicFramePr>
          <p:nvPr>
            <p:ph idx="1"/>
            <p:extLst>
              <p:ext uri="{D42A27DB-BD31-4B8C-83A1-F6EECF244321}">
                <p14:modId xmlns:p14="http://schemas.microsoft.com/office/powerpoint/2010/main" val="706065496"/>
              </p:ext>
            </p:extLst>
          </p:nvPr>
        </p:nvGraphicFramePr>
        <p:xfrm>
          <a:off x="457738" y="1919818"/>
          <a:ext cx="9748496" cy="421075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76713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C987C-C3C3-45B0-A7C1-3C8EBC6A6E45}"/>
              </a:ext>
            </a:extLst>
          </p:cNvPr>
          <p:cNvSpPr>
            <a:spLocks noGrp="1"/>
          </p:cNvSpPr>
          <p:nvPr>
            <p:ph type="title"/>
          </p:nvPr>
        </p:nvSpPr>
        <p:spPr/>
        <p:txBody>
          <a:bodyPr/>
          <a:lstStyle/>
          <a:p>
            <a:r>
              <a:rPr lang="en-GB" b="1" dirty="0">
                <a:solidFill>
                  <a:srgbClr val="FFFF00"/>
                </a:solidFill>
              </a:rPr>
              <a:t>Causes of stress at the workplace</a:t>
            </a:r>
            <a:endParaRPr lang="en-US" dirty="0"/>
          </a:p>
        </p:txBody>
      </p:sp>
      <p:graphicFrame>
        <p:nvGraphicFramePr>
          <p:cNvPr id="4" name="Content Placeholder 3">
            <a:extLst>
              <a:ext uri="{FF2B5EF4-FFF2-40B4-BE49-F238E27FC236}">
                <a16:creationId xmlns:a16="http://schemas.microsoft.com/office/drawing/2014/main" id="{1B11A936-3795-4AFD-A48B-DB45710E2D6F}"/>
              </a:ext>
            </a:extLst>
          </p:cNvPr>
          <p:cNvGraphicFramePr>
            <a:graphicFrameLocks noGrp="1"/>
          </p:cNvGraphicFramePr>
          <p:nvPr>
            <p:ph idx="1"/>
            <p:extLst>
              <p:ext uri="{D42A27DB-BD31-4B8C-83A1-F6EECF244321}">
                <p14:modId xmlns:p14="http://schemas.microsoft.com/office/powerpoint/2010/main" val="96178751"/>
              </p:ext>
            </p:extLst>
          </p:nvPr>
        </p:nvGraphicFramePr>
        <p:xfrm>
          <a:off x="437267" y="2120651"/>
          <a:ext cx="8946541" cy="41954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34159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D3270-EC7F-4B1A-ABAE-7F198F96AFC5}"/>
              </a:ext>
            </a:extLst>
          </p:cNvPr>
          <p:cNvSpPr>
            <a:spLocks noGrp="1"/>
          </p:cNvSpPr>
          <p:nvPr>
            <p:ph type="title"/>
          </p:nvPr>
        </p:nvSpPr>
        <p:spPr>
          <a:xfrm>
            <a:off x="645131" y="215651"/>
            <a:ext cx="9404723" cy="1400530"/>
          </a:xfrm>
        </p:spPr>
        <p:txBody>
          <a:bodyPr/>
          <a:lstStyle/>
          <a:p>
            <a:r>
              <a:rPr lang="en-GB" b="1" dirty="0">
                <a:solidFill>
                  <a:srgbClr val="FFFF00"/>
                </a:solidFill>
              </a:rPr>
              <a:t>Effects of stress at the workplace</a:t>
            </a:r>
            <a:endParaRPr lang="en-US" dirty="0"/>
          </a:p>
        </p:txBody>
      </p:sp>
      <p:graphicFrame>
        <p:nvGraphicFramePr>
          <p:cNvPr id="4" name="Content Placeholder 3">
            <a:extLst>
              <a:ext uri="{FF2B5EF4-FFF2-40B4-BE49-F238E27FC236}">
                <a16:creationId xmlns:a16="http://schemas.microsoft.com/office/drawing/2014/main" id="{EA7D67D4-855F-4E76-8A93-344728E98684}"/>
              </a:ext>
            </a:extLst>
          </p:cNvPr>
          <p:cNvGraphicFramePr>
            <a:graphicFrameLocks noGrp="1"/>
          </p:cNvGraphicFramePr>
          <p:nvPr>
            <p:ph idx="1"/>
            <p:extLst>
              <p:ext uri="{D42A27DB-BD31-4B8C-83A1-F6EECF244321}">
                <p14:modId xmlns:p14="http://schemas.microsoft.com/office/powerpoint/2010/main" val="4183946115"/>
              </p:ext>
            </p:extLst>
          </p:nvPr>
        </p:nvGraphicFramePr>
        <p:xfrm>
          <a:off x="645131" y="1354668"/>
          <a:ext cx="9684201" cy="51703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331837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D48EA-9EAC-4D75-8CC6-33394139EC14}"/>
              </a:ext>
            </a:extLst>
          </p:cNvPr>
          <p:cNvSpPr>
            <a:spLocks noGrp="1"/>
          </p:cNvSpPr>
          <p:nvPr>
            <p:ph type="title"/>
          </p:nvPr>
        </p:nvSpPr>
        <p:spPr/>
        <p:txBody>
          <a:bodyPr/>
          <a:lstStyle/>
          <a:p>
            <a:r>
              <a:rPr lang="en-GB" b="1" dirty="0">
                <a:solidFill>
                  <a:srgbClr val="FFFF00"/>
                </a:solidFill>
              </a:rPr>
              <a:t>PESTLE analysis </a:t>
            </a:r>
            <a:endParaRPr lang="en-US" b="1" dirty="0">
              <a:solidFill>
                <a:srgbClr val="FFFF00"/>
              </a:solidFill>
            </a:endParaRPr>
          </a:p>
        </p:txBody>
      </p:sp>
      <p:graphicFrame>
        <p:nvGraphicFramePr>
          <p:cNvPr id="6" name="Content Placeholder 5">
            <a:extLst>
              <a:ext uri="{FF2B5EF4-FFF2-40B4-BE49-F238E27FC236}">
                <a16:creationId xmlns:a16="http://schemas.microsoft.com/office/drawing/2014/main" id="{E49F82D5-0789-4684-803C-F7A6E8ACA5B7}"/>
              </a:ext>
            </a:extLst>
          </p:cNvPr>
          <p:cNvGraphicFramePr>
            <a:graphicFrameLocks noGrp="1"/>
          </p:cNvGraphicFramePr>
          <p:nvPr>
            <p:ph idx="1"/>
            <p:extLst>
              <p:ext uri="{D42A27DB-BD31-4B8C-83A1-F6EECF244321}">
                <p14:modId xmlns:p14="http://schemas.microsoft.com/office/powerpoint/2010/main" val="2960039160"/>
              </p:ext>
            </p:extLst>
          </p:nvPr>
        </p:nvGraphicFramePr>
        <p:xfrm>
          <a:off x="1103312" y="2052918"/>
          <a:ext cx="8946541" cy="41954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9698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1D2D70-4218-47D5-8977-5DD7FD1D55DE}"/>
              </a:ext>
            </a:extLst>
          </p:cNvPr>
          <p:cNvSpPr>
            <a:spLocks noGrp="1"/>
          </p:cNvSpPr>
          <p:nvPr>
            <p:ph type="title"/>
          </p:nvPr>
        </p:nvSpPr>
        <p:spPr/>
        <p:txBody>
          <a:bodyPr/>
          <a:lstStyle/>
          <a:p>
            <a:r>
              <a:rPr lang="en-GB" b="1" dirty="0">
                <a:solidFill>
                  <a:srgbClr val="FFFF00"/>
                </a:solidFill>
              </a:rPr>
              <a:t>PESTLE analysis </a:t>
            </a:r>
            <a:endParaRPr lang="en-US" b="1" dirty="0">
              <a:solidFill>
                <a:srgbClr val="FFFF00"/>
              </a:solidFill>
            </a:endParaRPr>
          </a:p>
        </p:txBody>
      </p:sp>
      <p:graphicFrame>
        <p:nvGraphicFramePr>
          <p:cNvPr id="4" name="Content Placeholder 3">
            <a:extLst>
              <a:ext uri="{FF2B5EF4-FFF2-40B4-BE49-F238E27FC236}">
                <a16:creationId xmlns:a16="http://schemas.microsoft.com/office/drawing/2014/main" id="{AD16B1A8-7E9B-4D82-BDE8-118C58D6AF56}"/>
              </a:ext>
            </a:extLst>
          </p:cNvPr>
          <p:cNvGraphicFramePr>
            <a:graphicFrameLocks noGrp="1"/>
          </p:cNvGraphicFramePr>
          <p:nvPr>
            <p:ph idx="1"/>
            <p:extLst>
              <p:ext uri="{D42A27DB-BD31-4B8C-83A1-F6EECF244321}">
                <p14:modId xmlns:p14="http://schemas.microsoft.com/office/powerpoint/2010/main" val="182723463"/>
              </p:ext>
            </p:extLst>
          </p:nvPr>
        </p:nvGraphicFramePr>
        <p:xfrm>
          <a:off x="1103312" y="2052918"/>
          <a:ext cx="8946541" cy="41954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944420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descr="stress map of the uk">
            <a:extLst>
              <a:ext uri="{FF2B5EF4-FFF2-40B4-BE49-F238E27FC236}">
                <a16:creationId xmlns:a16="http://schemas.microsoft.com/office/drawing/2014/main" id="{B1D28974-422E-44D9-9E68-D490E1EA99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82792" y="0"/>
            <a:ext cx="8946541"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72173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4AA703-E2D7-4546-A81B-03BF3CC0B452}"/>
              </a:ext>
            </a:extLst>
          </p:cNvPr>
          <p:cNvSpPr>
            <a:spLocks noGrp="1"/>
          </p:cNvSpPr>
          <p:nvPr>
            <p:ph type="title"/>
          </p:nvPr>
        </p:nvSpPr>
        <p:spPr>
          <a:xfrm>
            <a:off x="634822" y="276578"/>
            <a:ext cx="9404723" cy="1400530"/>
          </a:xfrm>
        </p:spPr>
        <p:txBody>
          <a:bodyPr/>
          <a:lstStyle/>
          <a:p>
            <a:r>
              <a:rPr lang="en-GB" b="1" dirty="0">
                <a:solidFill>
                  <a:srgbClr val="FFFF00"/>
                </a:solidFill>
              </a:rPr>
              <a:t>Solutions to prevent and reduce work stress</a:t>
            </a:r>
            <a:endParaRPr lang="en-US" b="1" dirty="0">
              <a:solidFill>
                <a:srgbClr val="FFFF00"/>
              </a:solidFill>
            </a:endParaRPr>
          </a:p>
        </p:txBody>
      </p:sp>
      <p:graphicFrame>
        <p:nvGraphicFramePr>
          <p:cNvPr id="4" name="Content Placeholder 3">
            <a:extLst>
              <a:ext uri="{FF2B5EF4-FFF2-40B4-BE49-F238E27FC236}">
                <a16:creationId xmlns:a16="http://schemas.microsoft.com/office/drawing/2014/main" id="{333EB9DD-522E-4335-BC8F-E4DFC62C266D}"/>
              </a:ext>
            </a:extLst>
          </p:cNvPr>
          <p:cNvGraphicFramePr>
            <a:graphicFrameLocks noGrp="1"/>
          </p:cNvGraphicFramePr>
          <p:nvPr>
            <p:ph idx="1"/>
            <p:extLst>
              <p:ext uri="{D42A27DB-BD31-4B8C-83A1-F6EECF244321}">
                <p14:modId xmlns:p14="http://schemas.microsoft.com/office/powerpoint/2010/main" val="2343835278"/>
              </p:ext>
            </p:extLst>
          </p:nvPr>
        </p:nvGraphicFramePr>
        <p:xfrm>
          <a:off x="310443" y="1501422"/>
          <a:ext cx="9729102" cy="53565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a:extLst>
              <a:ext uri="{FF2B5EF4-FFF2-40B4-BE49-F238E27FC236}">
                <a16:creationId xmlns:a16="http://schemas.microsoft.com/office/drawing/2014/main" id="{5C98388D-A24E-475B-8C27-697F12405003}"/>
              </a:ext>
            </a:extLst>
          </p:cNvPr>
          <p:cNvPicPr>
            <a:picLocks noChangeAspect="1"/>
          </p:cNvPicPr>
          <p:nvPr/>
        </p:nvPicPr>
        <p:blipFill>
          <a:blip r:embed="rId7"/>
          <a:stretch>
            <a:fillRect/>
          </a:stretch>
        </p:blipFill>
        <p:spPr>
          <a:xfrm>
            <a:off x="9824157" y="844552"/>
            <a:ext cx="2057400" cy="2057400"/>
          </a:xfrm>
          <a:prstGeom prst="rect">
            <a:avLst/>
          </a:prstGeom>
        </p:spPr>
      </p:pic>
      <p:pic>
        <p:nvPicPr>
          <p:cNvPr id="6" name="Picture 5">
            <a:extLst>
              <a:ext uri="{FF2B5EF4-FFF2-40B4-BE49-F238E27FC236}">
                <a16:creationId xmlns:a16="http://schemas.microsoft.com/office/drawing/2014/main" id="{8984EFA6-E40A-48F4-91DF-BD8B59B50C5E}"/>
              </a:ext>
            </a:extLst>
          </p:cNvPr>
          <p:cNvPicPr>
            <a:picLocks noChangeAspect="1"/>
          </p:cNvPicPr>
          <p:nvPr/>
        </p:nvPicPr>
        <p:blipFill>
          <a:blip r:embed="rId8"/>
          <a:stretch>
            <a:fillRect/>
          </a:stretch>
        </p:blipFill>
        <p:spPr>
          <a:xfrm>
            <a:off x="10028256" y="2626432"/>
            <a:ext cx="2057400" cy="2057400"/>
          </a:xfrm>
          <a:prstGeom prst="rect">
            <a:avLst/>
          </a:prstGeom>
        </p:spPr>
      </p:pic>
      <p:pic>
        <p:nvPicPr>
          <p:cNvPr id="7" name="Picture 6">
            <a:extLst>
              <a:ext uri="{FF2B5EF4-FFF2-40B4-BE49-F238E27FC236}">
                <a16:creationId xmlns:a16="http://schemas.microsoft.com/office/drawing/2014/main" id="{7D0FD04A-49EF-4124-BDC3-8F8D0BF1BCEB}"/>
              </a:ext>
            </a:extLst>
          </p:cNvPr>
          <p:cNvPicPr>
            <a:picLocks noChangeAspect="1"/>
          </p:cNvPicPr>
          <p:nvPr/>
        </p:nvPicPr>
        <p:blipFill>
          <a:blip r:embed="rId9"/>
          <a:stretch>
            <a:fillRect/>
          </a:stretch>
        </p:blipFill>
        <p:spPr>
          <a:xfrm>
            <a:off x="9994389" y="4524022"/>
            <a:ext cx="2057400" cy="2057400"/>
          </a:xfrm>
          <a:prstGeom prst="rect">
            <a:avLst/>
          </a:prstGeom>
        </p:spPr>
      </p:pic>
    </p:spTree>
    <p:extLst>
      <p:ext uri="{BB962C8B-B14F-4D97-AF65-F5344CB8AC3E}">
        <p14:creationId xmlns:p14="http://schemas.microsoft.com/office/powerpoint/2010/main" val="4141501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Thank you for your attention! Or how to &amp;quot;sink&amp;quot; the presentation - Reprezent">
            <a:extLst>
              <a:ext uri="{FF2B5EF4-FFF2-40B4-BE49-F238E27FC236}">
                <a16:creationId xmlns:a16="http://schemas.microsoft.com/office/drawing/2014/main" id="{7D6F1C9B-B854-413A-B6D5-63FF2B74412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56267" y="85085"/>
            <a:ext cx="8917105" cy="66878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69450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2F7E9-3E16-4D1B-BB5E-A54E72D70BEA}"/>
              </a:ext>
            </a:extLst>
          </p:cNvPr>
          <p:cNvSpPr>
            <a:spLocks noGrp="1"/>
          </p:cNvSpPr>
          <p:nvPr>
            <p:ph type="title"/>
          </p:nvPr>
        </p:nvSpPr>
        <p:spPr>
          <a:xfrm>
            <a:off x="528124" y="147918"/>
            <a:ext cx="9404723" cy="1400530"/>
          </a:xfrm>
        </p:spPr>
        <p:txBody>
          <a:bodyPr/>
          <a:lstStyle/>
          <a:p>
            <a:r>
              <a:rPr lang="en-GB" b="1" dirty="0" err="1">
                <a:solidFill>
                  <a:srgbClr val="FFFF00"/>
                </a:solidFill>
              </a:rPr>
              <a:t>Referinces</a:t>
            </a:r>
            <a:endParaRPr lang="en-US" b="1" dirty="0">
              <a:solidFill>
                <a:srgbClr val="FFFF00"/>
              </a:solidFill>
            </a:endParaRPr>
          </a:p>
        </p:txBody>
      </p:sp>
      <p:sp>
        <p:nvSpPr>
          <p:cNvPr id="6" name="TextBox 5">
            <a:extLst>
              <a:ext uri="{FF2B5EF4-FFF2-40B4-BE49-F238E27FC236}">
                <a16:creationId xmlns:a16="http://schemas.microsoft.com/office/drawing/2014/main" id="{4BBFD775-61B5-4CD2-867F-A5C07636FA48}"/>
              </a:ext>
            </a:extLst>
          </p:cNvPr>
          <p:cNvSpPr txBox="1"/>
          <p:nvPr/>
        </p:nvSpPr>
        <p:spPr>
          <a:xfrm>
            <a:off x="344129" y="887512"/>
            <a:ext cx="10471354" cy="5902642"/>
          </a:xfrm>
          <a:prstGeom prst="rect">
            <a:avLst/>
          </a:prstGeom>
          <a:noFill/>
        </p:spPr>
        <p:txBody>
          <a:bodyPr wrap="square">
            <a:spAutoFit/>
          </a:bodyPr>
          <a:lstStyle/>
          <a:p>
            <a:pPr marL="342900" lvl="0" indent="-342900">
              <a:lnSpc>
                <a:spcPct val="107000"/>
              </a:lnSpc>
              <a:spcAft>
                <a:spcPts val="800"/>
              </a:spcAft>
              <a:buFont typeface="+mj-lt"/>
              <a:buAutoNum type="arabicPeriod"/>
              <a:tabLst>
                <a:tab pos="457200" algn="l"/>
              </a:tabLst>
            </a:pPr>
            <a:r>
              <a:rPr lang="en-GB" sz="1600" dirty="0" err="1">
                <a:effectLst/>
                <a:latin typeface="Bookman Old Style" panose="02050604050505020204" pitchFamily="18" charset="0"/>
                <a:ea typeface="Calibri" panose="020F0502020204030204" pitchFamily="34" charset="0"/>
                <a:cs typeface="Times New Roman" panose="02020603050405020304" pitchFamily="18" charset="0"/>
              </a:rPr>
              <a:t>Ahola</a:t>
            </a:r>
            <a:r>
              <a:rPr lang="en-GB" sz="1600" dirty="0">
                <a:effectLst/>
                <a:latin typeface="Bookman Old Style" panose="02050604050505020204" pitchFamily="18" charset="0"/>
                <a:ea typeface="Calibri" panose="020F0502020204030204" pitchFamily="34" charset="0"/>
                <a:cs typeface="Times New Roman" panose="02020603050405020304" pitchFamily="18" charset="0"/>
              </a:rPr>
              <a:t>, K., </a:t>
            </a:r>
            <a:r>
              <a:rPr lang="en-GB" sz="1600" dirty="0" err="1">
                <a:effectLst/>
                <a:latin typeface="Bookman Old Style" panose="02050604050505020204" pitchFamily="18" charset="0"/>
                <a:ea typeface="Calibri" panose="020F0502020204030204" pitchFamily="34" charset="0"/>
                <a:cs typeface="Times New Roman" panose="02020603050405020304" pitchFamily="18" charset="0"/>
              </a:rPr>
              <a:t>Toppinen</a:t>
            </a:r>
            <a:r>
              <a:rPr lang="en-GB" sz="1600" dirty="0">
                <a:effectLst/>
                <a:latin typeface="Bookman Old Style" panose="02050604050505020204" pitchFamily="18" charset="0"/>
                <a:ea typeface="Calibri" panose="020F0502020204030204" pitchFamily="34" charset="0"/>
                <a:cs typeface="Times New Roman" panose="02020603050405020304" pitchFamily="18" charset="0"/>
              </a:rPr>
              <a:t>-Tanner, S., </a:t>
            </a:r>
            <a:r>
              <a:rPr lang="en-GB" sz="1600" dirty="0" err="1">
                <a:effectLst/>
                <a:latin typeface="Bookman Old Style" panose="02050604050505020204" pitchFamily="18" charset="0"/>
                <a:ea typeface="Calibri" panose="020F0502020204030204" pitchFamily="34" charset="0"/>
                <a:cs typeface="Times New Roman" panose="02020603050405020304" pitchFamily="18" charset="0"/>
              </a:rPr>
              <a:t>Seppänen</a:t>
            </a:r>
            <a:r>
              <a:rPr lang="en-GB" sz="1600" dirty="0">
                <a:effectLst/>
                <a:latin typeface="Bookman Old Style" panose="02050604050505020204" pitchFamily="18" charset="0"/>
                <a:ea typeface="Calibri" panose="020F0502020204030204" pitchFamily="34" charset="0"/>
                <a:cs typeface="Times New Roman" panose="02020603050405020304" pitchFamily="18" charset="0"/>
              </a:rPr>
              <a:t>, J. (2017). Interventions to alleviate burnout symptoms and support return to work among employees with burnout: Systematic review and meta-analysis. Burnout Research, 4, 1–11</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1600" dirty="0">
                <a:effectLst/>
                <a:latin typeface="Bookman Old Style" panose="02050604050505020204" pitchFamily="18" charset="0"/>
                <a:ea typeface="Calibri" panose="020F0502020204030204" pitchFamily="34" charset="0"/>
                <a:cs typeface="Times New Roman" panose="02020603050405020304" pitchFamily="18" charset="0"/>
              </a:rPr>
              <a:t>Alston, M.H. 1986. Occupational suicide among women. Issues in Mental Health Nursing, 8:109-119</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US" sz="1600" dirty="0">
                <a:effectLst/>
                <a:latin typeface="Bookman Old Style" panose="02050604050505020204" pitchFamily="18" charset="0"/>
                <a:ea typeface="Calibri" panose="020F0502020204030204" pitchFamily="34" charset="0"/>
                <a:cs typeface="Times New Roman" panose="02020603050405020304" pitchFamily="18" charset="0"/>
              </a:rPr>
              <a:t>Hamlett , C.  (2019) : How Stress Affects Your Work Performance </a:t>
            </a:r>
            <a:r>
              <a:rPr lang="en-US" sz="1600" u="sng" dirty="0">
                <a:solidFill>
                  <a:srgbClr val="0000FF"/>
                </a:solidFill>
                <a:effectLst/>
                <a:latin typeface="Bookman Old Style" panose="02050604050505020204" pitchFamily="18" charset="0"/>
                <a:ea typeface="Calibri" panose="020F0502020204030204" pitchFamily="34" charset="0"/>
                <a:cs typeface="Times New Roman" panose="02020603050405020304" pitchFamily="18" charset="0"/>
                <a:hlinkClick r:id="rId2"/>
              </a:rPr>
              <a:t>https://smallbusiness.chron.com/stress-affects-work-performance-18040.html</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US" sz="1600" u="sng" dirty="0">
                <a:solidFill>
                  <a:srgbClr val="0000FF"/>
                </a:solidFill>
                <a:effectLst/>
                <a:latin typeface="Bookman Old Style" panose="02050604050505020204" pitchFamily="18" charset="0"/>
                <a:ea typeface="Calibri" panose="020F0502020204030204" pitchFamily="34" charset="0"/>
                <a:cs typeface="Times New Roman" panose="02020603050405020304" pitchFamily="18" charset="0"/>
                <a:hlinkClick r:id="rId3"/>
              </a:rPr>
              <a:t>https://www.perkbox.com/uk/resources/library/2020-workplace-stress-survey  (</a:t>
            </a:r>
            <a:r>
              <a:rPr lang="en-US" sz="1600" u="sng" dirty="0" err="1">
                <a:solidFill>
                  <a:srgbClr val="0000FF"/>
                </a:solidFill>
                <a:effectLst/>
                <a:latin typeface="Bookman Old Style" panose="02050604050505020204" pitchFamily="18" charset="0"/>
                <a:ea typeface="Calibri" panose="020F0502020204030204" pitchFamily="34" charset="0"/>
                <a:cs typeface="Times New Roman" panose="02020603050405020304" pitchFamily="18" charset="0"/>
                <a:hlinkClick r:id="rId3"/>
              </a:rPr>
              <a:t>accesed</a:t>
            </a:r>
            <a:r>
              <a:rPr lang="en-US" sz="1600" dirty="0">
                <a:effectLst/>
                <a:latin typeface="Bookman Old Style" panose="02050604050505020204" pitchFamily="18" charset="0"/>
                <a:ea typeface="Calibri" panose="020F0502020204030204" pitchFamily="34" charset="0"/>
                <a:cs typeface="Times New Roman" panose="02020603050405020304" pitchFamily="18" charset="0"/>
              </a:rPr>
              <a:t> on 08/11/2021)</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1600" dirty="0">
                <a:effectLst/>
                <a:latin typeface="Bookman Old Style" panose="02050604050505020204" pitchFamily="18" charset="0"/>
                <a:ea typeface="Calibri" panose="020F0502020204030204" pitchFamily="34" charset="0"/>
                <a:cs typeface="Times New Roman" panose="02020603050405020304" pitchFamily="18" charset="0"/>
              </a:rPr>
              <a:t>McLaney, M. , &amp; Hurrell, J.J. 1988. Control, stress, and job satisfaction. Work and Stress, 2:217-224.</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1600" dirty="0" err="1">
                <a:effectLst/>
                <a:latin typeface="Bookman Old Style" panose="02050604050505020204" pitchFamily="18" charset="0"/>
                <a:ea typeface="Calibri" panose="020F0502020204030204" pitchFamily="34" charset="0"/>
                <a:cs typeface="Times New Roman" panose="02020603050405020304" pitchFamily="18" charset="0"/>
              </a:rPr>
              <a:t>Salvendy</a:t>
            </a:r>
            <a:r>
              <a:rPr lang="en-GB" sz="1600" dirty="0">
                <a:effectLst/>
                <a:latin typeface="Bookman Old Style" panose="02050604050505020204" pitchFamily="18" charset="0"/>
                <a:ea typeface="Calibri" panose="020F0502020204030204" pitchFamily="34" charset="0"/>
                <a:cs typeface="Times New Roman" panose="02020603050405020304" pitchFamily="18" charset="0"/>
              </a:rPr>
              <a:t>, G. , &amp; Smith, M.J. 1981. Machine pacing and occupational stress. London: Taylor and Francis.</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US" sz="1600" dirty="0">
                <a:effectLst/>
                <a:latin typeface="Bookman Old Style" panose="02050604050505020204" pitchFamily="18" charset="0"/>
                <a:ea typeface="Calibri" panose="020F0502020204030204" pitchFamily="34" charset="0"/>
                <a:cs typeface="Times New Roman" panose="02020603050405020304" pitchFamily="18" charset="0"/>
              </a:rPr>
              <a:t>Stress Management: How to Reduce, Prevent, and Cope with </a:t>
            </a:r>
            <a:r>
              <a:rPr lang="en-US" sz="1600" dirty="0" err="1">
                <a:effectLst/>
                <a:latin typeface="Bookman Old Style" panose="02050604050505020204" pitchFamily="18" charset="0"/>
                <a:ea typeface="Calibri" panose="020F0502020204030204" pitchFamily="34" charset="0"/>
                <a:cs typeface="Times New Roman" panose="02020603050405020304" pitchFamily="18" charset="0"/>
              </a:rPr>
              <a:t>Stress</a:t>
            </a:r>
            <a:r>
              <a:rPr lang="en-US" sz="1600" i="1" dirty="0" err="1">
                <a:effectLst/>
                <a:latin typeface="Bookman Old Style" panose="02050604050505020204" pitchFamily="18" charset="0"/>
                <a:ea typeface="Calibri" panose="020F0502020204030204" pitchFamily="34" charset="0"/>
                <a:cs typeface="Times New Roman" panose="02020603050405020304" pitchFamily="18" charset="0"/>
              </a:rPr>
              <a:t>Lawrence</a:t>
            </a:r>
            <a:r>
              <a:rPr lang="en-US" sz="1600" i="1" dirty="0">
                <a:effectLst/>
                <a:latin typeface="Bookman Old Style" panose="02050604050505020204" pitchFamily="18" charset="0"/>
                <a:ea typeface="Calibri" panose="020F0502020204030204" pitchFamily="34" charset="0"/>
                <a:cs typeface="Times New Roman" panose="02020603050405020304" pitchFamily="18" charset="0"/>
              </a:rPr>
              <a:t> Robinson, Melinda Smith, MA, Robert Segal, MA, H(elpguide.org</a:t>
            </a:r>
            <a:r>
              <a:rPr lang="en-US" sz="1600" dirty="0">
                <a:effectLst/>
                <a:latin typeface="Bookman Old Style" panose="02050604050505020204" pitchFamily="18" charset="0"/>
                <a:ea typeface="Calibri" panose="020F0502020204030204" pitchFamily="34" charset="0"/>
                <a:cs typeface="Times New Roman" panose="02020603050405020304" pitchFamily="18" charset="0"/>
              </a:rPr>
              <a:t> (2011)</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1600" dirty="0">
                <a:effectLst/>
                <a:latin typeface="Bookman Old Style" panose="02050604050505020204" pitchFamily="18" charset="0"/>
                <a:ea typeface="Calibri" panose="020F0502020204030204" pitchFamily="34" charset="0"/>
                <a:cs typeface="Times New Roman" panose="02020603050405020304" pitchFamily="18" charset="0"/>
              </a:rPr>
              <a:t>Taylor C, Graham J, Potts </a:t>
            </a:r>
            <a:r>
              <a:rPr lang="en-GB" sz="1600" dirty="0" err="1">
                <a:effectLst/>
                <a:latin typeface="Bookman Old Style" panose="02050604050505020204" pitchFamily="18" charset="0"/>
                <a:ea typeface="Calibri" panose="020F0502020204030204" pitchFamily="34" charset="0"/>
                <a:cs typeface="Times New Roman" panose="02020603050405020304" pitchFamily="18" charset="0"/>
              </a:rPr>
              <a:t>HWW,</a:t>
            </a:r>
            <a:r>
              <a:rPr lang="en-GB" sz="1600" i="1" dirty="0" err="1">
                <a:effectLst/>
                <a:latin typeface="Bookman Old Style" panose="02050604050505020204" pitchFamily="18" charset="0"/>
                <a:ea typeface="Calibri" panose="020F0502020204030204" pitchFamily="34" charset="0"/>
                <a:cs typeface="Times New Roman" panose="02020603050405020304" pitchFamily="18" charset="0"/>
              </a:rPr>
              <a:t>et</a:t>
            </a:r>
            <a:r>
              <a:rPr lang="en-GB" sz="1600" i="1" dirty="0">
                <a:effectLst/>
                <a:latin typeface="Bookman Old Style" panose="02050604050505020204" pitchFamily="18" charset="0"/>
                <a:ea typeface="Calibri" panose="020F0502020204030204" pitchFamily="34" charset="0"/>
                <a:cs typeface="Times New Roman" panose="02020603050405020304" pitchFamily="18" charset="0"/>
              </a:rPr>
              <a:t> al</a:t>
            </a:r>
            <a:r>
              <a:rPr lang="en-GB" sz="1600" dirty="0">
                <a:effectLst/>
                <a:latin typeface="Bookman Old Style" panose="02050604050505020204" pitchFamily="18" charset="0"/>
                <a:ea typeface="Calibri" panose="020F0502020204030204" pitchFamily="34" charset="0"/>
                <a:cs typeface="Times New Roman" panose="02020603050405020304" pitchFamily="18" charset="0"/>
              </a:rPr>
              <a:t>. The impact of hospital consultants’ poor mental health on patient care. Br J Psychiatry 2007;</a:t>
            </a:r>
            <a:r>
              <a:rPr lang="en-GB" sz="1600" b="1" dirty="0">
                <a:effectLst/>
                <a:latin typeface="Bookman Old Style" panose="02050604050505020204" pitchFamily="18" charset="0"/>
                <a:ea typeface="Calibri" panose="020F0502020204030204" pitchFamily="34" charset="0"/>
                <a:cs typeface="Times New Roman" panose="02020603050405020304" pitchFamily="18" charset="0"/>
              </a:rPr>
              <a:t>190</a:t>
            </a:r>
            <a:r>
              <a:rPr lang="en-GB" sz="1600" dirty="0">
                <a:effectLst/>
                <a:latin typeface="Bookman Old Style" panose="02050604050505020204" pitchFamily="18" charset="0"/>
                <a:ea typeface="Calibri" panose="020F0502020204030204" pitchFamily="34" charset="0"/>
                <a:cs typeface="Times New Roman" panose="02020603050405020304" pitchFamily="18" charset="0"/>
              </a:rPr>
              <a:t>:268–9.</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tabLst>
                <a:tab pos="457200" algn="l"/>
              </a:tabLst>
            </a:pPr>
            <a:r>
              <a:rPr lang="en-GB" sz="1600" dirty="0">
                <a:effectLst/>
                <a:latin typeface="Bookman Old Style" panose="02050604050505020204" pitchFamily="18" charset="0"/>
                <a:ea typeface="Calibri" panose="020F0502020204030204" pitchFamily="34" charset="0"/>
                <a:cs typeface="Times New Roman" panose="02020603050405020304" pitchFamily="18" charset="0"/>
              </a:rPr>
              <a:t>Weiss, H.M. , &amp; Adler, S. 1984. Personality and organizational </a:t>
            </a:r>
            <a:r>
              <a:rPr lang="en-GB" sz="1600" dirty="0" err="1">
                <a:effectLst/>
                <a:latin typeface="Bookman Old Style" panose="02050604050505020204" pitchFamily="18" charset="0"/>
                <a:ea typeface="Calibri" panose="020F0502020204030204" pitchFamily="34" charset="0"/>
                <a:cs typeface="Times New Roman" panose="02020603050405020304" pitchFamily="18" charset="0"/>
              </a:rPr>
              <a:t>behavior</a:t>
            </a:r>
            <a:r>
              <a:rPr lang="en-GB" sz="1600" dirty="0">
                <a:effectLst/>
                <a:latin typeface="Bookman Old Style" panose="02050604050505020204" pitchFamily="18" charset="0"/>
                <a:ea typeface="Calibri" panose="020F0502020204030204" pitchFamily="34" charset="0"/>
                <a:cs typeface="Times New Roman" panose="02020603050405020304" pitchFamily="18" charset="0"/>
              </a:rPr>
              <a:t>. Research in Organizational </a:t>
            </a:r>
            <a:r>
              <a:rPr lang="en-GB" sz="1600" dirty="0" err="1">
                <a:effectLst/>
                <a:latin typeface="Bookman Old Style" panose="02050604050505020204" pitchFamily="18" charset="0"/>
                <a:ea typeface="Calibri" panose="020F0502020204030204" pitchFamily="34" charset="0"/>
                <a:cs typeface="Times New Roman" panose="02020603050405020304" pitchFamily="18" charset="0"/>
              </a:rPr>
              <a:t>Behavior</a:t>
            </a:r>
            <a:r>
              <a:rPr lang="en-GB" sz="1600" dirty="0">
                <a:effectLst/>
                <a:latin typeface="Bookman Old Style" panose="02050604050505020204" pitchFamily="18" charset="0"/>
                <a:ea typeface="Calibri" panose="020F0502020204030204" pitchFamily="34" charset="0"/>
                <a:cs typeface="Times New Roman" panose="02020603050405020304" pitchFamily="18" charset="0"/>
              </a:rPr>
              <a:t>, 6: 1-50.</a:t>
            </a:r>
            <a:endParaRPr lang="en-GB" sz="1800" b="0" i="0" kern="1200" dirty="0">
              <a:effectLst/>
              <a:latin typeface="+mn-lt"/>
              <a:ea typeface="+mn-ea"/>
              <a:cs typeface="+mn-cs"/>
            </a:endParaRPr>
          </a:p>
        </p:txBody>
      </p:sp>
    </p:spTree>
    <p:extLst>
      <p:ext uri="{BB962C8B-B14F-4D97-AF65-F5344CB8AC3E}">
        <p14:creationId xmlns:p14="http://schemas.microsoft.com/office/powerpoint/2010/main" val="144990233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1168</TotalTime>
  <Words>726</Words>
  <Application>Microsoft Office PowerPoint</Application>
  <PresentationFormat>Widescreen</PresentationFormat>
  <Paragraphs>59</Paragraphs>
  <Slides>12</Slides>
  <Notes>2</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Arial</vt:lpstr>
      <vt:lpstr>Arial-BoldMT</vt:lpstr>
      <vt:lpstr>Bookman Old Style</vt:lpstr>
      <vt:lpstr>Calibri</vt:lpstr>
      <vt:lpstr>Century Gothic</vt:lpstr>
      <vt:lpstr>lato</vt:lpstr>
      <vt:lpstr>Wingdings 3</vt:lpstr>
      <vt:lpstr>Ion</vt:lpstr>
      <vt:lpstr> </vt:lpstr>
      <vt:lpstr>Stress to the workplace </vt:lpstr>
      <vt:lpstr>The departments most likely to experience work stress on a daily basis</vt:lpstr>
      <vt:lpstr>Causes of stress at the workplace</vt:lpstr>
      <vt:lpstr>Causes of stress at the workplace</vt:lpstr>
      <vt:lpstr>Effects of stress at the workplace</vt:lpstr>
      <vt:lpstr>PESTLE analysis </vt:lpstr>
      <vt:lpstr>PESTLE analysis </vt:lpstr>
      <vt:lpstr>PowerPoint Presentation</vt:lpstr>
      <vt:lpstr>Solutions to prevent and reduce work stress</vt:lpstr>
      <vt:lpstr>PowerPoint Presentation</vt:lpstr>
      <vt:lpstr>Referinces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Andriana Migaes (2026738)</dc:creator>
  <cp:lastModifiedBy>Andriana Migaes (2026738)</cp:lastModifiedBy>
  <cp:revision>5</cp:revision>
  <dcterms:created xsi:type="dcterms:W3CDTF">2021-10-27T09:07:50Z</dcterms:created>
  <dcterms:modified xsi:type="dcterms:W3CDTF">2021-11-09T14:40:32Z</dcterms:modified>
</cp:coreProperties>
</file>