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278" r:id="rId3"/>
    <p:sldId id="288" r:id="rId4"/>
    <p:sldId id="298" r:id="rId5"/>
    <p:sldId id="289" r:id="rId6"/>
    <p:sldId id="299" r:id="rId7"/>
    <p:sldId id="300" r:id="rId8"/>
    <p:sldId id="290" r:id="rId9"/>
    <p:sldId id="291" r:id="rId10"/>
    <p:sldId id="292" r:id="rId11"/>
    <p:sldId id="301" r:id="rId12"/>
    <p:sldId id="293" r:id="rId13"/>
    <p:sldId id="294" r:id="rId14"/>
    <p:sldId id="295" r:id="rId15"/>
    <p:sldId id="296" r:id="rId16"/>
    <p:sldId id="279" r:id="rId17"/>
    <p:sldId id="280" r:id="rId18"/>
    <p:sldId id="282" r:id="rId19"/>
    <p:sldId id="286" r:id="rId20"/>
    <p:sldId id="283" r:id="rId21"/>
    <p:sldId id="284" r:id="rId22"/>
    <p:sldId id="287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87170" autoAdjust="0"/>
  </p:normalViewPr>
  <p:slideViewPr>
    <p:cSldViewPr>
      <p:cViewPr varScale="1">
        <p:scale>
          <a:sx n="93" d="100"/>
          <a:sy n="93" d="100"/>
        </p:scale>
        <p:origin x="105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Perimeter Intrusion Detection System (PIDS)</a:t>
            </a:r>
          </a:p>
          <a:p>
            <a:r>
              <a:rPr lang="en-US" dirty="0"/>
              <a:t>VM based Intrusion Detection System (VMIDS)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0763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https://www.youtube.com/watch?v=HQf2Ya53Bt0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72033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https://www.youtube.com/watch?v=V7loS5Uwb-A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9071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https://www.youtube.com/watch?v=_wQTRMBAvzg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261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Qf2Ya53Bt0?feature=oembed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7loS5Uwb-A?feature=oembed" TargetMode="Externa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security.techtarget.com/definition/intrusion-detection-syste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GaERP4Npys?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wQTRMBAvzg?feature=oembed" TargetMode="Externa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 ACCC5003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</a:t>
            </a:r>
            <a:r>
              <a:rPr lang="en-GB" altLang="en-US" sz="3600" b="1" dirty="0" err="1">
                <a:solidFill>
                  <a:schemeClr val="accent2"/>
                </a:solidFill>
              </a:rPr>
              <a:t>NameNetwork</a:t>
            </a:r>
            <a:r>
              <a:rPr lang="en-GB" altLang="en-US" sz="3600" b="1" dirty="0">
                <a:solidFill>
                  <a:schemeClr val="accent2"/>
                </a:solidFill>
              </a:rPr>
              <a:t> Operating Systems and Security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Week-09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Topic :</a:t>
            </a:r>
            <a:r>
              <a:rPr lang="en-GB" altLang="en-US" b="1" dirty="0" err="1">
                <a:solidFill>
                  <a:schemeClr val="accent2"/>
                </a:solidFill>
              </a:rPr>
              <a:t>VPN,IDS,Network</a:t>
            </a:r>
            <a:r>
              <a:rPr lang="en-GB" altLang="en-US" b="1" dirty="0">
                <a:solidFill>
                  <a:schemeClr val="accent2"/>
                </a:solidFill>
              </a:rPr>
              <a:t> monitoring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Content</a:t>
            </a:r>
          </a:p>
          <a:p>
            <a:pPr marL="0" indent="0">
              <a:buNone/>
            </a:pPr>
            <a:r>
              <a:rPr lang="en-GB" dirty="0"/>
              <a:t>Learning Objectives:</a:t>
            </a:r>
          </a:p>
          <a:p>
            <a:pPr marL="0" indent="0">
              <a:buNone/>
            </a:pPr>
            <a:r>
              <a:rPr lang="en-GB" dirty="0"/>
              <a:t>IDS</a:t>
            </a:r>
          </a:p>
          <a:p>
            <a:pPr marL="0" indent="0">
              <a:buNone/>
            </a:pPr>
            <a:r>
              <a:rPr lang="en-GB" dirty="0"/>
              <a:t>Firewall</a:t>
            </a:r>
          </a:p>
          <a:p>
            <a:pPr marL="0" indent="0">
              <a:buNone/>
            </a:pPr>
            <a:r>
              <a:rPr lang="en-GB" dirty="0"/>
              <a:t>VPN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intrusion detection system is a device or software application that monitors a network or systems for malicious activity or policy violations.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5526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t="9405" b="9405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859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Different Types of 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4000" dirty="0"/>
              <a:t>Network intrusion detection system (NIDS)</a:t>
            </a:r>
          </a:p>
          <a:p>
            <a:pPr algn="just"/>
            <a:r>
              <a:rPr lang="en-US" sz="4000" dirty="0"/>
              <a:t>Host-based intrusion detection system (HIDS)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7399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D2BC6-582E-7C31-803D-16C824004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HIDS vs NIDS</a:t>
            </a:r>
          </a:p>
        </p:txBody>
      </p:sp>
      <p:pic>
        <p:nvPicPr>
          <p:cNvPr id="6" name="Online Media 5" title="HIDS vs. NIDS - What is the difference between HIDS and NIDS?">
            <a:hlinkClick r:id="" action="ppaction://media"/>
            <a:extLst>
              <a:ext uri="{FF2B5EF4-FFF2-40B4-BE49-F238E27FC236}">
                <a16:creationId xmlns:a16="http://schemas.microsoft.com/office/drawing/2014/main" id="{581D09BD-D61B-9E2C-239B-12982F78907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E64C9-76B3-DED0-43C9-96875A69A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BDC497-DC57-4392-FAEE-A78AB9C58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3702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26420-13F2-2C62-8BA4-C3B7E4548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HIDS vs NIDS</a:t>
            </a:r>
          </a:p>
        </p:txBody>
      </p:sp>
      <p:pic>
        <p:nvPicPr>
          <p:cNvPr id="6" name="Online Media 5" title="Host based Intrusion Detection System and its advantages/disadvantages | HIDS vs NIDS | HIDS vs HIPS">
            <a:hlinkClick r:id="" action="ppaction://media"/>
            <a:extLst>
              <a:ext uri="{FF2B5EF4-FFF2-40B4-BE49-F238E27FC236}">
                <a16:creationId xmlns:a16="http://schemas.microsoft.com/office/drawing/2014/main" id="{10F4A29B-9545-C4AD-06BF-FBDB685B846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106E7C-E053-4249-C7F0-BAFCF6C19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5262E4-C931-432F-55C9-4895906EF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36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can IDS detect?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Intrusion detection</a:t>
            </a:r>
            <a:r>
              <a:rPr lang="en-US" dirty="0"/>
              <a:t> systems </a:t>
            </a:r>
            <a:r>
              <a:rPr lang="en-US" b="1" dirty="0"/>
              <a:t>can</a:t>
            </a:r>
            <a:r>
              <a:rPr lang="en-US" dirty="0"/>
              <a:t> also improve security responses. Since </a:t>
            </a:r>
            <a:r>
              <a:rPr lang="en-US" b="1" dirty="0"/>
              <a:t>IDS</a:t>
            </a:r>
            <a:r>
              <a:rPr lang="en-US" dirty="0"/>
              <a:t> sensors </a:t>
            </a:r>
            <a:r>
              <a:rPr lang="en-US" b="1" dirty="0"/>
              <a:t>can detect</a:t>
            </a:r>
            <a:r>
              <a:rPr lang="en-US" dirty="0"/>
              <a:t> network hosts and devices, they </a:t>
            </a:r>
            <a:r>
              <a:rPr lang="en-US" b="1" dirty="0"/>
              <a:t>can</a:t>
            </a:r>
            <a:r>
              <a:rPr lang="en-US" dirty="0"/>
              <a:t> also be used to inspect data within the network packets, as well as identify the services being used.</a:t>
            </a:r>
          </a:p>
          <a:p>
            <a:pPr marL="0" indent="0">
              <a:buNone/>
            </a:pPr>
            <a:br>
              <a:rPr lang="en-US" dirty="0">
                <a:hlinkClick r:id="rId2"/>
              </a:rPr>
            </a:br>
            <a:endParaRPr 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2332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What are the drawbacks of the host based IDS?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disadvantage</a:t>
            </a:r>
            <a:r>
              <a:rPr lang="en-US" dirty="0"/>
              <a:t> to a </a:t>
            </a:r>
            <a:r>
              <a:rPr lang="en-US" b="1" dirty="0"/>
              <a:t>host</a:t>
            </a:r>
            <a:r>
              <a:rPr lang="en-US" dirty="0"/>
              <a:t>-</a:t>
            </a:r>
            <a:r>
              <a:rPr lang="en-US" b="1" dirty="0"/>
              <a:t>based IDS</a:t>
            </a:r>
            <a:r>
              <a:rPr lang="en-US" dirty="0"/>
              <a:t> is its inability to detect common attacks against the </a:t>
            </a:r>
            <a:r>
              <a:rPr lang="en-US" b="1" dirty="0"/>
              <a:t>host</a:t>
            </a:r>
            <a:r>
              <a:rPr lang="en-US" dirty="0"/>
              <a:t> or a range of hosts. Network-</a:t>
            </a:r>
            <a:r>
              <a:rPr lang="en-US" b="1" dirty="0"/>
              <a:t>based IDS</a:t>
            </a:r>
            <a:r>
              <a:rPr lang="en-US" dirty="0"/>
              <a:t> relies on the use of network sensors strategically placed throughout the network. These probes monitor and analyze all network traffic traversing the local network.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619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Firewall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3214"/>
            <a:ext cx="8229600" cy="3917032"/>
          </a:xfrm>
        </p:spPr>
        <p:txBody>
          <a:bodyPr/>
          <a:lstStyle/>
          <a:p>
            <a:pPr algn="just"/>
            <a:r>
              <a:rPr lang="en-US" sz="2800" dirty="0"/>
              <a:t>In computing, a </a:t>
            </a:r>
            <a:r>
              <a:rPr lang="en-US" sz="2800" b="1" dirty="0"/>
              <a:t>firewall</a:t>
            </a:r>
            <a:r>
              <a:rPr lang="en-US" sz="2800" dirty="0"/>
              <a:t> is a network security system that monitors and controls incoming and outgoing network traffic based on predetermined security rules. A </a:t>
            </a:r>
            <a:r>
              <a:rPr lang="en-US" sz="2800" b="1" dirty="0"/>
              <a:t>firewall</a:t>
            </a:r>
            <a:r>
              <a:rPr lang="en-US" sz="2800" dirty="0"/>
              <a:t> typically establishes a barrier between a trusted internal network and untrusted external network, such as the Internet.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B9F89DB-4DC3-4F39-0AF0-99B8F24B4D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94" b="6394"/>
          <a:stretch>
            <a:fillRect/>
          </a:stretch>
        </p:blipFill>
        <p:spPr bwMode="auto">
          <a:xfrm>
            <a:off x="4932040" y="3809947"/>
            <a:ext cx="3907160" cy="185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4371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E9E29-62B7-535E-2B01-E8066DAB2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Firewall</a:t>
            </a:r>
          </a:p>
        </p:txBody>
      </p:sp>
      <p:pic>
        <p:nvPicPr>
          <p:cNvPr id="6" name="Online Media 5" title="5 Types of Firewalls">
            <a:hlinkClick r:id="" action="ppaction://media"/>
            <a:extLst>
              <a:ext uri="{FF2B5EF4-FFF2-40B4-BE49-F238E27FC236}">
                <a16:creationId xmlns:a16="http://schemas.microsoft.com/office/drawing/2014/main" id="{A81AFC41-473B-C92E-9C77-B1BC4C437AB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32842-F985-C75E-C955-83E5E6ADE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620B3E-2DCF-BBB8-5BDF-1DF22E208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378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Firewall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4000" dirty="0"/>
              <a:t>Packet Filters</a:t>
            </a:r>
          </a:p>
          <a:p>
            <a:pPr marL="0" indent="0">
              <a:buNone/>
            </a:pPr>
            <a:r>
              <a:rPr lang="en-US" sz="4000" dirty="0" err="1"/>
              <a:t>Stateful</a:t>
            </a:r>
            <a:r>
              <a:rPr lang="en-US" sz="4000" dirty="0"/>
              <a:t> Inspection</a:t>
            </a:r>
          </a:p>
          <a:p>
            <a:pPr marL="0" indent="0">
              <a:buNone/>
            </a:pPr>
            <a:r>
              <a:rPr lang="en-US" sz="4000" dirty="0"/>
              <a:t>Proxy Server Firewalls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7808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Packet Filters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US" sz="2400" dirty="0"/>
              <a:t>Packet Filter Firewall controls the network access by analyzing the outgoing and incoming packets. It lets a packet pass or block its way by comparing it with pre-established criteria like </a:t>
            </a:r>
            <a:r>
              <a:rPr lang="en-US" sz="2400" b="1" dirty="0"/>
              <a:t>allowed IP addresses, packet type, port number</a:t>
            </a:r>
            <a:r>
              <a:rPr lang="en-US" sz="2400" dirty="0"/>
              <a:t>, etc.</a:t>
            </a:r>
          </a:p>
          <a:p>
            <a:r>
              <a:rPr lang="en-US" sz="2400" dirty="0"/>
              <a:t>Packet filtering technique is suitable for small networks but gets complex when implemented to larger networks.</a:t>
            </a:r>
          </a:p>
          <a:p>
            <a:r>
              <a:rPr lang="en-US" sz="2400" dirty="0"/>
              <a:t>It is to be noted that these types of firewalls cannot prevent all types of attacks. They can neither tackle the attacks that use application layers vulnerabilities nor can fight against spoofing attacks.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5496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Stateful</a:t>
            </a:r>
            <a:r>
              <a:rPr lang="en-US" dirty="0"/>
              <a:t> Inspection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r>
              <a:rPr lang="en-US" sz="2400" dirty="0"/>
              <a:t>Stateful Packet Inspection (SPI), which is also sometimes called dynamic packet filtering, is a powerful firewall architecture which examines </a:t>
            </a:r>
            <a:r>
              <a:rPr lang="en-US" sz="2400" b="1" dirty="0"/>
              <a:t>traffic streams from end to end</a:t>
            </a:r>
            <a:r>
              <a:rPr lang="en-US" sz="2400" dirty="0"/>
              <a:t>. </a:t>
            </a:r>
          </a:p>
          <a:p>
            <a:r>
              <a:rPr lang="en-US" sz="2400" dirty="0"/>
              <a:t>These smart and fast </a:t>
            </a:r>
            <a:r>
              <a:rPr lang="en-US" sz="2400" b="1" dirty="0"/>
              <a:t>firewalls</a:t>
            </a:r>
            <a:r>
              <a:rPr lang="en-US" sz="2400" dirty="0"/>
              <a:t> use an intelligent way toward the </a:t>
            </a:r>
            <a:r>
              <a:rPr lang="en-US" sz="2400" b="1" dirty="0"/>
              <a:t>unauthorized traffic </a:t>
            </a:r>
            <a:r>
              <a:rPr lang="en-US" sz="2400" dirty="0"/>
              <a:t>by</a:t>
            </a:r>
            <a:r>
              <a:rPr lang="en-US" sz="2400" b="1" dirty="0"/>
              <a:t> </a:t>
            </a:r>
            <a:r>
              <a:rPr lang="en-US" sz="2400" dirty="0"/>
              <a:t>analyzing the packet </a:t>
            </a:r>
            <a:r>
              <a:rPr lang="en-US" sz="2400" b="1" dirty="0"/>
              <a:t>headers and inspecting the state </a:t>
            </a:r>
            <a:r>
              <a:rPr lang="en-US" sz="2400" dirty="0"/>
              <a:t>of the packets along with providing proxy services. </a:t>
            </a:r>
          </a:p>
          <a:p>
            <a:r>
              <a:rPr lang="en-US" sz="2400" dirty="0"/>
              <a:t>These firewalls works at the network layer in the OSI model and are more secured than the basic packet filtering firewalls.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732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Proxy Server Firewalls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US" sz="2000" dirty="0"/>
              <a:t>Also called the application level gateways, Proxy Server Firewalls are the most secured type of firewalls that effectively protect the network resources by filtering messages at the application layer.</a:t>
            </a:r>
          </a:p>
          <a:p>
            <a:r>
              <a:rPr lang="en-US" sz="2000" dirty="0"/>
              <a:t>Proxy </a:t>
            </a:r>
            <a:r>
              <a:rPr lang="en-US" sz="2000" b="1" dirty="0"/>
              <a:t>firewalls</a:t>
            </a:r>
            <a:r>
              <a:rPr lang="en-US" sz="2000" dirty="0"/>
              <a:t> mask your IP address and limit traffic types. They provide a complete and protocol-aware security analysis for the protocols they support. </a:t>
            </a:r>
          </a:p>
          <a:p>
            <a:r>
              <a:rPr lang="en-US" sz="2000" dirty="0"/>
              <a:t>Proxy Servers offers the best Internet experience and results in the network performance improvements.</a:t>
            </a:r>
          </a:p>
          <a:p>
            <a:r>
              <a:rPr lang="en-US" sz="2000" dirty="0"/>
              <a:t>This is all about the basic firewalls that are configured to protect a private network. No matter which firewall you choose, ensure a proper configuration as any loophole can cause more damage to you than no firewall at all. Create a secure network and deploy a suitable firewall to limit access to your computer and network.</a:t>
            </a:r>
          </a:p>
          <a:p>
            <a:pPr marL="0" indent="0">
              <a:buNone/>
            </a:pPr>
            <a:r>
              <a:rPr lang="en-US" sz="2000" dirty="0"/>
              <a:t> 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06498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VPN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3" name="Online Media 2" title="What is a VPN and How Does it Work? [Video Explainer]">
            <a:hlinkClick r:id="" action="ppaction://media"/>
            <a:extLst>
              <a:ext uri="{FF2B5EF4-FFF2-40B4-BE49-F238E27FC236}">
                <a16:creationId xmlns:a16="http://schemas.microsoft.com/office/drawing/2014/main" id="{D8651060-15F3-1EF3-528F-AD6B3861441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06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Working principles of VPN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6" name="object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3591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VPN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6" name="object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6104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854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79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1C72CFF-1A0F-3FD5-57A0-D298C1522333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/>
              <a:t>Remote access VPN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3438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Intranet VPN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6" name="object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9042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Extranet VPN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6" name="object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5405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12/03/2023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5" name="Rectangle 4"/>
          <p:cNvSpPr/>
          <p:nvPr/>
        </p:nvSpPr>
        <p:spPr>
          <a:xfrm>
            <a:off x="467544" y="1484784"/>
            <a:ext cx="842493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Jordan Krause,(2019),Mastering Windows Server 2019: The complete guide for IT professionals to install and manage Windows Server 2019 and deploy new capabilities, 2nd Edition.2019  </a:t>
            </a:r>
          </a:p>
          <a:p>
            <a:r>
              <a:rPr lang="en-GB" dirty="0"/>
              <a:t>(E-Book) Mastering™ Network </a:t>
            </a:r>
            <a:r>
              <a:rPr lang="en-GB" dirty="0" err="1"/>
              <a:t>Security,Author</a:t>
            </a:r>
            <a:r>
              <a:rPr lang="en-GB" dirty="0"/>
              <a:t>: Chris </a:t>
            </a:r>
            <a:r>
              <a:rPr lang="en-GB" dirty="0" err="1"/>
              <a:t>Brenton</a:t>
            </a:r>
            <a:r>
              <a:rPr lang="en-GB" dirty="0"/>
              <a:t>, Cameron Hunt.   </a:t>
            </a:r>
          </a:p>
          <a:p>
            <a:r>
              <a:rPr lang="en-GB" dirty="0"/>
              <a:t>https://www-</a:t>
            </a:r>
            <a:r>
              <a:rPr lang="en-GB" dirty="0" err="1"/>
              <a:t>dawsonera</a:t>
            </a:r>
            <a:r>
              <a:rPr lang="en-GB" dirty="0"/>
              <a:t>-</a:t>
            </a:r>
            <a:r>
              <a:rPr lang="en-GB" dirty="0" err="1"/>
              <a:t>com.ezproxy.uwtsd.ac.uk</a:t>
            </a:r>
            <a:r>
              <a:rPr lang="en-GB" dirty="0"/>
              <a:t>/abstract/9780782151480  </a:t>
            </a:r>
          </a:p>
          <a:p>
            <a:r>
              <a:rPr lang="en-GB" dirty="0"/>
              <a:t>(E-Book) Mastering™ Network </a:t>
            </a:r>
            <a:r>
              <a:rPr lang="en-GB" dirty="0" err="1"/>
              <a:t>Security,Author</a:t>
            </a:r>
            <a:r>
              <a:rPr lang="en-GB" dirty="0"/>
              <a:t>: Chris </a:t>
            </a:r>
            <a:r>
              <a:rPr lang="en-GB" dirty="0" err="1"/>
              <a:t>Brenton</a:t>
            </a:r>
            <a:r>
              <a:rPr lang="en-GB" dirty="0"/>
              <a:t>, Cameron Hunt.   </a:t>
            </a:r>
          </a:p>
          <a:p>
            <a:r>
              <a:rPr lang="en-GB" dirty="0"/>
              <a:t>https://www-</a:t>
            </a:r>
            <a:r>
              <a:rPr lang="en-GB" dirty="0" err="1"/>
              <a:t>dawsonera</a:t>
            </a:r>
            <a:r>
              <a:rPr lang="en-GB" dirty="0"/>
              <a:t>-</a:t>
            </a:r>
            <a:r>
              <a:rPr lang="en-GB" dirty="0" err="1"/>
              <a:t>com.ezproxy.uwtsd.ac.uk</a:t>
            </a:r>
            <a:r>
              <a:rPr lang="en-GB" dirty="0"/>
              <a:t>/abstract/9780782151480  </a:t>
            </a:r>
            <a:endParaRPr lang="en-US" dirty="0"/>
          </a:p>
          <a:p>
            <a:r>
              <a:rPr lang="en-US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US" dirty="0"/>
              <a:t>Andrew S </a:t>
            </a:r>
            <a:r>
              <a:rPr lang="en-US" dirty="0" err="1"/>
              <a:t>Tanenbaum</a:t>
            </a:r>
            <a:r>
              <a:rPr lang="en-US" dirty="0"/>
              <a:t>, David J. </a:t>
            </a:r>
            <a:r>
              <a:rPr lang="en-US" dirty="0" err="1"/>
              <a:t>Wetherall</a:t>
            </a:r>
            <a:r>
              <a:rPr lang="en-US" dirty="0"/>
              <a:t> ( 2013) Computer Networks, Pearson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35896" y="18864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6090209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2212</TotalTime>
  <Words>813</Words>
  <Application>Microsoft Office PowerPoint</Application>
  <PresentationFormat>On-screen Show (4:3)</PresentationFormat>
  <Paragraphs>109</Paragraphs>
  <Slides>22</Slides>
  <Notes>4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Myriad Pro</vt:lpstr>
      <vt:lpstr>Arial</vt:lpstr>
      <vt:lpstr>Verdana</vt:lpstr>
      <vt:lpstr>20140311PresentationUWTSDTemplate</vt:lpstr>
      <vt:lpstr>Module Code ACCC5003</vt:lpstr>
      <vt:lpstr>Topic </vt:lpstr>
      <vt:lpstr>IDS</vt:lpstr>
      <vt:lpstr>IDS</vt:lpstr>
      <vt:lpstr>Different Types of IDS</vt:lpstr>
      <vt:lpstr>HIDS vs NIDS</vt:lpstr>
      <vt:lpstr>HIDS vs NIDS</vt:lpstr>
      <vt:lpstr>What can IDS detect?</vt:lpstr>
      <vt:lpstr>What are the drawbacks of the host based IDS?</vt:lpstr>
      <vt:lpstr>Firewall</vt:lpstr>
      <vt:lpstr>Firewall</vt:lpstr>
      <vt:lpstr>Types of Firewall</vt:lpstr>
      <vt:lpstr>Packet Filters </vt:lpstr>
      <vt:lpstr>Stateful Inspection</vt:lpstr>
      <vt:lpstr>Proxy Server Firewalls</vt:lpstr>
      <vt:lpstr>VPN</vt:lpstr>
      <vt:lpstr>Working principles of VPN</vt:lpstr>
      <vt:lpstr>Types of VPN</vt:lpstr>
      <vt:lpstr>PowerPoint Presentation</vt:lpstr>
      <vt:lpstr>Intranet VPN</vt:lpstr>
      <vt:lpstr>Extranet VPN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Abida Perveen</cp:lastModifiedBy>
  <cp:revision>161</cp:revision>
  <cp:lastPrinted>2018-07-09T15:27:01Z</cp:lastPrinted>
  <dcterms:created xsi:type="dcterms:W3CDTF">2002-10-07T19:43:58Z</dcterms:created>
  <dcterms:modified xsi:type="dcterms:W3CDTF">2023-03-12T15:59:52Z</dcterms:modified>
</cp:coreProperties>
</file>