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7" r:id="rId2"/>
    <p:sldId id="280"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Lst>
  <p:sldSz cx="9144000" cy="6858000" type="screen4x3"/>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orient="horz" pos="864">
          <p15:clr>
            <a:srgbClr val="A4A3A4"/>
          </p15:clr>
        </p15:guide>
        <p15:guide id="3" orient="horz" pos="1279">
          <p15:clr>
            <a:srgbClr val="A4A3A4"/>
          </p15:clr>
        </p15:guide>
        <p15:guide id="4" pos="2880">
          <p15:clr>
            <a:srgbClr val="A4A3A4"/>
          </p15:clr>
        </p15:guide>
        <p15:guide id="5" pos="404">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shansamp" initials="SS" lastIdx="6" clrIdx="0"/>
  <p:cmAuthor id="1" name="Laser" initials="L"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0157" autoAdjust="0"/>
    <p:restoredTop sz="94660"/>
  </p:normalViewPr>
  <p:slideViewPr>
    <p:cSldViewPr>
      <p:cViewPr varScale="1">
        <p:scale>
          <a:sx n="190" d="100"/>
          <a:sy n="190" d="100"/>
        </p:scale>
        <p:origin x="-680" y="-104"/>
      </p:cViewPr>
      <p:guideLst>
        <p:guide orient="horz" pos="2160"/>
        <p:guide orient="horz" pos="864"/>
        <p:guide orient="horz" pos="1279"/>
        <p:guide pos="2880"/>
        <p:guide pos="404"/>
      </p:guideLst>
    </p:cSldViewPr>
  </p:slideViewPr>
  <p:notesTextViewPr>
    <p:cViewPr>
      <p:scale>
        <a:sx n="1" d="1"/>
        <a:sy n="1" d="1"/>
      </p:scale>
      <p:origin x="0" y="0"/>
    </p:cViewPr>
  </p:notesTextViewPr>
  <p:sorterViewPr>
    <p:cViewPr>
      <p:scale>
        <a:sx n="200" d="100"/>
        <a:sy n="200" d="100"/>
      </p:scale>
      <p:origin x="0" y="6488"/>
    </p:cViewPr>
  </p:sorter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notesMaster" Target="notesMasters/notesMaster1.xml"/><Relationship Id="rId27" Type="http://schemas.openxmlformats.org/officeDocument/2006/relationships/printerSettings" Target="printerSettings/printerSettings1.bin"/><Relationship Id="rId28" Type="http://schemas.openxmlformats.org/officeDocument/2006/relationships/tags" Target="tags/tag1.xml"/><Relationship Id="rId29" Type="http://schemas.openxmlformats.org/officeDocument/2006/relationships/commentAuthors" Target="commentAuthor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presProps" Target="presProps.xml"/><Relationship Id="rId31" Type="http://schemas.openxmlformats.org/officeDocument/2006/relationships/viewProps" Target="viewProps.xml"/><Relationship Id="rId32" Type="http://schemas.openxmlformats.org/officeDocument/2006/relationships/theme" Target="theme/theme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8663C5E-1C89-4BD0-A6B2-2F8B0AE52A8F}" type="datetimeFigureOut">
              <a:rPr lang="en-GB" smtClean="0"/>
              <a:pPr/>
              <a:t>7/29/17</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B7B3EFD-17D2-40BA-BB8D-891C35F2CBD4}" type="slidenum">
              <a:rPr lang="en-GB" smtClean="0"/>
              <a:pPr/>
              <a:t>‹#›</a:t>
            </a:fld>
            <a:endParaRPr lang="en-GB" dirty="0"/>
          </a:p>
        </p:txBody>
      </p:sp>
    </p:spTree>
    <p:extLst>
      <p:ext uri="{BB962C8B-B14F-4D97-AF65-F5344CB8AC3E}">
        <p14:creationId xmlns:p14="http://schemas.microsoft.com/office/powerpoint/2010/main" val="17916144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1026"/>
          <p:cNvSpPr>
            <a:spLocks noGrp="1" noRot="1" noChangeAspect="1" noChangeArrowheads="1" noTextEdit="1"/>
          </p:cNvSpPr>
          <p:nvPr>
            <p:ph type="sldImg"/>
          </p:nvPr>
        </p:nvSpPr>
        <p:spPr>
          <a:xfrm>
            <a:off x="1150938" y="692150"/>
            <a:ext cx="4556125" cy="3416300"/>
          </a:xfrm>
          <a:ln cap="flat"/>
        </p:spPr>
      </p:sp>
      <p:sp>
        <p:nvSpPr>
          <p:cNvPr id="26627" name="Rectangle 1027"/>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026"/>
          <p:cNvSpPr>
            <a:spLocks noGrp="1" noRot="1" noChangeAspect="1" noChangeArrowheads="1" noTextEdit="1"/>
          </p:cNvSpPr>
          <p:nvPr>
            <p:ph type="sldImg"/>
          </p:nvPr>
        </p:nvSpPr>
        <p:spPr>
          <a:xfrm>
            <a:off x="1150938" y="692150"/>
            <a:ext cx="4556125" cy="3416300"/>
          </a:xfrm>
          <a:ln cap="flat"/>
        </p:spPr>
      </p:sp>
      <p:sp>
        <p:nvSpPr>
          <p:cNvPr id="27651" name="Rectangle 1027"/>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1026"/>
          <p:cNvSpPr>
            <a:spLocks noGrp="1" noRot="1" noChangeAspect="1" noChangeArrowheads="1" noTextEdit="1"/>
          </p:cNvSpPr>
          <p:nvPr>
            <p:ph type="sldImg"/>
          </p:nvPr>
        </p:nvSpPr>
        <p:spPr>
          <a:xfrm>
            <a:off x="1150938" y="692150"/>
            <a:ext cx="4556125" cy="3416300"/>
          </a:xfrm>
          <a:ln cap="flat"/>
        </p:spPr>
      </p:sp>
      <p:sp>
        <p:nvSpPr>
          <p:cNvPr id="28675" name="Rectangle 1027"/>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026"/>
          <p:cNvSpPr>
            <a:spLocks noGrp="1" noRot="1" noChangeAspect="1" noChangeArrowheads="1" noTextEdit="1"/>
          </p:cNvSpPr>
          <p:nvPr>
            <p:ph type="sldImg"/>
          </p:nvPr>
        </p:nvSpPr>
        <p:spPr>
          <a:xfrm>
            <a:off x="1150938" y="692150"/>
            <a:ext cx="4556125" cy="3416300"/>
          </a:xfrm>
          <a:ln cap="flat"/>
        </p:spPr>
      </p:sp>
      <p:sp>
        <p:nvSpPr>
          <p:cNvPr id="29699" name="Rectangle 1027"/>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026"/>
          <p:cNvSpPr>
            <a:spLocks noGrp="1" noRot="1" noChangeAspect="1" noChangeArrowheads="1" noTextEdit="1"/>
          </p:cNvSpPr>
          <p:nvPr>
            <p:ph type="sldImg"/>
          </p:nvPr>
        </p:nvSpPr>
        <p:spPr>
          <a:xfrm>
            <a:off x="1150938" y="692150"/>
            <a:ext cx="4556125" cy="3416300"/>
          </a:xfrm>
          <a:ln cap="flat"/>
        </p:spPr>
      </p:sp>
      <p:sp>
        <p:nvSpPr>
          <p:cNvPr id="30723" name="Rectangle 1027"/>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026"/>
          <p:cNvSpPr>
            <a:spLocks noGrp="1" noRot="1" noChangeAspect="1" noChangeArrowheads="1" noTextEdit="1"/>
          </p:cNvSpPr>
          <p:nvPr>
            <p:ph type="sldImg"/>
          </p:nvPr>
        </p:nvSpPr>
        <p:spPr>
          <a:xfrm>
            <a:off x="1150938" y="692150"/>
            <a:ext cx="4556125" cy="3416300"/>
          </a:xfrm>
          <a:ln cap="flat"/>
        </p:spPr>
      </p:sp>
      <p:sp>
        <p:nvSpPr>
          <p:cNvPr id="31747" name="Rectangle 1027"/>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026"/>
          <p:cNvSpPr>
            <a:spLocks noGrp="1" noRot="1" noChangeAspect="1" noChangeArrowheads="1" noTextEdit="1"/>
          </p:cNvSpPr>
          <p:nvPr>
            <p:ph type="sldImg"/>
          </p:nvPr>
        </p:nvSpPr>
        <p:spPr>
          <a:xfrm>
            <a:off x="1150938" y="692150"/>
            <a:ext cx="4556125" cy="3416300"/>
          </a:xfrm>
          <a:ln cap="flat"/>
        </p:spPr>
      </p:sp>
      <p:sp>
        <p:nvSpPr>
          <p:cNvPr id="32771" name="Rectangle 1027"/>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Rot="1" noChangeAspect="1" noChangeArrowheads="1" noTextEdit="1"/>
          </p:cNvSpPr>
          <p:nvPr>
            <p:ph type="sldImg"/>
          </p:nvPr>
        </p:nvSpPr>
        <p:spPr>
          <a:xfrm>
            <a:off x="1150938" y="692150"/>
            <a:ext cx="4556125" cy="3416300"/>
          </a:xfrm>
          <a:ln cap="flat"/>
        </p:spPr>
      </p:sp>
      <p:sp>
        <p:nvSpPr>
          <p:cNvPr id="33795"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Rot="1" noChangeAspect="1" noChangeArrowheads="1" noTextEdit="1"/>
          </p:cNvSpPr>
          <p:nvPr>
            <p:ph type="sldImg"/>
          </p:nvPr>
        </p:nvSpPr>
        <p:spPr>
          <a:xfrm>
            <a:off x="1150938" y="692150"/>
            <a:ext cx="4556125" cy="3416300"/>
          </a:xfrm>
          <a:ln cap="flat"/>
        </p:spPr>
      </p:sp>
      <p:sp>
        <p:nvSpPr>
          <p:cNvPr id="34819"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xfrm>
            <a:off x="1150938" y="692150"/>
            <a:ext cx="4556125" cy="3416300"/>
          </a:xfrm>
          <a:ln cap="flat"/>
        </p:spPr>
      </p:sp>
      <p:sp>
        <p:nvSpPr>
          <p:cNvPr id="358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Rot="1" noChangeAspect="1" noChangeArrowheads="1" noTextEdit="1"/>
          </p:cNvSpPr>
          <p:nvPr>
            <p:ph type="sldImg"/>
          </p:nvPr>
        </p:nvSpPr>
        <p:spPr>
          <a:xfrm>
            <a:off x="1150938" y="692150"/>
            <a:ext cx="4556125" cy="3416300"/>
          </a:xfrm>
          <a:ln cap="flat"/>
        </p:spPr>
      </p:sp>
      <p:sp>
        <p:nvSpPr>
          <p:cNvPr id="36867"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Rot="1" noChangeAspect="1" noChangeArrowheads="1" noTextEdit="1"/>
          </p:cNvSpPr>
          <p:nvPr>
            <p:ph type="sldImg"/>
          </p:nvPr>
        </p:nvSpPr>
        <p:spPr>
          <a:xfrm>
            <a:off x="1150938" y="692150"/>
            <a:ext cx="4556125" cy="3416300"/>
          </a:xfrm>
          <a:ln cap="flat"/>
        </p:spPr>
      </p:sp>
      <p:sp>
        <p:nvSpPr>
          <p:cNvPr id="37891"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Rot="1" noChangeAspect="1" noChangeArrowheads="1" noTextEdit="1"/>
          </p:cNvSpPr>
          <p:nvPr>
            <p:ph type="sldImg"/>
          </p:nvPr>
        </p:nvSpPr>
        <p:spPr>
          <a:xfrm>
            <a:off x="1150938" y="692150"/>
            <a:ext cx="4556125" cy="3416300"/>
          </a:xfrm>
          <a:ln cap="flat"/>
        </p:spPr>
      </p:sp>
      <p:sp>
        <p:nvSpPr>
          <p:cNvPr id="38915"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Rot="1" noChangeAspect="1" noChangeArrowheads="1" noTextEdit="1"/>
          </p:cNvSpPr>
          <p:nvPr>
            <p:ph type="sldImg"/>
          </p:nvPr>
        </p:nvSpPr>
        <p:spPr>
          <a:xfrm>
            <a:off x="1150938" y="692150"/>
            <a:ext cx="4556125" cy="3416300"/>
          </a:xfrm>
          <a:ln cap="flat"/>
        </p:spPr>
      </p:sp>
      <p:sp>
        <p:nvSpPr>
          <p:cNvPr id="39939"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Rot="1" noChangeAspect="1" noChangeArrowheads="1" noTextEdit="1"/>
          </p:cNvSpPr>
          <p:nvPr>
            <p:ph type="sldImg"/>
          </p:nvPr>
        </p:nvSpPr>
        <p:spPr>
          <a:xfrm>
            <a:off x="1150938" y="692150"/>
            <a:ext cx="4556125" cy="3416300"/>
          </a:xfrm>
          <a:ln cap="flat"/>
        </p:spPr>
      </p:sp>
      <p:sp>
        <p:nvSpPr>
          <p:cNvPr id="4096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Rot="1" noChangeAspect="1" noChangeArrowheads="1" noTextEdit="1"/>
          </p:cNvSpPr>
          <p:nvPr>
            <p:ph type="sldImg"/>
          </p:nvPr>
        </p:nvSpPr>
        <p:spPr>
          <a:xfrm>
            <a:off x="1150938" y="692150"/>
            <a:ext cx="4556125" cy="3416300"/>
          </a:xfrm>
          <a:solidFill>
            <a:srgbClr val="FFFFFF"/>
          </a:solidFill>
          <a:ln cap="flat"/>
        </p:spPr>
      </p:sp>
      <p:sp>
        <p:nvSpPr>
          <p:cNvPr id="41987" name="Rectangle 3"/>
          <p:cNvSpPr>
            <a:spLocks noGrp="1" noChangeArrowheads="1"/>
          </p:cNvSpPr>
          <p:nvPr>
            <p:ph type="body" idx="1"/>
          </p:nvPr>
        </p:nvSpPr>
        <p:spPr>
          <a:solidFill>
            <a:srgbClr val="FFFFFF"/>
          </a:solidFill>
          <a:ln>
            <a:solidFill>
              <a:srgbClr val="000000"/>
            </a:solidFill>
          </a:ln>
        </p:spPr>
        <p:txBody>
          <a:bodyPr/>
          <a:lstStyle/>
          <a:p>
            <a:endParaRPr lang="en-US" altLang="en-US" dirty="0"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Rot="1" noChangeAspect="1" noChangeArrowheads="1" noTextEdit="1"/>
          </p:cNvSpPr>
          <p:nvPr>
            <p:ph type="sldImg"/>
          </p:nvPr>
        </p:nvSpPr>
        <p:spPr>
          <a:xfrm>
            <a:off x="1150938" y="692150"/>
            <a:ext cx="4556125" cy="3416300"/>
          </a:xfrm>
          <a:solidFill>
            <a:srgbClr val="FFFFFF"/>
          </a:solidFill>
          <a:ln cap="flat"/>
        </p:spPr>
      </p:sp>
      <p:sp>
        <p:nvSpPr>
          <p:cNvPr id="43011" name="Rectangle 3"/>
          <p:cNvSpPr>
            <a:spLocks noGrp="1" noChangeArrowheads="1"/>
          </p:cNvSpPr>
          <p:nvPr>
            <p:ph type="body" idx="1"/>
          </p:nvPr>
        </p:nvSpPr>
        <p:spPr>
          <a:solidFill>
            <a:srgbClr val="FFFFFF"/>
          </a:solidFill>
          <a:ln>
            <a:solidFill>
              <a:srgbClr val="000000"/>
            </a:solidFill>
          </a:ln>
        </p:spPr>
        <p:txBody>
          <a:bodyPr/>
          <a:lstStyle/>
          <a:p>
            <a:endParaRPr lang="en-US" altLang="en-US" dirty="0"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Rot="1" noChangeAspect="1" noChangeArrowheads="1" noTextEdit="1"/>
          </p:cNvSpPr>
          <p:nvPr>
            <p:ph type="sldImg"/>
          </p:nvPr>
        </p:nvSpPr>
        <p:spPr>
          <a:xfrm>
            <a:off x="1150938" y="692150"/>
            <a:ext cx="4556125" cy="3416300"/>
          </a:xfrm>
          <a:ln cap="flat"/>
        </p:spPr>
      </p:sp>
      <p:sp>
        <p:nvSpPr>
          <p:cNvPr id="44035"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3C9FFA6-67A9-479D-9BD4-62928104EA88}" type="datetimeFigureOut">
              <a:rPr lang="en-GB" smtClean="0"/>
              <a:pPr/>
              <a:t>7/29/17</a:t>
            </a:fld>
            <a:endParaRPr lang="en-GB" dirty="0"/>
          </a:p>
        </p:txBody>
      </p:sp>
      <p:sp>
        <p:nvSpPr>
          <p:cNvPr id="19" name="Footer Placeholder 18"/>
          <p:cNvSpPr>
            <a:spLocks noGrp="1"/>
          </p:cNvSpPr>
          <p:nvPr>
            <p:ph type="ftr" sz="quarter" idx="11"/>
          </p:nvPr>
        </p:nvSpPr>
        <p:spPr/>
        <p:txBody>
          <a:bodyPr/>
          <a:lstStyle/>
          <a:p>
            <a:endParaRPr lang="en-GB" dirty="0"/>
          </a:p>
        </p:txBody>
      </p:sp>
      <p:sp>
        <p:nvSpPr>
          <p:cNvPr id="27" name="Slide Number Placeholder 26"/>
          <p:cNvSpPr>
            <a:spLocks noGrp="1"/>
          </p:cNvSpPr>
          <p:nvPr>
            <p:ph type="sldNum" sz="quarter" idx="12"/>
          </p:nvPr>
        </p:nvSpPr>
        <p:spPr/>
        <p:txBody>
          <a:bodyPr/>
          <a:lstStyle/>
          <a:p>
            <a:fld id="{D08937B1-FAF3-456E-A982-F9442353202B}"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3C9FFA6-67A9-479D-9BD4-62928104EA88}" type="datetimeFigureOut">
              <a:rPr lang="en-GB" smtClean="0"/>
              <a:pPr/>
              <a:t>7/29/17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08937B1-FAF3-456E-A982-F9442353202B}"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dirty="0" smtClean="0"/>
              <a:t>Click to edit Master title style</a:t>
            </a:r>
            <a:endParaRPr kumimoji="0" lang="en-US" dirty="0"/>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3C9FFA6-67A9-479D-9BD4-62928104EA88}" type="datetimeFigureOut">
              <a:rPr lang="en-GB" smtClean="0"/>
              <a:pPr/>
              <a:t>7/29/17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08937B1-FAF3-456E-A982-F9442353202B}"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3C9FFA6-67A9-479D-9BD4-62928104EA88}" type="datetimeFigureOut">
              <a:rPr lang="en-GB" smtClean="0"/>
              <a:pPr/>
              <a:t>7/29/17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08937B1-FAF3-456E-A982-F9442353202B}"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3C9FFA6-67A9-479D-9BD4-62928104EA88}" type="datetimeFigureOut">
              <a:rPr lang="en-GB" smtClean="0"/>
              <a:pPr/>
              <a:t>7/29/17</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08937B1-FAF3-456E-A982-F9442353202B}"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3C9FFA6-67A9-479D-9BD4-62928104EA88}" type="datetimeFigureOut">
              <a:rPr lang="en-GB" smtClean="0"/>
              <a:pPr/>
              <a:t>7/29/17</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D08937B1-FAF3-456E-A982-F9442353202B}"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08937B1-FAF3-456E-A982-F9442353202B}"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3C9FFA6-67A9-479D-9BD4-62928104EA88}" type="datetimeFigureOut">
              <a:rPr lang="en-GB" smtClean="0"/>
              <a:pPr/>
              <a:t>7/29/17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08937B1-FAF3-456E-A982-F9442353202B}"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3C9FFA6-67A9-479D-9BD4-62928104EA88}" type="datetimeFigureOut">
              <a:rPr lang="en-GB" smtClean="0"/>
              <a:pPr/>
              <a:t>7/29/17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8077200" y="6356350"/>
            <a:ext cx="609600" cy="365125"/>
          </a:xfrm>
        </p:spPr>
        <p:txBody>
          <a:bodyPr/>
          <a:lstStyle/>
          <a:p>
            <a:fld id="{D08937B1-FAF3-456E-A982-F9442353202B}" type="slidenum">
              <a:rPr lang="en-GB" smtClean="0"/>
              <a:pPr/>
              <a:t>‹#›</a:t>
            </a:fld>
            <a:endParaRPr lang="en-GB"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dirty="0"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3C9FFA6-67A9-479D-9BD4-62928104EA88}" type="datetimeFigureOut">
              <a:rPr lang="en-GB" smtClean="0"/>
              <a:pPr/>
              <a:t>7/29/17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08937B1-FAF3-456E-A982-F9442353202B}"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3C9FFA6-67A9-479D-9BD4-62928104EA88}" type="datetimeFigureOut">
              <a:rPr lang="en-GB" smtClean="0"/>
              <a:pPr/>
              <a:t>7/29/17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08937B1-FAF3-456E-A982-F9442353202B}"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dirty="0" smtClean="0"/>
              <a:t>Click to edit Master title style</a:t>
            </a:r>
            <a:endParaRPr kumimoji="0" lang="en-US" dirty="0"/>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3C9FFA6-67A9-479D-9BD4-62928104EA88}" type="datetimeFigureOut">
              <a:rPr lang="en-GB" smtClean="0"/>
              <a:pPr/>
              <a:t>7/29/17</a:t>
            </a:fld>
            <a:endParaRPr lang="en-GB"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D08937B1-FAF3-456E-A982-F9442353202B}" type="slidenum">
              <a:rPr lang="en-GB" smtClean="0"/>
              <a:pPr/>
              <a:t>‹#›</a:t>
            </a:fld>
            <a:endParaRPr lang="en-GB"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grpSp>
      <p:sp>
        <p:nvSpPr>
          <p:cNvPr id="14" name="Text Box 21"/>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a:defRPr/>
            </a:pPr>
            <a:r>
              <a:rPr lang="en-GB" altLang="en-US" sz="800" dirty="0">
                <a:solidFill>
                  <a:schemeClr val="tx1"/>
                </a:solidFill>
                <a:latin typeface="Arial" charset="0"/>
              </a:rPr>
              <a:t>Slide 1.</a:t>
            </a:r>
            <a:fld id="{289F054F-3560-40DF-A0E8-383F13623F04}" type="slidenum">
              <a:rPr lang="en-GB" altLang="en-US" sz="800">
                <a:solidFill>
                  <a:schemeClr val="tx1"/>
                </a:solidFill>
                <a:latin typeface="Arial" charset="0"/>
              </a:rPr>
              <a:pPr>
                <a:defRPr/>
              </a:pPr>
              <a:t>‹#›</a:t>
            </a:fld>
            <a:endParaRPr lang="en-GB" altLang="en-US" sz="800" dirty="0">
              <a:solidFill>
                <a:schemeClr val="tx1"/>
              </a:solidFill>
              <a:latin typeface="Times" pitchFamily="18" charset="0"/>
            </a:endParaRPr>
          </a:p>
        </p:txBody>
      </p:sp>
      <p:sp>
        <p:nvSpPr>
          <p:cNvPr id="15" name="Text Box 23"/>
          <p:cNvSpPr txBox="1">
            <a:spLocks noChangeArrowheads="1"/>
          </p:cNvSpPr>
          <p:nvPr userDrawn="1"/>
        </p:nvSpPr>
        <p:spPr bwMode="auto">
          <a:xfrm>
            <a:off x="219075" y="6524625"/>
            <a:ext cx="8642350" cy="188913"/>
          </a:xfrm>
          <a:prstGeom prst="rect">
            <a:avLst/>
          </a:prstGeom>
          <a:noFill/>
          <a:ln w="9525">
            <a:noFill/>
            <a:miter lim="800000"/>
            <a:headEnd/>
            <a:tailEnd/>
          </a:ln>
          <a:effectLst/>
        </p:spPr>
        <p:txBody>
          <a:bodyPr/>
          <a:lstStyle/>
          <a:p>
            <a:pPr algn="r">
              <a:defRPr/>
            </a:pPr>
            <a:r>
              <a:rPr lang="en-IN" altLang="en-US" sz="800" dirty="0" smtClean="0">
                <a:solidFill>
                  <a:schemeClr val="tx1"/>
                </a:solidFill>
                <a:latin typeface="Arial" charset="0"/>
                <a:cs typeface="Times New Roman" pitchFamily="18" charset="0"/>
              </a:rPr>
              <a:t>Lynch, </a:t>
            </a:r>
            <a:r>
              <a:rPr lang="en-IN" altLang="en-US" sz="800" i="1" dirty="0" smtClean="0">
                <a:solidFill>
                  <a:schemeClr val="tx1"/>
                </a:solidFill>
                <a:latin typeface="Arial" charset="0"/>
                <a:cs typeface="Times New Roman" pitchFamily="18" charset="0"/>
              </a:rPr>
              <a:t>Strategic Management </a:t>
            </a:r>
            <a:r>
              <a:rPr lang="en-IN" altLang="en-US" sz="800" i="1" dirty="0" err="1" smtClean="0">
                <a:solidFill>
                  <a:schemeClr val="tx1"/>
                </a:solidFill>
                <a:latin typeface="Arial" charset="0"/>
                <a:cs typeface="Times New Roman" pitchFamily="18" charset="0"/>
              </a:rPr>
              <a:t>PowerPoints</a:t>
            </a:r>
            <a:r>
              <a:rPr lang="en-IN" altLang="en-US" sz="800" i="1" dirty="0" smtClean="0">
                <a:solidFill>
                  <a:schemeClr val="tx1"/>
                </a:solidFill>
                <a:latin typeface="Arial" charset="0"/>
                <a:cs typeface="Times New Roman" pitchFamily="18" charset="0"/>
              </a:rPr>
              <a:t> on the Web</a:t>
            </a:r>
            <a:r>
              <a:rPr lang="en-IN" altLang="en-US" sz="800" dirty="0" smtClean="0">
                <a:solidFill>
                  <a:schemeClr val="tx1"/>
                </a:solidFill>
                <a:latin typeface="Arial" charset="0"/>
                <a:cs typeface="Times New Roman" pitchFamily="18" charset="0"/>
              </a:rPr>
              <a:t>, 7</a:t>
            </a:r>
            <a:r>
              <a:rPr lang="en-IN" altLang="en-US" sz="800" baseline="30000" dirty="0" smtClean="0">
                <a:solidFill>
                  <a:schemeClr val="tx1"/>
                </a:solidFill>
                <a:latin typeface="Arial" charset="0"/>
                <a:cs typeface="Times New Roman" pitchFamily="18" charset="0"/>
              </a:rPr>
              <a:t>th</a:t>
            </a:r>
            <a:r>
              <a:rPr lang="en-IN" altLang="en-US" sz="800" baseline="0" dirty="0" smtClean="0">
                <a:solidFill>
                  <a:schemeClr val="tx1"/>
                </a:solidFill>
                <a:latin typeface="Arial" charset="0"/>
                <a:cs typeface="Times New Roman" pitchFamily="18" charset="0"/>
              </a:rPr>
              <a:t> </a:t>
            </a:r>
            <a:r>
              <a:rPr lang="en-IN" altLang="en-US" sz="800" dirty="0" smtClean="0">
                <a:solidFill>
                  <a:schemeClr val="tx1"/>
                </a:solidFill>
                <a:latin typeface="Arial" charset="0"/>
                <a:cs typeface="Times New Roman" pitchFamily="18" charset="0"/>
              </a:rPr>
              <a:t>edition © Richard Lynch 2015</a:t>
            </a:r>
          </a:p>
          <a:p>
            <a:pPr algn="r">
              <a:defRPr/>
            </a:pPr>
            <a:endParaRPr lang="en-GB" altLang="en-US" sz="800" dirty="0">
              <a:solidFill>
                <a:schemeClr val="tx1"/>
              </a:solidFill>
              <a:latin typeface="Arial" charset="0"/>
              <a:cs typeface="Times New Roman" pitchFamily="18" charset="0"/>
            </a:endParaRPr>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ChangeArrowheads="1"/>
          </p:cNvSpPr>
          <p:nvPr/>
        </p:nvSpPr>
        <p:spPr bwMode="auto">
          <a:xfrm>
            <a:off x="520700" y="1936284"/>
            <a:ext cx="8102600" cy="2985433"/>
          </a:xfrm>
          <a:prstGeom prst="rect">
            <a:avLst/>
          </a:prstGeom>
          <a:noFill/>
          <a:ln w="9525">
            <a:noFill/>
            <a:miter lim="800000"/>
            <a:headEnd/>
            <a:tailEnd/>
          </a:ln>
        </p:spPr>
        <p:txBody>
          <a:bodyPr anchor="b">
            <a:spAutoFit/>
          </a:bodyPr>
          <a:lstStyle/>
          <a:p>
            <a:pPr algn="ctr" fontAlgn="auto">
              <a:spcBef>
                <a:spcPts val="0"/>
              </a:spcBef>
              <a:spcAft>
                <a:spcPts val="0"/>
              </a:spcAft>
              <a:defRPr/>
            </a:pPr>
            <a:r>
              <a:rPr lang="en-IE" sz="4000" kern="0" dirty="0">
                <a:latin typeface="Arial" pitchFamily="34" charset="0"/>
                <a:cs typeface="Arial" pitchFamily="34" charset="0"/>
              </a:rPr>
              <a:t>Part 1</a:t>
            </a:r>
          </a:p>
          <a:p>
            <a:pPr algn="ctr" fontAlgn="auto">
              <a:spcBef>
                <a:spcPts val="0"/>
              </a:spcBef>
              <a:spcAft>
                <a:spcPts val="0"/>
              </a:spcAft>
              <a:defRPr/>
            </a:pPr>
            <a:r>
              <a:rPr lang="en-IN" sz="3600" b="1" kern="0" dirty="0" smtClean="0">
                <a:latin typeface="Arial" pitchFamily="34" charset="0"/>
                <a:cs typeface="Arial" pitchFamily="34" charset="0"/>
              </a:rPr>
              <a:t>Introduction</a:t>
            </a:r>
          </a:p>
          <a:p>
            <a:pPr algn="ctr" fontAlgn="auto">
              <a:spcBef>
                <a:spcPts val="0"/>
              </a:spcBef>
              <a:spcAft>
                <a:spcPts val="0"/>
              </a:spcAft>
              <a:defRPr/>
            </a:pPr>
            <a:endParaRPr lang="en-IE" sz="3600" b="1" kern="0" dirty="0">
              <a:latin typeface="Arial" pitchFamily="34" charset="0"/>
              <a:cs typeface="Arial" pitchFamily="34" charset="0"/>
            </a:endParaRPr>
          </a:p>
          <a:p>
            <a:pPr algn="ctr" fontAlgn="auto">
              <a:spcBef>
                <a:spcPts val="0"/>
              </a:spcBef>
              <a:spcAft>
                <a:spcPts val="0"/>
              </a:spcAft>
              <a:defRPr/>
            </a:pPr>
            <a:r>
              <a:rPr lang="en-IE" sz="4000" kern="0" dirty="0" smtClean="0">
                <a:latin typeface="Arial" pitchFamily="34" charset="0"/>
                <a:cs typeface="Arial" pitchFamily="34" charset="0"/>
              </a:rPr>
              <a:t>Chapter 1</a:t>
            </a:r>
          </a:p>
          <a:p>
            <a:pPr algn="ctr" fontAlgn="auto">
              <a:spcBef>
                <a:spcPts val="0"/>
              </a:spcBef>
              <a:spcAft>
                <a:spcPts val="0"/>
              </a:spcAft>
              <a:defRPr/>
            </a:pPr>
            <a:r>
              <a:rPr lang="en-IN" sz="3600" b="1" kern="0" dirty="0" smtClean="0">
                <a:latin typeface="Arial" pitchFamily="34" charset="0"/>
                <a:cs typeface="Arial" pitchFamily="34" charset="0"/>
              </a:rPr>
              <a:t>Strategic management</a:t>
            </a:r>
            <a:endParaRPr lang="en-IN" sz="3600" b="1" kern="0" dirty="0">
              <a:latin typeface="Arial" pitchFamily="34" charset="0"/>
              <a:cs typeface="Arial" pitchFamily="34" charset="0"/>
            </a:endParaRPr>
          </a:p>
        </p:txBody>
      </p:sp>
    </p:spTree>
    <p:extLst>
      <p:ext uri="{BB962C8B-B14F-4D97-AF65-F5344CB8AC3E}">
        <p14:creationId xmlns:p14="http://schemas.microsoft.com/office/powerpoint/2010/main" val="3121389888"/>
      </p:ext>
    </p:extLst>
  </p:cSld>
  <p:clrMapOvr>
    <a:masterClrMapping/>
  </p:clrMapOvr>
  <p:transition xmlns:p14="http://schemas.microsoft.com/office/powerpoint/2010/mai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520700" y="2870520"/>
            <a:ext cx="8102600" cy="707886"/>
          </a:xfrm>
          <a:prstGeom prst="rect">
            <a:avLst/>
          </a:prstGeom>
          <a:noFill/>
          <a:ln w="9525">
            <a:noFill/>
            <a:miter lim="800000"/>
            <a:headEnd/>
            <a:tailEnd/>
          </a:ln>
        </p:spPr>
        <p:txBody>
          <a:bodyPr anchor="b">
            <a:spAutoFit/>
          </a:bodyPr>
          <a:lstStyle/>
          <a:p>
            <a:pPr algn="ctr" fontAlgn="auto">
              <a:spcBef>
                <a:spcPts val="0"/>
              </a:spcBef>
              <a:spcAft>
                <a:spcPts val="0"/>
              </a:spcAft>
              <a:defRPr/>
            </a:pPr>
            <a:r>
              <a:rPr lang="en-IE" sz="4000" b="1" kern="0" dirty="0" smtClean="0">
                <a:latin typeface="Arial" pitchFamily="34" charset="0"/>
                <a:cs typeface="Arial" pitchFamily="34" charset="0"/>
              </a:rPr>
              <a:t>What is Strategic Management? </a:t>
            </a:r>
            <a:endParaRPr lang="en-IN" sz="4000" b="1" kern="0" dirty="0">
              <a:latin typeface="Arial" pitchFamily="34" charset="0"/>
              <a:cs typeface="Arial" pitchFamily="34" charset="0"/>
            </a:endParaRPr>
          </a:p>
        </p:txBody>
      </p:sp>
    </p:spTree>
    <p:extLst>
      <p:ext uri="{BB962C8B-B14F-4D97-AF65-F5344CB8AC3E}">
        <p14:creationId xmlns:p14="http://schemas.microsoft.com/office/powerpoint/2010/main" val="3121389888"/>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7572" name="Rectangle 4"/>
          <p:cNvSpPr>
            <a:spLocks noGrp="1" noChangeArrowheads="1"/>
          </p:cNvSpPr>
          <p:nvPr>
            <p:ph type="title" idx="4294967295"/>
          </p:nvPr>
        </p:nvSpPr>
        <p:spPr>
          <a:xfrm>
            <a:off x="685800" y="1066800"/>
            <a:ext cx="7772400" cy="381000"/>
          </a:xfrm>
        </p:spPr>
        <p:txBody>
          <a:bodyPr anchor="b">
            <a:normAutofit fontScale="90000"/>
          </a:bodyPr>
          <a:lstStyle/>
          <a:p>
            <a:pPr>
              <a:defRPr/>
            </a:pPr>
            <a:r>
              <a:rPr lang="en-GB" sz="2800" b="1" dirty="0" smtClean="0"/>
              <a:t>What is strategic management?</a:t>
            </a:r>
          </a:p>
        </p:txBody>
      </p:sp>
      <p:sp>
        <p:nvSpPr>
          <p:cNvPr id="3076" name="Rectangle 5"/>
          <p:cNvSpPr>
            <a:spLocks noGrp="1" noChangeArrowheads="1"/>
          </p:cNvSpPr>
          <p:nvPr>
            <p:ph type="body" idx="4294967295"/>
          </p:nvPr>
        </p:nvSpPr>
        <p:spPr>
          <a:xfrm>
            <a:off x="533400" y="1524000"/>
            <a:ext cx="8229600" cy="5029200"/>
          </a:xfrm>
          <a:noFill/>
        </p:spPr>
        <p:txBody>
          <a:bodyPr/>
          <a:lstStyle/>
          <a:p>
            <a:pPr>
              <a:buClr>
                <a:schemeClr val="tx2"/>
              </a:buClr>
            </a:pPr>
            <a:r>
              <a:rPr lang="en-GB" altLang="en-US" dirty="0" smtClean="0"/>
              <a:t>Recent research proposes the following definition of strategy:</a:t>
            </a:r>
          </a:p>
          <a:p>
            <a:pPr>
              <a:buClr>
                <a:schemeClr val="tx2"/>
              </a:buClr>
            </a:pPr>
            <a:r>
              <a:rPr lang="en-GB" altLang="en-US" dirty="0" smtClean="0"/>
              <a:t>“</a:t>
            </a:r>
            <a:r>
              <a:rPr lang="en-GB" altLang="en-US" dirty="0" smtClean="0">
                <a:cs typeface="Times New Roman" pitchFamily="18" charset="0"/>
              </a:rPr>
              <a:t>The field of strategic management deals with the major intended and emergent initiatives taken by general managers on behalf of owners, involving utilization of resources, to enhance the performance of firms in their external environments.”</a:t>
            </a:r>
            <a:r>
              <a:rPr lang="en-GB" altLang="en-US" dirty="0" smtClean="0"/>
              <a:t> </a:t>
            </a:r>
          </a:p>
          <a:p>
            <a:pPr algn="r">
              <a:buClr>
                <a:schemeClr val="tx2"/>
              </a:buClr>
              <a:buFont typeface="Wingdings" pitchFamily="2" charset="2"/>
              <a:buNone/>
            </a:pPr>
            <a:r>
              <a:rPr lang="en-GB" altLang="en-US" sz="2800" dirty="0" smtClean="0"/>
              <a:t>Nag </a:t>
            </a:r>
            <a:r>
              <a:rPr lang="en-GB" altLang="en-US" sz="2800" i="1" dirty="0" smtClean="0"/>
              <a:t>et al</a:t>
            </a:r>
            <a:r>
              <a:rPr lang="en-GB" altLang="en-US" sz="2800" dirty="0" smtClean="0"/>
              <a:t> (</a:t>
            </a:r>
            <a:r>
              <a:rPr lang="en-GB" altLang="en-US" sz="2800" dirty="0" smtClean="0">
                <a:solidFill>
                  <a:schemeClr val="tx2"/>
                </a:solidFill>
              </a:rPr>
              <a:t>2007</a:t>
            </a:r>
            <a:r>
              <a:rPr lang="en-GB" altLang="en-US" sz="2800" dirty="0" smtClean="0"/>
              <a:t>) </a:t>
            </a:r>
            <a:r>
              <a:rPr lang="en-GB" altLang="en-US" sz="2800" i="1" dirty="0" smtClean="0"/>
              <a:t>Strategic Management Journal</a:t>
            </a:r>
            <a:r>
              <a:rPr lang="en-GB" altLang="en-US" sz="2800" dirty="0" smtClean="0"/>
              <a:t>, </a:t>
            </a:r>
            <a:r>
              <a:rPr lang="en-GB" altLang="en-US" sz="2800" dirty="0" err="1" smtClean="0"/>
              <a:t>p</a:t>
            </a:r>
            <a:r>
              <a:rPr lang="en-GB" altLang="en-US" sz="2800" dirty="0" smtClean="0"/>
              <a:t> 944</a:t>
            </a:r>
          </a:p>
          <a:p>
            <a:pPr algn="r">
              <a:buClr>
                <a:schemeClr val="tx2"/>
              </a:buClr>
              <a:buFont typeface="Wingdings" pitchFamily="2" charset="2"/>
              <a:buNone/>
            </a:pPr>
            <a:r>
              <a:rPr lang="en-GB" altLang="en-US" sz="2000" i="1" dirty="0" smtClean="0"/>
              <a:t>See</a:t>
            </a:r>
            <a:r>
              <a:rPr lang="en-GB" altLang="en-US" sz="2000" dirty="0" smtClean="0"/>
              <a:t> Lynch, Chapter 1 for more definitions </a:t>
            </a:r>
          </a:p>
        </p:txBody>
      </p:sp>
    </p:spTree>
    <p:extLst>
      <p:ext uri="{BB962C8B-B14F-4D97-AF65-F5344CB8AC3E}">
        <p14:creationId xmlns:p14="http://schemas.microsoft.com/office/powerpoint/2010/main" val="2140830950"/>
      </p:ext>
    </p:extLst>
  </p:cSld>
  <p:clrMapOvr>
    <a:masterClrMapping/>
  </p:clrMapOvr>
  <p:transition xmlns:p14="http://schemas.microsoft.com/office/powerpoint/2010/main"/>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7028" name="Rectangle 4"/>
          <p:cNvSpPr>
            <a:spLocks noGrp="1" noChangeArrowheads="1"/>
          </p:cNvSpPr>
          <p:nvPr>
            <p:ph type="title" idx="4294967295"/>
          </p:nvPr>
        </p:nvSpPr>
        <p:spPr>
          <a:xfrm>
            <a:off x="685800" y="1066800"/>
            <a:ext cx="7772400" cy="381000"/>
          </a:xfrm>
        </p:spPr>
        <p:txBody>
          <a:bodyPr anchor="b">
            <a:normAutofit fontScale="90000"/>
          </a:bodyPr>
          <a:lstStyle/>
          <a:p>
            <a:pPr>
              <a:defRPr/>
            </a:pPr>
            <a:r>
              <a:rPr lang="en-GB" sz="2800" b="1" dirty="0" smtClean="0"/>
              <a:t>What is strategic management?</a:t>
            </a:r>
          </a:p>
        </p:txBody>
      </p:sp>
      <p:sp>
        <p:nvSpPr>
          <p:cNvPr id="4100" name="Rectangle 5"/>
          <p:cNvSpPr>
            <a:spLocks noGrp="1" noChangeArrowheads="1"/>
          </p:cNvSpPr>
          <p:nvPr>
            <p:ph type="body" idx="4294967295"/>
          </p:nvPr>
        </p:nvSpPr>
        <p:spPr>
          <a:xfrm>
            <a:off x="533400" y="1524000"/>
            <a:ext cx="8229600" cy="5029200"/>
          </a:xfrm>
          <a:noFill/>
        </p:spPr>
        <p:txBody>
          <a:bodyPr/>
          <a:lstStyle/>
          <a:p>
            <a:pPr>
              <a:lnSpc>
                <a:spcPct val="90000"/>
              </a:lnSpc>
              <a:buClr>
                <a:schemeClr val="tx2"/>
              </a:buClr>
            </a:pPr>
            <a:r>
              <a:rPr lang="en-GB" altLang="en-US" dirty="0" smtClean="0"/>
              <a:t>Strategic management is fundamentally about the broad general direction of organisations</a:t>
            </a:r>
          </a:p>
          <a:p>
            <a:pPr>
              <a:lnSpc>
                <a:spcPct val="90000"/>
              </a:lnSpc>
              <a:buClr>
                <a:schemeClr val="tx2"/>
              </a:buClr>
            </a:pPr>
            <a:r>
              <a:rPr lang="en-GB" altLang="en-US" dirty="0" smtClean="0"/>
              <a:t>Both for private companies and for public sector organisations</a:t>
            </a:r>
          </a:p>
          <a:p>
            <a:pPr>
              <a:lnSpc>
                <a:spcPct val="90000"/>
              </a:lnSpc>
              <a:buClr>
                <a:schemeClr val="tx2"/>
              </a:buClr>
            </a:pPr>
            <a:endParaRPr lang="en-GB" altLang="en-US" dirty="0" smtClean="0"/>
          </a:p>
          <a:p>
            <a:pPr>
              <a:lnSpc>
                <a:spcPct val="90000"/>
              </a:lnSpc>
              <a:buClr>
                <a:schemeClr val="tx2"/>
              </a:buClr>
            </a:pPr>
            <a:r>
              <a:rPr lang="en-GB" altLang="en-US" sz="2400" dirty="0" smtClean="0">
                <a:solidFill>
                  <a:srgbClr val="99CCFF"/>
                </a:solidFill>
                <a:latin typeface="Arial" charset="0"/>
              </a:rPr>
              <a:t>“</a:t>
            </a:r>
            <a:r>
              <a:rPr lang="en-GB" altLang="en-US" sz="2400" dirty="0" smtClean="0">
                <a:solidFill>
                  <a:srgbClr val="99CCFF"/>
                </a:solidFill>
                <a:latin typeface="Arial" charset="0"/>
                <a:cs typeface="Times New Roman" pitchFamily="18" charset="0"/>
              </a:rPr>
              <a:t>The field of strategic management deals with the major intended and emergent </a:t>
            </a:r>
            <a:r>
              <a:rPr lang="en-GB" altLang="en-US" sz="2400" b="1" dirty="0" smtClean="0">
                <a:solidFill>
                  <a:schemeClr val="tx2"/>
                </a:solidFill>
                <a:latin typeface="Arial" charset="0"/>
                <a:cs typeface="Times New Roman" pitchFamily="18" charset="0"/>
              </a:rPr>
              <a:t>initiatives taken by general managers</a:t>
            </a:r>
            <a:r>
              <a:rPr lang="en-GB" altLang="en-US" sz="2400" dirty="0" smtClean="0">
                <a:solidFill>
                  <a:srgbClr val="99CCFF"/>
                </a:solidFill>
                <a:latin typeface="Arial" charset="0"/>
                <a:cs typeface="Times New Roman" pitchFamily="18" charset="0"/>
              </a:rPr>
              <a:t> on behalf of owners, involving utilization of resources, to enhance the performance of firms in their external environments.”</a:t>
            </a:r>
            <a:r>
              <a:rPr lang="en-GB" altLang="en-US" sz="2400" dirty="0" smtClean="0">
                <a:solidFill>
                  <a:srgbClr val="99CCFF"/>
                </a:solidFill>
                <a:latin typeface="Arial" charset="0"/>
              </a:rPr>
              <a:t> </a:t>
            </a:r>
          </a:p>
          <a:p>
            <a:pPr algn="r">
              <a:lnSpc>
                <a:spcPct val="90000"/>
              </a:lnSpc>
              <a:buClr>
                <a:schemeClr val="tx2"/>
              </a:buClr>
              <a:buFont typeface="Wingdings" pitchFamily="2" charset="2"/>
              <a:buNone/>
            </a:pPr>
            <a:r>
              <a:rPr lang="en-GB" altLang="en-US" sz="2400" dirty="0" smtClean="0">
                <a:solidFill>
                  <a:srgbClr val="99CCFF"/>
                </a:solidFill>
                <a:latin typeface="Arial" charset="0"/>
              </a:rPr>
              <a:t>Nag </a:t>
            </a:r>
            <a:r>
              <a:rPr lang="en-GB" altLang="en-US" sz="2400" i="1" dirty="0" smtClean="0">
                <a:solidFill>
                  <a:srgbClr val="99CCFF"/>
                </a:solidFill>
                <a:latin typeface="Arial" charset="0"/>
              </a:rPr>
              <a:t>et al</a:t>
            </a:r>
            <a:r>
              <a:rPr lang="en-GB" altLang="en-US" sz="2400" dirty="0" smtClean="0">
                <a:solidFill>
                  <a:srgbClr val="99CCFF"/>
                </a:solidFill>
                <a:latin typeface="Arial" charset="0"/>
              </a:rPr>
              <a:t> (2007) </a:t>
            </a:r>
            <a:r>
              <a:rPr lang="en-GB" altLang="en-US" sz="2400" i="1" dirty="0" smtClean="0">
                <a:solidFill>
                  <a:srgbClr val="99CCFF"/>
                </a:solidFill>
                <a:latin typeface="Arial" charset="0"/>
              </a:rPr>
              <a:t>Strategic Management Journal</a:t>
            </a:r>
            <a:r>
              <a:rPr lang="en-GB" altLang="en-US" sz="2400" dirty="0" smtClean="0">
                <a:solidFill>
                  <a:srgbClr val="99CCFF"/>
                </a:solidFill>
                <a:latin typeface="Arial" charset="0"/>
              </a:rPr>
              <a:t>, </a:t>
            </a:r>
            <a:r>
              <a:rPr lang="en-GB" altLang="en-US" sz="2400" dirty="0" err="1" smtClean="0">
                <a:solidFill>
                  <a:srgbClr val="99CCFF"/>
                </a:solidFill>
                <a:latin typeface="Arial" charset="0"/>
              </a:rPr>
              <a:t>p</a:t>
            </a:r>
            <a:r>
              <a:rPr lang="en-GB" altLang="en-US" sz="2400" dirty="0" smtClean="0">
                <a:solidFill>
                  <a:srgbClr val="99CCFF"/>
                </a:solidFill>
                <a:latin typeface="Arial" charset="0"/>
              </a:rPr>
              <a:t> 944</a:t>
            </a:r>
            <a:r>
              <a:rPr lang="en-GB" altLang="en-US" sz="2800" dirty="0" smtClean="0"/>
              <a:t> </a:t>
            </a:r>
            <a:endParaRPr lang="en-GB" altLang="en-US" dirty="0" smtClean="0"/>
          </a:p>
        </p:txBody>
      </p:sp>
    </p:spTree>
    <p:extLst>
      <p:ext uri="{BB962C8B-B14F-4D97-AF65-F5344CB8AC3E}">
        <p14:creationId xmlns:p14="http://schemas.microsoft.com/office/powerpoint/2010/main" val="1064628500"/>
      </p:ext>
    </p:extLst>
  </p:cSld>
  <p:clrMapOvr>
    <a:masterClrMapping/>
  </p:clrMapOvr>
  <p:transition xmlns:p14="http://schemas.microsoft.com/office/powerpoint/2010/main"/>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9076" name="Rectangle 4"/>
          <p:cNvSpPr>
            <a:spLocks noGrp="1" noChangeArrowheads="1"/>
          </p:cNvSpPr>
          <p:nvPr>
            <p:ph type="title" idx="4294967295"/>
          </p:nvPr>
        </p:nvSpPr>
        <p:spPr>
          <a:xfrm>
            <a:off x="685800" y="1066800"/>
            <a:ext cx="7772400" cy="381000"/>
          </a:xfrm>
        </p:spPr>
        <p:txBody>
          <a:bodyPr anchor="b">
            <a:normAutofit fontScale="90000"/>
          </a:bodyPr>
          <a:lstStyle/>
          <a:p>
            <a:pPr>
              <a:defRPr/>
            </a:pPr>
            <a:r>
              <a:rPr lang="en-GB" sz="2800" b="1" dirty="0" smtClean="0"/>
              <a:t>What is strategic management?</a:t>
            </a:r>
          </a:p>
        </p:txBody>
      </p:sp>
      <p:sp>
        <p:nvSpPr>
          <p:cNvPr id="5125" name="Rectangle 5"/>
          <p:cNvSpPr>
            <a:spLocks noGrp="1" noChangeArrowheads="1"/>
          </p:cNvSpPr>
          <p:nvPr>
            <p:ph type="body" idx="4294967295"/>
          </p:nvPr>
        </p:nvSpPr>
        <p:spPr>
          <a:xfrm>
            <a:off x="533400" y="1524000"/>
            <a:ext cx="8229600" cy="5029200"/>
          </a:xfrm>
          <a:noFill/>
        </p:spPr>
        <p:txBody>
          <a:bodyPr/>
          <a:lstStyle/>
          <a:p>
            <a:pPr>
              <a:buClr>
                <a:schemeClr val="tx2"/>
              </a:buClr>
            </a:pPr>
            <a:r>
              <a:rPr lang="en-GB" altLang="en-US" dirty="0" smtClean="0"/>
              <a:t>‘Ownership’ goes beyond shareholders to other </a:t>
            </a:r>
            <a:r>
              <a:rPr lang="en-GB" altLang="en-US" i="1" dirty="0" smtClean="0"/>
              <a:t>stakeholders</a:t>
            </a:r>
            <a:r>
              <a:rPr lang="en-GB" altLang="en-US" dirty="0" smtClean="0"/>
              <a:t> in the organisation, such as employees and the general public</a:t>
            </a:r>
          </a:p>
          <a:p>
            <a:endParaRPr lang="en-GB" altLang="en-US" dirty="0" smtClean="0">
              <a:solidFill>
                <a:schemeClr val="accent2"/>
              </a:solidFill>
            </a:endParaRPr>
          </a:p>
          <a:p>
            <a:pPr>
              <a:buClr>
                <a:schemeClr val="tx2"/>
              </a:buClr>
            </a:pPr>
            <a:r>
              <a:rPr lang="en-GB" altLang="en-US" sz="2400" dirty="0" smtClean="0">
                <a:solidFill>
                  <a:srgbClr val="99CCFF"/>
                </a:solidFill>
                <a:latin typeface="Arial" charset="0"/>
              </a:rPr>
              <a:t>“</a:t>
            </a:r>
            <a:r>
              <a:rPr lang="en-GB" altLang="en-US" sz="2400" dirty="0" smtClean="0">
                <a:solidFill>
                  <a:srgbClr val="99CCFF"/>
                </a:solidFill>
                <a:latin typeface="Arial" charset="0"/>
                <a:cs typeface="Times New Roman" pitchFamily="18" charset="0"/>
              </a:rPr>
              <a:t>The field of strategic management deals with the major intended and emergent initiatives taken by general managers on behalf of </a:t>
            </a:r>
            <a:r>
              <a:rPr lang="en-GB" altLang="en-US" sz="2400" b="1" dirty="0" smtClean="0">
                <a:solidFill>
                  <a:schemeClr val="tx2"/>
                </a:solidFill>
                <a:latin typeface="Arial" charset="0"/>
                <a:cs typeface="Times New Roman" pitchFamily="18" charset="0"/>
              </a:rPr>
              <a:t>owners</a:t>
            </a:r>
            <a:r>
              <a:rPr lang="en-GB" altLang="en-US" sz="2400" dirty="0" smtClean="0">
                <a:solidFill>
                  <a:srgbClr val="99CCFF"/>
                </a:solidFill>
                <a:latin typeface="Arial" charset="0"/>
                <a:cs typeface="Times New Roman" pitchFamily="18" charset="0"/>
              </a:rPr>
              <a:t>, involving utilization of resources, to enhance the performance of firms in their external environments.”</a:t>
            </a:r>
            <a:r>
              <a:rPr lang="en-GB" altLang="en-US" sz="2400" dirty="0" smtClean="0">
                <a:solidFill>
                  <a:srgbClr val="99CCFF"/>
                </a:solidFill>
                <a:latin typeface="Arial" charset="0"/>
              </a:rPr>
              <a:t> </a:t>
            </a:r>
          </a:p>
          <a:p>
            <a:pPr algn="r">
              <a:buClr>
                <a:schemeClr val="tx2"/>
              </a:buClr>
              <a:buFont typeface="Wingdings" pitchFamily="2" charset="2"/>
              <a:buNone/>
            </a:pPr>
            <a:r>
              <a:rPr lang="en-GB" altLang="en-US" sz="2400" dirty="0" smtClean="0">
                <a:solidFill>
                  <a:srgbClr val="99CCFF"/>
                </a:solidFill>
                <a:latin typeface="Arial" charset="0"/>
              </a:rPr>
              <a:t>Nag </a:t>
            </a:r>
            <a:r>
              <a:rPr lang="en-GB" altLang="en-US" sz="2400" i="1" dirty="0" smtClean="0">
                <a:solidFill>
                  <a:srgbClr val="99CCFF"/>
                </a:solidFill>
                <a:latin typeface="Arial" charset="0"/>
              </a:rPr>
              <a:t>et al</a:t>
            </a:r>
            <a:r>
              <a:rPr lang="en-GB" altLang="en-US" sz="2400" dirty="0" smtClean="0">
                <a:solidFill>
                  <a:srgbClr val="99CCFF"/>
                </a:solidFill>
                <a:latin typeface="Arial" charset="0"/>
              </a:rPr>
              <a:t> (2007) </a:t>
            </a:r>
            <a:r>
              <a:rPr lang="en-GB" altLang="en-US" sz="2400" i="1" dirty="0" smtClean="0">
                <a:solidFill>
                  <a:srgbClr val="99CCFF"/>
                </a:solidFill>
                <a:latin typeface="Arial" charset="0"/>
              </a:rPr>
              <a:t>Strategic Management Journal</a:t>
            </a:r>
            <a:r>
              <a:rPr lang="en-GB" altLang="en-US" sz="2400" dirty="0" smtClean="0">
                <a:solidFill>
                  <a:srgbClr val="99CCFF"/>
                </a:solidFill>
                <a:latin typeface="Arial" charset="0"/>
              </a:rPr>
              <a:t>, </a:t>
            </a:r>
            <a:r>
              <a:rPr lang="en-GB" altLang="en-US" sz="2400" dirty="0" err="1" smtClean="0">
                <a:solidFill>
                  <a:srgbClr val="99CCFF"/>
                </a:solidFill>
                <a:latin typeface="Arial" charset="0"/>
              </a:rPr>
              <a:t>p</a:t>
            </a:r>
            <a:r>
              <a:rPr lang="en-GB" altLang="en-US" sz="2400" dirty="0" smtClean="0">
                <a:solidFill>
                  <a:srgbClr val="99CCFF"/>
                </a:solidFill>
                <a:latin typeface="Arial" charset="0"/>
              </a:rPr>
              <a:t> 944</a:t>
            </a:r>
          </a:p>
          <a:p>
            <a:pPr algn="r">
              <a:buClr>
                <a:schemeClr val="tx2"/>
              </a:buClr>
              <a:buFont typeface="Wingdings" pitchFamily="2" charset="2"/>
              <a:buNone/>
            </a:pPr>
            <a:r>
              <a:rPr lang="en-GB" altLang="en-US" sz="2000" i="1" dirty="0" smtClean="0"/>
              <a:t>See</a:t>
            </a:r>
            <a:r>
              <a:rPr lang="en-GB" altLang="en-US" sz="2000" dirty="0" smtClean="0"/>
              <a:t> Lynch, Chapter 1 and Chapter 6 for more on stakeholders</a:t>
            </a:r>
            <a:r>
              <a:rPr lang="en-GB" altLang="en-US" sz="2800" dirty="0" smtClean="0"/>
              <a:t> </a:t>
            </a:r>
            <a:endParaRPr lang="en-GB" altLang="en-US" dirty="0" smtClean="0"/>
          </a:p>
        </p:txBody>
      </p:sp>
    </p:spTree>
    <p:extLst>
      <p:ext uri="{BB962C8B-B14F-4D97-AF65-F5344CB8AC3E}">
        <p14:creationId xmlns:p14="http://schemas.microsoft.com/office/powerpoint/2010/main" val="4042428691"/>
      </p:ext>
    </p:extLst>
  </p:cSld>
  <p:clrMapOvr>
    <a:masterClrMapping/>
  </p:clrMapOvr>
  <p:transition xmlns:p14="http://schemas.microsoft.com/office/powerpoint/2010/main"/>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1124" name="Rectangle 4"/>
          <p:cNvSpPr>
            <a:spLocks noGrp="1" noChangeArrowheads="1"/>
          </p:cNvSpPr>
          <p:nvPr>
            <p:ph type="title" idx="4294967295"/>
          </p:nvPr>
        </p:nvSpPr>
        <p:spPr>
          <a:xfrm>
            <a:off x="685800" y="1066800"/>
            <a:ext cx="7772400" cy="381000"/>
          </a:xfrm>
        </p:spPr>
        <p:txBody>
          <a:bodyPr anchor="b">
            <a:normAutofit fontScale="90000"/>
          </a:bodyPr>
          <a:lstStyle/>
          <a:p>
            <a:pPr>
              <a:defRPr/>
            </a:pPr>
            <a:r>
              <a:rPr lang="en-GB" sz="2800" b="1" dirty="0" smtClean="0"/>
              <a:t>What is strategic management?</a:t>
            </a:r>
          </a:p>
        </p:txBody>
      </p:sp>
      <p:sp>
        <p:nvSpPr>
          <p:cNvPr id="6148" name="Rectangle 5"/>
          <p:cNvSpPr>
            <a:spLocks noGrp="1" noChangeArrowheads="1"/>
          </p:cNvSpPr>
          <p:nvPr>
            <p:ph type="body" idx="4294967295"/>
          </p:nvPr>
        </p:nvSpPr>
        <p:spPr>
          <a:xfrm>
            <a:off x="533400" y="1524000"/>
            <a:ext cx="8229600" cy="5029200"/>
          </a:xfrm>
          <a:noFill/>
        </p:spPr>
        <p:txBody>
          <a:bodyPr/>
          <a:lstStyle/>
          <a:p>
            <a:pPr>
              <a:lnSpc>
                <a:spcPct val="90000"/>
              </a:lnSpc>
              <a:buClr>
                <a:schemeClr val="tx2"/>
              </a:buClr>
            </a:pPr>
            <a:r>
              <a:rPr lang="en-GB" altLang="en-US" dirty="0" smtClean="0"/>
              <a:t>Organisations deliver strategies through using their resources - such as people, finance, brands and factories</a:t>
            </a:r>
          </a:p>
          <a:p>
            <a:pPr>
              <a:lnSpc>
                <a:spcPct val="90000"/>
              </a:lnSpc>
              <a:buClr>
                <a:schemeClr val="tx2"/>
              </a:buClr>
            </a:pPr>
            <a:r>
              <a:rPr lang="en-GB" altLang="en-US" dirty="0" smtClean="0"/>
              <a:t>Organisations can also develop new resources</a:t>
            </a:r>
          </a:p>
          <a:p>
            <a:pPr>
              <a:lnSpc>
                <a:spcPct val="90000"/>
              </a:lnSpc>
              <a:buClr>
                <a:schemeClr val="tx2"/>
              </a:buClr>
            </a:pPr>
            <a:endParaRPr lang="en-GB" altLang="en-US" dirty="0" smtClean="0"/>
          </a:p>
          <a:p>
            <a:pPr>
              <a:lnSpc>
                <a:spcPct val="90000"/>
              </a:lnSpc>
              <a:buClr>
                <a:schemeClr val="tx2"/>
              </a:buClr>
            </a:pPr>
            <a:r>
              <a:rPr lang="en-GB" altLang="en-US" sz="2400" dirty="0" smtClean="0">
                <a:solidFill>
                  <a:srgbClr val="99CCFF"/>
                </a:solidFill>
                <a:latin typeface="Arial" charset="0"/>
              </a:rPr>
              <a:t>“</a:t>
            </a:r>
            <a:r>
              <a:rPr lang="en-GB" altLang="en-US" sz="2400" dirty="0" smtClean="0">
                <a:solidFill>
                  <a:srgbClr val="99CCFF"/>
                </a:solidFill>
                <a:latin typeface="Arial" charset="0"/>
                <a:cs typeface="Times New Roman" pitchFamily="18" charset="0"/>
              </a:rPr>
              <a:t>The field of strategic management deals with the major intended and emergent initiatives taken by general managers on behalf of owners, involving </a:t>
            </a:r>
            <a:r>
              <a:rPr lang="en-GB" altLang="en-US" sz="2400" b="1" dirty="0" smtClean="0">
                <a:solidFill>
                  <a:schemeClr val="tx2"/>
                </a:solidFill>
                <a:latin typeface="Arial" charset="0"/>
                <a:cs typeface="Times New Roman" pitchFamily="18" charset="0"/>
              </a:rPr>
              <a:t>utilization of</a:t>
            </a:r>
            <a:r>
              <a:rPr lang="en-GB" altLang="en-US" sz="2400" b="1" dirty="0" smtClean="0">
                <a:solidFill>
                  <a:srgbClr val="99CCFF"/>
                </a:solidFill>
                <a:latin typeface="Arial" charset="0"/>
                <a:cs typeface="Times New Roman" pitchFamily="18" charset="0"/>
              </a:rPr>
              <a:t> </a:t>
            </a:r>
            <a:r>
              <a:rPr lang="en-GB" altLang="en-US" sz="2400" b="1" dirty="0" smtClean="0">
                <a:solidFill>
                  <a:schemeClr val="tx2"/>
                </a:solidFill>
                <a:latin typeface="Arial" charset="0"/>
                <a:cs typeface="Times New Roman" pitchFamily="18" charset="0"/>
              </a:rPr>
              <a:t>resources</a:t>
            </a:r>
            <a:r>
              <a:rPr lang="en-GB" altLang="en-US" sz="2400" dirty="0" smtClean="0">
                <a:solidFill>
                  <a:srgbClr val="99CCFF"/>
                </a:solidFill>
                <a:latin typeface="Arial" charset="0"/>
                <a:cs typeface="Times New Roman" pitchFamily="18" charset="0"/>
              </a:rPr>
              <a:t>, to enhance the performance of firms in their external environments.”</a:t>
            </a:r>
            <a:r>
              <a:rPr lang="en-GB" altLang="en-US" sz="2400" dirty="0" smtClean="0">
                <a:solidFill>
                  <a:srgbClr val="99CCFF"/>
                </a:solidFill>
                <a:latin typeface="Arial" charset="0"/>
              </a:rPr>
              <a:t> </a:t>
            </a:r>
          </a:p>
          <a:p>
            <a:pPr algn="r">
              <a:lnSpc>
                <a:spcPct val="90000"/>
              </a:lnSpc>
              <a:buClr>
                <a:schemeClr val="tx2"/>
              </a:buClr>
              <a:buFont typeface="Wingdings" pitchFamily="2" charset="2"/>
              <a:buNone/>
            </a:pPr>
            <a:r>
              <a:rPr lang="en-GB" altLang="en-US" sz="2400" dirty="0" smtClean="0">
                <a:solidFill>
                  <a:srgbClr val="99CCFF"/>
                </a:solidFill>
                <a:latin typeface="Arial" charset="0"/>
              </a:rPr>
              <a:t>Nag </a:t>
            </a:r>
            <a:r>
              <a:rPr lang="en-GB" altLang="en-US" sz="2400" i="1" dirty="0" smtClean="0">
                <a:solidFill>
                  <a:srgbClr val="99CCFF"/>
                </a:solidFill>
                <a:latin typeface="Arial" charset="0"/>
              </a:rPr>
              <a:t>et al</a:t>
            </a:r>
            <a:r>
              <a:rPr lang="en-GB" altLang="en-US" sz="2400" dirty="0" smtClean="0">
                <a:solidFill>
                  <a:srgbClr val="99CCFF"/>
                </a:solidFill>
                <a:latin typeface="Arial" charset="0"/>
              </a:rPr>
              <a:t> (2007) </a:t>
            </a:r>
            <a:r>
              <a:rPr lang="en-GB" altLang="en-US" sz="2400" i="1" dirty="0" smtClean="0">
                <a:solidFill>
                  <a:srgbClr val="99CCFF"/>
                </a:solidFill>
                <a:latin typeface="Arial" charset="0"/>
              </a:rPr>
              <a:t>Strategic Management Journal</a:t>
            </a:r>
            <a:r>
              <a:rPr lang="en-GB" altLang="en-US" sz="2400" dirty="0" smtClean="0">
                <a:solidFill>
                  <a:srgbClr val="99CCFF"/>
                </a:solidFill>
                <a:latin typeface="Arial" charset="0"/>
              </a:rPr>
              <a:t>, </a:t>
            </a:r>
            <a:r>
              <a:rPr lang="en-GB" altLang="en-US" sz="2400" dirty="0" err="1" smtClean="0">
                <a:solidFill>
                  <a:srgbClr val="99CCFF"/>
                </a:solidFill>
                <a:latin typeface="Arial" charset="0"/>
              </a:rPr>
              <a:t>p</a:t>
            </a:r>
            <a:r>
              <a:rPr lang="en-GB" altLang="en-US" sz="2400" dirty="0" smtClean="0">
                <a:solidFill>
                  <a:srgbClr val="99CCFF"/>
                </a:solidFill>
                <a:latin typeface="Arial" charset="0"/>
              </a:rPr>
              <a:t> 944</a:t>
            </a:r>
          </a:p>
          <a:p>
            <a:pPr algn="r">
              <a:lnSpc>
                <a:spcPct val="90000"/>
              </a:lnSpc>
              <a:buClr>
                <a:schemeClr val="tx2"/>
              </a:buClr>
              <a:buFont typeface="Wingdings" pitchFamily="2" charset="2"/>
              <a:buNone/>
            </a:pPr>
            <a:r>
              <a:rPr lang="en-GB" altLang="en-US" sz="2000" i="1" dirty="0" smtClean="0"/>
              <a:t>See</a:t>
            </a:r>
            <a:r>
              <a:rPr lang="en-GB" altLang="en-US" sz="2000" dirty="0" smtClean="0"/>
              <a:t> Lynch, Chapter 4 for more on strategic resources</a:t>
            </a:r>
            <a:r>
              <a:rPr lang="en-GB" altLang="en-US" sz="2800" dirty="0" smtClean="0"/>
              <a:t> </a:t>
            </a:r>
            <a:endParaRPr lang="en-GB" altLang="en-US" dirty="0" smtClean="0"/>
          </a:p>
        </p:txBody>
      </p:sp>
    </p:spTree>
    <p:extLst>
      <p:ext uri="{BB962C8B-B14F-4D97-AF65-F5344CB8AC3E}">
        <p14:creationId xmlns:p14="http://schemas.microsoft.com/office/powerpoint/2010/main" val="1441511599"/>
      </p:ext>
    </p:extLst>
  </p:cSld>
  <p:clrMapOvr>
    <a:masterClrMapping/>
  </p:clrMapOvr>
  <p:transition xmlns:p14="http://schemas.microsoft.com/office/powerpoint/2010/main"/>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3172" name="Rectangle 4"/>
          <p:cNvSpPr>
            <a:spLocks noGrp="1" noChangeArrowheads="1"/>
          </p:cNvSpPr>
          <p:nvPr>
            <p:ph type="title" idx="4294967295"/>
          </p:nvPr>
        </p:nvSpPr>
        <p:spPr>
          <a:xfrm>
            <a:off x="685800" y="1066800"/>
            <a:ext cx="7772400" cy="381000"/>
          </a:xfrm>
        </p:spPr>
        <p:txBody>
          <a:bodyPr anchor="b">
            <a:normAutofit fontScale="90000"/>
          </a:bodyPr>
          <a:lstStyle/>
          <a:p>
            <a:pPr>
              <a:defRPr/>
            </a:pPr>
            <a:r>
              <a:rPr lang="en-GB" sz="2800" b="1" dirty="0" smtClean="0"/>
              <a:t>What is strategic management?</a:t>
            </a:r>
          </a:p>
        </p:txBody>
      </p:sp>
      <p:sp>
        <p:nvSpPr>
          <p:cNvPr id="7173" name="Rectangle 5"/>
          <p:cNvSpPr>
            <a:spLocks noGrp="1" noChangeArrowheads="1"/>
          </p:cNvSpPr>
          <p:nvPr>
            <p:ph type="body" idx="4294967295"/>
          </p:nvPr>
        </p:nvSpPr>
        <p:spPr>
          <a:xfrm>
            <a:off x="533400" y="1524000"/>
            <a:ext cx="8229600" cy="5029200"/>
          </a:xfrm>
          <a:noFill/>
        </p:spPr>
        <p:txBody>
          <a:bodyPr>
            <a:normAutofit fontScale="92500"/>
          </a:bodyPr>
          <a:lstStyle/>
          <a:p>
            <a:pPr>
              <a:lnSpc>
                <a:spcPct val="90000"/>
              </a:lnSpc>
              <a:buClr>
                <a:schemeClr val="tx2"/>
              </a:buClr>
            </a:pPr>
            <a:r>
              <a:rPr lang="en-GB" altLang="en-US" sz="2800" dirty="0" smtClean="0"/>
              <a:t>The end product of strategic management must to improve performance</a:t>
            </a:r>
          </a:p>
          <a:p>
            <a:pPr>
              <a:lnSpc>
                <a:spcPct val="90000"/>
              </a:lnSpc>
              <a:buClr>
                <a:schemeClr val="tx2"/>
              </a:buClr>
            </a:pPr>
            <a:r>
              <a:rPr lang="en-GB" altLang="en-US" sz="2800" dirty="0" smtClean="0"/>
              <a:t>But how do we measure this? Profits? Job satisfaction? Share price? Support for ‘green’ issues?</a:t>
            </a:r>
          </a:p>
          <a:p>
            <a:pPr>
              <a:lnSpc>
                <a:spcPct val="90000"/>
              </a:lnSpc>
              <a:buClr>
                <a:schemeClr val="tx2"/>
              </a:buClr>
            </a:pPr>
            <a:r>
              <a:rPr lang="en-GB" altLang="en-US" sz="2800" dirty="0" smtClean="0"/>
              <a:t>Key measure: the organisation must </a:t>
            </a:r>
            <a:r>
              <a:rPr lang="en-GB" altLang="en-US" sz="2800" i="1" dirty="0" smtClean="0"/>
              <a:t>add value</a:t>
            </a:r>
          </a:p>
          <a:p>
            <a:pPr>
              <a:lnSpc>
                <a:spcPct val="90000"/>
              </a:lnSpc>
              <a:buClr>
                <a:schemeClr val="tx2"/>
              </a:buClr>
            </a:pPr>
            <a:endParaRPr lang="en-GB" altLang="en-US" sz="2800" dirty="0" smtClean="0"/>
          </a:p>
          <a:p>
            <a:pPr>
              <a:lnSpc>
                <a:spcPct val="90000"/>
              </a:lnSpc>
              <a:buClr>
                <a:schemeClr val="tx2"/>
              </a:buClr>
            </a:pPr>
            <a:r>
              <a:rPr lang="en-GB" altLang="en-US" sz="2800" dirty="0" smtClean="0">
                <a:solidFill>
                  <a:srgbClr val="99CCFF"/>
                </a:solidFill>
              </a:rPr>
              <a:t>“</a:t>
            </a:r>
            <a:r>
              <a:rPr lang="en-GB" altLang="en-US" sz="2800" dirty="0" smtClean="0">
                <a:solidFill>
                  <a:srgbClr val="99CCFF"/>
                </a:solidFill>
                <a:cs typeface="Times New Roman" pitchFamily="18" charset="0"/>
              </a:rPr>
              <a:t>The field of strategic management deals with the major intended and emergent initiatives taken by general managers on behalf of owners, involving utilization of resources, to </a:t>
            </a:r>
            <a:r>
              <a:rPr lang="en-GB" altLang="en-US" sz="2400" b="1" dirty="0" smtClean="0">
                <a:solidFill>
                  <a:schemeClr val="tx2"/>
                </a:solidFill>
                <a:latin typeface="Arial" charset="0"/>
                <a:cs typeface="Times New Roman" pitchFamily="18" charset="0"/>
              </a:rPr>
              <a:t>enhance the performance of firms</a:t>
            </a:r>
            <a:r>
              <a:rPr lang="en-GB" altLang="en-US" sz="2800" dirty="0" smtClean="0">
                <a:solidFill>
                  <a:srgbClr val="99CCFF"/>
                </a:solidFill>
                <a:cs typeface="Times New Roman" pitchFamily="18" charset="0"/>
              </a:rPr>
              <a:t> in their external environments.”</a:t>
            </a:r>
            <a:r>
              <a:rPr lang="en-GB" altLang="en-US" sz="2800" dirty="0" smtClean="0">
                <a:solidFill>
                  <a:srgbClr val="99CCFF"/>
                </a:solidFill>
              </a:rPr>
              <a:t> </a:t>
            </a:r>
          </a:p>
          <a:p>
            <a:pPr algn="r">
              <a:lnSpc>
                <a:spcPct val="90000"/>
              </a:lnSpc>
              <a:buClr>
                <a:schemeClr val="tx2"/>
              </a:buClr>
              <a:buFont typeface="Wingdings" pitchFamily="2" charset="2"/>
              <a:buNone/>
            </a:pPr>
            <a:r>
              <a:rPr lang="en-GB" altLang="en-US" sz="2400" dirty="0" smtClean="0">
                <a:solidFill>
                  <a:srgbClr val="99CCFF"/>
                </a:solidFill>
              </a:rPr>
              <a:t>Nag </a:t>
            </a:r>
            <a:r>
              <a:rPr lang="en-GB" altLang="en-US" sz="2400" i="1" dirty="0" smtClean="0">
                <a:solidFill>
                  <a:srgbClr val="99CCFF"/>
                </a:solidFill>
              </a:rPr>
              <a:t>et al</a:t>
            </a:r>
            <a:r>
              <a:rPr lang="en-GB" altLang="en-US" sz="2400" dirty="0" smtClean="0">
                <a:solidFill>
                  <a:srgbClr val="99CCFF"/>
                </a:solidFill>
              </a:rPr>
              <a:t> (2007) </a:t>
            </a:r>
            <a:r>
              <a:rPr lang="en-GB" altLang="en-US" sz="2400" i="1" dirty="0" smtClean="0">
                <a:solidFill>
                  <a:srgbClr val="99CCFF"/>
                </a:solidFill>
              </a:rPr>
              <a:t>Strategic Management Journal</a:t>
            </a:r>
            <a:r>
              <a:rPr lang="en-GB" altLang="en-US" sz="2400" dirty="0" smtClean="0">
                <a:solidFill>
                  <a:srgbClr val="99CCFF"/>
                </a:solidFill>
              </a:rPr>
              <a:t>, p 944</a:t>
            </a:r>
            <a:r>
              <a:rPr lang="en-GB" altLang="en-US" sz="2400" dirty="0" smtClean="0"/>
              <a:t> </a:t>
            </a:r>
            <a:endParaRPr lang="en-GB" altLang="en-US" sz="2800" dirty="0" smtClean="0"/>
          </a:p>
        </p:txBody>
      </p:sp>
    </p:spTree>
    <p:extLst>
      <p:ext uri="{BB962C8B-B14F-4D97-AF65-F5344CB8AC3E}">
        <p14:creationId xmlns:p14="http://schemas.microsoft.com/office/powerpoint/2010/main" val="3854289642"/>
      </p:ext>
    </p:extLst>
  </p:cSld>
  <p:clrMapOvr>
    <a:masterClrMapping/>
  </p:clrMapOvr>
  <p:transition xmlns:p14="http://schemas.microsoft.com/office/powerpoint/2010/main"/>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5220" name="Rectangle 4"/>
          <p:cNvSpPr>
            <a:spLocks noGrp="1" noChangeArrowheads="1"/>
          </p:cNvSpPr>
          <p:nvPr>
            <p:ph type="title" idx="4294967295"/>
          </p:nvPr>
        </p:nvSpPr>
        <p:spPr>
          <a:xfrm>
            <a:off x="685800" y="1066800"/>
            <a:ext cx="7772400" cy="381000"/>
          </a:xfrm>
        </p:spPr>
        <p:txBody>
          <a:bodyPr anchor="b">
            <a:normAutofit fontScale="90000"/>
          </a:bodyPr>
          <a:lstStyle/>
          <a:p>
            <a:pPr>
              <a:defRPr/>
            </a:pPr>
            <a:r>
              <a:rPr lang="en-GB" sz="2800" b="1" dirty="0" smtClean="0"/>
              <a:t>What is strategic management?</a:t>
            </a:r>
          </a:p>
        </p:txBody>
      </p:sp>
      <p:sp>
        <p:nvSpPr>
          <p:cNvPr id="8197" name="Rectangle 5"/>
          <p:cNvSpPr>
            <a:spLocks noGrp="1" noChangeArrowheads="1"/>
          </p:cNvSpPr>
          <p:nvPr>
            <p:ph type="body" idx="4294967295"/>
          </p:nvPr>
        </p:nvSpPr>
        <p:spPr>
          <a:xfrm>
            <a:off x="533400" y="1524000"/>
            <a:ext cx="8229600" cy="5029200"/>
          </a:xfrm>
          <a:noFill/>
        </p:spPr>
        <p:txBody>
          <a:bodyPr>
            <a:normAutofit fontScale="92500"/>
          </a:bodyPr>
          <a:lstStyle/>
          <a:p>
            <a:pPr>
              <a:lnSpc>
                <a:spcPct val="90000"/>
              </a:lnSpc>
              <a:buClr>
                <a:schemeClr val="tx2"/>
              </a:buClr>
            </a:pPr>
            <a:r>
              <a:rPr lang="en-GB" altLang="en-US" sz="2800" dirty="0" smtClean="0"/>
              <a:t>Organisations develop their strategies in the context of the market place – the external environment</a:t>
            </a:r>
          </a:p>
          <a:p>
            <a:pPr>
              <a:lnSpc>
                <a:spcPct val="90000"/>
              </a:lnSpc>
              <a:buClr>
                <a:schemeClr val="tx2"/>
              </a:buClr>
            </a:pPr>
            <a:r>
              <a:rPr lang="en-GB" altLang="en-US" sz="2800" dirty="0" smtClean="0"/>
              <a:t>‘Environment’ means </a:t>
            </a:r>
            <a:r>
              <a:rPr lang="en-GB" altLang="en-US" sz="2800" i="1" dirty="0" smtClean="0"/>
              <a:t>everything</a:t>
            </a:r>
            <a:r>
              <a:rPr lang="en-GB" altLang="en-US" sz="2800" dirty="0" smtClean="0"/>
              <a:t> outside the organisation, for example government policies, ‘green’ issues, competitive strategies and customers</a:t>
            </a:r>
          </a:p>
          <a:p>
            <a:pPr>
              <a:lnSpc>
                <a:spcPct val="90000"/>
              </a:lnSpc>
              <a:buClr>
                <a:schemeClr val="tx2"/>
              </a:buClr>
            </a:pPr>
            <a:endParaRPr lang="en-GB" altLang="en-US" sz="2800" dirty="0" smtClean="0"/>
          </a:p>
          <a:p>
            <a:pPr>
              <a:lnSpc>
                <a:spcPct val="90000"/>
              </a:lnSpc>
              <a:buClr>
                <a:schemeClr val="tx2"/>
              </a:buClr>
            </a:pPr>
            <a:r>
              <a:rPr lang="en-GB" altLang="en-US" sz="2400" dirty="0" smtClean="0">
                <a:solidFill>
                  <a:srgbClr val="99CCFF"/>
                </a:solidFill>
                <a:latin typeface="Arial" charset="0"/>
              </a:rPr>
              <a:t>“</a:t>
            </a:r>
            <a:r>
              <a:rPr lang="en-GB" altLang="en-US" sz="2400" dirty="0" smtClean="0">
                <a:solidFill>
                  <a:srgbClr val="99CCFF"/>
                </a:solidFill>
                <a:latin typeface="Arial" charset="0"/>
                <a:cs typeface="Times New Roman" pitchFamily="18" charset="0"/>
              </a:rPr>
              <a:t>The field of strategic management deals with the major intended and emergent initiatives taken by general managers on behalf of owners, involving utilization of resources, to enhance the performance of firms in their </a:t>
            </a:r>
            <a:r>
              <a:rPr lang="en-GB" altLang="en-US" sz="2400" b="1" dirty="0" smtClean="0">
                <a:solidFill>
                  <a:schemeClr val="tx2"/>
                </a:solidFill>
                <a:latin typeface="Arial" charset="0"/>
                <a:cs typeface="Times New Roman" pitchFamily="18" charset="0"/>
              </a:rPr>
              <a:t>external environments</a:t>
            </a:r>
            <a:r>
              <a:rPr lang="en-GB" altLang="en-US" sz="2400" dirty="0" smtClean="0">
                <a:solidFill>
                  <a:srgbClr val="99CCFF"/>
                </a:solidFill>
                <a:latin typeface="Arial" charset="0"/>
                <a:cs typeface="Times New Roman" pitchFamily="18" charset="0"/>
              </a:rPr>
              <a:t>.”</a:t>
            </a:r>
            <a:r>
              <a:rPr lang="en-GB" altLang="en-US" sz="2400" dirty="0" smtClean="0">
                <a:solidFill>
                  <a:srgbClr val="99CCFF"/>
                </a:solidFill>
                <a:latin typeface="Arial" charset="0"/>
              </a:rPr>
              <a:t> </a:t>
            </a:r>
          </a:p>
          <a:p>
            <a:pPr algn="r">
              <a:lnSpc>
                <a:spcPct val="90000"/>
              </a:lnSpc>
              <a:buClr>
                <a:schemeClr val="tx2"/>
              </a:buClr>
              <a:buFont typeface="Wingdings" pitchFamily="2" charset="2"/>
              <a:buNone/>
            </a:pPr>
            <a:r>
              <a:rPr lang="en-GB" altLang="en-US" sz="2400" dirty="0" smtClean="0">
                <a:solidFill>
                  <a:srgbClr val="99CCFF"/>
                </a:solidFill>
                <a:latin typeface="Arial" charset="0"/>
              </a:rPr>
              <a:t>Nag </a:t>
            </a:r>
            <a:r>
              <a:rPr lang="en-GB" altLang="en-US" sz="2400" i="1" dirty="0" smtClean="0">
                <a:solidFill>
                  <a:srgbClr val="99CCFF"/>
                </a:solidFill>
                <a:latin typeface="Arial" charset="0"/>
              </a:rPr>
              <a:t>et al</a:t>
            </a:r>
            <a:r>
              <a:rPr lang="en-GB" altLang="en-US" sz="2400" dirty="0" smtClean="0">
                <a:solidFill>
                  <a:srgbClr val="99CCFF"/>
                </a:solidFill>
                <a:latin typeface="Arial" charset="0"/>
              </a:rPr>
              <a:t> (2007) </a:t>
            </a:r>
            <a:r>
              <a:rPr lang="en-GB" altLang="en-US" sz="2400" i="1" dirty="0" smtClean="0">
                <a:solidFill>
                  <a:srgbClr val="99CCFF"/>
                </a:solidFill>
                <a:latin typeface="Arial" charset="0"/>
              </a:rPr>
              <a:t>Strategic Management Journal</a:t>
            </a:r>
            <a:r>
              <a:rPr lang="en-GB" altLang="en-US" sz="2400" dirty="0" smtClean="0">
                <a:solidFill>
                  <a:srgbClr val="99CCFF"/>
                </a:solidFill>
                <a:latin typeface="Arial" charset="0"/>
              </a:rPr>
              <a:t>, p 944</a:t>
            </a:r>
          </a:p>
          <a:p>
            <a:pPr algn="r">
              <a:lnSpc>
                <a:spcPct val="90000"/>
              </a:lnSpc>
              <a:buClr>
                <a:schemeClr val="tx2"/>
              </a:buClr>
              <a:buFont typeface="Wingdings" pitchFamily="2" charset="2"/>
              <a:buNone/>
            </a:pPr>
            <a:r>
              <a:rPr lang="en-GB" altLang="en-US" sz="2000" i="1" dirty="0" smtClean="0"/>
              <a:t>See</a:t>
            </a:r>
            <a:r>
              <a:rPr lang="en-GB" altLang="en-US" sz="2000" dirty="0" smtClean="0"/>
              <a:t> Lynch, Chapter 3 for more on strategic environment </a:t>
            </a:r>
          </a:p>
        </p:txBody>
      </p:sp>
    </p:spTree>
    <p:extLst>
      <p:ext uri="{BB962C8B-B14F-4D97-AF65-F5344CB8AC3E}">
        <p14:creationId xmlns:p14="http://schemas.microsoft.com/office/powerpoint/2010/main" val="4043537108"/>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2"/>
          <p:cNvSpPr>
            <a:spLocks noChangeArrowheads="1"/>
          </p:cNvSpPr>
          <p:nvPr/>
        </p:nvSpPr>
        <p:spPr bwMode="auto">
          <a:xfrm>
            <a:off x="1143000" y="5446368"/>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20" name="Rectangle 4"/>
          <p:cNvSpPr txBox="1">
            <a:spLocks noChangeArrowheads="1"/>
          </p:cNvSpPr>
          <p:nvPr/>
        </p:nvSpPr>
        <p:spPr>
          <a:xfrm>
            <a:off x="304800" y="243064"/>
            <a:ext cx="8382000" cy="990600"/>
          </a:xfrm>
          <a:prstGeom prst="rect">
            <a:avLst/>
          </a:prstGeom>
        </p:spPr>
        <p:txBody>
          <a:bodyPr vert="horz" lIns="0" rIns="0" bIns="0" anchor="b">
            <a:normAutofit fontScale="90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2800" b="1" i="0" u="none" strike="noStrike" kern="1200" cap="none" spc="0" normalizeH="0" baseline="0" noProof="0" smtClean="0">
                <a:ln>
                  <a:noFill/>
                </a:ln>
                <a:solidFill>
                  <a:schemeClr val="tx2"/>
                </a:solidFill>
                <a:effectLst/>
                <a:uLnTx/>
                <a:uFillTx/>
                <a:latin typeface="+mj-lt"/>
                <a:ea typeface="+mj-ea"/>
                <a:cs typeface="+mj-cs"/>
              </a:rPr>
              <a:t>What is strategic management?</a:t>
            </a:r>
            <a:br>
              <a:rPr kumimoji="0" lang="en-GB" sz="2800" b="1" i="0" u="none" strike="noStrike" kern="1200" cap="none" spc="0" normalizeH="0" baseline="0" noProof="0" smtClean="0">
                <a:ln>
                  <a:noFill/>
                </a:ln>
                <a:solidFill>
                  <a:schemeClr val="tx2"/>
                </a:solidFill>
                <a:effectLst/>
                <a:uLnTx/>
                <a:uFillTx/>
                <a:latin typeface="+mj-lt"/>
                <a:ea typeface="+mj-ea"/>
                <a:cs typeface="+mj-cs"/>
              </a:rPr>
            </a:br>
            <a:r>
              <a:rPr kumimoji="0" lang="en-GB" sz="2400" b="1" i="0" u="none" strike="noStrike" kern="1200" cap="none" spc="0" normalizeH="0" baseline="0" noProof="0" smtClean="0">
                <a:ln>
                  <a:noFill/>
                </a:ln>
                <a:solidFill>
                  <a:schemeClr val="tx1"/>
                </a:solidFill>
                <a:effectLst/>
                <a:uLnTx/>
                <a:uFillTx/>
                <a:latin typeface="+mj-lt"/>
                <a:ea typeface="+mj-ea"/>
                <a:cs typeface="+mj-cs"/>
              </a:rPr>
              <a:t>But both the environment and the organisation are constantly changing: called </a:t>
            </a:r>
            <a:r>
              <a:rPr kumimoji="0" lang="en-GB" sz="2400" b="1" i="1" u="none" strike="noStrike" kern="1200" cap="none" spc="0" normalizeH="0" baseline="0" noProof="0" smtClean="0">
                <a:ln>
                  <a:noFill/>
                </a:ln>
                <a:solidFill>
                  <a:schemeClr val="tx1"/>
                </a:solidFill>
                <a:effectLst/>
                <a:uLnTx/>
                <a:uFillTx/>
                <a:latin typeface="+mj-lt"/>
                <a:ea typeface="+mj-ea"/>
                <a:cs typeface="+mj-cs"/>
              </a:rPr>
              <a:t>strategy dynamics</a:t>
            </a:r>
            <a:endParaRPr kumimoji="0" lang="en-GB" sz="2400" b="1" i="1" u="none" strike="noStrike" kern="1200" cap="none" spc="0" normalizeH="0" baseline="0" noProof="0" dirty="0" smtClean="0">
              <a:ln>
                <a:noFill/>
              </a:ln>
              <a:solidFill>
                <a:schemeClr val="tx1"/>
              </a:solidFill>
              <a:effectLst/>
              <a:uLnTx/>
              <a:uFillTx/>
              <a:latin typeface="+mj-lt"/>
              <a:ea typeface="+mj-ea"/>
              <a:cs typeface="+mj-cs"/>
            </a:endParaRPr>
          </a:p>
        </p:txBody>
      </p:sp>
      <p:sp>
        <p:nvSpPr>
          <p:cNvPr id="21" name="Oval 6"/>
          <p:cNvSpPr>
            <a:spLocks noChangeArrowheads="1"/>
          </p:cNvSpPr>
          <p:nvPr/>
        </p:nvSpPr>
        <p:spPr bwMode="auto">
          <a:xfrm>
            <a:off x="3048000" y="2017368"/>
            <a:ext cx="3276600" cy="2971800"/>
          </a:xfrm>
          <a:prstGeom prst="ellipse">
            <a:avLst/>
          </a:prstGeom>
          <a:solidFill>
            <a:schemeClr val="accent1"/>
          </a:solidFill>
          <a:ln w="38100">
            <a:solidFill>
              <a:schemeClr val="bg2"/>
            </a:solidFill>
            <a:round/>
            <a:headEnd/>
            <a:tailEnd/>
          </a:ln>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22" name="Text Box 11"/>
          <p:cNvSpPr txBox="1">
            <a:spLocks noChangeArrowheads="1"/>
          </p:cNvSpPr>
          <p:nvPr/>
        </p:nvSpPr>
        <p:spPr bwMode="auto">
          <a:xfrm>
            <a:off x="3505200" y="1483968"/>
            <a:ext cx="2438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a:spcBef>
                <a:spcPct val="50000"/>
              </a:spcBef>
            </a:pPr>
            <a:r>
              <a:rPr lang="en-GB" altLang="en-US" b="1" i="1" dirty="0">
                <a:latin typeface="Arial" charset="0"/>
              </a:rPr>
              <a:t>Environment</a:t>
            </a:r>
          </a:p>
        </p:txBody>
      </p:sp>
      <p:sp>
        <p:nvSpPr>
          <p:cNvPr id="23" name="Text Box 12"/>
          <p:cNvSpPr txBox="1">
            <a:spLocks noChangeArrowheads="1"/>
          </p:cNvSpPr>
          <p:nvPr/>
        </p:nvSpPr>
        <p:spPr bwMode="auto">
          <a:xfrm>
            <a:off x="3505200" y="5065368"/>
            <a:ext cx="2438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a:spcBef>
                <a:spcPct val="50000"/>
              </a:spcBef>
            </a:pPr>
            <a:r>
              <a:rPr lang="en-GB" altLang="en-US" b="1" i="1" dirty="0">
                <a:latin typeface="Arial" charset="0"/>
              </a:rPr>
              <a:t>Environment</a:t>
            </a:r>
          </a:p>
        </p:txBody>
      </p:sp>
      <p:sp>
        <p:nvSpPr>
          <p:cNvPr id="24" name="Text Box 13"/>
          <p:cNvSpPr txBox="1">
            <a:spLocks noChangeArrowheads="1"/>
          </p:cNvSpPr>
          <p:nvPr/>
        </p:nvSpPr>
        <p:spPr bwMode="auto">
          <a:xfrm>
            <a:off x="6705600" y="3084168"/>
            <a:ext cx="2438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a:spcBef>
                <a:spcPct val="50000"/>
              </a:spcBef>
            </a:pPr>
            <a:r>
              <a:rPr lang="en-GB" altLang="en-US" b="1" i="1" dirty="0">
                <a:latin typeface="Arial" charset="0"/>
              </a:rPr>
              <a:t>Environment</a:t>
            </a:r>
          </a:p>
        </p:txBody>
      </p:sp>
      <p:sp>
        <p:nvSpPr>
          <p:cNvPr id="25" name="Text Box 14"/>
          <p:cNvSpPr txBox="1">
            <a:spLocks noChangeArrowheads="1"/>
          </p:cNvSpPr>
          <p:nvPr/>
        </p:nvSpPr>
        <p:spPr bwMode="auto">
          <a:xfrm>
            <a:off x="457200" y="3084168"/>
            <a:ext cx="2438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a:spcBef>
                <a:spcPct val="50000"/>
              </a:spcBef>
            </a:pPr>
            <a:r>
              <a:rPr lang="en-GB" altLang="en-US" b="1" i="1" dirty="0">
                <a:latin typeface="Arial" charset="0"/>
              </a:rPr>
              <a:t>Environment</a:t>
            </a:r>
          </a:p>
        </p:txBody>
      </p:sp>
      <p:sp>
        <p:nvSpPr>
          <p:cNvPr id="26" name="AutoShape 15"/>
          <p:cNvSpPr>
            <a:spLocks noChangeArrowheads="1"/>
          </p:cNvSpPr>
          <p:nvPr/>
        </p:nvSpPr>
        <p:spPr bwMode="auto">
          <a:xfrm rot="1605414">
            <a:off x="1524000" y="2017368"/>
            <a:ext cx="1676400" cy="304800"/>
          </a:xfrm>
          <a:prstGeom prst="leftRightArrow">
            <a:avLst>
              <a:gd name="adj1" fmla="val 50000"/>
              <a:gd name="adj2" fmla="val 110000"/>
            </a:avLst>
          </a:prstGeom>
          <a:solidFill>
            <a:schemeClr val="accent1"/>
          </a:solidFill>
          <a:ln w="12700">
            <a:solidFill>
              <a:schemeClr val="bg2"/>
            </a:solidFill>
            <a:miter lim="800000"/>
            <a:headEnd/>
            <a:tailEnd/>
          </a:ln>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27" name="AutoShape 16"/>
          <p:cNvSpPr>
            <a:spLocks noChangeArrowheads="1"/>
          </p:cNvSpPr>
          <p:nvPr/>
        </p:nvSpPr>
        <p:spPr bwMode="auto">
          <a:xfrm rot="-1833679">
            <a:off x="5867400" y="1941168"/>
            <a:ext cx="1676400" cy="304800"/>
          </a:xfrm>
          <a:prstGeom prst="leftRightArrow">
            <a:avLst>
              <a:gd name="adj1" fmla="val 50000"/>
              <a:gd name="adj2" fmla="val 110000"/>
            </a:avLst>
          </a:prstGeom>
          <a:solidFill>
            <a:srgbClr val="FFFFCC"/>
          </a:solidFill>
          <a:ln w="12700">
            <a:solidFill>
              <a:schemeClr val="bg2"/>
            </a:solidFill>
            <a:miter lim="800000"/>
            <a:headEnd/>
            <a:tailEnd/>
          </a:ln>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a:endParaRPr lang="en-US" altLang="en-US" dirty="0"/>
          </a:p>
        </p:txBody>
      </p:sp>
      <p:sp>
        <p:nvSpPr>
          <p:cNvPr id="28" name="AutoShape 17"/>
          <p:cNvSpPr>
            <a:spLocks noChangeArrowheads="1"/>
          </p:cNvSpPr>
          <p:nvPr/>
        </p:nvSpPr>
        <p:spPr bwMode="auto">
          <a:xfrm rot="-1764305">
            <a:off x="1371600" y="3922368"/>
            <a:ext cx="1676400" cy="304800"/>
          </a:xfrm>
          <a:prstGeom prst="leftRightArrow">
            <a:avLst>
              <a:gd name="adj1" fmla="val 50000"/>
              <a:gd name="adj2" fmla="val 110000"/>
            </a:avLst>
          </a:prstGeom>
          <a:solidFill>
            <a:schemeClr val="accent1"/>
          </a:solidFill>
          <a:ln w="12700">
            <a:solidFill>
              <a:schemeClr val="bg2"/>
            </a:solidFill>
            <a:miter lim="800000"/>
            <a:headEnd/>
            <a:tailEnd/>
          </a:ln>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29" name="AutoShape 18"/>
          <p:cNvSpPr>
            <a:spLocks noChangeArrowheads="1"/>
          </p:cNvSpPr>
          <p:nvPr/>
        </p:nvSpPr>
        <p:spPr bwMode="auto">
          <a:xfrm rot="1417304">
            <a:off x="6324600" y="3922368"/>
            <a:ext cx="1676400" cy="304800"/>
          </a:xfrm>
          <a:prstGeom prst="leftRightArrow">
            <a:avLst>
              <a:gd name="adj1" fmla="val 50000"/>
              <a:gd name="adj2" fmla="val 110000"/>
            </a:avLst>
          </a:prstGeom>
          <a:solidFill>
            <a:srgbClr val="FFFFCC"/>
          </a:solidFill>
          <a:ln w="12700">
            <a:solidFill>
              <a:schemeClr val="bg2"/>
            </a:solidFill>
            <a:miter lim="800000"/>
            <a:headEnd/>
            <a:tailEnd/>
          </a:ln>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30" name="Text Box 19"/>
          <p:cNvSpPr txBox="1">
            <a:spLocks noChangeArrowheads="1"/>
          </p:cNvSpPr>
          <p:nvPr/>
        </p:nvSpPr>
        <p:spPr bwMode="auto">
          <a:xfrm>
            <a:off x="3124200" y="2322168"/>
            <a:ext cx="3048000" cy="2465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a:spcBef>
                <a:spcPct val="50000"/>
              </a:spcBef>
            </a:pPr>
            <a:r>
              <a:rPr lang="en-GB" altLang="en-US" b="1" i="1" dirty="0">
                <a:solidFill>
                  <a:schemeClr val="bg2"/>
                </a:solidFill>
                <a:latin typeface="Arial" charset="0"/>
              </a:rPr>
              <a:t>Organisation’s resources </a:t>
            </a:r>
          </a:p>
          <a:p>
            <a:pPr algn="ctr">
              <a:spcBef>
                <a:spcPct val="50000"/>
              </a:spcBef>
            </a:pPr>
            <a:r>
              <a:rPr lang="en-GB" altLang="en-US" dirty="0">
                <a:solidFill>
                  <a:schemeClr val="bg2"/>
                </a:solidFill>
              </a:rPr>
              <a:t>New strategies for such areas as people, finance, brands, networks</a:t>
            </a:r>
          </a:p>
        </p:txBody>
      </p:sp>
      <p:sp>
        <p:nvSpPr>
          <p:cNvPr id="31" name="Text Box 20"/>
          <p:cNvSpPr txBox="1">
            <a:spLocks noChangeArrowheads="1"/>
          </p:cNvSpPr>
          <p:nvPr/>
        </p:nvSpPr>
        <p:spPr bwMode="auto">
          <a:xfrm>
            <a:off x="1524000" y="862536"/>
            <a:ext cx="4572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pPr>
            <a:endParaRPr lang="en-US" altLang="en-US" dirty="0"/>
          </a:p>
        </p:txBody>
      </p:sp>
      <p:sp>
        <p:nvSpPr>
          <p:cNvPr id="32" name="Text Box 21"/>
          <p:cNvSpPr txBox="1">
            <a:spLocks noChangeArrowheads="1"/>
          </p:cNvSpPr>
          <p:nvPr/>
        </p:nvSpPr>
        <p:spPr bwMode="auto">
          <a:xfrm>
            <a:off x="228600" y="1179168"/>
            <a:ext cx="1981200"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pPr>
            <a:r>
              <a:rPr lang="en-GB" altLang="en-US" i="1" dirty="0"/>
              <a:t>Opportunity:</a:t>
            </a:r>
            <a:r>
              <a:rPr lang="en-GB" altLang="en-US" dirty="0"/>
              <a:t> growing economy</a:t>
            </a:r>
          </a:p>
        </p:txBody>
      </p:sp>
      <p:sp>
        <p:nvSpPr>
          <p:cNvPr id="33" name="Text Box 23"/>
          <p:cNvSpPr txBox="1">
            <a:spLocks noChangeArrowheads="1"/>
          </p:cNvSpPr>
          <p:nvPr/>
        </p:nvSpPr>
        <p:spPr bwMode="auto">
          <a:xfrm>
            <a:off x="6934200" y="1255368"/>
            <a:ext cx="1981200"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r">
              <a:spcBef>
                <a:spcPct val="50000"/>
              </a:spcBef>
            </a:pPr>
            <a:r>
              <a:rPr lang="en-GB" altLang="en-US" i="1" dirty="0"/>
              <a:t>Threat</a:t>
            </a:r>
            <a:r>
              <a:rPr lang="en-GB" altLang="en-US" dirty="0"/>
              <a:t>: competitive activity</a:t>
            </a:r>
          </a:p>
        </p:txBody>
      </p:sp>
      <p:sp>
        <p:nvSpPr>
          <p:cNvPr id="34" name="Text Box 24"/>
          <p:cNvSpPr txBox="1">
            <a:spLocks noChangeArrowheads="1"/>
          </p:cNvSpPr>
          <p:nvPr/>
        </p:nvSpPr>
        <p:spPr bwMode="auto">
          <a:xfrm>
            <a:off x="304800" y="4531968"/>
            <a:ext cx="1905000"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pPr>
            <a:r>
              <a:rPr lang="en-GB" altLang="en-US" i="1" dirty="0"/>
              <a:t>Opportunity</a:t>
            </a:r>
            <a:r>
              <a:rPr lang="en-GB" altLang="en-US" dirty="0"/>
              <a:t>: new customers</a:t>
            </a:r>
          </a:p>
        </p:txBody>
      </p:sp>
      <p:sp>
        <p:nvSpPr>
          <p:cNvPr id="35" name="Text Box 25"/>
          <p:cNvSpPr txBox="1">
            <a:spLocks noChangeArrowheads="1"/>
          </p:cNvSpPr>
          <p:nvPr/>
        </p:nvSpPr>
        <p:spPr bwMode="auto">
          <a:xfrm>
            <a:off x="6172200" y="4303368"/>
            <a:ext cx="2743200" cy="155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r">
              <a:spcBef>
                <a:spcPct val="50000"/>
              </a:spcBef>
            </a:pPr>
            <a:r>
              <a:rPr lang="en-GB" altLang="en-US" i="1" dirty="0"/>
              <a:t>Threat</a:t>
            </a:r>
            <a:r>
              <a:rPr lang="en-GB" altLang="en-US" dirty="0"/>
              <a:t>: new technology allows new suppliers into the market</a:t>
            </a:r>
          </a:p>
        </p:txBody>
      </p:sp>
      <p:sp>
        <p:nvSpPr>
          <p:cNvPr id="36" name="Text Box 26"/>
          <p:cNvSpPr txBox="1">
            <a:spLocks noChangeArrowheads="1"/>
          </p:cNvSpPr>
          <p:nvPr/>
        </p:nvSpPr>
        <p:spPr bwMode="auto">
          <a:xfrm>
            <a:off x="1872952" y="5636992"/>
            <a:ext cx="58674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pPr>
            <a:r>
              <a:rPr lang="en-GB" altLang="en-US" sz="1800" i="1" dirty="0"/>
              <a:t>See</a:t>
            </a:r>
            <a:r>
              <a:rPr lang="en-GB" altLang="en-US" sz="1800" dirty="0"/>
              <a:t> Lynch, Chapter 5 for more on strategy dynamics</a:t>
            </a:r>
          </a:p>
        </p:txBody>
      </p:sp>
      <p:sp>
        <p:nvSpPr>
          <p:cNvPr id="37" name="Text Box 4"/>
          <p:cNvSpPr txBox="1">
            <a:spLocks noChangeArrowheads="1"/>
          </p:cNvSpPr>
          <p:nvPr/>
        </p:nvSpPr>
        <p:spPr bwMode="auto">
          <a:xfrm>
            <a:off x="290513" y="5933437"/>
            <a:ext cx="8534400" cy="646331"/>
          </a:xfrm>
          <a:prstGeom prst="rect">
            <a:avLst/>
          </a:prstGeom>
          <a:noFill/>
          <a:ln w="9525">
            <a:noFill/>
            <a:miter lim="800000"/>
            <a:headEnd/>
            <a:tailEnd/>
          </a:ln>
        </p:spPr>
        <p:txBody>
          <a:bodyPr>
            <a:spAutoFit/>
          </a:bodyPr>
          <a:lstStyle/>
          <a:p>
            <a:pPr lvl="0">
              <a:spcBef>
                <a:spcPct val="50000"/>
              </a:spcBef>
            </a:pPr>
            <a:r>
              <a:rPr kumimoji="0" lang="en-GB" altLang="en-US" sz="1200" b="0" i="0" u="none" strike="noStrike" kern="0" cap="none" spc="0" normalizeH="0" baseline="0" noProof="0" dirty="0" smtClean="0">
                <a:ln>
                  <a:noFill/>
                </a:ln>
                <a:effectLst/>
                <a:uLnTx/>
                <a:uFillTx/>
                <a:latin typeface="Arial" pitchFamily="34" charset="0"/>
                <a:cs typeface="Arial" pitchFamily="34" charset="0"/>
              </a:rPr>
              <a:t>Figure 1.4 </a:t>
            </a:r>
            <a:r>
              <a:rPr kumimoji="0" lang="en-GB" altLang="en-US" sz="1800" b="0" i="0" u="none" strike="noStrike" kern="0" cap="none" spc="0" normalizeH="0" baseline="0" noProof="0" dirty="0" smtClean="0">
                <a:ln>
                  <a:noFill/>
                </a:ln>
                <a:effectLst/>
                <a:uLnTx/>
                <a:uFillTx/>
                <a:latin typeface="Arial" pitchFamily="34" charset="0"/>
                <a:cs typeface="Arial" pitchFamily="34" charset="0"/>
              </a:rPr>
              <a:t> </a:t>
            </a:r>
            <a:r>
              <a:rPr lang="en-IN" altLang="en-US" kern="0" dirty="0" smtClean="0">
                <a:latin typeface="Arial" pitchFamily="34" charset="0"/>
                <a:cs typeface="Arial" pitchFamily="34" charset="0"/>
              </a:rPr>
              <a:t>Examples of how strategic management links the organisation’s resources with its environment</a:t>
            </a:r>
            <a:endParaRPr kumimoji="0" lang="en-GB" altLang="en-US" sz="1800" b="0" i="0" u="none" strike="noStrike" kern="0" cap="none" spc="0" normalizeH="0" baseline="0" noProof="0" dirty="0" smtClean="0">
              <a:ln>
                <a:noFill/>
              </a:ln>
              <a:effectLst/>
              <a:uLnTx/>
              <a:uFillTx/>
              <a:latin typeface="Arial" pitchFamily="34" charset="0"/>
              <a:cs typeface="Arial" pitchFamily="34" charset="0"/>
            </a:endParaRPr>
          </a:p>
        </p:txBody>
      </p:sp>
    </p:spTree>
    <p:extLst>
      <p:ext uri="{BB962C8B-B14F-4D97-AF65-F5344CB8AC3E}">
        <p14:creationId xmlns:p14="http://schemas.microsoft.com/office/powerpoint/2010/main" val="1978419350"/>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1026"/>
          <p:cNvSpPr>
            <a:spLocks noGrp="1" noChangeArrowheads="1"/>
          </p:cNvSpPr>
          <p:nvPr>
            <p:ph type="ctrTitle" idx="4294967295"/>
          </p:nvPr>
        </p:nvSpPr>
        <p:spPr>
          <a:xfrm>
            <a:off x="266700" y="2524858"/>
            <a:ext cx="8610600" cy="1808285"/>
          </a:xfrm>
        </p:spPr>
        <p:txBody>
          <a:bodyPr/>
          <a:lstStyle/>
          <a:p>
            <a:r>
              <a:rPr lang="en-GB" altLang="en-US" sz="3200" b="1" dirty="0" smtClean="0"/>
              <a:t>What is Strategic Management? </a:t>
            </a:r>
            <a:br>
              <a:rPr lang="en-GB" altLang="en-US" sz="3200" b="1" dirty="0" smtClean="0"/>
            </a:br>
            <a:r>
              <a:rPr lang="en-GB" altLang="en-US" sz="3200" b="1" dirty="0" smtClean="0"/>
              <a:t/>
            </a:r>
            <a:br>
              <a:rPr lang="en-GB" altLang="en-US" sz="3200" b="1" dirty="0" smtClean="0"/>
            </a:br>
            <a:r>
              <a:rPr lang="en-GB" altLang="en-US" sz="3200" b="1" i="1" dirty="0" smtClean="0">
                <a:solidFill>
                  <a:schemeClr val="accent1"/>
                </a:solidFill>
              </a:rPr>
              <a:t>Some additional overheads</a:t>
            </a:r>
            <a:endParaRPr lang="en-GB" altLang="en-US" sz="3200" i="1" dirty="0" smtClean="0">
              <a:solidFill>
                <a:schemeClr val="accent1"/>
              </a:solidFill>
            </a:endParaRPr>
          </a:p>
        </p:txBody>
      </p:sp>
    </p:spTree>
    <p:extLst>
      <p:ext uri="{BB962C8B-B14F-4D97-AF65-F5344CB8AC3E}">
        <p14:creationId xmlns:p14="http://schemas.microsoft.com/office/powerpoint/2010/main" val="3722260961"/>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11188" y="404664"/>
            <a:ext cx="7772400" cy="876300"/>
          </a:xfrm>
        </p:spPr>
        <p:txBody>
          <a:bodyPr/>
          <a:lstStyle/>
          <a:p>
            <a:r>
              <a:rPr lang="en-GB" altLang="en-US" sz="2800" b="1" dirty="0" smtClean="0">
                <a:effectLst/>
              </a:rPr>
              <a:t>Analysing strategic management</a:t>
            </a:r>
          </a:p>
        </p:txBody>
      </p:sp>
      <p:sp>
        <p:nvSpPr>
          <p:cNvPr id="11267" name="Rectangle 3"/>
          <p:cNvSpPr>
            <a:spLocks noChangeArrowheads="1"/>
          </p:cNvSpPr>
          <p:nvPr/>
        </p:nvSpPr>
        <p:spPr bwMode="auto">
          <a:xfrm>
            <a:off x="1835150" y="1341289"/>
            <a:ext cx="5616575" cy="647700"/>
          </a:xfrm>
          <a:prstGeom prst="rect">
            <a:avLst/>
          </a:prstGeom>
          <a:solidFill>
            <a:schemeClr val="accent1"/>
          </a:solidFill>
          <a:ln w="12700" algn="ctr">
            <a:solidFill>
              <a:schemeClr val="tx1"/>
            </a:solidFill>
            <a:round/>
            <a:headEnd/>
            <a:tailEnd/>
          </a:ln>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11268" name="Rectangle 5"/>
          <p:cNvSpPr>
            <a:spLocks noChangeArrowheads="1"/>
          </p:cNvSpPr>
          <p:nvPr/>
        </p:nvSpPr>
        <p:spPr bwMode="auto">
          <a:xfrm>
            <a:off x="684213" y="2420789"/>
            <a:ext cx="2862262" cy="649288"/>
          </a:xfrm>
          <a:prstGeom prst="rect">
            <a:avLst/>
          </a:prstGeom>
          <a:solidFill>
            <a:schemeClr val="accent1"/>
          </a:solidFill>
          <a:ln w="12700" algn="ctr">
            <a:solidFill>
              <a:schemeClr val="tx1"/>
            </a:solidFill>
            <a:round/>
            <a:headEnd/>
            <a:tailEnd/>
          </a:ln>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11269" name="Rectangle 7"/>
          <p:cNvSpPr>
            <a:spLocks noChangeArrowheads="1"/>
          </p:cNvSpPr>
          <p:nvPr/>
        </p:nvSpPr>
        <p:spPr bwMode="auto">
          <a:xfrm>
            <a:off x="1763713" y="3501877"/>
            <a:ext cx="5616575" cy="647700"/>
          </a:xfrm>
          <a:prstGeom prst="rect">
            <a:avLst/>
          </a:prstGeom>
          <a:solidFill>
            <a:schemeClr val="accent1"/>
          </a:solidFill>
          <a:ln w="12700" algn="ctr">
            <a:solidFill>
              <a:schemeClr val="tx1"/>
            </a:solidFill>
            <a:round/>
            <a:headEnd/>
            <a:tailEnd/>
          </a:ln>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11270" name="Rectangle 8"/>
          <p:cNvSpPr>
            <a:spLocks noChangeArrowheads="1"/>
          </p:cNvSpPr>
          <p:nvPr/>
        </p:nvSpPr>
        <p:spPr bwMode="auto">
          <a:xfrm>
            <a:off x="1763713" y="4581377"/>
            <a:ext cx="5616575" cy="647700"/>
          </a:xfrm>
          <a:prstGeom prst="rect">
            <a:avLst/>
          </a:prstGeom>
          <a:solidFill>
            <a:schemeClr val="accent1"/>
          </a:solidFill>
          <a:ln w="12700" algn="ctr">
            <a:solidFill>
              <a:schemeClr val="tx1"/>
            </a:solidFill>
            <a:round/>
            <a:headEnd/>
            <a:tailEnd/>
          </a:ln>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11271" name="Rectangle 10"/>
          <p:cNvSpPr>
            <a:spLocks noChangeArrowheads="1"/>
          </p:cNvSpPr>
          <p:nvPr/>
        </p:nvSpPr>
        <p:spPr bwMode="auto">
          <a:xfrm>
            <a:off x="250825" y="5733902"/>
            <a:ext cx="2665413" cy="647700"/>
          </a:xfrm>
          <a:prstGeom prst="rect">
            <a:avLst/>
          </a:prstGeom>
          <a:solidFill>
            <a:schemeClr val="accent1"/>
          </a:solidFill>
          <a:ln w="12700" algn="ctr">
            <a:solidFill>
              <a:schemeClr val="tx1"/>
            </a:solidFill>
            <a:round/>
            <a:headEnd/>
            <a:tailEnd/>
          </a:ln>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11272" name="Rectangle 11"/>
          <p:cNvSpPr>
            <a:spLocks noChangeArrowheads="1"/>
          </p:cNvSpPr>
          <p:nvPr/>
        </p:nvSpPr>
        <p:spPr bwMode="auto">
          <a:xfrm>
            <a:off x="3348038" y="5805339"/>
            <a:ext cx="2663825" cy="647700"/>
          </a:xfrm>
          <a:prstGeom prst="rect">
            <a:avLst/>
          </a:prstGeom>
          <a:solidFill>
            <a:schemeClr val="accent1"/>
          </a:solidFill>
          <a:ln w="12700" algn="ctr">
            <a:solidFill>
              <a:schemeClr val="tx1"/>
            </a:solidFill>
            <a:round/>
            <a:headEnd/>
            <a:tailEnd/>
          </a:ln>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11273" name="Rectangle 12"/>
          <p:cNvSpPr>
            <a:spLocks noChangeArrowheads="1"/>
          </p:cNvSpPr>
          <p:nvPr/>
        </p:nvSpPr>
        <p:spPr bwMode="auto">
          <a:xfrm>
            <a:off x="6227763" y="5805339"/>
            <a:ext cx="2665412" cy="647700"/>
          </a:xfrm>
          <a:prstGeom prst="rect">
            <a:avLst/>
          </a:prstGeom>
          <a:solidFill>
            <a:schemeClr val="accent1"/>
          </a:solidFill>
          <a:ln w="12700" algn="ctr">
            <a:solidFill>
              <a:schemeClr val="tx1"/>
            </a:solidFill>
            <a:round/>
            <a:headEnd/>
            <a:tailEnd/>
          </a:ln>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11274" name="Rectangle 13"/>
          <p:cNvSpPr>
            <a:spLocks noChangeArrowheads="1"/>
          </p:cNvSpPr>
          <p:nvPr/>
        </p:nvSpPr>
        <p:spPr bwMode="auto">
          <a:xfrm>
            <a:off x="5364163" y="2349352"/>
            <a:ext cx="2863850" cy="647700"/>
          </a:xfrm>
          <a:prstGeom prst="rect">
            <a:avLst/>
          </a:prstGeom>
          <a:solidFill>
            <a:schemeClr val="accent1"/>
          </a:solidFill>
          <a:ln w="12700" algn="ctr">
            <a:solidFill>
              <a:schemeClr val="tx1"/>
            </a:solidFill>
            <a:round/>
            <a:headEnd/>
            <a:tailEnd/>
          </a:ln>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11275" name="TextBox 14"/>
          <p:cNvSpPr txBox="1">
            <a:spLocks noChangeArrowheads="1"/>
          </p:cNvSpPr>
          <p:nvPr/>
        </p:nvSpPr>
        <p:spPr bwMode="auto">
          <a:xfrm>
            <a:off x="2051050" y="1485752"/>
            <a:ext cx="525780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a:r>
              <a:rPr lang="en-GB" altLang="en-US" sz="1600" b="1" dirty="0">
                <a:solidFill>
                  <a:schemeClr val="bg2"/>
                </a:solidFill>
                <a:latin typeface="Arial" charset="0"/>
                <a:cs typeface="Arial" charset="0"/>
              </a:rPr>
              <a:t>What is strategic management?</a:t>
            </a:r>
          </a:p>
        </p:txBody>
      </p:sp>
      <p:sp>
        <p:nvSpPr>
          <p:cNvPr id="11276" name="TextBox 15"/>
          <p:cNvSpPr txBox="1">
            <a:spLocks noChangeArrowheads="1"/>
          </p:cNvSpPr>
          <p:nvPr/>
        </p:nvSpPr>
        <p:spPr bwMode="auto">
          <a:xfrm>
            <a:off x="827088" y="2493814"/>
            <a:ext cx="244951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a:r>
              <a:rPr lang="en-GB" altLang="en-US" sz="1800" b="1" dirty="0">
                <a:solidFill>
                  <a:schemeClr val="bg2"/>
                </a:solidFill>
                <a:latin typeface="Arial" charset="0"/>
                <a:cs typeface="Arial" charset="0"/>
              </a:rPr>
              <a:t>Why is it important?</a:t>
            </a:r>
          </a:p>
        </p:txBody>
      </p:sp>
      <p:sp>
        <p:nvSpPr>
          <p:cNvPr id="11277" name="TextBox 16"/>
          <p:cNvSpPr txBox="1">
            <a:spLocks noChangeArrowheads="1"/>
          </p:cNvSpPr>
          <p:nvPr/>
        </p:nvSpPr>
        <p:spPr bwMode="auto">
          <a:xfrm>
            <a:off x="5580063" y="2493814"/>
            <a:ext cx="23050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a:r>
              <a:rPr lang="en-GB" altLang="en-US" sz="1800" b="1" dirty="0">
                <a:solidFill>
                  <a:schemeClr val="bg2"/>
                </a:solidFill>
                <a:latin typeface="Arial" charset="0"/>
                <a:cs typeface="Arial" charset="0"/>
              </a:rPr>
              <a:t>Core areas</a:t>
            </a:r>
          </a:p>
        </p:txBody>
      </p:sp>
      <p:sp>
        <p:nvSpPr>
          <p:cNvPr id="11278" name="TextBox 17"/>
          <p:cNvSpPr txBox="1">
            <a:spLocks noChangeArrowheads="1"/>
          </p:cNvSpPr>
          <p:nvPr/>
        </p:nvSpPr>
        <p:spPr bwMode="auto">
          <a:xfrm>
            <a:off x="2555875" y="3573314"/>
            <a:ext cx="42481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a:r>
              <a:rPr lang="en-GB" altLang="en-US" sz="1800" b="1" dirty="0">
                <a:solidFill>
                  <a:schemeClr val="bg2"/>
                </a:solidFill>
                <a:latin typeface="Arial" charset="0"/>
                <a:cs typeface="Arial" charset="0"/>
              </a:rPr>
              <a:t>Process, content and context</a:t>
            </a:r>
          </a:p>
        </p:txBody>
      </p:sp>
      <p:sp>
        <p:nvSpPr>
          <p:cNvPr id="11279" name="TextBox 18"/>
          <p:cNvSpPr txBox="1">
            <a:spLocks noChangeArrowheads="1"/>
          </p:cNvSpPr>
          <p:nvPr/>
        </p:nvSpPr>
        <p:spPr bwMode="auto">
          <a:xfrm>
            <a:off x="2195513" y="4652814"/>
            <a:ext cx="482441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a:r>
              <a:rPr lang="en-GB" altLang="en-US" sz="1800" b="1" dirty="0">
                <a:solidFill>
                  <a:schemeClr val="bg2"/>
                </a:solidFill>
                <a:latin typeface="Arial" charset="0"/>
                <a:cs typeface="Arial" charset="0"/>
              </a:rPr>
              <a:t>Prescriptive and emergent approaches</a:t>
            </a:r>
          </a:p>
        </p:txBody>
      </p:sp>
      <p:sp>
        <p:nvSpPr>
          <p:cNvPr id="11280" name="TextBox 19"/>
          <p:cNvSpPr txBox="1">
            <a:spLocks noChangeArrowheads="1"/>
          </p:cNvSpPr>
          <p:nvPr/>
        </p:nvSpPr>
        <p:spPr bwMode="auto">
          <a:xfrm>
            <a:off x="611188" y="5878364"/>
            <a:ext cx="18732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a:r>
              <a:rPr lang="en-GB" altLang="en-US" sz="1800" b="1" dirty="0">
                <a:solidFill>
                  <a:schemeClr val="bg2"/>
                </a:solidFill>
                <a:latin typeface="Arial" charset="0"/>
                <a:cs typeface="Arial" charset="0"/>
              </a:rPr>
              <a:t>Green strategy</a:t>
            </a:r>
          </a:p>
        </p:txBody>
      </p:sp>
      <p:sp>
        <p:nvSpPr>
          <p:cNvPr id="11281" name="TextBox 20"/>
          <p:cNvSpPr txBox="1">
            <a:spLocks noChangeArrowheads="1"/>
          </p:cNvSpPr>
          <p:nvPr/>
        </p:nvSpPr>
        <p:spPr bwMode="auto">
          <a:xfrm>
            <a:off x="3563938" y="5805339"/>
            <a:ext cx="22320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a:r>
              <a:rPr lang="en-GB" altLang="en-US" sz="1800" b="1" dirty="0">
                <a:solidFill>
                  <a:schemeClr val="bg2"/>
                </a:solidFill>
                <a:latin typeface="Arial" charset="0"/>
                <a:cs typeface="Arial" charset="0"/>
              </a:rPr>
              <a:t>Public and non-profit strategy </a:t>
            </a:r>
          </a:p>
        </p:txBody>
      </p:sp>
      <p:sp>
        <p:nvSpPr>
          <p:cNvPr id="11282" name="TextBox 21"/>
          <p:cNvSpPr txBox="1">
            <a:spLocks noChangeArrowheads="1"/>
          </p:cNvSpPr>
          <p:nvPr/>
        </p:nvSpPr>
        <p:spPr bwMode="auto">
          <a:xfrm>
            <a:off x="6372225" y="5805339"/>
            <a:ext cx="22320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a:r>
              <a:rPr lang="en-GB" altLang="en-US" sz="1800" b="1" dirty="0">
                <a:solidFill>
                  <a:schemeClr val="bg2"/>
                </a:solidFill>
                <a:latin typeface="Arial" charset="0"/>
                <a:cs typeface="Arial" charset="0"/>
              </a:rPr>
              <a:t>International strategy</a:t>
            </a:r>
          </a:p>
        </p:txBody>
      </p:sp>
      <p:cxnSp>
        <p:nvCxnSpPr>
          <p:cNvPr id="11283" name="Straight Arrow Connector 23"/>
          <p:cNvCxnSpPr>
            <a:cxnSpLocks noChangeShapeType="1"/>
          </p:cNvCxnSpPr>
          <p:nvPr/>
        </p:nvCxnSpPr>
        <p:spPr bwMode="auto">
          <a:xfrm rot="5400000">
            <a:off x="2339975" y="1988989"/>
            <a:ext cx="431800" cy="431800"/>
          </a:xfrm>
          <a:prstGeom prst="straightConnector1">
            <a:avLst/>
          </a:prstGeom>
          <a:noFill/>
          <a:ln w="38100"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11284" name="Straight Arrow Connector 25"/>
          <p:cNvCxnSpPr>
            <a:cxnSpLocks noChangeShapeType="1"/>
            <a:endCxn id="11274" idx="0"/>
          </p:cNvCxnSpPr>
          <p:nvPr/>
        </p:nvCxnSpPr>
        <p:spPr bwMode="auto">
          <a:xfrm rot="16200000" flipH="1">
            <a:off x="6439694" y="1992958"/>
            <a:ext cx="360363" cy="352425"/>
          </a:xfrm>
          <a:prstGeom prst="straightConnector1">
            <a:avLst/>
          </a:prstGeom>
          <a:noFill/>
          <a:ln w="38100"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11285" name="Straight Arrow Connector 28"/>
          <p:cNvCxnSpPr>
            <a:cxnSpLocks noChangeShapeType="1"/>
          </p:cNvCxnSpPr>
          <p:nvPr/>
        </p:nvCxnSpPr>
        <p:spPr bwMode="auto">
          <a:xfrm rot="5400000">
            <a:off x="6299994" y="2997846"/>
            <a:ext cx="504825" cy="503237"/>
          </a:xfrm>
          <a:prstGeom prst="straightConnector1">
            <a:avLst/>
          </a:prstGeom>
          <a:noFill/>
          <a:ln w="38100"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11286" name="Straight Arrow Connector 29"/>
          <p:cNvCxnSpPr>
            <a:cxnSpLocks noChangeShapeType="1"/>
          </p:cNvCxnSpPr>
          <p:nvPr/>
        </p:nvCxnSpPr>
        <p:spPr bwMode="auto">
          <a:xfrm rot="16200000" flipH="1">
            <a:off x="2411413" y="3070077"/>
            <a:ext cx="431800" cy="431800"/>
          </a:xfrm>
          <a:prstGeom prst="straightConnector1">
            <a:avLst/>
          </a:prstGeom>
          <a:noFill/>
          <a:ln w="38100"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11287" name="Straight Arrow Connector 30"/>
          <p:cNvCxnSpPr>
            <a:cxnSpLocks noChangeShapeType="1"/>
            <a:stCxn id="11269" idx="2"/>
            <a:endCxn id="11270" idx="0"/>
          </p:cNvCxnSpPr>
          <p:nvPr/>
        </p:nvCxnSpPr>
        <p:spPr bwMode="auto">
          <a:xfrm rot="5400000">
            <a:off x="4355307" y="4364683"/>
            <a:ext cx="433387" cy="3175"/>
          </a:xfrm>
          <a:prstGeom prst="straightConnector1">
            <a:avLst/>
          </a:prstGeom>
          <a:noFill/>
          <a:ln w="38100"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11288" name="Straight Arrow Connector 31"/>
          <p:cNvCxnSpPr>
            <a:cxnSpLocks noChangeShapeType="1"/>
          </p:cNvCxnSpPr>
          <p:nvPr/>
        </p:nvCxnSpPr>
        <p:spPr bwMode="auto">
          <a:xfrm rot="16200000" flipH="1">
            <a:off x="6911976" y="5265589"/>
            <a:ext cx="576262" cy="503237"/>
          </a:xfrm>
          <a:prstGeom prst="straightConnector1">
            <a:avLst/>
          </a:prstGeom>
          <a:noFill/>
          <a:ln w="38100"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11289" name="Straight Arrow Connector 32"/>
          <p:cNvCxnSpPr>
            <a:cxnSpLocks noChangeShapeType="1"/>
            <a:stCxn id="11270" idx="2"/>
          </p:cNvCxnSpPr>
          <p:nvPr/>
        </p:nvCxnSpPr>
        <p:spPr bwMode="auto">
          <a:xfrm rot="5400000">
            <a:off x="4283869" y="5517208"/>
            <a:ext cx="576263" cy="3175"/>
          </a:xfrm>
          <a:prstGeom prst="straightConnector1">
            <a:avLst/>
          </a:prstGeom>
          <a:noFill/>
          <a:ln w="38100"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11290" name="Straight Arrow Connector 33"/>
          <p:cNvCxnSpPr>
            <a:cxnSpLocks noChangeShapeType="1"/>
          </p:cNvCxnSpPr>
          <p:nvPr/>
        </p:nvCxnSpPr>
        <p:spPr bwMode="auto">
          <a:xfrm rot="5400000">
            <a:off x="1763713" y="5229077"/>
            <a:ext cx="504825" cy="504825"/>
          </a:xfrm>
          <a:prstGeom prst="straightConnector1">
            <a:avLst/>
          </a:prstGeom>
          <a:noFill/>
          <a:ln w="38100" algn="ctr">
            <a:solidFill>
              <a:schemeClr val="tx1"/>
            </a:solidFill>
            <a:round/>
            <a:headEnd/>
            <a:tailEnd type="arrow"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1423833787"/>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46" name="Rectangle 2"/>
          <p:cNvSpPr>
            <a:spLocks noGrp="1" noChangeArrowheads="1"/>
          </p:cNvSpPr>
          <p:nvPr>
            <p:ph type="title"/>
          </p:nvPr>
        </p:nvSpPr>
        <p:spPr>
          <a:xfrm>
            <a:off x="631904" y="845504"/>
            <a:ext cx="8153400" cy="609600"/>
          </a:xfrm>
        </p:spPr>
        <p:txBody>
          <a:bodyPr anchor="b"/>
          <a:lstStyle/>
          <a:p>
            <a:pPr>
              <a:defRPr/>
            </a:pPr>
            <a:r>
              <a:rPr lang="en-GB" sz="2800" b="1" dirty="0" smtClean="0"/>
              <a:t>Why is strategic management important?-1</a:t>
            </a:r>
          </a:p>
        </p:txBody>
      </p:sp>
      <p:sp>
        <p:nvSpPr>
          <p:cNvPr id="12291" name="Rectangle 3"/>
          <p:cNvSpPr>
            <a:spLocks noGrp="1" noChangeArrowheads="1"/>
          </p:cNvSpPr>
          <p:nvPr>
            <p:ph type="body" idx="1"/>
          </p:nvPr>
        </p:nvSpPr>
        <p:spPr>
          <a:xfrm>
            <a:off x="518864" y="1637984"/>
            <a:ext cx="8229600" cy="4389120"/>
          </a:xfrm>
          <a:noFill/>
        </p:spPr>
        <p:txBody>
          <a:bodyPr/>
          <a:lstStyle/>
          <a:p>
            <a:pPr>
              <a:buFont typeface="Wingdings" pitchFamily="2" charset="2"/>
              <a:buNone/>
            </a:pPr>
            <a:r>
              <a:rPr lang="en-GB" altLang="en-US" sz="2800" dirty="0" smtClean="0"/>
              <a:t>Because it deals with the fundamental issues that affect the future of the organisation</a:t>
            </a:r>
          </a:p>
          <a:p>
            <a:pPr>
              <a:buClr>
                <a:schemeClr val="tx2"/>
              </a:buClr>
              <a:buSzTx/>
            </a:pPr>
            <a:r>
              <a:rPr lang="en-GB" altLang="en-US" sz="2800" dirty="0" smtClean="0"/>
              <a:t>Strategic management...</a:t>
            </a:r>
          </a:p>
          <a:p>
            <a:pPr lvl="1">
              <a:buClr>
                <a:schemeClr val="tx2"/>
              </a:buClr>
              <a:buSzTx/>
            </a:pPr>
            <a:r>
              <a:rPr lang="en-GB" altLang="en-US" dirty="0" smtClean="0"/>
              <a:t>involves the entire organisation</a:t>
            </a:r>
          </a:p>
          <a:p>
            <a:pPr lvl="1">
              <a:buClr>
                <a:schemeClr val="tx2"/>
              </a:buClr>
              <a:buSzTx/>
            </a:pPr>
            <a:r>
              <a:rPr lang="en-GB" altLang="en-US" dirty="0" smtClean="0"/>
              <a:t>is likely to concern itself with the </a:t>
            </a:r>
            <a:r>
              <a:rPr lang="en-GB" altLang="en-US" b="1" i="1" dirty="0" smtClean="0"/>
              <a:t>survival</a:t>
            </a:r>
            <a:r>
              <a:rPr lang="en-GB" altLang="en-US" dirty="0" smtClean="0"/>
              <a:t> of the organisation as a minimum objective</a:t>
            </a:r>
          </a:p>
          <a:p>
            <a:pPr lvl="1">
              <a:buClr>
                <a:schemeClr val="tx2"/>
              </a:buClr>
              <a:buSzTx/>
            </a:pPr>
            <a:r>
              <a:rPr lang="en-GB" altLang="en-US" dirty="0" smtClean="0"/>
              <a:t>and the creation of </a:t>
            </a:r>
            <a:r>
              <a:rPr lang="en-GB" altLang="en-US" b="1" i="1" dirty="0" smtClean="0"/>
              <a:t>value added</a:t>
            </a:r>
            <a:r>
              <a:rPr lang="en-GB" altLang="en-US" i="1" dirty="0" smtClean="0"/>
              <a:t> </a:t>
            </a:r>
            <a:r>
              <a:rPr lang="en-GB" altLang="en-US" dirty="0" smtClean="0"/>
              <a:t>as a maximum objective</a:t>
            </a:r>
          </a:p>
        </p:txBody>
      </p:sp>
    </p:spTree>
    <p:extLst>
      <p:ext uri="{BB962C8B-B14F-4D97-AF65-F5344CB8AC3E}">
        <p14:creationId xmlns:p14="http://schemas.microsoft.com/office/powerpoint/2010/main" val="3682445035"/>
      </p:ext>
    </p:extLst>
  </p:cSld>
  <p:clrMapOvr>
    <a:masterClrMapping/>
  </p:clrMapOvr>
  <p:transition xmlns:p14="http://schemas.microsoft.com/office/powerpoint/2010/mai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9794" name="Rectangle 2"/>
          <p:cNvSpPr>
            <a:spLocks noGrp="1" noChangeArrowheads="1"/>
          </p:cNvSpPr>
          <p:nvPr>
            <p:ph type="title"/>
          </p:nvPr>
        </p:nvSpPr>
        <p:spPr>
          <a:xfrm>
            <a:off x="620352" y="845504"/>
            <a:ext cx="7772400" cy="609600"/>
          </a:xfrm>
        </p:spPr>
        <p:txBody>
          <a:bodyPr anchor="b"/>
          <a:lstStyle/>
          <a:p>
            <a:pPr>
              <a:defRPr/>
            </a:pPr>
            <a:r>
              <a:rPr lang="en-GB" sz="2800" b="1" dirty="0" smtClean="0"/>
              <a:t>Why is strategic management important?-2</a:t>
            </a:r>
          </a:p>
        </p:txBody>
      </p:sp>
      <p:sp>
        <p:nvSpPr>
          <p:cNvPr id="13315" name="Rectangle 3"/>
          <p:cNvSpPr>
            <a:spLocks noGrp="1" noChangeArrowheads="1"/>
          </p:cNvSpPr>
          <p:nvPr>
            <p:ph type="body" idx="1"/>
          </p:nvPr>
        </p:nvSpPr>
        <p:spPr>
          <a:xfrm>
            <a:off x="527656" y="1686592"/>
            <a:ext cx="8229600" cy="4389120"/>
          </a:xfrm>
          <a:noFill/>
        </p:spPr>
        <p:txBody>
          <a:bodyPr/>
          <a:lstStyle/>
          <a:p>
            <a:pPr>
              <a:lnSpc>
                <a:spcPct val="90000"/>
              </a:lnSpc>
              <a:buClr>
                <a:schemeClr val="tx2"/>
              </a:buClr>
            </a:pPr>
            <a:r>
              <a:rPr lang="en-GB" altLang="en-US" sz="2800" dirty="0" smtClean="0"/>
              <a:t>Strategic management covers the range and depth of the organisation’s activities...</a:t>
            </a:r>
          </a:p>
          <a:p>
            <a:pPr>
              <a:lnSpc>
                <a:spcPct val="90000"/>
              </a:lnSpc>
              <a:buClr>
                <a:schemeClr val="tx2"/>
              </a:buClr>
            </a:pPr>
            <a:r>
              <a:rPr lang="en-GB" altLang="en-US" sz="2800" dirty="0" smtClean="0"/>
              <a:t>...it directs the changing and evolving relationships of the organisation with its environment</a:t>
            </a:r>
          </a:p>
          <a:p>
            <a:pPr>
              <a:lnSpc>
                <a:spcPct val="90000"/>
              </a:lnSpc>
              <a:buClr>
                <a:schemeClr val="tx2"/>
              </a:buClr>
              <a:buFont typeface="Wingdings" pitchFamily="2" charset="2"/>
              <a:buNone/>
            </a:pPr>
            <a:r>
              <a:rPr lang="en-GB" altLang="en-US" sz="2800" b="1" dirty="0" smtClean="0"/>
              <a:t>Two vital areas:</a:t>
            </a:r>
            <a:endParaRPr lang="en-GB" altLang="en-US" sz="3600" dirty="0" smtClean="0"/>
          </a:p>
          <a:p>
            <a:pPr>
              <a:lnSpc>
                <a:spcPct val="90000"/>
              </a:lnSpc>
              <a:buClr>
                <a:schemeClr val="tx2"/>
              </a:buClr>
            </a:pPr>
            <a:r>
              <a:rPr lang="en-GB" altLang="en-US" sz="2800" dirty="0" smtClean="0"/>
              <a:t>Strategic management is central to the development of </a:t>
            </a:r>
            <a:r>
              <a:rPr lang="en-GB" altLang="en-US" sz="2800" i="1" dirty="0" smtClean="0"/>
              <a:t>sustainable competitive advantage </a:t>
            </a:r>
            <a:r>
              <a:rPr lang="en-GB" altLang="en-US" sz="2800" dirty="0" smtClean="0"/>
              <a:t>in the organisation...</a:t>
            </a:r>
          </a:p>
          <a:p>
            <a:pPr>
              <a:lnSpc>
                <a:spcPct val="90000"/>
              </a:lnSpc>
              <a:buClr>
                <a:schemeClr val="tx2"/>
              </a:buClr>
            </a:pPr>
            <a:r>
              <a:rPr lang="en-GB" altLang="en-US" sz="2800" dirty="0" smtClean="0"/>
              <a:t>...and is crucial to </a:t>
            </a:r>
            <a:r>
              <a:rPr lang="en-GB" altLang="en-US" sz="2800" i="1" dirty="0" smtClean="0"/>
              <a:t>value added </a:t>
            </a:r>
          </a:p>
        </p:txBody>
      </p:sp>
    </p:spTree>
    <p:extLst>
      <p:ext uri="{BB962C8B-B14F-4D97-AF65-F5344CB8AC3E}">
        <p14:creationId xmlns:p14="http://schemas.microsoft.com/office/powerpoint/2010/main" val="2405972730"/>
      </p:ext>
    </p:extLst>
  </p:cSld>
  <p:clrMapOvr>
    <a:masterClrMapping/>
  </p:clrMapOvr>
  <p:transition xmlns:p14="http://schemas.microsoft.com/office/powerpoint/2010/mai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842" name="Rectangle 2"/>
          <p:cNvSpPr>
            <a:spLocks noGrp="1" noChangeArrowheads="1"/>
          </p:cNvSpPr>
          <p:nvPr>
            <p:ph type="title"/>
          </p:nvPr>
        </p:nvSpPr>
        <p:spPr>
          <a:xfrm>
            <a:off x="627184" y="845504"/>
            <a:ext cx="7772400" cy="609600"/>
          </a:xfrm>
        </p:spPr>
        <p:txBody>
          <a:bodyPr anchor="b"/>
          <a:lstStyle/>
          <a:p>
            <a:pPr>
              <a:defRPr/>
            </a:pPr>
            <a:r>
              <a:rPr lang="en-GB" sz="2800" b="1" dirty="0" smtClean="0"/>
              <a:t>Three core areas of strategic management</a:t>
            </a:r>
          </a:p>
        </p:txBody>
      </p:sp>
      <p:sp>
        <p:nvSpPr>
          <p:cNvPr id="14339" name="Rectangle 3"/>
          <p:cNvSpPr>
            <a:spLocks noGrp="1" noChangeArrowheads="1"/>
          </p:cNvSpPr>
          <p:nvPr>
            <p:ph type="body" idx="1"/>
          </p:nvPr>
        </p:nvSpPr>
        <p:spPr>
          <a:xfrm>
            <a:off x="526432" y="1502368"/>
            <a:ext cx="7772400" cy="5181600"/>
          </a:xfrm>
          <a:noFill/>
        </p:spPr>
        <p:txBody>
          <a:bodyPr/>
          <a:lstStyle/>
          <a:p>
            <a:pPr>
              <a:lnSpc>
                <a:spcPct val="90000"/>
              </a:lnSpc>
              <a:buClr>
                <a:schemeClr val="tx2"/>
              </a:buClr>
              <a:buSzTx/>
            </a:pPr>
            <a:r>
              <a:rPr lang="en-GB" altLang="en-US" sz="2800" dirty="0" smtClean="0"/>
              <a:t>Strategic analysis</a:t>
            </a:r>
          </a:p>
          <a:p>
            <a:pPr lvl="1">
              <a:lnSpc>
                <a:spcPct val="90000"/>
              </a:lnSpc>
              <a:buClr>
                <a:schemeClr val="tx2"/>
              </a:buClr>
              <a:buSzTx/>
            </a:pPr>
            <a:r>
              <a:rPr lang="en-GB" altLang="en-US" sz="2400" dirty="0" smtClean="0"/>
              <a:t>Environment</a:t>
            </a:r>
          </a:p>
          <a:p>
            <a:pPr lvl="1">
              <a:lnSpc>
                <a:spcPct val="90000"/>
              </a:lnSpc>
              <a:buClr>
                <a:schemeClr val="tx2"/>
              </a:buClr>
              <a:buSzTx/>
            </a:pPr>
            <a:r>
              <a:rPr lang="en-GB" altLang="en-US" sz="2400" dirty="0" smtClean="0"/>
              <a:t>Resources</a:t>
            </a:r>
          </a:p>
          <a:p>
            <a:pPr lvl="1">
              <a:lnSpc>
                <a:spcPct val="90000"/>
              </a:lnSpc>
              <a:buClr>
                <a:schemeClr val="tx2"/>
              </a:buClr>
              <a:buSzTx/>
            </a:pPr>
            <a:r>
              <a:rPr lang="en-GB" altLang="en-US" sz="2400" dirty="0" smtClean="0"/>
              <a:t>Vision, mission and objectives</a:t>
            </a:r>
            <a:endParaRPr lang="en-GB" altLang="en-US" sz="3200" dirty="0" smtClean="0"/>
          </a:p>
          <a:p>
            <a:pPr>
              <a:lnSpc>
                <a:spcPct val="90000"/>
              </a:lnSpc>
              <a:buClr>
                <a:schemeClr val="tx2"/>
              </a:buClr>
              <a:buSzTx/>
            </a:pPr>
            <a:r>
              <a:rPr lang="en-GB" altLang="en-US" sz="2800" dirty="0" smtClean="0"/>
              <a:t>Strategic development</a:t>
            </a:r>
          </a:p>
          <a:p>
            <a:pPr lvl="1">
              <a:lnSpc>
                <a:spcPct val="90000"/>
              </a:lnSpc>
              <a:buClr>
                <a:schemeClr val="tx2"/>
              </a:buClr>
              <a:buSzTx/>
            </a:pPr>
            <a:r>
              <a:rPr lang="en-GB" altLang="en-US" sz="2400" dirty="0" smtClean="0"/>
              <a:t>Options</a:t>
            </a:r>
          </a:p>
          <a:p>
            <a:pPr lvl="1">
              <a:lnSpc>
                <a:spcPct val="90000"/>
              </a:lnSpc>
              <a:buClr>
                <a:schemeClr val="tx2"/>
              </a:buClr>
              <a:buSzTx/>
            </a:pPr>
            <a:r>
              <a:rPr lang="en-GB" altLang="en-US" sz="2400" dirty="0" smtClean="0"/>
              <a:t>Rational selection between options</a:t>
            </a:r>
          </a:p>
          <a:p>
            <a:pPr lvl="1">
              <a:lnSpc>
                <a:spcPct val="90000"/>
              </a:lnSpc>
              <a:buClr>
                <a:schemeClr val="tx2"/>
              </a:buClr>
              <a:buSzTx/>
            </a:pPr>
            <a:r>
              <a:rPr lang="en-GB" altLang="en-US" sz="2400" dirty="0" smtClean="0"/>
              <a:t>Finding the strategic route forward</a:t>
            </a:r>
            <a:endParaRPr lang="en-GB" altLang="en-US" sz="3200" dirty="0" smtClean="0"/>
          </a:p>
          <a:p>
            <a:pPr>
              <a:lnSpc>
                <a:spcPct val="90000"/>
              </a:lnSpc>
              <a:buClr>
                <a:schemeClr val="tx2"/>
              </a:buClr>
              <a:buSzTx/>
            </a:pPr>
            <a:r>
              <a:rPr lang="en-GB" altLang="en-US" sz="2800" dirty="0" smtClean="0"/>
              <a:t>Strategy implementation</a:t>
            </a:r>
          </a:p>
          <a:p>
            <a:pPr lvl="1">
              <a:lnSpc>
                <a:spcPct val="90000"/>
              </a:lnSpc>
              <a:buClr>
                <a:schemeClr val="tx2"/>
              </a:buClr>
              <a:buSzTx/>
            </a:pPr>
            <a:r>
              <a:rPr lang="en-GB" altLang="en-US" sz="2400" dirty="0" smtClean="0"/>
              <a:t>Resource allocation</a:t>
            </a:r>
          </a:p>
          <a:p>
            <a:pPr lvl="1">
              <a:lnSpc>
                <a:spcPct val="90000"/>
              </a:lnSpc>
              <a:buClr>
                <a:schemeClr val="tx2"/>
              </a:buClr>
              <a:buSzTx/>
            </a:pPr>
            <a:r>
              <a:rPr lang="en-GB" altLang="en-US" sz="2400" dirty="0" smtClean="0"/>
              <a:t>Strategic planning and control</a:t>
            </a:r>
          </a:p>
          <a:p>
            <a:pPr lvl="1">
              <a:lnSpc>
                <a:spcPct val="90000"/>
              </a:lnSpc>
              <a:buClr>
                <a:schemeClr val="tx2"/>
              </a:buClr>
              <a:buSzTx/>
            </a:pPr>
            <a:r>
              <a:rPr lang="en-GB" altLang="en-US" sz="2400" dirty="0" smtClean="0"/>
              <a:t>People issues and strategic change</a:t>
            </a:r>
          </a:p>
        </p:txBody>
      </p:sp>
    </p:spTree>
    <p:extLst>
      <p:ext uri="{BB962C8B-B14F-4D97-AF65-F5344CB8AC3E}">
        <p14:creationId xmlns:p14="http://schemas.microsoft.com/office/powerpoint/2010/main" val="1420920033"/>
      </p:ext>
    </p:extLst>
  </p:cSld>
  <p:clrMapOvr>
    <a:masterClrMapping/>
  </p:clrMapOvr>
  <p:transition xmlns:p14="http://schemas.microsoft.com/office/powerpoint/2010/mai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890" name="Rectangle 2"/>
          <p:cNvSpPr>
            <a:spLocks noGrp="1" noChangeArrowheads="1"/>
          </p:cNvSpPr>
          <p:nvPr>
            <p:ph type="title"/>
          </p:nvPr>
        </p:nvSpPr>
        <p:spPr>
          <a:xfrm>
            <a:off x="629144" y="315072"/>
            <a:ext cx="8229600" cy="1143000"/>
          </a:xfrm>
        </p:spPr>
        <p:txBody>
          <a:bodyPr anchor="b"/>
          <a:lstStyle/>
          <a:p>
            <a:pPr>
              <a:defRPr/>
            </a:pPr>
            <a:r>
              <a:rPr lang="en-GB" sz="2800" b="1" dirty="0" smtClean="0"/>
              <a:t>Three elements of the strategic decision</a:t>
            </a:r>
          </a:p>
        </p:txBody>
      </p:sp>
      <p:sp>
        <p:nvSpPr>
          <p:cNvPr id="15363" name="Rectangle 3"/>
          <p:cNvSpPr>
            <a:spLocks noGrp="1" noChangeArrowheads="1"/>
          </p:cNvSpPr>
          <p:nvPr>
            <p:ph type="body" idx="1"/>
          </p:nvPr>
        </p:nvSpPr>
        <p:spPr>
          <a:xfrm>
            <a:off x="530760" y="1665384"/>
            <a:ext cx="7772400" cy="3581400"/>
          </a:xfrm>
          <a:noFill/>
        </p:spPr>
        <p:txBody>
          <a:bodyPr/>
          <a:lstStyle/>
          <a:p>
            <a:pPr>
              <a:buClr>
                <a:schemeClr val="tx2"/>
              </a:buClr>
            </a:pPr>
            <a:r>
              <a:rPr lang="en-GB" altLang="en-US" i="1" dirty="0" smtClean="0"/>
              <a:t>Context</a:t>
            </a:r>
            <a:r>
              <a:rPr lang="en-GB" altLang="en-US" dirty="0" smtClean="0"/>
              <a:t>: the environment within which the strategy is operating</a:t>
            </a:r>
          </a:p>
          <a:p>
            <a:pPr>
              <a:buClr>
                <a:schemeClr val="tx2"/>
              </a:buClr>
            </a:pPr>
            <a:r>
              <a:rPr lang="en-GB" altLang="en-US" i="1" dirty="0" smtClean="0"/>
              <a:t>Content</a:t>
            </a:r>
            <a:r>
              <a:rPr lang="en-GB" altLang="en-US" dirty="0" smtClean="0"/>
              <a:t>: the main actions of the proposed strategy</a:t>
            </a:r>
          </a:p>
          <a:p>
            <a:pPr>
              <a:buClr>
                <a:schemeClr val="tx2"/>
              </a:buClr>
            </a:pPr>
            <a:r>
              <a:rPr lang="en-GB" altLang="en-US" i="1" dirty="0" smtClean="0"/>
              <a:t>Process</a:t>
            </a:r>
            <a:r>
              <a:rPr lang="en-GB" altLang="en-US" dirty="0" smtClean="0"/>
              <a:t>: how the strategy will be developed and achieved</a:t>
            </a:r>
          </a:p>
        </p:txBody>
      </p:sp>
    </p:spTree>
    <p:extLst>
      <p:ext uri="{BB962C8B-B14F-4D97-AF65-F5344CB8AC3E}">
        <p14:creationId xmlns:p14="http://schemas.microsoft.com/office/powerpoint/2010/main" val="1738517772"/>
      </p:ext>
    </p:extLst>
  </p:cSld>
  <p:clrMapOvr>
    <a:masterClrMapping/>
  </p:clrMapOvr>
  <p:transition xmlns:p14="http://schemas.microsoft.com/office/powerpoint/2010/mai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634832" y="315072"/>
            <a:ext cx="8229600" cy="1143000"/>
          </a:xfrm>
          <a:noFill/>
          <a:extLst>
            <a:ext uri="{909E8E84-426E-40dd-AFC4-6F175D3DCCD1}">
              <a14:hiddenFill xmlns:a14="http://schemas.microsoft.com/office/drawing/2010/main">
                <a:solidFill>
                  <a:srgbClr val="FFFFFF"/>
                </a:solidFill>
              </a14:hiddenFill>
            </a:ext>
          </a:extLst>
        </p:spPr>
        <p:txBody>
          <a:bodyPr anchor="b"/>
          <a:lstStyle/>
          <a:p>
            <a:r>
              <a:rPr lang="en-GB" altLang="en-US" sz="2800" b="1" dirty="0" smtClean="0">
                <a:effectLst/>
              </a:rPr>
              <a:t>What is strategic management? - 1</a:t>
            </a:r>
          </a:p>
        </p:txBody>
      </p:sp>
      <p:sp>
        <p:nvSpPr>
          <p:cNvPr id="16387" name="Rectangle 3"/>
          <p:cNvSpPr>
            <a:spLocks noGrp="1" noChangeArrowheads="1"/>
          </p:cNvSpPr>
          <p:nvPr>
            <p:ph type="body" idx="1"/>
          </p:nvPr>
        </p:nvSpPr>
        <p:spPr>
          <a:xfrm>
            <a:off x="521968" y="1640960"/>
            <a:ext cx="8229600" cy="4389120"/>
          </a:xfrm>
          <a:noFill/>
        </p:spPr>
        <p:txBody>
          <a:bodyPr/>
          <a:lstStyle/>
          <a:p>
            <a:pPr>
              <a:buClr>
                <a:schemeClr val="tx2"/>
              </a:buClr>
            </a:pPr>
            <a:r>
              <a:rPr lang="en-GB" altLang="en-US" sz="2800" dirty="0" smtClean="0"/>
              <a:t>No universally agreed definition</a:t>
            </a:r>
          </a:p>
          <a:p>
            <a:pPr>
              <a:buClr>
                <a:schemeClr val="tx2"/>
              </a:buClr>
            </a:pPr>
            <a:r>
              <a:rPr lang="en-GB" altLang="en-US" sz="2800" dirty="0" smtClean="0"/>
              <a:t>Example of a prescriptive definition: “Strategic management is the pattern of major objectives or goals and essential policies for achieving those goals, stated in such a way as to define what business the company is in or is to be in and the kind of company it is or is to be.”</a:t>
            </a:r>
          </a:p>
        </p:txBody>
      </p:sp>
    </p:spTree>
    <p:extLst>
      <p:ext uri="{BB962C8B-B14F-4D97-AF65-F5344CB8AC3E}">
        <p14:creationId xmlns:p14="http://schemas.microsoft.com/office/powerpoint/2010/main" val="834001720"/>
      </p:ext>
    </p:extLst>
  </p:cSld>
  <p:clrMapOvr>
    <a:masterClrMapping/>
  </p:clrMapOvr>
  <p:transition xmlns:p14="http://schemas.microsoft.com/office/powerpoint/2010/main">
    <p:cut/>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620352" y="315072"/>
            <a:ext cx="8229600" cy="1143000"/>
          </a:xfrm>
        </p:spPr>
        <p:txBody>
          <a:bodyPr/>
          <a:lstStyle/>
          <a:p>
            <a:r>
              <a:rPr lang="en-GB" altLang="en-US" sz="2800" b="1" dirty="0" smtClean="0">
                <a:effectLst/>
              </a:rPr>
              <a:t>What is strategic management? -2</a:t>
            </a:r>
          </a:p>
        </p:txBody>
      </p:sp>
      <p:sp>
        <p:nvSpPr>
          <p:cNvPr id="17411" name="Rectangle 3"/>
          <p:cNvSpPr>
            <a:spLocks noGrp="1" noChangeArrowheads="1"/>
          </p:cNvSpPr>
          <p:nvPr>
            <p:ph type="body" idx="1"/>
          </p:nvPr>
        </p:nvSpPr>
        <p:spPr>
          <a:xfrm>
            <a:off x="530760" y="1700808"/>
            <a:ext cx="7772400" cy="3429000"/>
          </a:xfrm>
        </p:spPr>
        <p:txBody>
          <a:bodyPr/>
          <a:lstStyle/>
          <a:p>
            <a:pPr>
              <a:lnSpc>
                <a:spcPct val="90000"/>
              </a:lnSpc>
              <a:buClr>
                <a:schemeClr val="tx2"/>
              </a:buClr>
            </a:pPr>
            <a:r>
              <a:rPr lang="en-GB" altLang="en-US" dirty="0" smtClean="0"/>
              <a:t>Another emergent definition:</a:t>
            </a:r>
          </a:p>
          <a:p>
            <a:pPr>
              <a:lnSpc>
                <a:spcPct val="90000"/>
              </a:lnSpc>
              <a:buClr>
                <a:schemeClr val="tx2"/>
              </a:buClr>
            </a:pPr>
            <a:r>
              <a:rPr lang="en-GB" altLang="en-US" dirty="0" smtClean="0"/>
              <a:t>“The strategy of the firm is the match between its internal capabilities and its external relationships. It describes how it responds to its suppliers, its customers, its competitors and the social and economic environment within which it operates.”</a:t>
            </a:r>
          </a:p>
        </p:txBody>
      </p:sp>
    </p:spTree>
    <p:extLst>
      <p:ext uri="{BB962C8B-B14F-4D97-AF65-F5344CB8AC3E}">
        <p14:creationId xmlns:p14="http://schemas.microsoft.com/office/powerpoint/2010/main" val="26736734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11560" y="315072"/>
            <a:ext cx="8229600" cy="1143000"/>
          </a:xfrm>
          <a:noFill/>
          <a:extLst>
            <a:ext uri="{909E8E84-426E-40dd-AFC4-6F175D3DCCD1}">
              <a14:hiddenFill xmlns:a14="http://schemas.microsoft.com/office/drawing/2010/main">
                <a:solidFill>
                  <a:srgbClr val="FFFFFF"/>
                </a:solidFill>
              </a14:hiddenFill>
            </a:ext>
          </a:extLst>
        </p:spPr>
        <p:txBody>
          <a:bodyPr anchor="b"/>
          <a:lstStyle/>
          <a:p>
            <a:r>
              <a:rPr lang="en-GB" altLang="en-US" sz="2800" b="1" dirty="0" smtClean="0">
                <a:effectLst/>
              </a:rPr>
              <a:t>What is strategic management? - 3</a:t>
            </a:r>
          </a:p>
        </p:txBody>
      </p:sp>
      <p:sp>
        <p:nvSpPr>
          <p:cNvPr id="18435" name="Rectangle 3"/>
          <p:cNvSpPr>
            <a:spLocks noGrp="1" noChangeArrowheads="1"/>
          </p:cNvSpPr>
          <p:nvPr>
            <p:ph type="body" idx="1"/>
          </p:nvPr>
        </p:nvSpPr>
        <p:spPr>
          <a:xfrm>
            <a:off x="530760" y="1727184"/>
            <a:ext cx="8229600" cy="4389120"/>
          </a:xfrm>
          <a:noFill/>
        </p:spPr>
        <p:txBody>
          <a:bodyPr/>
          <a:lstStyle/>
          <a:p>
            <a:pPr>
              <a:lnSpc>
                <a:spcPct val="90000"/>
              </a:lnSpc>
              <a:buClr>
                <a:schemeClr val="tx2"/>
              </a:buClr>
              <a:buSzTx/>
            </a:pPr>
            <a:r>
              <a:rPr lang="en-GB" altLang="en-US" sz="2400" dirty="0" smtClean="0"/>
              <a:t>Strategy is developed by a consideration of the resources of the organisation in relation to its environment, the prime purpose being to add value.</a:t>
            </a:r>
          </a:p>
          <a:p>
            <a:pPr>
              <a:lnSpc>
                <a:spcPct val="90000"/>
              </a:lnSpc>
              <a:buClr>
                <a:schemeClr val="tx2"/>
              </a:buClr>
              <a:buSzTx/>
            </a:pPr>
            <a:r>
              <a:rPr lang="en-GB" altLang="en-US" sz="2400" dirty="0" smtClean="0"/>
              <a:t>Five key elements to strategy:</a:t>
            </a:r>
          </a:p>
          <a:p>
            <a:pPr lvl="1">
              <a:lnSpc>
                <a:spcPct val="90000"/>
              </a:lnSpc>
              <a:buClr>
                <a:schemeClr val="tx2"/>
              </a:buClr>
              <a:buSzTx/>
            </a:pPr>
            <a:r>
              <a:rPr lang="en-GB" altLang="en-US" sz="2400" dirty="0" smtClean="0"/>
              <a:t>Sustainable decisions: what?</a:t>
            </a:r>
          </a:p>
          <a:p>
            <a:pPr lvl="1">
              <a:lnSpc>
                <a:spcPct val="90000"/>
              </a:lnSpc>
              <a:buClr>
                <a:schemeClr val="tx2"/>
              </a:buClr>
              <a:buSzTx/>
            </a:pPr>
            <a:r>
              <a:rPr lang="en-GB" altLang="en-US" sz="2400" dirty="0" smtClean="0"/>
              <a:t>Processes to deliver strategy: how?</a:t>
            </a:r>
          </a:p>
          <a:p>
            <a:pPr lvl="1">
              <a:lnSpc>
                <a:spcPct val="90000"/>
              </a:lnSpc>
              <a:buClr>
                <a:schemeClr val="tx2"/>
              </a:buClr>
              <a:buSzTx/>
            </a:pPr>
            <a:r>
              <a:rPr lang="en-GB" altLang="en-US" sz="2400" dirty="0" smtClean="0"/>
              <a:t>Competitive advantage: why?</a:t>
            </a:r>
          </a:p>
          <a:p>
            <a:pPr lvl="1">
              <a:lnSpc>
                <a:spcPct val="90000"/>
              </a:lnSpc>
              <a:buClr>
                <a:schemeClr val="tx2"/>
              </a:buClr>
              <a:buSzTx/>
            </a:pPr>
            <a:r>
              <a:rPr lang="en-GB" altLang="en-US" sz="2400" dirty="0" smtClean="0"/>
              <a:t>Exploitation of linkages between the organisation and its environment: where?</a:t>
            </a:r>
          </a:p>
          <a:p>
            <a:pPr lvl="1">
              <a:lnSpc>
                <a:spcPct val="90000"/>
              </a:lnSpc>
              <a:buClr>
                <a:schemeClr val="tx2"/>
              </a:buClr>
              <a:buSzTx/>
            </a:pPr>
            <a:r>
              <a:rPr lang="en-GB" altLang="en-US" sz="2400" dirty="0" smtClean="0"/>
              <a:t>Vision: when? With what result?</a:t>
            </a:r>
          </a:p>
          <a:p>
            <a:pPr>
              <a:lnSpc>
                <a:spcPct val="90000"/>
              </a:lnSpc>
              <a:buFontTx/>
              <a:buChar char="»"/>
            </a:pPr>
            <a:endParaRPr lang="en-GB" altLang="en-US" sz="2400" dirty="0" smtClean="0"/>
          </a:p>
        </p:txBody>
      </p:sp>
    </p:spTree>
    <p:extLst>
      <p:ext uri="{BB962C8B-B14F-4D97-AF65-F5344CB8AC3E}">
        <p14:creationId xmlns:p14="http://schemas.microsoft.com/office/powerpoint/2010/main" val="3895323450"/>
      </p:ext>
    </p:extLst>
  </p:cSld>
  <p:clrMapOvr>
    <a:masterClrMapping/>
  </p:clrMapOvr>
  <p:transition xmlns:p14="http://schemas.microsoft.com/office/powerpoint/2010/main">
    <p:cut/>
  </p:transition>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662880" y="315072"/>
            <a:ext cx="8229600" cy="1143000"/>
          </a:xfrm>
        </p:spPr>
        <p:txBody>
          <a:bodyPr/>
          <a:lstStyle/>
          <a:p>
            <a:r>
              <a:rPr lang="en-GB" altLang="en-US" sz="2800" b="1" dirty="0" smtClean="0">
                <a:effectLst/>
              </a:rPr>
              <a:t>What is strategic management? - 4</a:t>
            </a:r>
          </a:p>
        </p:txBody>
      </p:sp>
      <p:sp>
        <p:nvSpPr>
          <p:cNvPr id="19459" name="Oval 3"/>
          <p:cNvSpPr>
            <a:spLocks noChangeArrowheads="1"/>
          </p:cNvSpPr>
          <p:nvPr/>
        </p:nvSpPr>
        <p:spPr bwMode="auto">
          <a:xfrm>
            <a:off x="3473896" y="1820784"/>
            <a:ext cx="2209800" cy="3200400"/>
          </a:xfrm>
          <a:prstGeom prst="ellipse">
            <a:avLst/>
          </a:prstGeom>
          <a:gradFill rotWithShape="0">
            <a:gsLst>
              <a:gs pos="0">
                <a:srgbClr val="99CCFF"/>
              </a:gs>
              <a:gs pos="100000">
                <a:srgbClr val="6182A2"/>
              </a:gs>
            </a:gsLst>
            <a:path path="shape">
              <a:fillToRect l="50000" t="50000" r="50000" b="50000"/>
            </a:path>
          </a:gradFill>
          <a:ln w="9525">
            <a:solidFill>
              <a:schemeClr val="tx1"/>
            </a:solidFill>
            <a:round/>
            <a:headEnd/>
            <a:tailEnd/>
          </a:ln>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19460" name="AutoShape 4"/>
          <p:cNvSpPr>
            <a:spLocks noChangeArrowheads="1"/>
          </p:cNvSpPr>
          <p:nvPr/>
        </p:nvSpPr>
        <p:spPr bwMode="auto">
          <a:xfrm>
            <a:off x="1492696" y="1592184"/>
            <a:ext cx="2057400" cy="3810000"/>
          </a:xfrm>
          <a:prstGeom prst="curvedRightArrow">
            <a:avLst>
              <a:gd name="adj1" fmla="val 37037"/>
              <a:gd name="adj2" fmla="val 74074"/>
              <a:gd name="adj3" fmla="val 33333"/>
            </a:avLst>
          </a:prstGeom>
          <a:solidFill>
            <a:srgbClr val="6699FF"/>
          </a:solidFill>
          <a:ln w="38100">
            <a:solidFill>
              <a:schemeClr val="bg1"/>
            </a:solidFill>
            <a:miter lim="800000"/>
            <a:headEnd/>
            <a:tailEnd/>
          </a:ln>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19461" name="AutoShape 5"/>
          <p:cNvSpPr>
            <a:spLocks noChangeArrowheads="1"/>
          </p:cNvSpPr>
          <p:nvPr/>
        </p:nvSpPr>
        <p:spPr bwMode="auto">
          <a:xfrm flipH="1" flipV="1">
            <a:off x="5683696" y="1515984"/>
            <a:ext cx="2057400" cy="3810000"/>
          </a:xfrm>
          <a:prstGeom prst="curvedRightArrow">
            <a:avLst>
              <a:gd name="adj1" fmla="val 37037"/>
              <a:gd name="adj2" fmla="val 74074"/>
              <a:gd name="adj3" fmla="val 33333"/>
            </a:avLst>
          </a:prstGeom>
          <a:solidFill>
            <a:srgbClr val="6699FF"/>
          </a:solidFill>
          <a:ln w="38100">
            <a:solidFill>
              <a:schemeClr val="bg1"/>
            </a:solidFill>
            <a:miter lim="800000"/>
            <a:headEnd/>
            <a:tailEnd/>
          </a:ln>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19462" name="Text Box 6"/>
          <p:cNvSpPr txBox="1">
            <a:spLocks noChangeArrowheads="1"/>
          </p:cNvSpPr>
          <p:nvPr/>
        </p:nvSpPr>
        <p:spPr bwMode="auto">
          <a:xfrm>
            <a:off x="273496" y="1515984"/>
            <a:ext cx="33528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GB" altLang="en-US" sz="2000" b="1" dirty="0">
                <a:solidFill>
                  <a:schemeClr val="accent1"/>
                </a:solidFill>
                <a:latin typeface="Arial" charset="0"/>
              </a:rPr>
              <a:t>At the </a:t>
            </a:r>
            <a:r>
              <a:rPr lang="en-GB" altLang="en-US" b="1" i="1" dirty="0">
                <a:solidFill>
                  <a:srgbClr val="FFC000"/>
                </a:solidFill>
                <a:latin typeface="Arial" charset="0"/>
              </a:rPr>
              <a:t>corporate</a:t>
            </a:r>
            <a:r>
              <a:rPr lang="en-GB" altLang="en-US" sz="2000" b="1" dirty="0">
                <a:solidFill>
                  <a:schemeClr val="accent1"/>
                </a:solidFill>
                <a:latin typeface="Arial" charset="0"/>
              </a:rPr>
              <a:t> level:</a:t>
            </a:r>
          </a:p>
          <a:p>
            <a:pPr eaLnBrk="1" hangingPunct="1">
              <a:spcBef>
                <a:spcPct val="50000"/>
              </a:spcBef>
              <a:buFontTx/>
              <a:buChar char="•"/>
            </a:pPr>
            <a:r>
              <a:rPr lang="en-GB" altLang="en-US" sz="2000" b="1" dirty="0">
                <a:solidFill>
                  <a:schemeClr val="accent1"/>
                </a:solidFill>
                <a:latin typeface="Arial" charset="0"/>
              </a:rPr>
              <a:t>What business are we in? What business should we be in?</a:t>
            </a:r>
          </a:p>
          <a:p>
            <a:pPr eaLnBrk="1" hangingPunct="1">
              <a:spcBef>
                <a:spcPct val="50000"/>
              </a:spcBef>
              <a:buFontTx/>
              <a:buChar char="•"/>
            </a:pPr>
            <a:r>
              <a:rPr lang="en-GB" altLang="en-US" sz="2000" b="1" dirty="0">
                <a:solidFill>
                  <a:schemeClr val="accent1"/>
                </a:solidFill>
                <a:latin typeface="Arial" charset="0"/>
              </a:rPr>
              <a:t>What are our basic directions for the future?</a:t>
            </a:r>
          </a:p>
          <a:p>
            <a:pPr eaLnBrk="1" hangingPunct="1">
              <a:spcBef>
                <a:spcPct val="50000"/>
              </a:spcBef>
              <a:buFontTx/>
              <a:buChar char="•"/>
            </a:pPr>
            <a:r>
              <a:rPr lang="en-GB" altLang="en-US" sz="2000" b="1" dirty="0">
                <a:solidFill>
                  <a:schemeClr val="accent1"/>
                </a:solidFill>
                <a:latin typeface="Arial" charset="0"/>
              </a:rPr>
              <a:t>What is our culture and leadership style?</a:t>
            </a:r>
          </a:p>
          <a:p>
            <a:pPr eaLnBrk="1" hangingPunct="1">
              <a:spcBef>
                <a:spcPct val="50000"/>
              </a:spcBef>
              <a:buFontTx/>
              <a:buChar char="•"/>
            </a:pPr>
            <a:r>
              <a:rPr lang="en-GB" altLang="en-US" sz="2000" b="1" dirty="0">
                <a:solidFill>
                  <a:schemeClr val="accent1"/>
                </a:solidFill>
                <a:latin typeface="Arial" charset="0"/>
              </a:rPr>
              <a:t>What is our attitude to strategic change? What should it be?</a:t>
            </a:r>
          </a:p>
        </p:txBody>
      </p:sp>
      <p:sp>
        <p:nvSpPr>
          <p:cNvPr id="19463" name="Text Box 7"/>
          <p:cNvSpPr txBox="1">
            <a:spLocks noChangeArrowheads="1"/>
          </p:cNvSpPr>
          <p:nvPr/>
        </p:nvSpPr>
        <p:spPr bwMode="auto">
          <a:xfrm>
            <a:off x="5836096" y="1592184"/>
            <a:ext cx="32004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GB" altLang="en-US" sz="2000" b="1" dirty="0">
                <a:solidFill>
                  <a:schemeClr val="accent1"/>
                </a:solidFill>
                <a:latin typeface="Arial" charset="0"/>
              </a:rPr>
              <a:t>At the </a:t>
            </a:r>
            <a:r>
              <a:rPr lang="en-GB" altLang="en-US" b="1" i="1" dirty="0">
                <a:solidFill>
                  <a:srgbClr val="FFC000"/>
                </a:solidFill>
                <a:latin typeface="Arial" charset="0"/>
              </a:rPr>
              <a:t>business</a:t>
            </a:r>
            <a:r>
              <a:rPr lang="en-GB" altLang="en-US" sz="2000" b="1" dirty="0">
                <a:solidFill>
                  <a:schemeClr val="accent1"/>
                </a:solidFill>
                <a:latin typeface="Arial" charset="0"/>
              </a:rPr>
              <a:t> level:</a:t>
            </a:r>
          </a:p>
          <a:p>
            <a:pPr eaLnBrk="1" hangingPunct="1">
              <a:spcBef>
                <a:spcPct val="50000"/>
              </a:spcBef>
              <a:buFontTx/>
              <a:buChar char="•"/>
            </a:pPr>
            <a:r>
              <a:rPr lang="en-GB" altLang="en-US" sz="2000" b="1" dirty="0">
                <a:solidFill>
                  <a:schemeClr val="accent1"/>
                </a:solidFill>
                <a:latin typeface="Arial" charset="0"/>
              </a:rPr>
              <a:t>How do we compete successfully? What is our sustainable competitive advantage?</a:t>
            </a:r>
          </a:p>
          <a:p>
            <a:pPr eaLnBrk="1" hangingPunct="1">
              <a:spcBef>
                <a:spcPct val="50000"/>
              </a:spcBef>
              <a:buFontTx/>
              <a:buChar char="•"/>
            </a:pPr>
            <a:r>
              <a:rPr lang="en-GB" altLang="en-US" sz="2000" b="1" dirty="0">
                <a:solidFill>
                  <a:schemeClr val="accent1"/>
                </a:solidFill>
                <a:latin typeface="Arial" charset="0"/>
              </a:rPr>
              <a:t>How can we innovate?</a:t>
            </a:r>
          </a:p>
          <a:p>
            <a:pPr eaLnBrk="1" hangingPunct="1">
              <a:spcBef>
                <a:spcPct val="50000"/>
              </a:spcBef>
              <a:buFontTx/>
              <a:buChar char="•"/>
            </a:pPr>
            <a:r>
              <a:rPr lang="en-GB" altLang="en-US" sz="2000" b="1" dirty="0">
                <a:solidFill>
                  <a:schemeClr val="accent1"/>
                </a:solidFill>
                <a:latin typeface="Arial" charset="0"/>
              </a:rPr>
              <a:t>Who are our customers?</a:t>
            </a:r>
          </a:p>
          <a:p>
            <a:pPr eaLnBrk="1" hangingPunct="1">
              <a:spcBef>
                <a:spcPct val="50000"/>
              </a:spcBef>
              <a:buFontTx/>
              <a:buChar char="•"/>
            </a:pPr>
            <a:r>
              <a:rPr lang="en-GB" altLang="en-US" sz="2000" b="1" dirty="0">
                <a:solidFill>
                  <a:schemeClr val="accent1"/>
                </a:solidFill>
                <a:latin typeface="Arial" charset="0"/>
              </a:rPr>
              <a:t>What value do we add? Where? Why? How?</a:t>
            </a:r>
          </a:p>
        </p:txBody>
      </p:sp>
      <p:sp>
        <p:nvSpPr>
          <p:cNvPr id="313352" name="Text Box 8"/>
          <p:cNvSpPr txBox="1">
            <a:spLocks noChangeArrowheads="1"/>
          </p:cNvSpPr>
          <p:nvPr/>
        </p:nvSpPr>
        <p:spPr bwMode="auto">
          <a:xfrm>
            <a:off x="3608834" y="2392284"/>
            <a:ext cx="1993900" cy="2246313"/>
          </a:xfrm>
          <a:prstGeom prst="rect">
            <a:avLst/>
          </a:prstGeom>
          <a:noFill/>
          <a:ln w="9525">
            <a:noFill/>
            <a:miter lim="800000"/>
            <a:headEnd/>
            <a:tailEnd/>
          </a:ln>
          <a:effec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eaLnBrk="1" hangingPunct="1">
              <a:spcBef>
                <a:spcPct val="50000"/>
              </a:spcBef>
            </a:pPr>
            <a:r>
              <a:rPr lang="en-GB" altLang="en-US" sz="2000" b="1" dirty="0">
                <a:solidFill>
                  <a:srgbClr val="0000BF"/>
                </a:solidFill>
                <a:latin typeface="Arial" charset="0"/>
              </a:rPr>
              <a:t>“What is the </a:t>
            </a:r>
            <a:r>
              <a:rPr lang="en-GB" altLang="en-US" sz="2000" b="1" i="1" dirty="0">
                <a:solidFill>
                  <a:srgbClr val="0000BF"/>
                </a:solidFill>
                <a:latin typeface="Arial" charset="0"/>
              </a:rPr>
              <a:t>purpose</a:t>
            </a:r>
            <a:r>
              <a:rPr lang="en-GB" altLang="en-US" sz="2000" b="1" dirty="0">
                <a:solidFill>
                  <a:srgbClr val="0000BF"/>
                </a:solidFill>
                <a:latin typeface="Arial" charset="0"/>
              </a:rPr>
              <a:t> of the organisation? And what are our </a:t>
            </a:r>
            <a:r>
              <a:rPr lang="en-GB" altLang="en-US" sz="2000" b="1" i="1" dirty="0">
                <a:solidFill>
                  <a:srgbClr val="0000BF"/>
                </a:solidFill>
                <a:latin typeface="Arial" charset="0"/>
              </a:rPr>
              <a:t>strategies</a:t>
            </a:r>
            <a:r>
              <a:rPr lang="en-GB" altLang="en-US" sz="2000" b="1" dirty="0">
                <a:solidFill>
                  <a:srgbClr val="0000BF"/>
                </a:solidFill>
                <a:latin typeface="Arial" charset="0"/>
              </a:rPr>
              <a:t> to achieve this?”</a:t>
            </a:r>
          </a:p>
        </p:txBody>
      </p:sp>
    </p:spTree>
    <p:extLst>
      <p:ext uri="{BB962C8B-B14F-4D97-AF65-F5344CB8AC3E}">
        <p14:creationId xmlns:p14="http://schemas.microsoft.com/office/powerpoint/2010/main" val="3148193386"/>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629144" y="315072"/>
            <a:ext cx="8229600" cy="1143000"/>
          </a:xfrm>
          <a:noFill/>
          <a:extLst>
            <a:ext uri="{909E8E84-426E-40dd-AFC4-6F175D3DCCD1}">
              <a14:hiddenFill xmlns:a14="http://schemas.microsoft.com/office/drawing/2010/main">
                <a:solidFill>
                  <a:srgbClr val="FFFFFF"/>
                </a:solidFill>
              </a14:hiddenFill>
            </a:ext>
          </a:extLst>
        </p:spPr>
        <p:txBody>
          <a:bodyPr anchor="b"/>
          <a:lstStyle/>
          <a:p>
            <a:r>
              <a:rPr lang="en-GB" altLang="en-US" sz="2800" b="1" dirty="0" smtClean="0">
                <a:effectLst/>
              </a:rPr>
              <a:t>What makes “good” strategy? - 1</a:t>
            </a:r>
          </a:p>
        </p:txBody>
      </p:sp>
      <p:sp>
        <p:nvSpPr>
          <p:cNvPr id="20483" name="Rectangle 3"/>
          <p:cNvSpPr>
            <a:spLocks noGrp="1" noChangeArrowheads="1"/>
          </p:cNvSpPr>
          <p:nvPr>
            <p:ph type="body" idx="1"/>
          </p:nvPr>
        </p:nvSpPr>
        <p:spPr>
          <a:xfrm>
            <a:off x="521968" y="1667336"/>
            <a:ext cx="8229600" cy="4389120"/>
          </a:xfrm>
          <a:noFill/>
        </p:spPr>
        <p:txBody>
          <a:bodyPr/>
          <a:lstStyle/>
          <a:p>
            <a:pPr>
              <a:buClr>
                <a:schemeClr val="tx2"/>
              </a:buClr>
              <a:buSzTx/>
            </a:pPr>
            <a:r>
              <a:rPr lang="en-GB" altLang="en-US" dirty="0" smtClean="0"/>
              <a:t>Important because of:</a:t>
            </a:r>
          </a:p>
          <a:p>
            <a:pPr lvl="1">
              <a:buClr>
                <a:schemeClr val="tx2"/>
              </a:buClr>
              <a:buSzTx/>
            </a:pPr>
            <a:r>
              <a:rPr lang="en-GB" altLang="en-US" dirty="0" smtClean="0"/>
              <a:t>Lack of agreement on the nature of strategy </a:t>
            </a:r>
          </a:p>
          <a:p>
            <a:pPr lvl="1">
              <a:buClr>
                <a:schemeClr val="tx2"/>
              </a:buClr>
              <a:buSzTx/>
            </a:pPr>
            <a:r>
              <a:rPr lang="en-GB" altLang="en-US" dirty="0" smtClean="0"/>
              <a:t>Difficulties in developing strategy</a:t>
            </a:r>
          </a:p>
          <a:p>
            <a:pPr>
              <a:buClr>
                <a:schemeClr val="tx2"/>
              </a:buClr>
              <a:buSzTx/>
            </a:pPr>
            <a:r>
              <a:rPr lang="en-GB" altLang="en-US" dirty="0" smtClean="0"/>
              <a:t>Two main test areas for strategy:</a:t>
            </a:r>
          </a:p>
          <a:p>
            <a:pPr lvl="1">
              <a:buClr>
                <a:schemeClr val="tx2"/>
              </a:buClr>
              <a:buSzTx/>
            </a:pPr>
            <a:r>
              <a:rPr lang="en-GB" altLang="en-US" dirty="0" smtClean="0"/>
              <a:t>Application-related</a:t>
            </a:r>
          </a:p>
          <a:p>
            <a:pPr lvl="1">
              <a:buClr>
                <a:schemeClr val="tx2"/>
              </a:buClr>
              <a:buSzTx/>
            </a:pPr>
            <a:r>
              <a:rPr lang="en-GB" altLang="en-US" dirty="0" smtClean="0"/>
              <a:t>Academic rigour</a:t>
            </a:r>
          </a:p>
        </p:txBody>
      </p:sp>
    </p:spTree>
    <p:extLst>
      <p:ext uri="{BB962C8B-B14F-4D97-AF65-F5344CB8AC3E}">
        <p14:creationId xmlns:p14="http://schemas.microsoft.com/office/powerpoint/2010/main" val="2027256870"/>
      </p:ext>
    </p:extLst>
  </p:cSld>
  <p:clrMapOvr>
    <a:masterClrMapping/>
  </p:clrMapOvr>
  <p:transition xmlns:p14="http://schemas.microsoft.com/office/powerpoint/2010/main">
    <p:cut/>
  </p:transition>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629144" y="664648"/>
            <a:ext cx="8229600" cy="794352"/>
          </a:xfrm>
          <a:noFill/>
          <a:extLst>
            <a:ext uri="{909E8E84-426E-40dd-AFC4-6F175D3DCCD1}">
              <a14:hiddenFill xmlns:a14="http://schemas.microsoft.com/office/drawing/2010/main">
                <a:solidFill>
                  <a:srgbClr val="FFFFFF"/>
                </a:solidFill>
              </a14:hiddenFill>
            </a:ext>
          </a:extLst>
        </p:spPr>
        <p:txBody>
          <a:bodyPr anchor="b"/>
          <a:lstStyle/>
          <a:p>
            <a:r>
              <a:rPr lang="en-GB" altLang="en-US" sz="2800" b="1" dirty="0" smtClean="0">
                <a:effectLst/>
              </a:rPr>
              <a:t>What makes “good” strategy? - 2</a:t>
            </a:r>
          </a:p>
        </p:txBody>
      </p:sp>
      <p:sp>
        <p:nvSpPr>
          <p:cNvPr id="21507" name="Rectangle 3"/>
          <p:cNvSpPr>
            <a:spLocks noGrp="1" noChangeArrowheads="1"/>
          </p:cNvSpPr>
          <p:nvPr>
            <p:ph type="body" idx="1"/>
          </p:nvPr>
        </p:nvSpPr>
        <p:spPr>
          <a:xfrm>
            <a:off x="530760" y="1733128"/>
            <a:ext cx="7772400" cy="4648200"/>
          </a:xfrm>
          <a:noFill/>
        </p:spPr>
        <p:txBody>
          <a:bodyPr>
            <a:normAutofit lnSpcReduction="10000"/>
          </a:bodyPr>
          <a:lstStyle/>
          <a:p>
            <a:pPr>
              <a:buClr>
                <a:schemeClr val="tx2"/>
              </a:buClr>
              <a:buSzTx/>
            </a:pPr>
            <a:r>
              <a:rPr lang="en-GB" altLang="en-US" sz="2400" dirty="0" smtClean="0"/>
              <a:t>Application-related:</a:t>
            </a:r>
          </a:p>
          <a:p>
            <a:pPr lvl="1">
              <a:buClr>
                <a:schemeClr val="tx2"/>
              </a:buClr>
              <a:buSzTx/>
            </a:pPr>
            <a:r>
              <a:rPr lang="en-GB" altLang="en-US" sz="2400" dirty="0" smtClean="0"/>
              <a:t>Value added test</a:t>
            </a:r>
          </a:p>
          <a:p>
            <a:pPr lvl="1">
              <a:buClr>
                <a:schemeClr val="tx2"/>
              </a:buClr>
              <a:buSzTx/>
            </a:pPr>
            <a:r>
              <a:rPr lang="en-GB" altLang="en-US" sz="2400" dirty="0" smtClean="0"/>
              <a:t>Consistency with circumstances surrounding business</a:t>
            </a:r>
          </a:p>
          <a:p>
            <a:pPr lvl="1">
              <a:buClr>
                <a:schemeClr val="tx2"/>
              </a:buClr>
              <a:buSzTx/>
            </a:pPr>
            <a:r>
              <a:rPr lang="en-GB" altLang="en-US" sz="2400" dirty="0" smtClean="0"/>
              <a:t>Competitive advantage test</a:t>
            </a:r>
          </a:p>
          <a:p>
            <a:pPr>
              <a:buClr>
                <a:schemeClr val="tx2"/>
              </a:buClr>
              <a:buSzTx/>
            </a:pPr>
            <a:r>
              <a:rPr lang="en-GB" altLang="en-US" sz="2400" dirty="0" smtClean="0"/>
              <a:t>Academic rigour:</a:t>
            </a:r>
          </a:p>
          <a:p>
            <a:pPr lvl="1">
              <a:buClr>
                <a:schemeClr val="tx2"/>
              </a:buClr>
              <a:buSzTx/>
            </a:pPr>
            <a:r>
              <a:rPr lang="en-GB" altLang="en-US" sz="2400" dirty="0" smtClean="0"/>
              <a:t>Originality</a:t>
            </a:r>
          </a:p>
          <a:p>
            <a:pPr lvl="1">
              <a:buClr>
                <a:schemeClr val="tx2"/>
              </a:buClr>
              <a:buSzTx/>
            </a:pPr>
            <a:r>
              <a:rPr lang="en-GB" altLang="en-US" sz="2400" dirty="0" smtClean="0"/>
              <a:t>Delivery of defined purpose</a:t>
            </a:r>
          </a:p>
          <a:p>
            <a:pPr lvl="1">
              <a:buClr>
                <a:schemeClr val="tx2"/>
              </a:buClr>
              <a:buSzTx/>
            </a:pPr>
            <a:r>
              <a:rPr lang="en-GB" altLang="en-US" sz="2400" dirty="0" smtClean="0"/>
              <a:t>Logical consistency</a:t>
            </a:r>
          </a:p>
          <a:p>
            <a:pPr lvl="1">
              <a:buClr>
                <a:schemeClr val="tx2"/>
              </a:buClr>
              <a:buSzTx/>
            </a:pPr>
            <a:r>
              <a:rPr lang="en-GB" altLang="en-US" sz="2400" dirty="0" smtClean="0"/>
              <a:t>Relationship with risks and resources</a:t>
            </a:r>
          </a:p>
          <a:p>
            <a:pPr lvl="1">
              <a:buClr>
                <a:schemeClr val="tx2"/>
              </a:buClr>
              <a:buSzTx/>
            </a:pPr>
            <a:r>
              <a:rPr lang="en-GB" altLang="en-US" sz="2400" dirty="0" smtClean="0"/>
              <a:t>Flexibility</a:t>
            </a:r>
          </a:p>
        </p:txBody>
      </p:sp>
    </p:spTree>
    <p:extLst>
      <p:ext uri="{BB962C8B-B14F-4D97-AF65-F5344CB8AC3E}">
        <p14:creationId xmlns:p14="http://schemas.microsoft.com/office/powerpoint/2010/main" val="949682402"/>
      </p:ext>
    </p:extLst>
  </p:cSld>
  <p:clrMapOvr>
    <a:masterClrMapping/>
  </p:clrMapOvr>
  <p:transition xmlns:p14="http://schemas.microsoft.com/office/powerpoint/2010/main">
    <p:cut/>
  </p:transition>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732" name="Rectangle 4"/>
          <p:cNvSpPr>
            <a:spLocks noGrp="1" noChangeArrowheads="1"/>
          </p:cNvSpPr>
          <p:nvPr>
            <p:ph type="title" idx="4294967295"/>
          </p:nvPr>
        </p:nvSpPr>
        <p:spPr>
          <a:xfrm>
            <a:off x="620352" y="620688"/>
            <a:ext cx="7772400" cy="838200"/>
          </a:xfrm>
        </p:spPr>
        <p:txBody>
          <a:bodyPr anchor="b"/>
          <a:lstStyle/>
          <a:p>
            <a:pPr>
              <a:defRPr/>
            </a:pPr>
            <a:r>
              <a:rPr lang="en-GB" sz="2800" b="1" dirty="0"/>
              <a:t>Prescriptive model of business strategy</a:t>
            </a:r>
          </a:p>
        </p:txBody>
      </p:sp>
      <p:sp>
        <p:nvSpPr>
          <p:cNvPr id="73733" name="Oval 5"/>
          <p:cNvSpPr>
            <a:spLocks noChangeArrowheads="1"/>
          </p:cNvSpPr>
          <p:nvPr/>
        </p:nvSpPr>
        <p:spPr bwMode="auto">
          <a:xfrm>
            <a:off x="920750" y="1943695"/>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73734" name="Oval 6"/>
          <p:cNvSpPr>
            <a:spLocks noChangeArrowheads="1"/>
          </p:cNvSpPr>
          <p:nvPr/>
        </p:nvSpPr>
        <p:spPr bwMode="auto">
          <a:xfrm>
            <a:off x="3816350" y="3162895"/>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73735" name="Oval 7"/>
          <p:cNvSpPr>
            <a:spLocks noChangeArrowheads="1"/>
          </p:cNvSpPr>
          <p:nvPr/>
        </p:nvSpPr>
        <p:spPr bwMode="auto">
          <a:xfrm>
            <a:off x="2139950" y="3162895"/>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73736" name="Oval 8"/>
          <p:cNvSpPr>
            <a:spLocks noChangeArrowheads="1"/>
          </p:cNvSpPr>
          <p:nvPr/>
        </p:nvSpPr>
        <p:spPr bwMode="auto">
          <a:xfrm>
            <a:off x="920750" y="4229695"/>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22537" name="Rectangle 9"/>
          <p:cNvSpPr>
            <a:spLocks noChangeArrowheads="1"/>
          </p:cNvSpPr>
          <p:nvPr/>
        </p:nvSpPr>
        <p:spPr bwMode="auto">
          <a:xfrm>
            <a:off x="838200" y="2396133"/>
            <a:ext cx="1370013" cy="33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r>
              <a:rPr lang="en-GB" altLang="en-US" sz="1600" b="1" dirty="0">
                <a:solidFill>
                  <a:schemeClr val="bg2"/>
                </a:solidFill>
              </a:rPr>
              <a:t>Environment</a:t>
            </a:r>
          </a:p>
        </p:txBody>
      </p:sp>
      <p:sp>
        <p:nvSpPr>
          <p:cNvPr id="22538" name="Rectangle 10"/>
          <p:cNvSpPr>
            <a:spLocks noChangeArrowheads="1"/>
          </p:cNvSpPr>
          <p:nvPr/>
        </p:nvSpPr>
        <p:spPr bwMode="auto">
          <a:xfrm>
            <a:off x="1052513" y="4680545"/>
            <a:ext cx="1062037" cy="33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r>
              <a:rPr lang="en-GB" altLang="en-US" sz="1600" b="1" dirty="0">
                <a:solidFill>
                  <a:schemeClr val="bg2"/>
                </a:solidFill>
              </a:rPr>
              <a:t>Resources</a:t>
            </a:r>
          </a:p>
        </p:txBody>
      </p:sp>
      <p:sp>
        <p:nvSpPr>
          <p:cNvPr id="22539" name="Rectangle 11"/>
          <p:cNvSpPr>
            <a:spLocks noChangeArrowheads="1"/>
          </p:cNvSpPr>
          <p:nvPr/>
        </p:nvSpPr>
        <p:spPr bwMode="auto">
          <a:xfrm>
            <a:off x="2347913" y="3613745"/>
            <a:ext cx="892175" cy="33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r>
              <a:rPr lang="en-GB" altLang="en-US" sz="1600" b="1" dirty="0">
                <a:solidFill>
                  <a:schemeClr val="bg2"/>
                </a:solidFill>
              </a:rPr>
              <a:t>Purpose</a:t>
            </a:r>
          </a:p>
        </p:txBody>
      </p:sp>
      <p:sp>
        <p:nvSpPr>
          <p:cNvPr id="73740" name="Oval 12"/>
          <p:cNvSpPr>
            <a:spLocks noChangeArrowheads="1"/>
          </p:cNvSpPr>
          <p:nvPr/>
        </p:nvSpPr>
        <p:spPr bwMode="auto">
          <a:xfrm>
            <a:off x="5645150" y="3239095"/>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73741" name="Oval 13"/>
          <p:cNvSpPr>
            <a:spLocks noChangeArrowheads="1"/>
          </p:cNvSpPr>
          <p:nvPr/>
        </p:nvSpPr>
        <p:spPr bwMode="auto">
          <a:xfrm>
            <a:off x="3816350" y="1715095"/>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73742" name="Oval 14"/>
          <p:cNvSpPr>
            <a:spLocks noChangeArrowheads="1"/>
          </p:cNvSpPr>
          <p:nvPr/>
        </p:nvSpPr>
        <p:spPr bwMode="auto">
          <a:xfrm>
            <a:off x="3816350" y="4610695"/>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22543" name="Rectangle 15"/>
          <p:cNvSpPr>
            <a:spLocks noChangeArrowheads="1"/>
          </p:cNvSpPr>
          <p:nvPr/>
        </p:nvSpPr>
        <p:spPr bwMode="auto">
          <a:xfrm>
            <a:off x="3948113" y="2089745"/>
            <a:ext cx="871537" cy="33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r>
              <a:rPr lang="en-GB" altLang="en-US" sz="1600" b="1" dirty="0">
                <a:solidFill>
                  <a:schemeClr val="bg2"/>
                </a:solidFill>
              </a:rPr>
              <a:t>Options</a:t>
            </a:r>
          </a:p>
        </p:txBody>
      </p:sp>
      <p:sp>
        <p:nvSpPr>
          <p:cNvPr id="22544" name="Rectangle 16"/>
          <p:cNvSpPr>
            <a:spLocks noChangeArrowheads="1"/>
          </p:cNvSpPr>
          <p:nvPr/>
        </p:nvSpPr>
        <p:spPr bwMode="auto">
          <a:xfrm>
            <a:off x="3948113" y="3613745"/>
            <a:ext cx="871537" cy="33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r>
              <a:rPr lang="en-GB" altLang="en-US" sz="1600" b="1" dirty="0">
                <a:solidFill>
                  <a:schemeClr val="bg2"/>
                </a:solidFill>
              </a:rPr>
              <a:t>Options</a:t>
            </a:r>
          </a:p>
        </p:txBody>
      </p:sp>
      <p:sp>
        <p:nvSpPr>
          <p:cNvPr id="22545" name="Rectangle 17"/>
          <p:cNvSpPr>
            <a:spLocks noChangeArrowheads="1"/>
          </p:cNvSpPr>
          <p:nvPr/>
        </p:nvSpPr>
        <p:spPr bwMode="auto">
          <a:xfrm>
            <a:off x="4024313" y="4986933"/>
            <a:ext cx="928687" cy="33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r>
              <a:rPr lang="en-GB" altLang="en-US" sz="1600" b="1" dirty="0">
                <a:solidFill>
                  <a:schemeClr val="bg2"/>
                </a:solidFill>
              </a:rPr>
              <a:t>Options</a:t>
            </a:r>
          </a:p>
        </p:txBody>
      </p:sp>
      <p:sp>
        <p:nvSpPr>
          <p:cNvPr id="22546" name="Rectangle 18"/>
          <p:cNvSpPr>
            <a:spLocks noChangeArrowheads="1"/>
          </p:cNvSpPr>
          <p:nvPr/>
        </p:nvSpPr>
        <p:spPr bwMode="auto">
          <a:xfrm>
            <a:off x="5868988" y="3766145"/>
            <a:ext cx="911225" cy="33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r>
              <a:rPr lang="en-GB" altLang="en-US" sz="1600" b="1" dirty="0">
                <a:solidFill>
                  <a:schemeClr val="bg2"/>
                </a:solidFill>
              </a:rPr>
              <a:t>Choice</a:t>
            </a:r>
          </a:p>
        </p:txBody>
      </p:sp>
      <p:sp>
        <p:nvSpPr>
          <p:cNvPr id="73747" name="Oval 19"/>
          <p:cNvSpPr>
            <a:spLocks noChangeArrowheads="1"/>
          </p:cNvSpPr>
          <p:nvPr/>
        </p:nvSpPr>
        <p:spPr bwMode="auto">
          <a:xfrm>
            <a:off x="7321550" y="3239095"/>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22548" name="Rectangle 20"/>
          <p:cNvSpPr>
            <a:spLocks noChangeArrowheads="1"/>
          </p:cNvSpPr>
          <p:nvPr/>
        </p:nvSpPr>
        <p:spPr bwMode="auto">
          <a:xfrm>
            <a:off x="7391400" y="3766145"/>
            <a:ext cx="1216025" cy="33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r>
              <a:rPr lang="en-GB" altLang="en-US" sz="1600" b="1" dirty="0">
                <a:solidFill>
                  <a:schemeClr val="bg2"/>
                </a:solidFill>
              </a:rPr>
              <a:t>Implement</a:t>
            </a:r>
          </a:p>
        </p:txBody>
      </p:sp>
      <p:sp>
        <p:nvSpPr>
          <p:cNvPr id="73749" name="AutoShape 21"/>
          <p:cNvSpPr>
            <a:spLocks noChangeArrowheads="1"/>
          </p:cNvSpPr>
          <p:nvPr/>
        </p:nvSpPr>
        <p:spPr bwMode="auto">
          <a:xfrm rot="19320000">
            <a:off x="3054350" y="2781895"/>
            <a:ext cx="673100" cy="292100"/>
          </a:xfrm>
          <a:prstGeom prst="rightArrow">
            <a:avLst>
              <a:gd name="adj1" fmla="val 50000"/>
              <a:gd name="adj2" fmla="val 115356"/>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73750" name="AutoShape 22"/>
          <p:cNvSpPr>
            <a:spLocks noChangeArrowheads="1"/>
          </p:cNvSpPr>
          <p:nvPr/>
        </p:nvSpPr>
        <p:spPr bwMode="auto">
          <a:xfrm>
            <a:off x="3206750" y="3620095"/>
            <a:ext cx="673100" cy="292100"/>
          </a:xfrm>
          <a:prstGeom prst="rightArrow">
            <a:avLst>
              <a:gd name="adj1" fmla="val 50000"/>
              <a:gd name="adj2" fmla="val 115356"/>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73751" name="AutoShape 23"/>
          <p:cNvSpPr>
            <a:spLocks noChangeArrowheads="1"/>
          </p:cNvSpPr>
          <p:nvPr/>
        </p:nvSpPr>
        <p:spPr bwMode="auto">
          <a:xfrm rot="2340000">
            <a:off x="3054350" y="4534495"/>
            <a:ext cx="673100" cy="292100"/>
          </a:xfrm>
          <a:prstGeom prst="rightArrow">
            <a:avLst>
              <a:gd name="adj1" fmla="val 50000"/>
              <a:gd name="adj2" fmla="val 115356"/>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73752" name="AutoShape 24"/>
          <p:cNvSpPr>
            <a:spLocks noChangeArrowheads="1"/>
          </p:cNvSpPr>
          <p:nvPr/>
        </p:nvSpPr>
        <p:spPr bwMode="auto">
          <a:xfrm>
            <a:off x="6711950" y="3696295"/>
            <a:ext cx="673100" cy="292100"/>
          </a:xfrm>
          <a:prstGeom prst="rightArrow">
            <a:avLst>
              <a:gd name="adj1" fmla="val 50000"/>
              <a:gd name="adj2" fmla="val 115356"/>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73753" name="AutoShape 25"/>
          <p:cNvSpPr>
            <a:spLocks noChangeArrowheads="1"/>
          </p:cNvSpPr>
          <p:nvPr/>
        </p:nvSpPr>
        <p:spPr bwMode="auto">
          <a:xfrm>
            <a:off x="4959350" y="3696295"/>
            <a:ext cx="673100" cy="292100"/>
          </a:xfrm>
          <a:prstGeom prst="rightArrow">
            <a:avLst>
              <a:gd name="adj1" fmla="val 50000"/>
              <a:gd name="adj2" fmla="val 115356"/>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73754" name="AutoShape 26"/>
          <p:cNvSpPr>
            <a:spLocks noChangeArrowheads="1"/>
          </p:cNvSpPr>
          <p:nvPr/>
        </p:nvSpPr>
        <p:spPr bwMode="auto">
          <a:xfrm rot="2400000">
            <a:off x="1758950" y="3086695"/>
            <a:ext cx="673100" cy="292100"/>
          </a:xfrm>
          <a:prstGeom prst="rightArrow">
            <a:avLst>
              <a:gd name="adj1" fmla="val 50000"/>
              <a:gd name="adj2" fmla="val 115356"/>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73755" name="AutoShape 27"/>
          <p:cNvSpPr>
            <a:spLocks noChangeArrowheads="1"/>
          </p:cNvSpPr>
          <p:nvPr/>
        </p:nvSpPr>
        <p:spPr bwMode="auto">
          <a:xfrm rot="19380000">
            <a:off x="1911350" y="4229695"/>
            <a:ext cx="673100" cy="292100"/>
          </a:xfrm>
          <a:prstGeom prst="rightArrow">
            <a:avLst>
              <a:gd name="adj1" fmla="val 50000"/>
              <a:gd name="adj2" fmla="val 115356"/>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73756" name="AutoShape 28"/>
          <p:cNvSpPr>
            <a:spLocks noChangeArrowheads="1"/>
          </p:cNvSpPr>
          <p:nvPr/>
        </p:nvSpPr>
        <p:spPr bwMode="auto">
          <a:xfrm rot="1800000">
            <a:off x="4959350" y="2781895"/>
            <a:ext cx="673100" cy="292100"/>
          </a:xfrm>
          <a:prstGeom prst="rightArrow">
            <a:avLst>
              <a:gd name="adj1" fmla="val 50000"/>
              <a:gd name="adj2" fmla="val 115356"/>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73757" name="AutoShape 29"/>
          <p:cNvSpPr>
            <a:spLocks noChangeArrowheads="1"/>
          </p:cNvSpPr>
          <p:nvPr/>
        </p:nvSpPr>
        <p:spPr bwMode="auto">
          <a:xfrm rot="19560000">
            <a:off x="5035550" y="4610695"/>
            <a:ext cx="673100" cy="292100"/>
          </a:xfrm>
          <a:prstGeom prst="rightArrow">
            <a:avLst>
              <a:gd name="adj1" fmla="val 50000"/>
              <a:gd name="adj2" fmla="val 115356"/>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22558" name="Rectangle 30"/>
          <p:cNvSpPr>
            <a:spLocks noChangeArrowheads="1"/>
          </p:cNvSpPr>
          <p:nvPr/>
        </p:nvSpPr>
        <p:spPr bwMode="auto">
          <a:xfrm>
            <a:off x="3643313" y="5975945"/>
            <a:ext cx="2497137" cy="33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r>
              <a:rPr lang="en-GB" altLang="en-US" sz="1600" b="1" dirty="0">
                <a:latin typeface="Arial" charset="0"/>
              </a:rPr>
              <a:t>Perhaps more options...</a:t>
            </a:r>
          </a:p>
        </p:txBody>
      </p:sp>
      <p:sp>
        <p:nvSpPr>
          <p:cNvPr id="22559" name="Rectangle 31"/>
          <p:cNvSpPr>
            <a:spLocks noChangeArrowheads="1"/>
          </p:cNvSpPr>
          <p:nvPr/>
        </p:nvSpPr>
        <p:spPr bwMode="auto">
          <a:xfrm>
            <a:off x="6157913" y="1740495"/>
            <a:ext cx="2224087" cy="100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r>
              <a:rPr lang="en-GB" altLang="en-US" sz="2000" dirty="0">
                <a:latin typeface="Arial" charset="0"/>
              </a:rPr>
              <a:t>The </a:t>
            </a:r>
            <a:r>
              <a:rPr lang="en-GB" altLang="en-US" sz="2000" i="1" dirty="0">
                <a:latin typeface="Arial" charset="0"/>
              </a:rPr>
              <a:t>prescriptive</a:t>
            </a:r>
            <a:r>
              <a:rPr lang="en-GB" altLang="en-US" sz="2000" dirty="0">
                <a:latin typeface="Arial" charset="0"/>
              </a:rPr>
              <a:t> strategy process - see Lynch, Ch 1</a:t>
            </a:r>
          </a:p>
        </p:txBody>
      </p:sp>
    </p:spTree>
    <p:extLst>
      <p:ext uri="{BB962C8B-B14F-4D97-AF65-F5344CB8AC3E}">
        <p14:creationId xmlns:p14="http://schemas.microsoft.com/office/powerpoint/2010/main" val="1644081447"/>
      </p:ext>
    </p:extLst>
  </p:cSld>
  <p:clrMapOvr>
    <a:masterClrMapping/>
  </p:clrMapOvr>
  <p:transition xmlns:p14="http://schemas.microsoft.com/office/powerpoint/2010/main"/>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grpId="0" nodeType="afterEffect">
                                  <p:stCondLst>
                                    <p:cond delay="0"/>
                                  </p:stCondLst>
                                  <p:childTnLst>
                                    <p:set>
                                      <p:cBhvr>
                                        <p:cTn id="6" dur="1" fill="hold">
                                          <p:stCondLst>
                                            <p:cond delay="0"/>
                                          </p:stCondLst>
                                        </p:cTn>
                                        <p:tgtEl>
                                          <p:spTgt spid="73732"/>
                                        </p:tgtEl>
                                        <p:attrNameLst>
                                          <p:attrName>style.visibility</p:attrName>
                                        </p:attrNameLst>
                                      </p:cBhvr>
                                      <p:to>
                                        <p:strVal val="visible"/>
                                      </p:to>
                                    </p:set>
                                    <p:anim calcmode="lin" valueType="num">
                                      <p:cBhvr additive="base">
                                        <p:cTn id="7" dur="500" fill="hold"/>
                                        <p:tgtEl>
                                          <p:spTgt spid="73732"/>
                                        </p:tgtEl>
                                        <p:attrNameLst>
                                          <p:attrName>ppt_x</p:attrName>
                                        </p:attrNameLst>
                                      </p:cBhvr>
                                      <p:tavLst>
                                        <p:tav tm="0">
                                          <p:val>
                                            <p:strVal val="#ppt_x"/>
                                          </p:val>
                                        </p:tav>
                                        <p:tav tm="100000">
                                          <p:val>
                                            <p:strVal val="#ppt_x"/>
                                          </p:val>
                                        </p:tav>
                                      </p:tavLst>
                                    </p:anim>
                                    <p:anim calcmode="lin" valueType="num">
                                      <p:cBhvr additive="base">
                                        <p:cTn id="8" dur="500" fill="hold"/>
                                        <p:tgtEl>
                                          <p:spTgt spid="7373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2" grpId="0"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3588" name="Rectangle 4"/>
          <p:cNvSpPr>
            <a:spLocks noGrp="1" noChangeArrowheads="1"/>
          </p:cNvSpPr>
          <p:nvPr>
            <p:ph type="title" idx="4294967295"/>
          </p:nvPr>
        </p:nvSpPr>
        <p:spPr>
          <a:xfrm>
            <a:off x="612312" y="845504"/>
            <a:ext cx="7010400" cy="609600"/>
          </a:xfrm>
        </p:spPr>
        <p:txBody>
          <a:bodyPr anchor="b"/>
          <a:lstStyle/>
          <a:p>
            <a:pPr>
              <a:defRPr/>
            </a:pPr>
            <a:r>
              <a:rPr lang="en-GB" sz="2800" b="1" dirty="0" smtClean="0"/>
              <a:t>Emergent model of business strategy</a:t>
            </a:r>
          </a:p>
        </p:txBody>
      </p:sp>
      <p:sp>
        <p:nvSpPr>
          <p:cNvPr id="22533" name="Oval 5"/>
          <p:cNvSpPr>
            <a:spLocks noChangeArrowheads="1"/>
          </p:cNvSpPr>
          <p:nvPr/>
        </p:nvSpPr>
        <p:spPr bwMode="auto">
          <a:xfrm>
            <a:off x="920750" y="2046166"/>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22534" name="Oval 6"/>
          <p:cNvSpPr>
            <a:spLocks noChangeArrowheads="1"/>
          </p:cNvSpPr>
          <p:nvPr/>
        </p:nvSpPr>
        <p:spPr bwMode="auto">
          <a:xfrm>
            <a:off x="5187950" y="2884366"/>
            <a:ext cx="1739900" cy="17399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22535" name="Oval 7"/>
          <p:cNvSpPr>
            <a:spLocks noChangeArrowheads="1"/>
          </p:cNvSpPr>
          <p:nvPr/>
        </p:nvSpPr>
        <p:spPr bwMode="auto">
          <a:xfrm>
            <a:off x="2673350" y="3265366"/>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22536" name="Oval 8"/>
          <p:cNvSpPr>
            <a:spLocks noChangeArrowheads="1"/>
          </p:cNvSpPr>
          <p:nvPr/>
        </p:nvSpPr>
        <p:spPr bwMode="auto">
          <a:xfrm>
            <a:off x="920750" y="4408366"/>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23561" name="Rectangle 9"/>
          <p:cNvSpPr>
            <a:spLocks noChangeArrowheads="1"/>
          </p:cNvSpPr>
          <p:nvPr/>
        </p:nvSpPr>
        <p:spPr bwMode="auto">
          <a:xfrm>
            <a:off x="838200" y="2498604"/>
            <a:ext cx="1370013" cy="33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r>
              <a:rPr lang="en-GB" altLang="en-US" sz="1600" b="1" dirty="0">
                <a:solidFill>
                  <a:schemeClr val="bg2"/>
                </a:solidFill>
              </a:rPr>
              <a:t>Environment</a:t>
            </a:r>
          </a:p>
        </p:txBody>
      </p:sp>
      <p:sp>
        <p:nvSpPr>
          <p:cNvPr id="23562" name="Rectangle 10"/>
          <p:cNvSpPr>
            <a:spLocks noChangeArrowheads="1"/>
          </p:cNvSpPr>
          <p:nvPr/>
        </p:nvSpPr>
        <p:spPr bwMode="auto">
          <a:xfrm>
            <a:off x="1052513" y="4783016"/>
            <a:ext cx="1062037" cy="33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r>
              <a:rPr lang="en-GB" altLang="en-US" sz="1600" b="1" dirty="0">
                <a:solidFill>
                  <a:schemeClr val="bg2"/>
                </a:solidFill>
              </a:rPr>
              <a:t>Resources</a:t>
            </a:r>
          </a:p>
        </p:txBody>
      </p:sp>
      <p:sp>
        <p:nvSpPr>
          <p:cNvPr id="23563" name="Rectangle 11"/>
          <p:cNvSpPr>
            <a:spLocks noChangeArrowheads="1"/>
          </p:cNvSpPr>
          <p:nvPr/>
        </p:nvSpPr>
        <p:spPr bwMode="auto">
          <a:xfrm>
            <a:off x="2881313" y="3716216"/>
            <a:ext cx="892175" cy="33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r>
              <a:rPr lang="en-GB" altLang="en-US" sz="1600" b="1" dirty="0">
                <a:solidFill>
                  <a:schemeClr val="bg2"/>
                </a:solidFill>
              </a:rPr>
              <a:t>Purpose</a:t>
            </a:r>
          </a:p>
        </p:txBody>
      </p:sp>
      <p:sp>
        <p:nvSpPr>
          <p:cNvPr id="23564" name="Rectangle 12"/>
          <p:cNvSpPr>
            <a:spLocks noChangeArrowheads="1"/>
          </p:cNvSpPr>
          <p:nvPr/>
        </p:nvSpPr>
        <p:spPr bwMode="auto">
          <a:xfrm>
            <a:off x="3946525" y="2190629"/>
            <a:ext cx="827088"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23565" name="Rectangle 13"/>
          <p:cNvSpPr>
            <a:spLocks noChangeArrowheads="1"/>
          </p:cNvSpPr>
          <p:nvPr/>
        </p:nvSpPr>
        <p:spPr bwMode="auto">
          <a:xfrm>
            <a:off x="3946525" y="3714629"/>
            <a:ext cx="827088"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23566" name="Rectangle 14"/>
          <p:cNvSpPr>
            <a:spLocks noChangeArrowheads="1"/>
          </p:cNvSpPr>
          <p:nvPr/>
        </p:nvSpPr>
        <p:spPr bwMode="auto">
          <a:xfrm>
            <a:off x="4022725" y="5087816"/>
            <a:ext cx="827088"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22543" name="AutoShape 15"/>
          <p:cNvSpPr>
            <a:spLocks noChangeArrowheads="1"/>
          </p:cNvSpPr>
          <p:nvPr/>
        </p:nvSpPr>
        <p:spPr bwMode="auto">
          <a:xfrm rot="2400000">
            <a:off x="1987550" y="3265366"/>
            <a:ext cx="673100" cy="292100"/>
          </a:xfrm>
          <a:prstGeom prst="rightArrow">
            <a:avLst>
              <a:gd name="adj1" fmla="val 50000"/>
              <a:gd name="adj2" fmla="val 115356"/>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22544" name="AutoShape 16"/>
          <p:cNvSpPr>
            <a:spLocks noChangeArrowheads="1"/>
          </p:cNvSpPr>
          <p:nvPr/>
        </p:nvSpPr>
        <p:spPr bwMode="auto">
          <a:xfrm rot="19380000">
            <a:off x="2139950" y="4332166"/>
            <a:ext cx="673100" cy="292100"/>
          </a:xfrm>
          <a:prstGeom prst="rightArrow">
            <a:avLst>
              <a:gd name="adj1" fmla="val 50000"/>
              <a:gd name="adj2" fmla="val 115356"/>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22545" name="AutoShape 17"/>
          <p:cNvSpPr>
            <a:spLocks noChangeArrowheads="1"/>
          </p:cNvSpPr>
          <p:nvPr/>
        </p:nvSpPr>
        <p:spPr bwMode="auto">
          <a:xfrm>
            <a:off x="4349750" y="3722566"/>
            <a:ext cx="673100" cy="292100"/>
          </a:xfrm>
          <a:prstGeom prst="rightArrow">
            <a:avLst>
              <a:gd name="adj1" fmla="val 50000"/>
              <a:gd name="adj2" fmla="val 115356"/>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22546" name="AutoShape 18"/>
          <p:cNvSpPr>
            <a:spLocks noChangeArrowheads="1"/>
          </p:cNvSpPr>
          <p:nvPr/>
        </p:nvSpPr>
        <p:spPr bwMode="auto">
          <a:xfrm rot="16080000">
            <a:off x="1377950" y="3646366"/>
            <a:ext cx="673100" cy="292100"/>
          </a:xfrm>
          <a:prstGeom prst="rightArrow">
            <a:avLst>
              <a:gd name="adj1" fmla="val 50000"/>
              <a:gd name="adj2" fmla="val 115356"/>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22547" name="AutoShape 19"/>
          <p:cNvSpPr>
            <a:spLocks noChangeArrowheads="1"/>
          </p:cNvSpPr>
          <p:nvPr/>
        </p:nvSpPr>
        <p:spPr bwMode="auto">
          <a:xfrm rot="5340000">
            <a:off x="768350" y="3646366"/>
            <a:ext cx="673100" cy="292100"/>
          </a:xfrm>
          <a:prstGeom prst="rightArrow">
            <a:avLst>
              <a:gd name="adj1" fmla="val 50000"/>
              <a:gd name="adj2" fmla="val 115356"/>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22548" name="AutoShape 20"/>
          <p:cNvSpPr>
            <a:spLocks noChangeArrowheads="1"/>
          </p:cNvSpPr>
          <p:nvPr/>
        </p:nvSpPr>
        <p:spPr bwMode="auto">
          <a:xfrm flipH="1">
            <a:off x="3206750" y="1588966"/>
            <a:ext cx="1435100" cy="368300"/>
          </a:xfrm>
          <a:prstGeom prst="rightArrow">
            <a:avLst>
              <a:gd name="adj1" fmla="val 50000"/>
              <a:gd name="adj2" fmla="val 195062"/>
            </a:avLst>
          </a:prstGeom>
          <a:solidFill>
            <a:schemeClr val="accent1"/>
          </a:solidFill>
          <a:ln w="12700">
            <a:solidFill>
              <a:schemeClr val="tx1"/>
            </a:solidFill>
            <a:prstDash val="sysDot"/>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23573" name="Rectangle 21"/>
          <p:cNvSpPr>
            <a:spLocks noChangeArrowheads="1"/>
          </p:cNvSpPr>
          <p:nvPr/>
        </p:nvSpPr>
        <p:spPr bwMode="auto">
          <a:xfrm>
            <a:off x="5334000" y="3335216"/>
            <a:ext cx="1674813"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r>
              <a:rPr lang="en-GB" altLang="en-US" sz="1600" b="1" dirty="0">
                <a:solidFill>
                  <a:schemeClr val="bg2"/>
                </a:solidFill>
              </a:rPr>
              <a:t>Strategy development and implementation</a:t>
            </a:r>
          </a:p>
        </p:txBody>
      </p:sp>
      <p:sp>
        <p:nvSpPr>
          <p:cNvPr id="22550" name="AutoShape 22"/>
          <p:cNvSpPr>
            <a:spLocks noChangeArrowheads="1"/>
          </p:cNvSpPr>
          <p:nvPr/>
        </p:nvSpPr>
        <p:spPr bwMode="auto">
          <a:xfrm rot="19380000" flipH="1">
            <a:off x="4730750" y="5170366"/>
            <a:ext cx="1435100" cy="368300"/>
          </a:xfrm>
          <a:prstGeom prst="rightArrow">
            <a:avLst>
              <a:gd name="adj1" fmla="val 50000"/>
              <a:gd name="adj2" fmla="val 195062"/>
            </a:avLst>
          </a:prstGeom>
          <a:solidFill>
            <a:schemeClr val="accent1"/>
          </a:solidFill>
          <a:ln w="12700">
            <a:solidFill>
              <a:schemeClr val="tx1"/>
            </a:solidFill>
            <a:prstDash val="sysDot"/>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22551" name="AutoShape 23"/>
          <p:cNvSpPr>
            <a:spLocks noChangeArrowheads="1"/>
          </p:cNvSpPr>
          <p:nvPr/>
        </p:nvSpPr>
        <p:spPr bwMode="auto">
          <a:xfrm rot="1800000" flipH="1">
            <a:off x="4806950" y="2122366"/>
            <a:ext cx="1435100" cy="368300"/>
          </a:xfrm>
          <a:prstGeom prst="rightArrow">
            <a:avLst>
              <a:gd name="adj1" fmla="val 50000"/>
              <a:gd name="adj2" fmla="val 195062"/>
            </a:avLst>
          </a:prstGeom>
          <a:solidFill>
            <a:schemeClr val="accent1"/>
          </a:solidFill>
          <a:ln w="12700">
            <a:solidFill>
              <a:schemeClr val="tx1"/>
            </a:solidFill>
            <a:prstDash val="sysDot"/>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22552" name="AutoShape 24"/>
          <p:cNvSpPr>
            <a:spLocks noChangeArrowheads="1"/>
          </p:cNvSpPr>
          <p:nvPr/>
        </p:nvSpPr>
        <p:spPr bwMode="auto">
          <a:xfrm flipH="1">
            <a:off x="3206750" y="5856166"/>
            <a:ext cx="1435100" cy="368300"/>
          </a:xfrm>
          <a:prstGeom prst="rightArrow">
            <a:avLst>
              <a:gd name="adj1" fmla="val 50000"/>
              <a:gd name="adj2" fmla="val 195062"/>
            </a:avLst>
          </a:prstGeom>
          <a:solidFill>
            <a:schemeClr val="accent1"/>
          </a:solidFill>
          <a:ln w="12700">
            <a:solidFill>
              <a:schemeClr val="tx1"/>
            </a:solidFill>
            <a:prstDash val="sysDot"/>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22553" name="AutoShape 25"/>
          <p:cNvSpPr>
            <a:spLocks noChangeArrowheads="1"/>
          </p:cNvSpPr>
          <p:nvPr/>
        </p:nvSpPr>
        <p:spPr bwMode="auto">
          <a:xfrm rot="19800000" flipH="1">
            <a:off x="1682750" y="1969966"/>
            <a:ext cx="1435100" cy="368300"/>
          </a:xfrm>
          <a:prstGeom prst="rightArrow">
            <a:avLst>
              <a:gd name="adj1" fmla="val 50000"/>
              <a:gd name="adj2" fmla="val 195062"/>
            </a:avLst>
          </a:prstGeom>
          <a:solidFill>
            <a:schemeClr val="accent1"/>
          </a:solidFill>
          <a:ln w="12700">
            <a:solidFill>
              <a:schemeClr val="tx1"/>
            </a:solidFill>
            <a:prstDash val="sysDot"/>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22554" name="AutoShape 26"/>
          <p:cNvSpPr>
            <a:spLocks noChangeArrowheads="1"/>
          </p:cNvSpPr>
          <p:nvPr/>
        </p:nvSpPr>
        <p:spPr bwMode="auto">
          <a:xfrm rot="1800000" flipH="1">
            <a:off x="1682750" y="5398966"/>
            <a:ext cx="1435100" cy="368300"/>
          </a:xfrm>
          <a:prstGeom prst="rightArrow">
            <a:avLst>
              <a:gd name="adj1" fmla="val 50000"/>
              <a:gd name="adj2" fmla="val 195062"/>
            </a:avLst>
          </a:prstGeom>
          <a:solidFill>
            <a:schemeClr val="accent1"/>
          </a:solidFill>
          <a:ln w="12700">
            <a:solidFill>
              <a:schemeClr val="tx1"/>
            </a:solidFill>
            <a:prstDash val="sysDot"/>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23579" name="Rectangle 27"/>
          <p:cNvSpPr>
            <a:spLocks noChangeArrowheads="1"/>
          </p:cNvSpPr>
          <p:nvPr/>
        </p:nvSpPr>
        <p:spPr bwMode="auto">
          <a:xfrm>
            <a:off x="6821852" y="3959432"/>
            <a:ext cx="2374900" cy="2551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r>
              <a:rPr lang="en-GB" altLang="en-US" sz="2000" b="1" dirty="0" smtClean="0">
                <a:latin typeface="Arial" charset="0"/>
              </a:rPr>
              <a:t>Key point</a:t>
            </a:r>
            <a:r>
              <a:rPr lang="en-GB" altLang="en-US" sz="2000" dirty="0">
                <a:latin typeface="Arial" charset="0"/>
              </a:rPr>
              <a:t>: creative, experimental, more difficult to describe but </a:t>
            </a:r>
            <a:r>
              <a:rPr lang="en-GB" altLang="en-US" sz="2000" i="1" dirty="0">
                <a:latin typeface="Arial" charset="0"/>
              </a:rPr>
              <a:t>essential</a:t>
            </a:r>
          </a:p>
          <a:p>
            <a:endParaRPr lang="en-GB" altLang="en-US" sz="2000" i="1" dirty="0">
              <a:latin typeface="Arial" charset="0"/>
            </a:endParaRPr>
          </a:p>
          <a:p>
            <a:r>
              <a:rPr lang="en-GB" altLang="en-US" sz="2000" i="1" dirty="0">
                <a:latin typeface="Arial" charset="0"/>
              </a:rPr>
              <a:t>See: Lynch, Chapters 7 and 11</a:t>
            </a:r>
          </a:p>
        </p:txBody>
      </p:sp>
      <p:sp>
        <p:nvSpPr>
          <p:cNvPr id="23580" name="Rectangle 28"/>
          <p:cNvSpPr>
            <a:spLocks noChangeArrowheads="1"/>
          </p:cNvSpPr>
          <p:nvPr/>
        </p:nvSpPr>
        <p:spPr bwMode="auto">
          <a:xfrm>
            <a:off x="6821852" y="1277816"/>
            <a:ext cx="1905000" cy="1890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pPr>
            <a:r>
              <a:rPr lang="en-GB" altLang="en-US" sz="1800" dirty="0">
                <a:latin typeface="Arial" charset="0"/>
              </a:rPr>
              <a:t>The emergent strategy process – </a:t>
            </a:r>
            <a:r>
              <a:rPr lang="en-GB" altLang="en-US" sz="1600" dirty="0">
                <a:latin typeface="Arial" charset="0"/>
              </a:rPr>
              <a:t>based on Quinn 1990, Senge 1990, Argyris 1977, Mintzberg 1987 </a:t>
            </a:r>
            <a:r>
              <a:rPr lang="en-GB" altLang="en-US" sz="1600" dirty="0" smtClean="0">
                <a:latin typeface="Arial" charset="0"/>
              </a:rPr>
              <a:t>and others </a:t>
            </a:r>
            <a:endParaRPr lang="en-GB" altLang="en-US" sz="1600" dirty="0">
              <a:latin typeface="Arial" charset="0"/>
            </a:endParaRPr>
          </a:p>
        </p:txBody>
      </p:sp>
    </p:spTree>
    <p:extLst>
      <p:ext uri="{BB962C8B-B14F-4D97-AF65-F5344CB8AC3E}">
        <p14:creationId xmlns:p14="http://schemas.microsoft.com/office/powerpoint/2010/main" val="1213614023"/>
      </p:ext>
    </p:extLst>
  </p:cSld>
  <p:clrMapOvr>
    <a:masterClrMapping/>
  </p:clrMapOvr>
  <p:transition xmlns:p14="http://schemas.microsoft.com/office/powerpoint/2010/mai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890" name="Rectangle 2"/>
          <p:cNvSpPr>
            <a:spLocks noGrp="1" noChangeArrowheads="1"/>
          </p:cNvSpPr>
          <p:nvPr>
            <p:ph type="title"/>
          </p:nvPr>
        </p:nvSpPr>
        <p:spPr>
          <a:xfrm>
            <a:off x="620426" y="613858"/>
            <a:ext cx="8424862" cy="844550"/>
          </a:xfrm>
        </p:spPr>
        <p:txBody>
          <a:bodyPr anchor="b"/>
          <a:lstStyle/>
          <a:p>
            <a:pPr>
              <a:defRPr/>
            </a:pPr>
            <a:r>
              <a:rPr lang="en-GB" sz="2800" b="1" dirty="0" smtClean="0"/>
              <a:t>What is green strategy and where does it fit in?</a:t>
            </a:r>
          </a:p>
        </p:txBody>
      </p:sp>
      <p:sp>
        <p:nvSpPr>
          <p:cNvPr id="24579" name="Rectangle 3"/>
          <p:cNvSpPr>
            <a:spLocks noGrp="1" noChangeArrowheads="1"/>
          </p:cNvSpPr>
          <p:nvPr>
            <p:ph type="body" idx="1"/>
          </p:nvPr>
        </p:nvSpPr>
        <p:spPr>
          <a:xfrm>
            <a:off x="530760" y="1672760"/>
            <a:ext cx="7772400" cy="4465637"/>
          </a:xfrm>
          <a:noFill/>
        </p:spPr>
        <p:txBody>
          <a:bodyPr/>
          <a:lstStyle/>
          <a:p>
            <a:pPr>
              <a:buClr>
                <a:schemeClr val="tx2"/>
              </a:buClr>
            </a:pPr>
            <a:r>
              <a:rPr lang="en-GB" altLang="en-US" i="1" dirty="0" smtClean="0"/>
              <a:t>Green strategy</a:t>
            </a:r>
            <a:r>
              <a:rPr lang="en-GB" altLang="en-US" dirty="0" smtClean="0"/>
              <a:t> concerns two related areas of the organisation:</a:t>
            </a:r>
          </a:p>
          <a:p>
            <a:pPr lvl="1">
              <a:buClr>
                <a:schemeClr val="tx2"/>
              </a:buClr>
            </a:pPr>
            <a:r>
              <a:rPr lang="en-GB" altLang="en-US" sz="3200" dirty="0" smtClean="0"/>
              <a:t>Activities that sustain the earth’s environment </a:t>
            </a:r>
          </a:p>
          <a:p>
            <a:pPr lvl="1">
              <a:buClr>
                <a:schemeClr val="tx2"/>
              </a:buClr>
            </a:pPr>
            <a:r>
              <a:rPr lang="en-GB" altLang="en-US" sz="3200" dirty="0" smtClean="0"/>
              <a:t>Development of the opportunities that will arise as a result of such sustainable activities</a:t>
            </a:r>
          </a:p>
          <a:p>
            <a:pPr>
              <a:buClr>
                <a:schemeClr val="tx2"/>
              </a:buClr>
            </a:pPr>
            <a:r>
              <a:rPr lang="en-GB" altLang="en-US" i="1" dirty="0" smtClean="0"/>
              <a:t>Fit within organisation</a:t>
            </a:r>
            <a:r>
              <a:rPr lang="en-GB" altLang="en-US" dirty="0" smtClean="0"/>
              <a:t>: everywhere</a:t>
            </a:r>
          </a:p>
          <a:p>
            <a:pPr>
              <a:buClr>
                <a:schemeClr val="tx2"/>
              </a:buClr>
              <a:buFont typeface="Wingdings" pitchFamily="2" charset="2"/>
              <a:buNone/>
            </a:pPr>
            <a:endParaRPr lang="en-GB" altLang="en-US" dirty="0" smtClean="0"/>
          </a:p>
        </p:txBody>
      </p:sp>
    </p:spTree>
    <p:extLst>
      <p:ext uri="{BB962C8B-B14F-4D97-AF65-F5344CB8AC3E}">
        <p14:creationId xmlns:p14="http://schemas.microsoft.com/office/powerpoint/2010/main" val="206021658"/>
      </p:ext>
    </p:extLst>
  </p:cSld>
  <p:clrMapOvr>
    <a:masterClrMapping/>
  </p:clrMapOvr>
  <p:transition xmlns:p14="http://schemas.microsoft.com/office/powerpoint/2010/main"/>
</p:sld>
</file>

<file path=ppt/tags/tag1.xml><?xml version="1.0" encoding="utf-8"?>
<p:tagLst xmlns:a="http://schemas.openxmlformats.org/drawingml/2006/main" xmlns:r="http://schemas.openxmlformats.org/officeDocument/2006/relationships" xmlns:p="http://schemas.openxmlformats.org/presentationml/2006/main">
  <p:tag name="MMPROD_NEXTUNIQUEID" val="10009"/>
  <p:tag name="MMPROD_UIDATA" val="&lt;database version=&quot;6.0&quot;&gt;&lt;object type=&quot;1&quot; unique_id=&quot;10001&quot;&gt;&lt;object type=&quot;8&quot; unique_id=&quot;487539&quot;&gt;&lt;/object&gt;&lt;object type=&quot;2&quot; unique_id=&quot;487540&quot;&gt;&lt;object type=&quot;3&quot; unique_id=&quot;487541&quot;&gt;&lt;property id=&quot;20148&quot; value=&quot;5&quot;/&gt;&lt;property id=&quot;20300&quot; value=&quot;Slide 1&quot;/&gt;&lt;property id=&quot;20307&quot; value=&quot;257&quot;/&gt;&lt;/object&gt;&lt;object type=&quot;3&quot; unique_id=&quot;487542&quot;&gt;&lt;property id=&quot;20148&quot; value=&quot;5&quot;/&gt;&lt;property id=&quot;20300&quot; value=&quot;Slide 3 - &amp;quot;What is strategic management?&amp;quot;&quot;/&gt;&lt;property id=&quot;20307&quot; value=&quot;258&quot;/&gt;&lt;/object&gt;&lt;object type=&quot;3&quot; unique_id=&quot;487543&quot;&gt;&lt;property id=&quot;20148&quot; value=&quot;5&quot;/&gt;&lt;property id=&quot;20300&quot; value=&quot;Slide 4 - &amp;quot;What is strategic management?&amp;quot;&quot;/&gt;&lt;property id=&quot;20307&quot; value=&quot;259&quot;/&gt;&lt;/object&gt;&lt;object type=&quot;3&quot; unique_id=&quot;487544&quot;&gt;&lt;property id=&quot;20148&quot; value=&quot;5&quot;/&gt;&lt;property id=&quot;20300&quot; value=&quot;Slide 5 - &amp;quot;What is strategic management?&amp;quot;&quot;/&gt;&lt;property id=&quot;20307&quot; value=&quot;260&quot;/&gt;&lt;/object&gt;&lt;object type=&quot;3&quot; unique_id=&quot;487545&quot;&gt;&lt;property id=&quot;20148&quot; value=&quot;5&quot;/&gt;&lt;property id=&quot;20300&quot; value=&quot;Slide 6 - &amp;quot;What is strategic management?&amp;quot;&quot;/&gt;&lt;property id=&quot;20307&quot; value=&quot;261&quot;/&gt;&lt;/object&gt;&lt;object type=&quot;3&quot; unique_id=&quot;487546&quot;&gt;&lt;property id=&quot;20148&quot; value=&quot;5&quot;/&gt;&lt;property id=&quot;20300&quot; value=&quot;Slide 7 - &amp;quot;What is strategic management?&amp;quot;&quot;/&gt;&lt;property id=&quot;20307&quot; value=&quot;262&quot;/&gt;&lt;/object&gt;&lt;object type=&quot;3&quot; unique_id=&quot;487547&quot;&gt;&lt;property id=&quot;20148&quot; value=&quot;5&quot;/&gt;&lt;property id=&quot;20300&quot; value=&quot;Slide 8 - &amp;quot;What is strategic management?&amp;quot;&quot;/&gt;&lt;property id=&quot;20307&quot; value=&quot;263&quot;/&gt;&lt;/object&gt;&lt;object type=&quot;3&quot; unique_id=&quot;487548&quot;&gt;&lt;property id=&quot;20148&quot; value=&quot;5&quot;/&gt;&lt;property id=&quot;20300&quot; value=&quot;Slide 9&quot;/&gt;&lt;property id=&quot;20307&quot; value=&quot;264&quot;/&gt;&lt;/object&gt;&lt;object type=&quot;3&quot; unique_id=&quot;487549&quot;&gt;&lt;property id=&quot;20148&quot; value=&quot;5&quot;/&gt;&lt;property id=&quot;20300&quot; value=&quot;Slide 10 - &amp;quot;What is Strategic Management? &amp;#x0D;&amp;#x0A;&amp;#x0D;&amp;#x0A;Some additional overheads&amp;quot;&quot;/&gt;&lt;property id=&quot;20307&quot; value=&quot;265&quot;/&gt;&lt;/object&gt;&lt;object type=&quot;3&quot; unique_id=&quot;487550&quot;&gt;&lt;property id=&quot;20148&quot; value=&quot;5&quot;/&gt;&lt;property id=&quot;20300&quot; value=&quot;Slide 11 - &amp;quot;Analysing strategic management&amp;quot;&quot;/&gt;&lt;property id=&quot;20307&quot; value=&quot;266&quot;/&gt;&lt;/object&gt;&lt;object type=&quot;3&quot; unique_id=&quot;487551&quot;&gt;&lt;property id=&quot;20148&quot; value=&quot;5&quot;/&gt;&lt;property id=&quot;20300&quot; value=&quot;Slide 12 - &amp;quot;Why is strategic management important?-1&amp;quot;&quot;/&gt;&lt;property id=&quot;20307&quot; value=&quot;267&quot;/&gt;&lt;/object&gt;&lt;object type=&quot;3&quot; unique_id=&quot;487552&quot;&gt;&lt;property id=&quot;20148&quot; value=&quot;5&quot;/&gt;&lt;property id=&quot;20300&quot; value=&quot;Slide 13 - &amp;quot;Why is strategic management important?-2&amp;quot;&quot;/&gt;&lt;property id=&quot;20307&quot; value=&quot;268&quot;/&gt;&lt;/object&gt;&lt;object type=&quot;3&quot; unique_id=&quot;487553&quot;&gt;&lt;property id=&quot;20148&quot; value=&quot;5&quot;/&gt;&lt;property id=&quot;20300&quot; value=&quot;Slide 14 - &amp;quot;Three core areas of strategic management&amp;quot;&quot;/&gt;&lt;property id=&quot;20307&quot; value=&quot;269&quot;/&gt;&lt;/object&gt;&lt;object type=&quot;3&quot; unique_id=&quot;487554&quot;&gt;&lt;property id=&quot;20148&quot; value=&quot;5&quot;/&gt;&lt;property id=&quot;20300&quot; value=&quot;Slide 15 - &amp;quot;Three elements of the strategic decision&amp;quot;&quot;/&gt;&lt;property id=&quot;20307&quot; value=&quot;270&quot;/&gt;&lt;/object&gt;&lt;object type=&quot;3&quot; unique_id=&quot;487555&quot;&gt;&lt;property id=&quot;20148&quot; value=&quot;5&quot;/&gt;&lt;property id=&quot;20300&quot; value=&quot;Slide 16 - &amp;quot;What is strategic management? - 1&amp;quot;&quot;/&gt;&lt;property id=&quot;20307&quot; value=&quot;271&quot;/&gt;&lt;/object&gt;&lt;object type=&quot;3&quot; unique_id=&quot;487556&quot;&gt;&lt;property id=&quot;20148&quot; value=&quot;5&quot;/&gt;&lt;property id=&quot;20300&quot; value=&quot;Slide 17 - &amp;quot;What is strategic management? -2&amp;quot;&quot;/&gt;&lt;property id=&quot;20307&quot; value=&quot;272&quot;/&gt;&lt;/object&gt;&lt;object type=&quot;3&quot; unique_id=&quot;487557&quot;&gt;&lt;property id=&quot;20148&quot; value=&quot;5&quot;/&gt;&lt;property id=&quot;20300&quot; value=&quot;Slide 18 - &amp;quot;What is strategic management? - 3&amp;quot;&quot;/&gt;&lt;property id=&quot;20307&quot; value=&quot;273&quot;/&gt;&lt;/object&gt;&lt;object type=&quot;3&quot; unique_id=&quot;487558&quot;&gt;&lt;property id=&quot;20148&quot; value=&quot;5&quot;/&gt;&lt;property id=&quot;20300&quot; value=&quot;Slide 19 - &amp;quot;What is strategic management? - 4&amp;quot;&quot;/&gt;&lt;property id=&quot;20307&quot; value=&quot;274&quot;/&gt;&lt;/object&gt;&lt;object type=&quot;3&quot; unique_id=&quot;487559&quot;&gt;&lt;property id=&quot;20148&quot; value=&quot;5&quot;/&gt;&lt;property id=&quot;20300&quot; value=&quot;Slide 20 - &amp;quot;What makes “good” strategy? - 1&amp;quot;&quot;/&gt;&lt;property id=&quot;20307&quot; value=&quot;275&quot;/&gt;&lt;/object&gt;&lt;object type=&quot;3&quot; unique_id=&quot;487560&quot;&gt;&lt;property id=&quot;20148&quot; value=&quot;5&quot;/&gt;&lt;property id=&quot;20300&quot; value=&quot;Slide 21 - &amp;quot;What makes “good” strategy? - 2&amp;quot;&quot;/&gt;&lt;property id=&quot;20307&quot; value=&quot;276&quot;/&gt;&lt;/object&gt;&lt;object type=&quot;3&quot; unique_id=&quot;487561&quot;&gt;&lt;property id=&quot;20148&quot; value=&quot;5&quot;/&gt;&lt;property id=&quot;20300&quot; value=&quot;Slide 22 - &amp;quot;Prescriptive model of business strategy&amp;quot;&quot;/&gt;&lt;property id=&quot;20307&quot; value=&quot;277&quot;/&gt;&lt;/object&gt;&lt;object type=&quot;3&quot; unique_id=&quot;487562&quot;&gt;&lt;property id=&quot;20148&quot; value=&quot;5&quot;/&gt;&lt;property id=&quot;20300&quot; value=&quot;Slide 23 - &amp;quot;Emergent model of business strategy&amp;quot;&quot;/&gt;&lt;property id=&quot;20307&quot; value=&quot;278&quot;/&gt;&lt;/object&gt;&lt;object type=&quot;3&quot; unique_id=&quot;487563&quot;&gt;&lt;property id=&quot;20148&quot; value=&quot;5&quot;/&gt;&lt;property id=&quot;20300&quot; value=&quot;Slide 24 - &amp;quot;What is green strategy and where does it fit in?&amp;quot;&quot;/&gt;&lt;property id=&quot;20307&quot; value=&quot;279&quot;/&gt;&lt;/object&gt;&lt;object type=&quot;3&quot; unique_id=&quot;488479&quot;&gt;&lt;property id=&quot;20148&quot; value=&quot;5&quot;/&gt;&lt;property id=&quot;20300&quot; value=&quot;Slide 2&quot;/&gt;&lt;property id=&quot;20307&quot; value=&quot;280&quot;/&gt;&lt;/object&gt;&lt;/object&gt;&lt;/object&gt;&lt;/database&gt;"/>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324</TotalTime>
  <Words>1370</Words>
  <Application>Microsoft Macintosh PowerPoint</Application>
  <PresentationFormat>On-screen Show (4:3)</PresentationFormat>
  <Paragraphs>165</Paragraphs>
  <Slides>24</Slides>
  <Notes>18</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Flow</vt:lpstr>
      <vt:lpstr>PowerPoint Presentation</vt:lpstr>
      <vt:lpstr>PowerPoint Presentation</vt:lpstr>
      <vt:lpstr>What is strategic management?</vt:lpstr>
      <vt:lpstr>What is strategic management?</vt:lpstr>
      <vt:lpstr>What is strategic management?</vt:lpstr>
      <vt:lpstr>What is strategic management?</vt:lpstr>
      <vt:lpstr>What is strategic management?</vt:lpstr>
      <vt:lpstr>What is strategic management?</vt:lpstr>
      <vt:lpstr>PowerPoint Presentation</vt:lpstr>
      <vt:lpstr>What is Strategic Management?   Some additional overheads</vt:lpstr>
      <vt:lpstr>Analysing strategic management</vt:lpstr>
      <vt:lpstr>Why is strategic management important?-1</vt:lpstr>
      <vt:lpstr>Why is strategic management important?-2</vt:lpstr>
      <vt:lpstr>Three core areas of strategic management</vt:lpstr>
      <vt:lpstr>Three elements of the strategic decision</vt:lpstr>
      <vt:lpstr>What is strategic management? - 1</vt:lpstr>
      <vt:lpstr>What is strategic management? -2</vt:lpstr>
      <vt:lpstr>What is strategic management? - 3</vt:lpstr>
      <vt:lpstr>What is strategic management? - 4</vt:lpstr>
      <vt:lpstr>What makes “good” strategy? - 1</vt:lpstr>
      <vt:lpstr>What makes “good” strategy? - 2</vt:lpstr>
      <vt:lpstr>Prescriptive model of business strategy</vt:lpstr>
      <vt:lpstr>Emergent model of business strategy</vt:lpstr>
      <vt:lpstr>What is green strategy and where does it fit in?</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Richard</dc:creator>
  <cp:lastModifiedBy>Peter Fong</cp:lastModifiedBy>
  <cp:revision>22</cp:revision>
  <dcterms:created xsi:type="dcterms:W3CDTF">2014-05-30T14:21:42Z</dcterms:created>
  <dcterms:modified xsi:type="dcterms:W3CDTF">2017-07-28T17:31:04Z</dcterms:modified>
</cp:coreProperties>
</file>