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7.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notesMasterIdLst>
    <p:notesMasterId r:id="rId17"/>
  </p:notesMasterIdLst>
  <p:sldIdLst>
    <p:sldId id="257" r:id="rId5"/>
    <p:sldId id="261" r:id="rId6"/>
    <p:sldId id="262" r:id="rId7"/>
    <p:sldId id="263" r:id="rId8"/>
    <p:sldId id="334" r:id="rId9"/>
    <p:sldId id="329" r:id="rId10"/>
    <p:sldId id="330" r:id="rId11"/>
    <p:sldId id="265" r:id="rId12"/>
    <p:sldId id="266" r:id="rId13"/>
    <p:sldId id="331" r:id="rId14"/>
    <p:sldId id="332" r:id="rId15"/>
    <p:sldId id="333"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44" autoAdjust="0"/>
    <p:restoredTop sz="76346" autoAdjust="0"/>
  </p:normalViewPr>
  <p:slideViewPr>
    <p:cSldViewPr snapToGrid="0">
      <p:cViewPr>
        <p:scale>
          <a:sx n="50" d="100"/>
          <a:sy n="50" d="100"/>
        </p:scale>
        <p:origin x="1494"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en-US" dirty="0"/>
              <a:t>Q1</a:t>
            </a:r>
            <a:r>
              <a:rPr lang="en-US" baseline="0" dirty="0"/>
              <a:t> Is online collaboration important? </a:t>
            </a:r>
            <a:endParaRPr lang="en-US" dirty="0"/>
          </a:p>
        </c:rich>
      </c:tx>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Q1</c:v>
                </c:pt>
              </c:strCache>
            </c:strRef>
          </c:tx>
          <c:dPt>
            <c:idx val="0"/>
            <c:bubble3D val="0"/>
            <c:spPr>
              <a:solidFill>
                <a:schemeClr val="accent1"/>
              </a:solidFill>
              <a:ln>
                <a:noFill/>
              </a:ln>
              <a:effectLst>
                <a:outerShdw blurRad="254000" sx="102000" sy="102000" algn="ctr" rotWithShape="0">
                  <a:prstClr val="black">
                    <a:alpha val="20000"/>
                  </a:prstClr>
                </a:outerShdw>
              </a:effectLst>
            </c:spPr>
          </c:dPt>
          <c:dPt>
            <c:idx val="1"/>
            <c:bubble3D val="0"/>
            <c:spPr>
              <a:solidFill>
                <a:schemeClr val="accent2"/>
              </a:solidFill>
              <a:ln>
                <a:noFill/>
              </a:ln>
              <a:effectLst>
                <a:outerShdw blurRad="254000" sx="102000" sy="102000" algn="ctr" rotWithShape="0">
                  <a:prstClr val="black">
                    <a:alpha val="20000"/>
                  </a:prstClr>
                </a:outerShdw>
              </a:effectLst>
            </c:spPr>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extLst>
                <c:ext xmlns:c15="http://schemas.microsoft.com/office/drawing/2012/chart" uri="{02D57815-91ED-43cb-92C2-25804820EDAC}">
                  <c15:fullRef>
                    <c15:sqref>Sheet1!$A$2:$A$5</c15:sqref>
                  </c15:fullRef>
                </c:ext>
              </c:extLst>
              <c:f>Sheet1!$A$2:$A$3</c:f>
              <c:strCache>
                <c:ptCount val="2"/>
                <c:pt idx="0">
                  <c:v>Yes</c:v>
                </c:pt>
                <c:pt idx="1">
                  <c:v>No</c:v>
                </c:pt>
              </c:strCache>
            </c:strRef>
          </c:cat>
          <c:val>
            <c:numRef>
              <c:extLst>
                <c:ext xmlns:c15="http://schemas.microsoft.com/office/drawing/2012/chart" uri="{02D57815-91ED-43cb-92C2-25804820EDAC}">
                  <c15:fullRef>
                    <c15:sqref>Sheet1!$B$2:$B$5</c15:sqref>
                  </c15:fullRef>
                </c:ext>
              </c:extLst>
              <c:f>Sheet1!$B$2:$B$3</c:f>
              <c:numCache>
                <c:formatCode>General</c:formatCode>
                <c:ptCount val="2"/>
                <c:pt idx="0">
                  <c:v>3</c:v>
                </c:pt>
                <c:pt idx="1">
                  <c:v>2</c:v>
                </c:pt>
              </c:numCache>
            </c:numRef>
          </c:val>
          <c:extLst>
            <c:ext xmlns:c15="http://schemas.microsoft.com/office/drawing/2012/chart" uri="{02D57815-91ED-43cb-92C2-25804820EDAC}">
              <c15:categoryFilterExceptions/>
            </c:ext>
            <c:ext xmlns:c16="http://schemas.microsoft.com/office/drawing/2014/chart" uri="{C3380CC4-5D6E-409C-BE32-E72D297353CC}">
              <c16:uniqueId val="{00000000-5936-451C-8010-020704C16038}"/>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80571235236220484"/>
          <c:y val="0.35203934842277629"/>
          <c:w val="0.18491264763779525"/>
          <c:h val="0.23726905528610634"/>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GB" dirty="0"/>
              <a:t>Collaboration</a:t>
            </a:r>
            <a:r>
              <a:rPr lang="en-GB" baseline="0" dirty="0"/>
              <a:t> Tools Ranked</a:t>
            </a:r>
            <a:endParaRPr lang="en-GB"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Most Important</c:v>
                </c:pt>
              </c:strCache>
            </c:strRef>
          </c:tx>
          <c:spPr>
            <a:solidFill>
              <a:schemeClr val="accent1"/>
            </a:solidFill>
            <a:ln>
              <a:noFill/>
            </a:ln>
            <a:effectLst/>
          </c:spPr>
          <c:invertIfNegative val="0"/>
          <c:cat>
            <c:strRef>
              <c:f>Sheet1!$A$2:$A$6</c:f>
              <c:strCache>
                <c:ptCount val="5"/>
                <c:pt idx="0">
                  <c:v>MS Teams</c:v>
                </c:pt>
                <c:pt idx="1">
                  <c:v>Google Docs</c:v>
                </c:pt>
                <c:pt idx="2">
                  <c:v>WhatsApp</c:v>
                </c:pt>
                <c:pt idx="3">
                  <c:v>Zoom</c:v>
                </c:pt>
                <c:pt idx="4">
                  <c:v>OneDrive</c:v>
                </c:pt>
              </c:strCache>
            </c:strRef>
          </c:cat>
          <c:val>
            <c:numRef>
              <c:f>Sheet1!$B$2:$B$6</c:f>
              <c:numCache>
                <c:formatCode>General</c:formatCode>
                <c:ptCount val="5"/>
                <c:pt idx="0">
                  <c:v>2</c:v>
                </c:pt>
                <c:pt idx="1">
                  <c:v>0</c:v>
                </c:pt>
                <c:pt idx="2">
                  <c:v>1</c:v>
                </c:pt>
                <c:pt idx="3">
                  <c:v>0</c:v>
                </c:pt>
                <c:pt idx="4">
                  <c:v>2</c:v>
                </c:pt>
              </c:numCache>
            </c:numRef>
          </c:val>
          <c:extLst>
            <c:ext xmlns:c16="http://schemas.microsoft.com/office/drawing/2014/chart" uri="{C3380CC4-5D6E-409C-BE32-E72D297353CC}">
              <c16:uniqueId val="{00000000-3CC8-4CF1-AD79-DC20F430E9A3}"/>
            </c:ext>
          </c:extLst>
        </c:ser>
        <c:ser>
          <c:idx val="1"/>
          <c:order val="1"/>
          <c:tx>
            <c:strRef>
              <c:f>Sheet1!$C$1</c:f>
              <c:strCache>
                <c:ptCount val="1"/>
                <c:pt idx="0">
                  <c:v>Least Important</c:v>
                </c:pt>
              </c:strCache>
            </c:strRef>
          </c:tx>
          <c:spPr>
            <a:solidFill>
              <a:schemeClr val="accent2"/>
            </a:solidFill>
            <a:ln>
              <a:noFill/>
            </a:ln>
            <a:effectLst/>
          </c:spPr>
          <c:invertIfNegative val="0"/>
          <c:cat>
            <c:strRef>
              <c:f>Sheet1!$A$2:$A$6</c:f>
              <c:strCache>
                <c:ptCount val="5"/>
                <c:pt idx="0">
                  <c:v>MS Teams</c:v>
                </c:pt>
                <c:pt idx="1">
                  <c:v>Google Docs</c:v>
                </c:pt>
                <c:pt idx="2">
                  <c:v>WhatsApp</c:v>
                </c:pt>
                <c:pt idx="3">
                  <c:v>Zoom</c:v>
                </c:pt>
                <c:pt idx="4">
                  <c:v>OneDrive</c:v>
                </c:pt>
              </c:strCache>
            </c:strRef>
          </c:cat>
          <c:val>
            <c:numRef>
              <c:f>Sheet1!$C$2:$C$6</c:f>
              <c:numCache>
                <c:formatCode>General</c:formatCode>
                <c:ptCount val="5"/>
                <c:pt idx="0">
                  <c:v>0</c:v>
                </c:pt>
                <c:pt idx="1">
                  <c:v>3</c:v>
                </c:pt>
                <c:pt idx="2">
                  <c:v>0</c:v>
                </c:pt>
                <c:pt idx="3">
                  <c:v>2</c:v>
                </c:pt>
                <c:pt idx="4">
                  <c:v>0</c:v>
                </c:pt>
              </c:numCache>
            </c:numRef>
          </c:val>
          <c:extLst>
            <c:ext xmlns:c16="http://schemas.microsoft.com/office/drawing/2014/chart" uri="{C3380CC4-5D6E-409C-BE32-E72D297353CC}">
              <c16:uniqueId val="{00000001-3CC8-4CF1-AD79-DC20F430E9A3}"/>
            </c:ext>
          </c:extLst>
        </c:ser>
        <c:dLbls>
          <c:showLegendKey val="0"/>
          <c:showVal val="0"/>
          <c:showCatName val="0"/>
          <c:showSerName val="0"/>
          <c:showPercent val="0"/>
          <c:showBubbleSize val="0"/>
        </c:dLbls>
        <c:gapWidth val="219"/>
        <c:overlap val="-27"/>
        <c:axId val="502598591"/>
        <c:axId val="502615647"/>
        <c:extLst>
          <c:ext xmlns:c15="http://schemas.microsoft.com/office/drawing/2012/chart" uri="{02D57815-91ED-43cb-92C2-25804820EDAC}">
            <c15:filteredBarSeries>
              <c15:ser>
                <c:idx val="2"/>
                <c:order val="2"/>
                <c:tx>
                  <c:strRef>
                    <c:extLst>
                      <c:ext uri="{02D57815-91ED-43cb-92C2-25804820EDAC}">
                        <c15:formulaRef>
                          <c15:sqref>Sheet1!$D$1</c15:sqref>
                        </c15:formulaRef>
                      </c:ext>
                    </c:extLst>
                    <c:strCache>
                      <c:ptCount val="1"/>
                      <c:pt idx="0">
                        <c:v>Column1</c:v>
                      </c:pt>
                    </c:strCache>
                  </c:strRef>
                </c:tx>
                <c:spPr>
                  <a:solidFill>
                    <a:schemeClr val="accent3"/>
                  </a:solidFill>
                  <a:ln>
                    <a:noFill/>
                  </a:ln>
                  <a:effectLst/>
                </c:spPr>
                <c:invertIfNegative val="0"/>
                <c:cat>
                  <c:strRef>
                    <c:extLst>
                      <c:ext uri="{02D57815-91ED-43cb-92C2-25804820EDAC}">
                        <c15:formulaRef>
                          <c15:sqref>Sheet1!$A$2:$A$6</c15:sqref>
                        </c15:formulaRef>
                      </c:ext>
                    </c:extLst>
                    <c:strCache>
                      <c:ptCount val="5"/>
                      <c:pt idx="0">
                        <c:v>MS Teams</c:v>
                      </c:pt>
                      <c:pt idx="1">
                        <c:v>Google Docs</c:v>
                      </c:pt>
                      <c:pt idx="2">
                        <c:v>WhatsApp</c:v>
                      </c:pt>
                      <c:pt idx="3">
                        <c:v>Zoom</c:v>
                      </c:pt>
                      <c:pt idx="4">
                        <c:v>OneDrive</c:v>
                      </c:pt>
                    </c:strCache>
                  </c:strRef>
                </c:cat>
                <c:val>
                  <c:numRef>
                    <c:extLst>
                      <c:ext uri="{02D57815-91ED-43cb-92C2-25804820EDAC}">
                        <c15:formulaRef>
                          <c15:sqref>Sheet1!$D$2:$D$6</c15:sqref>
                        </c15:formulaRef>
                      </c:ext>
                    </c:extLst>
                    <c:numCache>
                      <c:formatCode>General</c:formatCode>
                      <c:ptCount val="5"/>
                    </c:numCache>
                  </c:numRef>
                </c:val>
                <c:extLst>
                  <c:ext xmlns:c16="http://schemas.microsoft.com/office/drawing/2014/chart" uri="{C3380CC4-5D6E-409C-BE32-E72D297353CC}">
                    <c16:uniqueId val="{00000002-3CC8-4CF1-AD79-DC20F430E9A3}"/>
                  </c:ext>
                </c:extLst>
              </c15:ser>
            </c15:filteredBarSeries>
          </c:ext>
        </c:extLst>
      </c:barChart>
      <c:catAx>
        <c:axId val="5025985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502615647"/>
        <c:crosses val="autoZero"/>
        <c:auto val="1"/>
        <c:lblAlgn val="ctr"/>
        <c:lblOffset val="100"/>
        <c:noMultiLvlLbl val="0"/>
      </c:catAx>
      <c:valAx>
        <c:axId val="502615647"/>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50259859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a:t>I</a:t>
            </a:r>
            <a:r>
              <a:rPr lang="en-US" baseline="0" dirty="0"/>
              <a:t> feel confident using MS Teams</a:t>
            </a:r>
            <a:endParaRPr lang="en-US" dirty="0"/>
          </a:p>
        </c:rich>
      </c:tx>
      <c:layout>
        <c:manualLayout>
          <c:xMode val="edge"/>
          <c:yMode val="edge"/>
          <c:x val="0.254"/>
          <c:y val="3.5156247837337118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Number of participants</c:v>
                </c:pt>
              </c:strCache>
            </c:strRef>
          </c:tx>
          <c:spPr>
            <a:solidFill>
              <a:schemeClr val="accent1"/>
            </a:solidFill>
            <a:ln>
              <a:noFill/>
            </a:ln>
            <a:effectLst/>
          </c:spPr>
          <c:invertIfNegative val="0"/>
          <c:cat>
            <c:strRef>
              <c:f>Sheet1!$A$2:$A$5</c:f>
              <c:strCache>
                <c:ptCount val="4"/>
                <c:pt idx="0">
                  <c:v>Strongly agree</c:v>
                </c:pt>
                <c:pt idx="1">
                  <c:v>Agree</c:v>
                </c:pt>
                <c:pt idx="2">
                  <c:v>Disagree</c:v>
                </c:pt>
                <c:pt idx="3">
                  <c:v>Strongly disagree</c:v>
                </c:pt>
              </c:strCache>
            </c:strRef>
          </c:cat>
          <c:val>
            <c:numRef>
              <c:f>Sheet1!$B$2:$B$5</c:f>
              <c:numCache>
                <c:formatCode>General</c:formatCode>
                <c:ptCount val="4"/>
                <c:pt idx="0">
                  <c:v>3</c:v>
                </c:pt>
                <c:pt idx="1">
                  <c:v>2</c:v>
                </c:pt>
                <c:pt idx="2">
                  <c:v>0</c:v>
                </c:pt>
                <c:pt idx="3">
                  <c:v>0</c:v>
                </c:pt>
              </c:numCache>
            </c:numRef>
          </c:val>
          <c:extLst>
            <c:ext xmlns:c16="http://schemas.microsoft.com/office/drawing/2014/chart" uri="{C3380CC4-5D6E-409C-BE32-E72D297353CC}">
              <c16:uniqueId val="{00000000-2F74-4204-A489-923C483B8AB6}"/>
            </c:ext>
          </c:extLst>
        </c:ser>
        <c:dLbls>
          <c:showLegendKey val="0"/>
          <c:showVal val="0"/>
          <c:showCatName val="0"/>
          <c:showSerName val="0"/>
          <c:showPercent val="0"/>
          <c:showBubbleSize val="0"/>
        </c:dLbls>
        <c:gapWidth val="219"/>
        <c:overlap val="-27"/>
        <c:axId val="761745951"/>
        <c:axId val="761747199"/>
        <c:extLst>
          <c:ext xmlns:c15="http://schemas.microsoft.com/office/drawing/2012/chart" uri="{02D57815-91ED-43cb-92C2-25804820EDAC}">
            <c15:filteredBarSeries>
              <c15:ser>
                <c:idx val="1"/>
                <c:order val="1"/>
                <c:tx>
                  <c:strRef>
                    <c:extLst>
                      <c:ext uri="{02D57815-91ED-43cb-92C2-25804820EDAC}">
                        <c15:formulaRef>
                          <c15:sqref>Sheet1!$C$1</c15:sqref>
                        </c15:formulaRef>
                      </c:ext>
                    </c:extLst>
                    <c:strCache>
                      <c:ptCount val="1"/>
                      <c:pt idx="0">
                        <c:v>Series 2</c:v>
                      </c:pt>
                    </c:strCache>
                  </c:strRef>
                </c:tx>
                <c:spPr>
                  <a:solidFill>
                    <a:schemeClr val="accent2"/>
                  </a:solidFill>
                  <a:ln>
                    <a:noFill/>
                  </a:ln>
                  <a:effectLst/>
                </c:spPr>
                <c:invertIfNegative val="0"/>
                <c:cat>
                  <c:strRef>
                    <c:extLst>
                      <c:ext uri="{02D57815-91ED-43cb-92C2-25804820EDAC}">
                        <c15:formulaRef>
                          <c15:sqref>Sheet1!$A$2:$A$5</c15:sqref>
                        </c15:formulaRef>
                      </c:ext>
                    </c:extLst>
                    <c:strCache>
                      <c:ptCount val="4"/>
                      <c:pt idx="0">
                        <c:v>Strongly agree</c:v>
                      </c:pt>
                      <c:pt idx="1">
                        <c:v>Agree</c:v>
                      </c:pt>
                      <c:pt idx="2">
                        <c:v>Disagree</c:v>
                      </c:pt>
                      <c:pt idx="3">
                        <c:v>Strongly disagree</c:v>
                      </c:pt>
                    </c:strCache>
                  </c:strRef>
                </c:cat>
                <c:val>
                  <c:numRef>
                    <c:extLst>
                      <c:ext uri="{02D57815-91ED-43cb-92C2-25804820EDAC}">
                        <c15:formulaRef>
                          <c15:sqref>Sheet1!$C$2:$C$5</c15:sqref>
                        </c15:formulaRef>
                      </c:ext>
                    </c:extLst>
                    <c:numCache>
                      <c:formatCode>General</c:formatCode>
                      <c:ptCount val="4"/>
                      <c:pt idx="0">
                        <c:v>0</c:v>
                      </c:pt>
                      <c:pt idx="1">
                        <c:v>0</c:v>
                      </c:pt>
                      <c:pt idx="2">
                        <c:v>0</c:v>
                      </c:pt>
                      <c:pt idx="3">
                        <c:v>0</c:v>
                      </c:pt>
                    </c:numCache>
                  </c:numRef>
                </c:val>
                <c:extLst>
                  <c:ext xmlns:c16="http://schemas.microsoft.com/office/drawing/2014/chart" uri="{C3380CC4-5D6E-409C-BE32-E72D297353CC}">
                    <c16:uniqueId val="{00000001-2F74-4204-A489-923C483B8AB6}"/>
                  </c:ext>
                </c:extLst>
              </c15:ser>
            </c15:filteredBarSeries>
            <c15:filteredBarSeries>
              <c15:ser>
                <c:idx val="2"/>
                <c:order val="2"/>
                <c:tx>
                  <c:strRef>
                    <c:extLst>
                      <c:ext xmlns:c15="http://schemas.microsoft.com/office/drawing/2012/chart" uri="{02D57815-91ED-43cb-92C2-25804820EDAC}">
                        <c15:formulaRef>
                          <c15:sqref>Sheet1!$D$1</c15:sqref>
                        </c15:formulaRef>
                      </c:ext>
                    </c:extLst>
                    <c:strCache>
                      <c:ptCount val="1"/>
                      <c:pt idx="0">
                        <c:v>Series 3</c:v>
                      </c:pt>
                    </c:strCache>
                  </c:strRef>
                </c:tx>
                <c:spPr>
                  <a:solidFill>
                    <a:schemeClr val="accent3"/>
                  </a:solidFill>
                  <a:ln>
                    <a:noFill/>
                  </a:ln>
                  <a:effectLst/>
                </c:spPr>
                <c:invertIfNegative val="0"/>
                <c:cat>
                  <c:strRef>
                    <c:extLst>
                      <c:ext xmlns:c15="http://schemas.microsoft.com/office/drawing/2012/chart" uri="{02D57815-91ED-43cb-92C2-25804820EDAC}">
                        <c15:formulaRef>
                          <c15:sqref>Sheet1!$A$2:$A$5</c15:sqref>
                        </c15:formulaRef>
                      </c:ext>
                    </c:extLst>
                    <c:strCache>
                      <c:ptCount val="4"/>
                      <c:pt idx="0">
                        <c:v>Strongly agree</c:v>
                      </c:pt>
                      <c:pt idx="1">
                        <c:v>Agree</c:v>
                      </c:pt>
                      <c:pt idx="2">
                        <c:v>Disagree</c:v>
                      </c:pt>
                      <c:pt idx="3">
                        <c:v>Strongly disagree</c:v>
                      </c:pt>
                    </c:strCache>
                  </c:strRef>
                </c:cat>
                <c:val>
                  <c:numRef>
                    <c:extLst>
                      <c:ext xmlns:c15="http://schemas.microsoft.com/office/drawing/2012/chart" uri="{02D57815-91ED-43cb-92C2-25804820EDAC}">
                        <c15:formulaRef>
                          <c15:sqref>Sheet1!$D$2:$D$5</c15:sqref>
                        </c15:formulaRef>
                      </c:ext>
                    </c:extLst>
                    <c:numCache>
                      <c:formatCode>General</c:formatCode>
                      <c:ptCount val="4"/>
                      <c:pt idx="0">
                        <c:v>2</c:v>
                      </c:pt>
                      <c:pt idx="1">
                        <c:v>0</c:v>
                      </c:pt>
                      <c:pt idx="2">
                        <c:v>0</c:v>
                      </c:pt>
                      <c:pt idx="3">
                        <c:v>0</c:v>
                      </c:pt>
                    </c:numCache>
                  </c:numRef>
                </c:val>
                <c:extLst>
                  <c:ext xmlns:c16="http://schemas.microsoft.com/office/drawing/2014/chart" uri="{C3380CC4-5D6E-409C-BE32-E72D297353CC}">
                    <c16:uniqueId val="{00000002-2F74-4204-A489-923C483B8AB6}"/>
                  </c:ext>
                </c:extLst>
              </c15:ser>
            </c15:filteredBarSeries>
          </c:ext>
        </c:extLst>
      </c:barChart>
      <c:catAx>
        <c:axId val="76174595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61747199"/>
        <c:crosses val="autoZero"/>
        <c:auto val="1"/>
        <c:lblAlgn val="ctr"/>
        <c:lblOffset val="100"/>
        <c:noMultiLvlLbl val="0"/>
      </c:catAx>
      <c:valAx>
        <c:axId val="761747199"/>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6174595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025B56-F51F-4871-9625-362D51D42D46}" type="datetimeFigureOut">
              <a:rPr lang="en-GB" smtClean="0"/>
              <a:t>09/02/2022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BEE330-2EDF-4EBF-B75A-6520EE17075E}" type="slidenum">
              <a:rPr lang="en-GB" smtClean="0"/>
              <a:t>‹#›</a:t>
            </a:fld>
            <a:endParaRPr lang="en-GB"/>
          </a:p>
        </p:txBody>
      </p:sp>
    </p:spTree>
    <p:extLst>
      <p:ext uri="{BB962C8B-B14F-4D97-AF65-F5344CB8AC3E}">
        <p14:creationId xmlns:p14="http://schemas.microsoft.com/office/powerpoint/2010/main" val="23197189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to students that as level 4 students they just need to be aware of the principles of ethics. The research that they are doing is not experimental and is guided by us to avoid ethical errors. The most important element for students are those specific pointers made on slide 4 and 5 (informed consent, safe storage of data and not falsifying data). </a:t>
            </a:r>
          </a:p>
        </p:txBody>
      </p:sp>
      <p:sp>
        <p:nvSpPr>
          <p:cNvPr id="4" name="Slide Number Placeholder 3"/>
          <p:cNvSpPr>
            <a:spLocks noGrp="1"/>
          </p:cNvSpPr>
          <p:nvPr>
            <p:ph type="sldNum" sz="quarter" idx="5"/>
          </p:nvPr>
        </p:nvSpPr>
        <p:spPr/>
        <p:txBody>
          <a:bodyPr/>
          <a:lstStyle/>
          <a:p>
            <a:fld id="{C2BEE330-2EDF-4EBF-B75A-6520EE17075E}" type="slidenum">
              <a:rPr lang="en-GB" smtClean="0"/>
              <a:t>3</a:t>
            </a:fld>
            <a:endParaRPr lang="en-GB"/>
          </a:p>
        </p:txBody>
      </p:sp>
    </p:spTree>
    <p:extLst>
      <p:ext uri="{BB962C8B-B14F-4D97-AF65-F5344CB8AC3E}">
        <p14:creationId xmlns:p14="http://schemas.microsoft.com/office/powerpoint/2010/main" val="16951320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Integrity, fairness and open-mindedness of the researcher </a:t>
            </a:r>
            <a:r>
              <a:rPr lang="en-GB" dirty="0"/>
              <a:t>-  The quality of research depends in part on the integrity, fairness and </a:t>
            </a:r>
            <a:r>
              <a:rPr lang="en-GB" dirty="0" err="1"/>
              <a:t>openmindedness</a:t>
            </a:r>
            <a:r>
              <a:rPr lang="en-GB" dirty="0"/>
              <a:t> of the researcher. This means acting openly, being truthful and promoting accuracy. Conversely it also means avoiding deception, dishonesty, misrepresentation (of data and findings etc.), partiality, reckless commitments or disingenuous promises. Where appropriate, any conflict of interest or commercial association should be declared. </a:t>
            </a:r>
          </a:p>
          <a:p>
            <a:endParaRPr lang="en-GB" dirty="0"/>
          </a:p>
          <a:p>
            <a:r>
              <a:rPr lang="en-GB" b="1" dirty="0"/>
              <a:t>Respect for others -  </a:t>
            </a:r>
            <a:r>
              <a:rPr lang="en-GB" dirty="0"/>
              <a:t>A researcher’s position is based on the development of trust and respect. The conduct of research entails social responsibility and obligations to those who participate in or are affected by it. The rights of all persons should be recognised and their dignity respected.</a:t>
            </a:r>
          </a:p>
          <a:p>
            <a:r>
              <a:rPr lang="en-GB" dirty="0"/>
              <a:t> </a:t>
            </a:r>
            <a:r>
              <a:rPr lang="en-GB" b="1" dirty="0"/>
              <a:t>Avoidance of harm </a:t>
            </a:r>
            <a:r>
              <a:rPr lang="en-GB" dirty="0"/>
              <a:t>- Any harm to participants must be avoided. Harm may occur through risks to emotional well-being, mental or physical health, or social or group cohesion. It may take a number of forms including embarrassment, stress, discomfort, pain or conflict. It may be caused by using a research method in an intrusive or zealous way that involves mental or social pressure causing anxiety or stress. It may also be caused by violating assurances about confidentiality and anonymity, or through harassment or discrimination. </a:t>
            </a:r>
          </a:p>
          <a:p>
            <a:r>
              <a:rPr lang="en-GB" b="1" dirty="0"/>
              <a:t>Privacy of those taking part.</a:t>
            </a:r>
          </a:p>
          <a:p>
            <a:r>
              <a:rPr lang="en-GB" dirty="0"/>
              <a:t> Privacy is a key principle that links to or underpins several other principles considered here. Respect for others, the avoidance of harm, the voluntary nature of participation, informed consent, ensuring confidentiality and maintaining anonymity, responsibility in the analysis of data and reporting of findings, and compliance in the management of data are all linked to or motivated by the principle of ensuring the privacy of those taking part.</a:t>
            </a:r>
          </a:p>
          <a:p>
            <a:r>
              <a:rPr lang="en-GB" dirty="0"/>
              <a:t> </a:t>
            </a:r>
            <a:r>
              <a:rPr lang="en-GB" b="1" dirty="0"/>
              <a:t>Voluntary nature of participation and right to withdraw </a:t>
            </a:r>
          </a:p>
          <a:p>
            <a:r>
              <a:rPr lang="en-GB" dirty="0"/>
              <a:t>The right not to participate in a research project is unchallengeable. This is accompanied by the right not to be harassed to participate. It is also unacceptable to attempt to extend the scope of participation beyond that freely given. Those taking part continue to exercise the right to determine how they will participate in the data collection process, including rights: not to answer any question, or set of questions; not to provide any data requested; to modify the nature of their consent; to withdraw from participation and possibly to withdraw data they have provided.</a:t>
            </a:r>
          </a:p>
          <a:p>
            <a:r>
              <a:rPr lang="en-GB" dirty="0"/>
              <a:t> </a:t>
            </a:r>
            <a:r>
              <a:rPr lang="en-GB" b="1" dirty="0"/>
              <a:t>Informed consent of those taking part.</a:t>
            </a:r>
          </a:p>
          <a:p>
            <a:r>
              <a:rPr lang="en-GB" dirty="0"/>
              <a:t> The principle of informed consent involves researchers providing sufficient information and assurances about taking part to allow individuals to understand the implications of participation and to reach a fully informed, considered and freely given decision about whether or not to do so, without the exercise of any pressure or coercion. This leads to the right of those taking part to expect the researcher to abide by the extent of the consent given and not to find that the researcher wishes to prolong the duration of an interview or observation, or to widen the scope of the research without first seeking and obtaining permission, or to commit any subsequent breach of the consent given</a:t>
            </a:r>
          </a:p>
          <a:p>
            <a:endParaRPr lang="en-GB" dirty="0"/>
          </a:p>
        </p:txBody>
      </p:sp>
      <p:sp>
        <p:nvSpPr>
          <p:cNvPr id="4" name="Slide Number Placeholder 3"/>
          <p:cNvSpPr>
            <a:spLocks noGrp="1"/>
          </p:cNvSpPr>
          <p:nvPr>
            <p:ph type="sldNum" sz="quarter" idx="5"/>
          </p:nvPr>
        </p:nvSpPr>
        <p:spPr/>
        <p:txBody>
          <a:bodyPr/>
          <a:lstStyle/>
          <a:p>
            <a:fld id="{C2BEE330-2EDF-4EBF-B75A-6520EE17075E}" type="slidenum">
              <a:rPr lang="en-GB" smtClean="0"/>
              <a:t>4</a:t>
            </a:fld>
            <a:endParaRPr lang="en-GB"/>
          </a:p>
        </p:txBody>
      </p:sp>
    </p:spTree>
    <p:extLst>
      <p:ext uri="{BB962C8B-B14F-4D97-AF65-F5344CB8AC3E}">
        <p14:creationId xmlns:p14="http://schemas.microsoft.com/office/powerpoint/2010/main" val="42436192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Ensuring confidentiality of data and maintenance of anonymity of those taking part </a:t>
            </a:r>
          </a:p>
          <a:p>
            <a:r>
              <a:rPr lang="en-GB" dirty="0"/>
              <a:t>Research is designed to answer ‘who’, ‘what’, ‘when’, ‘where’, ‘how’ and ‘why’ questions, not to focus on those who provided the data to answer these. Individuals and organisations should therefore remain anonymous and the data they provide should be processed to make it non-attributable, unless there is an explicit agreement to attribute comments. Harm may result from unauthorised attribution or identification. Reliability of data is also likely to be enhanced where confidentiality and anonymity are assured. This principle leads to the right to expect assurances about anonymity and confidentiality to be observed strictly.</a:t>
            </a:r>
          </a:p>
          <a:p>
            <a:r>
              <a:rPr lang="en-GB" b="1" dirty="0"/>
              <a:t>Accurate analysis and reporting of data</a:t>
            </a:r>
          </a:p>
          <a:p>
            <a:r>
              <a:rPr lang="en-GB" dirty="0"/>
              <a:t>Assurances about privacy, anonymity and confidentiality must be upheld when analysing and reporting data. Primary data should not be made up or altered and results should not be falsified. Findings should be reported fully and accurately, irrespective of whether they contradict expected outcomes. The same conditions apply to secondary data, the source or sources of which should also be clearly acknowledged. Analyses and the interpretations that follow from these should be checked carefully and corrections made to ensure the accuracy of the research report and any other outcome. </a:t>
            </a:r>
          </a:p>
          <a:p>
            <a:r>
              <a:rPr lang="en-GB" dirty="0"/>
              <a:t> </a:t>
            </a:r>
            <a:r>
              <a:rPr lang="en-GB" b="1" dirty="0"/>
              <a:t>Uphold data protection laws</a:t>
            </a:r>
          </a:p>
          <a:p>
            <a:r>
              <a:rPr lang="en-GB" dirty="0"/>
              <a:t>Research is likely to involve the collection of personal data. Many governments have passed legislation to regulate the processing, security and possible sharing of personal data. There is therefore a statutory requirement to comply with such legislation. In the European Union, Directive 95/46/CE and subsequently the General Data Protection Regulation EU2016/679 required member states to pass data protection legislation. Other laws may exist in particular countries relating to the processing, security and possible sharing of data. It will therefore be essential for researchers to understand and comply with the legal restrictions and regulations that relate to the management of research data within the country or countries within which they conduct research. </a:t>
            </a:r>
          </a:p>
          <a:p>
            <a:endParaRPr lang="en-GB" dirty="0"/>
          </a:p>
          <a:p>
            <a:r>
              <a:rPr lang="en-GB" b="1" dirty="0"/>
              <a:t>Ensuring the safety of the researcher</a:t>
            </a:r>
          </a:p>
          <a:p>
            <a:r>
              <a:rPr lang="en-GB" b="1" dirty="0"/>
              <a:t> </a:t>
            </a:r>
            <a:r>
              <a:rPr lang="en-GB" dirty="0"/>
              <a:t>The safety of researchers is a very important consideration when planning and conducting a research project. The Social Research Association’s Code of Practice for the Safety of Social Researchers identifies possible risks from social interactions including ‘risk of physical threat or abuse; risk of psychological trauma . . . ; risk of being in a compromising situation . . . ; increased exposure to risks of everyday life’ (Social Research Association 2001: 1). Research design therefore needs to consider risks to researchers as well as to participants. </a:t>
            </a:r>
          </a:p>
        </p:txBody>
      </p:sp>
      <p:sp>
        <p:nvSpPr>
          <p:cNvPr id="4" name="Slide Number Placeholder 3"/>
          <p:cNvSpPr>
            <a:spLocks noGrp="1"/>
          </p:cNvSpPr>
          <p:nvPr>
            <p:ph type="sldNum" sz="quarter" idx="5"/>
          </p:nvPr>
        </p:nvSpPr>
        <p:spPr/>
        <p:txBody>
          <a:bodyPr/>
          <a:lstStyle/>
          <a:p>
            <a:fld id="{C2BEE330-2EDF-4EBF-B75A-6520EE17075E}" type="slidenum">
              <a:rPr lang="en-GB" smtClean="0"/>
              <a:t>5</a:t>
            </a:fld>
            <a:endParaRPr lang="en-GB"/>
          </a:p>
        </p:txBody>
      </p:sp>
    </p:spTree>
    <p:extLst>
      <p:ext uri="{BB962C8B-B14F-4D97-AF65-F5344CB8AC3E}">
        <p14:creationId xmlns:p14="http://schemas.microsoft.com/office/powerpoint/2010/main" val="42937126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Open questions </a:t>
            </a:r>
            <a:r>
              <a:rPr lang="en-GB" dirty="0"/>
              <a:t>- Here the researcher asks a question that could have any answer, for example, </a:t>
            </a:r>
            <a:r>
              <a:rPr lang="en-GB" i="1" dirty="0"/>
              <a:t>What skills do you think are important for a vet to have</a:t>
            </a:r>
            <a:r>
              <a:rPr lang="en-GB" dirty="0"/>
              <a:t>? This type of question is used in qualitative research rather than quantitative as it is difficult to score an open question as you cannot predict the responses.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b="1" dirty="0"/>
              <a:t>Closed questions</a:t>
            </a:r>
          </a:p>
          <a:p>
            <a:r>
              <a:rPr lang="en-GB" dirty="0"/>
              <a:t>Here the researcher asks a question that has a ‘yes’ or ‘no’ answer, for example, </a:t>
            </a:r>
            <a:r>
              <a:rPr lang="en-GB" i="1" dirty="0"/>
              <a:t>Do you think it is online collaboration is important? </a:t>
            </a:r>
            <a:r>
              <a:rPr lang="en-GB" i="0" dirty="0"/>
              <a:t>This type of question can be useful for quick responses that give answers that can be easily compared. A tally can be formed, how many people said yes? How many people said no? </a:t>
            </a:r>
          </a:p>
          <a:p>
            <a:endParaRPr lang="en-GB" i="0" dirty="0"/>
          </a:p>
          <a:p>
            <a:r>
              <a:rPr lang="en-GB" b="1" dirty="0"/>
              <a:t>Rank order questions</a:t>
            </a:r>
          </a:p>
          <a:p>
            <a:endParaRPr lang="en-GB" dirty="0"/>
          </a:p>
          <a:p>
            <a:r>
              <a:rPr lang="en-GB" dirty="0"/>
              <a:t>Here the researcher presents a list of words and asks the respondent to list in the order of importance. This question can be useful if there is one word which is repeatedly identified as most important or least important.  </a:t>
            </a:r>
          </a:p>
          <a:p>
            <a:endParaRPr lang="en-GB" dirty="0"/>
          </a:p>
          <a:p>
            <a:r>
              <a:rPr lang="en-GB" dirty="0"/>
              <a:t>For example, List these skills in order of importance, most important first. </a:t>
            </a:r>
          </a:p>
          <a:p>
            <a:endParaRPr lang="en-GB" dirty="0"/>
          </a:p>
          <a:p>
            <a:r>
              <a:rPr lang="en-GB" dirty="0"/>
              <a:t>                    </a:t>
            </a:r>
            <a:r>
              <a:rPr lang="en-GB" i="1" dirty="0"/>
              <a:t>organised, punctual, polite, confident, patient. </a:t>
            </a:r>
          </a:p>
          <a:p>
            <a:endParaRPr lang="en-GB" dirty="0"/>
          </a:p>
          <a:p>
            <a:r>
              <a:rPr lang="en-GB" dirty="0"/>
              <a:t>1.</a:t>
            </a:r>
          </a:p>
          <a:p>
            <a:r>
              <a:rPr lang="en-GB" dirty="0"/>
              <a:t>2.</a:t>
            </a:r>
          </a:p>
          <a:p>
            <a:r>
              <a:rPr lang="en-GB" dirty="0"/>
              <a:t>3.</a:t>
            </a:r>
          </a:p>
          <a:p>
            <a:r>
              <a:rPr lang="en-GB" dirty="0"/>
              <a:t>4.</a:t>
            </a:r>
          </a:p>
          <a:p>
            <a:r>
              <a:rPr lang="en-GB" dirty="0"/>
              <a:t>5.  </a:t>
            </a:r>
          </a:p>
          <a:p>
            <a:r>
              <a:rPr lang="en-GB" b="1" dirty="0"/>
              <a:t>Likert scale questions. </a:t>
            </a:r>
          </a:p>
          <a:p>
            <a:r>
              <a:rPr lang="en-GB" dirty="0"/>
              <a:t>Here the researcher put a statement that the respondent with ‘agree’ or ‘disagree’ with. </a:t>
            </a:r>
          </a:p>
          <a:p>
            <a:r>
              <a:rPr lang="en-GB" dirty="0"/>
              <a:t>For example, </a:t>
            </a:r>
            <a:r>
              <a:rPr lang="en-GB" i="1" dirty="0"/>
              <a:t>A vet must be polite </a:t>
            </a:r>
            <a:r>
              <a:rPr lang="en-GB" dirty="0"/>
              <a:t>– (please circle one) </a:t>
            </a:r>
          </a:p>
          <a:p>
            <a:r>
              <a:rPr lang="en-GB" dirty="0"/>
              <a:t>Strongly agree,   agree,   don’t know,    disagree,   strongly disagree</a:t>
            </a:r>
          </a:p>
          <a:p>
            <a:endParaRPr lang="en-GB" i="1" dirty="0"/>
          </a:p>
          <a:p>
            <a:endParaRPr lang="en-GB" i="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C2BEE330-2EDF-4EBF-B75A-6520EE17075E}" type="slidenum">
              <a:rPr lang="en-GB" smtClean="0"/>
              <a:t>6</a:t>
            </a:fld>
            <a:endParaRPr lang="en-GB"/>
          </a:p>
        </p:txBody>
      </p:sp>
    </p:spTree>
    <p:extLst>
      <p:ext uri="{BB962C8B-B14F-4D97-AF65-F5344CB8AC3E}">
        <p14:creationId xmlns:p14="http://schemas.microsoft.com/office/powerpoint/2010/main" val="8572815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 should aim to include at least one closed question in their questionnaire. </a:t>
            </a:r>
          </a:p>
          <a:p>
            <a:endParaRPr lang="en-GB" dirty="0"/>
          </a:p>
          <a:p>
            <a:r>
              <a:rPr lang="en-GB" dirty="0"/>
              <a:t>The pie chart is here to illustrate what your results from a closed question might look like after analysis in your results section. </a:t>
            </a:r>
          </a:p>
        </p:txBody>
      </p:sp>
      <p:sp>
        <p:nvSpPr>
          <p:cNvPr id="4" name="Slide Number Placeholder 3"/>
          <p:cNvSpPr>
            <a:spLocks noGrp="1"/>
          </p:cNvSpPr>
          <p:nvPr>
            <p:ph type="sldNum" sz="quarter" idx="5"/>
          </p:nvPr>
        </p:nvSpPr>
        <p:spPr/>
        <p:txBody>
          <a:bodyPr/>
          <a:lstStyle/>
          <a:p>
            <a:fld id="{C2BEE330-2EDF-4EBF-B75A-6520EE17075E}" type="slidenum">
              <a:rPr lang="en-GB" smtClean="0"/>
              <a:t>7</a:t>
            </a:fld>
            <a:endParaRPr lang="en-GB"/>
          </a:p>
        </p:txBody>
      </p:sp>
    </p:spTree>
    <p:extLst>
      <p:ext uri="{BB962C8B-B14F-4D97-AF65-F5344CB8AC3E}">
        <p14:creationId xmlns:p14="http://schemas.microsoft.com/office/powerpoint/2010/main" val="2883403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rank order questions are easy to set up on MS Forms and can offer an interesting point of discussion in your final report. The graph here is to illustrate what the results from a rank order question could look like in the final results. </a:t>
            </a:r>
          </a:p>
          <a:p>
            <a:endParaRPr lang="en-GB" dirty="0"/>
          </a:p>
          <a:p>
            <a:r>
              <a:rPr lang="en-GB" dirty="0"/>
              <a:t>Students should be encouraged to include at least one rank order question in their group questionnaire. </a:t>
            </a:r>
          </a:p>
        </p:txBody>
      </p:sp>
      <p:sp>
        <p:nvSpPr>
          <p:cNvPr id="4" name="Slide Number Placeholder 3"/>
          <p:cNvSpPr>
            <a:spLocks noGrp="1"/>
          </p:cNvSpPr>
          <p:nvPr>
            <p:ph type="sldNum" sz="quarter" idx="5"/>
          </p:nvPr>
        </p:nvSpPr>
        <p:spPr/>
        <p:txBody>
          <a:bodyPr/>
          <a:lstStyle/>
          <a:p>
            <a:fld id="{C2BEE330-2EDF-4EBF-B75A-6520EE17075E}" type="slidenum">
              <a:rPr lang="en-GB" smtClean="0"/>
              <a:t>8</a:t>
            </a:fld>
            <a:endParaRPr lang="en-GB"/>
          </a:p>
        </p:txBody>
      </p:sp>
    </p:spTree>
    <p:extLst>
      <p:ext uri="{BB962C8B-B14F-4D97-AF65-F5344CB8AC3E}">
        <p14:creationId xmlns:p14="http://schemas.microsoft.com/office/powerpoint/2010/main" val="2748029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1C1D1E"/>
                </a:solidFill>
                <a:effectLst/>
                <a:latin typeface="Open Sans" panose="020B0606030504020204" pitchFamily="34" charset="0"/>
              </a:rPr>
              <a:t>Students should aim to use one Likert Scale question in their questionnaire as this will show variety of skill and allow them more discussion in their final report. </a:t>
            </a:r>
          </a:p>
          <a:p>
            <a:endParaRPr lang="en-GB" b="0" i="0" dirty="0">
              <a:solidFill>
                <a:srgbClr val="1C1D1E"/>
              </a:solidFill>
              <a:effectLst/>
              <a:latin typeface="Open Sans" panose="020B0606030504020204" pitchFamily="34" charset="0"/>
            </a:endParaRPr>
          </a:p>
          <a:p>
            <a:r>
              <a:rPr lang="en-GB" b="0" i="0" dirty="0">
                <a:solidFill>
                  <a:srgbClr val="1C1D1E"/>
                </a:solidFill>
                <a:effectLst/>
                <a:latin typeface="Open Sans" panose="020B0606030504020204" pitchFamily="34" charset="0"/>
              </a:rPr>
              <a:t>Students will need to decide how they will score a response, for example is Strongly Agree = 4 or is Strongly disagree = 4, the scale will usually go 1 – 4 but depend on the direction that you choose. See example questions in the question bank. </a:t>
            </a:r>
          </a:p>
          <a:p>
            <a:endParaRPr lang="en-GB" b="0" i="0" dirty="0">
              <a:solidFill>
                <a:srgbClr val="1C1D1E"/>
              </a:solidFill>
              <a:effectLst/>
              <a:latin typeface="Open Sans" panose="020B0606030504020204" pitchFamily="34" charset="0"/>
            </a:endParaRPr>
          </a:p>
          <a:p>
            <a:r>
              <a:rPr lang="en-GB" b="0" i="0" dirty="0">
                <a:solidFill>
                  <a:srgbClr val="1C1D1E"/>
                </a:solidFill>
                <a:effectLst/>
                <a:latin typeface="Open Sans" panose="020B0606030504020204" pitchFamily="34" charset="0"/>
              </a:rPr>
              <a:t>Detailed notes on Likert Scale questions: </a:t>
            </a:r>
          </a:p>
          <a:p>
            <a:r>
              <a:rPr lang="en-GB" b="0" i="0" dirty="0">
                <a:solidFill>
                  <a:srgbClr val="1C1D1E"/>
                </a:solidFill>
                <a:effectLst/>
                <a:latin typeface="Open Sans" panose="020B0606030504020204" pitchFamily="34" charset="0"/>
              </a:rPr>
              <a:t>Questions also abound about possible biases deriving from Likert items. One possible bias results from response acquiescence, the tendency of people to agree with statements rather than disagree. Another, the social desirability bias, is the tendency for people to provide answers they believe others want to hear rather than their ‘true’ responses. Response set, which generates ‘</a:t>
            </a:r>
            <a:r>
              <a:rPr lang="en-GB" b="0" i="0" dirty="0" err="1">
                <a:solidFill>
                  <a:srgbClr val="1C1D1E"/>
                </a:solidFill>
                <a:effectLst/>
                <a:latin typeface="Open Sans" panose="020B0606030504020204" pitchFamily="34" charset="0"/>
              </a:rPr>
              <a:t>straightlining</a:t>
            </a:r>
            <a:r>
              <a:rPr lang="en-GB" b="0" i="0" dirty="0">
                <a:solidFill>
                  <a:srgbClr val="1C1D1E"/>
                </a:solidFill>
                <a:effectLst/>
                <a:latin typeface="Open Sans" panose="020B0606030504020204" pitchFamily="34" charset="0"/>
              </a:rPr>
              <a:t>’, is a tendency to answer multiple items in an overly consistent manner when all are worded in the same direction. Although some have attempted to reverse an item's meaning by inserting ‘not’ into the statement, evidence exists that this is a poor solution.</a:t>
            </a:r>
            <a:r>
              <a:rPr lang="en-GB" b="0" i="0" u="none" strike="noStrike" baseline="30000" dirty="0">
                <a:solidFill>
                  <a:srgbClr val="000000"/>
                </a:solidFill>
                <a:effectLst/>
                <a:latin typeface="Open Sans" panose="020B0606030504020204" pitchFamily="34" charset="0"/>
              </a:rPr>
              <a:t> </a:t>
            </a:r>
            <a:r>
              <a:rPr lang="en-GB" b="0" i="0" dirty="0">
                <a:solidFill>
                  <a:srgbClr val="1C1D1E"/>
                </a:solidFill>
                <a:effectLst/>
                <a:latin typeface="Open Sans" panose="020B0606030504020204" pitchFamily="34" charset="0"/>
              </a:rPr>
              <a:t>A preferred practice is to write items such that agreement with some, but disagreement with others, indicate a similar attitude (e.g., agreement with the item ‘Patients and their doctors should be seen as equals during a visit’ but disagreement with ‘The doctor should be in charge of the medical interview’ would both be expressions of a patient-centred orientation).</a:t>
            </a:r>
          </a:p>
          <a:p>
            <a:endParaRPr lang="en-GB" b="0" i="0" dirty="0">
              <a:solidFill>
                <a:srgbClr val="1C1D1E"/>
              </a:solidFill>
              <a:effectLst/>
              <a:latin typeface="Open Sans" panose="020B0606030504020204" pitchFamily="34" charset="0"/>
            </a:endParaRPr>
          </a:p>
          <a:p>
            <a:r>
              <a:rPr lang="en-GB" b="0" i="0" dirty="0">
                <a:solidFill>
                  <a:srgbClr val="1C1D1E"/>
                </a:solidFill>
                <a:effectLst/>
                <a:latin typeface="Open Sans" panose="020B0606030504020204" pitchFamily="34" charset="0"/>
              </a:rPr>
              <a:t>Likert items come with a range of issues and concerns, pro's and con’s.</a:t>
            </a:r>
            <a:r>
              <a:rPr lang="en-GB" b="0" i="0" u="none" strike="noStrike" baseline="30000" dirty="0">
                <a:solidFill>
                  <a:srgbClr val="000000"/>
                </a:solidFill>
                <a:effectLst/>
                <a:latin typeface="Open Sans" panose="020B0606030504020204" pitchFamily="34" charset="0"/>
              </a:rPr>
              <a:t> </a:t>
            </a:r>
            <a:r>
              <a:rPr lang="en-GB" b="0" i="0" dirty="0">
                <a:solidFill>
                  <a:srgbClr val="1C1D1E"/>
                </a:solidFill>
                <a:effectLst/>
                <a:latin typeface="Open Sans" panose="020B0606030504020204" pitchFamily="34" charset="0"/>
              </a:rPr>
              <a:t>One question is that of how many response alternatives there should be. The general practice is no less than four nor more than seven, and in my experience, medical education researchers greatly tend to use four or five options, whereas in the broader social science community, in particular among psychologists and sociologists, six or seven are used. Regardless of the number chosen, the choice of whether to go with an even or odd number of alternatives raises the question of whether providing a midpoint, often labelled neither-agree-nor-disagree, is a good idea. Debates exist among survey practitioners, some believing that it is better to offer respondents a way of indicating that their attitude is truly neutral; others arguing that the midpoint is often used inappropriately by individuals for reasons that do not reflect simple neutrality.</a:t>
            </a:r>
            <a:r>
              <a:rPr lang="en-GB" b="0" i="0" u="none" strike="noStrike" baseline="30000" dirty="0">
                <a:solidFill>
                  <a:srgbClr val="000000"/>
                </a:solidFill>
                <a:effectLst/>
                <a:latin typeface="Open Sans" panose="020B0606030504020204" pitchFamily="34" charset="0"/>
              </a:rPr>
              <a:t> </a:t>
            </a:r>
            <a:r>
              <a:rPr lang="en-GB" b="0" i="0" dirty="0">
                <a:solidFill>
                  <a:srgbClr val="1C1D1E"/>
                </a:solidFill>
                <a:effectLst/>
                <a:latin typeface="Open Sans" panose="020B0606030504020204" pitchFamily="34" charset="0"/>
              </a:rPr>
              <a:t>Disagreement also exists as to how the Likert-item data should be analysed and presented.</a:t>
            </a:r>
            <a:r>
              <a:rPr lang="en-GB" b="0" i="0" u="none" strike="noStrike" baseline="30000" dirty="0">
                <a:solidFill>
                  <a:srgbClr val="000000"/>
                </a:solidFill>
                <a:effectLst/>
                <a:latin typeface="Open Sans" panose="020B0606030504020204" pitchFamily="34" charset="0"/>
              </a:rPr>
              <a:t> </a:t>
            </a:r>
            <a:r>
              <a:rPr lang="en-GB" b="0" i="0" dirty="0">
                <a:solidFill>
                  <a:srgbClr val="1C1D1E"/>
                </a:solidFill>
                <a:effectLst/>
                <a:latin typeface="Open Sans" panose="020B0606030504020204" pitchFamily="34" charset="0"/>
              </a:rPr>
              <a:t>While some endorse the use of frequencies and percentages, many others believe that sums and means can be calculated and reported, even though technically, the choices do not represent interval-level data.</a:t>
            </a:r>
          </a:p>
          <a:p>
            <a:endParaRPr lang="en-GB" b="0" i="0" dirty="0">
              <a:solidFill>
                <a:srgbClr val="1C1D1E"/>
              </a:solidFill>
              <a:effectLst/>
              <a:latin typeface="Open Sans" panose="020B0606030504020204" pitchFamily="34" charset="0"/>
            </a:endParaRPr>
          </a:p>
          <a:p>
            <a:endParaRPr lang="en-GB" dirty="0"/>
          </a:p>
        </p:txBody>
      </p:sp>
      <p:sp>
        <p:nvSpPr>
          <p:cNvPr id="4" name="Slide Number Placeholder 3"/>
          <p:cNvSpPr>
            <a:spLocks noGrp="1"/>
          </p:cNvSpPr>
          <p:nvPr>
            <p:ph type="sldNum" sz="quarter" idx="5"/>
          </p:nvPr>
        </p:nvSpPr>
        <p:spPr/>
        <p:txBody>
          <a:bodyPr/>
          <a:lstStyle/>
          <a:p>
            <a:fld id="{C2BEE330-2EDF-4EBF-B75A-6520EE17075E}" type="slidenum">
              <a:rPr lang="en-GB" smtClean="0"/>
              <a:t>9</a:t>
            </a:fld>
            <a:endParaRPr lang="en-GB"/>
          </a:p>
        </p:txBody>
      </p:sp>
    </p:spTree>
    <p:extLst>
      <p:ext uri="{BB962C8B-B14F-4D97-AF65-F5344CB8AC3E}">
        <p14:creationId xmlns:p14="http://schemas.microsoft.com/office/powerpoint/2010/main" val="41286362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2/9/2022</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2/9/2022</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2/9/2022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2/9/2022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2/9/2022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2/9/2022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2/9/2022</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2/9/2022</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2/9/2022</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chart" Target="../charts/chart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chart" Target="../charts/char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sv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bstract image">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a:normAutofit fontScale="90000"/>
          </a:bodyPr>
          <a:lstStyle/>
          <a:p>
            <a:r>
              <a:rPr lang="en-US" sz="4400" dirty="0">
                <a:solidFill>
                  <a:schemeClr val="tx1"/>
                </a:solidFill>
              </a:rPr>
              <a:t>Research Skill – Ethics and questions</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6033793" y="3995988"/>
            <a:ext cx="4775075" cy="559656"/>
          </a:xfrm>
        </p:spPr>
        <p:txBody>
          <a:bodyPr>
            <a:normAutofit fontScale="92500" lnSpcReduction="20000"/>
          </a:bodyPr>
          <a:lstStyle/>
          <a:p>
            <a:pPr>
              <a:spcAft>
                <a:spcPts val="600"/>
              </a:spcAft>
            </a:pPr>
            <a:r>
              <a:rPr lang="en-US" dirty="0">
                <a:solidFill>
                  <a:schemeClr val="tx1"/>
                </a:solidFill>
              </a:rPr>
              <a:t>Week 4 – BMSW4003 Digital Skills and Research Methods</a:t>
            </a: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642594"/>
            <a:ext cx="10058400" cy="1371600"/>
          </a:xfrm>
        </p:spPr>
        <p:txBody>
          <a:bodyPr>
            <a:normAutofit/>
          </a:bodyPr>
          <a:lstStyle/>
          <a:p>
            <a:pPr algn="ctr"/>
            <a:r>
              <a:rPr lang="en-US" dirty="0"/>
              <a:t>During this session</a:t>
            </a:r>
          </a:p>
        </p:txBody>
      </p:sp>
      <p:sp>
        <p:nvSpPr>
          <p:cNvPr id="4" name="Oval 3">
            <a:extLst>
              <a:ext uri="{FF2B5EF4-FFF2-40B4-BE49-F238E27FC236}">
                <a16:creationId xmlns:a16="http://schemas.microsoft.com/office/drawing/2014/main" id="{EAD0FAC2-EDF8-4711-8592-9768E8482C6D}"/>
              </a:ext>
            </a:extLst>
          </p:cNvPr>
          <p:cNvSpPr/>
          <p:nvPr/>
        </p:nvSpPr>
        <p:spPr>
          <a:xfrm>
            <a:off x="1683749" y="2620368"/>
            <a:ext cx="1818562" cy="1818562"/>
          </a:xfrm>
          <a:prstGeom prst="ellipse">
            <a:avLst/>
          </a:prstGeom>
        </p:spPr>
        <p:style>
          <a:lnRef idx="0">
            <a:schemeClr val="lt1">
              <a:alpha val="0"/>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p:style>
      </p:sp>
      <p:sp>
        <p:nvSpPr>
          <p:cNvPr id="6" name="Rectangle 5" descr="Scales of Justice">
            <a:extLst>
              <a:ext uri="{FF2B5EF4-FFF2-40B4-BE49-F238E27FC236}">
                <a16:creationId xmlns:a16="http://schemas.microsoft.com/office/drawing/2014/main" id="{B89297D0-74F9-4740-B18C-94CCF0358BF5}"/>
              </a:ext>
            </a:extLst>
          </p:cNvPr>
          <p:cNvSpPr/>
          <p:nvPr/>
        </p:nvSpPr>
        <p:spPr>
          <a:xfrm>
            <a:off x="2071312" y="3007931"/>
            <a:ext cx="1043437" cy="1043437"/>
          </a:xfrm>
          <a:prstGeom prst="rect">
            <a:avLst/>
          </a:prstGeom>
          <a: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7" name="Freeform: Shape 6">
            <a:extLst>
              <a:ext uri="{FF2B5EF4-FFF2-40B4-BE49-F238E27FC236}">
                <a16:creationId xmlns:a16="http://schemas.microsoft.com/office/drawing/2014/main" id="{952EAD2E-E775-47D1-ACAB-39564120E18F}"/>
              </a:ext>
            </a:extLst>
          </p:cNvPr>
          <p:cNvSpPr/>
          <p:nvPr/>
        </p:nvSpPr>
        <p:spPr>
          <a:xfrm>
            <a:off x="1102406" y="5005369"/>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kern="1200"/>
              <a:t>Introduce</a:t>
            </a:r>
            <a:r>
              <a:rPr lang="en-US" sz="1700" kern="1200" baseline="0"/>
              <a:t> the concept of ethics </a:t>
            </a:r>
            <a:endParaRPr lang="en-US" sz="1700" kern="1200"/>
          </a:p>
        </p:txBody>
      </p:sp>
      <p:sp>
        <p:nvSpPr>
          <p:cNvPr id="8" name="Oval 7">
            <a:extLst>
              <a:ext uri="{FF2B5EF4-FFF2-40B4-BE49-F238E27FC236}">
                <a16:creationId xmlns:a16="http://schemas.microsoft.com/office/drawing/2014/main" id="{46E2B1A0-7551-41A4-B651-569779A7E5A9}"/>
              </a:ext>
            </a:extLst>
          </p:cNvPr>
          <p:cNvSpPr/>
          <p:nvPr/>
        </p:nvSpPr>
        <p:spPr>
          <a:xfrm>
            <a:off x="5186718" y="2620368"/>
            <a:ext cx="1818562" cy="1818562"/>
          </a:xfrm>
          <a:prstGeom prst="ellipse">
            <a:avLst/>
          </a:prstGeom>
        </p:spPr>
        <p:style>
          <a:lnRef idx="0">
            <a:schemeClr val="lt1">
              <a:alpha val="0"/>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p:style>
      </p:sp>
      <p:sp>
        <p:nvSpPr>
          <p:cNvPr id="9" name="Rectangle 8" descr="Questions">
            <a:extLst>
              <a:ext uri="{FF2B5EF4-FFF2-40B4-BE49-F238E27FC236}">
                <a16:creationId xmlns:a16="http://schemas.microsoft.com/office/drawing/2014/main" id="{2A05F083-0D33-42DA-96A7-3E88C064F7B4}"/>
              </a:ext>
            </a:extLst>
          </p:cNvPr>
          <p:cNvSpPr/>
          <p:nvPr/>
        </p:nvSpPr>
        <p:spPr>
          <a:xfrm>
            <a:off x="5574281" y="3007931"/>
            <a:ext cx="1043437" cy="1043437"/>
          </a:xfrm>
          <a:prstGeom prst="rect">
            <a:avLst/>
          </a:prstGeom>
          <a: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0" name="Freeform: Shape 9">
            <a:extLst>
              <a:ext uri="{FF2B5EF4-FFF2-40B4-BE49-F238E27FC236}">
                <a16:creationId xmlns:a16="http://schemas.microsoft.com/office/drawing/2014/main" id="{C617B2DD-B717-4F6C-A576-ECDAF0012D7C}"/>
              </a:ext>
            </a:extLst>
          </p:cNvPr>
          <p:cNvSpPr/>
          <p:nvPr/>
        </p:nvSpPr>
        <p:spPr>
          <a:xfrm>
            <a:off x="4605374" y="5005369"/>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kern="1200"/>
              <a:t>Explain how to conduct ethical research</a:t>
            </a:r>
          </a:p>
        </p:txBody>
      </p:sp>
      <p:sp>
        <p:nvSpPr>
          <p:cNvPr id="11" name="Oval 10">
            <a:extLst>
              <a:ext uri="{FF2B5EF4-FFF2-40B4-BE49-F238E27FC236}">
                <a16:creationId xmlns:a16="http://schemas.microsoft.com/office/drawing/2014/main" id="{7EE430FF-EAA0-49AA-BCFB-B84E71B76724}"/>
              </a:ext>
            </a:extLst>
          </p:cNvPr>
          <p:cNvSpPr/>
          <p:nvPr/>
        </p:nvSpPr>
        <p:spPr>
          <a:xfrm>
            <a:off x="8689687" y="2620368"/>
            <a:ext cx="1818562" cy="1818562"/>
          </a:xfrm>
          <a:prstGeom prst="ellipse">
            <a:avLst/>
          </a:prstGeom>
        </p:spPr>
        <p:style>
          <a:lnRef idx="0">
            <a:schemeClr val="lt1">
              <a:alpha val="0"/>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p:style>
      </p:sp>
      <p:sp>
        <p:nvSpPr>
          <p:cNvPr id="12" name="Rectangle 11" descr="Question mark">
            <a:extLst>
              <a:ext uri="{FF2B5EF4-FFF2-40B4-BE49-F238E27FC236}">
                <a16:creationId xmlns:a16="http://schemas.microsoft.com/office/drawing/2014/main" id="{DDA88BC3-0ED0-46FE-AFCC-E87E4627B805}"/>
              </a:ext>
            </a:extLst>
          </p:cNvPr>
          <p:cNvSpPr/>
          <p:nvPr/>
        </p:nvSpPr>
        <p:spPr>
          <a:xfrm>
            <a:off x="9077250" y="3007931"/>
            <a:ext cx="1043437" cy="1043437"/>
          </a:xfrm>
          <a:prstGeom prst="rect">
            <a:avLst/>
          </a:prstGeom>
          <a: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3" name="Freeform: Shape 12">
            <a:extLst>
              <a:ext uri="{FF2B5EF4-FFF2-40B4-BE49-F238E27FC236}">
                <a16:creationId xmlns:a16="http://schemas.microsoft.com/office/drawing/2014/main" id="{F9CA6AB1-EF6F-488B-B80D-649FD29452D0}"/>
              </a:ext>
            </a:extLst>
          </p:cNvPr>
          <p:cNvSpPr/>
          <p:nvPr/>
        </p:nvSpPr>
        <p:spPr>
          <a:xfrm>
            <a:off x="8108343" y="5005369"/>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kern="1200"/>
              <a:t>Introduce</a:t>
            </a:r>
            <a:r>
              <a:rPr lang="en-US" sz="1700" kern="1200" baseline="0"/>
              <a:t> question types </a:t>
            </a:r>
            <a:endParaRPr lang="en-US" sz="1700" kern="1200"/>
          </a:p>
        </p:txBody>
      </p:sp>
    </p:spTree>
    <p:extLst>
      <p:ext uri="{BB962C8B-B14F-4D97-AF65-F5344CB8AC3E}">
        <p14:creationId xmlns:p14="http://schemas.microsoft.com/office/powerpoint/2010/main" val="183243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10" presetClass="entr" presetSubtype="0"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EEDE5-9BC4-4561-B41F-F1FE05BE0F83}"/>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What are ethics?</a:t>
            </a:r>
          </a:p>
        </p:txBody>
      </p:sp>
      <p:sp>
        <p:nvSpPr>
          <p:cNvPr id="3" name="Content Placeholder 2">
            <a:extLst>
              <a:ext uri="{FF2B5EF4-FFF2-40B4-BE49-F238E27FC236}">
                <a16:creationId xmlns:a16="http://schemas.microsoft.com/office/drawing/2014/main" id="{A6897016-6F55-4534-8FC4-BEFD7457E2BA}"/>
              </a:ext>
            </a:extLst>
          </p:cNvPr>
          <p:cNvSpPr>
            <a:spLocks noGrp="1"/>
          </p:cNvSpPr>
          <p:nvPr>
            <p:ph idx="1"/>
          </p:nvPr>
        </p:nvSpPr>
        <p:spPr>
          <a:xfrm>
            <a:off x="1066800" y="1891461"/>
            <a:ext cx="10058400" cy="530352"/>
          </a:xfrm>
        </p:spPr>
        <p:style>
          <a:lnRef idx="2">
            <a:schemeClr val="accent2"/>
          </a:lnRef>
          <a:fillRef idx="1">
            <a:schemeClr val="lt1"/>
          </a:fillRef>
          <a:effectRef idx="0">
            <a:schemeClr val="accent2"/>
          </a:effectRef>
          <a:fontRef idx="minor">
            <a:schemeClr val="dk1"/>
          </a:fontRef>
        </p:style>
        <p:txBody>
          <a:bodyPr/>
          <a:lstStyle/>
          <a:p>
            <a:pPr marL="0" indent="0" algn="ctr">
              <a:buNone/>
            </a:pPr>
            <a:r>
              <a:rPr lang="en-GB" sz="2000" dirty="0">
                <a:latin typeface="Arial" panose="020B0604020202020204" pitchFamily="34" charset="0"/>
                <a:cs typeface="Arial" panose="020B0604020202020204" pitchFamily="34" charset="0"/>
              </a:rPr>
              <a:t>“</a:t>
            </a:r>
            <a:r>
              <a:rPr lang="en-GB" sz="2000" b="0" dirty="0">
                <a:effectLst/>
                <a:latin typeface="Arial" panose="020B0604020202020204" pitchFamily="34" charset="0"/>
                <a:cs typeface="Arial" panose="020B0604020202020204" pitchFamily="34" charset="0"/>
              </a:rPr>
              <a:t>Ethics helps us decide what we should do and why”,</a:t>
            </a:r>
            <a:r>
              <a:rPr lang="en-GB" sz="2000" dirty="0">
                <a:latin typeface="Arial" panose="020B0604020202020204" pitchFamily="34" charset="0"/>
                <a:cs typeface="Arial" panose="020B0604020202020204" pitchFamily="34" charset="0"/>
              </a:rPr>
              <a:t> </a:t>
            </a:r>
            <a:r>
              <a:rPr lang="en-GB" dirty="0"/>
              <a:t>Barrett et al. (2016, p7)</a:t>
            </a:r>
          </a:p>
        </p:txBody>
      </p:sp>
      <p:sp>
        <p:nvSpPr>
          <p:cNvPr id="4" name="TextBox 3">
            <a:extLst>
              <a:ext uri="{FF2B5EF4-FFF2-40B4-BE49-F238E27FC236}">
                <a16:creationId xmlns:a16="http://schemas.microsoft.com/office/drawing/2014/main" id="{ED63D585-EDDE-4C72-8B66-F7AA06ABB2D9}"/>
              </a:ext>
            </a:extLst>
          </p:cNvPr>
          <p:cNvSpPr txBox="1"/>
          <p:nvPr/>
        </p:nvSpPr>
        <p:spPr>
          <a:xfrm>
            <a:off x="926592" y="2961598"/>
            <a:ext cx="10338816" cy="211718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nSpc>
                <a:spcPct val="150000"/>
              </a:lnSpc>
            </a:pPr>
            <a:r>
              <a:rPr lang="en-GB" dirty="0">
                <a:solidFill>
                  <a:schemeClr val="tx1"/>
                </a:solidFill>
                <a:latin typeface="Arial" panose="020B0604020202020204" pitchFamily="34" charset="0"/>
                <a:cs typeface="Arial" panose="020B0604020202020204" pitchFamily="34" charset="0"/>
              </a:rPr>
              <a:t>In research, as in life, just because we can do something, it does not mean that we should. In the past researchers have conducted experiments and studies that caused harm to their participants, lacked consent and at times put the researchers at risk. Ethical guidelines have been developed to prevent unethical research studies from going ahead. </a:t>
            </a:r>
          </a:p>
          <a:p>
            <a:pPr>
              <a:lnSpc>
                <a:spcPct val="150000"/>
              </a:lnSpc>
            </a:pPr>
            <a:r>
              <a:rPr lang="en-GB" dirty="0"/>
              <a:t>  </a:t>
            </a:r>
          </a:p>
        </p:txBody>
      </p:sp>
      <p:sp>
        <p:nvSpPr>
          <p:cNvPr id="5" name="TextBox 4">
            <a:extLst>
              <a:ext uri="{FF2B5EF4-FFF2-40B4-BE49-F238E27FC236}">
                <a16:creationId xmlns:a16="http://schemas.microsoft.com/office/drawing/2014/main" id="{5B0A1512-6826-4692-A534-9550AD68AD4A}"/>
              </a:ext>
            </a:extLst>
          </p:cNvPr>
          <p:cNvSpPr txBox="1"/>
          <p:nvPr/>
        </p:nvSpPr>
        <p:spPr>
          <a:xfrm>
            <a:off x="926592" y="5486400"/>
            <a:ext cx="10198608" cy="646331"/>
          </a:xfrm>
          <a:prstGeom prst="rect">
            <a:avLst/>
          </a:prstGeom>
          <a:noFill/>
        </p:spPr>
        <p:txBody>
          <a:bodyPr wrap="square" rtlCol="0">
            <a:spAutoFit/>
          </a:bodyPr>
          <a:lstStyle/>
          <a:p>
            <a:r>
              <a:rPr lang="en-GB" dirty="0"/>
              <a:t>We will introduce you to key ethical research principles and make it clear which you need to include in your work. </a:t>
            </a:r>
          </a:p>
        </p:txBody>
      </p:sp>
      <p:pic>
        <p:nvPicPr>
          <p:cNvPr id="7" name="Graphic 6" descr="Scales of justice with solid fill">
            <a:extLst>
              <a:ext uri="{FF2B5EF4-FFF2-40B4-BE49-F238E27FC236}">
                <a16:creationId xmlns:a16="http://schemas.microsoft.com/office/drawing/2014/main" id="{17AEF0DA-19AF-44EA-B104-17C9A33BDAA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51008" y="642594"/>
            <a:ext cx="914400" cy="914400"/>
          </a:xfrm>
          <a:prstGeom prst="rect">
            <a:avLst/>
          </a:prstGeom>
        </p:spPr>
      </p:pic>
    </p:spTree>
    <p:extLst>
      <p:ext uri="{BB962C8B-B14F-4D97-AF65-F5344CB8AC3E}">
        <p14:creationId xmlns:p14="http://schemas.microsoft.com/office/powerpoint/2010/main" val="1267553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animBg="1"/>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4791C-45E0-49DB-B83C-877256F78A58}"/>
              </a:ext>
            </a:extLst>
          </p:cNvPr>
          <p:cNvSpPr>
            <a:spLocks noGrp="1"/>
          </p:cNvSpPr>
          <p:nvPr>
            <p:ph type="title"/>
          </p:nvPr>
        </p:nvSpPr>
        <p:spPr/>
        <p:txBody>
          <a:bodyPr/>
          <a:lstStyle/>
          <a:p>
            <a:r>
              <a:rPr lang="en-GB" dirty="0"/>
              <a:t>Conducting ethical research</a:t>
            </a:r>
          </a:p>
        </p:txBody>
      </p:sp>
      <p:sp>
        <p:nvSpPr>
          <p:cNvPr id="3" name="Content Placeholder 2">
            <a:extLst>
              <a:ext uri="{FF2B5EF4-FFF2-40B4-BE49-F238E27FC236}">
                <a16:creationId xmlns:a16="http://schemas.microsoft.com/office/drawing/2014/main" id="{F3821D0F-376A-4EAB-8BC0-F5D90A6E132A}"/>
              </a:ext>
            </a:extLst>
          </p:cNvPr>
          <p:cNvSpPr>
            <a:spLocks noGrp="1"/>
          </p:cNvSpPr>
          <p:nvPr>
            <p:ph idx="1"/>
          </p:nvPr>
        </p:nvSpPr>
        <p:spPr>
          <a:xfrm>
            <a:off x="838200" y="1805940"/>
            <a:ext cx="10058400" cy="3849624"/>
          </a:xfrm>
        </p:spPr>
        <p:txBody>
          <a:bodyPr/>
          <a:lstStyle/>
          <a:p>
            <a:pPr marL="0" indent="0">
              <a:buNone/>
            </a:pPr>
            <a:r>
              <a:rPr lang="en-GB" sz="1800" dirty="0">
                <a:latin typeface="Arial" panose="020B0604020202020204" pitchFamily="34" charset="0"/>
                <a:cs typeface="Arial" panose="020B0604020202020204" pitchFamily="34" charset="0"/>
              </a:rPr>
              <a:t>Saunders et al (2019) outlines a series of key ethical principles that any researcher needs to be aware of, the first six principles apply to working with the participants.  </a:t>
            </a:r>
          </a:p>
          <a:p>
            <a:endParaRPr lang="en-GB" dirty="0"/>
          </a:p>
        </p:txBody>
      </p:sp>
      <p:sp>
        <p:nvSpPr>
          <p:cNvPr id="6" name="Freeform: Shape 5">
            <a:extLst>
              <a:ext uri="{FF2B5EF4-FFF2-40B4-BE49-F238E27FC236}">
                <a16:creationId xmlns:a16="http://schemas.microsoft.com/office/drawing/2014/main" id="{05F6F0F3-8277-4106-9496-78A6826FC8D1}"/>
              </a:ext>
            </a:extLst>
          </p:cNvPr>
          <p:cNvSpPr/>
          <p:nvPr/>
        </p:nvSpPr>
        <p:spPr>
          <a:xfrm>
            <a:off x="838200" y="2620868"/>
            <a:ext cx="3273552" cy="615601"/>
          </a:xfrm>
          <a:custGeom>
            <a:avLst/>
            <a:gdLst>
              <a:gd name="connsiteX0" fmla="*/ 0 w 3273552"/>
              <a:gd name="connsiteY0" fmla="*/ 102602 h 615601"/>
              <a:gd name="connsiteX1" fmla="*/ 102602 w 3273552"/>
              <a:gd name="connsiteY1" fmla="*/ 0 h 615601"/>
              <a:gd name="connsiteX2" fmla="*/ 3170950 w 3273552"/>
              <a:gd name="connsiteY2" fmla="*/ 0 h 615601"/>
              <a:gd name="connsiteX3" fmla="*/ 3273552 w 3273552"/>
              <a:gd name="connsiteY3" fmla="*/ 102602 h 615601"/>
              <a:gd name="connsiteX4" fmla="*/ 3273552 w 3273552"/>
              <a:gd name="connsiteY4" fmla="*/ 512999 h 615601"/>
              <a:gd name="connsiteX5" fmla="*/ 3170950 w 3273552"/>
              <a:gd name="connsiteY5" fmla="*/ 615601 h 615601"/>
              <a:gd name="connsiteX6" fmla="*/ 102602 w 3273552"/>
              <a:gd name="connsiteY6" fmla="*/ 615601 h 615601"/>
              <a:gd name="connsiteX7" fmla="*/ 0 w 3273552"/>
              <a:gd name="connsiteY7" fmla="*/ 512999 h 615601"/>
              <a:gd name="connsiteX8" fmla="*/ 0 w 3273552"/>
              <a:gd name="connsiteY8" fmla="*/ 102602 h 615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73552" h="615601">
                <a:moveTo>
                  <a:pt x="0" y="102602"/>
                </a:moveTo>
                <a:cubicBezTo>
                  <a:pt x="0" y="45936"/>
                  <a:pt x="45936" y="0"/>
                  <a:pt x="102602" y="0"/>
                </a:cubicBezTo>
                <a:lnTo>
                  <a:pt x="3170950" y="0"/>
                </a:lnTo>
                <a:cubicBezTo>
                  <a:pt x="3227616" y="0"/>
                  <a:pt x="3273552" y="45936"/>
                  <a:pt x="3273552" y="102602"/>
                </a:cubicBezTo>
                <a:lnTo>
                  <a:pt x="3273552" y="512999"/>
                </a:lnTo>
                <a:cubicBezTo>
                  <a:pt x="3273552" y="569665"/>
                  <a:pt x="3227616" y="615601"/>
                  <a:pt x="3170950" y="615601"/>
                </a:cubicBezTo>
                <a:lnTo>
                  <a:pt x="102602" y="615601"/>
                </a:lnTo>
                <a:cubicBezTo>
                  <a:pt x="45936" y="615601"/>
                  <a:pt x="0" y="569665"/>
                  <a:pt x="0" y="512999"/>
                </a:cubicBezTo>
                <a:lnTo>
                  <a:pt x="0" y="102602"/>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87201" tIns="58626" rIns="87201" bIns="58626" numCol="1" spcCol="1270" anchor="ctr" anchorCtr="0">
            <a:noAutofit/>
          </a:bodyPr>
          <a:lstStyle/>
          <a:p>
            <a:pPr marL="0" lvl="0" indent="0" algn="ctr" defTabSz="666750">
              <a:lnSpc>
                <a:spcPct val="90000"/>
              </a:lnSpc>
              <a:spcBef>
                <a:spcPct val="0"/>
              </a:spcBef>
              <a:spcAft>
                <a:spcPct val="35000"/>
              </a:spcAft>
              <a:buNone/>
            </a:pPr>
            <a:r>
              <a:rPr lang="en-GB" sz="1600" b="1" kern="1200" dirty="0">
                <a:solidFill>
                  <a:schemeClr val="tx1"/>
                </a:solidFill>
                <a:latin typeface="Arial" panose="020B0604020202020204" pitchFamily="34" charset="0"/>
                <a:cs typeface="Arial" panose="020B0604020202020204" pitchFamily="34" charset="0"/>
              </a:rPr>
              <a:t>Integrity, fairness and open-mindedness. </a:t>
            </a:r>
          </a:p>
        </p:txBody>
      </p:sp>
      <p:sp>
        <p:nvSpPr>
          <p:cNvPr id="7" name="Freeform: Shape 6">
            <a:extLst>
              <a:ext uri="{FF2B5EF4-FFF2-40B4-BE49-F238E27FC236}">
                <a16:creationId xmlns:a16="http://schemas.microsoft.com/office/drawing/2014/main" id="{A7ACDF92-F234-4240-A7D3-4DD44D108900}"/>
              </a:ext>
            </a:extLst>
          </p:cNvPr>
          <p:cNvSpPr/>
          <p:nvPr/>
        </p:nvSpPr>
        <p:spPr>
          <a:xfrm>
            <a:off x="4230624" y="3140235"/>
            <a:ext cx="3273552" cy="615601"/>
          </a:xfrm>
          <a:custGeom>
            <a:avLst/>
            <a:gdLst>
              <a:gd name="connsiteX0" fmla="*/ 0 w 3273552"/>
              <a:gd name="connsiteY0" fmla="*/ 102602 h 615601"/>
              <a:gd name="connsiteX1" fmla="*/ 102602 w 3273552"/>
              <a:gd name="connsiteY1" fmla="*/ 0 h 615601"/>
              <a:gd name="connsiteX2" fmla="*/ 3170950 w 3273552"/>
              <a:gd name="connsiteY2" fmla="*/ 0 h 615601"/>
              <a:gd name="connsiteX3" fmla="*/ 3273552 w 3273552"/>
              <a:gd name="connsiteY3" fmla="*/ 102602 h 615601"/>
              <a:gd name="connsiteX4" fmla="*/ 3273552 w 3273552"/>
              <a:gd name="connsiteY4" fmla="*/ 512999 h 615601"/>
              <a:gd name="connsiteX5" fmla="*/ 3170950 w 3273552"/>
              <a:gd name="connsiteY5" fmla="*/ 615601 h 615601"/>
              <a:gd name="connsiteX6" fmla="*/ 102602 w 3273552"/>
              <a:gd name="connsiteY6" fmla="*/ 615601 h 615601"/>
              <a:gd name="connsiteX7" fmla="*/ 0 w 3273552"/>
              <a:gd name="connsiteY7" fmla="*/ 512999 h 615601"/>
              <a:gd name="connsiteX8" fmla="*/ 0 w 3273552"/>
              <a:gd name="connsiteY8" fmla="*/ 102602 h 615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73552" h="615601">
                <a:moveTo>
                  <a:pt x="0" y="102602"/>
                </a:moveTo>
                <a:cubicBezTo>
                  <a:pt x="0" y="45936"/>
                  <a:pt x="45936" y="0"/>
                  <a:pt x="102602" y="0"/>
                </a:cubicBezTo>
                <a:lnTo>
                  <a:pt x="3170950" y="0"/>
                </a:lnTo>
                <a:cubicBezTo>
                  <a:pt x="3227616" y="0"/>
                  <a:pt x="3273552" y="45936"/>
                  <a:pt x="3273552" y="102602"/>
                </a:cubicBezTo>
                <a:lnTo>
                  <a:pt x="3273552" y="512999"/>
                </a:lnTo>
                <a:cubicBezTo>
                  <a:pt x="3273552" y="569665"/>
                  <a:pt x="3227616" y="615601"/>
                  <a:pt x="3170950" y="615601"/>
                </a:cubicBezTo>
                <a:lnTo>
                  <a:pt x="102602" y="615601"/>
                </a:lnTo>
                <a:cubicBezTo>
                  <a:pt x="45936" y="615601"/>
                  <a:pt x="0" y="569665"/>
                  <a:pt x="0" y="512999"/>
                </a:cubicBezTo>
                <a:lnTo>
                  <a:pt x="0" y="102602"/>
                </a:lnTo>
                <a:close/>
              </a:path>
            </a:pathLst>
          </a:custGeom>
        </p:spPr>
        <p:style>
          <a:lnRef idx="2">
            <a:schemeClr val="lt1">
              <a:hueOff val="0"/>
              <a:satOff val="0"/>
              <a:lumOff val="0"/>
              <a:alphaOff val="0"/>
            </a:schemeClr>
          </a:lnRef>
          <a:fillRef idx="1">
            <a:schemeClr val="accent2">
              <a:hueOff val="2246903"/>
              <a:satOff val="-7168"/>
              <a:lumOff val="-2784"/>
              <a:alphaOff val="0"/>
            </a:schemeClr>
          </a:fillRef>
          <a:effectRef idx="0">
            <a:schemeClr val="accent2">
              <a:hueOff val="2246903"/>
              <a:satOff val="-7168"/>
              <a:lumOff val="-2784"/>
              <a:alphaOff val="0"/>
            </a:schemeClr>
          </a:effectRef>
          <a:fontRef idx="minor">
            <a:schemeClr val="lt1"/>
          </a:fontRef>
        </p:style>
        <p:txBody>
          <a:bodyPr spcFirstLastPara="0" vert="horz" wrap="square" lIns="87201" tIns="58626" rIns="87201" bIns="58626" numCol="1" spcCol="1270" anchor="ctr" anchorCtr="0">
            <a:noAutofit/>
          </a:bodyPr>
          <a:lstStyle/>
          <a:p>
            <a:pPr marL="0" lvl="0" indent="0" algn="ctr" defTabSz="666750">
              <a:lnSpc>
                <a:spcPct val="90000"/>
              </a:lnSpc>
              <a:spcBef>
                <a:spcPct val="0"/>
              </a:spcBef>
              <a:spcAft>
                <a:spcPct val="35000"/>
              </a:spcAft>
              <a:buNone/>
            </a:pPr>
            <a:r>
              <a:rPr lang="en-GB" sz="1600" b="1" kern="1200" dirty="0">
                <a:solidFill>
                  <a:schemeClr val="tx1"/>
                </a:solidFill>
                <a:latin typeface="Arial" panose="020B0604020202020204" pitchFamily="34" charset="0"/>
                <a:cs typeface="Arial" panose="020B0604020202020204" pitchFamily="34" charset="0"/>
              </a:rPr>
              <a:t>Respect for others</a:t>
            </a:r>
          </a:p>
        </p:txBody>
      </p:sp>
      <p:sp>
        <p:nvSpPr>
          <p:cNvPr id="8" name="Freeform: Shape 7">
            <a:extLst>
              <a:ext uri="{FF2B5EF4-FFF2-40B4-BE49-F238E27FC236}">
                <a16:creationId xmlns:a16="http://schemas.microsoft.com/office/drawing/2014/main" id="{EBB714A0-EDD2-4784-BA33-E531E78314EA}"/>
              </a:ext>
            </a:extLst>
          </p:cNvPr>
          <p:cNvSpPr/>
          <p:nvPr/>
        </p:nvSpPr>
        <p:spPr>
          <a:xfrm>
            <a:off x="7623048" y="3668104"/>
            <a:ext cx="3273552" cy="615601"/>
          </a:xfrm>
          <a:custGeom>
            <a:avLst/>
            <a:gdLst>
              <a:gd name="connsiteX0" fmla="*/ 0 w 3273552"/>
              <a:gd name="connsiteY0" fmla="*/ 102602 h 615601"/>
              <a:gd name="connsiteX1" fmla="*/ 102602 w 3273552"/>
              <a:gd name="connsiteY1" fmla="*/ 0 h 615601"/>
              <a:gd name="connsiteX2" fmla="*/ 3170950 w 3273552"/>
              <a:gd name="connsiteY2" fmla="*/ 0 h 615601"/>
              <a:gd name="connsiteX3" fmla="*/ 3273552 w 3273552"/>
              <a:gd name="connsiteY3" fmla="*/ 102602 h 615601"/>
              <a:gd name="connsiteX4" fmla="*/ 3273552 w 3273552"/>
              <a:gd name="connsiteY4" fmla="*/ 512999 h 615601"/>
              <a:gd name="connsiteX5" fmla="*/ 3170950 w 3273552"/>
              <a:gd name="connsiteY5" fmla="*/ 615601 h 615601"/>
              <a:gd name="connsiteX6" fmla="*/ 102602 w 3273552"/>
              <a:gd name="connsiteY6" fmla="*/ 615601 h 615601"/>
              <a:gd name="connsiteX7" fmla="*/ 0 w 3273552"/>
              <a:gd name="connsiteY7" fmla="*/ 512999 h 615601"/>
              <a:gd name="connsiteX8" fmla="*/ 0 w 3273552"/>
              <a:gd name="connsiteY8" fmla="*/ 102602 h 615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73552" h="615601">
                <a:moveTo>
                  <a:pt x="0" y="102602"/>
                </a:moveTo>
                <a:cubicBezTo>
                  <a:pt x="0" y="45936"/>
                  <a:pt x="45936" y="0"/>
                  <a:pt x="102602" y="0"/>
                </a:cubicBezTo>
                <a:lnTo>
                  <a:pt x="3170950" y="0"/>
                </a:lnTo>
                <a:cubicBezTo>
                  <a:pt x="3227616" y="0"/>
                  <a:pt x="3273552" y="45936"/>
                  <a:pt x="3273552" y="102602"/>
                </a:cubicBezTo>
                <a:lnTo>
                  <a:pt x="3273552" y="512999"/>
                </a:lnTo>
                <a:cubicBezTo>
                  <a:pt x="3273552" y="569665"/>
                  <a:pt x="3227616" y="615601"/>
                  <a:pt x="3170950" y="615601"/>
                </a:cubicBezTo>
                <a:lnTo>
                  <a:pt x="102602" y="615601"/>
                </a:lnTo>
                <a:cubicBezTo>
                  <a:pt x="45936" y="615601"/>
                  <a:pt x="0" y="569665"/>
                  <a:pt x="0" y="512999"/>
                </a:cubicBezTo>
                <a:lnTo>
                  <a:pt x="0" y="102602"/>
                </a:lnTo>
                <a:close/>
              </a:path>
            </a:pathLst>
          </a:custGeom>
        </p:spPr>
        <p:style>
          <a:lnRef idx="2">
            <a:schemeClr val="lt1">
              <a:hueOff val="0"/>
              <a:satOff val="0"/>
              <a:lumOff val="0"/>
              <a:alphaOff val="0"/>
            </a:schemeClr>
          </a:lnRef>
          <a:fillRef idx="1">
            <a:schemeClr val="accent2">
              <a:hueOff val="4493806"/>
              <a:satOff val="-14336"/>
              <a:lumOff val="-5569"/>
              <a:alphaOff val="0"/>
            </a:schemeClr>
          </a:fillRef>
          <a:effectRef idx="0">
            <a:schemeClr val="accent2">
              <a:hueOff val="4493806"/>
              <a:satOff val="-14336"/>
              <a:lumOff val="-5569"/>
              <a:alphaOff val="0"/>
            </a:schemeClr>
          </a:effectRef>
          <a:fontRef idx="minor">
            <a:schemeClr val="lt1"/>
          </a:fontRef>
        </p:style>
        <p:txBody>
          <a:bodyPr spcFirstLastPara="0" vert="horz" wrap="square" lIns="87201" tIns="58626" rIns="87201" bIns="58626" numCol="1" spcCol="1270" anchor="ctr" anchorCtr="0">
            <a:noAutofit/>
          </a:bodyPr>
          <a:lstStyle/>
          <a:p>
            <a:pPr marL="0" lvl="0" indent="0" algn="ctr" defTabSz="666750">
              <a:lnSpc>
                <a:spcPct val="90000"/>
              </a:lnSpc>
              <a:spcBef>
                <a:spcPct val="0"/>
              </a:spcBef>
              <a:spcAft>
                <a:spcPct val="35000"/>
              </a:spcAft>
              <a:buNone/>
            </a:pPr>
            <a:r>
              <a:rPr lang="en-GB" sz="1600" b="1" kern="1200" dirty="0">
                <a:solidFill>
                  <a:schemeClr val="tx1"/>
                </a:solidFill>
                <a:latin typeface="Arial" panose="020B0604020202020204" pitchFamily="34" charset="0"/>
                <a:cs typeface="Arial" panose="020B0604020202020204" pitchFamily="34" charset="0"/>
              </a:rPr>
              <a:t>Avoidance of harm</a:t>
            </a:r>
          </a:p>
        </p:txBody>
      </p:sp>
      <p:sp>
        <p:nvSpPr>
          <p:cNvPr id="9" name="Freeform: Shape 8">
            <a:extLst>
              <a:ext uri="{FF2B5EF4-FFF2-40B4-BE49-F238E27FC236}">
                <a16:creationId xmlns:a16="http://schemas.microsoft.com/office/drawing/2014/main" id="{7A6B6994-576E-4C6C-9A96-1D4CA426AF6C}"/>
              </a:ext>
            </a:extLst>
          </p:cNvPr>
          <p:cNvSpPr/>
          <p:nvPr/>
        </p:nvSpPr>
        <p:spPr>
          <a:xfrm>
            <a:off x="838200" y="3730752"/>
            <a:ext cx="3273552" cy="615601"/>
          </a:xfrm>
          <a:custGeom>
            <a:avLst/>
            <a:gdLst>
              <a:gd name="connsiteX0" fmla="*/ 0 w 3273552"/>
              <a:gd name="connsiteY0" fmla="*/ 102602 h 615601"/>
              <a:gd name="connsiteX1" fmla="*/ 102602 w 3273552"/>
              <a:gd name="connsiteY1" fmla="*/ 0 h 615601"/>
              <a:gd name="connsiteX2" fmla="*/ 3170950 w 3273552"/>
              <a:gd name="connsiteY2" fmla="*/ 0 h 615601"/>
              <a:gd name="connsiteX3" fmla="*/ 3273552 w 3273552"/>
              <a:gd name="connsiteY3" fmla="*/ 102602 h 615601"/>
              <a:gd name="connsiteX4" fmla="*/ 3273552 w 3273552"/>
              <a:gd name="connsiteY4" fmla="*/ 512999 h 615601"/>
              <a:gd name="connsiteX5" fmla="*/ 3170950 w 3273552"/>
              <a:gd name="connsiteY5" fmla="*/ 615601 h 615601"/>
              <a:gd name="connsiteX6" fmla="*/ 102602 w 3273552"/>
              <a:gd name="connsiteY6" fmla="*/ 615601 h 615601"/>
              <a:gd name="connsiteX7" fmla="*/ 0 w 3273552"/>
              <a:gd name="connsiteY7" fmla="*/ 512999 h 615601"/>
              <a:gd name="connsiteX8" fmla="*/ 0 w 3273552"/>
              <a:gd name="connsiteY8" fmla="*/ 102602 h 615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73552" h="615601">
                <a:moveTo>
                  <a:pt x="0" y="102602"/>
                </a:moveTo>
                <a:cubicBezTo>
                  <a:pt x="0" y="45936"/>
                  <a:pt x="45936" y="0"/>
                  <a:pt x="102602" y="0"/>
                </a:cubicBezTo>
                <a:lnTo>
                  <a:pt x="3170950" y="0"/>
                </a:lnTo>
                <a:cubicBezTo>
                  <a:pt x="3227616" y="0"/>
                  <a:pt x="3273552" y="45936"/>
                  <a:pt x="3273552" y="102602"/>
                </a:cubicBezTo>
                <a:lnTo>
                  <a:pt x="3273552" y="512999"/>
                </a:lnTo>
                <a:cubicBezTo>
                  <a:pt x="3273552" y="569665"/>
                  <a:pt x="3227616" y="615601"/>
                  <a:pt x="3170950" y="615601"/>
                </a:cubicBezTo>
                <a:lnTo>
                  <a:pt x="102602" y="615601"/>
                </a:lnTo>
                <a:cubicBezTo>
                  <a:pt x="45936" y="615601"/>
                  <a:pt x="0" y="569665"/>
                  <a:pt x="0" y="512999"/>
                </a:cubicBezTo>
                <a:lnTo>
                  <a:pt x="0" y="102602"/>
                </a:lnTo>
                <a:close/>
              </a:path>
            </a:pathLst>
          </a:custGeom>
        </p:spPr>
        <p:style>
          <a:lnRef idx="2">
            <a:schemeClr val="lt1">
              <a:hueOff val="0"/>
              <a:satOff val="0"/>
              <a:lumOff val="0"/>
              <a:alphaOff val="0"/>
            </a:schemeClr>
          </a:lnRef>
          <a:fillRef idx="1">
            <a:schemeClr val="accent2">
              <a:hueOff val="6740709"/>
              <a:satOff val="-21505"/>
              <a:lumOff val="-8353"/>
              <a:alphaOff val="0"/>
            </a:schemeClr>
          </a:fillRef>
          <a:effectRef idx="0">
            <a:schemeClr val="accent2">
              <a:hueOff val="6740709"/>
              <a:satOff val="-21505"/>
              <a:lumOff val="-8353"/>
              <a:alphaOff val="0"/>
            </a:schemeClr>
          </a:effectRef>
          <a:fontRef idx="minor">
            <a:schemeClr val="lt1"/>
          </a:fontRef>
        </p:style>
        <p:txBody>
          <a:bodyPr spcFirstLastPara="0" vert="horz" wrap="square" lIns="87201" tIns="58626" rIns="87201" bIns="58626" numCol="1" spcCol="1270" anchor="ctr" anchorCtr="0">
            <a:noAutofit/>
          </a:bodyPr>
          <a:lstStyle/>
          <a:p>
            <a:pPr marL="0" lvl="0" indent="0" algn="ctr" defTabSz="666750">
              <a:lnSpc>
                <a:spcPct val="90000"/>
              </a:lnSpc>
              <a:spcBef>
                <a:spcPct val="0"/>
              </a:spcBef>
              <a:spcAft>
                <a:spcPct val="35000"/>
              </a:spcAft>
              <a:buNone/>
            </a:pPr>
            <a:r>
              <a:rPr lang="en-GB" sz="1600" b="1" kern="1200" dirty="0">
                <a:solidFill>
                  <a:schemeClr val="tx1"/>
                </a:solidFill>
                <a:latin typeface="Arial" panose="020B0604020202020204" pitchFamily="34" charset="0"/>
                <a:cs typeface="Arial" panose="020B0604020202020204" pitchFamily="34" charset="0"/>
              </a:rPr>
              <a:t>Privacy of those taking part</a:t>
            </a:r>
          </a:p>
        </p:txBody>
      </p:sp>
      <p:sp>
        <p:nvSpPr>
          <p:cNvPr id="10" name="Freeform: Shape 9">
            <a:extLst>
              <a:ext uri="{FF2B5EF4-FFF2-40B4-BE49-F238E27FC236}">
                <a16:creationId xmlns:a16="http://schemas.microsoft.com/office/drawing/2014/main" id="{10EAB55E-1053-426E-8C5D-2B04FEBFD9C9}"/>
              </a:ext>
            </a:extLst>
          </p:cNvPr>
          <p:cNvSpPr/>
          <p:nvPr/>
        </p:nvSpPr>
        <p:spPr>
          <a:xfrm>
            <a:off x="4230624" y="4355059"/>
            <a:ext cx="3273552" cy="615601"/>
          </a:xfrm>
          <a:custGeom>
            <a:avLst/>
            <a:gdLst>
              <a:gd name="connsiteX0" fmla="*/ 0 w 3273552"/>
              <a:gd name="connsiteY0" fmla="*/ 102602 h 615601"/>
              <a:gd name="connsiteX1" fmla="*/ 102602 w 3273552"/>
              <a:gd name="connsiteY1" fmla="*/ 0 h 615601"/>
              <a:gd name="connsiteX2" fmla="*/ 3170950 w 3273552"/>
              <a:gd name="connsiteY2" fmla="*/ 0 h 615601"/>
              <a:gd name="connsiteX3" fmla="*/ 3273552 w 3273552"/>
              <a:gd name="connsiteY3" fmla="*/ 102602 h 615601"/>
              <a:gd name="connsiteX4" fmla="*/ 3273552 w 3273552"/>
              <a:gd name="connsiteY4" fmla="*/ 512999 h 615601"/>
              <a:gd name="connsiteX5" fmla="*/ 3170950 w 3273552"/>
              <a:gd name="connsiteY5" fmla="*/ 615601 h 615601"/>
              <a:gd name="connsiteX6" fmla="*/ 102602 w 3273552"/>
              <a:gd name="connsiteY6" fmla="*/ 615601 h 615601"/>
              <a:gd name="connsiteX7" fmla="*/ 0 w 3273552"/>
              <a:gd name="connsiteY7" fmla="*/ 512999 h 615601"/>
              <a:gd name="connsiteX8" fmla="*/ 0 w 3273552"/>
              <a:gd name="connsiteY8" fmla="*/ 102602 h 615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73552" h="615601">
                <a:moveTo>
                  <a:pt x="0" y="102602"/>
                </a:moveTo>
                <a:cubicBezTo>
                  <a:pt x="0" y="45936"/>
                  <a:pt x="45936" y="0"/>
                  <a:pt x="102602" y="0"/>
                </a:cubicBezTo>
                <a:lnTo>
                  <a:pt x="3170950" y="0"/>
                </a:lnTo>
                <a:cubicBezTo>
                  <a:pt x="3227616" y="0"/>
                  <a:pt x="3273552" y="45936"/>
                  <a:pt x="3273552" y="102602"/>
                </a:cubicBezTo>
                <a:lnTo>
                  <a:pt x="3273552" y="512999"/>
                </a:lnTo>
                <a:cubicBezTo>
                  <a:pt x="3273552" y="569665"/>
                  <a:pt x="3227616" y="615601"/>
                  <a:pt x="3170950" y="615601"/>
                </a:cubicBezTo>
                <a:lnTo>
                  <a:pt x="102602" y="615601"/>
                </a:lnTo>
                <a:cubicBezTo>
                  <a:pt x="45936" y="615601"/>
                  <a:pt x="0" y="569665"/>
                  <a:pt x="0" y="512999"/>
                </a:cubicBezTo>
                <a:lnTo>
                  <a:pt x="0" y="102602"/>
                </a:lnTo>
                <a:close/>
              </a:path>
            </a:pathLst>
          </a:custGeom>
        </p:spPr>
        <p:style>
          <a:lnRef idx="2">
            <a:schemeClr val="lt1">
              <a:hueOff val="0"/>
              <a:satOff val="0"/>
              <a:lumOff val="0"/>
              <a:alphaOff val="0"/>
            </a:schemeClr>
          </a:lnRef>
          <a:fillRef idx="1">
            <a:schemeClr val="accent2">
              <a:hueOff val="8987611"/>
              <a:satOff val="-28673"/>
              <a:lumOff val="-11138"/>
              <a:alphaOff val="0"/>
            </a:schemeClr>
          </a:fillRef>
          <a:effectRef idx="0">
            <a:schemeClr val="accent2">
              <a:hueOff val="8987611"/>
              <a:satOff val="-28673"/>
              <a:lumOff val="-11138"/>
              <a:alphaOff val="0"/>
            </a:schemeClr>
          </a:effectRef>
          <a:fontRef idx="minor">
            <a:schemeClr val="lt1"/>
          </a:fontRef>
        </p:style>
        <p:txBody>
          <a:bodyPr spcFirstLastPara="0" vert="horz" wrap="square" lIns="87201" tIns="58626" rIns="87201" bIns="58626" numCol="1" spcCol="1270" anchor="ctr" anchorCtr="0">
            <a:noAutofit/>
          </a:bodyPr>
          <a:lstStyle/>
          <a:p>
            <a:pPr marL="0" lvl="0" indent="0" algn="ctr" defTabSz="666750">
              <a:lnSpc>
                <a:spcPct val="90000"/>
              </a:lnSpc>
              <a:spcBef>
                <a:spcPct val="0"/>
              </a:spcBef>
              <a:spcAft>
                <a:spcPct val="35000"/>
              </a:spcAft>
              <a:buNone/>
            </a:pPr>
            <a:r>
              <a:rPr lang="en-GB" sz="1500" b="1" kern="1200" dirty="0">
                <a:solidFill>
                  <a:schemeClr val="tx1"/>
                </a:solidFill>
                <a:latin typeface="Arial" panose="020B0604020202020204" pitchFamily="34" charset="0"/>
                <a:cs typeface="Arial" panose="020B0604020202020204" pitchFamily="34" charset="0"/>
              </a:rPr>
              <a:t>Voluntary nature of participation and right to withdraw</a:t>
            </a:r>
          </a:p>
        </p:txBody>
      </p:sp>
      <p:sp>
        <p:nvSpPr>
          <p:cNvPr id="11" name="Freeform: Shape 10">
            <a:extLst>
              <a:ext uri="{FF2B5EF4-FFF2-40B4-BE49-F238E27FC236}">
                <a16:creationId xmlns:a16="http://schemas.microsoft.com/office/drawing/2014/main" id="{8C2B0CB1-9091-4F4A-8D22-0A2C8E793A9D}"/>
              </a:ext>
            </a:extLst>
          </p:cNvPr>
          <p:cNvSpPr/>
          <p:nvPr/>
        </p:nvSpPr>
        <p:spPr>
          <a:xfrm>
            <a:off x="7623048" y="4970660"/>
            <a:ext cx="3273552" cy="615601"/>
          </a:xfrm>
          <a:custGeom>
            <a:avLst/>
            <a:gdLst>
              <a:gd name="connsiteX0" fmla="*/ 0 w 3273552"/>
              <a:gd name="connsiteY0" fmla="*/ 102602 h 615601"/>
              <a:gd name="connsiteX1" fmla="*/ 102602 w 3273552"/>
              <a:gd name="connsiteY1" fmla="*/ 0 h 615601"/>
              <a:gd name="connsiteX2" fmla="*/ 3170950 w 3273552"/>
              <a:gd name="connsiteY2" fmla="*/ 0 h 615601"/>
              <a:gd name="connsiteX3" fmla="*/ 3273552 w 3273552"/>
              <a:gd name="connsiteY3" fmla="*/ 102602 h 615601"/>
              <a:gd name="connsiteX4" fmla="*/ 3273552 w 3273552"/>
              <a:gd name="connsiteY4" fmla="*/ 512999 h 615601"/>
              <a:gd name="connsiteX5" fmla="*/ 3170950 w 3273552"/>
              <a:gd name="connsiteY5" fmla="*/ 615601 h 615601"/>
              <a:gd name="connsiteX6" fmla="*/ 102602 w 3273552"/>
              <a:gd name="connsiteY6" fmla="*/ 615601 h 615601"/>
              <a:gd name="connsiteX7" fmla="*/ 0 w 3273552"/>
              <a:gd name="connsiteY7" fmla="*/ 512999 h 615601"/>
              <a:gd name="connsiteX8" fmla="*/ 0 w 3273552"/>
              <a:gd name="connsiteY8" fmla="*/ 102602 h 615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73552" h="615601">
                <a:moveTo>
                  <a:pt x="0" y="102602"/>
                </a:moveTo>
                <a:cubicBezTo>
                  <a:pt x="0" y="45936"/>
                  <a:pt x="45936" y="0"/>
                  <a:pt x="102602" y="0"/>
                </a:cubicBezTo>
                <a:lnTo>
                  <a:pt x="3170950" y="0"/>
                </a:lnTo>
                <a:cubicBezTo>
                  <a:pt x="3227616" y="0"/>
                  <a:pt x="3273552" y="45936"/>
                  <a:pt x="3273552" y="102602"/>
                </a:cubicBezTo>
                <a:lnTo>
                  <a:pt x="3273552" y="512999"/>
                </a:lnTo>
                <a:cubicBezTo>
                  <a:pt x="3273552" y="569665"/>
                  <a:pt x="3227616" y="615601"/>
                  <a:pt x="3170950" y="615601"/>
                </a:cubicBezTo>
                <a:lnTo>
                  <a:pt x="102602" y="615601"/>
                </a:lnTo>
                <a:cubicBezTo>
                  <a:pt x="45936" y="615601"/>
                  <a:pt x="0" y="569665"/>
                  <a:pt x="0" y="512999"/>
                </a:cubicBezTo>
                <a:lnTo>
                  <a:pt x="0" y="102602"/>
                </a:lnTo>
                <a:close/>
              </a:path>
            </a:pathLst>
          </a:custGeom>
        </p:spPr>
        <p:style>
          <a:lnRef idx="2">
            <a:schemeClr val="lt1">
              <a:hueOff val="0"/>
              <a:satOff val="0"/>
              <a:lumOff val="0"/>
              <a:alphaOff val="0"/>
            </a:schemeClr>
          </a:lnRef>
          <a:fillRef idx="1">
            <a:schemeClr val="accent2">
              <a:hueOff val="11234514"/>
              <a:satOff val="-35841"/>
              <a:lumOff val="-13922"/>
              <a:alphaOff val="0"/>
            </a:schemeClr>
          </a:fillRef>
          <a:effectRef idx="0">
            <a:schemeClr val="accent2">
              <a:hueOff val="11234514"/>
              <a:satOff val="-35841"/>
              <a:lumOff val="-13922"/>
              <a:alphaOff val="0"/>
            </a:schemeClr>
          </a:effectRef>
          <a:fontRef idx="minor">
            <a:schemeClr val="lt1"/>
          </a:fontRef>
        </p:style>
        <p:txBody>
          <a:bodyPr spcFirstLastPara="0" vert="horz" wrap="square" lIns="87201" tIns="58626" rIns="87201" bIns="58626" numCol="1" spcCol="1270" anchor="ctr" anchorCtr="0">
            <a:noAutofit/>
          </a:bodyPr>
          <a:lstStyle/>
          <a:p>
            <a:pPr marL="0" lvl="0" indent="0" algn="ctr" defTabSz="666750">
              <a:lnSpc>
                <a:spcPct val="90000"/>
              </a:lnSpc>
              <a:spcBef>
                <a:spcPct val="0"/>
              </a:spcBef>
              <a:spcAft>
                <a:spcPct val="35000"/>
              </a:spcAft>
              <a:buNone/>
            </a:pPr>
            <a:r>
              <a:rPr lang="en-GB" sz="1600" b="1" kern="1200" dirty="0">
                <a:solidFill>
                  <a:schemeClr val="tx1"/>
                </a:solidFill>
                <a:latin typeface="Arial" panose="020B0604020202020204" pitchFamily="34" charset="0"/>
                <a:cs typeface="Arial" panose="020B0604020202020204" pitchFamily="34" charset="0"/>
              </a:rPr>
              <a:t>Informed consent of those taking part</a:t>
            </a:r>
          </a:p>
        </p:txBody>
      </p:sp>
      <p:sp>
        <p:nvSpPr>
          <p:cNvPr id="12" name="TextBox 11">
            <a:extLst>
              <a:ext uri="{FF2B5EF4-FFF2-40B4-BE49-F238E27FC236}">
                <a16:creationId xmlns:a16="http://schemas.microsoft.com/office/drawing/2014/main" id="{06115F0B-E5C3-4056-8B09-02F24A70A46B}"/>
              </a:ext>
            </a:extLst>
          </p:cNvPr>
          <p:cNvSpPr txBox="1"/>
          <p:nvPr/>
        </p:nvSpPr>
        <p:spPr>
          <a:xfrm>
            <a:off x="367283" y="5310780"/>
            <a:ext cx="3896869" cy="1200329"/>
          </a:xfrm>
          <a:prstGeom prst="rect">
            <a:avLst/>
          </a:prstGeom>
          <a:noFill/>
          <a:ln w="57150">
            <a:solidFill>
              <a:schemeClr val="tx1"/>
            </a:solidFill>
          </a:ln>
        </p:spPr>
        <p:txBody>
          <a:bodyPr wrap="square" rtlCol="0">
            <a:spAutoFit/>
          </a:bodyPr>
          <a:lstStyle/>
          <a:p>
            <a:r>
              <a:rPr lang="en-GB" dirty="0"/>
              <a:t>As UWTSD students, it is important that you include a</a:t>
            </a:r>
          </a:p>
          <a:p>
            <a:r>
              <a:rPr lang="en-GB" b="1" dirty="0"/>
              <a:t>‘I consent to take part voluntarily</a:t>
            </a:r>
            <a:r>
              <a:rPr lang="en-GB" dirty="0"/>
              <a:t>’ tick box on your questionnaires. </a:t>
            </a:r>
          </a:p>
        </p:txBody>
      </p:sp>
    </p:spTree>
    <p:extLst>
      <p:ext uri="{BB962C8B-B14F-4D97-AF65-F5344CB8AC3E}">
        <p14:creationId xmlns:p14="http://schemas.microsoft.com/office/powerpoint/2010/main" val="1019354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7E86BD-CBF3-43DD-8A27-E1A916BF733C}"/>
              </a:ext>
            </a:extLst>
          </p:cNvPr>
          <p:cNvSpPr>
            <a:spLocks noGrp="1"/>
          </p:cNvSpPr>
          <p:nvPr>
            <p:ph type="title"/>
          </p:nvPr>
        </p:nvSpPr>
        <p:spPr/>
        <p:txBody>
          <a:bodyPr/>
          <a:lstStyle/>
          <a:p>
            <a:r>
              <a:rPr lang="en-GB" dirty="0"/>
              <a:t>Conducting ethical research</a:t>
            </a:r>
          </a:p>
        </p:txBody>
      </p:sp>
      <p:sp>
        <p:nvSpPr>
          <p:cNvPr id="3" name="Content Placeholder 2">
            <a:extLst>
              <a:ext uri="{FF2B5EF4-FFF2-40B4-BE49-F238E27FC236}">
                <a16:creationId xmlns:a16="http://schemas.microsoft.com/office/drawing/2014/main" id="{9E3C22C3-DDDC-4880-87DE-E09016423B70}"/>
              </a:ext>
            </a:extLst>
          </p:cNvPr>
          <p:cNvSpPr>
            <a:spLocks noGrp="1"/>
          </p:cNvSpPr>
          <p:nvPr>
            <p:ph idx="1"/>
          </p:nvPr>
        </p:nvSpPr>
        <p:spPr>
          <a:xfrm>
            <a:off x="682388" y="1848444"/>
            <a:ext cx="10601308" cy="594506"/>
          </a:xfrm>
        </p:spPr>
        <p:txBody>
          <a:bodyPr>
            <a:normAutofit fontScale="77500" lnSpcReduction="20000"/>
          </a:bodyPr>
          <a:lstStyle/>
          <a:p>
            <a:pPr marL="0" indent="0">
              <a:buNone/>
            </a:pPr>
            <a:r>
              <a:rPr lang="en-GB" sz="2300" dirty="0">
                <a:latin typeface="Arial" panose="020B0604020202020204" pitchFamily="34" charset="0"/>
                <a:cs typeface="Arial" panose="020B0604020202020204" pitchFamily="34" charset="0"/>
              </a:rPr>
              <a:t>Three of the ten principles outlined by Saunders et al (2019)  apply to how data is stored and analysed. </a:t>
            </a:r>
          </a:p>
          <a:p>
            <a:endParaRPr lang="en-GB" dirty="0"/>
          </a:p>
        </p:txBody>
      </p:sp>
      <p:sp>
        <p:nvSpPr>
          <p:cNvPr id="8" name="Freeform: Shape 7">
            <a:extLst>
              <a:ext uri="{FF2B5EF4-FFF2-40B4-BE49-F238E27FC236}">
                <a16:creationId xmlns:a16="http://schemas.microsoft.com/office/drawing/2014/main" id="{FD6567E8-C417-409C-AB3D-6DBCFDED9103}"/>
              </a:ext>
            </a:extLst>
          </p:cNvPr>
          <p:cNvSpPr/>
          <p:nvPr/>
        </p:nvSpPr>
        <p:spPr>
          <a:xfrm>
            <a:off x="1066800" y="2488377"/>
            <a:ext cx="2664317" cy="1356188"/>
          </a:xfrm>
          <a:custGeom>
            <a:avLst/>
            <a:gdLst>
              <a:gd name="connsiteX0" fmla="*/ 0 w 3621024"/>
              <a:gd name="connsiteY0" fmla="*/ 128955 h 773714"/>
              <a:gd name="connsiteX1" fmla="*/ 128955 w 3621024"/>
              <a:gd name="connsiteY1" fmla="*/ 0 h 773714"/>
              <a:gd name="connsiteX2" fmla="*/ 3492069 w 3621024"/>
              <a:gd name="connsiteY2" fmla="*/ 0 h 773714"/>
              <a:gd name="connsiteX3" fmla="*/ 3621024 w 3621024"/>
              <a:gd name="connsiteY3" fmla="*/ 128955 h 773714"/>
              <a:gd name="connsiteX4" fmla="*/ 3621024 w 3621024"/>
              <a:gd name="connsiteY4" fmla="*/ 644759 h 773714"/>
              <a:gd name="connsiteX5" fmla="*/ 3492069 w 3621024"/>
              <a:gd name="connsiteY5" fmla="*/ 773714 h 773714"/>
              <a:gd name="connsiteX6" fmla="*/ 128955 w 3621024"/>
              <a:gd name="connsiteY6" fmla="*/ 773714 h 773714"/>
              <a:gd name="connsiteX7" fmla="*/ 0 w 3621024"/>
              <a:gd name="connsiteY7" fmla="*/ 644759 h 773714"/>
              <a:gd name="connsiteX8" fmla="*/ 0 w 3621024"/>
              <a:gd name="connsiteY8" fmla="*/ 128955 h 77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21024" h="773714">
                <a:moveTo>
                  <a:pt x="0" y="128955"/>
                </a:moveTo>
                <a:cubicBezTo>
                  <a:pt x="0" y="57735"/>
                  <a:pt x="57735" y="0"/>
                  <a:pt x="128955" y="0"/>
                </a:cubicBezTo>
                <a:lnTo>
                  <a:pt x="3492069" y="0"/>
                </a:lnTo>
                <a:cubicBezTo>
                  <a:pt x="3563289" y="0"/>
                  <a:pt x="3621024" y="57735"/>
                  <a:pt x="3621024" y="128955"/>
                </a:cubicBezTo>
                <a:lnTo>
                  <a:pt x="3621024" y="644759"/>
                </a:lnTo>
                <a:cubicBezTo>
                  <a:pt x="3621024" y="715979"/>
                  <a:pt x="3563289" y="773714"/>
                  <a:pt x="3492069" y="773714"/>
                </a:cubicBezTo>
                <a:lnTo>
                  <a:pt x="128955" y="773714"/>
                </a:lnTo>
                <a:cubicBezTo>
                  <a:pt x="57735" y="773714"/>
                  <a:pt x="0" y="715979"/>
                  <a:pt x="0" y="644759"/>
                </a:cubicBezTo>
                <a:lnTo>
                  <a:pt x="0" y="128955"/>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25400" tIns="81585" rIns="125400" bIns="81585" numCol="1" spcCol="1270" anchor="ctr" anchorCtr="0">
            <a:noAutofit/>
          </a:bodyPr>
          <a:lstStyle/>
          <a:p>
            <a:pPr marL="0" lvl="0" indent="0" algn="ctr" defTabSz="1022350">
              <a:lnSpc>
                <a:spcPct val="90000"/>
              </a:lnSpc>
              <a:spcBef>
                <a:spcPct val="0"/>
              </a:spcBef>
              <a:spcAft>
                <a:spcPct val="35000"/>
              </a:spcAft>
              <a:buNone/>
            </a:pPr>
            <a:r>
              <a:rPr lang="en-GB" sz="2300" b="1" kern="1200" dirty="0">
                <a:solidFill>
                  <a:schemeClr val="tx1"/>
                </a:solidFill>
                <a:latin typeface="Arial" panose="020B0604020202020204" pitchFamily="34" charset="0"/>
                <a:ea typeface="Adobe Kaiti Std R" panose="02020400000000000000" pitchFamily="18" charset="-128"/>
                <a:cs typeface="Arial" panose="020B0604020202020204" pitchFamily="34" charset="0"/>
              </a:rPr>
              <a:t>Ensuring confidentiality of data</a:t>
            </a:r>
          </a:p>
        </p:txBody>
      </p:sp>
      <p:sp>
        <p:nvSpPr>
          <p:cNvPr id="9" name="Freeform: Shape 8">
            <a:extLst>
              <a:ext uri="{FF2B5EF4-FFF2-40B4-BE49-F238E27FC236}">
                <a16:creationId xmlns:a16="http://schemas.microsoft.com/office/drawing/2014/main" id="{9488E4E5-83CB-457D-8925-551EB4266E74}"/>
              </a:ext>
            </a:extLst>
          </p:cNvPr>
          <p:cNvSpPr/>
          <p:nvPr/>
        </p:nvSpPr>
        <p:spPr>
          <a:xfrm>
            <a:off x="4763841" y="2501092"/>
            <a:ext cx="2664317" cy="1356188"/>
          </a:xfrm>
          <a:custGeom>
            <a:avLst/>
            <a:gdLst>
              <a:gd name="connsiteX0" fmla="*/ 0 w 3621024"/>
              <a:gd name="connsiteY0" fmla="*/ 128955 h 773714"/>
              <a:gd name="connsiteX1" fmla="*/ 128955 w 3621024"/>
              <a:gd name="connsiteY1" fmla="*/ 0 h 773714"/>
              <a:gd name="connsiteX2" fmla="*/ 3492069 w 3621024"/>
              <a:gd name="connsiteY2" fmla="*/ 0 h 773714"/>
              <a:gd name="connsiteX3" fmla="*/ 3621024 w 3621024"/>
              <a:gd name="connsiteY3" fmla="*/ 128955 h 773714"/>
              <a:gd name="connsiteX4" fmla="*/ 3621024 w 3621024"/>
              <a:gd name="connsiteY4" fmla="*/ 644759 h 773714"/>
              <a:gd name="connsiteX5" fmla="*/ 3492069 w 3621024"/>
              <a:gd name="connsiteY5" fmla="*/ 773714 h 773714"/>
              <a:gd name="connsiteX6" fmla="*/ 128955 w 3621024"/>
              <a:gd name="connsiteY6" fmla="*/ 773714 h 773714"/>
              <a:gd name="connsiteX7" fmla="*/ 0 w 3621024"/>
              <a:gd name="connsiteY7" fmla="*/ 644759 h 773714"/>
              <a:gd name="connsiteX8" fmla="*/ 0 w 3621024"/>
              <a:gd name="connsiteY8" fmla="*/ 128955 h 77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21024" h="773714">
                <a:moveTo>
                  <a:pt x="0" y="128955"/>
                </a:moveTo>
                <a:cubicBezTo>
                  <a:pt x="0" y="57735"/>
                  <a:pt x="57735" y="0"/>
                  <a:pt x="128955" y="0"/>
                </a:cubicBezTo>
                <a:lnTo>
                  <a:pt x="3492069" y="0"/>
                </a:lnTo>
                <a:cubicBezTo>
                  <a:pt x="3563289" y="0"/>
                  <a:pt x="3621024" y="57735"/>
                  <a:pt x="3621024" y="128955"/>
                </a:cubicBezTo>
                <a:lnTo>
                  <a:pt x="3621024" y="644759"/>
                </a:lnTo>
                <a:cubicBezTo>
                  <a:pt x="3621024" y="715979"/>
                  <a:pt x="3563289" y="773714"/>
                  <a:pt x="3492069" y="773714"/>
                </a:cubicBezTo>
                <a:lnTo>
                  <a:pt x="128955" y="773714"/>
                </a:lnTo>
                <a:cubicBezTo>
                  <a:pt x="57735" y="773714"/>
                  <a:pt x="0" y="715979"/>
                  <a:pt x="0" y="644759"/>
                </a:cubicBezTo>
                <a:lnTo>
                  <a:pt x="0" y="128955"/>
                </a:lnTo>
                <a:close/>
              </a:path>
            </a:pathLst>
          </a:custGeom>
        </p:spPr>
        <p:style>
          <a:lnRef idx="2">
            <a:schemeClr val="lt1">
              <a:hueOff val="0"/>
              <a:satOff val="0"/>
              <a:lumOff val="0"/>
              <a:alphaOff val="0"/>
            </a:schemeClr>
          </a:lnRef>
          <a:fillRef idx="1">
            <a:schemeClr val="accent3">
              <a:hueOff val="-4340306"/>
              <a:satOff val="21273"/>
              <a:lumOff val="8138"/>
              <a:alphaOff val="0"/>
            </a:schemeClr>
          </a:fillRef>
          <a:effectRef idx="0">
            <a:schemeClr val="accent3">
              <a:hueOff val="-4340306"/>
              <a:satOff val="21273"/>
              <a:lumOff val="8138"/>
              <a:alphaOff val="0"/>
            </a:schemeClr>
          </a:effectRef>
          <a:fontRef idx="minor">
            <a:schemeClr val="lt1"/>
          </a:fontRef>
        </p:style>
        <p:txBody>
          <a:bodyPr spcFirstLastPara="0" vert="horz" wrap="square" lIns="125400" tIns="81585" rIns="125400" bIns="81585" numCol="1" spcCol="1270" anchor="ctr" anchorCtr="0">
            <a:noAutofit/>
          </a:bodyPr>
          <a:lstStyle/>
          <a:p>
            <a:pPr marL="0" lvl="0" indent="0" algn="ctr" defTabSz="1022350">
              <a:lnSpc>
                <a:spcPct val="90000"/>
              </a:lnSpc>
              <a:spcBef>
                <a:spcPct val="0"/>
              </a:spcBef>
              <a:spcAft>
                <a:spcPct val="35000"/>
              </a:spcAft>
              <a:buNone/>
            </a:pPr>
            <a:r>
              <a:rPr lang="en-GB" sz="2300" b="1" kern="1200" dirty="0">
                <a:solidFill>
                  <a:schemeClr val="tx1"/>
                </a:solidFill>
                <a:latin typeface="Arial" panose="020B0604020202020204" pitchFamily="34" charset="0"/>
                <a:cs typeface="Arial" panose="020B0604020202020204" pitchFamily="34" charset="0"/>
              </a:rPr>
              <a:t>Accurate analysis and reporting of data </a:t>
            </a:r>
          </a:p>
        </p:txBody>
      </p:sp>
      <p:sp>
        <p:nvSpPr>
          <p:cNvPr id="10" name="Freeform: Shape 9">
            <a:extLst>
              <a:ext uri="{FF2B5EF4-FFF2-40B4-BE49-F238E27FC236}">
                <a16:creationId xmlns:a16="http://schemas.microsoft.com/office/drawing/2014/main" id="{BC0F48B7-4DDE-45F2-A03B-200D44767BE4}"/>
              </a:ext>
            </a:extLst>
          </p:cNvPr>
          <p:cNvSpPr/>
          <p:nvPr/>
        </p:nvSpPr>
        <p:spPr>
          <a:xfrm>
            <a:off x="8315740" y="2513227"/>
            <a:ext cx="2664317" cy="1413634"/>
          </a:xfrm>
          <a:custGeom>
            <a:avLst/>
            <a:gdLst>
              <a:gd name="connsiteX0" fmla="*/ 0 w 3621024"/>
              <a:gd name="connsiteY0" fmla="*/ 128955 h 773714"/>
              <a:gd name="connsiteX1" fmla="*/ 128955 w 3621024"/>
              <a:gd name="connsiteY1" fmla="*/ 0 h 773714"/>
              <a:gd name="connsiteX2" fmla="*/ 3492069 w 3621024"/>
              <a:gd name="connsiteY2" fmla="*/ 0 h 773714"/>
              <a:gd name="connsiteX3" fmla="*/ 3621024 w 3621024"/>
              <a:gd name="connsiteY3" fmla="*/ 128955 h 773714"/>
              <a:gd name="connsiteX4" fmla="*/ 3621024 w 3621024"/>
              <a:gd name="connsiteY4" fmla="*/ 644759 h 773714"/>
              <a:gd name="connsiteX5" fmla="*/ 3492069 w 3621024"/>
              <a:gd name="connsiteY5" fmla="*/ 773714 h 773714"/>
              <a:gd name="connsiteX6" fmla="*/ 128955 w 3621024"/>
              <a:gd name="connsiteY6" fmla="*/ 773714 h 773714"/>
              <a:gd name="connsiteX7" fmla="*/ 0 w 3621024"/>
              <a:gd name="connsiteY7" fmla="*/ 644759 h 773714"/>
              <a:gd name="connsiteX8" fmla="*/ 0 w 3621024"/>
              <a:gd name="connsiteY8" fmla="*/ 128955 h 77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21024" h="773714">
                <a:moveTo>
                  <a:pt x="0" y="128955"/>
                </a:moveTo>
                <a:cubicBezTo>
                  <a:pt x="0" y="57735"/>
                  <a:pt x="57735" y="0"/>
                  <a:pt x="128955" y="0"/>
                </a:cubicBezTo>
                <a:lnTo>
                  <a:pt x="3492069" y="0"/>
                </a:lnTo>
                <a:cubicBezTo>
                  <a:pt x="3563289" y="0"/>
                  <a:pt x="3621024" y="57735"/>
                  <a:pt x="3621024" y="128955"/>
                </a:cubicBezTo>
                <a:lnTo>
                  <a:pt x="3621024" y="644759"/>
                </a:lnTo>
                <a:cubicBezTo>
                  <a:pt x="3621024" y="715979"/>
                  <a:pt x="3563289" y="773714"/>
                  <a:pt x="3492069" y="773714"/>
                </a:cubicBezTo>
                <a:lnTo>
                  <a:pt x="128955" y="773714"/>
                </a:lnTo>
                <a:cubicBezTo>
                  <a:pt x="57735" y="773714"/>
                  <a:pt x="0" y="715979"/>
                  <a:pt x="0" y="644759"/>
                </a:cubicBezTo>
                <a:lnTo>
                  <a:pt x="0" y="128955"/>
                </a:lnTo>
                <a:close/>
              </a:path>
            </a:pathLst>
          </a:custGeom>
        </p:spPr>
        <p:style>
          <a:lnRef idx="2">
            <a:schemeClr val="lt1">
              <a:hueOff val="0"/>
              <a:satOff val="0"/>
              <a:lumOff val="0"/>
              <a:alphaOff val="0"/>
            </a:schemeClr>
          </a:lnRef>
          <a:fillRef idx="1">
            <a:schemeClr val="accent3">
              <a:hueOff val="-8680613"/>
              <a:satOff val="42546"/>
              <a:lumOff val="16275"/>
              <a:alphaOff val="0"/>
            </a:schemeClr>
          </a:fillRef>
          <a:effectRef idx="0">
            <a:schemeClr val="accent3">
              <a:hueOff val="-8680613"/>
              <a:satOff val="42546"/>
              <a:lumOff val="16275"/>
              <a:alphaOff val="0"/>
            </a:schemeClr>
          </a:effectRef>
          <a:fontRef idx="minor">
            <a:schemeClr val="lt1"/>
          </a:fontRef>
        </p:style>
        <p:txBody>
          <a:bodyPr spcFirstLastPara="0" vert="horz" wrap="square" lIns="125400" tIns="81585" rIns="125400" bIns="81585" numCol="1" spcCol="1270" anchor="ctr" anchorCtr="0">
            <a:noAutofit/>
          </a:bodyPr>
          <a:lstStyle/>
          <a:p>
            <a:pPr marL="0" lvl="0" indent="0" algn="ctr" defTabSz="1022350">
              <a:lnSpc>
                <a:spcPct val="90000"/>
              </a:lnSpc>
              <a:spcBef>
                <a:spcPct val="0"/>
              </a:spcBef>
              <a:spcAft>
                <a:spcPct val="35000"/>
              </a:spcAft>
              <a:buNone/>
            </a:pPr>
            <a:r>
              <a:rPr lang="en-GB" sz="2300" b="1" kern="1200" dirty="0">
                <a:solidFill>
                  <a:schemeClr val="tx1"/>
                </a:solidFill>
                <a:latin typeface="Arial" panose="020B0604020202020204" pitchFamily="34" charset="0"/>
                <a:cs typeface="Arial" panose="020B0604020202020204" pitchFamily="34" charset="0"/>
              </a:rPr>
              <a:t>Uphold data protection laws</a:t>
            </a:r>
          </a:p>
        </p:txBody>
      </p:sp>
      <p:sp>
        <p:nvSpPr>
          <p:cNvPr id="13" name="Freeform: Shape 12">
            <a:extLst>
              <a:ext uri="{FF2B5EF4-FFF2-40B4-BE49-F238E27FC236}">
                <a16:creationId xmlns:a16="http://schemas.microsoft.com/office/drawing/2014/main" id="{5F67AE0C-6CFF-40EE-957F-E6453A8DACCF}"/>
              </a:ext>
            </a:extLst>
          </p:cNvPr>
          <p:cNvSpPr/>
          <p:nvPr/>
        </p:nvSpPr>
        <p:spPr>
          <a:xfrm>
            <a:off x="4258237" y="5115460"/>
            <a:ext cx="6186099" cy="861120"/>
          </a:xfrm>
          <a:custGeom>
            <a:avLst/>
            <a:gdLst>
              <a:gd name="connsiteX0" fmla="*/ 0 w 10267552"/>
              <a:gd name="connsiteY0" fmla="*/ 143523 h 861120"/>
              <a:gd name="connsiteX1" fmla="*/ 143523 w 10267552"/>
              <a:gd name="connsiteY1" fmla="*/ 0 h 861120"/>
              <a:gd name="connsiteX2" fmla="*/ 10124029 w 10267552"/>
              <a:gd name="connsiteY2" fmla="*/ 0 h 861120"/>
              <a:gd name="connsiteX3" fmla="*/ 10267552 w 10267552"/>
              <a:gd name="connsiteY3" fmla="*/ 143523 h 861120"/>
              <a:gd name="connsiteX4" fmla="*/ 10267552 w 10267552"/>
              <a:gd name="connsiteY4" fmla="*/ 717597 h 861120"/>
              <a:gd name="connsiteX5" fmla="*/ 10124029 w 10267552"/>
              <a:gd name="connsiteY5" fmla="*/ 861120 h 861120"/>
              <a:gd name="connsiteX6" fmla="*/ 143523 w 10267552"/>
              <a:gd name="connsiteY6" fmla="*/ 861120 h 861120"/>
              <a:gd name="connsiteX7" fmla="*/ 0 w 10267552"/>
              <a:gd name="connsiteY7" fmla="*/ 717597 h 861120"/>
              <a:gd name="connsiteX8" fmla="*/ 0 w 10267552"/>
              <a:gd name="connsiteY8" fmla="*/ 143523 h 861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67552" h="861120">
                <a:moveTo>
                  <a:pt x="0" y="143523"/>
                </a:moveTo>
                <a:cubicBezTo>
                  <a:pt x="0" y="64257"/>
                  <a:pt x="64257" y="0"/>
                  <a:pt x="143523" y="0"/>
                </a:cubicBezTo>
                <a:lnTo>
                  <a:pt x="10124029" y="0"/>
                </a:lnTo>
                <a:cubicBezTo>
                  <a:pt x="10203295" y="0"/>
                  <a:pt x="10267552" y="64257"/>
                  <a:pt x="10267552" y="143523"/>
                </a:cubicBezTo>
                <a:lnTo>
                  <a:pt x="10267552" y="717597"/>
                </a:lnTo>
                <a:cubicBezTo>
                  <a:pt x="10267552" y="796863"/>
                  <a:pt x="10203295" y="861120"/>
                  <a:pt x="10124029" y="861120"/>
                </a:cubicBezTo>
                <a:lnTo>
                  <a:pt x="143523" y="861120"/>
                </a:lnTo>
                <a:cubicBezTo>
                  <a:pt x="64257" y="861120"/>
                  <a:pt x="0" y="796863"/>
                  <a:pt x="0" y="717597"/>
                </a:cubicBezTo>
                <a:lnTo>
                  <a:pt x="0" y="143523"/>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75386" tIns="175386" rIns="175386" bIns="175386" numCol="1" spcCol="1270" anchor="ctr" anchorCtr="0">
            <a:noAutofit/>
          </a:bodyPr>
          <a:lstStyle/>
          <a:p>
            <a:pPr marL="0" lvl="0" indent="0" algn="l" defTabSz="1555750">
              <a:lnSpc>
                <a:spcPct val="90000"/>
              </a:lnSpc>
              <a:spcBef>
                <a:spcPct val="0"/>
              </a:spcBef>
              <a:spcAft>
                <a:spcPct val="35000"/>
              </a:spcAft>
              <a:buNone/>
            </a:pPr>
            <a:endParaRPr lang="en-GB" sz="3500" kern="1200"/>
          </a:p>
        </p:txBody>
      </p:sp>
      <p:sp>
        <p:nvSpPr>
          <p:cNvPr id="14" name="Freeform: Shape 13">
            <a:extLst>
              <a:ext uri="{FF2B5EF4-FFF2-40B4-BE49-F238E27FC236}">
                <a16:creationId xmlns:a16="http://schemas.microsoft.com/office/drawing/2014/main" id="{250834E0-C3B5-4D11-8325-340429E83CFD}"/>
              </a:ext>
            </a:extLst>
          </p:cNvPr>
          <p:cNvSpPr/>
          <p:nvPr/>
        </p:nvSpPr>
        <p:spPr>
          <a:xfrm>
            <a:off x="1066800" y="5269684"/>
            <a:ext cx="9076376" cy="761760"/>
          </a:xfrm>
          <a:custGeom>
            <a:avLst/>
            <a:gdLst>
              <a:gd name="connsiteX0" fmla="*/ 0 w 10267552"/>
              <a:gd name="connsiteY0" fmla="*/ 0 h 761760"/>
              <a:gd name="connsiteX1" fmla="*/ 10267552 w 10267552"/>
              <a:gd name="connsiteY1" fmla="*/ 0 h 761760"/>
              <a:gd name="connsiteX2" fmla="*/ 10267552 w 10267552"/>
              <a:gd name="connsiteY2" fmla="*/ 761760 h 761760"/>
              <a:gd name="connsiteX3" fmla="*/ 0 w 10267552"/>
              <a:gd name="connsiteY3" fmla="*/ 761760 h 761760"/>
              <a:gd name="connsiteX4" fmla="*/ 0 w 10267552"/>
              <a:gd name="connsiteY4" fmla="*/ 0 h 761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67552" h="761760">
                <a:moveTo>
                  <a:pt x="0" y="0"/>
                </a:moveTo>
                <a:lnTo>
                  <a:pt x="10267552" y="0"/>
                </a:lnTo>
                <a:lnTo>
                  <a:pt x="10267552" y="761760"/>
                </a:lnTo>
                <a:lnTo>
                  <a:pt x="0" y="7617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25995" tIns="44450" rIns="248920" bIns="44450" numCol="1" spcCol="1270" anchor="t" anchorCtr="0">
            <a:noAutofit/>
          </a:bodyPr>
          <a:lstStyle/>
          <a:p>
            <a:pPr marL="0" lvl="1" algn="l" defTabSz="1200150">
              <a:lnSpc>
                <a:spcPct val="90000"/>
              </a:lnSpc>
              <a:spcBef>
                <a:spcPct val="0"/>
              </a:spcBef>
              <a:spcAft>
                <a:spcPct val="20000"/>
              </a:spcAft>
            </a:pPr>
            <a:r>
              <a:rPr lang="en-GB" sz="2000" kern="1200" dirty="0">
                <a:latin typeface="Arial" panose="020B0604020202020204" pitchFamily="34" charset="0"/>
                <a:cs typeface="Arial" panose="020B0604020202020204" pitchFamily="34" charset="0"/>
              </a:rPr>
              <a:t>The final principle is:  </a:t>
            </a:r>
          </a:p>
        </p:txBody>
      </p:sp>
      <p:sp>
        <p:nvSpPr>
          <p:cNvPr id="11" name="TextBox 10">
            <a:extLst>
              <a:ext uri="{FF2B5EF4-FFF2-40B4-BE49-F238E27FC236}">
                <a16:creationId xmlns:a16="http://schemas.microsoft.com/office/drawing/2014/main" id="{D7990D86-9652-40F3-80E8-B4D0457EA68F}"/>
              </a:ext>
            </a:extLst>
          </p:cNvPr>
          <p:cNvSpPr txBox="1"/>
          <p:nvPr/>
        </p:nvSpPr>
        <p:spPr>
          <a:xfrm>
            <a:off x="921657" y="4162604"/>
            <a:ext cx="10058400" cy="707886"/>
          </a:xfrm>
          <a:prstGeom prst="rect">
            <a:avLst/>
          </a:prstGeom>
          <a:noFill/>
          <a:ln w="38100">
            <a:solidFill>
              <a:schemeClr val="tx1"/>
            </a:solidFill>
          </a:ln>
        </p:spPr>
        <p:txBody>
          <a:bodyPr wrap="square" rtlCol="0">
            <a:spAutoFit/>
          </a:bodyPr>
          <a:lstStyle/>
          <a:p>
            <a:r>
              <a:rPr lang="en-GB" sz="2000" dirty="0">
                <a:latin typeface="Arial" panose="020B0604020202020204" pitchFamily="34" charset="0"/>
                <a:cs typeface="Arial" panose="020B0604020202020204" pitchFamily="34" charset="0"/>
              </a:rPr>
              <a:t>As UWTSD you must ensure that you: do not share data outside of the organisation and that you do not falsify your results. </a:t>
            </a:r>
          </a:p>
        </p:txBody>
      </p:sp>
      <p:sp>
        <p:nvSpPr>
          <p:cNvPr id="16" name="TextBox 15">
            <a:extLst>
              <a:ext uri="{FF2B5EF4-FFF2-40B4-BE49-F238E27FC236}">
                <a16:creationId xmlns:a16="http://schemas.microsoft.com/office/drawing/2014/main" id="{74E8857A-974D-4F7A-BB62-4D165DFBAF0E}"/>
              </a:ext>
            </a:extLst>
          </p:cNvPr>
          <p:cNvSpPr txBox="1"/>
          <p:nvPr/>
        </p:nvSpPr>
        <p:spPr>
          <a:xfrm>
            <a:off x="4345288" y="5292728"/>
            <a:ext cx="6099048" cy="461665"/>
          </a:xfrm>
          <a:prstGeom prst="rect">
            <a:avLst/>
          </a:prstGeom>
          <a:noFill/>
        </p:spPr>
        <p:txBody>
          <a:bodyPr wrap="square">
            <a:spAutoFit/>
          </a:bodyPr>
          <a:lstStyle/>
          <a:p>
            <a:pPr algn="ctr"/>
            <a:r>
              <a:rPr lang="en-GB" sz="2400" b="1" dirty="0">
                <a:latin typeface="Arial" panose="020B0604020202020204" pitchFamily="34" charset="0"/>
                <a:cs typeface="Arial" panose="020B0604020202020204" pitchFamily="34" charset="0"/>
              </a:rPr>
              <a:t>Ensure the safety of the researcher</a:t>
            </a:r>
          </a:p>
        </p:txBody>
      </p:sp>
    </p:spTree>
    <p:extLst>
      <p:ext uri="{BB962C8B-B14F-4D97-AF65-F5344CB8AC3E}">
        <p14:creationId xmlns:p14="http://schemas.microsoft.com/office/powerpoint/2010/main" val="523372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animBg="1"/>
      <p:bldP spid="9" grpId="0" animBg="1"/>
      <p:bldP spid="10" grpId="0" animBg="1"/>
      <p:bldP spid="13" grpId="0" animBg="1"/>
      <p:bldP spid="14" grpId="0"/>
      <p:bldP spid="11" grpId="0" animBg="1"/>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4E456-A4D9-4770-B1EC-BF875DAA4861}"/>
              </a:ext>
            </a:extLst>
          </p:cNvPr>
          <p:cNvSpPr>
            <a:spLocks noGrp="1"/>
          </p:cNvSpPr>
          <p:nvPr>
            <p:ph type="title"/>
          </p:nvPr>
        </p:nvSpPr>
        <p:spPr>
          <a:xfrm>
            <a:off x="357822" y="281480"/>
            <a:ext cx="10058400" cy="1371600"/>
          </a:xfrm>
        </p:spPr>
        <p:txBody>
          <a:bodyPr>
            <a:normAutofit/>
          </a:bodyPr>
          <a:lstStyle/>
          <a:p>
            <a:r>
              <a:rPr lang="en-GB" dirty="0"/>
              <a:t>Types of questions</a:t>
            </a:r>
          </a:p>
        </p:txBody>
      </p:sp>
      <p:sp>
        <p:nvSpPr>
          <p:cNvPr id="9" name="Freeform: Shape 8">
            <a:extLst>
              <a:ext uri="{FF2B5EF4-FFF2-40B4-BE49-F238E27FC236}">
                <a16:creationId xmlns:a16="http://schemas.microsoft.com/office/drawing/2014/main" id="{B11AB803-B021-4670-9B82-F0FE4016212E}"/>
              </a:ext>
            </a:extLst>
          </p:cNvPr>
          <p:cNvSpPr/>
          <p:nvPr/>
        </p:nvSpPr>
        <p:spPr>
          <a:xfrm>
            <a:off x="464777" y="1532182"/>
            <a:ext cx="2041472" cy="2091166"/>
          </a:xfrm>
          <a:custGeom>
            <a:avLst/>
            <a:gdLst>
              <a:gd name="connsiteX0" fmla="*/ 0 w 1525763"/>
              <a:gd name="connsiteY0" fmla="*/ 663707 h 1327414"/>
              <a:gd name="connsiteX1" fmla="*/ 331854 w 1525763"/>
              <a:gd name="connsiteY1" fmla="*/ 0 h 1327414"/>
              <a:gd name="connsiteX2" fmla="*/ 1193910 w 1525763"/>
              <a:gd name="connsiteY2" fmla="*/ 0 h 1327414"/>
              <a:gd name="connsiteX3" fmla="*/ 1525763 w 1525763"/>
              <a:gd name="connsiteY3" fmla="*/ 663707 h 1327414"/>
              <a:gd name="connsiteX4" fmla="*/ 1193910 w 1525763"/>
              <a:gd name="connsiteY4" fmla="*/ 1327414 h 1327414"/>
              <a:gd name="connsiteX5" fmla="*/ 331854 w 1525763"/>
              <a:gd name="connsiteY5" fmla="*/ 1327414 h 1327414"/>
              <a:gd name="connsiteX6" fmla="*/ 0 w 1525763"/>
              <a:gd name="connsiteY6" fmla="*/ 663707 h 132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25763" h="1327414">
                <a:moveTo>
                  <a:pt x="762882" y="0"/>
                </a:moveTo>
                <a:lnTo>
                  <a:pt x="1525762" y="288713"/>
                </a:lnTo>
                <a:lnTo>
                  <a:pt x="1525762" y="1038702"/>
                </a:lnTo>
                <a:lnTo>
                  <a:pt x="762882" y="1327414"/>
                </a:lnTo>
                <a:lnTo>
                  <a:pt x="1" y="1038702"/>
                </a:lnTo>
                <a:lnTo>
                  <a:pt x="1" y="288713"/>
                </a:lnTo>
                <a:lnTo>
                  <a:pt x="762882"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67815" tIns="298726" rIns="267816" bIns="298725" numCol="1" spcCol="1270" anchor="ctr" anchorCtr="0">
            <a:noAutofit/>
          </a:bodyPr>
          <a:lstStyle/>
          <a:p>
            <a:pPr marL="0" lvl="0" indent="0" algn="ctr" defTabSz="711200">
              <a:lnSpc>
                <a:spcPct val="90000"/>
              </a:lnSpc>
              <a:spcBef>
                <a:spcPct val="0"/>
              </a:spcBef>
              <a:spcAft>
                <a:spcPct val="35000"/>
              </a:spcAft>
              <a:buNone/>
            </a:pPr>
            <a:r>
              <a:rPr lang="en-GB" sz="2400" b="1" kern="1200" dirty="0">
                <a:solidFill>
                  <a:schemeClr val="tx1"/>
                </a:solidFill>
                <a:latin typeface="Arial" panose="020B0604020202020204" pitchFamily="34" charset="0"/>
                <a:cs typeface="Arial" panose="020B0604020202020204" pitchFamily="34" charset="0"/>
              </a:rPr>
              <a:t>Open questions</a:t>
            </a:r>
            <a:endParaRPr lang="en-GB" sz="2400" kern="1200" dirty="0">
              <a:solidFill>
                <a:schemeClr val="tx1"/>
              </a:solidFill>
              <a:latin typeface="Arial" panose="020B0604020202020204" pitchFamily="34" charset="0"/>
              <a:cs typeface="Arial" panose="020B0604020202020204" pitchFamily="34" charset="0"/>
            </a:endParaRPr>
          </a:p>
        </p:txBody>
      </p:sp>
      <p:sp>
        <p:nvSpPr>
          <p:cNvPr id="10" name="Freeform: Shape 9">
            <a:extLst>
              <a:ext uri="{FF2B5EF4-FFF2-40B4-BE49-F238E27FC236}">
                <a16:creationId xmlns:a16="http://schemas.microsoft.com/office/drawing/2014/main" id="{CDB1711A-EE43-420B-942C-D488E26C65A3}"/>
              </a:ext>
            </a:extLst>
          </p:cNvPr>
          <p:cNvSpPr/>
          <p:nvPr/>
        </p:nvSpPr>
        <p:spPr>
          <a:xfrm>
            <a:off x="357822" y="1184971"/>
            <a:ext cx="1702752" cy="915458"/>
          </a:xfrm>
          <a:custGeom>
            <a:avLst/>
            <a:gdLst>
              <a:gd name="connsiteX0" fmla="*/ 0 w 1702752"/>
              <a:gd name="connsiteY0" fmla="*/ 0 h 915458"/>
              <a:gd name="connsiteX1" fmla="*/ 1702752 w 1702752"/>
              <a:gd name="connsiteY1" fmla="*/ 0 h 915458"/>
              <a:gd name="connsiteX2" fmla="*/ 1702752 w 1702752"/>
              <a:gd name="connsiteY2" fmla="*/ 915458 h 915458"/>
              <a:gd name="connsiteX3" fmla="*/ 0 w 1702752"/>
              <a:gd name="connsiteY3" fmla="*/ 915458 h 915458"/>
              <a:gd name="connsiteX4" fmla="*/ 0 w 1702752"/>
              <a:gd name="connsiteY4" fmla="*/ 0 h 915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2752" h="915458">
                <a:moveTo>
                  <a:pt x="0" y="0"/>
                </a:moveTo>
                <a:lnTo>
                  <a:pt x="1702752" y="0"/>
                </a:lnTo>
                <a:lnTo>
                  <a:pt x="1702752" y="915458"/>
                </a:lnTo>
                <a:lnTo>
                  <a:pt x="0" y="91545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endParaRPr lang="en-GB" sz="3600" kern="1200"/>
          </a:p>
        </p:txBody>
      </p:sp>
      <p:sp>
        <p:nvSpPr>
          <p:cNvPr id="11" name="Freeform: Shape 10">
            <a:extLst>
              <a:ext uri="{FF2B5EF4-FFF2-40B4-BE49-F238E27FC236}">
                <a16:creationId xmlns:a16="http://schemas.microsoft.com/office/drawing/2014/main" id="{F095953E-4E82-40BC-9D46-7EE292F365AF}"/>
              </a:ext>
            </a:extLst>
          </p:cNvPr>
          <p:cNvSpPr/>
          <p:nvPr/>
        </p:nvSpPr>
        <p:spPr>
          <a:xfrm>
            <a:off x="10399809" y="5020157"/>
            <a:ext cx="1327415" cy="1525764"/>
          </a:xfrm>
          <a:custGeom>
            <a:avLst/>
            <a:gdLst>
              <a:gd name="connsiteX0" fmla="*/ 0 w 1525763"/>
              <a:gd name="connsiteY0" fmla="*/ 663707 h 1327414"/>
              <a:gd name="connsiteX1" fmla="*/ 331854 w 1525763"/>
              <a:gd name="connsiteY1" fmla="*/ 0 h 1327414"/>
              <a:gd name="connsiteX2" fmla="*/ 1193910 w 1525763"/>
              <a:gd name="connsiteY2" fmla="*/ 0 h 1327414"/>
              <a:gd name="connsiteX3" fmla="*/ 1525763 w 1525763"/>
              <a:gd name="connsiteY3" fmla="*/ 663707 h 1327414"/>
              <a:gd name="connsiteX4" fmla="*/ 1193910 w 1525763"/>
              <a:gd name="connsiteY4" fmla="*/ 1327414 h 1327414"/>
              <a:gd name="connsiteX5" fmla="*/ 331854 w 1525763"/>
              <a:gd name="connsiteY5" fmla="*/ 1327414 h 1327414"/>
              <a:gd name="connsiteX6" fmla="*/ 0 w 1525763"/>
              <a:gd name="connsiteY6" fmla="*/ 663707 h 132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25763" h="1327414">
                <a:moveTo>
                  <a:pt x="762882" y="0"/>
                </a:moveTo>
                <a:lnTo>
                  <a:pt x="1525762" y="288713"/>
                </a:lnTo>
                <a:lnTo>
                  <a:pt x="1525762" y="1038702"/>
                </a:lnTo>
                <a:lnTo>
                  <a:pt x="762882" y="1327414"/>
                </a:lnTo>
                <a:lnTo>
                  <a:pt x="1" y="1038702"/>
                </a:lnTo>
                <a:lnTo>
                  <a:pt x="1" y="288713"/>
                </a:lnTo>
                <a:lnTo>
                  <a:pt x="762882" y="0"/>
                </a:lnTo>
                <a:close/>
              </a:path>
            </a:pathLst>
          </a:custGeom>
        </p:spPr>
        <p:style>
          <a:lnRef idx="2">
            <a:schemeClr val="lt1">
              <a:hueOff val="0"/>
              <a:satOff val="0"/>
              <a:lumOff val="0"/>
              <a:alphaOff val="0"/>
            </a:schemeClr>
          </a:lnRef>
          <a:fillRef idx="1">
            <a:schemeClr val="accent2">
              <a:hueOff val="1604931"/>
              <a:satOff val="-5120"/>
              <a:lumOff val="-1989"/>
              <a:alphaOff val="0"/>
            </a:schemeClr>
          </a:fillRef>
          <a:effectRef idx="0">
            <a:schemeClr val="accent2">
              <a:hueOff val="1604931"/>
              <a:satOff val="-5120"/>
              <a:lumOff val="-1989"/>
              <a:alphaOff val="0"/>
            </a:schemeClr>
          </a:effectRef>
          <a:fontRef idx="minor">
            <a:schemeClr val="lt1"/>
          </a:fontRef>
        </p:style>
        <p:txBody>
          <a:bodyPr spcFirstLastPara="0" vert="horz" wrap="square" lIns="206855" tIns="237766" rIns="206856" bIns="237765" numCol="1" spcCol="1270" anchor="ctr" anchorCtr="0">
            <a:noAutofit/>
          </a:bodyPr>
          <a:lstStyle/>
          <a:p>
            <a:pPr marL="0" lvl="0" indent="0" algn="ctr" defTabSz="1600200">
              <a:lnSpc>
                <a:spcPct val="90000"/>
              </a:lnSpc>
              <a:spcBef>
                <a:spcPct val="0"/>
              </a:spcBef>
              <a:spcAft>
                <a:spcPct val="35000"/>
              </a:spcAft>
              <a:buNone/>
            </a:pPr>
            <a:endParaRPr lang="en-GB" sz="3600" kern="1200"/>
          </a:p>
        </p:txBody>
      </p:sp>
      <p:sp>
        <p:nvSpPr>
          <p:cNvPr id="12" name="Freeform: Shape 11">
            <a:extLst>
              <a:ext uri="{FF2B5EF4-FFF2-40B4-BE49-F238E27FC236}">
                <a16:creationId xmlns:a16="http://schemas.microsoft.com/office/drawing/2014/main" id="{CE1DC298-D59F-42C7-98E6-B9426A776297}"/>
              </a:ext>
            </a:extLst>
          </p:cNvPr>
          <p:cNvSpPr/>
          <p:nvPr/>
        </p:nvSpPr>
        <p:spPr>
          <a:xfrm>
            <a:off x="3052455" y="1547328"/>
            <a:ext cx="2012260" cy="2091166"/>
          </a:xfrm>
          <a:custGeom>
            <a:avLst/>
            <a:gdLst>
              <a:gd name="connsiteX0" fmla="*/ 0 w 1525763"/>
              <a:gd name="connsiteY0" fmla="*/ 663707 h 1327414"/>
              <a:gd name="connsiteX1" fmla="*/ 331854 w 1525763"/>
              <a:gd name="connsiteY1" fmla="*/ 0 h 1327414"/>
              <a:gd name="connsiteX2" fmla="*/ 1193910 w 1525763"/>
              <a:gd name="connsiteY2" fmla="*/ 0 h 1327414"/>
              <a:gd name="connsiteX3" fmla="*/ 1525763 w 1525763"/>
              <a:gd name="connsiteY3" fmla="*/ 663707 h 1327414"/>
              <a:gd name="connsiteX4" fmla="*/ 1193910 w 1525763"/>
              <a:gd name="connsiteY4" fmla="*/ 1327414 h 1327414"/>
              <a:gd name="connsiteX5" fmla="*/ 331854 w 1525763"/>
              <a:gd name="connsiteY5" fmla="*/ 1327414 h 1327414"/>
              <a:gd name="connsiteX6" fmla="*/ 0 w 1525763"/>
              <a:gd name="connsiteY6" fmla="*/ 663707 h 132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25763" h="1327414">
                <a:moveTo>
                  <a:pt x="762882" y="0"/>
                </a:moveTo>
                <a:lnTo>
                  <a:pt x="1525762" y="288713"/>
                </a:lnTo>
                <a:lnTo>
                  <a:pt x="1525762" y="1038702"/>
                </a:lnTo>
                <a:lnTo>
                  <a:pt x="762882" y="1327414"/>
                </a:lnTo>
                <a:lnTo>
                  <a:pt x="1" y="1038702"/>
                </a:lnTo>
                <a:lnTo>
                  <a:pt x="1" y="288713"/>
                </a:lnTo>
                <a:lnTo>
                  <a:pt x="762882" y="0"/>
                </a:lnTo>
                <a:close/>
              </a:path>
            </a:pathLst>
          </a:custGeom>
        </p:spPr>
        <p:style>
          <a:lnRef idx="2">
            <a:schemeClr val="lt1">
              <a:hueOff val="0"/>
              <a:satOff val="0"/>
              <a:lumOff val="0"/>
              <a:alphaOff val="0"/>
            </a:schemeClr>
          </a:lnRef>
          <a:fillRef idx="1">
            <a:schemeClr val="accent2">
              <a:hueOff val="3209861"/>
              <a:satOff val="-10240"/>
              <a:lumOff val="-3978"/>
              <a:alphaOff val="0"/>
            </a:schemeClr>
          </a:fillRef>
          <a:effectRef idx="0">
            <a:schemeClr val="accent2">
              <a:hueOff val="3209861"/>
              <a:satOff val="-10240"/>
              <a:lumOff val="-3978"/>
              <a:alphaOff val="0"/>
            </a:schemeClr>
          </a:effectRef>
          <a:fontRef idx="minor">
            <a:schemeClr val="lt1"/>
          </a:fontRef>
        </p:style>
        <p:txBody>
          <a:bodyPr spcFirstLastPara="0" vert="horz" wrap="square" lIns="267815" tIns="298726" rIns="267816" bIns="298725" numCol="1" spcCol="1270" anchor="ctr" anchorCtr="0">
            <a:noAutofit/>
          </a:bodyPr>
          <a:lstStyle/>
          <a:p>
            <a:pPr marL="0" lvl="0" indent="0" algn="ctr" defTabSz="711200">
              <a:lnSpc>
                <a:spcPct val="90000"/>
              </a:lnSpc>
              <a:spcBef>
                <a:spcPct val="0"/>
              </a:spcBef>
              <a:spcAft>
                <a:spcPct val="35000"/>
              </a:spcAft>
              <a:buNone/>
            </a:pPr>
            <a:r>
              <a:rPr lang="en-GB" sz="2400" b="1" kern="1200" dirty="0">
                <a:solidFill>
                  <a:schemeClr val="tx1"/>
                </a:solidFill>
                <a:latin typeface="Arial" panose="020B0604020202020204" pitchFamily="34" charset="0"/>
                <a:cs typeface="Arial" panose="020B0604020202020204" pitchFamily="34" charset="0"/>
              </a:rPr>
              <a:t>Closed questions</a:t>
            </a:r>
            <a:endParaRPr lang="en-GB" sz="2400" kern="1200" dirty="0">
              <a:solidFill>
                <a:schemeClr val="tx1"/>
              </a:solidFill>
              <a:latin typeface="Arial" panose="020B06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8228D577-7D3A-4AF0-8687-4AF4B4056B6D}"/>
              </a:ext>
            </a:extLst>
          </p:cNvPr>
          <p:cNvSpPr/>
          <p:nvPr/>
        </p:nvSpPr>
        <p:spPr>
          <a:xfrm>
            <a:off x="-3432175" y="2480040"/>
            <a:ext cx="1647825" cy="9154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4" name="Freeform: Shape 13">
            <a:extLst>
              <a:ext uri="{FF2B5EF4-FFF2-40B4-BE49-F238E27FC236}">
                <a16:creationId xmlns:a16="http://schemas.microsoft.com/office/drawing/2014/main" id="{04248F63-5E41-4A55-BCDF-E129A681CFCF}"/>
              </a:ext>
            </a:extLst>
          </p:cNvPr>
          <p:cNvSpPr/>
          <p:nvPr/>
        </p:nvSpPr>
        <p:spPr>
          <a:xfrm>
            <a:off x="10399808" y="305581"/>
            <a:ext cx="1327415" cy="1525764"/>
          </a:xfrm>
          <a:custGeom>
            <a:avLst/>
            <a:gdLst>
              <a:gd name="connsiteX0" fmla="*/ 0 w 1525763"/>
              <a:gd name="connsiteY0" fmla="*/ 663707 h 1327414"/>
              <a:gd name="connsiteX1" fmla="*/ 331854 w 1525763"/>
              <a:gd name="connsiteY1" fmla="*/ 0 h 1327414"/>
              <a:gd name="connsiteX2" fmla="*/ 1193910 w 1525763"/>
              <a:gd name="connsiteY2" fmla="*/ 0 h 1327414"/>
              <a:gd name="connsiteX3" fmla="*/ 1525763 w 1525763"/>
              <a:gd name="connsiteY3" fmla="*/ 663707 h 1327414"/>
              <a:gd name="connsiteX4" fmla="*/ 1193910 w 1525763"/>
              <a:gd name="connsiteY4" fmla="*/ 1327414 h 1327414"/>
              <a:gd name="connsiteX5" fmla="*/ 331854 w 1525763"/>
              <a:gd name="connsiteY5" fmla="*/ 1327414 h 1327414"/>
              <a:gd name="connsiteX6" fmla="*/ 0 w 1525763"/>
              <a:gd name="connsiteY6" fmla="*/ 663707 h 132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25763" h="1327414">
                <a:moveTo>
                  <a:pt x="762882" y="0"/>
                </a:moveTo>
                <a:lnTo>
                  <a:pt x="1525762" y="288713"/>
                </a:lnTo>
                <a:lnTo>
                  <a:pt x="1525762" y="1038702"/>
                </a:lnTo>
                <a:lnTo>
                  <a:pt x="762882" y="1327414"/>
                </a:lnTo>
                <a:lnTo>
                  <a:pt x="1" y="1038702"/>
                </a:lnTo>
                <a:lnTo>
                  <a:pt x="1" y="288713"/>
                </a:lnTo>
                <a:lnTo>
                  <a:pt x="762882" y="0"/>
                </a:lnTo>
                <a:close/>
              </a:path>
            </a:pathLst>
          </a:custGeom>
        </p:spPr>
        <p:style>
          <a:lnRef idx="2">
            <a:schemeClr val="lt1">
              <a:hueOff val="0"/>
              <a:satOff val="0"/>
              <a:lumOff val="0"/>
              <a:alphaOff val="0"/>
            </a:schemeClr>
          </a:lnRef>
          <a:fillRef idx="1">
            <a:schemeClr val="accent2">
              <a:hueOff val="4814792"/>
              <a:satOff val="-15360"/>
              <a:lumOff val="-5967"/>
              <a:alphaOff val="0"/>
            </a:schemeClr>
          </a:fillRef>
          <a:effectRef idx="0">
            <a:schemeClr val="accent2">
              <a:hueOff val="4814792"/>
              <a:satOff val="-15360"/>
              <a:lumOff val="-5967"/>
              <a:alphaOff val="0"/>
            </a:schemeClr>
          </a:effectRef>
          <a:fontRef idx="minor">
            <a:schemeClr val="lt1"/>
          </a:fontRef>
        </p:style>
        <p:txBody>
          <a:bodyPr spcFirstLastPara="0" vert="horz" wrap="square" lIns="206855" tIns="237766" rIns="206856" bIns="237765" numCol="1" spcCol="1270" anchor="ctr" anchorCtr="0">
            <a:noAutofit/>
          </a:bodyPr>
          <a:lstStyle/>
          <a:p>
            <a:pPr marL="0" lvl="0" indent="0" algn="ctr" defTabSz="1600200">
              <a:lnSpc>
                <a:spcPct val="90000"/>
              </a:lnSpc>
              <a:spcBef>
                <a:spcPct val="0"/>
              </a:spcBef>
              <a:spcAft>
                <a:spcPct val="35000"/>
              </a:spcAft>
              <a:buNone/>
            </a:pPr>
            <a:endParaRPr lang="en-GB" sz="3600" kern="1200"/>
          </a:p>
        </p:txBody>
      </p:sp>
      <p:sp>
        <p:nvSpPr>
          <p:cNvPr id="15" name="Freeform: Shape 14">
            <a:extLst>
              <a:ext uri="{FF2B5EF4-FFF2-40B4-BE49-F238E27FC236}">
                <a16:creationId xmlns:a16="http://schemas.microsoft.com/office/drawing/2014/main" id="{B82CBEEC-8E70-46F9-B9B1-1B86A2B0D221}"/>
              </a:ext>
            </a:extLst>
          </p:cNvPr>
          <p:cNvSpPr/>
          <p:nvPr/>
        </p:nvSpPr>
        <p:spPr>
          <a:xfrm>
            <a:off x="8228202" y="1532182"/>
            <a:ext cx="2092770" cy="2091166"/>
          </a:xfrm>
          <a:custGeom>
            <a:avLst/>
            <a:gdLst>
              <a:gd name="connsiteX0" fmla="*/ 0 w 1525763"/>
              <a:gd name="connsiteY0" fmla="*/ 663707 h 1327414"/>
              <a:gd name="connsiteX1" fmla="*/ 331854 w 1525763"/>
              <a:gd name="connsiteY1" fmla="*/ 0 h 1327414"/>
              <a:gd name="connsiteX2" fmla="*/ 1193910 w 1525763"/>
              <a:gd name="connsiteY2" fmla="*/ 0 h 1327414"/>
              <a:gd name="connsiteX3" fmla="*/ 1525763 w 1525763"/>
              <a:gd name="connsiteY3" fmla="*/ 663707 h 1327414"/>
              <a:gd name="connsiteX4" fmla="*/ 1193910 w 1525763"/>
              <a:gd name="connsiteY4" fmla="*/ 1327414 h 1327414"/>
              <a:gd name="connsiteX5" fmla="*/ 331854 w 1525763"/>
              <a:gd name="connsiteY5" fmla="*/ 1327414 h 1327414"/>
              <a:gd name="connsiteX6" fmla="*/ 0 w 1525763"/>
              <a:gd name="connsiteY6" fmla="*/ 663707 h 132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25763" h="1327414">
                <a:moveTo>
                  <a:pt x="762882" y="0"/>
                </a:moveTo>
                <a:lnTo>
                  <a:pt x="1525762" y="288713"/>
                </a:lnTo>
                <a:lnTo>
                  <a:pt x="1525762" y="1038702"/>
                </a:lnTo>
                <a:lnTo>
                  <a:pt x="762882" y="1327414"/>
                </a:lnTo>
                <a:lnTo>
                  <a:pt x="1" y="1038702"/>
                </a:lnTo>
                <a:lnTo>
                  <a:pt x="1" y="288713"/>
                </a:lnTo>
                <a:lnTo>
                  <a:pt x="762882" y="0"/>
                </a:lnTo>
                <a:close/>
              </a:path>
            </a:pathLst>
          </a:custGeom>
        </p:spPr>
        <p:style>
          <a:lnRef idx="2">
            <a:schemeClr val="lt1">
              <a:hueOff val="0"/>
              <a:satOff val="0"/>
              <a:lumOff val="0"/>
              <a:alphaOff val="0"/>
            </a:schemeClr>
          </a:lnRef>
          <a:fillRef idx="1">
            <a:schemeClr val="accent2">
              <a:hueOff val="6419723"/>
              <a:satOff val="-20481"/>
              <a:lumOff val="-7955"/>
              <a:alphaOff val="0"/>
            </a:schemeClr>
          </a:fillRef>
          <a:effectRef idx="0">
            <a:schemeClr val="accent2">
              <a:hueOff val="6419723"/>
              <a:satOff val="-20481"/>
              <a:lumOff val="-7955"/>
              <a:alphaOff val="0"/>
            </a:schemeClr>
          </a:effectRef>
          <a:fontRef idx="minor">
            <a:schemeClr val="lt1"/>
          </a:fontRef>
        </p:style>
        <p:txBody>
          <a:bodyPr spcFirstLastPara="0" vert="horz" wrap="square" lIns="260195" tIns="291106" rIns="260196" bIns="291105" numCol="1" spcCol="1270" anchor="ctr" anchorCtr="0">
            <a:noAutofit/>
          </a:bodyPr>
          <a:lstStyle/>
          <a:p>
            <a:pPr marL="0" lvl="0" indent="0" algn="ctr" defTabSz="622300">
              <a:lnSpc>
                <a:spcPct val="90000"/>
              </a:lnSpc>
              <a:spcBef>
                <a:spcPct val="0"/>
              </a:spcBef>
              <a:spcAft>
                <a:spcPct val="35000"/>
              </a:spcAft>
              <a:buNone/>
            </a:pPr>
            <a:r>
              <a:rPr lang="en-GB" sz="2400" b="1" kern="1200" dirty="0">
                <a:solidFill>
                  <a:schemeClr val="tx1"/>
                </a:solidFill>
                <a:latin typeface="Arial" panose="020B0604020202020204" pitchFamily="34" charset="0"/>
                <a:cs typeface="Arial" panose="020B0604020202020204" pitchFamily="34" charset="0"/>
              </a:rPr>
              <a:t>Likert scale questions</a:t>
            </a:r>
            <a:endParaRPr lang="en-GB" sz="2400" kern="1200" dirty="0">
              <a:solidFill>
                <a:schemeClr val="tx1"/>
              </a:solidFill>
              <a:latin typeface="Arial" panose="020B0604020202020204" pitchFamily="34" charset="0"/>
              <a:cs typeface="Arial" panose="020B0604020202020204" pitchFamily="34" charset="0"/>
            </a:endParaRPr>
          </a:p>
        </p:txBody>
      </p:sp>
      <p:sp>
        <p:nvSpPr>
          <p:cNvPr id="16" name="Freeform: Shape 15">
            <a:extLst>
              <a:ext uri="{FF2B5EF4-FFF2-40B4-BE49-F238E27FC236}">
                <a16:creationId xmlns:a16="http://schemas.microsoft.com/office/drawing/2014/main" id="{522CEA66-E36C-4186-B38B-ED9716314237}"/>
              </a:ext>
            </a:extLst>
          </p:cNvPr>
          <p:cNvSpPr/>
          <p:nvPr/>
        </p:nvSpPr>
        <p:spPr>
          <a:xfrm>
            <a:off x="357822" y="3775108"/>
            <a:ext cx="1702752" cy="915458"/>
          </a:xfrm>
          <a:custGeom>
            <a:avLst/>
            <a:gdLst>
              <a:gd name="connsiteX0" fmla="*/ 0 w 1702752"/>
              <a:gd name="connsiteY0" fmla="*/ 0 h 915458"/>
              <a:gd name="connsiteX1" fmla="*/ 1702752 w 1702752"/>
              <a:gd name="connsiteY1" fmla="*/ 0 h 915458"/>
              <a:gd name="connsiteX2" fmla="*/ 1702752 w 1702752"/>
              <a:gd name="connsiteY2" fmla="*/ 915458 h 915458"/>
              <a:gd name="connsiteX3" fmla="*/ 0 w 1702752"/>
              <a:gd name="connsiteY3" fmla="*/ 915458 h 915458"/>
              <a:gd name="connsiteX4" fmla="*/ 0 w 1702752"/>
              <a:gd name="connsiteY4" fmla="*/ 0 h 915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2752" h="915458">
                <a:moveTo>
                  <a:pt x="0" y="0"/>
                </a:moveTo>
                <a:lnTo>
                  <a:pt x="1702752" y="0"/>
                </a:lnTo>
                <a:lnTo>
                  <a:pt x="1702752" y="915458"/>
                </a:lnTo>
                <a:lnTo>
                  <a:pt x="0" y="91545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endParaRPr lang="en-GB" sz="3600" kern="1200"/>
          </a:p>
        </p:txBody>
      </p:sp>
      <p:sp>
        <p:nvSpPr>
          <p:cNvPr id="17" name="Freeform: Shape 16">
            <a:extLst>
              <a:ext uri="{FF2B5EF4-FFF2-40B4-BE49-F238E27FC236}">
                <a16:creationId xmlns:a16="http://schemas.microsoft.com/office/drawing/2014/main" id="{68198248-3A01-47E0-9D96-53A1B6B68115}"/>
              </a:ext>
            </a:extLst>
          </p:cNvPr>
          <p:cNvSpPr/>
          <p:nvPr/>
        </p:nvSpPr>
        <p:spPr>
          <a:xfrm>
            <a:off x="10399808" y="3434143"/>
            <a:ext cx="1327415" cy="1525764"/>
          </a:xfrm>
          <a:custGeom>
            <a:avLst/>
            <a:gdLst>
              <a:gd name="connsiteX0" fmla="*/ 0 w 1525763"/>
              <a:gd name="connsiteY0" fmla="*/ 663707 h 1327414"/>
              <a:gd name="connsiteX1" fmla="*/ 331854 w 1525763"/>
              <a:gd name="connsiteY1" fmla="*/ 0 h 1327414"/>
              <a:gd name="connsiteX2" fmla="*/ 1193910 w 1525763"/>
              <a:gd name="connsiteY2" fmla="*/ 0 h 1327414"/>
              <a:gd name="connsiteX3" fmla="*/ 1525763 w 1525763"/>
              <a:gd name="connsiteY3" fmla="*/ 663707 h 1327414"/>
              <a:gd name="connsiteX4" fmla="*/ 1193910 w 1525763"/>
              <a:gd name="connsiteY4" fmla="*/ 1327414 h 1327414"/>
              <a:gd name="connsiteX5" fmla="*/ 331854 w 1525763"/>
              <a:gd name="connsiteY5" fmla="*/ 1327414 h 1327414"/>
              <a:gd name="connsiteX6" fmla="*/ 0 w 1525763"/>
              <a:gd name="connsiteY6" fmla="*/ 663707 h 132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25763" h="1327414">
                <a:moveTo>
                  <a:pt x="762882" y="0"/>
                </a:moveTo>
                <a:lnTo>
                  <a:pt x="1525762" y="288713"/>
                </a:lnTo>
                <a:lnTo>
                  <a:pt x="1525762" y="1038702"/>
                </a:lnTo>
                <a:lnTo>
                  <a:pt x="762882" y="1327414"/>
                </a:lnTo>
                <a:lnTo>
                  <a:pt x="1" y="1038702"/>
                </a:lnTo>
                <a:lnTo>
                  <a:pt x="1" y="288713"/>
                </a:lnTo>
                <a:lnTo>
                  <a:pt x="762882" y="0"/>
                </a:lnTo>
                <a:close/>
              </a:path>
            </a:pathLst>
          </a:custGeom>
        </p:spPr>
        <p:style>
          <a:lnRef idx="2">
            <a:schemeClr val="lt1">
              <a:hueOff val="0"/>
              <a:satOff val="0"/>
              <a:lumOff val="0"/>
              <a:alphaOff val="0"/>
            </a:schemeClr>
          </a:lnRef>
          <a:fillRef idx="1">
            <a:schemeClr val="accent2">
              <a:hueOff val="8024653"/>
              <a:satOff val="-25601"/>
              <a:lumOff val="-9944"/>
              <a:alphaOff val="0"/>
            </a:schemeClr>
          </a:fillRef>
          <a:effectRef idx="0">
            <a:schemeClr val="accent2">
              <a:hueOff val="8024653"/>
              <a:satOff val="-25601"/>
              <a:lumOff val="-9944"/>
              <a:alphaOff val="0"/>
            </a:schemeClr>
          </a:effectRef>
          <a:fontRef idx="minor">
            <a:schemeClr val="lt1"/>
          </a:fontRef>
        </p:style>
        <p:txBody>
          <a:bodyPr spcFirstLastPara="0" vert="horz" wrap="square" lIns="206855" tIns="237766" rIns="206856" bIns="237765" numCol="1" spcCol="1270" anchor="ctr" anchorCtr="0">
            <a:noAutofit/>
          </a:bodyPr>
          <a:lstStyle/>
          <a:p>
            <a:pPr marL="0" lvl="0" indent="0" algn="ctr" defTabSz="1600200">
              <a:lnSpc>
                <a:spcPct val="90000"/>
              </a:lnSpc>
              <a:spcBef>
                <a:spcPct val="0"/>
              </a:spcBef>
              <a:spcAft>
                <a:spcPct val="35000"/>
              </a:spcAft>
              <a:buNone/>
            </a:pPr>
            <a:endParaRPr lang="en-GB" sz="3600" kern="1200"/>
          </a:p>
        </p:txBody>
      </p:sp>
      <p:sp>
        <p:nvSpPr>
          <p:cNvPr id="18" name="Freeform: Shape 17">
            <a:extLst>
              <a:ext uri="{FF2B5EF4-FFF2-40B4-BE49-F238E27FC236}">
                <a16:creationId xmlns:a16="http://schemas.microsoft.com/office/drawing/2014/main" id="{7ED3D704-6351-4489-AC73-2B97BACE2B8D}"/>
              </a:ext>
            </a:extLst>
          </p:cNvPr>
          <p:cNvSpPr/>
          <p:nvPr/>
        </p:nvSpPr>
        <p:spPr>
          <a:xfrm>
            <a:off x="5722392" y="1567693"/>
            <a:ext cx="2092770" cy="2055655"/>
          </a:xfrm>
          <a:custGeom>
            <a:avLst/>
            <a:gdLst>
              <a:gd name="connsiteX0" fmla="*/ 0 w 1525763"/>
              <a:gd name="connsiteY0" fmla="*/ 663707 h 1327414"/>
              <a:gd name="connsiteX1" fmla="*/ 331854 w 1525763"/>
              <a:gd name="connsiteY1" fmla="*/ 0 h 1327414"/>
              <a:gd name="connsiteX2" fmla="*/ 1193910 w 1525763"/>
              <a:gd name="connsiteY2" fmla="*/ 0 h 1327414"/>
              <a:gd name="connsiteX3" fmla="*/ 1525763 w 1525763"/>
              <a:gd name="connsiteY3" fmla="*/ 663707 h 1327414"/>
              <a:gd name="connsiteX4" fmla="*/ 1193910 w 1525763"/>
              <a:gd name="connsiteY4" fmla="*/ 1327414 h 1327414"/>
              <a:gd name="connsiteX5" fmla="*/ 331854 w 1525763"/>
              <a:gd name="connsiteY5" fmla="*/ 1327414 h 1327414"/>
              <a:gd name="connsiteX6" fmla="*/ 0 w 1525763"/>
              <a:gd name="connsiteY6" fmla="*/ 663707 h 132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25763" h="1327414">
                <a:moveTo>
                  <a:pt x="762882" y="0"/>
                </a:moveTo>
                <a:lnTo>
                  <a:pt x="1525762" y="288713"/>
                </a:lnTo>
                <a:lnTo>
                  <a:pt x="1525762" y="1038702"/>
                </a:lnTo>
                <a:lnTo>
                  <a:pt x="762882" y="1327414"/>
                </a:lnTo>
                <a:lnTo>
                  <a:pt x="1" y="1038702"/>
                </a:lnTo>
                <a:lnTo>
                  <a:pt x="1" y="288713"/>
                </a:lnTo>
                <a:lnTo>
                  <a:pt x="762882" y="0"/>
                </a:lnTo>
                <a:close/>
              </a:path>
            </a:pathLst>
          </a:custGeom>
        </p:spPr>
        <p:style>
          <a:lnRef idx="2">
            <a:schemeClr val="lt1">
              <a:hueOff val="0"/>
              <a:satOff val="0"/>
              <a:lumOff val="0"/>
              <a:alphaOff val="0"/>
            </a:schemeClr>
          </a:lnRef>
          <a:fillRef idx="1">
            <a:schemeClr val="accent2">
              <a:hueOff val="9629583"/>
              <a:satOff val="-30721"/>
              <a:lumOff val="-11933"/>
              <a:alphaOff val="0"/>
            </a:schemeClr>
          </a:fillRef>
          <a:effectRef idx="0">
            <a:schemeClr val="accent2">
              <a:hueOff val="9629583"/>
              <a:satOff val="-30721"/>
              <a:lumOff val="-11933"/>
              <a:alphaOff val="0"/>
            </a:schemeClr>
          </a:effectRef>
          <a:fontRef idx="minor">
            <a:schemeClr val="lt1"/>
          </a:fontRef>
        </p:style>
        <p:txBody>
          <a:bodyPr spcFirstLastPara="0" vert="horz" wrap="square" lIns="283055" tIns="313966" rIns="283056" bIns="313965" numCol="1" spcCol="1270" anchor="ctr" anchorCtr="0">
            <a:noAutofit/>
          </a:bodyPr>
          <a:lstStyle/>
          <a:p>
            <a:pPr marL="0" lvl="0" indent="0" algn="ctr" defTabSz="889000">
              <a:lnSpc>
                <a:spcPct val="90000"/>
              </a:lnSpc>
              <a:spcBef>
                <a:spcPct val="0"/>
              </a:spcBef>
              <a:spcAft>
                <a:spcPct val="35000"/>
              </a:spcAft>
              <a:buNone/>
            </a:pPr>
            <a:r>
              <a:rPr lang="en-GB" sz="2400" b="1" kern="1200" dirty="0">
                <a:solidFill>
                  <a:schemeClr val="tx1"/>
                </a:solidFill>
                <a:latin typeface="Arial" panose="020B0604020202020204" pitchFamily="34" charset="0"/>
                <a:cs typeface="Arial" panose="020B0604020202020204" pitchFamily="34" charset="0"/>
              </a:rPr>
              <a:t>Rank Order</a:t>
            </a:r>
          </a:p>
        </p:txBody>
      </p:sp>
      <p:sp>
        <p:nvSpPr>
          <p:cNvPr id="19" name="Rectangle 18">
            <a:extLst>
              <a:ext uri="{FF2B5EF4-FFF2-40B4-BE49-F238E27FC236}">
                <a16:creationId xmlns:a16="http://schemas.microsoft.com/office/drawing/2014/main" id="{FE61E444-D970-455A-8ACA-FACFD053EB3F}"/>
              </a:ext>
            </a:extLst>
          </p:cNvPr>
          <p:cNvSpPr/>
          <p:nvPr/>
        </p:nvSpPr>
        <p:spPr>
          <a:xfrm>
            <a:off x="-3432175" y="5070176"/>
            <a:ext cx="1647825" cy="9154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0" name="Freeform: Shape 19">
            <a:extLst>
              <a:ext uri="{FF2B5EF4-FFF2-40B4-BE49-F238E27FC236}">
                <a16:creationId xmlns:a16="http://schemas.microsoft.com/office/drawing/2014/main" id="{C098D8CA-016B-4665-BE33-5BE41F2F7163}"/>
              </a:ext>
            </a:extLst>
          </p:cNvPr>
          <p:cNvSpPr/>
          <p:nvPr/>
        </p:nvSpPr>
        <p:spPr>
          <a:xfrm>
            <a:off x="10399808" y="1853533"/>
            <a:ext cx="1327415" cy="1525764"/>
          </a:xfrm>
          <a:custGeom>
            <a:avLst/>
            <a:gdLst>
              <a:gd name="connsiteX0" fmla="*/ 0 w 1525763"/>
              <a:gd name="connsiteY0" fmla="*/ 663707 h 1327414"/>
              <a:gd name="connsiteX1" fmla="*/ 331854 w 1525763"/>
              <a:gd name="connsiteY1" fmla="*/ 0 h 1327414"/>
              <a:gd name="connsiteX2" fmla="*/ 1193910 w 1525763"/>
              <a:gd name="connsiteY2" fmla="*/ 0 h 1327414"/>
              <a:gd name="connsiteX3" fmla="*/ 1525763 w 1525763"/>
              <a:gd name="connsiteY3" fmla="*/ 663707 h 1327414"/>
              <a:gd name="connsiteX4" fmla="*/ 1193910 w 1525763"/>
              <a:gd name="connsiteY4" fmla="*/ 1327414 h 1327414"/>
              <a:gd name="connsiteX5" fmla="*/ 331854 w 1525763"/>
              <a:gd name="connsiteY5" fmla="*/ 1327414 h 1327414"/>
              <a:gd name="connsiteX6" fmla="*/ 0 w 1525763"/>
              <a:gd name="connsiteY6" fmla="*/ 663707 h 132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25763" h="1327414">
                <a:moveTo>
                  <a:pt x="762882" y="0"/>
                </a:moveTo>
                <a:lnTo>
                  <a:pt x="1525762" y="288713"/>
                </a:lnTo>
                <a:lnTo>
                  <a:pt x="1525762" y="1038702"/>
                </a:lnTo>
                <a:lnTo>
                  <a:pt x="762882" y="1327414"/>
                </a:lnTo>
                <a:lnTo>
                  <a:pt x="1" y="1038702"/>
                </a:lnTo>
                <a:lnTo>
                  <a:pt x="1" y="288713"/>
                </a:lnTo>
                <a:lnTo>
                  <a:pt x="762882" y="0"/>
                </a:lnTo>
                <a:close/>
              </a:path>
            </a:pathLst>
          </a:custGeom>
        </p:spPr>
        <p:style>
          <a:lnRef idx="2">
            <a:schemeClr val="lt1">
              <a:hueOff val="0"/>
              <a:satOff val="0"/>
              <a:lumOff val="0"/>
              <a:alphaOff val="0"/>
            </a:schemeClr>
          </a:lnRef>
          <a:fillRef idx="1">
            <a:schemeClr val="accent2">
              <a:hueOff val="11234514"/>
              <a:satOff val="-35841"/>
              <a:lumOff val="-13922"/>
              <a:alphaOff val="0"/>
            </a:schemeClr>
          </a:fillRef>
          <a:effectRef idx="0">
            <a:schemeClr val="accent2">
              <a:hueOff val="11234514"/>
              <a:satOff val="-35841"/>
              <a:lumOff val="-13922"/>
              <a:alphaOff val="0"/>
            </a:schemeClr>
          </a:effectRef>
          <a:fontRef idx="minor">
            <a:schemeClr val="lt1"/>
          </a:fontRef>
        </p:style>
        <p:txBody>
          <a:bodyPr spcFirstLastPara="0" vert="horz" wrap="square" lIns="206855" tIns="237766" rIns="206856" bIns="237765" numCol="1" spcCol="1270" anchor="ctr" anchorCtr="0">
            <a:noAutofit/>
          </a:bodyPr>
          <a:lstStyle/>
          <a:p>
            <a:pPr marL="0" lvl="0" indent="0" algn="ctr" defTabSz="1600200">
              <a:lnSpc>
                <a:spcPct val="90000"/>
              </a:lnSpc>
              <a:spcBef>
                <a:spcPct val="0"/>
              </a:spcBef>
              <a:spcAft>
                <a:spcPct val="35000"/>
              </a:spcAft>
              <a:buNone/>
            </a:pPr>
            <a:endParaRPr lang="en-GB" sz="3600" kern="1200"/>
          </a:p>
        </p:txBody>
      </p:sp>
      <p:sp>
        <p:nvSpPr>
          <p:cNvPr id="22" name="TextBox 21">
            <a:extLst>
              <a:ext uri="{FF2B5EF4-FFF2-40B4-BE49-F238E27FC236}">
                <a16:creationId xmlns:a16="http://schemas.microsoft.com/office/drawing/2014/main" id="{5F4C84B1-BCD1-4AE5-9D47-379D57367FC8}"/>
              </a:ext>
            </a:extLst>
          </p:cNvPr>
          <p:cNvSpPr txBox="1"/>
          <p:nvPr/>
        </p:nvSpPr>
        <p:spPr>
          <a:xfrm>
            <a:off x="1547618" y="4512242"/>
            <a:ext cx="8091682" cy="70788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000" dirty="0">
                <a:latin typeface="Arial" panose="020B0604020202020204" pitchFamily="34" charset="0"/>
                <a:ea typeface="Adobe Fan Heiti Std B" panose="020B0700000000000000" pitchFamily="34" charset="-128"/>
                <a:cs typeface="Arial" panose="020B0604020202020204" pitchFamily="34" charset="0"/>
              </a:rPr>
              <a:t>We will discuss three of these question types in turn with examples of what a question might look like and how results might be presented.  </a:t>
            </a:r>
          </a:p>
        </p:txBody>
      </p:sp>
    </p:spTree>
    <p:extLst>
      <p:ext uri="{BB962C8B-B14F-4D97-AF65-F5344CB8AC3E}">
        <p14:creationId xmlns:p14="http://schemas.microsoft.com/office/powerpoint/2010/main" val="1502080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5" grpId="0" animBg="1"/>
      <p:bldP spid="18" grpId="0" animBg="1"/>
      <p:bldP spid="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30463678-0E60-4BD5-BAC0-E3533F169BF7}"/>
              </a:ext>
            </a:extLst>
          </p:cNvPr>
          <p:cNvSpPr>
            <a:spLocks noGrp="1"/>
          </p:cNvSpPr>
          <p:nvPr>
            <p:ph idx="1"/>
          </p:nvPr>
        </p:nvSpPr>
        <p:spPr>
          <a:xfrm>
            <a:off x="914400" y="465139"/>
            <a:ext cx="2057400" cy="2468562"/>
          </a:xfrm>
          <a:custGeom>
            <a:avLst/>
            <a:gdLst>
              <a:gd name="connsiteX0" fmla="*/ 0 w 1525763"/>
              <a:gd name="connsiteY0" fmla="*/ 663707 h 1327414"/>
              <a:gd name="connsiteX1" fmla="*/ 331854 w 1525763"/>
              <a:gd name="connsiteY1" fmla="*/ 0 h 1327414"/>
              <a:gd name="connsiteX2" fmla="*/ 1193910 w 1525763"/>
              <a:gd name="connsiteY2" fmla="*/ 0 h 1327414"/>
              <a:gd name="connsiteX3" fmla="*/ 1525763 w 1525763"/>
              <a:gd name="connsiteY3" fmla="*/ 663707 h 1327414"/>
              <a:gd name="connsiteX4" fmla="*/ 1193910 w 1525763"/>
              <a:gd name="connsiteY4" fmla="*/ 1327414 h 1327414"/>
              <a:gd name="connsiteX5" fmla="*/ 331854 w 1525763"/>
              <a:gd name="connsiteY5" fmla="*/ 1327414 h 1327414"/>
              <a:gd name="connsiteX6" fmla="*/ 0 w 1525763"/>
              <a:gd name="connsiteY6" fmla="*/ 663707 h 132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25763" h="1327414">
                <a:moveTo>
                  <a:pt x="762882" y="0"/>
                </a:moveTo>
                <a:lnTo>
                  <a:pt x="1525762" y="288713"/>
                </a:lnTo>
                <a:lnTo>
                  <a:pt x="1525762" y="1038702"/>
                </a:lnTo>
                <a:lnTo>
                  <a:pt x="762882" y="1327414"/>
                </a:lnTo>
                <a:lnTo>
                  <a:pt x="1" y="1038702"/>
                </a:lnTo>
                <a:lnTo>
                  <a:pt x="1" y="288713"/>
                </a:lnTo>
                <a:lnTo>
                  <a:pt x="762882" y="0"/>
                </a:lnTo>
                <a:close/>
              </a:path>
            </a:pathLst>
          </a:custGeom>
        </p:spPr>
        <p:style>
          <a:lnRef idx="2">
            <a:schemeClr val="lt1">
              <a:hueOff val="0"/>
              <a:satOff val="0"/>
              <a:lumOff val="0"/>
              <a:alphaOff val="0"/>
            </a:schemeClr>
          </a:lnRef>
          <a:fillRef idx="1">
            <a:schemeClr val="accent2">
              <a:hueOff val="3209861"/>
              <a:satOff val="-10240"/>
              <a:lumOff val="-3978"/>
              <a:alphaOff val="0"/>
            </a:schemeClr>
          </a:fillRef>
          <a:effectRef idx="0">
            <a:schemeClr val="accent2">
              <a:hueOff val="3209861"/>
              <a:satOff val="-10240"/>
              <a:lumOff val="-3978"/>
              <a:alphaOff val="0"/>
            </a:schemeClr>
          </a:effectRef>
          <a:fontRef idx="minor">
            <a:schemeClr val="lt1"/>
          </a:fontRef>
        </p:style>
        <p:txBody>
          <a:bodyPr spcFirstLastPara="0" vert="horz" wrap="square" lIns="267815" tIns="298726" rIns="267816" bIns="298725" numCol="1" spcCol="1270" anchor="ctr" anchorCtr="0">
            <a:noAutofit/>
          </a:bodyPr>
          <a:lstStyle/>
          <a:p>
            <a:pPr marL="0" lvl="0" indent="0" algn="ctr" defTabSz="711200">
              <a:lnSpc>
                <a:spcPct val="90000"/>
              </a:lnSpc>
              <a:spcBef>
                <a:spcPct val="0"/>
              </a:spcBef>
              <a:spcAft>
                <a:spcPct val="35000"/>
              </a:spcAft>
              <a:buNone/>
            </a:pPr>
            <a:r>
              <a:rPr lang="en-GB" sz="2400" b="1" kern="1200" dirty="0">
                <a:solidFill>
                  <a:schemeClr val="tx1"/>
                </a:solidFill>
                <a:latin typeface="Arial" panose="020B0604020202020204" pitchFamily="34" charset="0"/>
                <a:cs typeface="Arial" panose="020B0604020202020204" pitchFamily="34" charset="0"/>
              </a:rPr>
              <a:t>Closed questions</a:t>
            </a:r>
            <a:endParaRPr lang="en-GB" sz="2400" kern="1200" dirty="0">
              <a:solidFill>
                <a:schemeClr val="tx1"/>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27C3B9E1-492B-44C5-8969-95DD22F3D930}"/>
              </a:ext>
            </a:extLst>
          </p:cNvPr>
          <p:cNvSpPr txBox="1"/>
          <p:nvPr/>
        </p:nvSpPr>
        <p:spPr>
          <a:xfrm>
            <a:off x="3409950" y="971550"/>
            <a:ext cx="7219950" cy="1466850"/>
          </a:xfrm>
          <a:prstGeom prst="rect">
            <a:avLst/>
          </a:prstGeom>
          <a:noFill/>
        </p:spPr>
        <p:txBody>
          <a:bodyPr wrap="square" rtlCol="0">
            <a:spAutoFit/>
          </a:bodyPr>
          <a:lstStyle/>
          <a:p>
            <a:endParaRPr lang="en-GB" dirty="0"/>
          </a:p>
        </p:txBody>
      </p:sp>
      <p:pic>
        <p:nvPicPr>
          <p:cNvPr id="11" name="Picture 10" descr="Businessman thinking">
            <a:extLst>
              <a:ext uri="{FF2B5EF4-FFF2-40B4-BE49-F238E27FC236}">
                <a16:creationId xmlns:a16="http://schemas.microsoft.com/office/drawing/2014/main" id="{6B1C2954-2BF6-4E20-9686-8CB5A9C48F9C}"/>
              </a:ext>
            </a:extLst>
          </p:cNvPr>
          <p:cNvPicPr>
            <a:picLocks noChangeAspect="1"/>
          </p:cNvPicPr>
          <p:nvPr/>
        </p:nvPicPr>
        <p:blipFill>
          <a:blip r:embed="rId3"/>
          <a:stretch>
            <a:fillRect/>
          </a:stretch>
        </p:blipFill>
        <p:spPr>
          <a:xfrm>
            <a:off x="2064934" y="2057400"/>
            <a:ext cx="1497916" cy="4472587"/>
          </a:xfrm>
          <a:prstGeom prst="rect">
            <a:avLst/>
          </a:prstGeom>
        </p:spPr>
      </p:pic>
      <p:pic>
        <p:nvPicPr>
          <p:cNvPr id="13" name="Picture 12" descr="Businesswoman writing on notepad smiling">
            <a:extLst>
              <a:ext uri="{FF2B5EF4-FFF2-40B4-BE49-F238E27FC236}">
                <a16:creationId xmlns:a16="http://schemas.microsoft.com/office/drawing/2014/main" id="{CD4A72F9-EB0F-4678-AF2B-CBF438099ACE}"/>
              </a:ext>
            </a:extLst>
          </p:cNvPr>
          <p:cNvPicPr>
            <a:picLocks noChangeAspect="1"/>
          </p:cNvPicPr>
          <p:nvPr/>
        </p:nvPicPr>
        <p:blipFill>
          <a:blip r:embed="rId4"/>
          <a:stretch>
            <a:fillRect/>
          </a:stretch>
        </p:blipFill>
        <p:spPr>
          <a:xfrm>
            <a:off x="800784" y="2316161"/>
            <a:ext cx="1214905" cy="4076700"/>
          </a:xfrm>
          <a:prstGeom prst="rect">
            <a:avLst/>
          </a:prstGeom>
        </p:spPr>
      </p:pic>
      <p:sp>
        <p:nvSpPr>
          <p:cNvPr id="14" name="TextBox 13">
            <a:extLst>
              <a:ext uri="{FF2B5EF4-FFF2-40B4-BE49-F238E27FC236}">
                <a16:creationId xmlns:a16="http://schemas.microsoft.com/office/drawing/2014/main" id="{616E9488-D620-4693-A626-36C6A0BCC0F9}"/>
              </a:ext>
            </a:extLst>
          </p:cNvPr>
          <p:cNvSpPr txBox="1"/>
          <p:nvPr/>
        </p:nvSpPr>
        <p:spPr>
          <a:xfrm>
            <a:off x="3810000" y="971550"/>
            <a:ext cx="7791450" cy="193899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2000" dirty="0">
                <a:latin typeface="Arial" panose="020B0604020202020204" pitchFamily="34" charset="0"/>
                <a:cs typeface="Arial" panose="020B0604020202020204" pitchFamily="34" charset="0"/>
              </a:rPr>
              <a:t>Here the researcher asks a question that has a ‘yes’ or ‘no’ answer, for example, </a:t>
            </a:r>
            <a:r>
              <a:rPr lang="en-GB" sz="2000" i="1" dirty="0">
                <a:latin typeface="Arial" panose="020B0604020202020204" pitchFamily="34" charset="0"/>
                <a:cs typeface="Arial" panose="020B0604020202020204" pitchFamily="34" charset="0"/>
              </a:rPr>
              <a:t>Do you think it is online collaboration is important?</a:t>
            </a:r>
          </a:p>
          <a:p>
            <a:endParaRPr lang="en-GB" sz="2000" i="1" dirty="0">
              <a:latin typeface="Arial" panose="020B0604020202020204" pitchFamily="34" charset="0"/>
              <a:cs typeface="Arial" panose="020B0604020202020204" pitchFamily="34" charset="0"/>
            </a:endParaRPr>
          </a:p>
          <a:p>
            <a:r>
              <a:rPr lang="en-GB" sz="2000" i="0" dirty="0">
                <a:latin typeface="Arial" panose="020B0604020202020204" pitchFamily="34" charset="0"/>
                <a:cs typeface="Arial" panose="020B0604020202020204" pitchFamily="34" charset="0"/>
              </a:rPr>
              <a:t>This type of question can be useful for quick responses that give answers that can be easily compared. A tally can be formed, how many people said yes? How many people said no? </a:t>
            </a:r>
          </a:p>
        </p:txBody>
      </p:sp>
      <p:graphicFrame>
        <p:nvGraphicFramePr>
          <p:cNvPr id="17" name="Chart 16">
            <a:extLst>
              <a:ext uri="{FF2B5EF4-FFF2-40B4-BE49-F238E27FC236}">
                <a16:creationId xmlns:a16="http://schemas.microsoft.com/office/drawing/2014/main" id="{D6FFB555-C2A2-4453-9BDA-CEA50A05382F}"/>
              </a:ext>
            </a:extLst>
          </p:cNvPr>
          <p:cNvGraphicFramePr/>
          <p:nvPr>
            <p:extLst>
              <p:ext uri="{D42A27DB-BD31-4B8C-83A1-F6EECF244321}">
                <p14:modId xmlns:p14="http://schemas.microsoft.com/office/powerpoint/2010/main" val="441863110"/>
              </p:ext>
            </p:extLst>
          </p:nvPr>
        </p:nvGraphicFramePr>
        <p:xfrm>
          <a:off x="6686550" y="3428999"/>
          <a:ext cx="4914900" cy="296386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963603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fade">
                                      <p:cBhvr>
                                        <p:cTn id="7" dur="5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0"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14" grpId="0" animBg="1"/>
      <p:bldGraphic spid="17"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459557E-8D39-4DB6-BBEF-4834AB4EC4E1}"/>
              </a:ext>
            </a:extLst>
          </p:cNvPr>
          <p:cNvSpPr txBox="1"/>
          <p:nvPr/>
        </p:nvSpPr>
        <p:spPr>
          <a:xfrm>
            <a:off x="3232263" y="577093"/>
            <a:ext cx="8635886" cy="258532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endParaRPr lang="en-GB" dirty="0"/>
          </a:p>
          <a:p>
            <a:r>
              <a:rPr lang="en-GB" dirty="0"/>
              <a:t>Here the researcher presents a list of words and asks the respondent to list in the order of importance. </a:t>
            </a:r>
          </a:p>
          <a:p>
            <a:endParaRPr lang="en-GB" dirty="0"/>
          </a:p>
          <a:p>
            <a:r>
              <a:rPr lang="en-GB" dirty="0"/>
              <a:t>For example, List these tools in order of importance for collaboration, most important first. </a:t>
            </a:r>
          </a:p>
          <a:p>
            <a:endParaRPr lang="en-GB" dirty="0"/>
          </a:p>
          <a:p>
            <a:r>
              <a:rPr lang="en-GB" dirty="0"/>
              <a:t>             </a:t>
            </a:r>
            <a:r>
              <a:rPr lang="en-GB" i="1" dirty="0"/>
              <a:t>MS Teams, Google Docs, WhatsApp, Zoom, OneDrive. </a:t>
            </a:r>
          </a:p>
          <a:p>
            <a:endParaRPr lang="en-GB" dirty="0"/>
          </a:p>
        </p:txBody>
      </p:sp>
      <p:sp>
        <p:nvSpPr>
          <p:cNvPr id="5" name="Freeform: Shape 4">
            <a:extLst>
              <a:ext uri="{FF2B5EF4-FFF2-40B4-BE49-F238E27FC236}">
                <a16:creationId xmlns:a16="http://schemas.microsoft.com/office/drawing/2014/main" id="{27F61196-D39A-4A7B-B381-A1C1F988353D}"/>
              </a:ext>
            </a:extLst>
          </p:cNvPr>
          <p:cNvSpPr/>
          <p:nvPr/>
        </p:nvSpPr>
        <p:spPr>
          <a:xfrm>
            <a:off x="769392" y="577093"/>
            <a:ext cx="2092770" cy="2055655"/>
          </a:xfrm>
          <a:custGeom>
            <a:avLst/>
            <a:gdLst>
              <a:gd name="connsiteX0" fmla="*/ 0 w 1525763"/>
              <a:gd name="connsiteY0" fmla="*/ 663707 h 1327414"/>
              <a:gd name="connsiteX1" fmla="*/ 331854 w 1525763"/>
              <a:gd name="connsiteY1" fmla="*/ 0 h 1327414"/>
              <a:gd name="connsiteX2" fmla="*/ 1193910 w 1525763"/>
              <a:gd name="connsiteY2" fmla="*/ 0 h 1327414"/>
              <a:gd name="connsiteX3" fmla="*/ 1525763 w 1525763"/>
              <a:gd name="connsiteY3" fmla="*/ 663707 h 1327414"/>
              <a:gd name="connsiteX4" fmla="*/ 1193910 w 1525763"/>
              <a:gd name="connsiteY4" fmla="*/ 1327414 h 1327414"/>
              <a:gd name="connsiteX5" fmla="*/ 331854 w 1525763"/>
              <a:gd name="connsiteY5" fmla="*/ 1327414 h 1327414"/>
              <a:gd name="connsiteX6" fmla="*/ 0 w 1525763"/>
              <a:gd name="connsiteY6" fmla="*/ 663707 h 132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25763" h="1327414">
                <a:moveTo>
                  <a:pt x="762882" y="0"/>
                </a:moveTo>
                <a:lnTo>
                  <a:pt x="1525762" y="288713"/>
                </a:lnTo>
                <a:lnTo>
                  <a:pt x="1525762" y="1038702"/>
                </a:lnTo>
                <a:lnTo>
                  <a:pt x="762882" y="1327414"/>
                </a:lnTo>
                <a:lnTo>
                  <a:pt x="1" y="1038702"/>
                </a:lnTo>
                <a:lnTo>
                  <a:pt x="1" y="288713"/>
                </a:lnTo>
                <a:lnTo>
                  <a:pt x="762882" y="0"/>
                </a:lnTo>
                <a:close/>
              </a:path>
            </a:pathLst>
          </a:custGeom>
        </p:spPr>
        <p:style>
          <a:lnRef idx="2">
            <a:schemeClr val="lt1">
              <a:hueOff val="0"/>
              <a:satOff val="0"/>
              <a:lumOff val="0"/>
              <a:alphaOff val="0"/>
            </a:schemeClr>
          </a:lnRef>
          <a:fillRef idx="1">
            <a:schemeClr val="accent2">
              <a:hueOff val="9629583"/>
              <a:satOff val="-30721"/>
              <a:lumOff val="-11933"/>
              <a:alphaOff val="0"/>
            </a:schemeClr>
          </a:fillRef>
          <a:effectRef idx="0">
            <a:schemeClr val="accent2">
              <a:hueOff val="9629583"/>
              <a:satOff val="-30721"/>
              <a:lumOff val="-11933"/>
              <a:alphaOff val="0"/>
            </a:schemeClr>
          </a:effectRef>
          <a:fontRef idx="minor">
            <a:schemeClr val="lt1"/>
          </a:fontRef>
        </p:style>
        <p:txBody>
          <a:bodyPr spcFirstLastPara="0" vert="horz" wrap="square" lIns="283055" tIns="313966" rIns="283056" bIns="313965" numCol="1" spcCol="1270" anchor="ctr" anchorCtr="0">
            <a:noAutofit/>
          </a:bodyPr>
          <a:lstStyle/>
          <a:p>
            <a:pPr marL="0" lvl="0" indent="0" algn="ctr" defTabSz="889000">
              <a:lnSpc>
                <a:spcPct val="90000"/>
              </a:lnSpc>
              <a:spcBef>
                <a:spcPct val="0"/>
              </a:spcBef>
              <a:spcAft>
                <a:spcPct val="35000"/>
              </a:spcAft>
              <a:buNone/>
            </a:pPr>
            <a:r>
              <a:rPr lang="en-GB" sz="2400" b="1" kern="1200" dirty="0">
                <a:solidFill>
                  <a:schemeClr val="tx1"/>
                </a:solidFill>
                <a:latin typeface="Arial" panose="020B0604020202020204" pitchFamily="34" charset="0"/>
                <a:cs typeface="Arial" panose="020B0604020202020204" pitchFamily="34" charset="0"/>
              </a:rPr>
              <a:t>Rank Order</a:t>
            </a:r>
          </a:p>
        </p:txBody>
      </p:sp>
      <p:pic>
        <p:nvPicPr>
          <p:cNvPr id="9" name="Picture 8" descr="Businessman writing on notepad">
            <a:extLst>
              <a:ext uri="{FF2B5EF4-FFF2-40B4-BE49-F238E27FC236}">
                <a16:creationId xmlns:a16="http://schemas.microsoft.com/office/drawing/2014/main" id="{17B67FE7-885C-441D-AA3A-316A26F09C84}"/>
              </a:ext>
            </a:extLst>
          </p:cNvPr>
          <p:cNvPicPr>
            <a:picLocks noChangeAspect="1"/>
          </p:cNvPicPr>
          <p:nvPr/>
        </p:nvPicPr>
        <p:blipFill>
          <a:blip r:embed="rId3"/>
          <a:stretch>
            <a:fillRect/>
          </a:stretch>
        </p:blipFill>
        <p:spPr>
          <a:xfrm>
            <a:off x="2043335" y="2800350"/>
            <a:ext cx="1188928" cy="3604297"/>
          </a:xfrm>
          <a:prstGeom prst="rect">
            <a:avLst/>
          </a:prstGeom>
        </p:spPr>
      </p:pic>
      <p:pic>
        <p:nvPicPr>
          <p:cNvPr id="11" name="Picture 10" descr="Businessman explaining hands near chest">
            <a:extLst>
              <a:ext uri="{FF2B5EF4-FFF2-40B4-BE49-F238E27FC236}">
                <a16:creationId xmlns:a16="http://schemas.microsoft.com/office/drawing/2014/main" id="{242E85C5-D3C5-4A1F-8D2B-32C4F63F68FC}"/>
              </a:ext>
            </a:extLst>
          </p:cNvPr>
          <p:cNvPicPr>
            <a:picLocks noChangeAspect="1"/>
          </p:cNvPicPr>
          <p:nvPr/>
        </p:nvPicPr>
        <p:blipFill>
          <a:blip r:embed="rId4"/>
          <a:stretch>
            <a:fillRect/>
          </a:stretch>
        </p:blipFill>
        <p:spPr>
          <a:xfrm>
            <a:off x="554492" y="2952749"/>
            <a:ext cx="1560381" cy="3328157"/>
          </a:xfrm>
          <a:prstGeom prst="rect">
            <a:avLst/>
          </a:prstGeom>
        </p:spPr>
      </p:pic>
      <p:graphicFrame>
        <p:nvGraphicFramePr>
          <p:cNvPr id="16" name="Chart 15">
            <a:extLst>
              <a:ext uri="{FF2B5EF4-FFF2-40B4-BE49-F238E27FC236}">
                <a16:creationId xmlns:a16="http://schemas.microsoft.com/office/drawing/2014/main" id="{F0BA60A7-C171-4BE5-B8F2-F60E260A353F}"/>
              </a:ext>
            </a:extLst>
          </p:cNvPr>
          <p:cNvGraphicFramePr/>
          <p:nvPr>
            <p:extLst>
              <p:ext uri="{D42A27DB-BD31-4B8C-83A1-F6EECF244321}">
                <p14:modId xmlns:p14="http://schemas.microsoft.com/office/powerpoint/2010/main" val="2165489135"/>
              </p:ext>
            </p:extLst>
          </p:nvPr>
        </p:nvGraphicFramePr>
        <p:xfrm>
          <a:off x="4403815" y="3599870"/>
          <a:ext cx="5438895" cy="270933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986074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animEffect transition="in" filter="fade">
                                      <p:cBhvr>
                                        <p:cTn id="23" dur="500"/>
                                        <p:tgtEl>
                                          <p:spTgt spid="4">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500"/>
                                        <p:tgtEl>
                                          <p:spTgt spid="4">
                                            <p:txEl>
                                              <p:pRg st="3" end="3"/>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4">
                                            <p:txEl>
                                              <p:pRg st="5" end="5"/>
                                            </p:txEl>
                                          </p:spTgt>
                                        </p:tgtEl>
                                        <p:attrNameLst>
                                          <p:attrName>style.visibility</p:attrName>
                                        </p:attrNameLst>
                                      </p:cBhvr>
                                      <p:to>
                                        <p:strVal val="visible"/>
                                      </p:to>
                                    </p:set>
                                    <p:animEffect transition="in" filter="fade">
                                      <p:cBhvr>
                                        <p:cTn id="31" dur="500"/>
                                        <p:tgtEl>
                                          <p:spTgt spid="4">
                                            <p:txEl>
                                              <p:pRg st="5" end="5"/>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Graphic spid="16"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5030AB-F5F6-4110-9616-6B01B6BD8770}"/>
              </a:ext>
            </a:extLst>
          </p:cNvPr>
          <p:cNvSpPr>
            <a:spLocks noGrp="1"/>
          </p:cNvSpPr>
          <p:nvPr>
            <p:ph type="body" sz="half" idx="2"/>
          </p:nvPr>
        </p:nvSpPr>
        <p:spPr>
          <a:xfrm>
            <a:off x="8458199" y="2990850"/>
            <a:ext cx="3161963" cy="3422649"/>
          </a:xfrm>
        </p:spPr>
        <p:style>
          <a:lnRef idx="2">
            <a:schemeClr val="accent1"/>
          </a:lnRef>
          <a:fillRef idx="1">
            <a:schemeClr val="lt1"/>
          </a:fillRef>
          <a:effectRef idx="0">
            <a:schemeClr val="accent1"/>
          </a:effectRef>
          <a:fontRef idx="minor">
            <a:schemeClr val="dk1"/>
          </a:fontRef>
        </p:style>
        <p:txBody>
          <a:bodyPr vert="horz" lIns="91440" tIns="45720" rIns="91440" bIns="45720" rtlCol="0">
            <a:normAutofit/>
          </a:bodyPr>
          <a:lstStyle/>
          <a:p>
            <a:endParaRPr kumimoji="0" lang="en-US" altLang="en-US" b="0" i="0" u="none" strike="noStrike" kern="1200" cap="none" normalizeH="0" baseline="0" dirty="0">
              <a:ln>
                <a:noFill/>
              </a:ln>
              <a:effectLst/>
              <a:latin typeface="+mn-lt"/>
              <a:ea typeface="+mn-ea"/>
              <a:cs typeface="+mn-cs"/>
            </a:endParaRPr>
          </a:p>
          <a:p>
            <a:r>
              <a:rPr kumimoji="0" lang="en-US" altLang="en-US" b="0" i="0" u="none" strike="noStrike" kern="1200" cap="none" normalizeH="0" baseline="0" dirty="0" err="1">
                <a:ln>
                  <a:noFill/>
                </a:ln>
                <a:effectLst/>
                <a:latin typeface="+mn-lt"/>
                <a:ea typeface="+mn-ea"/>
                <a:cs typeface="+mn-cs"/>
              </a:rPr>
              <a:t>Krupat</a:t>
            </a:r>
            <a:r>
              <a:rPr kumimoji="0" lang="en-US" altLang="en-US" b="0" i="0" u="none" strike="noStrike" kern="1200" cap="none" normalizeH="0" baseline="0" dirty="0">
                <a:ln>
                  <a:noFill/>
                </a:ln>
                <a:effectLst/>
                <a:latin typeface="+mn-lt"/>
                <a:ea typeface="+mn-ea"/>
                <a:cs typeface="+mn-cs"/>
              </a:rPr>
              <a:t>, E. (2022) describes how </a:t>
            </a:r>
            <a:r>
              <a:rPr kumimoji="0" lang="en-US" altLang="en-US" u="none" strike="noStrike" kern="1200" cap="none" normalizeH="0" baseline="0" dirty="0">
                <a:ln>
                  <a:noFill/>
                </a:ln>
                <a:latin typeface="+mn-lt"/>
                <a:ea typeface="+mn-ea"/>
                <a:cs typeface="+mn-cs"/>
              </a:rPr>
              <a:t>t</a:t>
            </a:r>
            <a:r>
              <a:rPr lang="en-US" b="0" i="0" kern="1200" dirty="0">
                <a:effectLst/>
                <a:latin typeface="+mn-lt"/>
                <a:ea typeface="+mn-ea"/>
                <a:cs typeface="+mn-cs"/>
              </a:rPr>
              <a:t>he term Likert item dates back to 1932 when a promising young social scientist, </a:t>
            </a:r>
            <a:r>
              <a:rPr lang="en-US" b="0" i="0" kern="1200" dirty="0" err="1">
                <a:effectLst/>
                <a:latin typeface="+mn-lt"/>
                <a:ea typeface="+mn-ea"/>
                <a:cs typeface="+mn-cs"/>
              </a:rPr>
              <a:t>Rensis</a:t>
            </a:r>
            <a:r>
              <a:rPr lang="en-US" b="0" i="0" kern="1200" dirty="0">
                <a:effectLst/>
                <a:latin typeface="+mn-lt"/>
                <a:ea typeface="+mn-ea"/>
                <a:cs typeface="+mn-cs"/>
              </a:rPr>
              <a:t> Likert, introduced the use of a new method to measure attitudes in his dissertation. </a:t>
            </a:r>
          </a:p>
        </p:txBody>
      </p:sp>
      <p:sp>
        <p:nvSpPr>
          <p:cNvPr id="7" name="Straight Connector 6">
            <a:extLst>
              <a:ext uri="{FF2B5EF4-FFF2-40B4-BE49-F238E27FC236}">
                <a16:creationId xmlns:a16="http://schemas.microsoft.com/office/drawing/2014/main" id="{10A2F7B4-3D34-49E0-99CA-9F1F726B827F}"/>
              </a:ext>
            </a:extLst>
          </p:cNvPr>
          <p:cNvSpPr/>
          <p:nvPr/>
        </p:nvSpPr>
        <p:spPr>
          <a:xfrm>
            <a:off x="685800" y="609600"/>
            <a:ext cx="7258050"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Freeform: Shape 7">
            <a:extLst>
              <a:ext uri="{FF2B5EF4-FFF2-40B4-BE49-F238E27FC236}">
                <a16:creationId xmlns:a16="http://schemas.microsoft.com/office/drawing/2014/main" id="{F4FBF9CC-6772-4ED5-B0D0-98723446231A}"/>
              </a:ext>
            </a:extLst>
          </p:cNvPr>
          <p:cNvSpPr/>
          <p:nvPr/>
        </p:nvSpPr>
        <p:spPr>
          <a:xfrm>
            <a:off x="685800" y="609601"/>
            <a:ext cx="7258050" cy="1638300"/>
          </a:xfrm>
          <a:custGeom>
            <a:avLst/>
            <a:gdLst>
              <a:gd name="connsiteX0" fmla="*/ 0 w 7258050"/>
              <a:gd name="connsiteY0" fmla="*/ 0 h 2667000"/>
              <a:gd name="connsiteX1" fmla="*/ 7258050 w 7258050"/>
              <a:gd name="connsiteY1" fmla="*/ 0 h 2667000"/>
              <a:gd name="connsiteX2" fmla="*/ 7258050 w 7258050"/>
              <a:gd name="connsiteY2" fmla="*/ 2667000 h 2667000"/>
              <a:gd name="connsiteX3" fmla="*/ 0 w 7258050"/>
              <a:gd name="connsiteY3" fmla="*/ 2667000 h 2667000"/>
              <a:gd name="connsiteX4" fmla="*/ 0 w 7258050"/>
              <a:gd name="connsiteY4" fmla="*/ 0 h 2667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2667000">
                <a:moveTo>
                  <a:pt x="0" y="0"/>
                </a:moveTo>
                <a:lnTo>
                  <a:pt x="7258050" y="0"/>
                </a:lnTo>
                <a:lnTo>
                  <a:pt x="7258050" y="2667000"/>
                </a:lnTo>
                <a:lnTo>
                  <a:pt x="0" y="2667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2400" b="0" i="0" kern="1200" dirty="0"/>
              <a:t>Named after its inventor, a Likert item is nothing more than a statement, followed by several options varying from Strongly Agree to Strongly Disagree.</a:t>
            </a:r>
            <a:endParaRPr lang="en-US" sz="2400" kern="1200" dirty="0"/>
          </a:p>
        </p:txBody>
      </p:sp>
      <p:sp>
        <p:nvSpPr>
          <p:cNvPr id="9" name="Straight Connector 8">
            <a:extLst>
              <a:ext uri="{FF2B5EF4-FFF2-40B4-BE49-F238E27FC236}">
                <a16:creationId xmlns:a16="http://schemas.microsoft.com/office/drawing/2014/main" id="{42BDF5B8-AA72-4FEF-A7C4-079D2C7A8DEF}"/>
              </a:ext>
            </a:extLst>
          </p:cNvPr>
          <p:cNvSpPr/>
          <p:nvPr/>
        </p:nvSpPr>
        <p:spPr>
          <a:xfrm>
            <a:off x="685800" y="2247901"/>
            <a:ext cx="7258050"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0" name="Freeform: Shape 9">
            <a:extLst>
              <a:ext uri="{FF2B5EF4-FFF2-40B4-BE49-F238E27FC236}">
                <a16:creationId xmlns:a16="http://schemas.microsoft.com/office/drawing/2014/main" id="{9046D783-4538-473D-807A-2138F9817444}"/>
              </a:ext>
            </a:extLst>
          </p:cNvPr>
          <p:cNvSpPr/>
          <p:nvPr/>
        </p:nvSpPr>
        <p:spPr>
          <a:xfrm>
            <a:off x="495638" y="2247901"/>
            <a:ext cx="7544138" cy="2091160"/>
          </a:xfrm>
          <a:custGeom>
            <a:avLst/>
            <a:gdLst>
              <a:gd name="connsiteX0" fmla="*/ 0 w 7258050"/>
              <a:gd name="connsiteY0" fmla="*/ 0 h 2667000"/>
              <a:gd name="connsiteX1" fmla="*/ 7258050 w 7258050"/>
              <a:gd name="connsiteY1" fmla="*/ 0 h 2667000"/>
              <a:gd name="connsiteX2" fmla="*/ 7258050 w 7258050"/>
              <a:gd name="connsiteY2" fmla="*/ 2667000 h 2667000"/>
              <a:gd name="connsiteX3" fmla="*/ 0 w 7258050"/>
              <a:gd name="connsiteY3" fmla="*/ 2667000 h 2667000"/>
              <a:gd name="connsiteX4" fmla="*/ 0 w 7258050"/>
              <a:gd name="connsiteY4" fmla="*/ 0 h 2667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2667000">
                <a:moveTo>
                  <a:pt x="0" y="0"/>
                </a:moveTo>
                <a:lnTo>
                  <a:pt x="7258050" y="0"/>
                </a:lnTo>
                <a:lnTo>
                  <a:pt x="7258050" y="2667000"/>
                </a:lnTo>
                <a:lnTo>
                  <a:pt x="0" y="2667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b="0" i="0" kern="1200" dirty="0">
                <a:latin typeface="Arial" panose="020B0604020202020204" pitchFamily="34" charset="0"/>
                <a:cs typeface="Arial" panose="020B0604020202020204" pitchFamily="34" charset="0"/>
              </a:rPr>
              <a:t>I feel confident using MS Teams.</a:t>
            </a:r>
          </a:p>
          <a:p>
            <a:pPr marL="0" lvl="0" indent="0" algn="l" defTabSz="1466850">
              <a:lnSpc>
                <a:spcPct val="90000"/>
              </a:lnSpc>
              <a:spcBef>
                <a:spcPct val="0"/>
              </a:spcBef>
              <a:spcAft>
                <a:spcPct val="35000"/>
              </a:spcAft>
              <a:buNone/>
            </a:pPr>
            <a:r>
              <a:rPr lang="en-GB" sz="3300" b="0" i="0" kern="1200" dirty="0">
                <a:latin typeface="Arial" panose="020B0604020202020204" pitchFamily="34" charset="0"/>
                <a:cs typeface="Arial" panose="020B0604020202020204" pitchFamily="34" charset="0"/>
              </a:rPr>
              <a:t> </a:t>
            </a:r>
            <a:r>
              <a:rPr lang="en-GB" sz="1800" b="1" i="0" kern="1200" dirty="0">
                <a:latin typeface="Arial" panose="020B0604020202020204" pitchFamily="34" charset="0"/>
                <a:cs typeface="Arial" panose="020B0604020202020204" pitchFamily="34" charset="0"/>
              </a:rPr>
              <a:t>Strongly Agree         </a:t>
            </a:r>
            <a:r>
              <a:rPr lang="en-GB" sz="1800" b="1" i="0" kern="1200" dirty="0" err="1">
                <a:latin typeface="Arial" panose="020B0604020202020204" pitchFamily="34" charset="0"/>
                <a:cs typeface="Arial" panose="020B0604020202020204" pitchFamily="34" charset="0"/>
              </a:rPr>
              <a:t>Agree</a:t>
            </a:r>
            <a:r>
              <a:rPr lang="en-GB" sz="1800" b="1" i="0" kern="1200" dirty="0">
                <a:latin typeface="Arial" panose="020B0604020202020204" pitchFamily="34" charset="0"/>
                <a:cs typeface="Arial" panose="020B0604020202020204" pitchFamily="34" charset="0"/>
              </a:rPr>
              <a:t>          Disagree      Strongly Disagree</a:t>
            </a:r>
          </a:p>
          <a:p>
            <a:pPr marL="0" lvl="0" indent="0" algn="l" defTabSz="1466850">
              <a:lnSpc>
                <a:spcPct val="90000"/>
              </a:lnSpc>
              <a:spcBef>
                <a:spcPct val="0"/>
              </a:spcBef>
              <a:spcAft>
                <a:spcPct val="35000"/>
              </a:spcAft>
              <a:buNone/>
            </a:pPr>
            <a:r>
              <a:rPr lang="en-GB" sz="1800" b="0" i="0" kern="1200" dirty="0">
                <a:latin typeface="Arial" panose="020B0604020202020204" pitchFamily="34" charset="0"/>
                <a:cs typeface="Arial" panose="020B0604020202020204" pitchFamily="34" charset="0"/>
              </a:rPr>
              <a:t>Please circle one.  </a:t>
            </a:r>
            <a:endParaRPr lang="en-US" sz="4800" kern="1200" dirty="0">
              <a:latin typeface="Arial" panose="020B0604020202020204" pitchFamily="34" charset="0"/>
              <a:cs typeface="Arial" panose="020B0604020202020204" pitchFamily="34" charset="0"/>
            </a:endParaRPr>
          </a:p>
        </p:txBody>
      </p:sp>
      <p:sp>
        <p:nvSpPr>
          <p:cNvPr id="11" name="Freeform: Shape 10">
            <a:extLst>
              <a:ext uri="{FF2B5EF4-FFF2-40B4-BE49-F238E27FC236}">
                <a16:creationId xmlns:a16="http://schemas.microsoft.com/office/drawing/2014/main" id="{4BB32737-570C-4249-AA63-AB68A1415E3F}"/>
              </a:ext>
            </a:extLst>
          </p:cNvPr>
          <p:cNvSpPr/>
          <p:nvPr/>
        </p:nvSpPr>
        <p:spPr>
          <a:xfrm>
            <a:off x="8992795" y="609600"/>
            <a:ext cx="2092770" cy="2091166"/>
          </a:xfrm>
          <a:custGeom>
            <a:avLst/>
            <a:gdLst>
              <a:gd name="connsiteX0" fmla="*/ 0 w 1525763"/>
              <a:gd name="connsiteY0" fmla="*/ 663707 h 1327414"/>
              <a:gd name="connsiteX1" fmla="*/ 331854 w 1525763"/>
              <a:gd name="connsiteY1" fmla="*/ 0 h 1327414"/>
              <a:gd name="connsiteX2" fmla="*/ 1193910 w 1525763"/>
              <a:gd name="connsiteY2" fmla="*/ 0 h 1327414"/>
              <a:gd name="connsiteX3" fmla="*/ 1525763 w 1525763"/>
              <a:gd name="connsiteY3" fmla="*/ 663707 h 1327414"/>
              <a:gd name="connsiteX4" fmla="*/ 1193910 w 1525763"/>
              <a:gd name="connsiteY4" fmla="*/ 1327414 h 1327414"/>
              <a:gd name="connsiteX5" fmla="*/ 331854 w 1525763"/>
              <a:gd name="connsiteY5" fmla="*/ 1327414 h 1327414"/>
              <a:gd name="connsiteX6" fmla="*/ 0 w 1525763"/>
              <a:gd name="connsiteY6" fmla="*/ 663707 h 132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25763" h="1327414">
                <a:moveTo>
                  <a:pt x="762882" y="0"/>
                </a:moveTo>
                <a:lnTo>
                  <a:pt x="1525762" y="288713"/>
                </a:lnTo>
                <a:lnTo>
                  <a:pt x="1525762" y="1038702"/>
                </a:lnTo>
                <a:lnTo>
                  <a:pt x="762882" y="1327414"/>
                </a:lnTo>
                <a:lnTo>
                  <a:pt x="1" y="1038702"/>
                </a:lnTo>
                <a:lnTo>
                  <a:pt x="1" y="288713"/>
                </a:lnTo>
                <a:lnTo>
                  <a:pt x="762882" y="0"/>
                </a:lnTo>
                <a:close/>
              </a:path>
            </a:pathLst>
          </a:custGeom>
        </p:spPr>
        <p:style>
          <a:lnRef idx="2">
            <a:schemeClr val="lt1">
              <a:hueOff val="0"/>
              <a:satOff val="0"/>
              <a:lumOff val="0"/>
              <a:alphaOff val="0"/>
            </a:schemeClr>
          </a:lnRef>
          <a:fillRef idx="1">
            <a:schemeClr val="accent2">
              <a:hueOff val="6419723"/>
              <a:satOff val="-20481"/>
              <a:lumOff val="-7955"/>
              <a:alphaOff val="0"/>
            </a:schemeClr>
          </a:fillRef>
          <a:effectRef idx="0">
            <a:schemeClr val="accent2">
              <a:hueOff val="6419723"/>
              <a:satOff val="-20481"/>
              <a:lumOff val="-7955"/>
              <a:alphaOff val="0"/>
            </a:schemeClr>
          </a:effectRef>
          <a:fontRef idx="minor">
            <a:schemeClr val="lt1"/>
          </a:fontRef>
        </p:style>
        <p:txBody>
          <a:bodyPr spcFirstLastPara="0" vert="horz" wrap="square" lIns="260195" tIns="291106" rIns="260196" bIns="291105" numCol="1" spcCol="1270" anchor="ctr" anchorCtr="0">
            <a:noAutofit/>
          </a:bodyPr>
          <a:lstStyle/>
          <a:p>
            <a:pPr marL="0" lvl="0" indent="0" algn="ctr" defTabSz="622300">
              <a:lnSpc>
                <a:spcPct val="90000"/>
              </a:lnSpc>
              <a:spcBef>
                <a:spcPct val="0"/>
              </a:spcBef>
              <a:spcAft>
                <a:spcPct val="35000"/>
              </a:spcAft>
              <a:buNone/>
            </a:pPr>
            <a:r>
              <a:rPr lang="en-GB" sz="2400" b="1" kern="1200" dirty="0">
                <a:solidFill>
                  <a:schemeClr val="tx1"/>
                </a:solidFill>
                <a:latin typeface="Arial" panose="020B0604020202020204" pitchFamily="34" charset="0"/>
                <a:cs typeface="Arial" panose="020B0604020202020204" pitchFamily="34" charset="0"/>
              </a:rPr>
              <a:t>Likert scale questions</a:t>
            </a:r>
            <a:endParaRPr lang="en-GB" sz="2400" kern="1200" dirty="0">
              <a:solidFill>
                <a:schemeClr val="tx1"/>
              </a:solidFill>
              <a:latin typeface="Arial" panose="020B0604020202020204" pitchFamily="34" charset="0"/>
              <a:cs typeface="Arial" panose="020B0604020202020204" pitchFamily="34" charset="0"/>
            </a:endParaRPr>
          </a:p>
        </p:txBody>
      </p:sp>
      <p:graphicFrame>
        <p:nvGraphicFramePr>
          <p:cNvPr id="16" name="Chart 15">
            <a:extLst>
              <a:ext uri="{FF2B5EF4-FFF2-40B4-BE49-F238E27FC236}">
                <a16:creationId xmlns:a16="http://schemas.microsoft.com/office/drawing/2014/main" id="{C81D8CC3-357B-420D-AF36-EE5593973039}"/>
              </a:ext>
            </a:extLst>
          </p:cNvPr>
          <p:cNvGraphicFramePr/>
          <p:nvPr>
            <p:extLst>
              <p:ext uri="{D42A27DB-BD31-4B8C-83A1-F6EECF244321}">
                <p14:modId xmlns:p14="http://schemas.microsoft.com/office/powerpoint/2010/main" val="3314131371"/>
              </p:ext>
            </p:extLst>
          </p:nvPr>
        </p:nvGraphicFramePr>
        <p:xfrm>
          <a:off x="3428663" y="4053311"/>
          <a:ext cx="4229099" cy="251893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145951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500"/>
                                        <p:tgtEl>
                                          <p:spTgt spid="8">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fade">
                                      <p:cBhvr>
                                        <p:cTn id="22" dur="500"/>
                                        <p:tgtEl>
                                          <p:spTgt spid="10">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1" end="1"/>
                                            </p:txEl>
                                          </p:spTgt>
                                        </p:tgtEl>
                                        <p:attrNameLst>
                                          <p:attrName>style.visibility</p:attrName>
                                        </p:attrNameLst>
                                      </p:cBhvr>
                                      <p:to>
                                        <p:strVal val="visible"/>
                                      </p:to>
                                    </p:set>
                                    <p:animEffect transition="in" filter="fade">
                                      <p:cBhvr>
                                        <p:cTn id="27" dur="500"/>
                                        <p:tgtEl>
                                          <p:spTgt spid="10">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2" end="2"/>
                                            </p:txEl>
                                          </p:spTgt>
                                        </p:tgtEl>
                                        <p:attrNameLst>
                                          <p:attrName>style.visibility</p:attrName>
                                        </p:attrNameLst>
                                      </p:cBhvr>
                                      <p:to>
                                        <p:strVal val="visible"/>
                                      </p:to>
                                    </p:set>
                                    <p:animEffect transition="in" filter="fade">
                                      <p:cBhvr>
                                        <p:cTn id="32" dur="500"/>
                                        <p:tgtEl>
                                          <p:spTgt spid="10">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Graphic spid="16"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0C8357-0657-4CFC-95BD-7CEE8DA711EB}"/>
              </a:ext>
            </a:extLst>
          </p:cNvPr>
          <p:cNvSpPr>
            <a:spLocks noGrp="1"/>
          </p:cNvSpPr>
          <p:nvPr>
            <p:ph type="title"/>
          </p:nvPr>
        </p:nvSpPr>
        <p:spPr/>
        <p:txBody>
          <a:bodyPr/>
          <a:lstStyle/>
          <a:p>
            <a:r>
              <a:rPr lang="en-GB" dirty="0"/>
              <a:t>Question Banks </a:t>
            </a:r>
          </a:p>
        </p:txBody>
      </p:sp>
      <p:sp>
        <p:nvSpPr>
          <p:cNvPr id="3" name="Content Placeholder 2">
            <a:extLst>
              <a:ext uri="{FF2B5EF4-FFF2-40B4-BE49-F238E27FC236}">
                <a16:creationId xmlns:a16="http://schemas.microsoft.com/office/drawing/2014/main" id="{63BFF49C-C8F4-47BE-9A30-D95C4756920E}"/>
              </a:ext>
            </a:extLst>
          </p:cNvPr>
          <p:cNvSpPr>
            <a:spLocks noGrp="1"/>
          </p:cNvSpPr>
          <p:nvPr>
            <p:ph idx="1"/>
          </p:nvPr>
        </p:nvSpPr>
        <p:spPr>
          <a:xfrm>
            <a:off x="819150" y="2246376"/>
            <a:ext cx="9258300" cy="3849624"/>
          </a:xfrm>
        </p:spPr>
        <p:txBody>
          <a:bodyPr>
            <a:normAutofit/>
          </a:bodyPr>
          <a:lstStyle/>
          <a:p>
            <a:pPr marL="0" indent="0">
              <a:buNone/>
            </a:pPr>
            <a:r>
              <a:rPr lang="en-GB" sz="2000" dirty="0">
                <a:latin typeface="Arial" panose="020B0604020202020204" pitchFamily="34" charset="0"/>
                <a:cs typeface="Arial" panose="020B0604020202020204" pitchFamily="34" charset="0"/>
              </a:rPr>
              <a:t>To aid you as you develop your research skills, we have provided a question bank for each of the research questions. </a:t>
            </a:r>
          </a:p>
          <a:p>
            <a:endParaRPr lang="en-GB" sz="2000"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These can be used as a guide for ideas or you may want to choose questions from the question back to use. </a:t>
            </a:r>
          </a:p>
          <a:p>
            <a:pPr marL="0" indent="0">
              <a:buNone/>
            </a:pPr>
            <a:endParaRPr lang="en-GB" sz="2000"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The question bank can be found in the Week 4 Folder on Moodle. </a:t>
            </a:r>
          </a:p>
        </p:txBody>
      </p:sp>
      <p:pic>
        <p:nvPicPr>
          <p:cNvPr id="5" name="Graphic 4" descr="Badge Question Mark with solid fill">
            <a:extLst>
              <a:ext uri="{FF2B5EF4-FFF2-40B4-BE49-F238E27FC236}">
                <a16:creationId xmlns:a16="http://schemas.microsoft.com/office/drawing/2014/main" id="{A8257F44-1AD1-4455-A8B5-E1B12A2EAFD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640500" y="361950"/>
            <a:ext cx="2152650" cy="2152650"/>
          </a:xfrm>
          <a:prstGeom prst="rect">
            <a:avLst/>
          </a:prstGeom>
        </p:spPr>
      </p:pic>
      <p:pic>
        <p:nvPicPr>
          <p:cNvPr id="7" name="Graphic 6" descr="Questions outline">
            <a:extLst>
              <a:ext uri="{FF2B5EF4-FFF2-40B4-BE49-F238E27FC236}">
                <a16:creationId xmlns:a16="http://schemas.microsoft.com/office/drawing/2014/main" id="{8DC4CFAC-3AE1-4AA1-A9C6-AEB8754EFA5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794100" y="4579506"/>
            <a:ext cx="1635900" cy="1635900"/>
          </a:xfrm>
          <a:prstGeom prst="rect">
            <a:avLst/>
          </a:prstGeom>
        </p:spPr>
      </p:pic>
    </p:spTree>
    <p:extLst>
      <p:ext uri="{BB962C8B-B14F-4D97-AF65-F5344CB8AC3E}">
        <p14:creationId xmlns:p14="http://schemas.microsoft.com/office/powerpoint/2010/main" val="1318064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FECE4-EAA0-40A4-8850-E6A860714D91}"/>
              </a:ext>
            </a:extLst>
          </p:cNvPr>
          <p:cNvSpPr>
            <a:spLocks noGrp="1"/>
          </p:cNvSpPr>
          <p:nvPr>
            <p:ph type="title"/>
          </p:nvPr>
        </p:nvSpPr>
        <p:spPr>
          <a:xfrm>
            <a:off x="457200" y="342900"/>
            <a:ext cx="9925050" cy="1042644"/>
          </a:xfrm>
        </p:spPr>
        <p:txBody>
          <a:bodyPr/>
          <a:lstStyle/>
          <a:p>
            <a:r>
              <a:rPr lang="en-GB" dirty="0"/>
              <a:t>Group work</a:t>
            </a:r>
          </a:p>
        </p:txBody>
      </p:sp>
      <p:sp>
        <p:nvSpPr>
          <p:cNvPr id="3" name="Content Placeholder 2">
            <a:extLst>
              <a:ext uri="{FF2B5EF4-FFF2-40B4-BE49-F238E27FC236}">
                <a16:creationId xmlns:a16="http://schemas.microsoft.com/office/drawing/2014/main" id="{A56A2DE9-9C73-4199-A636-0E5C6D9D93C1}"/>
              </a:ext>
            </a:extLst>
          </p:cNvPr>
          <p:cNvSpPr>
            <a:spLocks noGrp="1"/>
          </p:cNvSpPr>
          <p:nvPr>
            <p:ph idx="1"/>
          </p:nvPr>
        </p:nvSpPr>
        <p:spPr>
          <a:xfrm>
            <a:off x="819150" y="1385544"/>
            <a:ext cx="10058400" cy="3611881"/>
          </a:xfrm>
        </p:spPr>
        <p:txBody>
          <a:bodyPr>
            <a:normAutofit/>
          </a:bodyPr>
          <a:lstStyle/>
          <a:p>
            <a:pPr marL="0" indent="0">
              <a:buNone/>
            </a:pPr>
            <a:r>
              <a:rPr lang="en-GB" sz="2200" dirty="0">
                <a:latin typeface="Arial" panose="020B0604020202020204" pitchFamily="34" charset="0"/>
                <a:cs typeface="Arial" panose="020B0604020202020204" pitchFamily="34" charset="0"/>
              </a:rPr>
              <a:t>In your group, create or choose five questions that you would like to ask your participants. </a:t>
            </a:r>
          </a:p>
          <a:p>
            <a:pPr marL="0" indent="0">
              <a:buNone/>
            </a:pPr>
            <a:r>
              <a:rPr lang="en-GB" sz="2200" dirty="0">
                <a:latin typeface="Arial" panose="020B0604020202020204" pitchFamily="34" charset="0"/>
                <a:cs typeface="Arial" panose="020B0604020202020204" pitchFamily="34" charset="0"/>
              </a:rPr>
              <a:t>Groups are welcome to use the questions from the question bank. </a:t>
            </a:r>
          </a:p>
          <a:p>
            <a:pPr marL="0" indent="0">
              <a:buNone/>
            </a:pPr>
            <a:endParaRPr lang="en-GB" sz="2200" dirty="0">
              <a:latin typeface="Arial" panose="020B0604020202020204" pitchFamily="34" charset="0"/>
              <a:cs typeface="Arial" panose="020B0604020202020204" pitchFamily="34" charset="0"/>
            </a:endParaRPr>
          </a:p>
          <a:p>
            <a:pPr marL="0" indent="0">
              <a:buNone/>
            </a:pPr>
            <a:endParaRPr lang="en-GB" sz="2200" dirty="0">
              <a:latin typeface="Arial" panose="020B0604020202020204" pitchFamily="34" charset="0"/>
              <a:cs typeface="Arial" panose="020B0604020202020204" pitchFamily="34" charset="0"/>
            </a:endParaRPr>
          </a:p>
          <a:p>
            <a:pPr marL="0" indent="0">
              <a:buNone/>
            </a:pPr>
            <a:r>
              <a:rPr lang="en-GB" sz="2200" dirty="0">
                <a:latin typeface="Arial" panose="020B0604020202020204" pitchFamily="34" charset="0"/>
                <a:cs typeface="Arial" panose="020B0604020202020204" pitchFamily="34" charset="0"/>
              </a:rPr>
              <a:t>Aim to chose at least one closed question, one rank order question and one Likert scale question</a:t>
            </a:r>
            <a:r>
              <a:rPr lang="en-GB" dirty="0"/>
              <a:t>. </a:t>
            </a:r>
          </a:p>
        </p:txBody>
      </p:sp>
      <p:sp>
        <p:nvSpPr>
          <p:cNvPr id="4" name="TextBox 3">
            <a:extLst>
              <a:ext uri="{FF2B5EF4-FFF2-40B4-BE49-F238E27FC236}">
                <a16:creationId xmlns:a16="http://schemas.microsoft.com/office/drawing/2014/main" id="{9BB58FEB-DF48-430F-974B-0659D9957D83}"/>
              </a:ext>
            </a:extLst>
          </p:cNvPr>
          <p:cNvSpPr txBox="1"/>
          <p:nvPr/>
        </p:nvSpPr>
        <p:spPr>
          <a:xfrm>
            <a:off x="600075" y="5241623"/>
            <a:ext cx="10991850" cy="46166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2400" dirty="0"/>
              <a:t>After the group work and break time, we will learn how to use MS Forms </a:t>
            </a:r>
          </a:p>
        </p:txBody>
      </p:sp>
    </p:spTree>
    <p:extLst>
      <p:ext uri="{BB962C8B-B14F-4D97-AF65-F5344CB8AC3E}">
        <p14:creationId xmlns:p14="http://schemas.microsoft.com/office/powerpoint/2010/main" val="555656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27148-511B-40F0-BBFE-23FCAE291C1A}"/>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01F1C97B-EAEA-4807-B943-3EE10D6D8689}"/>
              </a:ext>
            </a:extLst>
          </p:cNvPr>
          <p:cNvSpPr>
            <a:spLocks noGrp="1"/>
          </p:cNvSpPr>
          <p:nvPr>
            <p:ph idx="1"/>
          </p:nvPr>
        </p:nvSpPr>
        <p:spPr>
          <a:xfrm>
            <a:off x="895350" y="1328394"/>
            <a:ext cx="10058400" cy="3849624"/>
          </a:xfrm>
        </p:spPr>
        <p:txBody>
          <a:bodyPr/>
          <a:lstStyle/>
          <a:p>
            <a:endParaRPr lang="en-GB" dirty="0"/>
          </a:p>
          <a:p>
            <a:endParaRPr lang="en-GB" sz="2000"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Barrett, D. et al. (2016) </a:t>
            </a:r>
            <a:r>
              <a:rPr lang="en-GB" sz="2000" i="1" dirty="0">
                <a:latin typeface="Arial" panose="020B0604020202020204" pitchFamily="34" charset="0"/>
                <a:cs typeface="Arial" panose="020B0604020202020204" pitchFamily="34" charset="0"/>
              </a:rPr>
              <a:t>Public Health Ethics: Cases Spanning the Globe</a:t>
            </a:r>
            <a:r>
              <a:rPr lang="en-GB" sz="2000" dirty="0">
                <a:latin typeface="Arial" panose="020B0604020202020204" pitchFamily="34" charset="0"/>
                <a:cs typeface="Arial" panose="020B0604020202020204" pitchFamily="34" charset="0"/>
              </a:rPr>
              <a:t>. 1st ed.  Cham: Springer International Publishing. doi:10.1007/978-3-319-23847-0.</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rgbClr val="3A3A3A"/>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a:ln>
                  <a:noFill/>
                </a:ln>
                <a:solidFill>
                  <a:srgbClr val="3A3A3A"/>
                </a:solidFill>
                <a:effectLst/>
                <a:latin typeface="Arial" panose="020B0604020202020204" pitchFamily="34" charset="0"/>
                <a:cs typeface="Arial" panose="020B0604020202020204" pitchFamily="34" charset="0"/>
              </a:rPr>
              <a:t>Krupat</a:t>
            </a:r>
            <a:r>
              <a:rPr kumimoji="0" lang="en-US" altLang="en-US" sz="2000" b="0" i="0" u="none" strike="noStrike" cap="none" normalizeH="0" baseline="0" dirty="0">
                <a:ln>
                  <a:noFill/>
                </a:ln>
                <a:solidFill>
                  <a:srgbClr val="3A3A3A"/>
                </a:solidFill>
                <a:effectLst/>
                <a:latin typeface="Arial" panose="020B0604020202020204" pitchFamily="34" charset="0"/>
                <a:cs typeface="Arial" panose="020B0604020202020204" pitchFamily="34" charset="0"/>
              </a:rPr>
              <a:t>, E. (2022) ‘When I say … Likert item’, </a:t>
            </a:r>
            <a:r>
              <a:rPr kumimoji="0" lang="en-US" altLang="en-US" sz="2000" b="0" i="1" u="none" strike="noStrike" cap="none" normalizeH="0" baseline="0" dirty="0">
                <a:ln>
                  <a:noFill/>
                </a:ln>
                <a:solidFill>
                  <a:srgbClr val="3A3A3A"/>
                </a:solidFill>
                <a:effectLst/>
                <a:latin typeface="Arial" panose="020B0604020202020204" pitchFamily="34" charset="0"/>
                <a:cs typeface="Arial" panose="020B0604020202020204" pitchFamily="34" charset="0"/>
              </a:rPr>
              <a:t>Medical education</a:t>
            </a:r>
            <a:r>
              <a:rPr kumimoji="0" lang="en-US" altLang="en-US" sz="2000" b="0" i="0" u="none" strike="noStrike" cap="none" normalizeH="0" baseline="0" dirty="0">
                <a:ln>
                  <a:noFill/>
                </a:ln>
                <a:solidFill>
                  <a:srgbClr val="3A3A3A"/>
                </a:solidFill>
                <a:effectLst/>
                <a:latin typeface="Arial" panose="020B0604020202020204" pitchFamily="34" charset="0"/>
                <a:cs typeface="Arial" panose="020B0604020202020204" pitchFamily="34" charset="0"/>
              </a:rPr>
              <a:t>, 56(2), pp. 149–150. doi:10.1111/medu.14660.</a:t>
            </a:r>
            <a:endParaRPr kumimoji="0" lang="en-GB" altLang="en-US" sz="2000" b="0" i="0" u="none" strike="noStrike" cap="none" normalizeH="0" baseline="0" dirty="0">
              <a:ln>
                <a:noFill/>
              </a:ln>
              <a:solidFill>
                <a:srgbClr val="3A3A3A"/>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sz="2000" dirty="0">
              <a:solidFill>
                <a:srgbClr val="3A3A3A"/>
              </a:solidFill>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sz="2000" dirty="0">
                <a:latin typeface="Arial" panose="020B0604020202020204" pitchFamily="34" charset="0"/>
                <a:cs typeface="Arial" panose="020B0604020202020204" pitchFamily="34" charset="0"/>
              </a:rPr>
              <a:t>Saunders, M.N.K., Lewis, P. and Thornhill, A. (2019) </a:t>
            </a:r>
            <a:r>
              <a:rPr lang="en-GB" sz="2000" i="1" dirty="0">
                <a:latin typeface="Arial" panose="020B0604020202020204" pitchFamily="34" charset="0"/>
                <a:cs typeface="Arial" panose="020B0604020202020204" pitchFamily="34" charset="0"/>
              </a:rPr>
              <a:t>Research methods for business students</a:t>
            </a:r>
            <a:r>
              <a:rPr lang="en-GB" sz="2000" dirty="0">
                <a:latin typeface="Arial" panose="020B0604020202020204" pitchFamily="34" charset="0"/>
                <a:cs typeface="Arial" panose="020B0604020202020204" pitchFamily="34" charset="0"/>
              </a:rPr>
              <a:t>. 8th edition. Harlow: Pearson</a:t>
            </a:r>
            <a:r>
              <a:rPr lang="en-GB" dirty="0"/>
              <a:t>.</a:t>
            </a:r>
          </a:p>
          <a:p>
            <a:endParaRPr lang="en-GB" dirty="0"/>
          </a:p>
          <a:p>
            <a:endParaRPr lang="en-GB" dirty="0"/>
          </a:p>
        </p:txBody>
      </p:sp>
    </p:spTree>
    <p:extLst>
      <p:ext uri="{BB962C8B-B14F-4D97-AF65-F5344CB8AC3E}">
        <p14:creationId xmlns:p14="http://schemas.microsoft.com/office/powerpoint/2010/main" val="289277799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riginal 5_01_Win32" id="{77344C68-A3F1-476B-8680-97D7F429B46B}" vid="{89780073-58E8-4DFF-BF29-BA99F805284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37651BA-F45C-4845-9AB3-E0A65B39F5E1}">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CDB58277-F8DF-46FF-84EC-EF41B835E69F}">
  <ds:schemaRefs>
    <ds:schemaRef ds:uri="http://schemas.microsoft.com/sharepoint/v3/contenttype/forms"/>
  </ds:schemaRefs>
</ds:datastoreItem>
</file>

<file path=customXml/itemProps3.xml><?xml version="1.0" encoding="utf-8"?>
<ds:datastoreItem xmlns:ds="http://schemas.openxmlformats.org/officeDocument/2006/customXml" ds:itemID="{2D276E62-80A3-44DD-9BCC-97ED2B99B5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{A7836C7D-50F4-4461-AABB-485B6FAED405}tf78438558_win32</Template>
  <TotalTime>677</TotalTime>
  <Words>2722</Words>
  <Application>Microsoft Office PowerPoint</Application>
  <PresentationFormat>Widescreen</PresentationFormat>
  <Paragraphs>142</Paragraphs>
  <Slides>12</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Century Gothic</vt:lpstr>
      <vt:lpstr>Garamond</vt:lpstr>
      <vt:lpstr>Open Sans</vt:lpstr>
      <vt:lpstr>SavonVTI</vt:lpstr>
      <vt:lpstr>Research Skill – Ethics and questions</vt:lpstr>
      <vt:lpstr>During this session</vt:lpstr>
      <vt:lpstr>What are ethics?</vt:lpstr>
      <vt:lpstr>Conducting ethical research</vt:lpstr>
      <vt:lpstr>Conducting ethical research</vt:lpstr>
      <vt:lpstr>Types of questions</vt:lpstr>
      <vt:lpstr>PowerPoint Presentation</vt:lpstr>
      <vt:lpstr>PowerPoint Presentation</vt:lpstr>
      <vt:lpstr>PowerPoint Presentation</vt:lpstr>
      <vt:lpstr>Question Banks </vt:lpstr>
      <vt:lpstr>Group work</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Skill – Ethics and questions</dc:title>
  <dc:creator>Rebecca Kavanagh</dc:creator>
  <cp:lastModifiedBy>Rebecca Kavanagh</cp:lastModifiedBy>
  <cp:revision>12</cp:revision>
  <dcterms:created xsi:type="dcterms:W3CDTF">2022-02-09T11:58:44Z</dcterms:created>
  <dcterms:modified xsi:type="dcterms:W3CDTF">2022-02-09T23:15:59Z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