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9" d="100"/>
          <a:sy n="89" d="100"/>
        </p:scale>
        <p:origin x="-403" y="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2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2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08660E-8F5D-450F-827D-BD7C0CEF2AA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AE50ECA-B2A8-4311-86CA-6ECE93B00F81}">
      <dgm:prSet/>
      <dgm:spPr/>
      <dgm:t>
        <a:bodyPr/>
        <a:lstStyle/>
        <a:p>
          <a:r>
            <a:rPr lang="en-GB"/>
            <a:t>- Always focus on service</a:t>
          </a:r>
          <a:endParaRPr lang="en-US"/>
        </a:p>
      </dgm:t>
    </dgm:pt>
    <dgm:pt modelId="{03F92A0C-B7E2-4881-A020-116036C5CF3E}" type="parTrans" cxnId="{C7948440-40E6-4802-AF7D-4C8EBAE28665}">
      <dgm:prSet/>
      <dgm:spPr/>
      <dgm:t>
        <a:bodyPr/>
        <a:lstStyle/>
        <a:p>
          <a:endParaRPr lang="en-US"/>
        </a:p>
      </dgm:t>
    </dgm:pt>
    <dgm:pt modelId="{662FD05E-315B-401A-ACEC-3BB17D1A5B68}" type="sibTrans" cxnId="{C7948440-40E6-4802-AF7D-4C8EBAE28665}">
      <dgm:prSet/>
      <dgm:spPr/>
      <dgm:t>
        <a:bodyPr/>
        <a:lstStyle/>
        <a:p>
          <a:endParaRPr lang="en-US"/>
        </a:p>
      </dgm:t>
    </dgm:pt>
    <dgm:pt modelId="{8B43FBE9-60E4-4A74-896D-69DC163611F6}">
      <dgm:prSet/>
      <dgm:spPr/>
      <dgm:t>
        <a:bodyPr/>
        <a:lstStyle/>
        <a:p>
          <a:r>
            <a:rPr lang="en-GB"/>
            <a:t>- Continuous improvement (Werner, Ye Ding and Uni-Taschenbücher Gmbh, 2020)</a:t>
          </a:r>
          <a:endParaRPr lang="en-US"/>
        </a:p>
      </dgm:t>
    </dgm:pt>
    <dgm:pt modelId="{6DA81BF2-01EC-4EFD-BD23-86F86FFD62E3}" type="parTrans" cxnId="{E151BBE9-E732-4C44-A439-C94A69AD3DA6}">
      <dgm:prSet/>
      <dgm:spPr/>
      <dgm:t>
        <a:bodyPr/>
        <a:lstStyle/>
        <a:p>
          <a:endParaRPr lang="en-US"/>
        </a:p>
      </dgm:t>
    </dgm:pt>
    <dgm:pt modelId="{97382FCB-5D54-47B3-80C8-AA279BA4A98F}" type="sibTrans" cxnId="{E151BBE9-E732-4C44-A439-C94A69AD3DA6}">
      <dgm:prSet/>
      <dgm:spPr/>
      <dgm:t>
        <a:bodyPr/>
        <a:lstStyle/>
        <a:p>
          <a:endParaRPr lang="en-US"/>
        </a:p>
      </dgm:t>
    </dgm:pt>
    <dgm:pt modelId="{26D911E2-F08B-4BFE-8C35-372E2CF55FBE}">
      <dgm:prSet/>
      <dgm:spPr/>
      <dgm:t>
        <a:bodyPr/>
        <a:lstStyle/>
        <a:p>
          <a:r>
            <a:rPr lang="en-GB"/>
            <a:t>- Industry examples: Marriott International </a:t>
          </a:r>
          <a:endParaRPr lang="en-US"/>
        </a:p>
      </dgm:t>
    </dgm:pt>
    <dgm:pt modelId="{88CD3422-B533-438F-A8BA-C8C39FBAEC8E}" type="parTrans" cxnId="{C717DE50-BBB9-4667-B753-E18E523527C8}">
      <dgm:prSet/>
      <dgm:spPr/>
      <dgm:t>
        <a:bodyPr/>
        <a:lstStyle/>
        <a:p>
          <a:endParaRPr lang="en-US"/>
        </a:p>
      </dgm:t>
    </dgm:pt>
    <dgm:pt modelId="{5A4117D6-FE69-4074-B426-5C42F3F6E4E0}" type="sibTrans" cxnId="{C717DE50-BBB9-4667-B753-E18E523527C8}">
      <dgm:prSet/>
      <dgm:spPr/>
      <dgm:t>
        <a:bodyPr/>
        <a:lstStyle/>
        <a:p>
          <a:endParaRPr lang="en-US"/>
        </a:p>
      </dgm:t>
    </dgm:pt>
    <dgm:pt modelId="{E2EEEB96-E5F7-48F6-8B58-4ED853D68E73}" type="pres">
      <dgm:prSet presAssocID="{AD08660E-8F5D-450F-827D-BD7C0CEF2AA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4E69921-AE71-426B-9E65-C4D53731DB36}" type="pres">
      <dgm:prSet presAssocID="{1AE50ECA-B2A8-4311-86CA-6ECE93B00F81}" presName="compNode" presStyleCnt="0"/>
      <dgm:spPr/>
    </dgm:pt>
    <dgm:pt modelId="{963D790B-A195-4BF9-920F-B04C89B6F055}" type="pres">
      <dgm:prSet presAssocID="{1AE50ECA-B2A8-4311-86CA-6ECE93B00F8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1D54EF8-488D-4885-9B7E-F25A543DE288}" type="pres">
      <dgm:prSet presAssocID="{1AE50ECA-B2A8-4311-86CA-6ECE93B00F81}" presName="spaceRect" presStyleCnt="0"/>
      <dgm:spPr/>
    </dgm:pt>
    <dgm:pt modelId="{1B915C36-D836-4FAA-81A5-6A7E527B01FD}" type="pres">
      <dgm:prSet presAssocID="{1AE50ECA-B2A8-4311-86CA-6ECE93B00F81}" presName="textRect" presStyleLbl="revTx" presStyleIdx="0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77982948-4D57-4E23-B028-9E8B8436E10F}" type="pres">
      <dgm:prSet presAssocID="{662FD05E-315B-401A-ACEC-3BB17D1A5B68}" presName="sibTrans" presStyleCnt="0"/>
      <dgm:spPr/>
    </dgm:pt>
    <dgm:pt modelId="{B7816849-CEF6-4D74-9076-67D91B092C4C}" type="pres">
      <dgm:prSet presAssocID="{8B43FBE9-60E4-4A74-896D-69DC163611F6}" presName="compNode" presStyleCnt="0"/>
      <dgm:spPr/>
    </dgm:pt>
    <dgm:pt modelId="{48B7C37C-0C20-4F41-9DEA-9F64EA4EF542}" type="pres">
      <dgm:prSet presAssocID="{8B43FBE9-60E4-4A74-896D-69DC163611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Bluetooth"/>
        </a:ext>
      </dgm:extLst>
    </dgm:pt>
    <dgm:pt modelId="{65A5FD62-9C67-4993-A6EC-119AF3D590B3}" type="pres">
      <dgm:prSet presAssocID="{8B43FBE9-60E4-4A74-896D-69DC163611F6}" presName="spaceRect" presStyleCnt="0"/>
      <dgm:spPr/>
    </dgm:pt>
    <dgm:pt modelId="{DABD6DE8-3C8B-4BA4-8568-11ABCC508D2E}" type="pres">
      <dgm:prSet presAssocID="{8B43FBE9-60E4-4A74-896D-69DC163611F6}" presName="textRect" presStyleLbl="revTx" presStyleIdx="1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FC1EC850-F0C0-4453-8BEF-444E3A593392}" type="pres">
      <dgm:prSet presAssocID="{97382FCB-5D54-47B3-80C8-AA279BA4A98F}" presName="sibTrans" presStyleCnt="0"/>
      <dgm:spPr/>
    </dgm:pt>
    <dgm:pt modelId="{0A993CB4-25D1-4B43-B630-407CE81ED725}" type="pres">
      <dgm:prSet presAssocID="{26D911E2-F08B-4BFE-8C35-372E2CF55FBE}" presName="compNode" presStyleCnt="0"/>
      <dgm:spPr/>
    </dgm:pt>
    <dgm:pt modelId="{4D0C2927-25BE-4BA2-A34B-44CE49022E86}" type="pres">
      <dgm:prSet presAssocID="{26D911E2-F08B-4BFE-8C35-372E2CF55FBE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Bed"/>
        </a:ext>
      </dgm:extLst>
    </dgm:pt>
    <dgm:pt modelId="{A8D7B0EC-7736-4509-9BB1-83D233027575}" type="pres">
      <dgm:prSet presAssocID="{26D911E2-F08B-4BFE-8C35-372E2CF55FBE}" presName="spaceRect" presStyleCnt="0"/>
      <dgm:spPr/>
    </dgm:pt>
    <dgm:pt modelId="{4F694B65-E086-47FC-9BFC-A50897891137}" type="pres">
      <dgm:prSet presAssocID="{26D911E2-F08B-4BFE-8C35-372E2CF55FBE}" presName="textRect" presStyleLbl="revTx" presStyleIdx="2" presStyleCnt="3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7948440-40E6-4802-AF7D-4C8EBAE28665}" srcId="{AD08660E-8F5D-450F-827D-BD7C0CEF2AA9}" destId="{1AE50ECA-B2A8-4311-86CA-6ECE93B00F81}" srcOrd="0" destOrd="0" parTransId="{03F92A0C-B7E2-4881-A020-116036C5CF3E}" sibTransId="{662FD05E-315B-401A-ACEC-3BB17D1A5B68}"/>
    <dgm:cxn modelId="{35FDFA60-55CE-420B-8224-28BA76CE8414}" type="presOf" srcId="{AD08660E-8F5D-450F-827D-BD7C0CEF2AA9}" destId="{E2EEEB96-E5F7-48F6-8B58-4ED853D68E73}" srcOrd="0" destOrd="0" presId="urn:microsoft.com/office/officeart/2018/2/layout/IconLabelList"/>
    <dgm:cxn modelId="{E151BBE9-E732-4C44-A439-C94A69AD3DA6}" srcId="{AD08660E-8F5D-450F-827D-BD7C0CEF2AA9}" destId="{8B43FBE9-60E4-4A74-896D-69DC163611F6}" srcOrd="1" destOrd="0" parTransId="{6DA81BF2-01EC-4EFD-BD23-86F86FFD62E3}" sibTransId="{97382FCB-5D54-47B3-80C8-AA279BA4A98F}"/>
    <dgm:cxn modelId="{5F7DD715-5F46-4482-AC2A-DE76AABC9804}" type="presOf" srcId="{8B43FBE9-60E4-4A74-896D-69DC163611F6}" destId="{DABD6DE8-3C8B-4BA4-8568-11ABCC508D2E}" srcOrd="0" destOrd="0" presId="urn:microsoft.com/office/officeart/2018/2/layout/IconLabelList"/>
    <dgm:cxn modelId="{53489811-28E2-4AD0-AFD6-B764C93D0F32}" type="presOf" srcId="{26D911E2-F08B-4BFE-8C35-372E2CF55FBE}" destId="{4F694B65-E086-47FC-9BFC-A50897891137}" srcOrd="0" destOrd="0" presId="urn:microsoft.com/office/officeart/2018/2/layout/IconLabelList"/>
    <dgm:cxn modelId="{A87DECB5-66BD-4CE3-AB21-EDD39C52C718}" type="presOf" srcId="{1AE50ECA-B2A8-4311-86CA-6ECE93B00F81}" destId="{1B915C36-D836-4FAA-81A5-6A7E527B01FD}" srcOrd="0" destOrd="0" presId="urn:microsoft.com/office/officeart/2018/2/layout/IconLabelList"/>
    <dgm:cxn modelId="{C717DE50-BBB9-4667-B753-E18E523527C8}" srcId="{AD08660E-8F5D-450F-827D-BD7C0CEF2AA9}" destId="{26D911E2-F08B-4BFE-8C35-372E2CF55FBE}" srcOrd="2" destOrd="0" parTransId="{88CD3422-B533-438F-A8BA-C8C39FBAEC8E}" sibTransId="{5A4117D6-FE69-4074-B426-5C42F3F6E4E0}"/>
    <dgm:cxn modelId="{F9161957-D357-4FB1-A5A8-23A2E4954ADC}" type="presParOf" srcId="{E2EEEB96-E5F7-48F6-8B58-4ED853D68E73}" destId="{C4E69921-AE71-426B-9E65-C4D53731DB36}" srcOrd="0" destOrd="0" presId="urn:microsoft.com/office/officeart/2018/2/layout/IconLabelList"/>
    <dgm:cxn modelId="{698ADF51-E0AD-4C56-ADD9-8AC2F6E5A5F1}" type="presParOf" srcId="{C4E69921-AE71-426B-9E65-C4D53731DB36}" destId="{963D790B-A195-4BF9-920F-B04C89B6F055}" srcOrd="0" destOrd="0" presId="urn:microsoft.com/office/officeart/2018/2/layout/IconLabelList"/>
    <dgm:cxn modelId="{DC5BD3FC-E83C-42EF-AA17-E2DDEF3D70B2}" type="presParOf" srcId="{C4E69921-AE71-426B-9E65-C4D53731DB36}" destId="{A1D54EF8-488D-4885-9B7E-F25A543DE288}" srcOrd="1" destOrd="0" presId="urn:microsoft.com/office/officeart/2018/2/layout/IconLabelList"/>
    <dgm:cxn modelId="{269B6C18-A26B-4301-AEDA-229CF5D55C92}" type="presParOf" srcId="{C4E69921-AE71-426B-9E65-C4D53731DB36}" destId="{1B915C36-D836-4FAA-81A5-6A7E527B01FD}" srcOrd="2" destOrd="0" presId="urn:microsoft.com/office/officeart/2018/2/layout/IconLabelList"/>
    <dgm:cxn modelId="{596B6933-C4C4-44E9-AFE9-969DA351C76E}" type="presParOf" srcId="{E2EEEB96-E5F7-48F6-8B58-4ED853D68E73}" destId="{77982948-4D57-4E23-B028-9E8B8436E10F}" srcOrd="1" destOrd="0" presId="urn:microsoft.com/office/officeart/2018/2/layout/IconLabelList"/>
    <dgm:cxn modelId="{55F9ECEB-185A-4A60-BACF-931E32237B32}" type="presParOf" srcId="{E2EEEB96-E5F7-48F6-8B58-4ED853D68E73}" destId="{B7816849-CEF6-4D74-9076-67D91B092C4C}" srcOrd="2" destOrd="0" presId="urn:microsoft.com/office/officeart/2018/2/layout/IconLabelList"/>
    <dgm:cxn modelId="{E3EC8660-80EC-4BC1-B42E-B88A23E818E4}" type="presParOf" srcId="{B7816849-CEF6-4D74-9076-67D91B092C4C}" destId="{48B7C37C-0C20-4F41-9DEA-9F64EA4EF542}" srcOrd="0" destOrd="0" presId="urn:microsoft.com/office/officeart/2018/2/layout/IconLabelList"/>
    <dgm:cxn modelId="{2C718D7E-9236-4CB2-8E75-9AC09DE7A172}" type="presParOf" srcId="{B7816849-CEF6-4D74-9076-67D91B092C4C}" destId="{65A5FD62-9C67-4993-A6EC-119AF3D590B3}" srcOrd="1" destOrd="0" presId="urn:microsoft.com/office/officeart/2018/2/layout/IconLabelList"/>
    <dgm:cxn modelId="{24D4D0E6-07CC-4D82-91C4-F38037F87CD5}" type="presParOf" srcId="{B7816849-CEF6-4D74-9076-67D91B092C4C}" destId="{DABD6DE8-3C8B-4BA4-8568-11ABCC508D2E}" srcOrd="2" destOrd="0" presId="urn:microsoft.com/office/officeart/2018/2/layout/IconLabelList"/>
    <dgm:cxn modelId="{50ACC9FA-7965-441E-A258-97B093B6352F}" type="presParOf" srcId="{E2EEEB96-E5F7-48F6-8B58-4ED853D68E73}" destId="{FC1EC850-F0C0-4453-8BEF-444E3A593392}" srcOrd="3" destOrd="0" presId="urn:microsoft.com/office/officeart/2018/2/layout/IconLabelList"/>
    <dgm:cxn modelId="{5187B450-FB19-4045-9140-2BA304373D29}" type="presParOf" srcId="{E2EEEB96-E5F7-48F6-8B58-4ED853D68E73}" destId="{0A993CB4-25D1-4B43-B630-407CE81ED725}" srcOrd="4" destOrd="0" presId="urn:microsoft.com/office/officeart/2018/2/layout/IconLabelList"/>
    <dgm:cxn modelId="{A970CF77-C3FE-40F5-8ECC-659D1E6CF624}" type="presParOf" srcId="{0A993CB4-25D1-4B43-B630-407CE81ED725}" destId="{4D0C2927-25BE-4BA2-A34B-44CE49022E86}" srcOrd="0" destOrd="0" presId="urn:microsoft.com/office/officeart/2018/2/layout/IconLabelList"/>
    <dgm:cxn modelId="{B044058C-2987-470C-9F22-41030076688C}" type="presParOf" srcId="{0A993CB4-25D1-4B43-B630-407CE81ED725}" destId="{A8D7B0EC-7736-4509-9BB1-83D233027575}" srcOrd="1" destOrd="0" presId="urn:microsoft.com/office/officeart/2018/2/layout/IconLabelList"/>
    <dgm:cxn modelId="{E73BB415-00B5-4492-959E-F3C4995D4ED4}" type="presParOf" srcId="{0A993CB4-25D1-4B43-B630-407CE81ED725}" destId="{4F694B65-E086-47FC-9BFC-A5089789113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D790B-A195-4BF9-920F-B04C89B6F055}">
      <dsp:nvSpPr>
        <dsp:cNvPr id="0" name=""/>
        <dsp:cNvSpPr/>
      </dsp:nvSpPr>
      <dsp:spPr>
        <a:xfrm>
          <a:off x="916421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15C36-D836-4FAA-81A5-6A7E527B01FD}">
      <dsp:nvSpPr>
        <dsp:cNvPr id="0" name=""/>
        <dsp:cNvSpPr/>
      </dsp:nvSpPr>
      <dsp:spPr>
        <a:xfrm>
          <a:off x="153146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- Always focus on service</a:t>
          </a:r>
          <a:endParaRPr lang="en-US" sz="1800" kern="1200"/>
        </a:p>
      </dsp:txBody>
      <dsp:txXfrm>
        <a:off x="153146" y="2299874"/>
        <a:ext cx="2775546" cy="720000"/>
      </dsp:txXfrm>
    </dsp:sp>
    <dsp:sp modelId="{48B7C37C-0C20-4F41-9DEA-9F64EA4EF542}">
      <dsp:nvSpPr>
        <dsp:cNvPr id="0" name=""/>
        <dsp:cNvSpPr/>
      </dsp:nvSpPr>
      <dsp:spPr>
        <a:xfrm>
          <a:off x="4177689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D6DE8-3C8B-4BA4-8568-11ABCC508D2E}">
      <dsp:nvSpPr>
        <dsp:cNvPr id="0" name=""/>
        <dsp:cNvSpPr/>
      </dsp:nvSpPr>
      <dsp:spPr>
        <a:xfrm>
          <a:off x="3414414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- Continuous improvement (Werner, Ye Ding and Uni-Taschenbücher Gmbh, 2020)</a:t>
          </a:r>
          <a:endParaRPr lang="en-US" sz="1800" kern="1200"/>
        </a:p>
      </dsp:txBody>
      <dsp:txXfrm>
        <a:off x="3414414" y="2299874"/>
        <a:ext cx="2775546" cy="720000"/>
      </dsp:txXfrm>
    </dsp:sp>
    <dsp:sp modelId="{4D0C2927-25BE-4BA2-A34B-44CE49022E86}">
      <dsp:nvSpPr>
        <dsp:cNvPr id="0" name=""/>
        <dsp:cNvSpPr/>
      </dsp:nvSpPr>
      <dsp:spPr>
        <a:xfrm>
          <a:off x="7438957" y="703352"/>
          <a:ext cx="1248996" cy="1248996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94B65-E086-47FC-9BFC-A50897891137}">
      <dsp:nvSpPr>
        <dsp:cNvPr id="0" name=""/>
        <dsp:cNvSpPr/>
      </dsp:nvSpPr>
      <dsp:spPr>
        <a:xfrm>
          <a:off x="6675681" y="2299874"/>
          <a:ext cx="277554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- Industry examples: Marriott International </a:t>
          </a:r>
          <a:endParaRPr lang="en-US" sz="1800" kern="1200"/>
        </a:p>
      </dsp:txBody>
      <dsp:txXfrm>
        <a:off x="6675681" y="2299874"/>
        <a:ext cx="277554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1A555-1568-47D5-9AB6-1F61879AC5A8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7A0CCA-BDD0-464B-AB5C-C897B86D69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440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105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797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3427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380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9584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2777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882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537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713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715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7A0CCA-BDD0-464B-AB5C-C897B86D698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231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2319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938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459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5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543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3603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3245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390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065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9195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150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0C943-F671-4276-A10F-EACED5856D16}" type="datetimeFigureOut">
              <a:rPr lang="en-US" smtClean="0"/>
              <a:t>11/11/2023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B3A1755-4402-46F7-B692-62CDEC98CF38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786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="" xmlns:a16="http://schemas.microsoft.com/office/drawing/2014/main" id="{ECF9E76A-BE1D-4850-B32D-718810A4273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957F9065-38E1-1F67-A683-19739D9E5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1866" y="967167"/>
            <a:ext cx="3514639" cy="2374516"/>
          </a:xfrm>
        </p:spPr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sz="19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Elevating Excellence: Premier Inn Chatham/Gillingham (Victory) Hotel"</a:t>
            </a:r>
            <a:r>
              <a:rPr lang="en-US" sz="19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/>
            </a:r>
            <a:br>
              <a:rPr lang="en-US" sz="19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</a:br>
            <a:r>
              <a:rPr lang="en-US" sz="19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/>
            </a:r>
            <a:br>
              <a:rPr lang="en-US" sz="19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</a:br>
            <a:endParaRPr lang="en-US" sz="1900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5948148C-972C-6ECB-C15F-AEF772F5E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8029" y="3529159"/>
            <a:ext cx="3524107" cy="1606576"/>
          </a:xfrm>
        </p:spPr>
        <p:txBody>
          <a:bodyPr>
            <a:normAutofit/>
          </a:bodyPr>
          <a:lstStyle/>
          <a:p>
            <a:r>
              <a:rPr lang="en-GB" sz="16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Employee Training for Consistent Brand Standards</a:t>
            </a:r>
            <a:endParaRPr lang="en-US" sz="1600"/>
          </a:p>
        </p:txBody>
      </p:sp>
      <p:grpSp>
        <p:nvGrpSpPr>
          <p:cNvPr id="2059" name="Group 2058">
            <a:extLst>
              <a:ext uri="{FF2B5EF4-FFF2-40B4-BE49-F238E27FC236}">
                <a16:creationId xmlns="" xmlns:a16="http://schemas.microsoft.com/office/drawing/2014/main" id="{6F4DCDBC-53A5-4E64-9410-90FAC8F19A6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060" name="Rectangle 2059">
              <a:extLst>
                <a:ext uri="{FF2B5EF4-FFF2-40B4-BE49-F238E27FC236}">
                  <a16:creationId xmlns="" xmlns:a16="http://schemas.microsoft.com/office/drawing/2014/main" id="{38AA2233-67A4-4405-A6A0-16532F2AEB6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Rectangle 2060">
              <a:extLst>
                <a:ext uri="{FF2B5EF4-FFF2-40B4-BE49-F238E27FC236}">
                  <a16:creationId xmlns="" xmlns:a16="http://schemas.microsoft.com/office/drawing/2014/main" id="{78FC11D8-17C9-427C-9008-CD14BB70DF1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Premier Inn Chatham/Gillingham Victory Pier | Gillingham">
            <a:extLst>
              <a:ext uri="{FF2B5EF4-FFF2-40B4-BE49-F238E27FC236}">
                <a16:creationId xmlns="" xmlns:a16="http://schemas.microsoft.com/office/drawing/2014/main" id="{E5655CB6-147B-7DE8-492D-8500FCE782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17" r="1" b="1"/>
          <a:stretch/>
        </p:blipFill>
        <p:spPr bwMode="auto">
          <a:xfrm>
            <a:off x="1271223" y="1116345"/>
            <a:ext cx="482514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3" name="Straight Connector 2062">
            <a:extLst>
              <a:ext uri="{FF2B5EF4-FFF2-40B4-BE49-F238E27FC236}">
                <a16:creationId xmlns="" xmlns:a16="http://schemas.microsoft.com/office/drawing/2014/main" id="{10736E1A-F5DA-490E-93F3-6B41FD17D18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7218030" y="3526496"/>
            <a:ext cx="351154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065" name="Picture 2064">
            <a:extLst>
              <a:ext uri="{FF2B5EF4-FFF2-40B4-BE49-F238E27FC236}">
                <a16:creationId xmlns="" xmlns:a16="http://schemas.microsoft.com/office/drawing/2014/main" id="{F03E1F11-377D-4B2D-857A-B5FC620E14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67" name="Straight Connector 2066">
            <a:extLst>
              <a:ext uri="{FF2B5EF4-FFF2-40B4-BE49-F238E27FC236}">
                <a16:creationId xmlns="" xmlns:a16="http://schemas.microsoft.com/office/drawing/2014/main" id="{DF0BC6F4-2CDB-4CCF-BDC9-F976C39B889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7057599" y="4221941"/>
            <a:ext cx="313425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/>
              <a:t>Module ID: BMIH4006</a:t>
            </a:r>
          </a:p>
          <a:p>
            <a:pPr algn="r"/>
            <a:r>
              <a:rPr lang="en-GB" dirty="0"/>
              <a:t>Lecturer: Muhammad </a:t>
            </a:r>
            <a:r>
              <a:rPr lang="en-GB" dirty="0" err="1"/>
              <a:t>Cassamo</a:t>
            </a:r>
            <a:endParaRPr lang="en-GB" dirty="0"/>
          </a:p>
          <a:p>
            <a:pPr algn="r"/>
            <a:r>
              <a:rPr lang="en-GB" dirty="0"/>
              <a:t>Student Name: </a:t>
            </a:r>
            <a:r>
              <a:rPr lang="en-GB" dirty="0" smtClean="0"/>
              <a:t>Ion </a:t>
            </a:r>
            <a:r>
              <a:rPr lang="en-GB" dirty="0" err="1" smtClean="0"/>
              <a:t>Tiris</a:t>
            </a:r>
            <a:r>
              <a:rPr lang="en-GB" dirty="0" smtClean="0"/>
              <a:t> </a:t>
            </a:r>
            <a:endParaRPr lang="en-GB" dirty="0"/>
          </a:p>
          <a:p>
            <a:pPr algn="r"/>
            <a:r>
              <a:rPr lang="en-GB" dirty="0"/>
              <a:t>Student ID: </a:t>
            </a:r>
            <a:r>
              <a:rPr lang="en-GB" dirty="0" smtClean="0"/>
              <a:t>2221476</a:t>
            </a:r>
            <a:endParaRPr lang="en-GB" dirty="0"/>
          </a:p>
          <a:p>
            <a:pPr algn="r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378038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D2F686-71F6-8270-096D-481A3497A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3663" y="227003"/>
            <a:ext cx="9603275" cy="1049235"/>
          </a:xfrm>
        </p:spPr>
        <p:txBody>
          <a:bodyPr/>
          <a:lstStyle/>
          <a:p>
            <a:r>
              <a:rPr lang="en-US" dirty="0"/>
              <a:t>Room Cleaning Checklist Overview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E807328C-7F3D-B169-FA14-F587BE714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007859"/>
              </p:ext>
            </p:extLst>
          </p:nvPr>
        </p:nvGraphicFramePr>
        <p:xfrm>
          <a:off x="662542" y="2597117"/>
          <a:ext cx="11245516" cy="33865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1379">
                  <a:extLst>
                    <a:ext uri="{9D8B030D-6E8A-4147-A177-3AD203B41FA5}">
                      <a16:colId xmlns="" xmlns:a16="http://schemas.microsoft.com/office/drawing/2014/main" val="2223186057"/>
                    </a:ext>
                  </a:extLst>
                </a:gridCol>
                <a:gridCol w="2811379">
                  <a:extLst>
                    <a:ext uri="{9D8B030D-6E8A-4147-A177-3AD203B41FA5}">
                      <a16:colId xmlns="" xmlns:a16="http://schemas.microsoft.com/office/drawing/2014/main" val="2351243001"/>
                    </a:ext>
                  </a:extLst>
                </a:gridCol>
                <a:gridCol w="2811379">
                  <a:extLst>
                    <a:ext uri="{9D8B030D-6E8A-4147-A177-3AD203B41FA5}">
                      <a16:colId xmlns="" xmlns:a16="http://schemas.microsoft.com/office/drawing/2014/main" val="3732936566"/>
                    </a:ext>
                  </a:extLst>
                </a:gridCol>
                <a:gridCol w="2811379">
                  <a:extLst>
                    <a:ext uri="{9D8B030D-6E8A-4147-A177-3AD203B41FA5}">
                      <a16:colId xmlns="" xmlns:a16="http://schemas.microsoft.com/office/drawing/2014/main" val="3677560288"/>
                    </a:ext>
                  </a:extLst>
                </a:gridCol>
              </a:tblGrid>
              <a:tr h="35614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Task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Frequency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Responsible Staff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Completed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4077638456"/>
                  </a:ext>
                </a:extLst>
              </a:tr>
              <a:tr h="38856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Changing the bed </a:t>
                      </a:r>
                      <a:r>
                        <a:rPr lang="en-GB" sz="1200" kern="100">
                          <a:effectLst/>
                        </a:rPr>
                        <a:t>covers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598849853"/>
                  </a:ext>
                </a:extLst>
              </a:tr>
              <a:tr h="388562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Vacuum carpeting</a:t>
                      </a:r>
                      <a:r>
                        <a:rPr lang="en-GB" sz="1200" kern="100">
                          <a:effectLst/>
                        </a:rPr>
                        <a:t> and releasing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038514786"/>
                  </a:ext>
                </a:extLst>
              </a:tr>
              <a:tr h="35614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Dust surfaces 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1451381343"/>
                  </a:ext>
                </a:extLst>
              </a:tr>
              <a:tr h="35614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Cleaning mirrors 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96289289"/>
                  </a:ext>
                </a:extLst>
              </a:tr>
              <a:tr h="39496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00">
                          <a:effectLst/>
                        </a:rPr>
                        <a:t>Clearing</a:t>
                      </a:r>
                      <a:r>
                        <a:rPr lang="en-GB" sz="1100" kern="100">
                          <a:effectLst/>
                        </a:rPr>
                        <a:t> trash bins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3941177979"/>
                  </a:ext>
                </a:extLst>
              </a:tr>
              <a:tr h="39496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Sanitising </a:t>
                      </a:r>
                      <a:r>
                        <a:rPr lang="en-GB" sz="1200" kern="100">
                          <a:effectLst/>
                        </a:rPr>
                        <a:t>the </a:t>
                      </a:r>
                      <a:r>
                        <a:rPr lang="en-GB" sz="1100" kern="100">
                          <a:effectLst/>
                        </a:rPr>
                        <a:t>high-touch areas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Daily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750588589"/>
                  </a:ext>
                </a:extLst>
              </a:tr>
              <a:tr h="39496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00">
                          <a:effectLst/>
                        </a:rPr>
                        <a:t>Managing</a:t>
                      </a:r>
                      <a:r>
                        <a:rPr lang="en-GB" sz="1100" kern="100">
                          <a:effectLst/>
                        </a:rPr>
                        <a:t> toiletries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kern="100">
                          <a:effectLst/>
                        </a:rPr>
                        <a:t>When</a:t>
                      </a:r>
                      <a:r>
                        <a:rPr lang="en-GB" sz="1100" kern="100">
                          <a:effectLst/>
                        </a:rPr>
                        <a:t> needed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[ ]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2820162299"/>
                  </a:ext>
                </a:extLst>
              </a:tr>
              <a:tr h="35614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Checking for maintenance issues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effectLst/>
                        </a:rPr>
                        <a:t>Daily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>
                          <a:effectLst/>
                        </a:rPr>
                        <a:t>Housekeeper</a:t>
                      </a:r>
                      <a:endParaRPr lang="en-US" sz="12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kern="100" dirty="0">
                          <a:effectLst/>
                        </a:rPr>
                        <a:t>[ ]</a:t>
                      </a:r>
                      <a:endParaRPr lang="en-US" sz="12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="" xmlns:a16="http://schemas.microsoft.com/office/drawing/2014/main" val="76931144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FAEDF0D7-3B67-857C-E3C2-B9AA797C0235}"/>
              </a:ext>
            </a:extLst>
          </p:cNvPr>
          <p:cNvSpPr txBox="1"/>
          <p:nvPr/>
        </p:nvSpPr>
        <p:spPr>
          <a:xfrm>
            <a:off x="1159847" y="1851881"/>
            <a:ext cx="10246090" cy="474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Checklist plays critical role it plays in guest satisfaction (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Aylott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, 2018)</a:t>
            </a:r>
            <a:endParaRPr lang="en-US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393929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2250E3E-F457-8C87-4120-75FBC5A05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663" y="867037"/>
            <a:ext cx="6611191" cy="1049235"/>
          </a:xfrm>
        </p:spPr>
        <p:txBody>
          <a:bodyPr/>
          <a:lstStyle/>
          <a:p>
            <a:r>
              <a:rPr lang="en-US" dirty="0"/>
              <a:t>Employee Engagement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5CC0A8F-03E9-F938-0C6D-CC4136A1B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074" y="2015732"/>
            <a:ext cx="6835780" cy="3450613"/>
          </a:xfrm>
        </p:spPr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Employee Engagement Model - Gallup's Q12: is designed to inspire and empower each team member.</a:t>
            </a:r>
            <a:endParaRPr lang="en-US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  - Commitment to Workplace Culture (Bakker and Leiter, 2017)</a:t>
            </a:r>
            <a:endParaRPr lang="en-US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  - Link to Positive Guest Experiences (Bridger, 2018)</a:t>
            </a:r>
            <a:endParaRPr lang="en-US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  - Alignment with Best Practices: Marriot Hotel</a:t>
            </a:r>
            <a:endParaRPr lang="en-US" dirty="0"/>
          </a:p>
        </p:txBody>
      </p:sp>
      <p:pic>
        <p:nvPicPr>
          <p:cNvPr id="3074" name="Picture 2" descr="Printable Room Cleaning Checklists for Kids - Views From a Step Stool">
            <a:extLst>
              <a:ext uri="{FF2B5EF4-FFF2-40B4-BE49-F238E27FC236}">
                <a16:creationId xmlns="" xmlns:a16="http://schemas.microsoft.com/office/drawing/2014/main" id="{051804E6-2D67-B8B4-AD80-B6C45E4B8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40633" y="1"/>
            <a:ext cx="4010527" cy="5999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8539210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="" xmlns:a16="http://schemas.microsoft.com/office/drawing/2014/main" id="{35C3D674-3D59-4E93-80CA-0C0A9095E81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05" name="Straight Connector 4104">
            <a:extLst>
              <a:ext uri="{FF2B5EF4-FFF2-40B4-BE49-F238E27FC236}">
                <a16:creationId xmlns="" xmlns:a16="http://schemas.microsoft.com/office/drawing/2014/main" id="{C884B8F8-FDC9-498B-9960-5D7260AFCB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8E33EC-37AF-0B6D-4833-D3489C7CE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US" dirty="0"/>
              <a:t>The role of the management</a:t>
            </a:r>
          </a:p>
        </p:txBody>
      </p:sp>
      <p:sp>
        <p:nvSpPr>
          <p:cNvPr id="4107" name="Rectangle 4106">
            <a:extLst>
              <a:ext uri="{FF2B5EF4-FFF2-40B4-BE49-F238E27FC236}">
                <a16:creationId xmlns="" xmlns:a16="http://schemas.microsoft.com/office/drawing/2014/main" id="{EF2A81E1-BCBE-426B-8C09-33274E6940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85795A-BC78-B888-A575-E2E5A3012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Times New Roman" panose="02020603050405020304" pitchFamily="18" charset="0"/>
              <a:buChar char="-"/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The management should continuously review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0"/>
              </a:spcAft>
              <a:buFont typeface="Times New Roman" panose="02020603050405020304" pitchFamily="18" charset="0"/>
              <a:buChar char="-"/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Submission of regular feedback report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342900" marR="0" lvl="0" indent="-342900">
              <a:spcBef>
                <a:spcPts val="0"/>
              </a:spcBef>
              <a:spcAft>
                <a:spcPts val="800"/>
              </a:spcAft>
              <a:buFont typeface="Times New Roman" panose="02020603050405020304" pitchFamily="18" charset="0"/>
              <a:buChar char="-"/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Sudden inspection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US" dirty="0"/>
          </a:p>
        </p:txBody>
      </p:sp>
      <p:pic>
        <p:nvPicPr>
          <p:cNvPr id="4098" name="Picture 2" descr="6 Management Concepts That Actually Work - UpRaise">
            <a:extLst>
              <a:ext uri="{FF2B5EF4-FFF2-40B4-BE49-F238E27FC236}">
                <a16:creationId xmlns="" xmlns:a16="http://schemas.microsoft.com/office/drawing/2014/main" id="{03E08992-A6F7-4EC9-BFA6-6727E6C31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4411" y="1561639"/>
            <a:ext cx="4960442" cy="3148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4108">
            <a:extLst>
              <a:ext uri="{FF2B5EF4-FFF2-40B4-BE49-F238E27FC236}">
                <a16:creationId xmlns="" xmlns:a16="http://schemas.microsoft.com/office/drawing/2014/main" id="{39D1DDD4-5BB3-45BA-B9B3-06B62299AD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11" name="Straight Connector 4110">
            <a:extLst>
              <a:ext uri="{FF2B5EF4-FFF2-40B4-BE49-F238E27FC236}">
                <a16:creationId xmlns="" xmlns:a16="http://schemas.microsoft.com/office/drawing/2014/main" id="{A24DAE64-2302-42EA-8239-F2F0775CA5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7461853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="" xmlns:a16="http://schemas.microsoft.com/office/drawing/2014/main" id="{C6870151-9189-4C3A-8379-EF3D95827A0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="" xmlns:a16="http://schemas.microsoft.com/office/drawing/2014/main" id="{7043F17F-3B92-0A0E-BBD7-34DAB6B11C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6854" r="-1" b="8874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="" xmlns:a16="http://schemas.microsoft.com/office/drawing/2014/main" id="{123EA69C-102A-4DD0-9547-05DCD271D15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="" xmlns:a16="http://schemas.microsoft.com/office/drawing/2014/main" id="{6A862265-5CA3-4C40-8582-7534C3B03C2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600EF80B-0391-4082-9AF5-F15B091B4CE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4002C67-D4A3-87DB-8ACE-495F58863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The Impact on Team Performance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D33AC32D-5F44-45F7-A0BD-7C11A86BED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9C56CD4-883A-36CB-C9E0-9B9742CE8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Effective team engagement can help positively influence team performance (Cottrell, 2019)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Positive teamwork environment influences productivity and quality improvements.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19" name="Date Placeholder 1">
            <a:extLst>
              <a:ext uri="{FF2B5EF4-FFF2-40B4-BE49-F238E27FC236}">
                <a16:creationId xmlns="" xmlns:a16="http://schemas.microsoft.com/office/drawing/2014/main" id="{3FBF03E8-C602-4192-9C52-F84B29FDCC8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808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="" xmlns:a16="http://schemas.microsoft.com/office/drawing/2014/main" id="{C6870151-9189-4C3A-8379-EF3D95827A0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background of department store">
            <a:extLst>
              <a:ext uri="{FF2B5EF4-FFF2-40B4-BE49-F238E27FC236}">
                <a16:creationId xmlns="" xmlns:a16="http://schemas.microsoft.com/office/drawing/2014/main" id="{54FB780C-F95A-5897-1652-76031ABB9B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grayscl/>
          </a:blip>
          <a:srcRect r="-1" b="15728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="" xmlns:a16="http://schemas.microsoft.com/office/drawing/2014/main" id="{123EA69C-102A-4DD0-9547-05DCD271D15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="" xmlns:a16="http://schemas.microsoft.com/office/drawing/2014/main" id="{6A862265-5CA3-4C40-8582-7534C3B03C2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600EF80B-0391-4082-9AF5-F15B091B4CE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7AD73D9C-B6ED-E69E-6AD4-C2448138D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Brand Standards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="" xmlns:a16="http://schemas.microsoft.com/office/drawing/2014/main" id="{D33AC32D-5F44-45F7-A0BD-7C11A86BED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19F9BD2-94F7-4289-6F58-D11C5CC51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Upholding Premier Inn Brand Standards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Adhering to brand standards can help to improve the brand presence in the marketplace  (Johnston, Clark and </a:t>
            </a:r>
            <a:r>
              <a:rPr lang="en-GB" kern="10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Shulver</a:t>
            </a: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, 2012)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spcBef>
                <a:spcPts val="0"/>
              </a:spcBef>
              <a:spcAft>
                <a:spcPts val="800"/>
              </a:spcAft>
            </a:pPr>
            <a:r>
              <a:rPr lang="en-GB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Emphasis on the improved level of consistency can foster guest loyalty.</a:t>
            </a:r>
            <a:endParaRPr lang="en-US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19" name="Date Placeholder 1">
            <a:extLst>
              <a:ext uri="{FF2B5EF4-FFF2-40B4-BE49-F238E27FC236}">
                <a16:creationId xmlns="" xmlns:a16="http://schemas.microsoft.com/office/drawing/2014/main" id="{3FBF03E8-C602-4192-9C52-F84B29FDCC8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457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717BB5-DB7E-1A27-33CA-B19D9205C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Health and Safety Procedures</a:t>
            </a:r>
          </a:p>
        </p:txBody>
      </p:sp>
      <p:pic>
        <p:nvPicPr>
          <p:cNvPr id="5122" name="Picture 2" descr="Health, Safety and Security | TotalEnergies AFS">
            <a:extLst>
              <a:ext uri="{FF2B5EF4-FFF2-40B4-BE49-F238E27FC236}">
                <a16:creationId xmlns="" xmlns:a16="http://schemas.microsoft.com/office/drawing/2014/main" id="{AEF6A996-BE19-6F3B-BC72-AF1232243A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1579" y="3077581"/>
            <a:ext cx="4960443" cy="1326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B06175E-EB7C-0CDC-54B0-47303B624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2299" y="2015734"/>
            <a:ext cx="4162555" cy="3450613"/>
          </a:xfrm>
        </p:spPr>
        <p:txBody>
          <a:bodyPr>
            <a:normAutofit/>
          </a:bodyPr>
          <a:lstStyle/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Prioritising Well-being: Health and Safety Measures of various kinds 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Premier Inn Chatham Hotel focuses on some specific protocols 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Key health and safety protocols.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914400" lvl="1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Hygiene maintenance (M., 2012)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914400" lvl="1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Cleanliness campaign on every week (Martin and Thomas, 2021)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914400" lvl="1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Employee training on premium service delivery. (Quick, 2020)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914400" lvl="1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1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Strict adherence to ensure the safety of guests and team members.</a:t>
            </a:r>
            <a:endParaRPr lang="en-US" sz="11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>
              <a:lnSpc>
                <a:spcPct val="11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962129498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="" xmlns:a16="http://schemas.microsoft.com/office/drawing/2014/main" id="{1669046F-5838-4C7A-BBE8-A77F40FD9C7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="" xmlns:a16="http://schemas.microsoft.com/office/drawing/2014/main" id="{2D5E6CDB-92ED-43A1-9491-C46E2C8E995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6155" name="Group 6154">
            <a:extLst>
              <a:ext uri="{FF2B5EF4-FFF2-40B4-BE49-F238E27FC236}">
                <a16:creationId xmlns="" xmlns:a16="http://schemas.microsoft.com/office/drawing/2014/main" id="{EBB966BC-DC49-4138-8DEF-B1CD1303392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632237" y="482171"/>
            <a:chExt cx="6104331" cy="5149101"/>
          </a:xfrm>
        </p:grpSpPr>
        <p:sp>
          <p:nvSpPr>
            <p:cNvPr id="6156" name="Rectangle 6155">
              <a:extLst>
                <a:ext uri="{FF2B5EF4-FFF2-40B4-BE49-F238E27FC236}">
                  <a16:creationId xmlns="" xmlns:a16="http://schemas.microsoft.com/office/drawing/2014/main" id="{EDD0BD06-EC5B-4F0E-A221-562BC2BA69B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632237" y="482171"/>
              <a:ext cx="610433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Rectangle 6156">
              <a:extLst>
                <a:ext uri="{FF2B5EF4-FFF2-40B4-BE49-F238E27FC236}">
                  <a16:creationId xmlns="" xmlns:a16="http://schemas.microsoft.com/office/drawing/2014/main" id="{634200B3-EC47-4A5B-A640-7118BF6AD27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45296" y="812507"/>
              <a:ext cx="5471355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59" name="Rectangle 6158">
            <a:extLst>
              <a:ext uri="{FF2B5EF4-FFF2-40B4-BE49-F238E27FC236}">
                <a16:creationId xmlns="" xmlns:a16="http://schemas.microsoft.com/office/drawing/2014/main" id="{23B9DAF8-7DB4-40CB-85F8-7E02F95C6CA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107042" y="984450"/>
            <a:ext cx="5145580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61" name="Straight Connector 6160">
            <a:extLst>
              <a:ext uri="{FF2B5EF4-FFF2-40B4-BE49-F238E27FC236}">
                <a16:creationId xmlns="" xmlns:a16="http://schemas.microsoft.com/office/drawing/2014/main" id="{606AED2C-61BA-485C-9DD4-B23B6280F9D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2FA9BA5-9C67-AE36-50EB-B56B982B3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>
            <a:normAutofit/>
          </a:bodyPr>
          <a:lstStyle/>
          <a:p>
            <a:r>
              <a:rPr lang="en-US" sz="2200"/>
              <a:t>Integrating Employee Engagement</a:t>
            </a:r>
          </a:p>
        </p:txBody>
      </p:sp>
      <p:pic>
        <p:nvPicPr>
          <p:cNvPr id="6146" name="Picture 2" descr="8 Strategies For Employee Engagement That Actually Work">
            <a:extLst>
              <a:ext uri="{FF2B5EF4-FFF2-40B4-BE49-F238E27FC236}">
                <a16:creationId xmlns="" xmlns:a16="http://schemas.microsoft.com/office/drawing/2014/main" id="{B526AA77-1A31-09AA-49B3-0133B2593B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1223" y="1698390"/>
            <a:ext cx="4825148" cy="270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BDBC29D-8F09-8638-08D4-1A4F200B9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029" y="2015732"/>
            <a:ext cx="3520368" cy="3450613"/>
          </a:xfrm>
        </p:spPr>
        <p:txBody>
          <a:bodyPr>
            <a:normAutofit/>
          </a:bodyPr>
          <a:lstStyle/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Synergy of the Checklists and Engagement should be addressed </a:t>
            </a:r>
            <a:endParaRPr lang="en-US" sz="17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Direct connection between the room cleaning checklist and employee engagement.</a:t>
            </a:r>
            <a:endParaRPr lang="en-US" sz="17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Encouraging an overall sense of pride and ownership among team members (Raghubalan and Raghubalan, 2015)</a:t>
            </a:r>
            <a:endParaRPr lang="en-US" sz="17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 marL="0" marR="0">
              <a:lnSpc>
                <a:spcPct val="11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700" kern="1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- Recognition and rewards</a:t>
            </a:r>
            <a:endParaRPr lang="en-US" sz="1700" kern="10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pPr>
              <a:lnSpc>
                <a:spcPct val="110000"/>
              </a:lnSpc>
            </a:pPr>
            <a:endParaRPr lang="en-US" sz="1700"/>
          </a:p>
        </p:txBody>
      </p:sp>
      <p:pic>
        <p:nvPicPr>
          <p:cNvPr id="6163" name="Picture 6162">
            <a:extLst>
              <a:ext uri="{FF2B5EF4-FFF2-40B4-BE49-F238E27FC236}">
                <a16:creationId xmlns="" xmlns:a16="http://schemas.microsoft.com/office/drawing/2014/main" id="{7EFCF05C-6070-460B-8E60-12BE3EFD19F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165" name="Straight Connector 6164">
            <a:extLst>
              <a:ext uri="{FF2B5EF4-FFF2-40B4-BE49-F238E27FC236}">
                <a16:creationId xmlns="" xmlns:a16="http://schemas.microsoft.com/office/drawing/2014/main" id="{CFD731F1-726F-453E-9516-3058095DE99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7379264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="" xmlns:a16="http://schemas.microsoft.com/office/drawing/2014/main" id="{482E7304-2AC2-4A5C-924D-A6AC3FFC5EA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CD359F-D783-E9A2-FBCC-B5322CCD5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Training Recap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="" xmlns:a16="http://schemas.microsoft.com/office/drawing/2014/main" id="{D259FEF2-F6A5-442F-BA10-4E39EECD0AB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="" xmlns:a16="http://schemas.microsoft.com/office/drawing/2014/main" id="{A3C183B1-1D4B-4E3D-A02E-A426E3BFA01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="" xmlns:a16="http://schemas.microsoft.com/office/drawing/2014/main" id="{DDC316E3-0E6F-6B7B-126F-332141E90F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8172735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15905195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1CE580D1-F917-4567-AFB4-99AA9B52ADF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1F5620B8-A2D8-4568-B566-F0453A0D916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="" xmlns:a16="http://schemas.microsoft.com/office/drawing/2014/main" id="{1C7D2BA4-4B7A-4596-8BCC-5CF71542389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="" xmlns:a16="http://schemas.microsoft.com/office/drawing/2014/main" id="{4977F1E1-2B6F-4BB6-899F-67D8764D83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Metal tic-tac-toe game pieces">
            <a:extLst>
              <a:ext uri="{FF2B5EF4-FFF2-40B4-BE49-F238E27FC236}">
                <a16:creationId xmlns="" xmlns:a16="http://schemas.microsoft.com/office/drawing/2014/main" id="{0CA0A4BD-CD00-E8A4-5F49-8B405F1E061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011" r="-1" b="4987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="" xmlns:a16="http://schemas.microsoft.com/office/drawing/2014/main" id="{6A0FFA78-985C-4F50-B21A-77045C7DF65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93D567F7-2675-D007-DDB3-2FCCAD941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>
                <a:solidFill>
                  <a:srgbClr val="FFFFFE"/>
                </a:solidFill>
              </a:rPr>
              <a:t>Q&amp;A and Closing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="" xmlns:a16="http://schemas.microsoft.com/office/drawing/2014/main" id="{65409EC7-69B1-45CC-8FB7-1964C1AB672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5C8BBB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218085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="" xmlns:a16="http://schemas.microsoft.com/office/drawing/2014/main" id="{29C51009-A09A-4689-8E6C-F8FC99E6A84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96C4CCB-9511-9905-59BD-08CE81A23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="" xmlns:a16="http://schemas.microsoft.com/office/drawing/2014/main" id="{9EC65442-F244-409C-BF44-C5D6472E810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687C9F1-2B74-F05D-6ED3-AE52074342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879" y="0"/>
            <a:ext cx="7458817" cy="6857999"/>
          </a:xfrm>
        </p:spPr>
        <p:txBody>
          <a:bodyPr anchor="ctr">
            <a:normAutofit fontScale="77500" lnSpcReduction="20000"/>
          </a:bodyPr>
          <a:lstStyle/>
          <a:p>
            <a:pPr>
              <a:lnSpc>
                <a:spcPct val="110000"/>
              </a:lnSpc>
            </a:pPr>
            <a:r>
              <a:rPr lang="en-US" sz="2600" dirty="0" err="1">
                <a:effectLst/>
                <a:latin typeface="Times New Roman" panose="02020603050405020304" pitchFamily="18" charset="0"/>
              </a:rPr>
              <a:t>Aylott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, E. (2018).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Employee relations : a practical introduction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New York: Kogan Page Ltd.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Bakker, A.B. and Leiter, M.P. (2017).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Work Engagement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Psychology Press.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Bridger, E. (2018).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Employee engagement : a practical introduction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London, United Kingdom: Kogan Page Limited.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Cottrell, S. (2019).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The study skills handbook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5th ed. London: Red Globe Press.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Johnston, R., Clark, G. and </a:t>
            </a:r>
            <a:r>
              <a:rPr lang="en-US" sz="2600" dirty="0" err="1">
                <a:effectLst/>
                <a:latin typeface="Times New Roman" panose="02020603050405020304" pitchFamily="18" charset="0"/>
              </a:rPr>
              <a:t>Shulver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, M. (2012).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Service operations management : improving service delivery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4th ed. Harlow: Pearson.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M., C. (2012).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Housekeeping Management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London: Wiley.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Martin, R.J. and Thomas (2021).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Professional Management of Housekeeping Operations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Quick, L. (2020).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Managing Events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SAGE.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Raghubalan, G. and Raghubalan, S. (2015).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Hotel Housekeeping : Operations and Management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New Delhi, India: Oxford University Press.</a:t>
            </a:r>
          </a:p>
          <a:p>
            <a:pPr>
              <a:lnSpc>
                <a:spcPct val="110000"/>
              </a:lnSpc>
            </a:pPr>
            <a:r>
              <a:rPr lang="en-US" sz="2600" dirty="0">
                <a:effectLst/>
                <a:latin typeface="Times New Roman" panose="02020603050405020304" pitchFamily="18" charset="0"/>
              </a:rPr>
              <a:t>Werner, K., Ye Ding and </a:t>
            </a:r>
            <a:r>
              <a:rPr lang="en-US" sz="2600" dirty="0" err="1">
                <a:effectLst/>
                <a:latin typeface="Times New Roman" panose="02020603050405020304" pitchFamily="18" charset="0"/>
              </a:rPr>
              <a:t>Uni-Taschenbücher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2600" dirty="0" err="1">
                <a:effectLst/>
                <a:latin typeface="Times New Roman" panose="02020603050405020304" pitchFamily="18" charset="0"/>
              </a:rPr>
              <a:t>Gmbh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 (2020). </a:t>
            </a:r>
            <a:r>
              <a:rPr lang="en-US" sz="2600" i="1" dirty="0">
                <a:effectLst/>
                <a:latin typeface="Times New Roman" panose="02020603050405020304" pitchFamily="18" charset="0"/>
              </a:rPr>
              <a:t>Events : future, trends, perspectives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. München </a:t>
            </a:r>
            <a:r>
              <a:rPr lang="en-US" sz="2600" dirty="0" err="1">
                <a:effectLst/>
                <a:latin typeface="Times New Roman" panose="02020603050405020304" pitchFamily="18" charset="0"/>
              </a:rPr>
              <a:t>Uvk</a:t>
            </a:r>
            <a:r>
              <a:rPr lang="en-US" sz="2600" dirty="0">
                <a:effectLst/>
                <a:latin typeface="Times New Roman" panose="02020603050405020304" pitchFamily="18" charset="0"/>
              </a:rPr>
              <a:t> Verlag.</a:t>
            </a:r>
          </a:p>
          <a:p>
            <a:pPr>
              <a:lnSpc>
                <a:spcPct val="110000"/>
              </a:lnSpc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891324815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644</Words>
  <Application>Microsoft Office PowerPoint</Application>
  <PresentationFormat>Custom</PresentationFormat>
  <Paragraphs>101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Gallery</vt:lpstr>
      <vt:lpstr>Elevating Excellence: Premier Inn Chatham/Gillingham (Victory) Hotel"  </vt:lpstr>
      <vt:lpstr>Room Cleaning Checklist Overview</vt:lpstr>
      <vt:lpstr>Employee Engagement Model</vt:lpstr>
      <vt:lpstr>The role of the management</vt:lpstr>
      <vt:lpstr>The Impact on Team Performance</vt:lpstr>
      <vt:lpstr>Brand Standards</vt:lpstr>
      <vt:lpstr>Health and Safety Procedures</vt:lpstr>
      <vt:lpstr>Integrating Employee Engagement</vt:lpstr>
      <vt:lpstr>Training Recap</vt:lpstr>
      <vt:lpstr>Q&amp;A and Closing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2023-11-01T09:42:07Z</dcterms:created>
  <dcterms:modified xsi:type="dcterms:W3CDTF">2023-11-11T19:53:42Z</dcterms:modified>
</cp:coreProperties>
</file>