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9" r:id="rId3"/>
    <p:sldId id="258" r:id="rId4"/>
    <p:sldId id="264" r:id="rId5"/>
    <p:sldId id="265" r:id="rId6"/>
    <p:sldId id="284" r:id="rId7"/>
    <p:sldId id="269" r:id="rId8"/>
    <p:sldId id="285" r:id="rId9"/>
    <p:sldId id="291" r:id="rId10"/>
    <p:sldId id="293" r:id="rId11"/>
    <p:sldId id="292" r:id="rId12"/>
    <p:sldId id="286" r:id="rId13"/>
    <p:sldId id="289" r:id="rId14"/>
    <p:sldId id="288" r:id="rId15"/>
    <p:sldId id="287" r:id="rId16"/>
    <p:sldId id="271" r:id="rId17"/>
    <p:sldId id="272" r:id="rId18"/>
    <p:sldId id="274" r:id="rId19"/>
    <p:sldId id="282" r:id="rId20"/>
    <p:sldId id="283" r:id="rId21"/>
    <p:sldId id="275" r:id="rId22"/>
    <p:sldId id="279" r:id="rId23"/>
    <p:sldId id="270" r:id="rId24"/>
    <p:sldId id="277" r:id="rId25"/>
    <p:sldId id="278" r:id="rId26"/>
    <p:sldId id="280" r:id="rId27"/>
    <p:sldId id="276" r:id="rId28"/>
    <p:sldId id="281" r:id="rId29"/>
    <p:sldId id="261" r:id="rId30"/>
    <p:sldId id="262" r:id="rId31"/>
    <p:sldId id="263" r:id="rId32"/>
    <p:sldId id="268" r:id="rId33"/>
    <p:sldId id="294" r:id="rId34"/>
    <p:sldId id="267" r:id="rId35"/>
    <p:sldId id="266" r:id="rId36"/>
    <p:sldId id="29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E31F5"/>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8E0F9B-452E-7BA8-34FF-F69445E423BA}" v="319" dt="2024-01-12T10:13:00.156"/>
    <p1510:client id="{BFECCB59-B988-2ECE-996D-F92027455D54}" v="123" dt="2024-01-12T13:19:54.208"/>
    <p1510:client id="{CB99CBAA-5DE2-7A71-5D45-3A8BD261A58F}" v="1543" dt="2024-01-12T14:50:13.5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DE1E64-6AFD-4191-90C5-D060E370A22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5B2B41E-1BD7-4B34-B4A9-1C7C7C42D786}">
      <dgm:prSet phldr="0"/>
      <dgm:spPr/>
      <dgm:t>
        <a:bodyPr/>
        <a:lstStyle/>
        <a:p>
          <a:pPr rtl="0"/>
          <a:r>
            <a:rPr lang="en-US" b="1">
              <a:solidFill>
                <a:schemeClr val="accent3"/>
              </a:solidFill>
              <a:latin typeface="Univers Condensed"/>
            </a:rPr>
            <a:t>Sexual Health Education And How It Helps</a:t>
          </a:r>
          <a:endParaRPr lang="en-US">
            <a:solidFill>
              <a:schemeClr val="accent3"/>
            </a:solidFill>
          </a:endParaRPr>
        </a:p>
      </dgm:t>
    </dgm:pt>
    <dgm:pt modelId="{3BE6AB7C-B497-411C-B269-49BDAF0A2691}" type="parTrans" cxnId="{703F39F5-1EB7-4EF0-9865-09E295F1008A}">
      <dgm:prSet/>
      <dgm:spPr/>
      <dgm:t>
        <a:bodyPr/>
        <a:lstStyle/>
        <a:p>
          <a:endParaRPr lang="en-US"/>
        </a:p>
      </dgm:t>
    </dgm:pt>
    <dgm:pt modelId="{881F1478-8118-49EB-A842-1A3DC341B8A3}" type="sibTrans" cxnId="{703F39F5-1EB7-4EF0-9865-09E295F1008A}">
      <dgm:prSet/>
      <dgm:spPr/>
      <dgm:t>
        <a:bodyPr/>
        <a:lstStyle/>
        <a:p>
          <a:endParaRPr lang="en-US"/>
        </a:p>
      </dgm:t>
    </dgm:pt>
    <dgm:pt modelId="{992A8284-D402-4E84-AF4D-541FCD2BAB3E}">
      <dgm:prSet phldr="0"/>
      <dgm:spPr/>
      <dgm:t>
        <a:bodyPr/>
        <a:lstStyle/>
        <a:p>
          <a:pPr rtl="0"/>
          <a:r>
            <a:rPr lang="en-US" b="1">
              <a:solidFill>
                <a:schemeClr val="accent3"/>
              </a:solidFill>
              <a:latin typeface="Calibri"/>
              <a:cs typeface="Calibri"/>
            </a:rPr>
            <a:t>Other Factors</a:t>
          </a:r>
          <a:r>
            <a:rPr lang="en-US" b="1">
              <a:solidFill>
                <a:schemeClr val="accent3"/>
              </a:solidFill>
              <a:latin typeface="Calibri"/>
              <a:ea typeface="Calibri"/>
              <a:cs typeface="Calibri"/>
            </a:rPr>
            <a:t> Influencing STI </a:t>
          </a:r>
          <a:r>
            <a:rPr lang="en-US" b="1">
              <a:solidFill>
                <a:schemeClr val="accent3"/>
              </a:solidFill>
              <a:latin typeface="Calibri"/>
              <a:cs typeface="Calibri"/>
            </a:rPr>
            <a:t>Incidence And Prevalence</a:t>
          </a:r>
          <a:endParaRPr lang="en-US" b="1">
            <a:solidFill>
              <a:schemeClr val="accent3"/>
            </a:solidFill>
            <a:latin typeface="Univers Condensed"/>
          </a:endParaRPr>
        </a:p>
      </dgm:t>
    </dgm:pt>
    <dgm:pt modelId="{7F658563-A615-4E64-8161-4C71FB94CD9E}" type="parTrans" cxnId="{3B118791-0E72-4B89-B43D-CDEE7CB159F1}">
      <dgm:prSet/>
      <dgm:spPr/>
    </dgm:pt>
    <dgm:pt modelId="{BE4807DB-66B5-4BEF-9A18-52BE64BB823D}" type="sibTrans" cxnId="{3B118791-0E72-4B89-B43D-CDEE7CB159F1}">
      <dgm:prSet/>
      <dgm:spPr/>
    </dgm:pt>
    <dgm:pt modelId="{FF71C1A6-0E55-48AC-8137-968F7A28D2FC}">
      <dgm:prSet phldr="0"/>
      <dgm:spPr/>
      <dgm:t>
        <a:bodyPr/>
        <a:lstStyle/>
        <a:p>
          <a:pPr rtl="0"/>
          <a:r>
            <a:rPr lang="en-US" b="1">
              <a:solidFill>
                <a:schemeClr val="accent3"/>
              </a:solidFill>
              <a:latin typeface="Univers Condensed"/>
              <a:cs typeface="Calibri"/>
            </a:rPr>
            <a:t>Strategies To Address Sexual Health Behaviors</a:t>
          </a:r>
        </a:p>
      </dgm:t>
    </dgm:pt>
    <dgm:pt modelId="{83A02DA0-2504-4729-B980-EC7816CF1838}" type="parTrans" cxnId="{882988DC-0B0C-4F95-A3F1-6E80F200CF85}">
      <dgm:prSet/>
      <dgm:spPr/>
    </dgm:pt>
    <dgm:pt modelId="{8EC094E0-5CC8-4C98-8F24-631AF21F9EFA}" type="sibTrans" cxnId="{882988DC-0B0C-4F95-A3F1-6E80F200CF85}">
      <dgm:prSet/>
      <dgm:spPr/>
    </dgm:pt>
    <dgm:pt modelId="{57ECA6F1-6861-4BAC-B0CB-FA1DF366BB90}">
      <dgm:prSet phldr="0"/>
      <dgm:spPr/>
      <dgm:t>
        <a:bodyPr/>
        <a:lstStyle/>
        <a:p>
          <a:pPr rtl="0"/>
          <a:r>
            <a:rPr lang="en-US" b="1">
              <a:solidFill>
                <a:schemeClr val="accent3"/>
              </a:solidFill>
              <a:latin typeface="Univers Condensed"/>
              <a:cs typeface="Calibri"/>
            </a:rPr>
            <a:t>Accessing Sexual Health Resources And Services</a:t>
          </a:r>
          <a:endParaRPr lang="en-US" b="1">
            <a:solidFill>
              <a:schemeClr val="accent3"/>
            </a:solidFill>
            <a:cs typeface="Calibri"/>
          </a:endParaRPr>
        </a:p>
      </dgm:t>
    </dgm:pt>
    <dgm:pt modelId="{F0D2A6BC-93E8-435E-838D-6C73925A9933}" type="parTrans" cxnId="{C12D88A2-2517-4E0B-B134-A3CE5D762ED0}">
      <dgm:prSet/>
      <dgm:spPr/>
    </dgm:pt>
    <dgm:pt modelId="{1F218942-2AA7-4C13-8700-8A569015213C}" type="sibTrans" cxnId="{C12D88A2-2517-4E0B-B134-A3CE5D762ED0}">
      <dgm:prSet/>
      <dgm:spPr/>
    </dgm:pt>
    <dgm:pt modelId="{403C9966-E8BF-4A6D-8D88-C64E033F2097}" type="pres">
      <dgm:prSet presAssocID="{75DE1E64-6AFD-4191-90C5-D060E370A223}" presName="hierChild1" presStyleCnt="0">
        <dgm:presLayoutVars>
          <dgm:chPref val="1"/>
          <dgm:dir/>
          <dgm:animOne val="branch"/>
          <dgm:animLvl val="lvl"/>
          <dgm:resizeHandles/>
        </dgm:presLayoutVars>
      </dgm:prSet>
      <dgm:spPr/>
    </dgm:pt>
    <dgm:pt modelId="{410B7D27-991B-4142-B7ED-78B19F625224}" type="pres">
      <dgm:prSet presAssocID="{C5B2B41E-1BD7-4B34-B4A9-1C7C7C42D786}" presName="hierRoot1" presStyleCnt="0"/>
      <dgm:spPr/>
    </dgm:pt>
    <dgm:pt modelId="{F974F65E-B9F5-4384-9943-B132A99834D6}" type="pres">
      <dgm:prSet presAssocID="{C5B2B41E-1BD7-4B34-B4A9-1C7C7C42D786}" presName="composite" presStyleCnt="0"/>
      <dgm:spPr/>
    </dgm:pt>
    <dgm:pt modelId="{BB4815F4-6CE1-49B6-86D1-49F5396C0F11}" type="pres">
      <dgm:prSet presAssocID="{C5B2B41E-1BD7-4B34-B4A9-1C7C7C42D786}" presName="background" presStyleLbl="node0" presStyleIdx="0" presStyleCnt="4"/>
      <dgm:spPr>
        <a:solidFill>
          <a:srgbClr val="3E31F5"/>
        </a:solidFill>
      </dgm:spPr>
    </dgm:pt>
    <dgm:pt modelId="{AA12AC42-5CAF-4C30-A753-EA51236A666C}" type="pres">
      <dgm:prSet presAssocID="{C5B2B41E-1BD7-4B34-B4A9-1C7C7C42D786}" presName="text" presStyleLbl="fgAcc0" presStyleIdx="0" presStyleCnt="4">
        <dgm:presLayoutVars>
          <dgm:chPref val="3"/>
        </dgm:presLayoutVars>
      </dgm:prSet>
      <dgm:spPr/>
    </dgm:pt>
    <dgm:pt modelId="{D808B95C-C890-44A6-BF71-F696B93BAAA1}" type="pres">
      <dgm:prSet presAssocID="{C5B2B41E-1BD7-4B34-B4A9-1C7C7C42D786}" presName="hierChild2" presStyleCnt="0"/>
      <dgm:spPr/>
    </dgm:pt>
    <dgm:pt modelId="{E26E7A32-5C9C-4104-B138-91A0259915A9}" type="pres">
      <dgm:prSet presAssocID="{992A8284-D402-4E84-AF4D-541FCD2BAB3E}" presName="hierRoot1" presStyleCnt="0"/>
      <dgm:spPr/>
    </dgm:pt>
    <dgm:pt modelId="{95B1E6BA-0960-41D0-833B-A00ED689556E}" type="pres">
      <dgm:prSet presAssocID="{992A8284-D402-4E84-AF4D-541FCD2BAB3E}" presName="composite" presStyleCnt="0"/>
      <dgm:spPr/>
    </dgm:pt>
    <dgm:pt modelId="{7C4075A5-2679-4D5D-8296-2144CDAE207A}" type="pres">
      <dgm:prSet presAssocID="{992A8284-D402-4E84-AF4D-541FCD2BAB3E}" presName="background" presStyleLbl="node0" presStyleIdx="1" presStyleCnt="4"/>
      <dgm:spPr/>
    </dgm:pt>
    <dgm:pt modelId="{44F73C8F-6AD6-46AA-AECB-1ABCF63E338F}" type="pres">
      <dgm:prSet presAssocID="{992A8284-D402-4E84-AF4D-541FCD2BAB3E}" presName="text" presStyleLbl="fgAcc0" presStyleIdx="1" presStyleCnt="4">
        <dgm:presLayoutVars>
          <dgm:chPref val="3"/>
        </dgm:presLayoutVars>
      </dgm:prSet>
      <dgm:spPr/>
    </dgm:pt>
    <dgm:pt modelId="{4A39F95D-E4F6-48D3-8D1D-85EB4022F46F}" type="pres">
      <dgm:prSet presAssocID="{992A8284-D402-4E84-AF4D-541FCD2BAB3E}" presName="hierChild2" presStyleCnt="0"/>
      <dgm:spPr/>
    </dgm:pt>
    <dgm:pt modelId="{8A35E0FA-A84A-44BA-B7EC-74182A924E86}" type="pres">
      <dgm:prSet presAssocID="{FF71C1A6-0E55-48AC-8137-968F7A28D2FC}" presName="hierRoot1" presStyleCnt="0"/>
      <dgm:spPr/>
    </dgm:pt>
    <dgm:pt modelId="{57464887-7EEA-432B-8610-0D5B54B1D7A0}" type="pres">
      <dgm:prSet presAssocID="{FF71C1A6-0E55-48AC-8137-968F7A28D2FC}" presName="composite" presStyleCnt="0"/>
      <dgm:spPr/>
    </dgm:pt>
    <dgm:pt modelId="{73A0DAB1-5DBE-4EB8-9377-B33C2F8DA428}" type="pres">
      <dgm:prSet presAssocID="{FF71C1A6-0E55-48AC-8137-968F7A28D2FC}" presName="background" presStyleLbl="node0" presStyleIdx="2" presStyleCnt="4"/>
      <dgm:spPr>
        <a:solidFill>
          <a:srgbClr val="3E31F5"/>
        </a:solidFill>
      </dgm:spPr>
    </dgm:pt>
    <dgm:pt modelId="{291355B0-6400-403E-8DB6-77C193BD0FD1}" type="pres">
      <dgm:prSet presAssocID="{FF71C1A6-0E55-48AC-8137-968F7A28D2FC}" presName="text" presStyleLbl="fgAcc0" presStyleIdx="2" presStyleCnt="4">
        <dgm:presLayoutVars>
          <dgm:chPref val="3"/>
        </dgm:presLayoutVars>
      </dgm:prSet>
      <dgm:spPr/>
    </dgm:pt>
    <dgm:pt modelId="{DB364117-B0B7-4460-8327-BE76DC3351BE}" type="pres">
      <dgm:prSet presAssocID="{FF71C1A6-0E55-48AC-8137-968F7A28D2FC}" presName="hierChild2" presStyleCnt="0"/>
      <dgm:spPr/>
    </dgm:pt>
    <dgm:pt modelId="{32BE5650-95E7-4D2A-968A-0BDEE500F4FB}" type="pres">
      <dgm:prSet presAssocID="{57ECA6F1-6861-4BAC-B0CB-FA1DF366BB90}" presName="hierRoot1" presStyleCnt="0"/>
      <dgm:spPr/>
    </dgm:pt>
    <dgm:pt modelId="{89ABE7DD-F0DA-4B22-B76D-AB8717AF767E}" type="pres">
      <dgm:prSet presAssocID="{57ECA6F1-6861-4BAC-B0CB-FA1DF366BB90}" presName="composite" presStyleCnt="0"/>
      <dgm:spPr/>
    </dgm:pt>
    <dgm:pt modelId="{D9EF1190-0B03-4032-993F-F43DFFC9DB11}" type="pres">
      <dgm:prSet presAssocID="{57ECA6F1-6861-4BAC-B0CB-FA1DF366BB90}" presName="background" presStyleLbl="node0" presStyleIdx="3" presStyleCnt="4"/>
      <dgm:spPr/>
    </dgm:pt>
    <dgm:pt modelId="{EDE3E3AF-342A-46DA-8C81-3F1A7329C3FC}" type="pres">
      <dgm:prSet presAssocID="{57ECA6F1-6861-4BAC-B0CB-FA1DF366BB90}" presName="text" presStyleLbl="fgAcc0" presStyleIdx="3" presStyleCnt="4">
        <dgm:presLayoutVars>
          <dgm:chPref val="3"/>
        </dgm:presLayoutVars>
      </dgm:prSet>
      <dgm:spPr/>
    </dgm:pt>
    <dgm:pt modelId="{EF0217F9-77B0-4BE4-B6BC-BE95B1963821}" type="pres">
      <dgm:prSet presAssocID="{57ECA6F1-6861-4BAC-B0CB-FA1DF366BB90}" presName="hierChild2" presStyleCnt="0"/>
      <dgm:spPr/>
    </dgm:pt>
  </dgm:ptLst>
  <dgm:cxnLst>
    <dgm:cxn modelId="{B895D22A-6657-49DF-916B-ED4B054BF98A}" type="presOf" srcId="{57ECA6F1-6861-4BAC-B0CB-FA1DF366BB90}" destId="{EDE3E3AF-342A-46DA-8C81-3F1A7329C3FC}" srcOrd="0" destOrd="0" presId="urn:microsoft.com/office/officeart/2005/8/layout/hierarchy1"/>
    <dgm:cxn modelId="{561C9669-A85F-49D8-BB04-F538896114D1}" type="presOf" srcId="{75DE1E64-6AFD-4191-90C5-D060E370A223}" destId="{403C9966-E8BF-4A6D-8D88-C64E033F2097}" srcOrd="0" destOrd="0" presId="urn:microsoft.com/office/officeart/2005/8/layout/hierarchy1"/>
    <dgm:cxn modelId="{1C38294F-AB81-4AE1-81ED-620A21138762}" type="presOf" srcId="{C5B2B41E-1BD7-4B34-B4A9-1C7C7C42D786}" destId="{AA12AC42-5CAF-4C30-A753-EA51236A666C}" srcOrd="0" destOrd="0" presId="urn:microsoft.com/office/officeart/2005/8/layout/hierarchy1"/>
    <dgm:cxn modelId="{BCF8FA8D-A031-4C7B-99F1-2ACF4346D61F}" type="presOf" srcId="{FF71C1A6-0E55-48AC-8137-968F7A28D2FC}" destId="{291355B0-6400-403E-8DB6-77C193BD0FD1}" srcOrd="0" destOrd="0" presId="urn:microsoft.com/office/officeart/2005/8/layout/hierarchy1"/>
    <dgm:cxn modelId="{3B118791-0E72-4B89-B43D-CDEE7CB159F1}" srcId="{75DE1E64-6AFD-4191-90C5-D060E370A223}" destId="{992A8284-D402-4E84-AF4D-541FCD2BAB3E}" srcOrd="1" destOrd="0" parTransId="{7F658563-A615-4E64-8161-4C71FB94CD9E}" sibTransId="{BE4807DB-66B5-4BEF-9A18-52BE64BB823D}"/>
    <dgm:cxn modelId="{C12D88A2-2517-4E0B-B134-A3CE5D762ED0}" srcId="{75DE1E64-6AFD-4191-90C5-D060E370A223}" destId="{57ECA6F1-6861-4BAC-B0CB-FA1DF366BB90}" srcOrd="3" destOrd="0" parTransId="{F0D2A6BC-93E8-435E-838D-6C73925A9933}" sibTransId="{1F218942-2AA7-4C13-8700-8A569015213C}"/>
    <dgm:cxn modelId="{E6F9DAD6-C9DF-41E4-B5E9-A6CDCC3CC3A8}" type="presOf" srcId="{992A8284-D402-4E84-AF4D-541FCD2BAB3E}" destId="{44F73C8F-6AD6-46AA-AECB-1ABCF63E338F}" srcOrd="0" destOrd="0" presId="urn:microsoft.com/office/officeart/2005/8/layout/hierarchy1"/>
    <dgm:cxn modelId="{882988DC-0B0C-4F95-A3F1-6E80F200CF85}" srcId="{75DE1E64-6AFD-4191-90C5-D060E370A223}" destId="{FF71C1A6-0E55-48AC-8137-968F7A28D2FC}" srcOrd="2" destOrd="0" parTransId="{83A02DA0-2504-4729-B980-EC7816CF1838}" sibTransId="{8EC094E0-5CC8-4C98-8F24-631AF21F9EFA}"/>
    <dgm:cxn modelId="{703F39F5-1EB7-4EF0-9865-09E295F1008A}" srcId="{75DE1E64-6AFD-4191-90C5-D060E370A223}" destId="{C5B2B41E-1BD7-4B34-B4A9-1C7C7C42D786}" srcOrd="0" destOrd="0" parTransId="{3BE6AB7C-B497-411C-B269-49BDAF0A2691}" sibTransId="{881F1478-8118-49EB-A842-1A3DC341B8A3}"/>
    <dgm:cxn modelId="{04F9CC07-9293-4F4C-A373-3EFB36B9A790}" type="presParOf" srcId="{403C9966-E8BF-4A6D-8D88-C64E033F2097}" destId="{410B7D27-991B-4142-B7ED-78B19F625224}" srcOrd="0" destOrd="0" presId="urn:microsoft.com/office/officeart/2005/8/layout/hierarchy1"/>
    <dgm:cxn modelId="{A33B0DE5-2F62-4B8A-BC3E-BF8C111DB740}" type="presParOf" srcId="{410B7D27-991B-4142-B7ED-78B19F625224}" destId="{F974F65E-B9F5-4384-9943-B132A99834D6}" srcOrd="0" destOrd="0" presId="urn:microsoft.com/office/officeart/2005/8/layout/hierarchy1"/>
    <dgm:cxn modelId="{8072AD4C-21AE-4F84-AD7E-DC6BA5E7D19B}" type="presParOf" srcId="{F974F65E-B9F5-4384-9943-B132A99834D6}" destId="{BB4815F4-6CE1-49B6-86D1-49F5396C0F11}" srcOrd="0" destOrd="0" presId="urn:microsoft.com/office/officeart/2005/8/layout/hierarchy1"/>
    <dgm:cxn modelId="{E0D7DC7B-6ABD-4C4B-BED5-6285B8CC7E00}" type="presParOf" srcId="{F974F65E-B9F5-4384-9943-B132A99834D6}" destId="{AA12AC42-5CAF-4C30-A753-EA51236A666C}" srcOrd="1" destOrd="0" presId="urn:microsoft.com/office/officeart/2005/8/layout/hierarchy1"/>
    <dgm:cxn modelId="{A7B97543-49EA-4F41-A921-74323ED6AC9E}" type="presParOf" srcId="{410B7D27-991B-4142-B7ED-78B19F625224}" destId="{D808B95C-C890-44A6-BF71-F696B93BAAA1}" srcOrd="1" destOrd="0" presId="urn:microsoft.com/office/officeart/2005/8/layout/hierarchy1"/>
    <dgm:cxn modelId="{26E14601-5DAF-4F95-A49C-2A0B81B0230B}" type="presParOf" srcId="{403C9966-E8BF-4A6D-8D88-C64E033F2097}" destId="{E26E7A32-5C9C-4104-B138-91A0259915A9}" srcOrd="1" destOrd="0" presId="urn:microsoft.com/office/officeart/2005/8/layout/hierarchy1"/>
    <dgm:cxn modelId="{939F6504-8229-4C27-9745-722AEE54FF10}" type="presParOf" srcId="{E26E7A32-5C9C-4104-B138-91A0259915A9}" destId="{95B1E6BA-0960-41D0-833B-A00ED689556E}" srcOrd="0" destOrd="0" presId="urn:microsoft.com/office/officeart/2005/8/layout/hierarchy1"/>
    <dgm:cxn modelId="{3D4CE17A-94EE-41F4-B159-3DC373D52E5F}" type="presParOf" srcId="{95B1E6BA-0960-41D0-833B-A00ED689556E}" destId="{7C4075A5-2679-4D5D-8296-2144CDAE207A}" srcOrd="0" destOrd="0" presId="urn:microsoft.com/office/officeart/2005/8/layout/hierarchy1"/>
    <dgm:cxn modelId="{B0B96038-0608-4F17-93D0-982D35A15DF3}" type="presParOf" srcId="{95B1E6BA-0960-41D0-833B-A00ED689556E}" destId="{44F73C8F-6AD6-46AA-AECB-1ABCF63E338F}" srcOrd="1" destOrd="0" presId="urn:microsoft.com/office/officeart/2005/8/layout/hierarchy1"/>
    <dgm:cxn modelId="{C4E68810-F1F7-4F2F-9D01-358508615B1F}" type="presParOf" srcId="{E26E7A32-5C9C-4104-B138-91A0259915A9}" destId="{4A39F95D-E4F6-48D3-8D1D-85EB4022F46F}" srcOrd="1" destOrd="0" presId="urn:microsoft.com/office/officeart/2005/8/layout/hierarchy1"/>
    <dgm:cxn modelId="{1733802E-0E20-4F45-B41E-E7AAAC0B1957}" type="presParOf" srcId="{403C9966-E8BF-4A6D-8D88-C64E033F2097}" destId="{8A35E0FA-A84A-44BA-B7EC-74182A924E86}" srcOrd="2" destOrd="0" presId="urn:microsoft.com/office/officeart/2005/8/layout/hierarchy1"/>
    <dgm:cxn modelId="{F22ED96D-A16A-4645-BEA6-FFBB2D262118}" type="presParOf" srcId="{8A35E0FA-A84A-44BA-B7EC-74182A924E86}" destId="{57464887-7EEA-432B-8610-0D5B54B1D7A0}" srcOrd="0" destOrd="0" presId="urn:microsoft.com/office/officeart/2005/8/layout/hierarchy1"/>
    <dgm:cxn modelId="{AD13445B-C3E9-4A4F-9D16-9A06A5AB8C12}" type="presParOf" srcId="{57464887-7EEA-432B-8610-0D5B54B1D7A0}" destId="{73A0DAB1-5DBE-4EB8-9377-B33C2F8DA428}" srcOrd="0" destOrd="0" presId="urn:microsoft.com/office/officeart/2005/8/layout/hierarchy1"/>
    <dgm:cxn modelId="{1E8B1369-68C6-411E-B591-03DA98D5B506}" type="presParOf" srcId="{57464887-7EEA-432B-8610-0D5B54B1D7A0}" destId="{291355B0-6400-403E-8DB6-77C193BD0FD1}" srcOrd="1" destOrd="0" presId="urn:microsoft.com/office/officeart/2005/8/layout/hierarchy1"/>
    <dgm:cxn modelId="{1AE92146-5387-42AE-94E1-11E18DACA576}" type="presParOf" srcId="{8A35E0FA-A84A-44BA-B7EC-74182A924E86}" destId="{DB364117-B0B7-4460-8327-BE76DC3351BE}" srcOrd="1" destOrd="0" presId="urn:microsoft.com/office/officeart/2005/8/layout/hierarchy1"/>
    <dgm:cxn modelId="{C20DB890-D5A7-4599-BF4F-A3BFF3E575B5}" type="presParOf" srcId="{403C9966-E8BF-4A6D-8D88-C64E033F2097}" destId="{32BE5650-95E7-4D2A-968A-0BDEE500F4FB}" srcOrd="3" destOrd="0" presId="urn:microsoft.com/office/officeart/2005/8/layout/hierarchy1"/>
    <dgm:cxn modelId="{F8E62C04-C8B0-4927-BF62-541EAACDA9D9}" type="presParOf" srcId="{32BE5650-95E7-4D2A-968A-0BDEE500F4FB}" destId="{89ABE7DD-F0DA-4B22-B76D-AB8717AF767E}" srcOrd="0" destOrd="0" presId="urn:microsoft.com/office/officeart/2005/8/layout/hierarchy1"/>
    <dgm:cxn modelId="{A21A057B-C9C0-457F-8ED3-35E4B1933695}" type="presParOf" srcId="{89ABE7DD-F0DA-4B22-B76D-AB8717AF767E}" destId="{D9EF1190-0B03-4032-993F-F43DFFC9DB11}" srcOrd="0" destOrd="0" presId="urn:microsoft.com/office/officeart/2005/8/layout/hierarchy1"/>
    <dgm:cxn modelId="{8634E273-CEB1-4D46-A9FA-B05FE6546FFF}" type="presParOf" srcId="{89ABE7DD-F0DA-4B22-B76D-AB8717AF767E}" destId="{EDE3E3AF-342A-46DA-8C81-3F1A7329C3FC}" srcOrd="1" destOrd="0" presId="urn:microsoft.com/office/officeart/2005/8/layout/hierarchy1"/>
    <dgm:cxn modelId="{C5730B67-6AA5-4FBE-ADB2-79EF4FCF1807}" type="presParOf" srcId="{32BE5650-95E7-4D2A-968A-0BDEE500F4FB}" destId="{EF0217F9-77B0-4BE4-B6BC-BE95B1963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E39F58-48F1-489F-A41B-6A47917145E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FDA8446-D965-49C2-8217-66E45F1E0CBC}">
      <dgm:prSet/>
      <dgm:spPr/>
      <dgm:t>
        <a:bodyPr/>
        <a:lstStyle/>
        <a:p>
          <a:r>
            <a:rPr lang="en-US" b="1">
              <a:solidFill>
                <a:srgbClr val="3E31F5"/>
              </a:solidFill>
            </a:rPr>
            <a:t>Informed Decision-Making</a:t>
          </a:r>
        </a:p>
      </dgm:t>
    </dgm:pt>
    <dgm:pt modelId="{A08F68A0-95DA-4F87-8239-38CA6EC21E3D}" type="parTrans" cxnId="{CA6F9F76-7A9D-4C41-9253-6AEE14957B24}">
      <dgm:prSet/>
      <dgm:spPr/>
      <dgm:t>
        <a:bodyPr/>
        <a:lstStyle/>
        <a:p>
          <a:endParaRPr lang="en-US"/>
        </a:p>
      </dgm:t>
    </dgm:pt>
    <dgm:pt modelId="{C51B7D99-6A5E-4367-98E4-CBD528082EF8}" type="sibTrans" cxnId="{CA6F9F76-7A9D-4C41-9253-6AEE14957B24}">
      <dgm:prSet/>
      <dgm:spPr/>
      <dgm:t>
        <a:bodyPr/>
        <a:lstStyle/>
        <a:p>
          <a:endParaRPr lang="en-US"/>
        </a:p>
      </dgm:t>
    </dgm:pt>
    <dgm:pt modelId="{93055FFA-1F74-4608-9489-5DDC6E8C2499}">
      <dgm:prSet/>
      <dgm:spPr/>
      <dgm:t>
        <a:bodyPr/>
        <a:lstStyle/>
        <a:p>
          <a:r>
            <a:rPr lang="en-US" b="1">
              <a:solidFill>
                <a:srgbClr val="3E31F5"/>
              </a:solidFill>
            </a:rPr>
            <a:t>Reduced Risk of Unintended Pregnancies</a:t>
          </a:r>
        </a:p>
      </dgm:t>
    </dgm:pt>
    <dgm:pt modelId="{63B66E13-ADAF-4ACF-B5C6-990AF4AC4667}" type="parTrans" cxnId="{1A9281A5-1D84-45D1-914F-FB4416A7385C}">
      <dgm:prSet/>
      <dgm:spPr/>
      <dgm:t>
        <a:bodyPr/>
        <a:lstStyle/>
        <a:p>
          <a:endParaRPr lang="en-US"/>
        </a:p>
      </dgm:t>
    </dgm:pt>
    <dgm:pt modelId="{86636400-FECD-423F-A53E-6CA5ED0BBBCD}" type="sibTrans" cxnId="{1A9281A5-1D84-45D1-914F-FB4416A7385C}">
      <dgm:prSet/>
      <dgm:spPr/>
      <dgm:t>
        <a:bodyPr/>
        <a:lstStyle/>
        <a:p>
          <a:endParaRPr lang="en-US"/>
        </a:p>
      </dgm:t>
    </dgm:pt>
    <dgm:pt modelId="{8D8AE116-5D29-4824-8CCC-6EEA595FE11F}">
      <dgm:prSet/>
      <dgm:spPr/>
      <dgm:t>
        <a:bodyPr/>
        <a:lstStyle/>
        <a:p>
          <a:r>
            <a:rPr lang="en-US" b="1">
              <a:solidFill>
                <a:srgbClr val="3E31F5"/>
              </a:solidFill>
            </a:rPr>
            <a:t>Prevention of STIs</a:t>
          </a:r>
        </a:p>
      </dgm:t>
    </dgm:pt>
    <dgm:pt modelId="{5FA5EAED-07C2-4F55-87CB-34B5DD86643B}" type="parTrans" cxnId="{CBF85B12-E716-47B4-84B9-9611E9F28F4D}">
      <dgm:prSet/>
      <dgm:spPr/>
      <dgm:t>
        <a:bodyPr/>
        <a:lstStyle/>
        <a:p>
          <a:endParaRPr lang="en-US"/>
        </a:p>
      </dgm:t>
    </dgm:pt>
    <dgm:pt modelId="{4CCCD087-45A4-48F6-AA83-EEEC48187609}" type="sibTrans" cxnId="{CBF85B12-E716-47B4-84B9-9611E9F28F4D}">
      <dgm:prSet/>
      <dgm:spPr/>
      <dgm:t>
        <a:bodyPr/>
        <a:lstStyle/>
        <a:p>
          <a:endParaRPr lang="en-US"/>
        </a:p>
      </dgm:t>
    </dgm:pt>
    <dgm:pt modelId="{D96423C9-8B52-4146-B98E-0F5E8555D084}">
      <dgm:prSet/>
      <dgm:spPr/>
      <dgm:t>
        <a:bodyPr/>
        <a:lstStyle/>
        <a:p>
          <a:r>
            <a:rPr lang="en-US" b="1">
              <a:solidFill>
                <a:srgbClr val="3E31F5"/>
              </a:solidFill>
            </a:rPr>
            <a:t>Promotion of Healthy Relationships</a:t>
          </a:r>
        </a:p>
      </dgm:t>
    </dgm:pt>
    <dgm:pt modelId="{C75B3366-0675-4AE4-A388-31D6EBD3F918}" type="parTrans" cxnId="{55A8A287-242A-4617-BEBB-302F3EAC9DB7}">
      <dgm:prSet/>
      <dgm:spPr/>
      <dgm:t>
        <a:bodyPr/>
        <a:lstStyle/>
        <a:p>
          <a:endParaRPr lang="en-US"/>
        </a:p>
      </dgm:t>
    </dgm:pt>
    <dgm:pt modelId="{01F43689-A58D-4F82-B874-0C8FC5314704}" type="sibTrans" cxnId="{55A8A287-242A-4617-BEBB-302F3EAC9DB7}">
      <dgm:prSet/>
      <dgm:spPr/>
      <dgm:t>
        <a:bodyPr/>
        <a:lstStyle/>
        <a:p>
          <a:endParaRPr lang="en-US"/>
        </a:p>
      </dgm:t>
    </dgm:pt>
    <dgm:pt modelId="{A0B1631D-784E-4E65-AC8A-28FF7F3A00C0}">
      <dgm:prSet/>
      <dgm:spPr/>
      <dgm:t>
        <a:bodyPr/>
        <a:lstStyle/>
        <a:p>
          <a:r>
            <a:rPr lang="en-US" b="1">
              <a:solidFill>
                <a:srgbClr val="3E31F5"/>
              </a:solidFill>
            </a:rPr>
            <a:t>Empowerment of Individuals</a:t>
          </a:r>
        </a:p>
      </dgm:t>
    </dgm:pt>
    <dgm:pt modelId="{65F4BDBA-795B-4AE3-A111-323272AB1ED6}" type="parTrans" cxnId="{88F7B03E-96A3-4252-9C3A-5EB3F3ECE1D3}">
      <dgm:prSet/>
      <dgm:spPr/>
      <dgm:t>
        <a:bodyPr/>
        <a:lstStyle/>
        <a:p>
          <a:endParaRPr lang="en-US"/>
        </a:p>
      </dgm:t>
    </dgm:pt>
    <dgm:pt modelId="{D68D478A-0BEB-4865-B67E-80B487389144}" type="sibTrans" cxnId="{88F7B03E-96A3-4252-9C3A-5EB3F3ECE1D3}">
      <dgm:prSet/>
      <dgm:spPr/>
      <dgm:t>
        <a:bodyPr/>
        <a:lstStyle/>
        <a:p>
          <a:endParaRPr lang="en-US"/>
        </a:p>
      </dgm:t>
    </dgm:pt>
    <dgm:pt modelId="{2F6D5DD9-C12A-4A44-BE35-6AFE88C5A902}">
      <dgm:prSet/>
      <dgm:spPr/>
      <dgm:t>
        <a:bodyPr/>
        <a:lstStyle/>
        <a:p>
          <a:r>
            <a:rPr lang="en-US" b="1">
              <a:solidFill>
                <a:srgbClr val="3E31F5"/>
              </a:solidFill>
            </a:rPr>
            <a:t>Early Detection and Treatment</a:t>
          </a:r>
        </a:p>
      </dgm:t>
    </dgm:pt>
    <dgm:pt modelId="{891560CC-55BB-4B42-96DC-92BA549CD4DA}" type="parTrans" cxnId="{11766CED-0730-4EFE-A5E7-61148E89B7A2}">
      <dgm:prSet/>
      <dgm:spPr/>
      <dgm:t>
        <a:bodyPr/>
        <a:lstStyle/>
        <a:p>
          <a:endParaRPr lang="en-US"/>
        </a:p>
      </dgm:t>
    </dgm:pt>
    <dgm:pt modelId="{EACDEBD5-65D9-43A4-84F9-F07A172D4ECF}" type="sibTrans" cxnId="{11766CED-0730-4EFE-A5E7-61148E89B7A2}">
      <dgm:prSet/>
      <dgm:spPr/>
      <dgm:t>
        <a:bodyPr/>
        <a:lstStyle/>
        <a:p>
          <a:endParaRPr lang="en-US"/>
        </a:p>
      </dgm:t>
    </dgm:pt>
    <dgm:pt modelId="{AC0E7450-20CF-46CA-9F89-40DB00B78151}">
      <dgm:prSet/>
      <dgm:spPr/>
      <dgm:t>
        <a:bodyPr/>
        <a:lstStyle/>
        <a:p>
          <a:r>
            <a:rPr lang="en-US" b="1">
              <a:solidFill>
                <a:srgbClr val="3E31F5"/>
              </a:solidFill>
            </a:rPr>
            <a:t>Social and Economic Benefits</a:t>
          </a:r>
        </a:p>
      </dgm:t>
    </dgm:pt>
    <dgm:pt modelId="{9AF4B5E5-4842-47AD-92E0-756C41226DF3}" type="parTrans" cxnId="{9E061A18-78B3-407C-8077-EA3FD7C4D6E1}">
      <dgm:prSet/>
      <dgm:spPr/>
      <dgm:t>
        <a:bodyPr/>
        <a:lstStyle/>
        <a:p>
          <a:endParaRPr lang="en-US"/>
        </a:p>
      </dgm:t>
    </dgm:pt>
    <dgm:pt modelId="{116608E4-30AF-40A3-8E52-7D8993206B84}" type="sibTrans" cxnId="{9E061A18-78B3-407C-8077-EA3FD7C4D6E1}">
      <dgm:prSet/>
      <dgm:spPr/>
      <dgm:t>
        <a:bodyPr/>
        <a:lstStyle/>
        <a:p>
          <a:endParaRPr lang="en-US"/>
        </a:p>
      </dgm:t>
    </dgm:pt>
    <dgm:pt modelId="{59B05D56-B476-47AC-886A-C3A20EFD55FB}" type="pres">
      <dgm:prSet presAssocID="{15E39F58-48F1-489F-A41B-6A47917145E1}" presName="diagram" presStyleCnt="0">
        <dgm:presLayoutVars>
          <dgm:dir/>
          <dgm:resizeHandles val="exact"/>
        </dgm:presLayoutVars>
      </dgm:prSet>
      <dgm:spPr/>
    </dgm:pt>
    <dgm:pt modelId="{1D396823-B908-4DA1-B6B6-F1C0476CF18E}" type="pres">
      <dgm:prSet presAssocID="{FFDA8446-D965-49C2-8217-66E45F1E0CBC}" presName="node" presStyleLbl="node1" presStyleIdx="0" presStyleCnt="7">
        <dgm:presLayoutVars>
          <dgm:bulletEnabled val="1"/>
        </dgm:presLayoutVars>
      </dgm:prSet>
      <dgm:spPr>
        <a:solidFill>
          <a:schemeClr val="bg1">
            <a:lumMod val="85000"/>
          </a:schemeClr>
        </a:solidFill>
      </dgm:spPr>
    </dgm:pt>
    <dgm:pt modelId="{B3F9B3B6-D8C8-4457-9A79-98B0E1E7D338}" type="pres">
      <dgm:prSet presAssocID="{C51B7D99-6A5E-4367-98E4-CBD528082EF8}" presName="sibTrans" presStyleCnt="0"/>
      <dgm:spPr/>
    </dgm:pt>
    <dgm:pt modelId="{8F3B303E-69B1-4351-B4F0-003DC99B9E66}" type="pres">
      <dgm:prSet presAssocID="{93055FFA-1F74-4608-9489-5DDC6E8C2499}" presName="node" presStyleLbl="node1" presStyleIdx="1" presStyleCnt="7">
        <dgm:presLayoutVars>
          <dgm:bulletEnabled val="1"/>
        </dgm:presLayoutVars>
      </dgm:prSet>
      <dgm:spPr>
        <a:solidFill>
          <a:schemeClr val="bg1">
            <a:lumMod val="85000"/>
          </a:schemeClr>
        </a:solidFill>
      </dgm:spPr>
    </dgm:pt>
    <dgm:pt modelId="{9E23CD39-DBC7-471F-B106-102BFEC3169D}" type="pres">
      <dgm:prSet presAssocID="{86636400-FECD-423F-A53E-6CA5ED0BBBCD}" presName="sibTrans" presStyleCnt="0"/>
      <dgm:spPr/>
    </dgm:pt>
    <dgm:pt modelId="{050BE209-CC69-4E0E-9BD3-77F80CA29087}" type="pres">
      <dgm:prSet presAssocID="{8D8AE116-5D29-4824-8CCC-6EEA595FE11F}" presName="node" presStyleLbl="node1" presStyleIdx="2" presStyleCnt="7">
        <dgm:presLayoutVars>
          <dgm:bulletEnabled val="1"/>
        </dgm:presLayoutVars>
      </dgm:prSet>
      <dgm:spPr>
        <a:solidFill>
          <a:schemeClr val="bg1">
            <a:lumMod val="85000"/>
          </a:schemeClr>
        </a:solidFill>
      </dgm:spPr>
    </dgm:pt>
    <dgm:pt modelId="{AF074EB3-1DAB-408E-84F1-C9B09B01D2BF}" type="pres">
      <dgm:prSet presAssocID="{4CCCD087-45A4-48F6-AA83-EEEC48187609}" presName="sibTrans" presStyleCnt="0"/>
      <dgm:spPr/>
    </dgm:pt>
    <dgm:pt modelId="{BED410A4-2678-414E-B8FD-962D9127216F}" type="pres">
      <dgm:prSet presAssocID="{D96423C9-8B52-4146-B98E-0F5E8555D084}" presName="node" presStyleLbl="node1" presStyleIdx="3" presStyleCnt="7">
        <dgm:presLayoutVars>
          <dgm:bulletEnabled val="1"/>
        </dgm:presLayoutVars>
      </dgm:prSet>
      <dgm:spPr>
        <a:solidFill>
          <a:schemeClr val="bg1">
            <a:lumMod val="85000"/>
          </a:schemeClr>
        </a:solidFill>
      </dgm:spPr>
    </dgm:pt>
    <dgm:pt modelId="{A1D184E6-435D-412D-B665-BF02E1C05FAD}" type="pres">
      <dgm:prSet presAssocID="{01F43689-A58D-4F82-B874-0C8FC5314704}" presName="sibTrans" presStyleCnt="0"/>
      <dgm:spPr/>
    </dgm:pt>
    <dgm:pt modelId="{0E844B8B-F20A-45F6-B618-3ADC8C3B1FC5}" type="pres">
      <dgm:prSet presAssocID="{A0B1631D-784E-4E65-AC8A-28FF7F3A00C0}" presName="node" presStyleLbl="node1" presStyleIdx="4" presStyleCnt="7">
        <dgm:presLayoutVars>
          <dgm:bulletEnabled val="1"/>
        </dgm:presLayoutVars>
      </dgm:prSet>
      <dgm:spPr>
        <a:solidFill>
          <a:schemeClr val="bg1">
            <a:lumMod val="85000"/>
          </a:schemeClr>
        </a:solidFill>
      </dgm:spPr>
    </dgm:pt>
    <dgm:pt modelId="{506C2510-92F4-44F9-8806-73452F8CB756}" type="pres">
      <dgm:prSet presAssocID="{D68D478A-0BEB-4865-B67E-80B487389144}" presName="sibTrans" presStyleCnt="0"/>
      <dgm:spPr/>
    </dgm:pt>
    <dgm:pt modelId="{1D85018D-2999-460A-AE58-E46990215725}" type="pres">
      <dgm:prSet presAssocID="{2F6D5DD9-C12A-4A44-BE35-6AFE88C5A902}" presName="node" presStyleLbl="node1" presStyleIdx="5" presStyleCnt="7">
        <dgm:presLayoutVars>
          <dgm:bulletEnabled val="1"/>
        </dgm:presLayoutVars>
      </dgm:prSet>
      <dgm:spPr>
        <a:solidFill>
          <a:schemeClr val="bg1">
            <a:lumMod val="85000"/>
          </a:schemeClr>
        </a:solidFill>
      </dgm:spPr>
    </dgm:pt>
    <dgm:pt modelId="{144D2084-785A-4D7E-AD92-D162BFC8971D}" type="pres">
      <dgm:prSet presAssocID="{EACDEBD5-65D9-43A4-84F9-F07A172D4ECF}" presName="sibTrans" presStyleCnt="0"/>
      <dgm:spPr/>
    </dgm:pt>
    <dgm:pt modelId="{0DB2F44C-7E7D-4FBC-AC71-B81C638B386C}" type="pres">
      <dgm:prSet presAssocID="{AC0E7450-20CF-46CA-9F89-40DB00B78151}" presName="node" presStyleLbl="node1" presStyleIdx="6" presStyleCnt="7">
        <dgm:presLayoutVars>
          <dgm:bulletEnabled val="1"/>
        </dgm:presLayoutVars>
      </dgm:prSet>
      <dgm:spPr>
        <a:solidFill>
          <a:schemeClr val="bg1">
            <a:lumMod val="85000"/>
          </a:schemeClr>
        </a:solidFill>
      </dgm:spPr>
    </dgm:pt>
  </dgm:ptLst>
  <dgm:cxnLst>
    <dgm:cxn modelId="{CBF85B12-E716-47B4-84B9-9611E9F28F4D}" srcId="{15E39F58-48F1-489F-A41B-6A47917145E1}" destId="{8D8AE116-5D29-4824-8CCC-6EEA595FE11F}" srcOrd="2" destOrd="0" parTransId="{5FA5EAED-07C2-4F55-87CB-34B5DD86643B}" sibTransId="{4CCCD087-45A4-48F6-AA83-EEEC48187609}"/>
    <dgm:cxn modelId="{9450FD13-C931-43CD-8B1A-7333184A1311}" type="presOf" srcId="{8D8AE116-5D29-4824-8CCC-6EEA595FE11F}" destId="{050BE209-CC69-4E0E-9BD3-77F80CA29087}" srcOrd="0" destOrd="0" presId="urn:microsoft.com/office/officeart/2005/8/layout/default"/>
    <dgm:cxn modelId="{9E061A18-78B3-407C-8077-EA3FD7C4D6E1}" srcId="{15E39F58-48F1-489F-A41B-6A47917145E1}" destId="{AC0E7450-20CF-46CA-9F89-40DB00B78151}" srcOrd="6" destOrd="0" parTransId="{9AF4B5E5-4842-47AD-92E0-756C41226DF3}" sibTransId="{116608E4-30AF-40A3-8E52-7D8993206B84}"/>
    <dgm:cxn modelId="{31F42F1C-637C-43FA-85D5-E13639763F04}" type="presOf" srcId="{AC0E7450-20CF-46CA-9F89-40DB00B78151}" destId="{0DB2F44C-7E7D-4FBC-AC71-B81C638B386C}" srcOrd="0" destOrd="0" presId="urn:microsoft.com/office/officeart/2005/8/layout/default"/>
    <dgm:cxn modelId="{73AB173E-0C75-462A-9DCB-36657CE8F4C2}" type="presOf" srcId="{15E39F58-48F1-489F-A41B-6A47917145E1}" destId="{59B05D56-B476-47AC-886A-C3A20EFD55FB}" srcOrd="0" destOrd="0" presId="urn:microsoft.com/office/officeart/2005/8/layout/default"/>
    <dgm:cxn modelId="{88F7B03E-96A3-4252-9C3A-5EB3F3ECE1D3}" srcId="{15E39F58-48F1-489F-A41B-6A47917145E1}" destId="{A0B1631D-784E-4E65-AC8A-28FF7F3A00C0}" srcOrd="4" destOrd="0" parTransId="{65F4BDBA-795B-4AE3-A111-323272AB1ED6}" sibTransId="{D68D478A-0BEB-4865-B67E-80B487389144}"/>
    <dgm:cxn modelId="{CA6F9F76-7A9D-4C41-9253-6AEE14957B24}" srcId="{15E39F58-48F1-489F-A41B-6A47917145E1}" destId="{FFDA8446-D965-49C2-8217-66E45F1E0CBC}" srcOrd="0" destOrd="0" parTransId="{A08F68A0-95DA-4F87-8239-38CA6EC21E3D}" sibTransId="{C51B7D99-6A5E-4367-98E4-CBD528082EF8}"/>
    <dgm:cxn modelId="{55A8A287-242A-4617-BEBB-302F3EAC9DB7}" srcId="{15E39F58-48F1-489F-A41B-6A47917145E1}" destId="{D96423C9-8B52-4146-B98E-0F5E8555D084}" srcOrd="3" destOrd="0" parTransId="{C75B3366-0675-4AE4-A388-31D6EBD3F918}" sibTransId="{01F43689-A58D-4F82-B874-0C8FC5314704}"/>
    <dgm:cxn modelId="{6E8DB0A1-A419-4A50-820B-C3B4EBDC61B0}" type="presOf" srcId="{D96423C9-8B52-4146-B98E-0F5E8555D084}" destId="{BED410A4-2678-414E-B8FD-962D9127216F}" srcOrd="0" destOrd="0" presId="urn:microsoft.com/office/officeart/2005/8/layout/default"/>
    <dgm:cxn modelId="{C3BE8AA3-F4C3-488A-B1BB-C459C0F77CE5}" type="presOf" srcId="{93055FFA-1F74-4608-9489-5DDC6E8C2499}" destId="{8F3B303E-69B1-4351-B4F0-003DC99B9E66}" srcOrd="0" destOrd="0" presId="urn:microsoft.com/office/officeart/2005/8/layout/default"/>
    <dgm:cxn modelId="{1A9281A5-1D84-45D1-914F-FB4416A7385C}" srcId="{15E39F58-48F1-489F-A41B-6A47917145E1}" destId="{93055FFA-1F74-4608-9489-5DDC6E8C2499}" srcOrd="1" destOrd="0" parTransId="{63B66E13-ADAF-4ACF-B5C6-990AF4AC4667}" sibTransId="{86636400-FECD-423F-A53E-6CA5ED0BBBCD}"/>
    <dgm:cxn modelId="{05A22DB7-6660-48A8-A299-681F51809910}" type="presOf" srcId="{FFDA8446-D965-49C2-8217-66E45F1E0CBC}" destId="{1D396823-B908-4DA1-B6B6-F1C0476CF18E}" srcOrd="0" destOrd="0" presId="urn:microsoft.com/office/officeart/2005/8/layout/default"/>
    <dgm:cxn modelId="{CD2948C5-7025-42CA-B732-09FAE7A69663}" type="presOf" srcId="{2F6D5DD9-C12A-4A44-BE35-6AFE88C5A902}" destId="{1D85018D-2999-460A-AE58-E46990215725}" srcOrd="0" destOrd="0" presId="urn:microsoft.com/office/officeart/2005/8/layout/default"/>
    <dgm:cxn modelId="{11766CED-0730-4EFE-A5E7-61148E89B7A2}" srcId="{15E39F58-48F1-489F-A41B-6A47917145E1}" destId="{2F6D5DD9-C12A-4A44-BE35-6AFE88C5A902}" srcOrd="5" destOrd="0" parTransId="{891560CC-55BB-4B42-96DC-92BA549CD4DA}" sibTransId="{EACDEBD5-65D9-43A4-84F9-F07A172D4ECF}"/>
    <dgm:cxn modelId="{9DDCBFF9-2AD3-41CB-974E-4A12489A7FB1}" type="presOf" srcId="{A0B1631D-784E-4E65-AC8A-28FF7F3A00C0}" destId="{0E844B8B-F20A-45F6-B618-3ADC8C3B1FC5}" srcOrd="0" destOrd="0" presId="urn:microsoft.com/office/officeart/2005/8/layout/default"/>
    <dgm:cxn modelId="{840E9B23-6570-487E-8F3F-A84137114561}" type="presParOf" srcId="{59B05D56-B476-47AC-886A-C3A20EFD55FB}" destId="{1D396823-B908-4DA1-B6B6-F1C0476CF18E}" srcOrd="0" destOrd="0" presId="urn:microsoft.com/office/officeart/2005/8/layout/default"/>
    <dgm:cxn modelId="{027A0A1C-71DD-44F2-8CEE-5844821F05DD}" type="presParOf" srcId="{59B05D56-B476-47AC-886A-C3A20EFD55FB}" destId="{B3F9B3B6-D8C8-4457-9A79-98B0E1E7D338}" srcOrd="1" destOrd="0" presId="urn:microsoft.com/office/officeart/2005/8/layout/default"/>
    <dgm:cxn modelId="{8B243E8D-4265-4777-81EA-9D17C003C65F}" type="presParOf" srcId="{59B05D56-B476-47AC-886A-C3A20EFD55FB}" destId="{8F3B303E-69B1-4351-B4F0-003DC99B9E66}" srcOrd="2" destOrd="0" presId="urn:microsoft.com/office/officeart/2005/8/layout/default"/>
    <dgm:cxn modelId="{61456BA4-109A-4ADD-91CF-BFECA7A1FC92}" type="presParOf" srcId="{59B05D56-B476-47AC-886A-C3A20EFD55FB}" destId="{9E23CD39-DBC7-471F-B106-102BFEC3169D}" srcOrd="3" destOrd="0" presId="urn:microsoft.com/office/officeart/2005/8/layout/default"/>
    <dgm:cxn modelId="{65EE184F-FCD3-4735-94B4-06FB479AE56C}" type="presParOf" srcId="{59B05D56-B476-47AC-886A-C3A20EFD55FB}" destId="{050BE209-CC69-4E0E-9BD3-77F80CA29087}" srcOrd="4" destOrd="0" presId="urn:microsoft.com/office/officeart/2005/8/layout/default"/>
    <dgm:cxn modelId="{388F4A6D-A94D-41A2-83E1-E883D07A49F6}" type="presParOf" srcId="{59B05D56-B476-47AC-886A-C3A20EFD55FB}" destId="{AF074EB3-1DAB-408E-84F1-C9B09B01D2BF}" srcOrd="5" destOrd="0" presId="urn:microsoft.com/office/officeart/2005/8/layout/default"/>
    <dgm:cxn modelId="{7AFCBBD6-9E07-45E4-9242-B797132957CF}" type="presParOf" srcId="{59B05D56-B476-47AC-886A-C3A20EFD55FB}" destId="{BED410A4-2678-414E-B8FD-962D9127216F}" srcOrd="6" destOrd="0" presId="urn:microsoft.com/office/officeart/2005/8/layout/default"/>
    <dgm:cxn modelId="{9B1B8177-B4D0-43B1-B692-C2AAA79D35FD}" type="presParOf" srcId="{59B05D56-B476-47AC-886A-C3A20EFD55FB}" destId="{A1D184E6-435D-412D-B665-BF02E1C05FAD}" srcOrd="7" destOrd="0" presId="urn:microsoft.com/office/officeart/2005/8/layout/default"/>
    <dgm:cxn modelId="{C34EC178-FD90-4E9E-A305-B2BCC056B844}" type="presParOf" srcId="{59B05D56-B476-47AC-886A-C3A20EFD55FB}" destId="{0E844B8B-F20A-45F6-B618-3ADC8C3B1FC5}" srcOrd="8" destOrd="0" presId="urn:microsoft.com/office/officeart/2005/8/layout/default"/>
    <dgm:cxn modelId="{25443996-41C6-4EC6-A5AF-EF1B111F3289}" type="presParOf" srcId="{59B05D56-B476-47AC-886A-C3A20EFD55FB}" destId="{506C2510-92F4-44F9-8806-73452F8CB756}" srcOrd="9" destOrd="0" presId="urn:microsoft.com/office/officeart/2005/8/layout/default"/>
    <dgm:cxn modelId="{3913082E-70B5-41DC-BC00-FB287258D43A}" type="presParOf" srcId="{59B05D56-B476-47AC-886A-C3A20EFD55FB}" destId="{1D85018D-2999-460A-AE58-E46990215725}" srcOrd="10" destOrd="0" presId="urn:microsoft.com/office/officeart/2005/8/layout/default"/>
    <dgm:cxn modelId="{B8128C9B-BDB0-4647-8F13-70E3D5928DD0}" type="presParOf" srcId="{59B05D56-B476-47AC-886A-C3A20EFD55FB}" destId="{144D2084-785A-4D7E-AD92-D162BFC8971D}" srcOrd="11" destOrd="0" presId="urn:microsoft.com/office/officeart/2005/8/layout/default"/>
    <dgm:cxn modelId="{E1D259A3-CDF1-4E6E-8632-19E112FD27C3}" type="presParOf" srcId="{59B05D56-B476-47AC-886A-C3A20EFD55FB}" destId="{0DB2F44C-7E7D-4FBC-AC71-B81C638B386C}"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4815F4-6CE1-49B6-86D1-49F5396C0F11}">
      <dsp:nvSpPr>
        <dsp:cNvPr id="0" name=""/>
        <dsp:cNvSpPr/>
      </dsp:nvSpPr>
      <dsp:spPr>
        <a:xfrm>
          <a:off x="2924" y="583327"/>
          <a:ext cx="2088225" cy="1326023"/>
        </a:xfrm>
        <a:prstGeom prst="roundRect">
          <a:avLst>
            <a:gd name="adj" fmla="val 10000"/>
          </a:avLst>
        </a:prstGeom>
        <a:solidFill>
          <a:srgbClr val="3E31F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12AC42-5CAF-4C30-A753-EA51236A666C}">
      <dsp:nvSpPr>
        <dsp:cNvPr id="0" name=""/>
        <dsp:cNvSpPr/>
      </dsp:nvSpPr>
      <dsp:spPr>
        <a:xfrm>
          <a:off x="234949" y="803751"/>
          <a:ext cx="2088225" cy="13260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accent3"/>
              </a:solidFill>
              <a:latin typeface="Univers Condensed"/>
            </a:rPr>
            <a:t>Sexual Health Education And How It Helps</a:t>
          </a:r>
          <a:endParaRPr lang="en-US" sz="1800" kern="1200">
            <a:solidFill>
              <a:schemeClr val="accent3"/>
            </a:solidFill>
          </a:endParaRPr>
        </a:p>
      </dsp:txBody>
      <dsp:txXfrm>
        <a:off x="273787" y="842589"/>
        <a:ext cx="2010549" cy="1248347"/>
      </dsp:txXfrm>
    </dsp:sp>
    <dsp:sp modelId="{7C4075A5-2679-4D5D-8296-2144CDAE207A}">
      <dsp:nvSpPr>
        <dsp:cNvPr id="0" name=""/>
        <dsp:cNvSpPr/>
      </dsp:nvSpPr>
      <dsp:spPr>
        <a:xfrm>
          <a:off x="2555200" y="583327"/>
          <a:ext cx="2088225" cy="13260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F73C8F-6AD6-46AA-AECB-1ABCF63E338F}">
      <dsp:nvSpPr>
        <dsp:cNvPr id="0" name=""/>
        <dsp:cNvSpPr/>
      </dsp:nvSpPr>
      <dsp:spPr>
        <a:xfrm>
          <a:off x="2787225" y="803751"/>
          <a:ext cx="2088225" cy="13260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accent3"/>
              </a:solidFill>
              <a:latin typeface="Calibri"/>
              <a:cs typeface="Calibri"/>
            </a:rPr>
            <a:t>Other Factors</a:t>
          </a:r>
          <a:r>
            <a:rPr lang="en-US" sz="1800" b="1" kern="1200">
              <a:solidFill>
                <a:schemeClr val="accent3"/>
              </a:solidFill>
              <a:latin typeface="Calibri"/>
              <a:ea typeface="Calibri"/>
              <a:cs typeface="Calibri"/>
            </a:rPr>
            <a:t> Influencing STI </a:t>
          </a:r>
          <a:r>
            <a:rPr lang="en-US" sz="1800" b="1" kern="1200">
              <a:solidFill>
                <a:schemeClr val="accent3"/>
              </a:solidFill>
              <a:latin typeface="Calibri"/>
              <a:cs typeface="Calibri"/>
            </a:rPr>
            <a:t>Incidence And Prevalence</a:t>
          </a:r>
          <a:endParaRPr lang="en-US" sz="1800" b="1" kern="1200">
            <a:solidFill>
              <a:schemeClr val="accent3"/>
            </a:solidFill>
            <a:latin typeface="Univers Condensed"/>
          </a:endParaRPr>
        </a:p>
      </dsp:txBody>
      <dsp:txXfrm>
        <a:off x="2826063" y="842589"/>
        <a:ext cx="2010549" cy="1248347"/>
      </dsp:txXfrm>
    </dsp:sp>
    <dsp:sp modelId="{73A0DAB1-5DBE-4EB8-9377-B33C2F8DA428}">
      <dsp:nvSpPr>
        <dsp:cNvPr id="0" name=""/>
        <dsp:cNvSpPr/>
      </dsp:nvSpPr>
      <dsp:spPr>
        <a:xfrm>
          <a:off x="5107476" y="583327"/>
          <a:ext cx="2088225" cy="1326023"/>
        </a:xfrm>
        <a:prstGeom prst="roundRect">
          <a:avLst>
            <a:gd name="adj" fmla="val 10000"/>
          </a:avLst>
        </a:prstGeom>
        <a:solidFill>
          <a:srgbClr val="3E31F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1355B0-6400-403E-8DB6-77C193BD0FD1}">
      <dsp:nvSpPr>
        <dsp:cNvPr id="0" name=""/>
        <dsp:cNvSpPr/>
      </dsp:nvSpPr>
      <dsp:spPr>
        <a:xfrm>
          <a:off x="5339501" y="803751"/>
          <a:ext cx="2088225" cy="13260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accent3"/>
              </a:solidFill>
              <a:latin typeface="Univers Condensed"/>
              <a:cs typeface="Calibri"/>
            </a:rPr>
            <a:t>Strategies To Address Sexual Health Behaviors</a:t>
          </a:r>
        </a:p>
      </dsp:txBody>
      <dsp:txXfrm>
        <a:off x="5378339" y="842589"/>
        <a:ext cx="2010549" cy="1248347"/>
      </dsp:txXfrm>
    </dsp:sp>
    <dsp:sp modelId="{D9EF1190-0B03-4032-993F-F43DFFC9DB11}">
      <dsp:nvSpPr>
        <dsp:cNvPr id="0" name=""/>
        <dsp:cNvSpPr/>
      </dsp:nvSpPr>
      <dsp:spPr>
        <a:xfrm>
          <a:off x="7659751" y="583327"/>
          <a:ext cx="2088225" cy="13260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E3E3AF-342A-46DA-8C81-3F1A7329C3FC}">
      <dsp:nvSpPr>
        <dsp:cNvPr id="0" name=""/>
        <dsp:cNvSpPr/>
      </dsp:nvSpPr>
      <dsp:spPr>
        <a:xfrm>
          <a:off x="7891776" y="803751"/>
          <a:ext cx="2088225" cy="13260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solidFill>
                <a:schemeClr val="accent3"/>
              </a:solidFill>
              <a:latin typeface="Univers Condensed"/>
              <a:cs typeface="Calibri"/>
            </a:rPr>
            <a:t>Accessing Sexual Health Resources And Services</a:t>
          </a:r>
          <a:endParaRPr lang="en-US" sz="1800" b="1" kern="1200">
            <a:solidFill>
              <a:schemeClr val="accent3"/>
            </a:solidFill>
            <a:cs typeface="Calibri"/>
          </a:endParaRPr>
        </a:p>
      </dsp:txBody>
      <dsp:txXfrm>
        <a:off x="7930614" y="842589"/>
        <a:ext cx="2010549" cy="12483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396823-B908-4DA1-B6B6-F1C0476CF18E}">
      <dsp:nvSpPr>
        <dsp:cNvPr id="0" name=""/>
        <dsp:cNvSpPr/>
      </dsp:nvSpPr>
      <dsp:spPr>
        <a:xfrm>
          <a:off x="681739" y="239"/>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Informed Decision-Making</a:t>
          </a:r>
        </a:p>
      </dsp:txBody>
      <dsp:txXfrm>
        <a:off x="681739" y="239"/>
        <a:ext cx="1904647" cy="1142788"/>
      </dsp:txXfrm>
    </dsp:sp>
    <dsp:sp modelId="{8F3B303E-69B1-4351-B4F0-003DC99B9E66}">
      <dsp:nvSpPr>
        <dsp:cNvPr id="0" name=""/>
        <dsp:cNvSpPr/>
      </dsp:nvSpPr>
      <dsp:spPr>
        <a:xfrm>
          <a:off x="2776851" y="239"/>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Reduced Risk of Unintended Pregnancies</a:t>
          </a:r>
        </a:p>
      </dsp:txBody>
      <dsp:txXfrm>
        <a:off x="2776851" y="239"/>
        <a:ext cx="1904647" cy="1142788"/>
      </dsp:txXfrm>
    </dsp:sp>
    <dsp:sp modelId="{050BE209-CC69-4E0E-9BD3-77F80CA29087}">
      <dsp:nvSpPr>
        <dsp:cNvPr id="0" name=""/>
        <dsp:cNvSpPr/>
      </dsp:nvSpPr>
      <dsp:spPr>
        <a:xfrm>
          <a:off x="4871963" y="239"/>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Prevention of STIs</a:t>
          </a:r>
        </a:p>
      </dsp:txBody>
      <dsp:txXfrm>
        <a:off x="4871963" y="239"/>
        <a:ext cx="1904647" cy="1142788"/>
      </dsp:txXfrm>
    </dsp:sp>
    <dsp:sp modelId="{BED410A4-2678-414E-B8FD-962D9127216F}">
      <dsp:nvSpPr>
        <dsp:cNvPr id="0" name=""/>
        <dsp:cNvSpPr/>
      </dsp:nvSpPr>
      <dsp:spPr>
        <a:xfrm>
          <a:off x="681739" y="1333492"/>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Promotion of Healthy Relationships</a:t>
          </a:r>
        </a:p>
      </dsp:txBody>
      <dsp:txXfrm>
        <a:off x="681739" y="1333492"/>
        <a:ext cx="1904647" cy="1142788"/>
      </dsp:txXfrm>
    </dsp:sp>
    <dsp:sp modelId="{0E844B8B-F20A-45F6-B618-3ADC8C3B1FC5}">
      <dsp:nvSpPr>
        <dsp:cNvPr id="0" name=""/>
        <dsp:cNvSpPr/>
      </dsp:nvSpPr>
      <dsp:spPr>
        <a:xfrm>
          <a:off x="2776851" y="1333492"/>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Empowerment of Individuals</a:t>
          </a:r>
        </a:p>
      </dsp:txBody>
      <dsp:txXfrm>
        <a:off x="2776851" y="1333492"/>
        <a:ext cx="1904647" cy="1142788"/>
      </dsp:txXfrm>
    </dsp:sp>
    <dsp:sp modelId="{1D85018D-2999-460A-AE58-E46990215725}">
      <dsp:nvSpPr>
        <dsp:cNvPr id="0" name=""/>
        <dsp:cNvSpPr/>
      </dsp:nvSpPr>
      <dsp:spPr>
        <a:xfrm>
          <a:off x="4871963" y="1333492"/>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Early Detection and Treatment</a:t>
          </a:r>
        </a:p>
      </dsp:txBody>
      <dsp:txXfrm>
        <a:off x="4871963" y="1333492"/>
        <a:ext cx="1904647" cy="1142788"/>
      </dsp:txXfrm>
    </dsp:sp>
    <dsp:sp modelId="{0DB2F44C-7E7D-4FBC-AC71-B81C638B386C}">
      <dsp:nvSpPr>
        <dsp:cNvPr id="0" name=""/>
        <dsp:cNvSpPr/>
      </dsp:nvSpPr>
      <dsp:spPr>
        <a:xfrm>
          <a:off x="2776851" y="2666745"/>
          <a:ext cx="1904647" cy="1142788"/>
        </a:xfrm>
        <a:prstGeom prst="rect">
          <a:avLst/>
        </a:prstGeom>
        <a:solidFill>
          <a:schemeClr val="bg1">
            <a:lumMod val="8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a:solidFill>
                <a:srgbClr val="3E31F5"/>
              </a:solidFill>
            </a:rPr>
            <a:t>Social and Economic Benefits</a:t>
          </a:r>
        </a:p>
      </dsp:txBody>
      <dsp:txXfrm>
        <a:off x="2776851" y="2666745"/>
        <a:ext cx="1904647" cy="114278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BBCD4F60-3B00-4DB4-90A4-67F8107A0900}" type="datetime1">
              <a:rPr lang="en-US" smtClean="0"/>
              <a:t>1/12/2024</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33539855"/>
      </p:ext>
    </p:extLst>
  </p:cSld>
  <p:clrMapOvr>
    <a:masterClrMapping/>
  </p:clrMapOvr>
  <p:transition spd="med">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626DE685-1B6F-4D7C-AEF2-C9AD71EC467A}" type="datetime1">
              <a:rPr lang="en-US" smtClean="0"/>
              <a:t>1/12/2024</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6620677"/>
      </p:ext>
    </p:extLst>
  </p:cSld>
  <p:clrMapOvr>
    <a:masterClrMapping/>
  </p:clrMapOvr>
  <p:transition spd="med">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6E20BAB-D1DB-4DC1-908A-9B5E73715905}" type="datetime1">
              <a:rPr lang="en-US" smtClean="0"/>
              <a:t>1/12/2024</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72561692"/>
      </p:ext>
    </p:extLst>
  </p:cSld>
  <p:clrMapOvr>
    <a:masterClrMapping/>
  </p:clrMapOvr>
  <p:transition spd="med">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82D2DD5A-C337-4F22-BED0-547AFC68CFD6}" type="datetime1">
              <a:rPr lang="en-US" smtClean="0"/>
              <a:t>1/12/2024</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10827695"/>
      </p:ext>
    </p:extLst>
  </p:cSld>
  <p:clrMapOvr>
    <a:masterClrMapping/>
  </p:clrMapOvr>
  <p:transition spd="med">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FA38DFBF-4DB8-447F-A740-22B1B0F7DDD8}" type="datetime1">
              <a:rPr lang="en-US" smtClean="0"/>
              <a:t>1/12/2024</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3523444"/>
      </p:ext>
    </p:extLst>
  </p:cSld>
  <p:clrMapOvr>
    <a:masterClrMapping/>
  </p:clrMapOvr>
  <p:transition spd="med">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8812435-B87A-4434-B86A-1406D5D81959}" type="datetime1">
              <a:rPr lang="en-US" smtClean="0"/>
              <a:t>1/12/2024</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69226156"/>
      </p:ext>
    </p:extLst>
  </p:cSld>
  <p:clrMapOvr>
    <a:masterClrMapping/>
  </p:clrMapOvr>
  <p:transition spd="med">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3B850E0-9242-469C-9FA7-447D7E43FF29}" type="datetime1">
              <a:rPr lang="en-US" smtClean="0"/>
              <a:t>1/12/2024</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046028"/>
      </p:ext>
    </p:extLst>
  </p:cSld>
  <p:clrMapOvr>
    <a:masterClrMapping/>
  </p:clrMapOvr>
  <p:transition spd="med">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CA9184C1-634B-4D2F-90E1-C39B48114444}" type="datetime1">
              <a:rPr lang="en-US" smtClean="0"/>
              <a:t>1/12/2024</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75055332"/>
      </p:ext>
    </p:extLst>
  </p:cSld>
  <p:clrMapOvr>
    <a:masterClrMapping/>
  </p:clrMapOvr>
  <p:transition spd="med">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602A4FC1-9CCD-4E4B-AB4D-5CAEC19C950B}" type="datetime1">
              <a:rPr lang="en-US" smtClean="0"/>
              <a:t>1/12/2024</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97612542"/>
      </p:ext>
    </p:extLst>
  </p:cSld>
  <p:clrMapOvr>
    <a:masterClrMapping/>
  </p:clrMapOvr>
  <p:transition spd="med">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5C12018-AE0B-45B3-8833-1C61B747ADFD}" type="datetime1">
              <a:rPr lang="en-US" smtClean="0"/>
              <a:t>1/12/2024</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70085796"/>
      </p:ext>
    </p:extLst>
  </p:cSld>
  <p:clrMapOvr>
    <a:masterClrMapping/>
  </p:clrMapOvr>
  <p:transition spd="med">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BC874D72-DF44-407D-AEE5-0273DD00D922}" type="datetime1">
              <a:rPr lang="en-US" smtClean="0"/>
              <a:t>1/12/2024</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78624381"/>
      </p:ext>
    </p:extLst>
  </p:cSld>
  <p:clrMapOvr>
    <a:masterClrMapping/>
  </p:clrMapOvr>
  <p:transition spd="med">
    <p:pull/>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FBA78304-8938-479D-8111-AA943458A814}" type="datetime1">
              <a:rPr lang="en-US" smtClean="0"/>
              <a:t>1/12/2024</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Sample Footer Text</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2121811"/>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transition spd="med">
    <p:pull/>
  </p:transition>
  <p:hf hdr="0"/>
  <p:txStyles>
    <p:titleStyle>
      <a:lvl1pPr algn="l" defTabSz="914400" rtl="0" eaLnBrk="1" latinLnBrk="0" hangingPunct="1">
        <a:lnSpc>
          <a:spcPct val="100000"/>
        </a:lnSpc>
        <a:spcBef>
          <a:spcPct val="0"/>
        </a:spcBef>
        <a:buNone/>
        <a:defRPr sz="4000" kern="1200" cap="none" spc="0" baseline="0">
          <a:solidFill>
            <a:schemeClr val="tx1"/>
          </a:solidFill>
          <a:latin typeface="Univers Condensed" panose="020B0506020202050204" pitchFamily="34" charset="0"/>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Univers" panose="020B0503020202020204" pitchFamily="34" charset="0"/>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Univers" panose="020B0503020202020204" pitchFamily="34" charset="0"/>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Univers" panose="020B0503020202020204" pitchFamily="34" charset="0"/>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Univers" panose="020B0503020202020204" pitchFamily="34" charset="0"/>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Univers" panose="020B0503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cdc.gov/healthyyouth/substance-use/index.htm"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cdc.gov/healthyyouth/sexualbehaviors/index.htm"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2.png"/></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youtube.com/watch?embeds_referring_euri=https%3A%2F%2Fwww.bing.com%2F&amp;embeds_referring_origin=https%3A%2F%2Fwww.bing.com&amp;source_ve_path=Mjg2NjQsMTY0NTAz&amp;feature=emb_share&amp;v=XWvTeaBYxn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shwales.online/index.html"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1.xml.rels><?xml version="1.0" encoding="UTF-8" standalone="yes"?>
<Relationships xmlns="http://schemas.openxmlformats.org/package/2006/relationships"><Relationship Id="rId3" Type="http://schemas.openxmlformats.org/officeDocument/2006/relationships/hyperlink" Target="https://www.who.int/news-room/fact-sheets/detail/sexually-transmitted-infections-(stis" TargetMode="External"/><Relationship Id="rId2" Type="http://schemas.openxmlformats.org/officeDocument/2006/relationships/hyperlink" Target="https://www.cdc.gov/healthyyouth/whatworks/what-works-sexual-health-education.htm"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5585/mmwr.rr6805a1" TargetMode="External"/><Relationship Id="rId7" Type="http://schemas.openxmlformats.org/officeDocument/2006/relationships/hyperlink" Target="https://doi.org/10.1080/10911359.2017.1313149" TargetMode="External"/><Relationship Id="rId2" Type="http://schemas.openxmlformats.org/officeDocument/2006/relationships/hyperlink" Target="https://doi.org/10.1186/s12978-021-01251-3" TargetMode="External"/><Relationship Id="rId1" Type="http://schemas.openxmlformats.org/officeDocument/2006/relationships/slideLayout" Target="../slideLayouts/slideLayout2.xml"/><Relationship Id="rId6" Type="http://schemas.openxmlformats.org/officeDocument/2006/relationships/hyperlink" Target="https://www.cdc.gov/std/life-stages-populations/adolescents-tech.htm" TargetMode="External"/><Relationship Id="rId5" Type="http://schemas.openxmlformats.org/officeDocument/2006/relationships/hyperlink" Target="https://www.cdc.gov/std/health-disparities/cars.htm" TargetMode="External"/><Relationship Id="rId4" Type="http://schemas.openxmlformats.org/officeDocument/2006/relationships/hyperlink" Target="https://doi.org/10.1007/s10900-019-00781-z"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doi.org/10.1177/21501319231159973" TargetMode="External"/><Relationship Id="rId3" Type="http://schemas.openxmlformats.org/officeDocument/2006/relationships/hyperlink" Target="http://www.ncbi.nlm.nih.gov" TargetMode="External"/><Relationship Id="rId7" Type="http://schemas.openxmlformats.org/officeDocument/2006/relationships/hyperlink" Target="https://doi.org/10.1097/olq.0000000000001267" TargetMode="External"/><Relationship Id="rId12" Type="http://schemas.openxmlformats.org/officeDocument/2006/relationships/hyperlink" Target="https://www.who.int/teams/sexual-and-reproductive-health-and-research/key-areas-of-work/sexual-health/defining-sexual-health" TargetMode="External"/><Relationship Id="rId2" Type="http://schemas.openxmlformats.org/officeDocument/2006/relationships/hyperlink" Target="https://archive.cdc.gov/www_cdc_gov/teenpregnancy/projects-initiatives/publicly-funded-health-centers.html" TargetMode="External"/><Relationship Id="rId1" Type="http://schemas.openxmlformats.org/officeDocument/2006/relationships/slideLayout" Target="../slideLayouts/slideLayout2.xml"/><Relationship Id="rId6" Type="http://schemas.openxmlformats.org/officeDocument/2006/relationships/hyperlink" Target="https://www.nat.org.uk/about-hiv/hiv-statistics" TargetMode="External"/><Relationship Id="rId11" Type="http://schemas.openxmlformats.org/officeDocument/2006/relationships/hyperlink" Target="http://www.who.int" TargetMode="External"/><Relationship Id="rId5" Type="http://schemas.openxmlformats.org/officeDocument/2006/relationships/hyperlink" Target="http://www.nat.org.uk" TargetMode="External"/><Relationship Id="rId10" Type="http://schemas.openxmlformats.org/officeDocument/2006/relationships/hyperlink" Target="https://doi.org/10.15585/mmwr.rr7004a1" TargetMode="External"/><Relationship Id="rId4" Type="http://schemas.openxmlformats.org/officeDocument/2006/relationships/hyperlink" Target="https://www.ncbi.nlm.nih.gov/books/NBK573168/" TargetMode="External"/><Relationship Id="rId9" Type="http://schemas.openxmlformats.org/officeDocument/2006/relationships/hyperlink" Target="https://doi.org/10.1016/j.jadohealth.2018.02.007" TargetMode="Externa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cdc.gov/healthyyouth/mental-health/index.htm" TargetMode="External"/><Relationship Id="rId2" Type="http://schemas.openxmlformats.org/officeDocument/2006/relationships/hyperlink" Target="https://www.bbc.co.uk/news/uk-england-london-63714963"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gov.uk/government/publications/sexually-transmitted-infections-london-data/spotlight-on-sexually-transmitted-infections-in-london-2021-dat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2049" y="774004"/>
            <a:ext cx="10682872" cy="1923313"/>
          </a:xfrm>
        </p:spPr>
        <p:txBody>
          <a:bodyPr>
            <a:normAutofit/>
          </a:bodyPr>
          <a:lstStyle/>
          <a:p>
            <a:pPr algn="ctr"/>
            <a:r>
              <a:rPr lang="en-US" sz="8900">
                <a:solidFill>
                  <a:schemeClr val="accent3"/>
                </a:solidFill>
                <a:latin typeface="Univers Condensed"/>
                <a:ea typeface="Calibri Light"/>
                <a:cs typeface="Calibri Light"/>
              </a:rPr>
              <a:t>Sexual Health </a:t>
            </a:r>
            <a:r>
              <a:rPr lang="en-US" sz="9600">
                <a:latin typeface="Univers Condensed"/>
                <a:ea typeface="Calibri Light"/>
                <a:cs typeface="Calibri Light"/>
              </a:rPr>
              <a:t> </a:t>
            </a:r>
            <a:endParaRPr lang="en-US" sz="9600">
              <a:latin typeface="Univers Condensed"/>
            </a:endParaRPr>
          </a:p>
        </p:txBody>
      </p:sp>
      <p:sp>
        <p:nvSpPr>
          <p:cNvPr id="3" name="Subtitle 2"/>
          <p:cNvSpPr>
            <a:spLocks noGrp="1"/>
          </p:cNvSpPr>
          <p:nvPr>
            <p:ph type="subTitle" idx="1"/>
          </p:nvPr>
        </p:nvSpPr>
        <p:spPr>
          <a:xfrm>
            <a:off x="935866" y="3128786"/>
            <a:ext cx="5789312" cy="1263979"/>
          </a:xfrm>
        </p:spPr>
        <p:txBody>
          <a:bodyPr vert="horz" lIns="91440" tIns="45720" rIns="91440" bIns="45720" rtlCol="0">
            <a:noAutofit/>
          </a:bodyPr>
          <a:lstStyle/>
          <a:p>
            <a:pPr algn="ctr"/>
            <a:r>
              <a:rPr lang="en-US" sz="3000" b="1">
                <a:solidFill>
                  <a:srgbClr val="3E31F5"/>
                </a:solidFill>
                <a:latin typeface="Univers"/>
                <a:cs typeface="Calibri"/>
              </a:rPr>
              <a:t>Why Is Sexual Health Education Important?</a:t>
            </a:r>
          </a:p>
        </p:txBody>
      </p:sp>
      <p:pic>
        <p:nvPicPr>
          <p:cNvPr id="5" name="Picture 4" descr="Let's Talk About Sex! – TADSS">
            <a:extLst>
              <a:ext uri="{FF2B5EF4-FFF2-40B4-BE49-F238E27FC236}">
                <a16:creationId xmlns:a16="http://schemas.microsoft.com/office/drawing/2014/main" id="{ADB6E26D-5B40-1DD8-C3D6-E7A751A398CB}"/>
              </a:ext>
            </a:extLst>
          </p:cNvPr>
          <p:cNvPicPr>
            <a:picLocks noChangeAspect="1"/>
          </p:cNvPicPr>
          <p:nvPr/>
        </p:nvPicPr>
        <p:blipFill>
          <a:blip r:embed="rId2"/>
          <a:stretch>
            <a:fillRect/>
          </a:stretch>
        </p:blipFill>
        <p:spPr>
          <a:xfrm>
            <a:off x="6792709" y="2346249"/>
            <a:ext cx="5340202" cy="3748783"/>
          </a:xfrm>
          <a:prstGeom prst="rect">
            <a:avLst/>
          </a:prstGeom>
        </p:spPr>
      </p:pic>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ransition spd="med">
    <p:pull/>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ADA0FF-3FD1-CC3D-2FC0-826C949355FE}"/>
              </a:ext>
            </a:extLst>
          </p:cNvPr>
          <p:cNvSpPr>
            <a:spLocks noGrp="1"/>
          </p:cNvSpPr>
          <p:nvPr>
            <p:ph type="dt" sz="half" idx="10"/>
          </p:nvPr>
        </p:nvSpPr>
        <p:spPr/>
        <p:txBody>
          <a:bodyPr/>
          <a:lstStyle/>
          <a:p>
            <a:fld id="{F3B850E0-9242-469C-9FA7-447D7E43FF29}" type="datetime1">
              <a:rPr lang="en-US" smtClean="0"/>
              <a:t>1/12/2024</a:t>
            </a:fld>
            <a:endParaRPr lang="en-US"/>
          </a:p>
        </p:txBody>
      </p:sp>
      <p:sp>
        <p:nvSpPr>
          <p:cNvPr id="5" name="TextBox 4">
            <a:extLst>
              <a:ext uri="{FF2B5EF4-FFF2-40B4-BE49-F238E27FC236}">
                <a16:creationId xmlns:a16="http://schemas.microsoft.com/office/drawing/2014/main" id="{5F53BCDC-45C5-9218-819F-EBD85333EF23}"/>
              </a:ext>
            </a:extLst>
          </p:cNvPr>
          <p:cNvSpPr txBox="1"/>
          <p:nvPr/>
        </p:nvSpPr>
        <p:spPr>
          <a:xfrm>
            <a:off x="1223493" y="965916"/>
            <a:ext cx="1015928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chemeClr val="accent3"/>
                </a:solidFill>
              </a:rPr>
              <a:t>What is Sexual Health?</a:t>
            </a:r>
            <a:endParaRPr lang="en-US">
              <a:solidFill>
                <a:schemeClr val="accent3"/>
              </a:solidFill>
            </a:endParaRPr>
          </a:p>
        </p:txBody>
      </p:sp>
      <p:sp>
        <p:nvSpPr>
          <p:cNvPr id="6" name="TextBox 5">
            <a:extLst>
              <a:ext uri="{FF2B5EF4-FFF2-40B4-BE49-F238E27FC236}">
                <a16:creationId xmlns:a16="http://schemas.microsoft.com/office/drawing/2014/main" id="{3100E24F-5767-B63F-2FB6-B3593C5E2604}"/>
              </a:ext>
            </a:extLst>
          </p:cNvPr>
          <p:cNvSpPr txBox="1"/>
          <p:nvPr/>
        </p:nvSpPr>
        <p:spPr>
          <a:xfrm>
            <a:off x="1228859" y="2269900"/>
            <a:ext cx="10163159"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000" b="1">
                <a:solidFill>
                  <a:srgbClr val="3E31F5"/>
                </a:solidFill>
              </a:rPr>
              <a:t>"Sexual health is a state of physical, emotional, mental and social well-being in relation to sexuality; it is not merely the absence of disease, dysfunction, or infirmity" (World Health Organization [WHO], 2006).</a:t>
            </a:r>
          </a:p>
        </p:txBody>
      </p:sp>
      <p:pic>
        <p:nvPicPr>
          <p:cNvPr id="7" name="Picture 6" descr="Llanishen Court Surgery - LGBT+">
            <a:extLst>
              <a:ext uri="{FF2B5EF4-FFF2-40B4-BE49-F238E27FC236}">
                <a16:creationId xmlns:a16="http://schemas.microsoft.com/office/drawing/2014/main" id="{30BDB931-0148-93B1-7DCD-D017F6DC6DFD}"/>
              </a:ext>
            </a:extLst>
          </p:cNvPr>
          <p:cNvPicPr>
            <a:picLocks noChangeAspect="1"/>
          </p:cNvPicPr>
          <p:nvPr/>
        </p:nvPicPr>
        <p:blipFill>
          <a:blip r:embed="rId2"/>
          <a:stretch>
            <a:fillRect/>
          </a:stretch>
        </p:blipFill>
        <p:spPr>
          <a:xfrm>
            <a:off x="2544233" y="5399617"/>
            <a:ext cx="6680200" cy="1371600"/>
          </a:xfrm>
          <a:prstGeom prst="rect">
            <a:avLst/>
          </a:prstGeom>
        </p:spPr>
      </p:pic>
    </p:spTree>
    <p:extLst>
      <p:ext uri="{BB962C8B-B14F-4D97-AF65-F5344CB8AC3E}">
        <p14:creationId xmlns:p14="http://schemas.microsoft.com/office/powerpoint/2010/main" val="2088150142"/>
      </p:ext>
    </p:extLst>
  </p:cSld>
  <p:clrMapOvr>
    <a:masterClrMapping/>
  </p:clrMapOvr>
  <mc:AlternateContent xmlns:mc="http://schemas.openxmlformats.org/markup-compatibility/2006" xmlns:p14="http://schemas.microsoft.com/office/powerpoint/2010/main">
    <mc:Choice Requires="p14">
      <p:transition spd="slow" p14:dur="35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0CF8C-0678-4B7B-8C53-408635971D2C}"/>
              </a:ext>
            </a:extLst>
          </p:cNvPr>
          <p:cNvSpPr>
            <a:spLocks noGrp="1"/>
          </p:cNvSpPr>
          <p:nvPr>
            <p:ph type="title"/>
          </p:nvPr>
        </p:nvSpPr>
        <p:spPr/>
        <p:txBody>
          <a:bodyPr/>
          <a:lstStyle/>
          <a:p>
            <a:pPr algn="ctr"/>
            <a:r>
              <a:rPr lang="en-US" b="1">
                <a:solidFill>
                  <a:schemeClr val="accent3"/>
                </a:solidFill>
                <a:latin typeface="Univers Condensed"/>
              </a:rPr>
              <a:t>Why Are We Speaking About  This  Today?</a:t>
            </a:r>
            <a:endParaRPr lang="en-US" b="1">
              <a:solidFill>
                <a:schemeClr val="accent3"/>
              </a:solidFill>
            </a:endParaRPr>
          </a:p>
        </p:txBody>
      </p:sp>
      <p:sp>
        <p:nvSpPr>
          <p:cNvPr id="3" name="Content Placeholder 2">
            <a:extLst>
              <a:ext uri="{FF2B5EF4-FFF2-40B4-BE49-F238E27FC236}">
                <a16:creationId xmlns:a16="http://schemas.microsoft.com/office/drawing/2014/main" id="{1B1F721F-7162-3CD4-ACC8-BB79E9CB1E3E}"/>
              </a:ext>
            </a:extLst>
          </p:cNvPr>
          <p:cNvSpPr>
            <a:spLocks noGrp="1"/>
          </p:cNvSpPr>
          <p:nvPr>
            <p:ph idx="1"/>
          </p:nvPr>
        </p:nvSpPr>
        <p:spPr>
          <a:xfrm>
            <a:off x="700635" y="1820901"/>
            <a:ext cx="10691265" cy="4108313"/>
          </a:xfrm>
        </p:spPr>
        <p:txBody>
          <a:bodyPr vert="horz" lIns="91440" tIns="45720" rIns="91440" bIns="45720" rtlCol="0" anchor="t">
            <a:noAutofit/>
          </a:bodyPr>
          <a:lstStyle/>
          <a:p>
            <a:pPr algn="just"/>
            <a:r>
              <a:rPr lang="en-US" b="1" dirty="0">
                <a:solidFill>
                  <a:srgbClr val="3E31F5"/>
                </a:solidFill>
                <a:latin typeface="Univers"/>
              </a:rPr>
              <a:t>Increase STI diagnosis in most recent years. England 2022 report showed a 23.8% increase from 2021. (UK Health Security Agency, 2023)</a:t>
            </a:r>
            <a:endParaRPr lang="en-US"/>
          </a:p>
          <a:p>
            <a:pPr algn="just"/>
            <a:endParaRPr lang="en-US" b="1">
              <a:solidFill>
                <a:srgbClr val="3E31F5"/>
              </a:solidFill>
              <a:latin typeface="Univers"/>
            </a:endParaRPr>
          </a:p>
          <a:p>
            <a:pPr algn="just"/>
            <a:r>
              <a:rPr lang="en-US" b="1" dirty="0">
                <a:solidFill>
                  <a:srgbClr val="3E31F5"/>
                </a:solidFill>
                <a:latin typeface="Univers"/>
              </a:rPr>
              <a:t>Continuous increase in abortion rates since 2015. (Office for National Statistics [ONS], 2021)</a:t>
            </a:r>
            <a:endParaRPr lang="en-US" b="1">
              <a:solidFill>
                <a:srgbClr val="3E31F5"/>
              </a:solidFill>
            </a:endParaRPr>
          </a:p>
          <a:p>
            <a:pPr algn="just"/>
            <a:endParaRPr lang="en-US" b="1">
              <a:solidFill>
                <a:srgbClr val="3E31F5"/>
              </a:solidFill>
              <a:latin typeface="Univers"/>
              <a:cs typeface="Arial"/>
            </a:endParaRPr>
          </a:p>
          <a:p>
            <a:pPr algn="just"/>
            <a:r>
              <a:rPr lang="en-US" b="1" dirty="0">
                <a:solidFill>
                  <a:srgbClr val="3E31F5"/>
                </a:solidFill>
                <a:latin typeface="Univers"/>
                <a:cs typeface="Arial"/>
              </a:rPr>
              <a:t>Low uptake of sexual health services (Utaka, </a:t>
            </a:r>
            <a:r>
              <a:rPr lang="en-US" b="1" dirty="0" err="1">
                <a:solidFill>
                  <a:srgbClr val="3E31F5"/>
                </a:solidFill>
                <a:latin typeface="Univers"/>
                <a:cs typeface="Arial"/>
              </a:rPr>
              <a:t>Sekoni</a:t>
            </a:r>
            <a:r>
              <a:rPr lang="en-US" b="1" dirty="0">
                <a:solidFill>
                  <a:srgbClr val="3E31F5"/>
                </a:solidFill>
                <a:latin typeface="Univers"/>
                <a:cs typeface="Arial"/>
              </a:rPr>
              <a:t> and Badru 2023) </a:t>
            </a:r>
            <a:endParaRPr lang="en-US" dirty="0">
              <a:solidFill>
                <a:srgbClr val="3E31F5"/>
              </a:solidFill>
              <a:latin typeface="Univers"/>
              <a:cs typeface="Arial"/>
            </a:endParaRPr>
          </a:p>
          <a:p>
            <a:pPr algn="just"/>
            <a:endParaRPr lang="en-US" b="1">
              <a:solidFill>
                <a:srgbClr val="3E31F5"/>
              </a:solidFill>
              <a:latin typeface="Univers"/>
              <a:cs typeface="Arial"/>
            </a:endParaRPr>
          </a:p>
          <a:p>
            <a:pPr algn="just"/>
            <a:r>
              <a:rPr lang="en-US" b="1" dirty="0">
                <a:solidFill>
                  <a:srgbClr val="3E31F5"/>
                </a:solidFill>
                <a:latin typeface="Univers"/>
                <a:cs typeface="Arial"/>
              </a:rPr>
              <a:t>Sexual Health Literacy is a factor that may aid in the reduction of unwanted pregnancies and encourage safe sex practice. (Craig-Kuhn et al., 2021) </a:t>
            </a:r>
            <a:r>
              <a:rPr lang="en-US" b="1" dirty="0">
                <a:solidFill>
                  <a:srgbClr val="3E31F5"/>
                </a:solidFill>
                <a:latin typeface="Univers"/>
              </a:rPr>
              <a:t>Comprehensive STI prevention in an educational setting deemed important. (Soe et al., 2018)</a:t>
            </a:r>
            <a:endParaRPr lang="en-US">
              <a:solidFill>
                <a:srgbClr val="000000"/>
              </a:solidFill>
              <a:latin typeface="Univers"/>
            </a:endParaRPr>
          </a:p>
          <a:p>
            <a:endParaRPr lang="en-US">
              <a:solidFill>
                <a:srgbClr val="FF0000"/>
              </a:solidFill>
            </a:endParaRPr>
          </a:p>
        </p:txBody>
      </p:sp>
      <p:sp>
        <p:nvSpPr>
          <p:cNvPr id="4" name="Date Placeholder 3">
            <a:extLst>
              <a:ext uri="{FF2B5EF4-FFF2-40B4-BE49-F238E27FC236}">
                <a16:creationId xmlns:a16="http://schemas.microsoft.com/office/drawing/2014/main" id="{69C8B0E1-C75A-2F94-BB9C-EF0C18FD0DBF}"/>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34B4CFD3-01F5-B66D-E94B-511BD52E60ED}"/>
              </a:ext>
            </a:extLst>
          </p:cNvPr>
          <p:cNvPicPr>
            <a:picLocks noChangeAspect="1"/>
          </p:cNvPicPr>
          <p:nvPr/>
        </p:nvPicPr>
        <p:blipFill>
          <a:blip r:embed="rId2"/>
          <a:stretch>
            <a:fillRect/>
          </a:stretch>
        </p:blipFill>
        <p:spPr>
          <a:xfrm>
            <a:off x="2479839" y="5614265"/>
            <a:ext cx="6680200" cy="1371600"/>
          </a:xfrm>
          <a:prstGeom prst="rect">
            <a:avLst/>
          </a:prstGeom>
        </p:spPr>
      </p:pic>
    </p:spTree>
    <p:extLst>
      <p:ext uri="{BB962C8B-B14F-4D97-AF65-F5344CB8AC3E}">
        <p14:creationId xmlns:p14="http://schemas.microsoft.com/office/powerpoint/2010/main" val="386435077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46F74-5BC6-E5AB-E451-722EC489D025}"/>
              </a:ext>
            </a:extLst>
          </p:cNvPr>
          <p:cNvSpPr>
            <a:spLocks noGrp="1"/>
          </p:cNvSpPr>
          <p:nvPr>
            <p:ph type="title"/>
          </p:nvPr>
        </p:nvSpPr>
        <p:spPr>
          <a:xfrm>
            <a:off x="711367" y="922096"/>
            <a:ext cx="10691265" cy="1049058"/>
          </a:xfrm>
        </p:spPr>
        <p:txBody>
          <a:bodyPr/>
          <a:lstStyle/>
          <a:p>
            <a:pPr algn="ctr"/>
            <a:r>
              <a:rPr lang="en-US" b="1">
                <a:solidFill>
                  <a:schemeClr val="accent3"/>
                </a:solidFill>
                <a:latin typeface="Univers Condensed"/>
              </a:rPr>
              <a:t>Topics  To Be Covered</a:t>
            </a:r>
            <a:endParaRPr lang="en-US">
              <a:solidFill>
                <a:schemeClr val="accent3"/>
              </a:solidFill>
            </a:endParaRPr>
          </a:p>
        </p:txBody>
      </p:sp>
      <p:graphicFrame>
        <p:nvGraphicFramePr>
          <p:cNvPr id="11" name="Content Placeholder 2">
            <a:extLst>
              <a:ext uri="{FF2B5EF4-FFF2-40B4-BE49-F238E27FC236}">
                <a16:creationId xmlns:a16="http://schemas.microsoft.com/office/drawing/2014/main" id="{AD5100E4-C813-AD14-52E4-67D8BF9827AF}"/>
              </a:ext>
            </a:extLst>
          </p:cNvPr>
          <p:cNvGraphicFramePr>
            <a:graphicFrameLocks noGrp="1"/>
          </p:cNvGraphicFramePr>
          <p:nvPr>
            <p:ph idx="1"/>
            <p:extLst>
              <p:ext uri="{D42A27DB-BD31-4B8C-83A1-F6EECF244321}">
                <p14:modId xmlns:p14="http://schemas.microsoft.com/office/powerpoint/2010/main" val="3493553395"/>
              </p:ext>
            </p:extLst>
          </p:nvPr>
        </p:nvGraphicFramePr>
        <p:xfrm>
          <a:off x="1001142" y="1971154"/>
          <a:ext cx="9982927" cy="27131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0124630-FB62-EDCA-34EE-C88C7C6AF16A}"/>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9" name="Picture 8" descr="Llanishen Court Surgery - LGBT+">
            <a:extLst>
              <a:ext uri="{FF2B5EF4-FFF2-40B4-BE49-F238E27FC236}">
                <a16:creationId xmlns:a16="http://schemas.microsoft.com/office/drawing/2014/main" id="{A3C50FF4-0E54-30D3-44F9-41CBC24F2F95}"/>
              </a:ext>
            </a:extLst>
          </p:cNvPr>
          <p:cNvPicPr>
            <a:picLocks noChangeAspect="1"/>
          </p:cNvPicPr>
          <p:nvPr/>
        </p:nvPicPr>
        <p:blipFill>
          <a:blip r:embed="rId7"/>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142603317"/>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11"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7EA1B-5429-F225-3FB6-43FD102A7462}"/>
              </a:ext>
            </a:extLst>
          </p:cNvPr>
          <p:cNvSpPr>
            <a:spLocks noGrp="1"/>
          </p:cNvSpPr>
          <p:nvPr>
            <p:ph type="title"/>
          </p:nvPr>
        </p:nvSpPr>
        <p:spPr>
          <a:ln>
            <a:noFill/>
          </a:ln>
        </p:spPr>
        <p:txBody>
          <a:bodyPr/>
          <a:lstStyle/>
          <a:p>
            <a:pPr algn="ctr"/>
            <a:r>
              <a:rPr lang="en-US" b="1">
                <a:solidFill>
                  <a:schemeClr val="accent3"/>
                </a:solidFill>
                <a:latin typeface="Univers Condensed"/>
              </a:rPr>
              <a:t>Sexual Health Education and How It Helps</a:t>
            </a:r>
            <a:endParaRPr lang="en-US" b="1">
              <a:solidFill>
                <a:schemeClr val="accent3"/>
              </a:solidFill>
            </a:endParaRPr>
          </a:p>
        </p:txBody>
      </p:sp>
      <p:sp>
        <p:nvSpPr>
          <p:cNvPr id="3" name="Content Placeholder 2">
            <a:extLst>
              <a:ext uri="{FF2B5EF4-FFF2-40B4-BE49-F238E27FC236}">
                <a16:creationId xmlns:a16="http://schemas.microsoft.com/office/drawing/2014/main" id="{C686CAFE-1254-9B31-47B6-CF0FFBF1DDAA}"/>
              </a:ext>
            </a:extLst>
          </p:cNvPr>
          <p:cNvSpPr>
            <a:spLocks noGrp="1"/>
          </p:cNvSpPr>
          <p:nvPr>
            <p:ph idx="1"/>
          </p:nvPr>
        </p:nvSpPr>
        <p:spPr/>
        <p:txBody>
          <a:bodyPr vert="horz" lIns="91440" tIns="45720" rIns="91440" bIns="45720" rtlCol="0" anchor="t">
            <a:normAutofit/>
          </a:bodyPr>
          <a:lstStyle/>
          <a:p>
            <a:pPr algn="just">
              <a:lnSpc>
                <a:spcPct val="90000"/>
              </a:lnSpc>
            </a:pPr>
            <a:r>
              <a:rPr lang="en-US" sz="1900" b="1">
                <a:solidFill>
                  <a:srgbClr val="3E31F5"/>
                </a:solidFill>
                <a:latin typeface="Univers"/>
                <a:cs typeface="Calibri"/>
              </a:rPr>
              <a:t>Sexual health education is a broad word that refers to a systematic approach to teaching people about various elements of human sexuality. It covers themes such as reproductive anatomy, partnerships, consent, contraception, and the prevention of sexually transmitted infections (STIs).</a:t>
            </a:r>
            <a:endParaRPr lang="en-US" sz="1900"/>
          </a:p>
          <a:p>
            <a:pPr>
              <a:lnSpc>
                <a:spcPct val="90000"/>
              </a:lnSpc>
            </a:pPr>
            <a:endParaRPr lang="en-US" sz="2000" b="1">
              <a:solidFill>
                <a:srgbClr val="3E31F5"/>
              </a:solidFill>
              <a:latin typeface="Univers"/>
              <a:cs typeface="Calibri"/>
            </a:endParaRPr>
          </a:p>
          <a:p>
            <a:pPr algn="just">
              <a:lnSpc>
                <a:spcPct val="90000"/>
              </a:lnSpc>
            </a:pPr>
            <a:r>
              <a:rPr lang="en-US" sz="1900" b="1">
                <a:solidFill>
                  <a:srgbClr val="3E31F5"/>
                </a:solidFill>
                <a:latin typeface="Univers"/>
              </a:rPr>
              <a:t>Sexual health education is a vital element of health education </a:t>
            </a:r>
            <a:r>
              <a:rPr lang="en-US" sz="1900" b="1" err="1">
                <a:solidFill>
                  <a:srgbClr val="3E31F5"/>
                </a:solidFill>
                <a:latin typeface="Univers"/>
              </a:rPr>
              <a:t>programmes</a:t>
            </a:r>
            <a:r>
              <a:rPr lang="en-US" sz="1900" b="1">
                <a:solidFill>
                  <a:srgbClr val="3E31F5"/>
                </a:solidFill>
                <a:latin typeface="Univers"/>
              </a:rPr>
              <a:t>, according to the World Health </a:t>
            </a:r>
            <a:r>
              <a:rPr lang="en-US" sz="1900" b="1" err="1">
                <a:solidFill>
                  <a:srgbClr val="3E31F5"/>
                </a:solidFill>
                <a:latin typeface="Univers"/>
              </a:rPr>
              <a:t>Organisation</a:t>
            </a:r>
            <a:r>
              <a:rPr lang="en-US" sz="1900" b="1">
                <a:solidFill>
                  <a:srgbClr val="3E31F5"/>
                </a:solidFill>
                <a:latin typeface="Univers"/>
              </a:rPr>
              <a:t> (WHO). It should be appropriate for the age group, scientifically right, and culturally sensitive. </a:t>
            </a:r>
          </a:p>
        </p:txBody>
      </p:sp>
      <p:sp>
        <p:nvSpPr>
          <p:cNvPr id="4" name="Date Placeholder 3">
            <a:extLst>
              <a:ext uri="{FF2B5EF4-FFF2-40B4-BE49-F238E27FC236}">
                <a16:creationId xmlns:a16="http://schemas.microsoft.com/office/drawing/2014/main" id="{A1C95BFB-E116-C972-18A6-712C1A8193C6}"/>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0A8C2C6C-5B1E-567E-0AF0-F66D52ED645A}"/>
              </a:ext>
            </a:extLst>
          </p:cNvPr>
          <p:cNvPicPr>
            <a:picLocks noChangeAspect="1"/>
          </p:cNvPicPr>
          <p:nvPr/>
        </p:nvPicPr>
        <p:blipFill>
          <a:blip r:embed="rId2"/>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238575006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0CA8A9-A9B6-4956-A590-6A93683241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B6F016-7F7C-A693-516F-51D607F31624}"/>
              </a:ext>
            </a:extLst>
          </p:cNvPr>
          <p:cNvSpPr>
            <a:spLocks noGrp="1"/>
          </p:cNvSpPr>
          <p:nvPr>
            <p:ph type="title"/>
          </p:nvPr>
        </p:nvSpPr>
        <p:spPr>
          <a:xfrm>
            <a:off x="700635" y="707448"/>
            <a:ext cx="10691265" cy="1371030"/>
          </a:xfrm>
          <a:ln>
            <a:noFill/>
          </a:ln>
        </p:spPr>
        <p:txBody>
          <a:bodyPr/>
          <a:lstStyle/>
          <a:p>
            <a:pPr>
              <a:spcBef>
                <a:spcPts val="0"/>
              </a:spcBef>
            </a:pPr>
            <a:r>
              <a:rPr lang="en-US">
                <a:solidFill>
                  <a:schemeClr val="accent3"/>
                </a:solidFill>
                <a:latin typeface="Univers Condensed"/>
              </a:rPr>
              <a:t>This education covers various key components including:</a:t>
            </a:r>
            <a:endParaRPr lang="en-US">
              <a:solidFill>
                <a:schemeClr val="accent3"/>
              </a:solidFill>
              <a:latin typeface="Univers Condensed"/>
              <a:cs typeface="calibri light"/>
            </a:endParaRPr>
          </a:p>
          <a:p>
            <a:pPr algn="ctr"/>
            <a:endParaRPr lang="en-US" b="1">
              <a:solidFill>
                <a:srgbClr val="3E31F5"/>
              </a:solidFill>
            </a:endParaRPr>
          </a:p>
        </p:txBody>
      </p:sp>
      <p:sp>
        <p:nvSpPr>
          <p:cNvPr id="3" name="Content Placeholder 2">
            <a:extLst>
              <a:ext uri="{FF2B5EF4-FFF2-40B4-BE49-F238E27FC236}">
                <a16:creationId xmlns:a16="http://schemas.microsoft.com/office/drawing/2014/main" id="{243C2798-9B1E-E6E4-C4D8-72806206CF55}"/>
              </a:ext>
            </a:extLst>
          </p:cNvPr>
          <p:cNvSpPr>
            <a:spLocks noGrp="1"/>
          </p:cNvSpPr>
          <p:nvPr>
            <p:ph idx="1"/>
          </p:nvPr>
        </p:nvSpPr>
        <p:spPr>
          <a:xfrm>
            <a:off x="700635" y="1971154"/>
            <a:ext cx="10691265" cy="3636088"/>
          </a:xfrm>
        </p:spPr>
        <p:txBody>
          <a:bodyPr vert="horz" lIns="91440" tIns="45720" rIns="91440" bIns="45720" rtlCol="0" anchor="t">
            <a:normAutofit lnSpcReduction="10000"/>
          </a:bodyPr>
          <a:lstStyle/>
          <a:p>
            <a:pPr>
              <a:lnSpc>
                <a:spcPct val="100000"/>
              </a:lnSpc>
            </a:pPr>
            <a:r>
              <a:rPr lang="en-US" sz="2000" b="1">
                <a:solidFill>
                  <a:srgbClr val="3E31F5"/>
                </a:solidFill>
                <a:latin typeface="Univers"/>
                <a:cs typeface="Calibri"/>
              </a:rPr>
              <a:t>Reproductive Anatomy</a:t>
            </a:r>
            <a:endParaRPr lang="en-US"/>
          </a:p>
          <a:p>
            <a:pPr>
              <a:lnSpc>
                <a:spcPct val="100000"/>
              </a:lnSpc>
            </a:pPr>
            <a:endParaRPr lang="en-US" sz="2000" b="1">
              <a:solidFill>
                <a:srgbClr val="3E31F5"/>
              </a:solidFill>
              <a:latin typeface="Univers"/>
              <a:cs typeface="Calibri"/>
            </a:endParaRPr>
          </a:p>
          <a:p>
            <a:pPr>
              <a:lnSpc>
                <a:spcPct val="100000"/>
              </a:lnSpc>
            </a:pPr>
            <a:r>
              <a:rPr lang="en-US" sz="2000" b="1">
                <a:solidFill>
                  <a:srgbClr val="3E31F5"/>
                </a:solidFill>
                <a:latin typeface="Univers"/>
                <a:cs typeface="Calibri"/>
              </a:rPr>
              <a:t>Relationships</a:t>
            </a:r>
          </a:p>
          <a:p>
            <a:pPr>
              <a:lnSpc>
                <a:spcPct val="100000"/>
              </a:lnSpc>
            </a:pPr>
            <a:endParaRPr lang="en-US" sz="2000" b="1">
              <a:solidFill>
                <a:srgbClr val="3E31F5"/>
              </a:solidFill>
              <a:latin typeface="Univers"/>
              <a:cs typeface="Calibri"/>
            </a:endParaRPr>
          </a:p>
          <a:p>
            <a:pPr>
              <a:lnSpc>
                <a:spcPct val="100000"/>
              </a:lnSpc>
            </a:pPr>
            <a:r>
              <a:rPr lang="en-US" sz="2000" b="1">
                <a:solidFill>
                  <a:srgbClr val="3E31F5"/>
                </a:solidFill>
                <a:latin typeface="Univers"/>
                <a:cs typeface="Calibri"/>
              </a:rPr>
              <a:t>Consent      </a:t>
            </a:r>
          </a:p>
          <a:p>
            <a:pPr marL="0" indent="0">
              <a:lnSpc>
                <a:spcPct val="100000"/>
              </a:lnSpc>
              <a:buNone/>
            </a:pPr>
            <a:r>
              <a:rPr lang="en-US" sz="2000" b="1">
                <a:solidFill>
                  <a:srgbClr val="3E31F5"/>
                </a:solidFill>
                <a:latin typeface="Univers"/>
                <a:cs typeface="Calibri"/>
              </a:rPr>
              <a:t>                              </a:t>
            </a:r>
            <a:endParaRPr lang="en-US"/>
          </a:p>
          <a:p>
            <a:pPr>
              <a:lnSpc>
                <a:spcPct val="100000"/>
              </a:lnSpc>
            </a:pPr>
            <a:r>
              <a:rPr lang="en-US" sz="2000" b="1">
                <a:solidFill>
                  <a:srgbClr val="3E31F5"/>
                </a:solidFill>
                <a:latin typeface="Univers"/>
                <a:cs typeface="Calibri"/>
              </a:rPr>
              <a:t>Contraception</a:t>
            </a:r>
          </a:p>
          <a:p>
            <a:pPr>
              <a:lnSpc>
                <a:spcPct val="100000"/>
              </a:lnSpc>
            </a:pPr>
            <a:endParaRPr lang="en-US" sz="2000" b="1">
              <a:solidFill>
                <a:srgbClr val="3E31F5"/>
              </a:solidFill>
              <a:latin typeface="Univers"/>
              <a:cs typeface="Calibri"/>
            </a:endParaRPr>
          </a:p>
          <a:p>
            <a:pPr>
              <a:lnSpc>
                <a:spcPct val="100000"/>
              </a:lnSpc>
            </a:pPr>
            <a:r>
              <a:rPr lang="en-US" sz="2000" b="1">
                <a:solidFill>
                  <a:srgbClr val="3E31F5"/>
                </a:solidFill>
                <a:latin typeface="Univers"/>
                <a:cs typeface="Calibri"/>
              </a:rPr>
              <a:t>Prevention of STIs</a:t>
            </a:r>
            <a:endParaRPr lang="en-US" b="1">
              <a:solidFill>
                <a:srgbClr val="000000"/>
              </a:solidFill>
              <a:latin typeface="Univers"/>
            </a:endParaRPr>
          </a:p>
        </p:txBody>
      </p:sp>
      <p:sp>
        <p:nvSpPr>
          <p:cNvPr id="4" name="Date Placeholder 3">
            <a:extLst>
              <a:ext uri="{FF2B5EF4-FFF2-40B4-BE49-F238E27FC236}">
                <a16:creationId xmlns:a16="http://schemas.microsoft.com/office/drawing/2014/main" id="{69333DD0-B144-BB0C-0353-D866BC20F8A0}"/>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31CDD5A5-E5B6-B030-A991-10D905B7853C}"/>
              </a:ext>
            </a:extLst>
          </p:cNvPr>
          <p:cNvPicPr>
            <a:picLocks noChangeAspect="1"/>
          </p:cNvPicPr>
          <p:nvPr/>
        </p:nvPicPr>
        <p:blipFill>
          <a:blip r:embed="rId2"/>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785831445"/>
      </p:ext>
    </p:extLst>
  </p:cSld>
  <p:clrMapOvr>
    <a:masterClrMapping/>
  </p:clrMapOvr>
  <p:transition>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FD6501-25BF-D76E-249C-9EB46154452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149570-2DC4-810D-73B9-855E6418BE86}"/>
              </a:ext>
            </a:extLst>
          </p:cNvPr>
          <p:cNvSpPr>
            <a:spLocks noGrp="1"/>
          </p:cNvSpPr>
          <p:nvPr>
            <p:ph type="title"/>
          </p:nvPr>
        </p:nvSpPr>
        <p:spPr>
          <a:xfrm>
            <a:off x="700635" y="707448"/>
            <a:ext cx="10691265" cy="1006130"/>
          </a:xfrm>
          <a:ln>
            <a:noFill/>
          </a:ln>
        </p:spPr>
        <p:txBody>
          <a:bodyPr>
            <a:normAutofit fontScale="90000"/>
          </a:bodyPr>
          <a:lstStyle/>
          <a:p>
            <a:r>
              <a:rPr lang="en-US" b="1">
                <a:solidFill>
                  <a:schemeClr val="accent3"/>
                </a:solidFill>
                <a:latin typeface="Univers Condensed"/>
                <a:cs typeface="calibri light"/>
              </a:rPr>
              <a:t>Sexual health education has numerous positive impacts on individuals and communities</a:t>
            </a:r>
            <a:endParaRPr lang="en-US">
              <a:solidFill>
                <a:schemeClr val="accent3"/>
              </a:solidFill>
              <a:latin typeface="Univers Condensed"/>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0D2D877D-CD12-BFDF-76D4-1D645594E1A5}"/>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700E5B1E-BE9E-55DD-2CA0-AE6D97AFBC4A}"/>
              </a:ext>
            </a:extLst>
          </p:cNvPr>
          <p:cNvPicPr>
            <a:picLocks noChangeAspect="1"/>
          </p:cNvPicPr>
          <p:nvPr/>
        </p:nvPicPr>
        <p:blipFill>
          <a:blip r:embed="rId2"/>
          <a:stretch>
            <a:fillRect/>
          </a:stretch>
        </p:blipFill>
        <p:spPr>
          <a:xfrm>
            <a:off x="2705219" y="5388885"/>
            <a:ext cx="6680200" cy="1371600"/>
          </a:xfrm>
          <a:prstGeom prst="rect">
            <a:avLst/>
          </a:prstGeom>
        </p:spPr>
      </p:pic>
      <p:graphicFrame>
        <p:nvGraphicFramePr>
          <p:cNvPr id="5" name="Content Placeholder 2">
            <a:extLst>
              <a:ext uri="{FF2B5EF4-FFF2-40B4-BE49-F238E27FC236}">
                <a16:creationId xmlns:a16="http://schemas.microsoft.com/office/drawing/2014/main" id="{9A310C3A-AD0C-15AF-3398-652A712A7435}"/>
              </a:ext>
            </a:extLst>
          </p:cNvPr>
          <p:cNvGraphicFramePr>
            <a:graphicFrameLocks noGrp="1"/>
          </p:cNvGraphicFramePr>
          <p:nvPr>
            <p:extLst>
              <p:ext uri="{D42A27DB-BD31-4B8C-83A1-F6EECF244321}">
                <p14:modId xmlns:p14="http://schemas.microsoft.com/office/powerpoint/2010/main" val="2288614036"/>
              </p:ext>
            </p:extLst>
          </p:nvPr>
        </p:nvGraphicFramePr>
        <p:xfrm>
          <a:off x="2362200" y="1836357"/>
          <a:ext cx="7458351" cy="3809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167848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EAA20-E267-4AD3-8791-823E1A9488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C056B36-DB3D-3FAF-BC87-92517E6ECF2D}"/>
              </a:ext>
            </a:extLst>
          </p:cNvPr>
          <p:cNvSpPr>
            <a:spLocks noGrp="1"/>
          </p:cNvSpPr>
          <p:nvPr>
            <p:ph type="title"/>
          </p:nvPr>
        </p:nvSpPr>
        <p:spPr>
          <a:xfrm>
            <a:off x="700635" y="707448"/>
            <a:ext cx="10691265" cy="1371030"/>
          </a:xfrm>
          <a:ln>
            <a:noFill/>
          </a:ln>
        </p:spPr>
        <p:txBody>
          <a:bodyPr/>
          <a:lstStyle/>
          <a:p>
            <a:r>
              <a:rPr lang="en-US" sz="3200" b="1">
                <a:solidFill>
                  <a:schemeClr val="accent3"/>
                </a:solidFill>
                <a:latin typeface="calibri light"/>
                <a:cs typeface="calibri light"/>
              </a:rPr>
              <a:t>Empowers individuals to make informed decisions about their sexual health</a:t>
            </a:r>
            <a:endParaRPr lang="en-US" sz="3200">
              <a:solidFill>
                <a:schemeClr val="accent3"/>
              </a:solidFill>
              <a:latin typeface="calibri light"/>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05178059-CF0B-26E3-8ED6-6EDE0FDB2EF2}"/>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614D386C-2338-0A5D-A7EC-9C75E66F7643}"/>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2">
            <a:extLst>
              <a:ext uri="{FF2B5EF4-FFF2-40B4-BE49-F238E27FC236}">
                <a16:creationId xmlns:a16="http://schemas.microsoft.com/office/drawing/2014/main" id="{1B9DAE98-6380-3A82-957A-87E18B3641C7}"/>
              </a:ext>
            </a:extLst>
          </p:cNvPr>
          <p:cNvSpPr>
            <a:spLocks noGrp="1"/>
          </p:cNvSpPr>
          <p:nvPr/>
        </p:nvSpPr>
        <p:spPr>
          <a:xfrm>
            <a:off x="801174" y="1911025"/>
            <a:ext cx="5884326" cy="36735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lgn="just">
              <a:buAutoNum type="arabicPeriod"/>
            </a:pPr>
            <a:r>
              <a:rPr lang="en-US" sz="2000" b="1">
                <a:solidFill>
                  <a:srgbClr val="3E31F5"/>
                </a:solidFill>
                <a:ea typeface="+mn-lt"/>
                <a:cs typeface="+mn-lt"/>
              </a:rPr>
              <a:t>Informed Decision-Making</a:t>
            </a:r>
            <a:endParaRPr lang="en-US" sz="2000">
              <a:solidFill>
                <a:srgbClr val="3E31F5"/>
              </a:solidFill>
              <a:cs typeface="Calibri" panose="020F0502020204030204"/>
            </a:endParaRPr>
          </a:p>
          <a:p>
            <a:pPr marL="0" indent="0" algn="just">
              <a:buNone/>
            </a:pPr>
            <a:r>
              <a:rPr lang="en-US" sz="2000" b="1">
                <a:solidFill>
                  <a:srgbClr val="3E31F5"/>
                </a:solidFill>
                <a:cs typeface="Calibri" panose="020F0502020204030204"/>
              </a:rPr>
              <a:t>     * </a:t>
            </a:r>
            <a:r>
              <a:rPr lang="en-US" sz="2000" i="1">
                <a:solidFill>
                  <a:srgbClr val="3E31F5"/>
                </a:solidFill>
                <a:ea typeface="+mn-lt"/>
                <a:cs typeface="+mn-lt"/>
              </a:rPr>
              <a:t>Empowerment through Knowledge</a:t>
            </a:r>
          </a:p>
          <a:p>
            <a:pPr marL="0" indent="0" algn="just">
              <a:buNone/>
            </a:pPr>
            <a:r>
              <a:rPr lang="en-US" sz="2000" i="1">
                <a:solidFill>
                  <a:srgbClr val="3E31F5"/>
                </a:solidFill>
                <a:cs typeface="Calibri" panose="020F0502020204030204"/>
              </a:rPr>
              <a:t>     * </a:t>
            </a:r>
            <a:r>
              <a:rPr lang="en-US" sz="2000" i="1">
                <a:solidFill>
                  <a:srgbClr val="3E31F5"/>
                </a:solidFill>
                <a:ea typeface="+mn-lt"/>
                <a:cs typeface="+mn-lt"/>
              </a:rPr>
              <a:t>Reduced Unintended Pregnancies</a:t>
            </a:r>
          </a:p>
          <a:p>
            <a:pPr marL="0" indent="0" algn="just">
              <a:buNone/>
            </a:pPr>
            <a:r>
              <a:rPr lang="en-US" sz="2000" b="1">
                <a:solidFill>
                  <a:srgbClr val="3E31F5"/>
                </a:solidFill>
                <a:ea typeface="+mn-lt"/>
                <a:cs typeface="+mn-lt"/>
              </a:rPr>
              <a:t>2. Fostering Healthy Relationships</a:t>
            </a:r>
            <a:endParaRPr lang="en-US" sz="2000">
              <a:solidFill>
                <a:srgbClr val="3E31F5"/>
              </a:solidFill>
              <a:ea typeface="+mn-lt"/>
              <a:cs typeface="+mn-lt"/>
            </a:endParaRPr>
          </a:p>
          <a:p>
            <a:pPr marL="0" indent="0" algn="just">
              <a:buNone/>
            </a:pPr>
            <a:r>
              <a:rPr lang="en-US" sz="2000" b="1">
                <a:solidFill>
                  <a:srgbClr val="3E31F5"/>
                </a:solidFill>
                <a:cs typeface="Calibri" panose="020F0502020204030204"/>
              </a:rPr>
              <a:t>     * </a:t>
            </a:r>
            <a:r>
              <a:rPr lang="en-US" sz="2000" i="1">
                <a:solidFill>
                  <a:srgbClr val="3E31F5"/>
                </a:solidFill>
                <a:ea typeface="+mn-lt"/>
                <a:cs typeface="+mn-lt"/>
              </a:rPr>
              <a:t>Communication and Consent</a:t>
            </a:r>
            <a:endParaRPr lang="en-US" sz="2000" b="1">
              <a:solidFill>
                <a:srgbClr val="3E31F5"/>
              </a:solidFill>
              <a:ea typeface="+mn-lt"/>
              <a:cs typeface="+mn-lt"/>
            </a:endParaRPr>
          </a:p>
          <a:p>
            <a:pPr marL="0" indent="0" algn="just">
              <a:buNone/>
            </a:pPr>
            <a:r>
              <a:rPr lang="en-US" sz="2000" i="1">
                <a:solidFill>
                  <a:srgbClr val="3E31F5"/>
                </a:solidFill>
                <a:cs typeface="Calibri" panose="020F0502020204030204"/>
              </a:rPr>
              <a:t>     * </a:t>
            </a:r>
            <a:r>
              <a:rPr lang="en-US" sz="2000" i="1">
                <a:solidFill>
                  <a:srgbClr val="3E31F5"/>
                </a:solidFill>
                <a:ea typeface="+mn-lt"/>
                <a:cs typeface="+mn-lt"/>
              </a:rPr>
              <a:t>Long-Term Relationship Satisfaction</a:t>
            </a:r>
            <a:endParaRPr lang="en-US" sz="2000" i="1">
              <a:solidFill>
                <a:srgbClr val="3E31F5"/>
              </a:solidFill>
              <a:cs typeface="Calibri" panose="020F0502020204030204"/>
            </a:endParaRPr>
          </a:p>
          <a:p>
            <a:pPr marL="0" indent="0" algn="just">
              <a:buNone/>
            </a:pPr>
            <a:r>
              <a:rPr lang="en-US" sz="2000" b="1">
                <a:solidFill>
                  <a:srgbClr val="3E31F5"/>
                </a:solidFill>
                <a:ea typeface="+mn-lt"/>
                <a:cs typeface="+mn-lt"/>
              </a:rPr>
              <a:t>3. Contributing to Overall Well-being:</a:t>
            </a:r>
            <a:endParaRPr lang="en-US" sz="2000">
              <a:solidFill>
                <a:srgbClr val="3E31F5"/>
              </a:solidFill>
              <a:ea typeface="+mn-lt"/>
              <a:cs typeface="+mn-lt"/>
            </a:endParaRPr>
          </a:p>
          <a:p>
            <a:pPr marL="0" indent="0" algn="just">
              <a:buNone/>
            </a:pPr>
            <a:r>
              <a:rPr lang="en-US" sz="2000" i="1">
                <a:solidFill>
                  <a:srgbClr val="3E31F5"/>
                </a:solidFill>
                <a:ea typeface="+mn-lt"/>
                <a:cs typeface="+mn-lt"/>
              </a:rPr>
              <a:t>      *Positive Body Image and Self-Esteem</a:t>
            </a:r>
            <a:endParaRPr lang="en-US" sz="2000">
              <a:solidFill>
                <a:srgbClr val="3E31F5"/>
              </a:solidFill>
              <a:ea typeface="+mn-lt"/>
              <a:cs typeface="+mn-lt"/>
            </a:endParaRPr>
          </a:p>
          <a:p>
            <a:pPr marL="0" indent="0" algn="just">
              <a:buNone/>
            </a:pPr>
            <a:r>
              <a:rPr lang="en-US" sz="2000" i="1">
                <a:solidFill>
                  <a:srgbClr val="3E31F5"/>
                </a:solidFill>
                <a:cs typeface="Calibri" panose="020F0502020204030204"/>
              </a:rPr>
              <a:t>   * </a:t>
            </a:r>
            <a:r>
              <a:rPr lang="en-US" sz="2000" i="1">
                <a:solidFill>
                  <a:srgbClr val="3E31F5"/>
                </a:solidFill>
                <a:ea typeface="+mn-lt"/>
                <a:cs typeface="+mn-lt"/>
              </a:rPr>
              <a:t>Reduced Mental Health Issues</a:t>
            </a:r>
          </a:p>
          <a:p>
            <a:pPr marL="0" indent="0">
              <a:buNone/>
            </a:pPr>
            <a:endParaRPr lang="en-US" sz="2000" b="1">
              <a:cs typeface="Calibri" panose="020F0502020204030204"/>
            </a:endParaRPr>
          </a:p>
          <a:p>
            <a:pPr marL="514350" indent="-514350">
              <a:buAutoNum type="arabicPeriod"/>
            </a:pPr>
            <a:endParaRPr lang="en-US" sz="2000">
              <a:cs typeface="Calibri" panose="020F0502020204030204"/>
            </a:endParaRPr>
          </a:p>
        </p:txBody>
      </p:sp>
    </p:spTree>
    <p:extLst>
      <p:ext uri="{BB962C8B-B14F-4D97-AF65-F5344CB8AC3E}">
        <p14:creationId xmlns:p14="http://schemas.microsoft.com/office/powerpoint/2010/main" val="137813597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FE9AFD-DF98-0A0F-D20C-1BC11EDC15AF}"/>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E6967D1F-6552-075C-AFF8-FF0217CBAA3C}"/>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10" name="Picture 9" descr="A screen shot of a person&amp;#39;s hand holding a contraceptive pill&#10;&#10;Description automatically generated">
            <a:extLst>
              <a:ext uri="{FF2B5EF4-FFF2-40B4-BE49-F238E27FC236}">
                <a16:creationId xmlns:a16="http://schemas.microsoft.com/office/drawing/2014/main" id="{11104F62-871D-A6E4-6B53-4911DA8941FA}"/>
              </a:ext>
            </a:extLst>
          </p:cNvPr>
          <p:cNvPicPr>
            <a:picLocks noChangeAspect="1"/>
          </p:cNvPicPr>
          <p:nvPr/>
        </p:nvPicPr>
        <p:blipFill>
          <a:blip r:embed="rId2"/>
          <a:stretch>
            <a:fillRect/>
          </a:stretch>
        </p:blipFill>
        <p:spPr>
          <a:xfrm>
            <a:off x="913529" y="781989"/>
            <a:ext cx="5052408" cy="5326219"/>
          </a:xfrm>
          <a:prstGeom prst="rect">
            <a:avLst/>
          </a:prstGeom>
        </p:spPr>
      </p:pic>
      <p:pic>
        <p:nvPicPr>
          <p:cNvPr id="13" name="Picture 12" descr="A poster of a person&amp;#39;s health&#10;&#10;Description automatically generated">
            <a:extLst>
              <a:ext uri="{FF2B5EF4-FFF2-40B4-BE49-F238E27FC236}">
                <a16:creationId xmlns:a16="http://schemas.microsoft.com/office/drawing/2014/main" id="{C81F8FCA-32A0-434D-081C-1FDAC445B5B7}"/>
              </a:ext>
            </a:extLst>
          </p:cNvPr>
          <p:cNvPicPr>
            <a:picLocks noChangeAspect="1"/>
          </p:cNvPicPr>
          <p:nvPr/>
        </p:nvPicPr>
        <p:blipFill>
          <a:blip r:embed="rId3"/>
          <a:stretch>
            <a:fillRect/>
          </a:stretch>
        </p:blipFill>
        <p:spPr>
          <a:xfrm>
            <a:off x="5966273" y="781990"/>
            <a:ext cx="5368075" cy="5304754"/>
          </a:xfrm>
          <a:prstGeom prst="rect">
            <a:avLst/>
          </a:prstGeom>
        </p:spPr>
      </p:pic>
    </p:spTree>
    <p:extLst>
      <p:ext uri="{BB962C8B-B14F-4D97-AF65-F5344CB8AC3E}">
        <p14:creationId xmlns:p14="http://schemas.microsoft.com/office/powerpoint/2010/main" val="1736030021"/>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F007A-0A13-53D6-DF90-056CBE88DCEB}"/>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A2A46DAB-DB2B-D50B-E3CB-9C5BAFD4A201}"/>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10" name="Picture 9" descr="This map shows the universities rated worst for sexual health services">
            <a:extLst>
              <a:ext uri="{FF2B5EF4-FFF2-40B4-BE49-F238E27FC236}">
                <a16:creationId xmlns:a16="http://schemas.microsoft.com/office/drawing/2014/main" id="{10941E46-B5B2-BCE9-CF3E-B759D379D267}"/>
              </a:ext>
            </a:extLst>
          </p:cNvPr>
          <p:cNvPicPr>
            <a:picLocks noChangeAspect="1"/>
          </p:cNvPicPr>
          <p:nvPr/>
        </p:nvPicPr>
        <p:blipFill>
          <a:blip r:embed="rId2"/>
          <a:stretch>
            <a:fillRect/>
          </a:stretch>
        </p:blipFill>
        <p:spPr>
          <a:xfrm>
            <a:off x="902862" y="736241"/>
            <a:ext cx="4762500" cy="5385517"/>
          </a:xfrm>
          <a:prstGeom prst="rect">
            <a:avLst/>
          </a:prstGeom>
        </p:spPr>
      </p:pic>
      <p:pic>
        <p:nvPicPr>
          <p:cNvPr id="11" name="Picture 10" descr="A list of university names&#10;&#10;Description automatically generated">
            <a:extLst>
              <a:ext uri="{FF2B5EF4-FFF2-40B4-BE49-F238E27FC236}">
                <a16:creationId xmlns:a16="http://schemas.microsoft.com/office/drawing/2014/main" id="{E1615402-FC67-BE0E-0B67-CD937354191E}"/>
              </a:ext>
            </a:extLst>
          </p:cNvPr>
          <p:cNvPicPr>
            <a:picLocks noChangeAspect="1"/>
          </p:cNvPicPr>
          <p:nvPr/>
        </p:nvPicPr>
        <p:blipFill>
          <a:blip r:embed="rId3"/>
          <a:stretch>
            <a:fillRect/>
          </a:stretch>
        </p:blipFill>
        <p:spPr>
          <a:xfrm>
            <a:off x="5624647" y="736242"/>
            <a:ext cx="5686425" cy="5396248"/>
          </a:xfrm>
          <a:prstGeom prst="rect">
            <a:avLst/>
          </a:prstGeom>
        </p:spPr>
      </p:pic>
    </p:spTree>
    <p:extLst>
      <p:ext uri="{BB962C8B-B14F-4D97-AF65-F5344CB8AC3E}">
        <p14:creationId xmlns:p14="http://schemas.microsoft.com/office/powerpoint/2010/main" val="243933568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F271B2-580A-84F7-EDCE-C25E9AD9A2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870C6-147A-3208-1EAB-E5804864D03C}"/>
              </a:ext>
            </a:extLst>
          </p:cNvPr>
          <p:cNvSpPr>
            <a:spLocks noGrp="1"/>
          </p:cNvSpPr>
          <p:nvPr>
            <p:ph type="title"/>
          </p:nvPr>
        </p:nvSpPr>
        <p:spPr>
          <a:xfrm>
            <a:off x="700635" y="707448"/>
            <a:ext cx="10691265" cy="1371030"/>
          </a:xfrm>
          <a:ln>
            <a:noFill/>
          </a:ln>
        </p:spPr>
        <p:txBody>
          <a:bodyPr vert="horz" lIns="91440" tIns="45720" rIns="91440" bIns="45720" rtlCol="0" anchor="t">
            <a:noAutofit/>
          </a:bodyPr>
          <a:lstStyle/>
          <a:p>
            <a:r>
              <a:rPr lang="en-US" b="1">
                <a:solidFill>
                  <a:schemeClr val="accent3"/>
                </a:solidFill>
                <a:latin typeface="Univers Condensed"/>
                <a:cs typeface="calibri light"/>
              </a:rPr>
              <a:t>The consequences of untreated STIs, such as long-term health issues and increased risk of transmitting infections.</a:t>
            </a:r>
            <a:endParaRPr lang="en-US">
              <a:solidFill>
                <a:schemeClr val="accent3"/>
              </a:solidFill>
              <a:latin typeface="Univers Condensed"/>
              <a:cs typeface="calibri light"/>
            </a:endParaRPr>
          </a:p>
          <a:p>
            <a:endParaRPr lang="en-US" sz="3200" b="1">
              <a:solidFill>
                <a:schemeClr val="accent3"/>
              </a:solidFill>
              <a:latin typeface="calibri light"/>
              <a:ea typeface="calibri light"/>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2E80311A-DC47-F1D9-36B3-2CD1F42AE77E}"/>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B8E2E3DB-DAE0-B076-54A0-A5C9C8E3E67D}"/>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2">
            <a:extLst>
              <a:ext uri="{FF2B5EF4-FFF2-40B4-BE49-F238E27FC236}">
                <a16:creationId xmlns:a16="http://schemas.microsoft.com/office/drawing/2014/main" id="{8350A1C8-4CF0-D693-947C-20ADB42C2419}"/>
              </a:ext>
            </a:extLst>
          </p:cNvPr>
          <p:cNvSpPr>
            <a:spLocks noGrp="1"/>
          </p:cNvSpPr>
          <p:nvPr/>
        </p:nvSpPr>
        <p:spPr>
          <a:xfrm>
            <a:off x="801174" y="2855475"/>
            <a:ext cx="5884326" cy="272912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r>
              <a:rPr lang="en-US" sz="2000" b="1">
                <a:solidFill>
                  <a:srgbClr val="3E31F5"/>
                </a:solidFill>
                <a:latin typeface="Univers"/>
                <a:ea typeface="Calibri"/>
                <a:cs typeface="Calibri"/>
              </a:rPr>
              <a:t>Chronic Health Conditions:</a:t>
            </a:r>
            <a:endParaRPr lang="en-US" sz="2000">
              <a:solidFill>
                <a:srgbClr val="3E31F5"/>
              </a:solidFill>
              <a:latin typeface="Univers"/>
              <a:ea typeface="Calibri"/>
              <a:cs typeface="Calibri" panose="020F0502020204030204"/>
            </a:endParaRPr>
          </a:p>
          <a:p>
            <a:pPr marL="0" indent="0">
              <a:buNone/>
            </a:pPr>
            <a:r>
              <a:rPr lang="en-US" sz="2000">
                <a:solidFill>
                  <a:srgbClr val="3E31F5"/>
                </a:solidFill>
                <a:latin typeface="Univers"/>
                <a:ea typeface="Calibri"/>
                <a:cs typeface="Calibri" panose="020F0502020204030204"/>
              </a:rPr>
              <a:t>          * Pelvic Inflammatory Disease (PID)</a:t>
            </a:r>
          </a:p>
          <a:p>
            <a:pPr marL="0" indent="0">
              <a:buNone/>
            </a:pPr>
            <a:r>
              <a:rPr lang="en-US" sz="2000">
                <a:solidFill>
                  <a:srgbClr val="3E31F5"/>
                </a:solidFill>
                <a:latin typeface="Univers"/>
                <a:ea typeface="Calibri"/>
                <a:cs typeface="Calibri" panose="020F0502020204030204"/>
              </a:rPr>
              <a:t>     * Human Papillomavirus (HPV)</a:t>
            </a:r>
          </a:p>
          <a:p>
            <a:pPr marL="0" indent="0">
              <a:buNone/>
            </a:pPr>
            <a:r>
              <a:rPr lang="en-US" sz="2000" b="1">
                <a:solidFill>
                  <a:srgbClr val="3E31F5"/>
                </a:solidFill>
                <a:latin typeface="Univers"/>
                <a:ea typeface="Calibri"/>
                <a:cs typeface="Calibri"/>
              </a:rPr>
              <a:t>2. Increased Risk of HIV Transmission</a:t>
            </a:r>
            <a:endParaRPr lang="en-US" sz="2000">
              <a:solidFill>
                <a:srgbClr val="3E31F5"/>
              </a:solidFill>
              <a:latin typeface="Univers"/>
              <a:ea typeface="Calibri"/>
              <a:cs typeface="Calibri" panose="020F0502020204030204"/>
            </a:endParaRPr>
          </a:p>
          <a:p>
            <a:pPr marL="0" indent="0">
              <a:buNone/>
            </a:pPr>
            <a:r>
              <a:rPr lang="en-US" sz="2000" b="1">
                <a:solidFill>
                  <a:srgbClr val="3E31F5"/>
                </a:solidFill>
                <a:latin typeface="Univers"/>
                <a:ea typeface="Calibri"/>
                <a:cs typeface="Calibri"/>
              </a:rPr>
              <a:t>3. Newborn Complications</a:t>
            </a:r>
            <a:endParaRPr lang="en-US" sz="2000">
              <a:solidFill>
                <a:srgbClr val="3E31F5"/>
              </a:solidFill>
              <a:latin typeface="Univers"/>
              <a:ea typeface="Calibri"/>
              <a:cs typeface="Calibri"/>
            </a:endParaRPr>
          </a:p>
          <a:p>
            <a:pPr marL="0" indent="0">
              <a:buNone/>
            </a:pPr>
            <a:r>
              <a:rPr lang="en-US" sz="2000" b="1">
                <a:solidFill>
                  <a:srgbClr val="3E31F5"/>
                </a:solidFill>
                <a:latin typeface="Univers"/>
                <a:ea typeface="Calibri"/>
                <a:cs typeface="Calibri"/>
              </a:rPr>
              <a:t>4. Infertility</a:t>
            </a:r>
            <a:endParaRPr lang="en-US" sz="2000">
              <a:solidFill>
                <a:srgbClr val="3E31F5"/>
              </a:solidFill>
              <a:latin typeface="Univers"/>
              <a:ea typeface="Calibri"/>
              <a:cs typeface="Calibri"/>
            </a:endParaRPr>
          </a:p>
          <a:p>
            <a:pPr marL="0" indent="0" algn="just">
              <a:buNone/>
            </a:pPr>
            <a:endParaRPr lang="en-US" sz="2000" b="1">
              <a:solidFill>
                <a:srgbClr val="3E31F5"/>
              </a:solidFill>
              <a:ea typeface="+mn-lt"/>
              <a:cs typeface="+mn-lt"/>
            </a:endParaRPr>
          </a:p>
          <a:p>
            <a:pPr marL="0" indent="0">
              <a:buNone/>
            </a:pPr>
            <a:endParaRPr lang="en-US" sz="2000" b="1">
              <a:cs typeface="Calibri" panose="020F0502020204030204"/>
            </a:endParaRPr>
          </a:p>
          <a:p>
            <a:pPr marL="514350" indent="-514350">
              <a:buAutoNum type="arabicPeriod"/>
            </a:pPr>
            <a:endParaRPr lang="en-US" sz="2000">
              <a:cs typeface="Calibri" panose="020F0502020204030204"/>
            </a:endParaRPr>
          </a:p>
        </p:txBody>
      </p:sp>
    </p:spTree>
    <p:extLst>
      <p:ext uri="{BB962C8B-B14F-4D97-AF65-F5344CB8AC3E}">
        <p14:creationId xmlns:p14="http://schemas.microsoft.com/office/powerpoint/2010/main" val="348736951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2D18E8-54BD-F60F-56FE-718C4494381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0C2D61-5D28-D0E8-FD26-E754DDB22896}"/>
              </a:ext>
            </a:extLst>
          </p:cNvPr>
          <p:cNvSpPr>
            <a:spLocks noGrp="1"/>
          </p:cNvSpPr>
          <p:nvPr>
            <p:ph type="title"/>
          </p:nvPr>
        </p:nvSpPr>
        <p:spPr>
          <a:xfrm>
            <a:off x="700635" y="707448"/>
            <a:ext cx="10691265" cy="1371030"/>
          </a:xfrm>
          <a:ln>
            <a:noFill/>
          </a:ln>
        </p:spPr>
        <p:txBody>
          <a:bodyPr/>
          <a:lstStyle/>
          <a:p>
            <a:endParaRPr lang="en-US" sz="3200" b="1">
              <a:solidFill>
                <a:schemeClr val="accent3"/>
              </a:solidFill>
              <a:latin typeface="calibri light"/>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101E4B75-5C7E-55A1-FAC0-B0F78D010CC6}"/>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7B99AE87-E16B-83BE-05D6-5C655ACBEA3F}"/>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2">
            <a:extLst>
              <a:ext uri="{FF2B5EF4-FFF2-40B4-BE49-F238E27FC236}">
                <a16:creationId xmlns:a16="http://schemas.microsoft.com/office/drawing/2014/main" id="{2AEB7273-724C-C644-0B56-E64A5DE7618E}"/>
              </a:ext>
            </a:extLst>
          </p:cNvPr>
          <p:cNvSpPr>
            <a:spLocks noGrp="1"/>
          </p:cNvSpPr>
          <p:nvPr/>
        </p:nvSpPr>
        <p:spPr>
          <a:xfrm>
            <a:off x="801174" y="1911025"/>
            <a:ext cx="5884326" cy="36735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000" b="1">
              <a:solidFill>
                <a:srgbClr val="3E31F5"/>
              </a:solidFill>
              <a:ea typeface="+mn-lt"/>
              <a:cs typeface="+mn-lt"/>
            </a:endParaRPr>
          </a:p>
          <a:p>
            <a:pPr marL="0" indent="0">
              <a:buNone/>
            </a:pPr>
            <a:endParaRPr lang="en-US" sz="2000" b="1">
              <a:cs typeface="Calibri" panose="020F0502020204030204"/>
            </a:endParaRPr>
          </a:p>
          <a:p>
            <a:pPr marL="514350" indent="-514350">
              <a:buAutoNum type="arabicPeriod"/>
            </a:pPr>
            <a:endParaRPr lang="en-US" sz="2000">
              <a:cs typeface="Calibri" panose="020F0502020204030204"/>
            </a:endParaRPr>
          </a:p>
        </p:txBody>
      </p:sp>
      <p:sp>
        <p:nvSpPr>
          <p:cNvPr id="3" name="TextBox 2">
            <a:extLst>
              <a:ext uri="{FF2B5EF4-FFF2-40B4-BE49-F238E27FC236}">
                <a16:creationId xmlns:a16="http://schemas.microsoft.com/office/drawing/2014/main" id="{2EBB8145-6ADF-4F96-64B4-65632546F9F2}"/>
              </a:ext>
            </a:extLst>
          </p:cNvPr>
          <p:cNvSpPr txBox="1"/>
          <p:nvPr/>
        </p:nvSpPr>
        <p:spPr>
          <a:xfrm>
            <a:off x="764146" y="710485"/>
            <a:ext cx="1057784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chemeClr val="accent3"/>
                </a:solidFill>
                <a:latin typeface="Univers Condensed"/>
              </a:rPr>
              <a:t>The Social and Economic Impact of Unplanned Pregnancies</a:t>
            </a:r>
          </a:p>
        </p:txBody>
      </p:sp>
      <p:sp>
        <p:nvSpPr>
          <p:cNvPr id="6" name="TextBox 5">
            <a:extLst>
              <a:ext uri="{FF2B5EF4-FFF2-40B4-BE49-F238E27FC236}">
                <a16:creationId xmlns:a16="http://schemas.microsoft.com/office/drawing/2014/main" id="{A8E05C1B-7990-7C33-F9ED-2117E83635C5}"/>
              </a:ext>
            </a:extLst>
          </p:cNvPr>
          <p:cNvSpPr txBox="1"/>
          <p:nvPr/>
        </p:nvSpPr>
        <p:spPr>
          <a:xfrm>
            <a:off x="796344" y="2255949"/>
            <a:ext cx="10545651"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b="1">
                <a:solidFill>
                  <a:srgbClr val="3E31F5"/>
                </a:solidFill>
                <a:latin typeface="Calibri"/>
                <a:cs typeface="Arial"/>
              </a:rPr>
              <a:t>1</a:t>
            </a:r>
            <a:r>
              <a:rPr lang="en-US" sz="2000" b="1">
                <a:solidFill>
                  <a:srgbClr val="3E31F5"/>
                </a:solidFill>
                <a:latin typeface="Univers"/>
                <a:cs typeface="Arial"/>
              </a:rPr>
              <a:t>. Social Impact:</a:t>
            </a:r>
            <a:r>
              <a:rPr lang="en-US" sz="2000">
                <a:solidFill>
                  <a:srgbClr val="3E31F5"/>
                </a:solidFill>
                <a:latin typeface="Univers"/>
                <a:cs typeface="Arial"/>
              </a:rPr>
              <a:t>​</a:t>
            </a:r>
            <a:endParaRPr lang="en-US" sz="2000">
              <a:solidFill>
                <a:srgbClr val="3E31F5"/>
              </a:solidFill>
              <a:latin typeface="Univers"/>
              <a:ea typeface="Calibri"/>
              <a:cs typeface="Arial"/>
            </a:endParaRPr>
          </a:p>
          <a:p>
            <a:pPr marL="228600" indent="-228600">
              <a:buChar char="•"/>
            </a:pPr>
            <a:r>
              <a:rPr lang="en-US" sz="2000">
                <a:solidFill>
                  <a:srgbClr val="3E31F5"/>
                </a:solidFill>
                <a:latin typeface="Univers"/>
                <a:cs typeface="Arial"/>
              </a:rPr>
              <a:t>Educational Opportunities​</a:t>
            </a:r>
            <a:endParaRPr lang="en-US" sz="2000">
              <a:solidFill>
                <a:srgbClr val="3E31F5"/>
              </a:solidFill>
              <a:latin typeface="Univers"/>
              <a:ea typeface="Calibri"/>
              <a:cs typeface="Arial"/>
            </a:endParaRPr>
          </a:p>
          <a:p>
            <a:pPr marL="228600" indent="-228600">
              <a:buChar char="•"/>
            </a:pPr>
            <a:r>
              <a:rPr lang="en-US" sz="2000">
                <a:solidFill>
                  <a:srgbClr val="3E31F5"/>
                </a:solidFill>
                <a:latin typeface="Univers"/>
                <a:cs typeface="Arial"/>
              </a:rPr>
              <a:t>Relationship Dynamics​</a:t>
            </a:r>
            <a:endParaRPr lang="en-US" sz="2000">
              <a:solidFill>
                <a:srgbClr val="3E31F5"/>
              </a:solidFill>
              <a:latin typeface="Univers"/>
              <a:ea typeface="Calibri"/>
              <a:cs typeface="Arial"/>
            </a:endParaRPr>
          </a:p>
          <a:p>
            <a:pPr marL="228600" indent="-228600">
              <a:buChar char="•"/>
            </a:pPr>
            <a:endParaRPr lang="en-US" sz="2000">
              <a:solidFill>
                <a:srgbClr val="3E31F5"/>
              </a:solidFill>
              <a:latin typeface="Univers"/>
              <a:ea typeface="Calibri"/>
              <a:cs typeface="Arial"/>
            </a:endParaRPr>
          </a:p>
          <a:p>
            <a:pPr marL="228600" indent="-228600">
              <a:buChar char="•"/>
            </a:pPr>
            <a:endParaRPr lang="en-US" sz="2000">
              <a:solidFill>
                <a:srgbClr val="3E31F5"/>
              </a:solidFill>
              <a:latin typeface="Univers"/>
              <a:ea typeface="Calibri"/>
              <a:cs typeface="Arial"/>
            </a:endParaRPr>
          </a:p>
          <a:p>
            <a:r>
              <a:rPr lang="en-US" sz="2000" b="1">
                <a:solidFill>
                  <a:srgbClr val="3E31F5"/>
                </a:solidFill>
                <a:latin typeface="Univers"/>
                <a:cs typeface="Arial"/>
              </a:rPr>
              <a:t>2. Economic Impact:</a:t>
            </a:r>
            <a:r>
              <a:rPr lang="en-US" sz="2000">
                <a:solidFill>
                  <a:srgbClr val="3E31F5"/>
                </a:solidFill>
                <a:latin typeface="Univers"/>
                <a:cs typeface="Arial"/>
              </a:rPr>
              <a:t>​</a:t>
            </a:r>
            <a:endParaRPr lang="en-US" sz="2000">
              <a:solidFill>
                <a:srgbClr val="3E31F5"/>
              </a:solidFill>
              <a:latin typeface="Univers"/>
              <a:ea typeface="Calibri"/>
              <a:cs typeface="Arial"/>
            </a:endParaRPr>
          </a:p>
          <a:p>
            <a:pPr marL="228600" indent="-228600">
              <a:buChar char="•"/>
            </a:pPr>
            <a:r>
              <a:rPr lang="en-US" sz="2000">
                <a:solidFill>
                  <a:srgbClr val="3E31F5"/>
                </a:solidFill>
                <a:latin typeface="Univers"/>
                <a:cs typeface="Arial"/>
              </a:rPr>
              <a:t>Financial Strain​</a:t>
            </a:r>
            <a:endParaRPr lang="en-US" sz="2000">
              <a:solidFill>
                <a:srgbClr val="3E31F5"/>
              </a:solidFill>
              <a:latin typeface="Univers"/>
              <a:ea typeface="Calibri"/>
              <a:cs typeface="Arial"/>
            </a:endParaRPr>
          </a:p>
          <a:p>
            <a:pPr marL="228600" indent="-228600">
              <a:buChar char="•"/>
            </a:pPr>
            <a:r>
              <a:rPr lang="en-US" sz="2000">
                <a:solidFill>
                  <a:srgbClr val="3E31F5"/>
                </a:solidFill>
                <a:latin typeface="Univers"/>
                <a:cs typeface="Arial"/>
              </a:rPr>
              <a:t>Reduced Workforce Productivity​</a:t>
            </a:r>
            <a:endParaRPr lang="en-US" sz="2000">
              <a:solidFill>
                <a:srgbClr val="3E31F5"/>
              </a:solidFill>
              <a:latin typeface="Univers"/>
              <a:ea typeface="Calibri"/>
              <a:cs typeface="Arial"/>
            </a:endParaRPr>
          </a:p>
        </p:txBody>
      </p:sp>
    </p:spTree>
    <p:extLst>
      <p:ext uri="{BB962C8B-B14F-4D97-AF65-F5344CB8AC3E}">
        <p14:creationId xmlns:p14="http://schemas.microsoft.com/office/powerpoint/2010/main" val="75850475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F7041-FECC-5104-A7BC-0B4D132ADA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C7F983-DC9A-F26F-1010-0C4AEFAC1234}"/>
              </a:ext>
            </a:extLst>
          </p:cNvPr>
          <p:cNvSpPr>
            <a:spLocks noGrp="1"/>
          </p:cNvSpPr>
          <p:nvPr>
            <p:ph type="title"/>
          </p:nvPr>
        </p:nvSpPr>
        <p:spPr>
          <a:xfrm>
            <a:off x="700635" y="707448"/>
            <a:ext cx="10691265" cy="1371030"/>
          </a:xfrm>
          <a:ln>
            <a:noFill/>
          </a:ln>
        </p:spPr>
        <p:txBody>
          <a:bodyPr/>
          <a:lstStyle/>
          <a:p>
            <a:endParaRPr lang="en-US" sz="3200" b="1">
              <a:solidFill>
                <a:schemeClr val="accent3"/>
              </a:solidFill>
              <a:latin typeface="calibri light"/>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5550E1CF-E71F-F0DD-39B4-DE44E486202B}"/>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37709627-AC80-14B6-4794-5ED5AA7E1DFE}"/>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2">
            <a:extLst>
              <a:ext uri="{FF2B5EF4-FFF2-40B4-BE49-F238E27FC236}">
                <a16:creationId xmlns:a16="http://schemas.microsoft.com/office/drawing/2014/main" id="{13790673-B38B-9FC0-040F-AAD204BC05F0}"/>
              </a:ext>
            </a:extLst>
          </p:cNvPr>
          <p:cNvSpPr>
            <a:spLocks noGrp="1"/>
          </p:cNvSpPr>
          <p:nvPr/>
        </p:nvSpPr>
        <p:spPr>
          <a:xfrm>
            <a:off x="801174" y="1911025"/>
            <a:ext cx="5884326" cy="36735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000" b="1">
              <a:solidFill>
                <a:srgbClr val="3E31F5"/>
              </a:solidFill>
              <a:ea typeface="+mn-lt"/>
              <a:cs typeface="+mn-lt"/>
            </a:endParaRPr>
          </a:p>
          <a:p>
            <a:pPr marL="0" indent="0">
              <a:buNone/>
            </a:pPr>
            <a:endParaRPr lang="en-US" sz="2000" b="1">
              <a:cs typeface="Calibri" panose="020F0502020204030204"/>
            </a:endParaRPr>
          </a:p>
          <a:p>
            <a:pPr marL="514350" indent="-514350">
              <a:buAutoNum type="arabicPeriod"/>
            </a:pPr>
            <a:endParaRPr lang="en-US" sz="2000">
              <a:cs typeface="Calibri" panose="020F0502020204030204"/>
            </a:endParaRPr>
          </a:p>
        </p:txBody>
      </p:sp>
      <p:sp>
        <p:nvSpPr>
          <p:cNvPr id="3" name="TextBox 2">
            <a:extLst>
              <a:ext uri="{FF2B5EF4-FFF2-40B4-BE49-F238E27FC236}">
                <a16:creationId xmlns:a16="http://schemas.microsoft.com/office/drawing/2014/main" id="{AFB14386-FF37-C0AD-30B6-D1B1ED5B1018}"/>
              </a:ext>
            </a:extLst>
          </p:cNvPr>
          <p:cNvSpPr txBox="1"/>
          <p:nvPr/>
        </p:nvSpPr>
        <p:spPr>
          <a:xfrm>
            <a:off x="742682" y="753414"/>
            <a:ext cx="1073883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chemeClr val="accent3"/>
                </a:solidFill>
                <a:latin typeface="Univers Condensed"/>
                <a:ea typeface="Calibri Light"/>
                <a:cs typeface="Calibri Light"/>
              </a:rPr>
              <a:t>Importance of Prevention through Education</a:t>
            </a:r>
            <a:endParaRPr lang="en-US" sz="4000">
              <a:solidFill>
                <a:schemeClr val="accent3"/>
              </a:solidFill>
              <a:latin typeface="Univers Condensed"/>
            </a:endParaRPr>
          </a:p>
        </p:txBody>
      </p:sp>
      <p:sp>
        <p:nvSpPr>
          <p:cNvPr id="6" name="TextBox 5">
            <a:extLst>
              <a:ext uri="{FF2B5EF4-FFF2-40B4-BE49-F238E27FC236}">
                <a16:creationId xmlns:a16="http://schemas.microsoft.com/office/drawing/2014/main" id="{C04474AB-41B9-095A-67AD-1385D1C7B3A8}"/>
              </a:ext>
            </a:extLst>
          </p:cNvPr>
          <p:cNvSpPr txBox="1"/>
          <p:nvPr/>
        </p:nvSpPr>
        <p:spPr>
          <a:xfrm>
            <a:off x="871470" y="1955442"/>
            <a:ext cx="10738833"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Char char="•"/>
            </a:pPr>
            <a:r>
              <a:rPr lang="en-US" sz="2000" b="1">
                <a:solidFill>
                  <a:srgbClr val="3E31F5"/>
                </a:solidFill>
                <a:latin typeface="Univers"/>
                <a:cs typeface="Arial"/>
              </a:rPr>
              <a:t>Empowering Decision-Making​</a:t>
            </a:r>
          </a:p>
          <a:p>
            <a:pPr marL="228600" indent="-228600">
              <a:buChar char="•"/>
            </a:pPr>
            <a:endParaRPr lang="en-US" sz="2000" b="1">
              <a:solidFill>
                <a:srgbClr val="3E31F5"/>
              </a:solidFill>
              <a:latin typeface="Univers"/>
              <a:cs typeface="Arial"/>
            </a:endParaRPr>
          </a:p>
          <a:p>
            <a:pPr marL="228600" indent="-228600">
              <a:buChar char="•"/>
            </a:pPr>
            <a:r>
              <a:rPr lang="en-US" sz="2000" b="1">
                <a:solidFill>
                  <a:srgbClr val="3E31F5"/>
                </a:solidFill>
                <a:latin typeface="Univers"/>
                <a:cs typeface="Arial"/>
              </a:rPr>
              <a:t>Access to Contraception​</a:t>
            </a:r>
          </a:p>
          <a:p>
            <a:pPr marL="228600" indent="-228600">
              <a:buChar char="•"/>
            </a:pPr>
            <a:endParaRPr lang="en-US" sz="2000" b="1">
              <a:solidFill>
                <a:srgbClr val="3E31F5"/>
              </a:solidFill>
              <a:latin typeface="Univers"/>
              <a:cs typeface="Arial"/>
            </a:endParaRPr>
          </a:p>
          <a:p>
            <a:pPr marL="228600" indent="-228600">
              <a:buChar char="•"/>
            </a:pPr>
            <a:r>
              <a:rPr lang="en-US" sz="2000" b="1">
                <a:solidFill>
                  <a:srgbClr val="3E31F5"/>
                </a:solidFill>
                <a:latin typeface="Univers"/>
                <a:cs typeface="Arial"/>
              </a:rPr>
              <a:t>Breaking Social Stigmas</a:t>
            </a:r>
          </a:p>
        </p:txBody>
      </p:sp>
    </p:spTree>
    <p:extLst>
      <p:ext uri="{BB962C8B-B14F-4D97-AF65-F5344CB8AC3E}">
        <p14:creationId xmlns:p14="http://schemas.microsoft.com/office/powerpoint/2010/main" val="273693387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FFE41-D9CE-B103-8CB6-A6EB7A6B90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B2CB69-B7FA-F06E-8D7D-5976C9F9BE64}"/>
              </a:ext>
            </a:extLst>
          </p:cNvPr>
          <p:cNvSpPr>
            <a:spLocks noGrp="1"/>
          </p:cNvSpPr>
          <p:nvPr>
            <p:ph type="title"/>
          </p:nvPr>
        </p:nvSpPr>
        <p:spPr>
          <a:xfrm>
            <a:off x="700635" y="707448"/>
            <a:ext cx="10691265" cy="1371030"/>
          </a:xfrm>
          <a:ln>
            <a:noFill/>
          </a:ln>
        </p:spPr>
        <p:txBody>
          <a:bodyPr/>
          <a:lstStyle/>
          <a:p>
            <a:endParaRPr lang="en-US" sz="3200" b="1">
              <a:solidFill>
                <a:schemeClr val="accent3"/>
              </a:solidFill>
              <a:latin typeface="calibri light"/>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0A469938-0576-1E64-30B6-2882B2DCCD2E}"/>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76D8B480-6051-7210-A2F8-69BB48E496A9}"/>
              </a:ext>
            </a:extLst>
          </p:cNvPr>
          <p:cNvPicPr>
            <a:picLocks noChangeAspect="1"/>
          </p:cNvPicPr>
          <p:nvPr/>
        </p:nvPicPr>
        <p:blipFill>
          <a:blip r:embed="rId2"/>
          <a:stretch>
            <a:fillRect/>
          </a:stretch>
        </p:blipFill>
        <p:spPr>
          <a:xfrm>
            <a:off x="2705219" y="5485477"/>
            <a:ext cx="6680200" cy="1371600"/>
          </a:xfrm>
          <a:prstGeom prst="rect">
            <a:avLst/>
          </a:prstGeom>
        </p:spPr>
      </p:pic>
      <p:sp>
        <p:nvSpPr>
          <p:cNvPr id="5" name="Content Placeholder 2">
            <a:extLst>
              <a:ext uri="{FF2B5EF4-FFF2-40B4-BE49-F238E27FC236}">
                <a16:creationId xmlns:a16="http://schemas.microsoft.com/office/drawing/2014/main" id="{EC878EBC-6004-7310-9510-E9391CCDC997}"/>
              </a:ext>
            </a:extLst>
          </p:cNvPr>
          <p:cNvSpPr>
            <a:spLocks noGrp="1"/>
          </p:cNvSpPr>
          <p:nvPr/>
        </p:nvSpPr>
        <p:spPr>
          <a:xfrm>
            <a:off x="801174" y="1911025"/>
            <a:ext cx="5884326" cy="36735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000" b="1">
              <a:solidFill>
                <a:srgbClr val="3E31F5"/>
              </a:solidFill>
              <a:ea typeface="+mn-lt"/>
              <a:cs typeface="+mn-lt"/>
            </a:endParaRPr>
          </a:p>
          <a:p>
            <a:pPr marL="0" indent="0">
              <a:buNone/>
            </a:pPr>
            <a:endParaRPr lang="en-US" sz="2000" b="1">
              <a:cs typeface="Calibri" panose="020F0502020204030204"/>
            </a:endParaRPr>
          </a:p>
          <a:p>
            <a:pPr marL="514350" indent="-514350">
              <a:buAutoNum type="arabicPeriod"/>
            </a:pPr>
            <a:endParaRPr lang="en-US" sz="2000">
              <a:cs typeface="Calibri" panose="020F0502020204030204"/>
            </a:endParaRPr>
          </a:p>
        </p:txBody>
      </p:sp>
      <p:sp>
        <p:nvSpPr>
          <p:cNvPr id="3" name="TextBox 2">
            <a:extLst>
              <a:ext uri="{FF2B5EF4-FFF2-40B4-BE49-F238E27FC236}">
                <a16:creationId xmlns:a16="http://schemas.microsoft.com/office/drawing/2014/main" id="{1BA7E5D0-DFD0-AB7F-BB52-7EAB3A2E9B5E}"/>
              </a:ext>
            </a:extLst>
          </p:cNvPr>
          <p:cNvSpPr txBox="1"/>
          <p:nvPr/>
        </p:nvSpPr>
        <p:spPr>
          <a:xfrm>
            <a:off x="807076" y="710485"/>
            <a:ext cx="10577847"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chemeClr val="accent3"/>
                </a:solidFill>
                <a:latin typeface="Univers Condensed"/>
              </a:rPr>
              <a:t>How sexual health education plays a crucial role in preventing STIs and unplanned pregnancies.</a:t>
            </a:r>
            <a:r>
              <a:rPr lang="en-US" sz="4000">
                <a:solidFill>
                  <a:schemeClr val="accent3"/>
                </a:solidFill>
                <a:latin typeface="Univers Condensed"/>
                <a:ea typeface="Calibri Light"/>
                <a:cs typeface="Calibri Light"/>
              </a:rPr>
              <a:t>​</a:t>
            </a:r>
            <a:endParaRPr lang="en-US" sz="4000">
              <a:solidFill>
                <a:schemeClr val="accent3"/>
              </a:solidFill>
              <a:latin typeface="Univers Condensed"/>
            </a:endParaRPr>
          </a:p>
        </p:txBody>
      </p:sp>
      <p:sp>
        <p:nvSpPr>
          <p:cNvPr id="6" name="Content Placeholder 2">
            <a:extLst>
              <a:ext uri="{FF2B5EF4-FFF2-40B4-BE49-F238E27FC236}">
                <a16:creationId xmlns:a16="http://schemas.microsoft.com/office/drawing/2014/main" id="{6897A917-0731-D0CF-D531-341789A63E99}"/>
              </a:ext>
            </a:extLst>
          </p:cNvPr>
          <p:cNvSpPr>
            <a:spLocks noGrp="1"/>
          </p:cNvSpPr>
          <p:nvPr/>
        </p:nvSpPr>
        <p:spPr>
          <a:xfrm>
            <a:off x="854052" y="2181434"/>
            <a:ext cx="9588567" cy="320725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a:solidFill>
                  <a:srgbClr val="3E31F5"/>
                </a:solidFill>
                <a:ea typeface="+mn-lt"/>
                <a:cs typeface="+mn-lt"/>
              </a:rPr>
              <a:t>Knowledge about STIs and Pregnancy:</a:t>
            </a:r>
            <a:endParaRPr lang="en-US" sz="2000">
              <a:solidFill>
                <a:srgbClr val="3E31F5"/>
              </a:solidFill>
              <a:ea typeface="Calibri" panose="020F0502020204030204"/>
              <a:cs typeface="Calibri" panose="020F0502020204030204"/>
            </a:endParaRPr>
          </a:p>
          <a:p>
            <a:pPr lvl="1"/>
            <a:r>
              <a:rPr lang="en-US" sz="2000">
                <a:solidFill>
                  <a:srgbClr val="3E31F5"/>
                </a:solidFill>
                <a:ea typeface="+mn-lt"/>
                <a:cs typeface="+mn-lt"/>
              </a:rPr>
              <a:t>Identification of Risks: </a:t>
            </a:r>
            <a:endParaRPr lang="en-US" sz="2000">
              <a:solidFill>
                <a:srgbClr val="3E31F5"/>
              </a:solidFill>
            </a:endParaRPr>
          </a:p>
          <a:p>
            <a:r>
              <a:rPr lang="en-US" sz="2000" b="1">
                <a:solidFill>
                  <a:srgbClr val="3E31F5"/>
                </a:solidFill>
                <a:ea typeface="+mn-lt"/>
                <a:cs typeface="+mn-lt"/>
              </a:rPr>
              <a:t>Promotion of Safe Sex Practices:</a:t>
            </a:r>
            <a:endParaRPr lang="en-US" sz="2000">
              <a:solidFill>
                <a:srgbClr val="3E31F5"/>
              </a:solidFill>
            </a:endParaRPr>
          </a:p>
          <a:p>
            <a:pPr lvl="1"/>
            <a:r>
              <a:rPr lang="en-US" sz="2000">
                <a:solidFill>
                  <a:srgbClr val="3E31F5"/>
                </a:solidFill>
                <a:ea typeface="+mn-lt"/>
                <a:cs typeface="+mn-lt"/>
              </a:rPr>
              <a:t>Contraception Education:</a:t>
            </a:r>
          </a:p>
          <a:p>
            <a:pPr lvl="1"/>
            <a:r>
              <a:rPr lang="en-US" sz="2000">
                <a:solidFill>
                  <a:srgbClr val="3E31F5"/>
                </a:solidFill>
                <a:ea typeface="+mn-lt"/>
                <a:cs typeface="+mn-lt"/>
              </a:rPr>
              <a:t>Barrier Methods</a:t>
            </a:r>
            <a:endParaRPr lang="en-US" sz="2000">
              <a:solidFill>
                <a:srgbClr val="3E31F5"/>
              </a:solidFill>
              <a:ea typeface="Calibri"/>
              <a:cs typeface="Calibri"/>
            </a:endParaRPr>
          </a:p>
          <a:p>
            <a:r>
              <a:rPr lang="en-US" sz="2000" b="1">
                <a:solidFill>
                  <a:srgbClr val="3E31F5"/>
                </a:solidFill>
                <a:ea typeface="+mn-lt"/>
                <a:cs typeface="+mn-lt"/>
              </a:rPr>
              <a:t>Communication and Consent:</a:t>
            </a:r>
            <a:endParaRPr lang="en-US" sz="2000">
              <a:solidFill>
                <a:srgbClr val="3E31F5"/>
              </a:solidFill>
            </a:endParaRPr>
          </a:p>
          <a:p>
            <a:pPr lvl="1"/>
            <a:r>
              <a:rPr lang="en-US" sz="2000">
                <a:solidFill>
                  <a:srgbClr val="3E31F5"/>
                </a:solidFill>
                <a:ea typeface="+mn-lt"/>
                <a:cs typeface="+mn-lt"/>
              </a:rPr>
              <a:t>Healthy Relationships:</a:t>
            </a:r>
          </a:p>
          <a:p>
            <a:pPr marL="342900" lvl="1" indent="-342900"/>
            <a:r>
              <a:rPr lang="en-US" sz="2000" b="1">
                <a:solidFill>
                  <a:srgbClr val="3E31F5"/>
                </a:solidFill>
                <a:ea typeface="+mn-lt"/>
                <a:cs typeface="+mn-lt"/>
              </a:rPr>
              <a:t>Reducing Stigma and Shame:</a:t>
            </a:r>
            <a:endParaRPr lang="en-US" sz="2000">
              <a:solidFill>
                <a:srgbClr val="3E31F5"/>
              </a:solidFill>
              <a:ea typeface="Calibri" panose="020F0502020204030204"/>
              <a:cs typeface="Calibri" panose="020F0502020204030204"/>
            </a:endParaRPr>
          </a:p>
          <a:p>
            <a:pPr lvl="1"/>
            <a:r>
              <a:rPr lang="en-US" sz="2000">
                <a:solidFill>
                  <a:srgbClr val="3E31F5"/>
                </a:solidFill>
                <a:ea typeface="+mn-lt"/>
                <a:cs typeface="+mn-lt"/>
              </a:rPr>
              <a:t>Promoting Open Dialogue:</a:t>
            </a:r>
            <a:endParaRPr lang="en-US" sz="2000">
              <a:solidFill>
                <a:srgbClr val="3E31F5"/>
              </a:solidFill>
              <a:ea typeface="Calibri" panose="020F0502020204030204"/>
              <a:cs typeface="Calibri" panose="020F0502020204030204"/>
            </a:endParaRPr>
          </a:p>
        </p:txBody>
      </p:sp>
    </p:spTree>
    <p:extLst>
      <p:ext uri="{BB962C8B-B14F-4D97-AF65-F5344CB8AC3E}">
        <p14:creationId xmlns:p14="http://schemas.microsoft.com/office/powerpoint/2010/main" val="159042567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C10210-8257-4642-F9AB-F4F28F06C7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EA9DAC-BE21-DD74-5485-4AD0C798FC59}"/>
              </a:ext>
            </a:extLst>
          </p:cNvPr>
          <p:cNvSpPr>
            <a:spLocks noGrp="1"/>
          </p:cNvSpPr>
          <p:nvPr>
            <p:ph type="title"/>
          </p:nvPr>
        </p:nvSpPr>
        <p:spPr>
          <a:xfrm>
            <a:off x="700635" y="707448"/>
            <a:ext cx="10691265" cy="1371030"/>
          </a:xfrm>
          <a:ln>
            <a:noFill/>
          </a:ln>
        </p:spPr>
        <p:txBody>
          <a:bodyPr/>
          <a:lstStyle/>
          <a:p>
            <a:endParaRPr lang="en-US" sz="3200" b="1">
              <a:solidFill>
                <a:schemeClr val="accent3"/>
              </a:solidFill>
              <a:latin typeface="calibri light"/>
              <a:cs typeface="calibri light"/>
            </a:endParaRPr>
          </a:p>
          <a:p>
            <a:pPr>
              <a:spcBef>
                <a:spcPts val="0"/>
              </a:spcBef>
            </a:pPr>
            <a:endParaRPr lang="en-US">
              <a:solidFill>
                <a:schemeClr val="accent3"/>
              </a:solidFill>
              <a:latin typeface="Univers Condensed"/>
              <a:cs typeface="calibri light"/>
            </a:endParaRPr>
          </a:p>
          <a:p>
            <a:pPr algn="ctr"/>
            <a:endParaRPr lang="en-US" b="1">
              <a:solidFill>
                <a:srgbClr val="3E31F5"/>
              </a:solidFill>
            </a:endParaRPr>
          </a:p>
        </p:txBody>
      </p:sp>
      <p:sp>
        <p:nvSpPr>
          <p:cNvPr id="4" name="Date Placeholder 3">
            <a:extLst>
              <a:ext uri="{FF2B5EF4-FFF2-40B4-BE49-F238E27FC236}">
                <a16:creationId xmlns:a16="http://schemas.microsoft.com/office/drawing/2014/main" id="{5450099F-405A-BD71-5356-97B529FC312E}"/>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CAE4288F-4B79-A740-DA94-1E3013785231}"/>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2">
            <a:extLst>
              <a:ext uri="{FF2B5EF4-FFF2-40B4-BE49-F238E27FC236}">
                <a16:creationId xmlns:a16="http://schemas.microsoft.com/office/drawing/2014/main" id="{1A4FF5CC-0F3F-17C6-D329-EF1D345CCD06}"/>
              </a:ext>
            </a:extLst>
          </p:cNvPr>
          <p:cNvSpPr>
            <a:spLocks noGrp="1"/>
          </p:cNvSpPr>
          <p:nvPr/>
        </p:nvSpPr>
        <p:spPr>
          <a:xfrm>
            <a:off x="801174" y="1911025"/>
            <a:ext cx="5884326" cy="36735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endParaRPr lang="en-US" sz="2000" b="1">
              <a:solidFill>
                <a:srgbClr val="3E31F5"/>
              </a:solidFill>
              <a:ea typeface="+mn-lt"/>
              <a:cs typeface="+mn-lt"/>
            </a:endParaRPr>
          </a:p>
          <a:p>
            <a:pPr marL="0" indent="0">
              <a:buNone/>
            </a:pPr>
            <a:endParaRPr lang="en-US" sz="2000" b="1">
              <a:cs typeface="Calibri" panose="020F0502020204030204"/>
            </a:endParaRPr>
          </a:p>
          <a:p>
            <a:pPr marL="514350" indent="-514350">
              <a:buAutoNum type="arabicPeriod"/>
            </a:pPr>
            <a:endParaRPr lang="en-US" sz="2000">
              <a:cs typeface="Calibri" panose="020F0502020204030204"/>
            </a:endParaRPr>
          </a:p>
        </p:txBody>
      </p:sp>
      <p:sp>
        <p:nvSpPr>
          <p:cNvPr id="3" name="Content Placeholder 2">
            <a:extLst>
              <a:ext uri="{FF2B5EF4-FFF2-40B4-BE49-F238E27FC236}">
                <a16:creationId xmlns:a16="http://schemas.microsoft.com/office/drawing/2014/main" id="{D2AB7F28-28C8-B293-A03B-9AAD7ADBA4A8}"/>
              </a:ext>
            </a:extLst>
          </p:cNvPr>
          <p:cNvSpPr>
            <a:spLocks noGrp="1"/>
          </p:cNvSpPr>
          <p:nvPr/>
        </p:nvSpPr>
        <p:spPr>
          <a:xfrm>
            <a:off x="1147830" y="2084250"/>
            <a:ext cx="9242737" cy="3563200"/>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buAutoNum type="arabicPeriod"/>
            </a:pPr>
            <a:r>
              <a:rPr lang="en-US" sz="2000" b="1">
                <a:solidFill>
                  <a:srgbClr val="3E31F5"/>
                </a:solidFill>
                <a:ea typeface="+mn-lt"/>
                <a:cs typeface="+mn-lt"/>
              </a:rPr>
              <a:t>Preventing Unplanned Pregnancies:</a:t>
            </a:r>
            <a:endParaRPr lang="en-US" sz="2000">
              <a:solidFill>
                <a:srgbClr val="3E31F5"/>
              </a:solidFill>
              <a:cs typeface="Calibri"/>
            </a:endParaRPr>
          </a:p>
          <a:p>
            <a:pPr lvl="1"/>
            <a:r>
              <a:rPr lang="en-US" sz="2000">
                <a:solidFill>
                  <a:srgbClr val="3E31F5"/>
                </a:solidFill>
                <a:ea typeface="+mn-lt"/>
                <a:cs typeface="+mn-lt"/>
              </a:rPr>
              <a:t>Contraceptive Use</a:t>
            </a:r>
          </a:p>
          <a:p>
            <a:pPr marL="0" lvl="1" indent="0">
              <a:buNone/>
            </a:pPr>
            <a:r>
              <a:rPr lang="en-US" sz="2000" b="1">
                <a:solidFill>
                  <a:srgbClr val="3E31F5"/>
                </a:solidFill>
                <a:ea typeface="+mn-lt"/>
                <a:cs typeface="+mn-lt"/>
              </a:rPr>
              <a:t>2. Reducing the Spread of STIs:</a:t>
            </a:r>
            <a:endParaRPr lang="en-US" sz="2000">
              <a:solidFill>
                <a:srgbClr val="3E31F5"/>
              </a:solidFill>
              <a:cs typeface="Calibri" panose="020F0502020204030204"/>
            </a:endParaRPr>
          </a:p>
          <a:p>
            <a:pPr lvl="1"/>
            <a:r>
              <a:rPr lang="en-US" sz="2000">
                <a:solidFill>
                  <a:srgbClr val="3E31F5"/>
                </a:solidFill>
                <a:ea typeface="+mn-lt"/>
                <a:cs typeface="+mn-lt"/>
              </a:rPr>
              <a:t>Barrier Methods</a:t>
            </a:r>
          </a:p>
          <a:p>
            <a:pPr lvl="1"/>
            <a:r>
              <a:rPr lang="en-US" sz="2000">
                <a:solidFill>
                  <a:srgbClr val="3E31F5"/>
                </a:solidFill>
                <a:ea typeface="+mn-lt"/>
                <a:cs typeface="+mn-lt"/>
              </a:rPr>
              <a:t>Regular STI Screenings</a:t>
            </a:r>
          </a:p>
          <a:p>
            <a:pPr marL="0" lvl="1" indent="0">
              <a:buNone/>
            </a:pPr>
            <a:r>
              <a:rPr lang="en-US" sz="2000" b="1">
                <a:solidFill>
                  <a:srgbClr val="3E31F5"/>
                </a:solidFill>
                <a:ea typeface="+mn-lt"/>
                <a:cs typeface="+mn-lt"/>
              </a:rPr>
              <a:t>3. Empowering Individuals with Knowledge:</a:t>
            </a:r>
            <a:endParaRPr lang="en-US" sz="2000">
              <a:solidFill>
                <a:srgbClr val="3E31F5"/>
              </a:solidFill>
              <a:cs typeface="Calibri" panose="020F0502020204030204"/>
            </a:endParaRPr>
          </a:p>
          <a:p>
            <a:pPr lvl="1"/>
            <a:r>
              <a:rPr lang="en-US" sz="2000">
                <a:solidFill>
                  <a:srgbClr val="3E31F5"/>
                </a:solidFill>
                <a:ea typeface="+mn-lt"/>
                <a:cs typeface="+mn-lt"/>
              </a:rPr>
              <a:t>Comprehensive Sex Education</a:t>
            </a:r>
          </a:p>
          <a:p>
            <a:pPr marL="0" lvl="1" indent="0">
              <a:buNone/>
            </a:pPr>
            <a:r>
              <a:rPr lang="en-US" sz="2000" b="1">
                <a:solidFill>
                  <a:srgbClr val="3E31F5"/>
                </a:solidFill>
                <a:ea typeface="+mn-lt"/>
                <a:cs typeface="+mn-lt"/>
              </a:rPr>
              <a:t>4. Encouraging Open Communication:</a:t>
            </a:r>
            <a:endParaRPr lang="en-US" sz="2000">
              <a:solidFill>
                <a:srgbClr val="3E31F5"/>
              </a:solidFill>
              <a:cs typeface="Calibri" panose="020F0502020204030204"/>
            </a:endParaRPr>
          </a:p>
          <a:p>
            <a:pPr lvl="1"/>
            <a:r>
              <a:rPr lang="en-US" sz="2000">
                <a:solidFill>
                  <a:srgbClr val="3E31F5"/>
                </a:solidFill>
                <a:ea typeface="+mn-lt"/>
                <a:cs typeface="+mn-lt"/>
              </a:rPr>
              <a:t>Communication in Relationships: </a:t>
            </a:r>
          </a:p>
          <a:p>
            <a:pPr marL="0" lvl="1" indent="0">
              <a:buNone/>
            </a:pPr>
            <a:endParaRPr lang="en-US" sz="1900" b="1">
              <a:solidFill>
                <a:srgbClr val="3E31F5"/>
              </a:solidFill>
              <a:cs typeface="Calibri" panose="020F0502020204030204"/>
            </a:endParaRPr>
          </a:p>
        </p:txBody>
      </p:sp>
      <p:sp>
        <p:nvSpPr>
          <p:cNvPr id="6" name="Title 1">
            <a:extLst>
              <a:ext uri="{FF2B5EF4-FFF2-40B4-BE49-F238E27FC236}">
                <a16:creationId xmlns:a16="http://schemas.microsoft.com/office/drawing/2014/main" id="{52282316-ED81-6AA5-D517-DDD9469D7060}"/>
              </a:ext>
            </a:extLst>
          </p:cNvPr>
          <p:cNvSpPr>
            <a:spLocks noGrp="1"/>
          </p:cNvSpPr>
          <p:nvPr/>
        </p:nvSpPr>
        <p:spPr>
          <a:xfrm>
            <a:off x="1104900" y="910431"/>
            <a:ext cx="10283780" cy="1466455"/>
          </a:xfrm>
          <a:prstGeom prst="rect">
            <a:avLst/>
          </a:prstGeom>
        </p:spPr>
        <p:txBody>
          <a:bodyPr vert="horz" lIns="91440" tIns="45720" rIns="91440" bIns="45720" rtlCol="0" anchor="b">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a:solidFill>
                  <a:schemeClr val="accent3"/>
                </a:solidFill>
                <a:ea typeface="+mj-lt"/>
                <a:cs typeface="+mj-lt"/>
              </a:rPr>
              <a:t>The importance of promoting safe sex practices, emphasizing the use of contraceptives and the importance of regular screenings for STIs.</a:t>
            </a:r>
          </a:p>
          <a:p>
            <a:br>
              <a:rPr lang="en-US" sz="1800"/>
            </a:br>
            <a:endParaRPr lang="en-US" sz="1800" b="1">
              <a:solidFill>
                <a:schemeClr val="bg1"/>
              </a:solidFill>
              <a:cs typeface="Calibri Light"/>
            </a:endParaRPr>
          </a:p>
          <a:p>
            <a:endParaRPr lang="en-US" sz="1800" b="1">
              <a:solidFill>
                <a:schemeClr val="bg1"/>
              </a:solidFill>
              <a:ea typeface="Calibri Light"/>
              <a:cs typeface="Calibri Light"/>
            </a:endParaRPr>
          </a:p>
        </p:txBody>
      </p:sp>
    </p:spTree>
    <p:extLst>
      <p:ext uri="{BB962C8B-B14F-4D97-AF65-F5344CB8AC3E}">
        <p14:creationId xmlns:p14="http://schemas.microsoft.com/office/powerpoint/2010/main" val="415696138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49E34-FA48-E28F-6A36-3EE194A576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463B61-4F4A-D146-7AC8-C686A196C0D1}"/>
              </a:ext>
            </a:extLst>
          </p:cNvPr>
          <p:cNvSpPr>
            <a:spLocks noGrp="1"/>
          </p:cNvSpPr>
          <p:nvPr>
            <p:ph type="title"/>
          </p:nvPr>
        </p:nvSpPr>
        <p:spPr>
          <a:ln>
            <a:noFill/>
          </a:ln>
        </p:spPr>
        <p:txBody>
          <a:bodyPr/>
          <a:lstStyle/>
          <a:p>
            <a:pPr algn="ctr"/>
            <a:r>
              <a:rPr lang="en-US" b="1">
                <a:solidFill>
                  <a:schemeClr val="accent3"/>
                </a:solidFill>
                <a:latin typeface="Univers Condensed"/>
              </a:rPr>
              <a:t>Other factors influencing STI incidence</a:t>
            </a:r>
            <a:r>
              <a:rPr lang="en-US" b="1">
                <a:solidFill>
                  <a:srgbClr val="3E31F5"/>
                </a:solidFill>
                <a:latin typeface="Univers Condensed"/>
              </a:rPr>
              <a:t> Prevalence</a:t>
            </a:r>
            <a:endParaRPr lang="en-US" b="1">
              <a:solidFill>
                <a:srgbClr val="3E31F5"/>
              </a:solidFill>
            </a:endParaRPr>
          </a:p>
        </p:txBody>
      </p:sp>
      <p:sp>
        <p:nvSpPr>
          <p:cNvPr id="4" name="Date Placeholder 3">
            <a:extLst>
              <a:ext uri="{FF2B5EF4-FFF2-40B4-BE49-F238E27FC236}">
                <a16:creationId xmlns:a16="http://schemas.microsoft.com/office/drawing/2014/main" id="{FA338BF7-2322-4D4D-5AB7-029F3AE075C5}"/>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F4F8EB3B-C116-F306-950E-3815F470897E}"/>
              </a:ext>
            </a:extLst>
          </p:cNvPr>
          <p:cNvPicPr>
            <a:picLocks noChangeAspect="1"/>
          </p:cNvPicPr>
          <p:nvPr/>
        </p:nvPicPr>
        <p:blipFill>
          <a:blip r:embed="rId2"/>
          <a:stretch>
            <a:fillRect/>
          </a:stretch>
        </p:blipFill>
        <p:spPr>
          <a:xfrm>
            <a:off x="2705219" y="5388885"/>
            <a:ext cx="6680200" cy="1371600"/>
          </a:xfrm>
          <a:prstGeom prst="rect">
            <a:avLst/>
          </a:prstGeom>
        </p:spPr>
      </p:pic>
      <p:pic>
        <p:nvPicPr>
          <p:cNvPr id="9" name="Content Placeholder 8" descr="Colorful bubbles with text on it&#10;&#10;Description automatically generated">
            <a:extLst>
              <a:ext uri="{FF2B5EF4-FFF2-40B4-BE49-F238E27FC236}">
                <a16:creationId xmlns:a16="http://schemas.microsoft.com/office/drawing/2014/main" id="{41A148B6-A01E-4C03-0080-C9FEA6EBE415}"/>
              </a:ext>
            </a:extLst>
          </p:cNvPr>
          <p:cNvPicPr>
            <a:picLocks noGrp="1" noChangeAspect="1"/>
          </p:cNvPicPr>
          <p:nvPr>
            <p:ph idx="1"/>
          </p:nvPr>
        </p:nvPicPr>
        <p:blipFill>
          <a:blip r:embed="rId3"/>
          <a:stretch>
            <a:fillRect/>
          </a:stretch>
        </p:blipFill>
        <p:spPr>
          <a:xfrm>
            <a:off x="3254101" y="1603144"/>
            <a:ext cx="5917036" cy="3942812"/>
          </a:xfrm>
        </p:spPr>
      </p:pic>
    </p:spTree>
    <p:extLst>
      <p:ext uri="{BB962C8B-B14F-4D97-AF65-F5344CB8AC3E}">
        <p14:creationId xmlns:p14="http://schemas.microsoft.com/office/powerpoint/2010/main" val="2272841545"/>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2846D-64FC-E850-5C54-5047745719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29CFAB-1857-26B2-19FD-B30128A8A1B2}"/>
              </a:ext>
            </a:extLst>
          </p:cNvPr>
          <p:cNvSpPr>
            <a:spLocks noGrp="1"/>
          </p:cNvSpPr>
          <p:nvPr>
            <p:ph type="title"/>
          </p:nvPr>
        </p:nvSpPr>
        <p:spPr>
          <a:ln>
            <a:noFill/>
          </a:ln>
        </p:spPr>
        <p:txBody>
          <a:bodyPr/>
          <a:lstStyle/>
          <a:p>
            <a:pPr algn="ctr"/>
            <a:r>
              <a:rPr lang="en-US" b="1">
                <a:solidFill>
                  <a:schemeClr val="accent3"/>
                </a:solidFill>
                <a:latin typeface="Univers Condensed"/>
              </a:rPr>
              <a:t>Other factors influencing STI incidence</a:t>
            </a:r>
            <a:endParaRPr lang="en-US" b="1">
              <a:solidFill>
                <a:schemeClr val="accent3"/>
              </a:solidFill>
            </a:endParaRPr>
          </a:p>
        </p:txBody>
      </p:sp>
      <p:sp>
        <p:nvSpPr>
          <p:cNvPr id="4" name="Date Placeholder 3">
            <a:extLst>
              <a:ext uri="{FF2B5EF4-FFF2-40B4-BE49-F238E27FC236}">
                <a16:creationId xmlns:a16="http://schemas.microsoft.com/office/drawing/2014/main" id="{B7F176C0-4048-62E2-C1A1-A9483B781F08}"/>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D0E1C3B3-101D-5499-A92F-1CD8B89DB88D}"/>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4">
            <a:extLst>
              <a:ext uri="{FF2B5EF4-FFF2-40B4-BE49-F238E27FC236}">
                <a16:creationId xmlns:a16="http://schemas.microsoft.com/office/drawing/2014/main" id="{04768B9D-149F-5349-1724-4F232BE9BC20}"/>
              </a:ext>
            </a:extLst>
          </p:cNvPr>
          <p:cNvSpPr>
            <a:spLocks noGrp="1"/>
          </p:cNvSpPr>
          <p:nvPr>
            <p:ph idx="1"/>
          </p:nvPr>
        </p:nvSpPr>
        <p:spPr>
          <a:xfrm>
            <a:off x="700635" y="1917493"/>
            <a:ext cx="10691265" cy="3217523"/>
          </a:xfrm>
        </p:spPr>
        <p:txBody>
          <a:bodyPr vert="horz" lIns="91440" tIns="45720" rIns="91440" bIns="45720" rtlCol="0" anchor="t">
            <a:normAutofit/>
          </a:bodyPr>
          <a:lstStyle/>
          <a:p>
            <a:endParaRPr lang="en-US" sz="2000" b="1">
              <a:solidFill>
                <a:srgbClr val="3E31F5"/>
              </a:solidFill>
              <a:latin typeface="Univers"/>
            </a:endParaRPr>
          </a:p>
          <a:p>
            <a:r>
              <a:rPr lang="en-US" sz="2000" b="1">
                <a:solidFill>
                  <a:srgbClr val="3E31F5"/>
                </a:solidFill>
                <a:latin typeface="Univers"/>
              </a:rPr>
              <a:t>Socio-economic status </a:t>
            </a:r>
            <a:endParaRPr lang="en-US"/>
          </a:p>
          <a:p>
            <a:pPr marL="0" indent="0">
              <a:buNone/>
            </a:pPr>
            <a:endParaRPr lang="en-US" sz="2000" b="1">
              <a:solidFill>
                <a:srgbClr val="3E31F5"/>
              </a:solidFill>
              <a:latin typeface="Univers"/>
            </a:endParaRPr>
          </a:p>
          <a:p>
            <a:r>
              <a:rPr lang="en-US" sz="2000" b="1">
                <a:solidFill>
                  <a:srgbClr val="3E31F5"/>
                </a:solidFill>
                <a:latin typeface="Univers"/>
              </a:rPr>
              <a:t>Mental health </a:t>
            </a:r>
            <a:endParaRPr lang="en-US" sz="2000" b="1">
              <a:solidFill>
                <a:srgbClr val="3E31F5"/>
              </a:solidFill>
            </a:endParaRPr>
          </a:p>
          <a:p>
            <a:endParaRPr lang="en-US" sz="2000" b="1">
              <a:solidFill>
                <a:srgbClr val="3E31F5"/>
              </a:solidFill>
            </a:endParaRPr>
          </a:p>
          <a:p>
            <a:r>
              <a:rPr lang="en-US" sz="2000" b="1">
                <a:solidFill>
                  <a:srgbClr val="3E31F5"/>
                </a:solidFill>
                <a:latin typeface="Univers"/>
              </a:rPr>
              <a:t>Risky customs / </a:t>
            </a:r>
            <a:r>
              <a:rPr lang="en-US" sz="2000" b="1" err="1">
                <a:solidFill>
                  <a:srgbClr val="3E31F5"/>
                </a:solidFill>
                <a:latin typeface="Univers"/>
              </a:rPr>
              <a:t>behaviour</a:t>
            </a:r>
            <a:r>
              <a:rPr lang="en-US" sz="2000" b="1">
                <a:solidFill>
                  <a:srgbClr val="3E31F5"/>
                </a:solidFill>
                <a:latin typeface="Univers"/>
              </a:rPr>
              <a:t> </a:t>
            </a:r>
            <a:endParaRPr lang="en-US" sz="2000" b="1">
              <a:solidFill>
                <a:srgbClr val="3E31F5"/>
              </a:solidFill>
            </a:endParaRPr>
          </a:p>
          <a:p>
            <a:endParaRPr lang="en-US"/>
          </a:p>
          <a:p>
            <a:endParaRPr lang="en-US"/>
          </a:p>
          <a:p>
            <a:endParaRPr lang="en-US"/>
          </a:p>
        </p:txBody>
      </p:sp>
    </p:spTree>
    <p:extLst>
      <p:ext uri="{BB962C8B-B14F-4D97-AF65-F5344CB8AC3E}">
        <p14:creationId xmlns:p14="http://schemas.microsoft.com/office/powerpoint/2010/main" val="304524381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C8B23-D101-4C70-5F8A-C4AAC74148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3793C3-D563-FAE3-2BB0-621F04BD4E04}"/>
              </a:ext>
            </a:extLst>
          </p:cNvPr>
          <p:cNvSpPr>
            <a:spLocks noGrp="1"/>
          </p:cNvSpPr>
          <p:nvPr>
            <p:ph type="title"/>
          </p:nvPr>
        </p:nvSpPr>
        <p:spPr>
          <a:ln>
            <a:noFill/>
          </a:ln>
        </p:spPr>
        <p:txBody>
          <a:bodyPr/>
          <a:lstStyle/>
          <a:p>
            <a:pPr algn="ctr"/>
            <a:r>
              <a:rPr lang="en-US" b="1">
                <a:solidFill>
                  <a:schemeClr val="accent3"/>
                </a:solidFill>
                <a:latin typeface="Univers Condensed"/>
              </a:rPr>
              <a:t>Socio-economic Status</a:t>
            </a:r>
            <a:endParaRPr lang="en-US" b="1">
              <a:solidFill>
                <a:schemeClr val="accent3"/>
              </a:solidFill>
            </a:endParaRPr>
          </a:p>
        </p:txBody>
      </p:sp>
      <p:sp>
        <p:nvSpPr>
          <p:cNvPr id="4" name="Date Placeholder 3">
            <a:extLst>
              <a:ext uri="{FF2B5EF4-FFF2-40B4-BE49-F238E27FC236}">
                <a16:creationId xmlns:a16="http://schemas.microsoft.com/office/drawing/2014/main" id="{FB543CF4-3235-B833-3FE6-6DF565C64F0C}"/>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2B775307-88CA-D255-592F-24030AECA635}"/>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4">
            <a:extLst>
              <a:ext uri="{FF2B5EF4-FFF2-40B4-BE49-F238E27FC236}">
                <a16:creationId xmlns:a16="http://schemas.microsoft.com/office/drawing/2014/main" id="{CECC8D4C-DD77-95D8-45DF-76B6C7A3FB4D}"/>
              </a:ext>
            </a:extLst>
          </p:cNvPr>
          <p:cNvSpPr>
            <a:spLocks noGrp="1"/>
          </p:cNvSpPr>
          <p:nvPr>
            <p:ph idx="1"/>
          </p:nvPr>
        </p:nvSpPr>
        <p:spPr/>
        <p:txBody>
          <a:bodyPr vert="horz" lIns="91440" tIns="45720" rIns="91440" bIns="45720" rtlCol="0" anchor="t">
            <a:normAutofit/>
          </a:bodyPr>
          <a:lstStyle/>
          <a:p>
            <a:endParaRPr lang="en-US" sz="2000" b="1">
              <a:solidFill>
                <a:srgbClr val="3E31F5"/>
              </a:solidFill>
              <a:latin typeface="Univers"/>
            </a:endParaRPr>
          </a:p>
          <a:p>
            <a:endParaRPr lang="en-US" sz="2000" b="1">
              <a:solidFill>
                <a:srgbClr val="3E31F5"/>
              </a:solidFill>
            </a:endParaRPr>
          </a:p>
          <a:p>
            <a:endParaRPr lang="en-US"/>
          </a:p>
          <a:p>
            <a:endParaRPr lang="en-US"/>
          </a:p>
          <a:p>
            <a:endParaRPr lang="en-US"/>
          </a:p>
        </p:txBody>
      </p:sp>
      <p:sp>
        <p:nvSpPr>
          <p:cNvPr id="3" name="TextBox 2">
            <a:extLst>
              <a:ext uri="{FF2B5EF4-FFF2-40B4-BE49-F238E27FC236}">
                <a16:creationId xmlns:a16="http://schemas.microsoft.com/office/drawing/2014/main" id="{E5D51364-2C31-8945-C589-109FD4995D88}"/>
              </a:ext>
            </a:extLst>
          </p:cNvPr>
          <p:cNvSpPr txBox="1"/>
          <p:nvPr/>
        </p:nvSpPr>
        <p:spPr>
          <a:xfrm>
            <a:off x="816320" y="1756215"/>
            <a:ext cx="961557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b="1">
                <a:solidFill>
                  <a:srgbClr val="3E31F5"/>
                </a:solidFill>
              </a:rPr>
              <a:t>Women of higher social class are more likely to engage in multiple sexual partners and acquire STI and present a higher risk. (</a:t>
            </a:r>
            <a:r>
              <a:rPr lang="en-US" b="1" err="1">
                <a:solidFill>
                  <a:srgbClr val="3E31F5"/>
                </a:solidFill>
              </a:rPr>
              <a:t>Anguzu</a:t>
            </a:r>
            <a:r>
              <a:rPr lang="en-US" b="1">
                <a:solidFill>
                  <a:srgbClr val="3E31F5"/>
                </a:solidFill>
              </a:rPr>
              <a:t> et al., 2019)</a:t>
            </a:r>
            <a:endParaRPr lang="en-US"/>
          </a:p>
          <a:p>
            <a:pPr marL="285750" indent="-285750" algn="just">
              <a:buFont typeface="Arial"/>
              <a:buChar char="•"/>
            </a:pPr>
            <a:endParaRPr lang="en-US" b="1">
              <a:solidFill>
                <a:srgbClr val="3E31F5"/>
              </a:solidFill>
            </a:endParaRPr>
          </a:p>
          <a:p>
            <a:pPr marL="285750" indent="-285750" algn="just">
              <a:buFont typeface="Arial"/>
              <a:buChar char="•"/>
            </a:pPr>
            <a:endParaRPr lang="en-US" b="1">
              <a:solidFill>
                <a:srgbClr val="3E31F5"/>
              </a:solidFill>
            </a:endParaRPr>
          </a:p>
          <a:p>
            <a:pPr marL="285750" indent="-285750" algn="just">
              <a:buFont typeface="Arial"/>
              <a:buChar char="•"/>
            </a:pPr>
            <a:r>
              <a:rPr lang="en-US" b="1">
                <a:solidFill>
                  <a:srgbClr val="3E31F5"/>
                </a:solidFill>
              </a:rPr>
              <a:t>Despite this finding they suggested that interventions be put in places where there are limited resources. This was because there was still a link in higher education and wealth with STI risk. </a:t>
            </a:r>
          </a:p>
          <a:p>
            <a:pPr marL="285750" indent="-285750" algn="just">
              <a:buFont typeface="Arial"/>
              <a:buChar char="•"/>
            </a:pPr>
            <a:endParaRPr lang="en-US" b="1">
              <a:solidFill>
                <a:srgbClr val="3E31F5"/>
              </a:solidFill>
            </a:endParaRPr>
          </a:p>
          <a:p>
            <a:pPr marL="285750" indent="-285750" algn="just">
              <a:buFont typeface="Arial"/>
              <a:buChar char="•"/>
            </a:pPr>
            <a:endParaRPr lang="en-US" b="1">
              <a:solidFill>
                <a:srgbClr val="3E31F5"/>
              </a:solidFill>
            </a:endParaRPr>
          </a:p>
          <a:p>
            <a:pPr marL="285750" indent="-285750" algn="just">
              <a:buFont typeface="Arial"/>
              <a:buChar char="•"/>
            </a:pPr>
            <a:r>
              <a:rPr lang="en-US" b="1">
                <a:solidFill>
                  <a:srgbClr val="3E31F5"/>
                </a:solidFill>
              </a:rPr>
              <a:t>Area for future studies suggests investigation on internal disparities "with-in region" and "within-country"</a:t>
            </a:r>
          </a:p>
        </p:txBody>
      </p:sp>
    </p:spTree>
    <p:extLst>
      <p:ext uri="{BB962C8B-B14F-4D97-AF65-F5344CB8AC3E}">
        <p14:creationId xmlns:p14="http://schemas.microsoft.com/office/powerpoint/2010/main" val="276618836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7B016-4F8F-AFE3-2CF8-202FFF325706}"/>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7F206B06-606A-59B9-EA76-EA37A18616C7}"/>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078DDCCE-F066-ADF3-2695-1E5F127F5D26}"/>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4">
            <a:extLst>
              <a:ext uri="{FF2B5EF4-FFF2-40B4-BE49-F238E27FC236}">
                <a16:creationId xmlns:a16="http://schemas.microsoft.com/office/drawing/2014/main" id="{66CBE3BE-0CAE-FBCC-6671-1145F4CA42B6}"/>
              </a:ext>
            </a:extLst>
          </p:cNvPr>
          <p:cNvSpPr>
            <a:spLocks noGrp="1"/>
          </p:cNvSpPr>
          <p:nvPr>
            <p:ph idx="1"/>
          </p:nvPr>
        </p:nvSpPr>
        <p:spPr/>
        <p:txBody>
          <a:bodyPr vert="horz" lIns="91440" tIns="45720" rIns="91440" bIns="45720" rtlCol="0" anchor="t">
            <a:normAutofit/>
          </a:bodyPr>
          <a:lstStyle/>
          <a:p>
            <a:endParaRPr lang="en-US" sz="2000" b="1">
              <a:solidFill>
                <a:srgbClr val="3E31F5"/>
              </a:solidFill>
              <a:latin typeface="Univers"/>
            </a:endParaRPr>
          </a:p>
          <a:p>
            <a:endParaRPr lang="en-US" sz="2000" b="1">
              <a:solidFill>
                <a:srgbClr val="3E31F5"/>
              </a:solidFill>
            </a:endParaRPr>
          </a:p>
          <a:p>
            <a:endParaRPr lang="en-US"/>
          </a:p>
          <a:p>
            <a:endParaRPr lang="en-US"/>
          </a:p>
          <a:p>
            <a:endParaRPr lang="en-US"/>
          </a:p>
        </p:txBody>
      </p:sp>
      <p:pic>
        <p:nvPicPr>
          <p:cNvPr id="7" name="Picture 6" descr="A map of a city with blue and green colors&#10;&#10;Description automatically generated">
            <a:extLst>
              <a:ext uri="{FF2B5EF4-FFF2-40B4-BE49-F238E27FC236}">
                <a16:creationId xmlns:a16="http://schemas.microsoft.com/office/drawing/2014/main" id="{90BFD04F-729B-0A9A-DE5D-BA9873C785A3}"/>
              </a:ext>
            </a:extLst>
          </p:cNvPr>
          <p:cNvPicPr>
            <a:picLocks noChangeAspect="1"/>
          </p:cNvPicPr>
          <p:nvPr/>
        </p:nvPicPr>
        <p:blipFill>
          <a:blip r:embed="rId3"/>
          <a:stretch>
            <a:fillRect/>
          </a:stretch>
        </p:blipFill>
        <p:spPr>
          <a:xfrm>
            <a:off x="1967717" y="751938"/>
            <a:ext cx="8245833" cy="4076969"/>
          </a:xfrm>
          <a:prstGeom prst="rect">
            <a:avLst/>
          </a:prstGeom>
        </p:spPr>
      </p:pic>
      <p:sp>
        <p:nvSpPr>
          <p:cNvPr id="9" name="TextBox 8">
            <a:extLst>
              <a:ext uri="{FF2B5EF4-FFF2-40B4-BE49-F238E27FC236}">
                <a16:creationId xmlns:a16="http://schemas.microsoft.com/office/drawing/2014/main" id="{FD31CE28-D239-5F53-CBC0-360D45081396}"/>
              </a:ext>
            </a:extLst>
          </p:cNvPr>
          <p:cNvSpPr txBox="1"/>
          <p:nvPr/>
        </p:nvSpPr>
        <p:spPr>
          <a:xfrm>
            <a:off x="1333500" y="4923485"/>
            <a:ext cx="952607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t>Fig 1. Map of STI rates per 100,000 residents by local authority in London 2021. (Adapted from: UK Health Security Agency, 2023)</a:t>
            </a:r>
          </a:p>
        </p:txBody>
      </p:sp>
    </p:spTree>
    <p:extLst>
      <p:ext uri="{BB962C8B-B14F-4D97-AF65-F5344CB8AC3E}">
        <p14:creationId xmlns:p14="http://schemas.microsoft.com/office/powerpoint/2010/main" val="1334369256"/>
      </p:ext>
    </p:extLst>
  </p:cSld>
  <p:clrMapOvr>
    <a:masterClrMapping/>
  </p:clrMapOvr>
  <p:transition spd="med">
    <p:pull/>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B46261-2976-BBFA-D03B-EDCA69091327}"/>
            </a:ext>
          </a:extLst>
        </p:cNvPr>
        <p:cNvGrpSpPr/>
        <p:nvPr/>
      </p:nvGrpSpPr>
      <p:grpSpPr>
        <a:xfrm>
          <a:off x="0" y="0"/>
          <a:ext cx="0" cy="0"/>
          <a:chOff x="0" y="0"/>
          <a:chExt cx="0" cy="0"/>
        </a:xfrm>
      </p:grpSpPr>
      <p:sp>
        <p:nvSpPr>
          <p:cNvPr id="4" name="Date Placeholder 3">
            <a:extLst>
              <a:ext uri="{FF2B5EF4-FFF2-40B4-BE49-F238E27FC236}">
                <a16:creationId xmlns:a16="http://schemas.microsoft.com/office/drawing/2014/main" id="{D28D0364-594B-D124-8514-E9D95F76A58B}"/>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83D3C76C-1622-48E2-CDA6-35E2F681EA63}"/>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4">
            <a:extLst>
              <a:ext uri="{FF2B5EF4-FFF2-40B4-BE49-F238E27FC236}">
                <a16:creationId xmlns:a16="http://schemas.microsoft.com/office/drawing/2014/main" id="{59C505B8-AED0-D94C-D87A-BB4F4114425D}"/>
              </a:ext>
            </a:extLst>
          </p:cNvPr>
          <p:cNvSpPr>
            <a:spLocks noGrp="1"/>
          </p:cNvSpPr>
          <p:nvPr>
            <p:ph idx="1"/>
          </p:nvPr>
        </p:nvSpPr>
        <p:spPr/>
        <p:txBody>
          <a:bodyPr vert="horz" lIns="91440" tIns="45720" rIns="91440" bIns="45720" rtlCol="0" anchor="t">
            <a:normAutofit/>
          </a:bodyPr>
          <a:lstStyle/>
          <a:p>
            <a:endParaRPr lang="en-US" sz="2000" b="1">
              <a:solidFill>
                <a:srgbClr val="3E31F5"/>
              </a:solidFill>
              <a:latin typeface="Univers"/>
            </a:endParaRPr>
          </a:p>
          <a:p>
            <a:endParaRPr lang="en-US" sz="2000" b="1">
              <a:solidFill>
                <a:srgbClr val="3E31F5"/>
              </a:solidFill>
            </a:endParaRPr>
          </a:p>
          <a:p>
            <a:endParaRPr lang="en-US"/>
          </a:p>
          <a:p>
            <a:endParaRPr lang="en-US"/>
          </a:p>
          <a:p>
            <a:endParaRPr lang="en-US"/>
          </a:p>
        </p:txBody>
      </p:sp>
      <p:pic>
        <p:nvPicPr>
          <p:cNvPr id="6" name="Picture 5" descr="A screenshot of a computer&#10;&#10;Description automatically generated">
            <a:extLst>
              <a:ext uri="{FF2B5EF4-FFF2-40B4-BE49-F238E27FC236}">
                <a16:creationId xmlns:a16="http://schemas.microsoft.com/office/drawing/2014/main" id="{E2898759-5502-F3AC-6336-EEAA48EE2933}"/>
              </a:ext>
            </a:extLst>
          </p:cNvPr>
          <p:cNvPicPr>
            <a:picLocks noChangeAspect="1"/>
          </p:cNvPicPr>
          <p:nvPr/>
        </p:nvPicPr>
        <p:blipFill rotWithShape="1">
          <a:blip r:embed="rId3"/>
          <a:srcRect t="13615" r="106" b="14554"/>
          <a:stretch/>
        </p:blipFill>
        <p:spPr>
          <a:xfrm>
            <a:off x="794196" y="1020603"/>
            <a:ext cx="10067007" cy="4002545"/>
          </a:xfrm>
          <a:prstGeom prst="rect">
            <a:avLst/>
          </a:prstGeom>
        </p:spPr>
      </p:pic>
      <p:sp>
        <p:nvSpPr>
          <p:cNvPr id="2" name="TextBox 1">
            <a:extLst>
              <a:ext uri="{FF2B5EF4-FFF2-40B4-BE49-F238E27FC236}">
                <a16:creationId xmlns:a16="http://schemas.microsoft.com/office/drawing/2014/main" id="{08EE1B0F-A988-F79E-D2A2-C1CDBA07E369}"/>
              </a:ext>
            </a:extLst>
          </p:cNvPr>
          <p:cNvSpPr txBox="1"/>
          <p:nvPr/>
        </p:nvSpPr>
        <p:spPr>
          <a:xfrm>
            <a:off x="1593760" y="4982513"/>
            <a:ext cx="9225565"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Fig 2. Online news extract (BBC, 2022)</a:t>
            </a:r>
          </a:p>
          <a:p>
            <a:endParaRPr lang="en-US"/>
          </a:p>
        </p:txBody>
      </p:sp>
    </p:spTree>
    <p:extLst>
      <p:ext uri="{BB962C8B-B14F-4D97-AF65-F5344CB8AC3E}">
        <p14:creationId xmlns:p14="http://schemas.microsoft.com/office/powerpoint/2010/main" val="1835739239"/>
      </p:ext>
    </p:extLst>
  </p:cSld>
  <p:clrMapOvr>
    <a:masterClrMapping/>
  </p:clrMapOvr>
  <p:transition spd="med">
    <p:pull/>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EB0368-2A1C-EB20-6D68-FC7779B978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DC47F8-7C2A-6312-803E-179C268CCA57}"/>
              </a:ext>
            </a:extLst>
          </p:cNvPr>
          <p:cNvSpPr>
            <a:spLocks noGrp="1"/>
          </p:cNvSpPr>
          <p:nvPr>
            <p:ph type="title"/>
          </p:nvPr>
        </p:nvSpPr>
        <p:spPr>
          <a:xfrm>
            <a:off x="700635" y="922096"/>
            <a:ext cx="10691265" cy="931002"/>
          </a:xfrm>
          <a:ln>
            <a:noFill/>
          </a:ln>
        </p:spPr>
        <p:txBody>
          <a:bodyPr/>
          <a:lstStyle/>
          <a:p>
            <a:pPr algn="ctr"/>
            <a:r>
              <a:rPr lang="en-US" b="1">
                <a:solidFill>
                  <a:schemeClr val="accent3"/>
                </a:solidFill>
                <a:latin typeface="Univers Condensed"/>
              </a:rPr>
              <a:t>Mental Health </a:t>
            </a:r>
            <a:endParaRPr lang="en-US" b="1">
              <a:solidFill>
                <a:schemeClr val="accent3"/>
              </a:solidFill>
            </a:endParaRPr>
          </a:p>
        </p:txBody>
      </p:sp>
      <p:sp>
        <p:nvSpPr>
          <p:cNvPr id="4" name="Date Placeholder 3">
            <a:extLst>
              <a:ext uri="{FF2B5EF4-FFF2-40B4-BE49-F238E27FC236}">
                <a16:creationId xmlns:a16="http://schemas.microsoft.com/office/drawing/2014/main" id="{02C3468F-4C47-2C92-05BC-1B41944AEA6F}"/>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D168484F-391F-EEB3-14E9-B98257B9E2DE}"/>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4">
            <a:extLst>
              <a:ext uri="{FF2B5EF4-FFF2-40B4-BE49-F238E27FC236}">
                <a16:creationId xmlns:a16="http://schemas.microsoft.com/office/drawing/2014/main" id="{44DC755A-C7CD-ACA9-B103-E5EFF33EF68E}"/>
              </a:ext>
            </a:extLst>
          </p:cNvPr>
          <p:cNvSpPr>
            <a:spLocks noGrp="1"/>
          </p:cNvSpPr>
          <p:nvPr>
            <p:ph idx="1"/>
          </p:nvPr>
        </p:nvSpPr>
        <p:spPr>
          <a:xfrm>
            <a:off x="-479928" y="2142872"/>
            <a:ext cx="10691265" cy="3636088"/>
          </a:xfrm>
        </p:spPr>
        <p:txBody>
          <a:bodyPr vert="horz" lIns="91440" tIns="45720" rIns="91440" bIns="45720" rtlCol="0" anchor="t">
            <a:normAutofit/>
          </a:bodyPr>
          <a:lstStyle/>
          <a:p>
            <a:endParaRPr lang="en-US" sz="2000" b="1">
              <a:solidFill>
                <a:srgbClr val="3E31F5"/>
              </a:solidFill>
              <a:latin typeface="Univers"/>
            </a:endParaRPr>
          </a:p>
          <a:p>
            <a:endParaRPr lang="en-US" sz="2000" b="1">
              <a:solidFill>
                <a:srgbClr val="3E31F5"/>
              </a:solidFill>
            </a:endParaRPr>
          </a:p>
          <a:p>
            <a:endParaRPr lang="en-US"/>
          </a:p>
          <a:p>
            <a:endParaRPr lang="en-US"/>
          </a:p>
          <a:p>
            <a:endParaRPr lang="en-US"/>
          </a:p>
        </p:txBody>
      </p:sp>
      <p:sp>
        <p:nvSpPr>
          <p:cNvPr id="3" name="TextBox 2">
            <a:extLst>
              <a:ext uri="{FF2B5EF4-FFF2-40B4-BE49-F238E27FC236}">
                <a16:creationId xmlns:a16="http://schemas.microsoft.com/office/drawing/2014/main" id="{DFF2F24F-5C44-C56D-6D94-E417CA5FB21C}"/>
              </a:ext>
            </a:extLst>
          </p:cNvPr>
          <p:cNvSpPr txBox="1"/>
          <p:nvPr/>
        </p:nvSpPr>
        <p:spPr>
          <a:xfrm>
            <a:off x="1481070" y="2049887"/>
            <a:ext cx="9182636"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just">
              <a:buFont typeface="Arial"/>
              <a:buChar char="•"/>
            </a:pPr>
            <a:r>
              <a:rPr lang="en-US" sz="2000" b="1">
                <a:solidFill>
                  <a:srgbClr val="3E31F5"/>
                </a:solidFill>
                <a:ea typeface="+mn-lt"/>
                <a:cs typeface="+mn-lt"/>
              </a:rPr>
              <a:t>"Mental health problems in youth often go hand-in-hand with other health and behavioral risks like increased risk of </a:t>
            </a:r>
            <a:r>
              <a:rPr lang="en-US" sz="2000" b="1" u="sng" dirty="0">
                <a:solidFill>
                  <a:srgbClr val="3E31F5"/>
                </a:solidFill>
                <a:ea typeface="+mn-lt"/>
                <a:cs typeface="+mn-lt"/>
                <a:hlinkClick r:id="rId3">
                  <a:extLst>
                    <a:ext uri="{A12FA001-AC4F-418D-AE19-62706E023703}">
                      <ahyp:hlinkClr xmlns:ahyp="http://schemas.microsoft.com/office/drawing/2018/hyperlinkcolor" val="tx"/>
                    </a:ext>
                  </a:extLst>
                </a:hlinkClick>
              </a:rPr>
              <a:t>drug use</a:t>
            </a:r>
            <a:r>
              <a:rPr lang="en-US" sz="2000" b="1">
                <a:solidFill>
                  <a:srgbClr val="3E31F5"/>
                </a:solidFill>
                <a:ea typeface="+mn-lt"/>
                <a:cs typeface="+mn-lt"/>
              </a:rPr>
              <a:t>, experiencing violence, and higher risk </a:t>
            </a:r>
            <a:r>
              <a:rPr lang="en-US" sz="2000" b="1" u="sng" dirty="0">
                <a:solidFill>
                  <a:srgbClr val="3E31F5"/>
                </a:solidFill>
                <a:ea typeface="+mn-lt"/>
                <a:cs typeface="+mn-lt"/>
                <a:hlinkClick r:id="rId4">
                  <a:extLst>
                    <a:ext uri="{A12FA001-AC4F-418D-AE19-62706E023703}">
                      <ahyp:hlinkClr xmlns:ahyp="http://schemas.microsoft.com/office/drawing/2018/hyperlinkcolor" val="tx"/>
                    </a:ext>
                  </a:extLst>
                </a:hlinkClick>
              </a:rPr>
              <a:t>sexual behaviors</a:t>
            </a:r>
            <a:r>
              <a:rPr lang="en-US" sz="2000" b="1">
                <a:solidFill>
                  <a:srgbClr val="3E31F5"/>
                </a:solidFill>
                <a:ea typeface="+mn-lt"/>
                <a:cs typeface="+mn-lt"/>
              </a:rPr>
              <a:t> that can lead to HIV, STDs, and unintended pregnancy." (CDC, 2023)</a:t>
            </a:r>
            <a:endParaRPr lang="en-US"/>
          </a:p>
          <a:p>
            <a:pPr marL="342900" indent="-342900" algn="just">
              <a:buFont typeface="Arial"/>
              <a:buChar char="•"/>
            </a:pPr>
            <a:endParaRPr lang="en-US" sz="2000" b="1">
              <a:solidFill>
                <a:srgbClr val="3E31F5"/>
              </a:solidFill>
            </a:endParaRPr>
          </a:p>
          <a:p>
            <a:pPr marL="342900" indent="-342900" algn="just">
              <a:buFont typeface="Arial"/>
              <a:buChar char="•"/>
            </a:pPr>
            <a:endParaRPr lang="en-US" sz="2000" b="1">
              <a:solidFill>
                <a:srgbClr val="3E31F5"/>
              </a:solidFill>
            </a:endParaRPr>
          </a:p>
          <a:p>
            <a:pPr marL="342900" indent="-342900" algn="just">
              <a:buFont typeface="Arial"/>
              <a:buChar char="•"/>
            </a:pPr>
            <a:r>
              <a:rPr lang="en-US" sz="2000" b="1">
                <a:solidFill>
                  <a:srgbClr val="3E31F5"/>
                </a:solidFill>
              </a:rPr>
              <a:t>A review by de Oliveira et al. (2023) suggests that the risk faced by persons with mental disorders can be due to a lack of guidance and vulnerability through the ignorance of self-care practice. They suggest educating patients and their families on sexual health and care may help to reduce this risk.</a:t>
            </a:r>
          </a:p>
        </p:txBody>
      </p:sp>
    </p:spTree>
    <p:extLst>
      <p:ext uri="{BB962C8B-B14F-4D97-AF65-F5344CB8AC3E}">
        <p14:creationId xmlns:p14="http://schemas.microsoft.com/office/powerpoint/2010/main" val="3252686209"/>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B2FF92-8527-C028-367E-7A9AADA876F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C53D26-9180-2FBA-9C7A-8A35C2CFAA10}"/>
              </a:ext>
            </a:extLst>
          </p:cNvPr>
          <p:cNvSpPr>
            <a:spLocks noGrp="1"/>
          </p:cNvSpPr>
          <p:nvPr>
            <p:ph type="title"/>
          </p:nvPr>
        </p:nvSpPr>
        <p:spPr>
          <a:ln>
            <a:noFill/>
          </a:ln>
        </p:spPr>
        <p:txBody>
          <a:bodyPr/>
          <a:lstStyle/>
          <a:p>
            <a:pPr algn="ctr"/>
            <a:r>
              <a:rPr lang="en-US" b="1">
                <a:solidFill>
                  <a:schemeClr val="accent3"/>
                </a:solidFill>
                <a:latin typeface="Univers Condensed"/>
              </a:rPr>
              <a:t>Risky Customs / </a:t>
            </a:r>
            <a:r>
              <a:rPr lang="en-US" b="1" err="1">
                <a:solidFill>
                  <a:schemeClr val="accent3"/>
                </a:solidFill>
                <a:latin typeface="Univers Condensed"/>
              </a:rPr>
              <a:t>Behaviours</a:t>
            </a:r>
            <a:endParaRPr lang="en-US" b="1" err="1">
              <a:solidFill>
                <a:schemeClr val="accent3"/>
              </a:solidFill>
            </a:endParaRPr>
          </a:p>
        </p:txBody>
      </p:sp>
      <p:sp>
        <p:nvSpPr>
          <p:cNvPr id="4" name="Date Placeholder 3">
            <a:extLst>
              <a:ext uri="{FF2B5EF4-FFF2-40B4-BE49-F238E27FC236}">
                <a16:creationId xmlns:a16="http://schemas.microsoft.com/office/drawing/2014/main" id="{147AAB64-66C9-B2EE-B2F8-1FA1D3FB8CF5}"/>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4D861A1F-522F-7D5D-47FB-B1EEAC989D17}"/>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5" name="Content Placeholder 4">
            <a:extLst>
              <a:ext uri="{FF2B5EF4-FFF2-40B4-BE49-F238E27FC236}">
                <a16:creationId xmlns:a16="http://schemas.microsoft.com/office/drawing/2014/main" id="{7268053A-6687-FC10-AC44-4A8FB6C133F5}"/>
              </a:ext>
            </a:extLst>
          </p:cNvPr>
          <p:cNvSpPr>
            <a:spLocks noGrp="1"/>
          </p:cNvSpPr>
          <p:nvPr>
            <p:ph idx="1"/>
          </p:nvPr>
        </p:nvSpPr>
        <p:spPr/>
        <p:txBody>
          <a:bodyPr vert="horz" lIns="91440" tIns="45720" rIns="91440" bIns="45720" rtlCol="0" anchor="t">
            <a:normAutofit/>
          </a:bodyPr>
          <a:lstStyle/>
          <a:p>
            <a:endParaRPr lang="en-US" sz="2000" b="1">
              <a:solidFill>
                <a:srgbClr val="3E31F5"/>
              </a:solidFill>
              <a:latin typeface="Univers"/>
            </a:endParaRPr>
          </a:p>
          <a:p>
            <a:endParaRPr lang="en-US" sz="2000" b="1">
              <a:solidFill>
                <a:srgbClr val="3E31F5"/>
              </a:solidFill>
            </a:endParaRPr>
          </a:p>
          <a:p>
            <a:endParaRPr lang="en-US"/>
          </a:p>
          <a:p>
            <a:endParaRPr lang="en-US"/>
          </a:p>
          <a:p>
            <a:endParaRPr lang="en-US"/>
          </a:p>
        </p:txBody>
      </p:sp>
      <p:sp>
        <p:nvSpPr>
          <p:cNvPr id="9" name="Cloud 8">
            <a:extLst>
              <a:ext uri="{FF2B5EF4-FFF2-40B4-BE49-F238E27FC236}">
                <a16:creationId xmlns:a16="http://schemas.microsoft.com/office/drawing/2014/main" id="{96B87D05-E30E-5B8B-A7F9-A8A2E9E30BDF}"/>
              </a:ext>
            </a:extLst>
          </p:cNvPr>
          <p:cNvSpPr/>
          <p:nvPr/>
        </p:nvSpPr>
        <p:spPr>
          <a:xfrm>
            <a:off x="4271492" y="3675844"/>
            <a:ext cx="2618702" cy="1803042"/>
          </a:xfrm>
          <a:prstGeom prst="cloud">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a:solidFill>
                  <a:srgbClr val="3E31F5"/>
                </a:solidFill>
              </a:rPr>
              <a:t>Hook-up / Anonymous sex</a:t>
            </a:r>
          </a:p>
        </p:txBody>
      </p:sp>
      <p:sp>
        <p:nvSpPr>
          <p:cNvPr id="10" name="Cloud 9">
            <a:extLst>
              <a:ext uri="{FF2B5EF4-FFF2-40B4-BE49-F238E27FC236}">
                <a16:creationId xmlns:a16="http://schemas.microsoft.com/office/drawing/2014/main" id="{6D7926CE-59CC-BAEF-9019-99E5D9F80B34}"/>
              </a:ext>
            </a:extLst>
          </p:cNvPr>
          <p:cNvSpPr/>
          <p:nvPr/>
        </p:nvSpPr>
        <p:spPr>
          <a:xfrm>
            <a:off x="8682506" y="3675843"/>
            <a:ext cx="2200140" cy="1803042"/>
          </a:xfrm>
          <a:prstGeom prst="cloud">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rgbClr val="3E31F5"/>
                </a:solidFill>
              </a:rPr>
              <a:t>Drinking</a:t>
            </a:r>
          </a:p>
        </p:txBody>
      </p:sp>
      <p:sp>
        <p:nvSpPr>
          <p:cNvPr id="11" name="Cloud 10">
            <a:extLst>
              <a:ext uri="{FF2B5EF4-FFF2-40B4-BE49-F238E27FC236}">
                <a16:creationId xmlns:a16="http://schemas.microsoft.com/office/drawing/2014/main" id="{C991E40F-C54E-E202-8B49-F4C6EE91CE49}"/>
              </a:ext>
            </a:extLst>
          </p:cNvPr>
          <p:cNvSpPr/>
          <p:nvPr/>
        </p:nvSpPr>
        <p:spPr>
          <a:xfrm>
            <a:off x="397095" y="3675844"/>
            <a:ext cx="2200140" cy="1803042"/>
          </a:xfrm>
          <a:prstGeom prst="cloud">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rgbClr val="3E31F5"/>
                </a:solidFill>
              </a:rPr>
              <a:t>Polygamy</a:t>
            </a:r>
          </a:p>
        </p:txBody>
      </p:sp>
      <p:sp>
        <p:nvSpPr>
          <p:cNvPr id="12" name="Cloud 11">
            <a:extLst>
              <a:ext uri="{FF2B5EF4-FFF2-40B4-BE49-F238E27FC236}">
                <a16:creationId xmlns:a16="http://schemas.microsoft.com/office/drawing/2014/main" id="{BDE37B36-C448-92C2-8CDC-FCFEA40FF2AD}"/>
              </a:ext>
            </a:extLst>
          </p:cNvPr>
          <p:cNvSpPr/>
          <p:nvPr/>
        </p:nvSpPr>
        <p:spPr>
          <a:xfrm>
            <a:off x="2597237" y="1744013"/>
            <a:ext cx="2103549" cy="1813774"/>
          </a:xfrm>
          <a:prstGeom prst="cloud">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rgbClr val="3E31F5"/>
                </a:solidFill>
              </a:rPr>
              <a:t>Oral sex</a:t>
            </a:r>
          </a:p>
        </p:txBody>
      </p:sp>
      <p:sp>
        <p:nvSpPr>
          <p:cNvPr id="14" name="Cloud 13">
            <a:extLst>
              <a:ext uri="{FF2B5EF4-FFF2-40B4-BE49-F238E27FC236}">
                <a16:creationId xmlns:a16="http://schemas.microsoft.com/office/drawing/2014/main" id="{00BA23BA-36D7-D59D-6F1D-26E6493ABD2D}"/>
              </a:ext>
            </a:extLst>
          </p:cNvPr>
          <p:cNvSpPr/>
          <p:nvPr/>
        </p:nvSpPr>
        <p:spPr>
          <a:xfrm>
            <a:off x="6450171" y="1786941"/>
            <a:ext cx="2736758" cy="1803042"/>
          </a:xfrm>
          <a:prstGeom prst="cloud">
            <a:avLst/>
          </a:prstGeom>
          <a:solidFill>
            <a:schemeClr val="bg1">
              <a:lumMod val="9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b="1">
                <a:solidFill>
                  <a:srgbClr val="3E31F5"/>
                </a:solidFill>
              </a:rPr>
              <a:t>Unprotected sex</a:t>
            </a:r>
          </a:p>
        </p:txBody>
      </p:sp>
    </p:spTree>
    <p:extLst>
      <p:ext uri="{BB962C8B-B14F-4D97-AF65-F5344CB8AC3E}">
        <p14:creationId xmlns:p14="http://schemas.microsoft.com/office/powerpoint/2010/main" val="204647144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animBg="1"/>
      <p:bldP spid="10" grpId="0" animBg="1"/>
      <p:bldP spid="11" grpId="0" animBg="1"/>
      <p:bldP spid="12" grpId="0" animBg="1"/>
      <p:bldP spid="1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D6B52F-107C-A50E-FE9B-F49721271164}"/>
            </a:ext>
          </a:extLst>
        </p:cNvPr>
        <p:cNvGrpSpPr/>
        <p:nvPr/>
      </p:nvGrpSpPr>
      <p:grpSpPr>
        <a:xfrm>
          <a:off x="0" y="0"/>
          <a:ext cx="0" cy="0"/>
          <a:chOff x="0" y="0"/>
          <a:chExt cx="0" cy="0"/>
        </a:xfrm>
      </p:grpSpPr>
      <p:pic>
        <p:nvPicPr>
          <p:cNvPr id="7" name="Picture 6" descr="Image result for social media ">
            <a:extLst>
              <a:ext uri="{FF2B5EF4-FFF2-40B4-BE49-F238E27FC236}">
                <a16:creationId xmlns:a16="http://schemas.microsoft.com/office/drawing/2014/main" id="{E4277FA9-9ACF-9F4B-3F85-9DED972F2B61}"/>
              </a:ext>
            </a:extLst>
          </p:cNvPr>
          <p:cNvPicPr>
            <a:picLocks noChangeAspect="1"/>
          </p:cNvPicPr>
          <p:nvPr/>
        </p:nvPicPr>
        <p:blipFill>
          <a:blip r:embed="rId2"/>
          <a:stretch>
            <a:fillRect/>
          </a:stretch>
        </p:blipFill>
        <p:spPr>
          <a:xfrm>
            <a:off x="4266758" y="1382356"/>
            <a:ext cx="2590800" cy="1885950"/>
          </a:xfrm>
          <a:prstGeom prst="rect">
            <a:avLst/>
          </a:prstGeom>
        </p:spPr>
      </p:pic>
      <p:pic>
        <p:nvPicPr>
          <p:cNvPr id="10" name="Picture 9" descr="Image result for std screening">
            <a:extLst>
              <a:ext uri="{FF2B5EF4-FFF2-40B4-BE49-F238E27FC236}">
                <a16:creationId xmlns:a16="http://schemas.microsoft.com/office/drawing/2014/main" id="{7D593749-BE03-53C7-E0CA-EBF290281063}"/>
              </a:ext>
            </a:extLst>
          </p:cNvPr>
          <p:cNvPicPr>
            <a:picLocks noChangeAspect="1"/>
          </p:cNvPicPr>
          <p:nvPr/>
        </p:nvPicPr>
        <p:blipFill>
          <a:blip r:embed="rId3"/>
          <a:stretch>
            <a:fillRect/>
          </a:stretch>
        </p:blipFill>
        <p:spPr>
          <a:xfrm>
            <a:off x="5754575" y="3274051"/>
            <a:ext cx="1992201" cy="2434912"/>
          </a:xfrm>
          <a:prstGeom prst="rect">
            <a:avLst/>
          </a:prstGeom>
        </p:spPr>
      </p:pic>
      <p:sp>
        <p:nvSpPr>
          <p:cNvPr id="2" name="Title 1">
            <a:extLst>
              <a:ext uri="{FF2B5EF4-FFF2-40B4-BE49-F238E27FC236}">
                <a16:creationId xmlns:a16="http://schemas.microsoft.com/office/drawing/2014/main" id="{6388D974-5C47-C230-8D78-7DEE074D73A1}"/>
              </a:ext>
            </a:extLst>
          </p:cNvPr>
          <p:cNvSpPr>
            <a:spLocks noGrp="1"/>
          </p:cNvSpPr>
          <p:nvPr>
            <p:ph type="title"/>
          </p:nvPr>
        </p:nvSpPr>
        <p:spPr>
          <a:xfrm>
            <a:off x="700635" y="782575"/>
            <a:ext cx="10691265" cy="973932"/>
          </a:xfrm>
          <a:ln>
            <a:noFill/>
          </a:ln>
        </p:spPr>
        <p:txBody>
          <a:bodyPr/>
          <a:lstStyle/>
          <a:p>
            <a:pPr algn="ctr"/>
            <a:r>
              <a:rPr lang="en-US" b="1">
                <a:solidFill>
                  <a:schemeClr val="accent3"/>
                </a:solidFill>
                <a:latin typeface="Univers Condensed"/>
              </a:rPr>
              <a:t>Strategies</a:t>
            </a:r>
            <a:endParaRPr lang="en-US" b="1">
              <a:solidFill>
                <a:schemeClr val="accent3"/>
              </a:solidFill>
            </a:endParaRPr>
          </a:p>
        </p:txBody>
      </p:sp>
      <p:sp>
        <p:nvSpPr>
          <p:cNvPr id="3" name="Content Placeholder 2">
            <a:extLst>
              <a:ext uri="{FF2B5EF4-FFF2-40B4-BE49-F238E27FC236}">
                <a16:creationId xmlns:a16="http://schemas.microsoft.com/office/drawing/2014/main" id="{E536808D-B868-AD55-0CA2-46D545E90AF2}"/>
              </a:ext>
            </a:extLst>
          </p:cNvPr>
          <p:cNvSpPr>
            <a:spLocks noGrp="1"/>
          </p:cNvSpPr>
          <p:nvPr>
            <p:ph idx="1"/>
          </p:nvPr>
        </p:nvSpPr>
        <p:spPr>
          <a:xfrm>
            <a:off x="700635" y="1767240"/>
            <a:ext cx="10691265" cy="4161974"/>
          </a:xfrm>
        </p:spPr>
        <p:txBody>
          <a:bodyPr vert="horz" lIns="91440" tIns="45720" rIns="91440" bIns="45720" rtlCol="0" anchor="t">
            <a:normAutofit/>
          </a:bodyPr>
          <a:lstStyle/>
          <a:p>
            <a:pPr>
              <a:lnSpc>
                <a:spcPct val="90000"/>
              </a:lnSpc>
            </a:pPr>
            <a:r>
              <a:rPr lang="en-GB" sz="2000" b="1" dirty="0">
                <a:solidFill>
                  <a:srgbClr val="3E31F5"/>
                </a:solidFill>
                <a:latin typeface="Univers"/>
                <a:cs typeface="Calibri"/>
              </a:rPr>
              <a:t>Peer Education </a:t>
            </a:r>
            <a:r>
              <a:rPr lang="en-GB" sz="1200" b="1" dirty="0">
                <a:solidFill>
                  <a:srgbClr val="3E31F5"/>
                </a:solidFill>
                <a:latin typeface="Univers"/>
                <a:cs typeface="Calibri"/>
              </a:rPr>
              <a:t>(</a:t>
            </a:r>
            <a:r>
              <a:rPr lang="en-GB" sz="1200" b="1" err="1">
                <a:solidFill>
                  <a:srgbClr val="3E31F5"/>
                </a:solidFill>
                <a:latin typeface="Univers"/>
                <a:cs typeface="Calibri"/>
              </a:rPr>
              <a:t>Akuiyibo</a:t>
            </a:r>
            <a:r>
              <a:rPr lang="en-GB" sz="1200" b="1" dirty="0">
                <a:solidFill>
                  <a:srgbClr val="3E31F5"/>
                </a:solidFill>
                <a:latin typeface="Univers"/>
                <a:cs typeface="Calibri"/>
              </a:rPr>
              <a:t> et al., 2021) </a:t>
            </a:r>
            <a:endParaRPr lang="en-US" sz="1200" b="1" dirty="0">
              <a:solidFill>
                <a:srgbClr val="3E31F5"/>
              </a:solidFill>
              <a:latin typeface="Univers"/>
              <a:cs typeface="Calibri"/>
            </a:endParaRPr>
          </a:p>
          <a:p>
            <a:pPr marL="0" indent="0">
              <a:lnSpc>
                <a:spcPct val="90000"/>
              </a:lnSpc>
              <a:buNone/>
            </a:pPr>
            <a:endParaRPr lang="en-GB" sz="2000" b="1">
              <a:solidFill>
                <a:srgbClr val="3E31F5"/>
              </a:solidFill>
              <a:latin typeface="Univers"/>
              <a:cs typeface="Calibri"/>
            </a:endParaRPr>
          </a:p>
          <a:p>
            <a:pPr>
              <a:lnSpc>
                <a:spcPct val="90000"/>
              </a:lnSpc>
            </a:pPr>
            <a:r>
              <a:rPr lang="en-GB" sz="2000" b="1" dirty="0">
                <a:solidFill>
                  <a:srgbClr val="3E31F5"/>
                </a:solidFill>
                <a:latin typeface="Univers"/>
                <a:cs typeface="Calibri"/>
              </a:rPr>
              <a:t>Community Engagement </a:t>
            </a:r>
            <a:endParaRPr lang="en-US" sz="2000" b="1" dirty="0">
              <a:solidFill>
                <a:srgbClr val="3E31F5"/>
              </a:solidFill>
              <a:latin typeface="Univers"/>
              <a:cs typeface="Calibri"/>
            </a:endParaRPr>
          </a:p>
          <a:p>
            <a:pPr marL="0" indent="0">
              <a:lnSpc>
                <a:spcPct val="90000"/>
              </a:lnSpc>
              <a:buNone/>
            </a:pPr>
            <a:endParaRPr lang="en-GB" sz="2000" b="1">
              <a:solidFill>
                <a:srgbClr val="3E31F5"/>
              </a:solidFill>
              <a:latin typeface="Univers"/>
              <a:cs typeface="Calibri"/>
            </a:endParaRPr>
          </a:p>
          <a:p>
            <a:pPr>
              <a:lnSpc>
                <a:spcPct val="90000"/>
              </a:lnSpc>
            </a:pPr>
            <a:r>
              <a:rPr lang="en-GB" sz="2000" b="1" dirty="0">
                <a:solidFill>
                  <a:srgbClr val="3E31F5"/>
                </a:solidFill>
                <a:latin typeface="Univers"/>
                <a:cs typeface="Calibri"/>
              </a:rPr>
              <a:t>Social Media and Technology </a:t>
            </a:r>
            <a:endParaRPr lang="en-US" sz="2000" b="1" dirty="0">
              <a:solidFill>
                <a:srgbClr val="3E31F5"/>
              </a:solidFill>
              <a:latin typeface="Univers"/>
              <a:cs typeface="Calibri"/>
            </a:endParaRPr>
          </a:p>
          <a:p>
            <a:pPr marL="0" indent="0">
              <a:lnSpc>
                <a:spcPct val="90000"/>
              </a:lnSpc>
              <a:buNone/>
            </a:pPr>
            <a:endParaRPr lang="en-GB" sz="2000" b="1">
              <a:solidFill>
                <a:srgbClr val="3E31F5"/>
              </a:solidFill>
              <a:latin typeface="Univers"/>
              <a:cs typeface="Calibri"/>
            </a:endParaRPr>
          </a:p>
          <a:p>
            <a:pPr>
              <a:lnSpc>
                <a:spcPct val="90000"/>
              </a:lnSpc>
            </a:pPr>
            <a:r>
              <a:rPr lang="en-GB" sz="2000" b="1" dirty="0">
                <a:solidFill>
                  <a:srgbClr val="3E31F5"/>
                </a:solidFill>
                <a:latin typeface="Univers"/>
                <a:cs typeface="Calibri"/>
              </a:rPr>
              <a:t>Parents and Guardian Involvement </a:t>
            </a:r>
            <a:endParaRPr lang="en-US" sz="2000" b="1" dirty="0">
              <a:solidFill>
                <a:srgbClr val="3E31F5"/>
              </a:solidFill>
              <a:latin typeface="Univers"/>
              <a:cs typeface="Calibri"/>
            </a:endParaRPr>
          </a:p>
          <a:p>
            <a:pPr>
              <a:lnSpc>
                <a:spcPct val="90000"/>
              </a:lnSpc>
            </a:pPr>
            <a:endParaRPr lang="en-GB" sz="2000" b="1">
              <a:solidFill>
                <a:srgbClr val="3E31F5"/>
              </a:solidFill>
              <a:latin typeface="Univers"/>
              <a:cs typeface="Calibri"/>
            </a:endParaRPr>
          </a:p>
          <a:p>
            <a:pPr>
              <a:lnSpc>
                <a:spcPct val="90000"/>
              </a:lnSpc>
            </a:pPr>
            <a:r>
              <a:rPr lang="en-GB" sz="2000" b="1" dirty="0">
                <a:solidFill>
                  <a:srgbClr val="3E31F5"/>
                </a:solidFill>
                <a:latin typeface="Univers"/>
                <a:cs typeface="Calibri"/>
              </a:rPr>
              <a:t>Access to Resources </a:t>
            </a:r>
            <a:endParaRPr lang="en-US" sz="2000" b="1" dirty="0">
              <a:solidFill>
                <a:srgbClr val="3E31F5"/>
              </a:solidFill>
              <a:latin typeface="Univers"/>
              <a:cs typeface="Calibri"/>
            </a:endParaRPr>
          </a:p>
          <a:p>
            <a:endParaRPr lang="en-US"/>
          </a:p>
        </p:txBody>
      </p:sp>
      <p:sp>
        <p:nvSpPr>
          <p:cNvPr id="4" name="Date Placeholder 3">
            <a:extLst>
              <a:ext uri="{FF2B5EF4-FFF2-40B4-BE49-F238E27FC236}">
                <a16:creationId xmlns:a16="http://schemas.microsoft.com/office/drawing/2014/main" id="{7D276FA5-A8CD-A7E4-ACE2-6F37E17DDCE3}"/>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ECCA550F-3491-E099-A3EF-77123FA2F538}"/>
              </a:ext>
            </a:extLst>
          </p:cNvPr>
          <p:cNvPicPr>
            <a:picLocks noChangeAspect="1"/>
          </p:cNvPicPr>
          <p:nvPr/>
        </p:nvPicPr>
        <p:blipFill>
          <a:blip r:embed="rId4"/>
          <a:stretch>
            <a:fillRect/>
          </a:stretch>
        </p:blipFill>
        <p:spPr>
          <a:xfrm>
            <a:off x="2705219" y="5388885"/>
            <a:ext cx="6680200" cy="1371600"/>
          </a:xfrm>
          <a:prstGeom prst="rect">
            <a:avLst/>
          </a:prstGeom>
        </p:spPr>
      </p:pic>
      <p:pic>
        <p:nvPicPr>
          <p:cNvPr id="6" name="Picture 5" descr="Parent Involvement School Clip Art">
            <a:extLst>
              <a:ext uri="{FF2B5EF4-FFF2-40B4-BE49-F238E27FC236}">
                <a16:creationId xmlns:a16="http://schemas.microsoft.com/office/drawing/2014/main" id="{446B23EB-D472-2F6B-E734-F654B8A2D57A}"/>
              </a:ext>
            </a:extLst>
          </p:cNvPr>
          <p:cNvPicPr>
            <a:picLocks noChangeAspect="1"/>
          </p:cNvPicPr>
          <p:nvPr/>
        </p:nvPicPr>
        <p:blipFill rotWithShape="1">
          <a:blip r:embed="rId5"/>
          <a:srcRect l="185" t="5300" r="-484" b="4557"/>
          <a:stretch/>
        </p:blipFill>
        <p:spPr>
          <a:xfrm>
            <a:off x="8385233" y="2965062"/>
            <a:ext cx="2598529" cy="2742017"/>
          </a:xfrm>
          <a:prstGeom prst="rect">
            <a:avLst/>
          </a:prstGeom>
        </p:spPr>
      </p:pic>
      <p:pic>
        <p:nvPicPr>
          <p:cNvPr id="9" name="Picture 8" descr="Image result for peer education">
            <a:extLst>
              <a:ext uri="{FF2B5EF4-FFF2-40B4-BE49-F238E27FC236}">
                <a16:creationId xmlns:a16="http://schemas.microsoft.com/office/drawing/2014/main" id="{068C2E6E-15B2-696F-A642-7B3CA5F10D9C}"/>
              </a:ext>
            </a:extLst>
          </p:cNvPr>
          <p:cNvPicPr>
            <a:picLocks noChangeAspect="1"/>
          </p:cNvPicPr>
          <p:nvPr/>
        </p:nvPicPr>
        <p:blipFill>
          <a:blip r:embed="rId6"/>
          <a:stretch>
            <a:fillRect/>
          </a:stretch>
        </p:blipFill>
        <p:spPr>
          <a:xfrm rot="-660000">
            <a:off x="7294922" y="1013833"/>
            <a:ext cx="2571750" cy="1879914"/>
          </a:xfrm>
          <a:prstGeom prst="rect">
            <a:avLst/>
          </a:prstGeom>
        </p:spPr>
      </p:pic>
    </p:spTree>
    <p:extLst>
      <p:ext uri="{BB962C8B-B14F-4D97-AF65-F5344CB8AC3E}">
        <p14:creationId xmlns:p14="http://schemas.microsoft.com/office/powerpoint/2010/main" val="15956092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ADA0D0-9AD6-15FB-E0F3-003ED412C8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6A9748F-E480-4B04-7A13-85C22E2B9D50}"/>
              </a:ext>
            </a:extLst>
          </p:cNvPr>
          <p:cNvSpPr>
            <a:spLocks noGrp="1"/>
          </p:cNvSpPr>
          <p:nvPr>
            <p:ph type="title"/>
          </p:nvPr>
        </p:nvSpPr>
        <p:spPr>
          <a:xfrm>
            <a:off x="700635" y="782575"/>
            <a:ext cx="10691265" cy="973932"/>
          </a:xfrm>
          <a:ln>
            <a:noFill/>
          </a:ln>
        </p:spPr>
        <p:txBody>
          <a:bodyPr/>
          <a:lstStyle/>
          <a:p>
            <a:pPr algn="ctr"/>
            <a:r>
              <a:rPr lang="en-US" b="1">
                <a:solidFill>
                  <a:schemeClr val="accent3"/>
                </a:solidFill>
                <a:latin typeface="Univers Condensed"/>
              </a:rPr>
              <a:t>Strategies Cont. </a:t>
            </a:r>
            <a:endParaRPr lang="en-US" b="1">
              <a:solidFill>
                <a:schemeClr val="accent3"/>
              </a:solidFill>
            </a:endParaRPr>
          </a:p>
        </p:txBody>
      </p:sp>
      <p:sp>
        <p:nvSpPr>
          <p:cNvPr id="3" name="Content Placeholder 2">
            <a:extLst>
              <a:ext uri="{FF2B5EF4-FFF2-40B4-BE49-F238E27FC236}">
                <a16:creationId xmlns:a16="http://schemas.microsoft.com/office/drawing/2014/main" id="{29C2605B-F262-5E08-B597-734330380C04}"/>
              </a:ext>
            </a:extLst>
          </p:cNvPr>
          <p:cNvSpPr>
            <a:spLocks noGrp="1"/>
          </p:cNvSpPr>
          <p:nvPr>
            <p:ph idx="1"/>
          </p:nvPr>
        </p:nvSpPr>
        <p:spPr>
          <a:xfrm>
            <a:off x="700635" y="1767240"/>
            <a:ext cx="10691265" cy="4161974"/>
          </a:xfrm>
        </p:spPr>
        <p:txBody>
          <a:bodyPr vert="horz" lIns="91440" tIns="45720" rIns="91440" bIns="45720" rtlCol="0" anchor="t">
            <a:normAutofit/>
          </a:bodyPr>
          <a:lstStyle/>
          <a:p>
            <a:pPr marL="0" indent="0">
              <a:lnSpc>
                <a:spcPct val="90000"/>
              </a:lnSpc>
              <a:buNone/>
            </a:pPr>
            <a:r>
              <a:rPr lang="en-US" sz="1900" b="1">
                <a:solidFill>
                  <a:schemeClr val="accent3"/>
                </a:solidFill>
                <a:latin typeface="Univers"/>
                <a:cs typeface="Calibri"/>
              </a:rPr>
              <a:t>Sexual health education have been effective in schools as students are equipped with: </a:t>
            </a:r>
          </a:p>
          <a:p>
            <a:pPr>
              <a:lnSpc>
                <a:spcPct val="90000"/>
              </a:lnSpc>
            </a:pPr>
            <a:r>
              <a:rPr lang="en-US" sz="1900" b="1">
                <a:solidFill>
                  <a:srgbClr val="3E31F5"/>
                </a:solidFill>
                <a:latin typeface="Univers"/>
                <a:cs typeface="Calibri"/>
              </a:rPr>
              <a:t>Skills and knowledge </a:t>
            </a:r>
          </a:p>
          <a:p>
            <a:pPr>
              <a:lnSpc>
                <a:spcPct val="90000"/>
              </a:lnSpc>
            </a:pPr>
            <a:r>
              <a:rPr lang="en-US" sz="1900" b="1">
                <a:solidFill>
                  <a:srgbClr val="3E31F5"/>
                </a:solidFill>
                <a:latin typeface="Univers"/>
                <a:cs typeface="Calibri"/>
              </a:rPr>
              <a:t>Promote healthy sexual behavior</a:t>
            </a:r>
          </a:p>
          <a:p>
            <a:pPr>
              <a:lnSpc>
                <a:spcPct val="90000"/>
              </a:lnSpc>
            </a:pPr>
            <a:r>
              <a:rPr lang="en-US" sz="1900" b="1">
                <a:solidFill>
                  <a:srgbClr val="3E31F5"/>
                </a:solidFill>
                <a:latin typeface="Univers"/>
                <a:cs typeface="Calibri"/>
              </a:rPr>
              <a:t>Reduce risk </a:t>
            </a:r>
          </a:p>
          <a:p>
            <a:pPr marL="0" indent="0">
              <a:lnSpc>
                <a:spcPct val="90000"/>
              </a:lnSpc>
              <a:buNone/>
            </a:pPr>
            <a:endParaRPr lang="en-US" sz="1900" b="1">
              <a:solidFill>
                <a:srgbClr val="3E31F5"/>
              </a:solidFill>
              <a:latin typeface="Univers"/>
              <a:cs typeface="Calibri"/>
            </a:endParaRPr>
          </a:p>
          <a:p>
            <a:pPr marL="0" indent="0">
              <a:lnSpc>
                <a:spcPct val="90000"/>
              </a:lnSpc>
              <a:buNone/>
            </a:pPr>
            <a:r>
              <a:rPr lang="en-US" sz="1900" b="1">
                <a:solidFill>
                  <a:schemeClr val="accent3"/>
                </a:solidFill>
                <a:latin typeface="Univers"/>
                <a:cs typeface="Calibri"/>
              </a:rPr>
              <a:t>This would give students the ability to:</a:t>
            </a:r>
          </a:p>
          <a:p>
            <a:pPr>
              <a:lnSpc>
                <a:spcPct val="90000"/>
              </a:lnSpc>
            </a:pPr>
            <a:r>
              <a:rPr lang="en-US" sz="1900" b="1">
                <a:solidFill>
                  <a:srgbClr val="3E31F5"/>
                </a:solidFill>
                <a:latin typeface="Univers"/>
                <a:cs typeface="Calibri"/>
              </a:rPr>
              <a:t>Practice</a:t>
            </a:r>
          </a:p>
          <a:p>
            <a:pPr>
              <a:lnSpc>
                <a:spcPct val="90000"/>
              </a:lnSpc>
            </a:pPr>
            <a:r>
              <a:rPr lang="en-US" sz="1900" b="1">
                <a:solidFill>
                  <a:srgbClr val="3E31F5"/>
                </a:solidFill>
                <a:latin typeface="Univers"/>
                <a:cs typeface="Calibri"/>
              </a:rPr>
              <a:t>Assess</a:t>
            </a:r>
          </a:p>
          <a:p>
            <a:pPr>
              <a:lnSpc>
                <a:spcPct val="90000"/>
              </a:lnSpc>
            </a:pPr>
            <a:r>
              <a:rPr lang="en-US" sz="1900" b="1">
                <a:solidFill>
                  <a:srgbClr val="3E31F5"/>
                </a:solidFill>
                <a:latin typeface="Univers"/>
                <a:cs typeface="Calibri"/>
              </a:rPr>
              <a:t>Reflect</a:t>
            </a:r>
            <a:endParaRPr lang="en-US" sz="1900">
              <a:solidFill>
                <a:srgbClr val="3E31F5"/>
              </a:solidFill>
              <a:latin typeface="Univers"/>
              <a:cs typeface="Calibri"/>
            </a:endParaRPr>
          </a:p>
          <a:p>
            <a:pPr>
              <a:lnSpc>
                <a:spcPct val="90000"/>
              </a:lnSpc>
            </a:pPr>
            <a:endParaRPr lang="en-GB" sz="2000" b="1">
              <a:solidFill>
                <a:srgbClr val="3E31F5"/>
              </a:solidFill>
              <a:latin typeface="Univers"/>
              <a:cs typeface="Calibri"/>
            </a:endParaRPr>
          </a:p>
          <a:p>
            <a:endParaRPr lang="en-US"/>
          </a:p>
        </p:txBody>
      </p:sp>
      <p:sp>
        <p:nvSpPr>
          <p:cNvPr id="4" name="Date Placeholder 3">
            <a:extLst>
              <a:ext uri="{FF2B5EF4-FFF2-40B4-BE49-F238E27FC236}">
                <a16:creationId xmlns:a16="http://schemas.microsoft.com/office/drawing/2014/main" id="{54B6EEF9-CC99-2C21-68E0-34662588E5D1}"/>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0E1DCE0D-78D9-2EA6-9DCF-E68988A3E1D6}"/>
              </a:ext>
            </a:extLst>
          </p:cNvPr>
          <p:cNvPicPr>
            <a:picLocks noChangeAspect="1"/>
          </p:cNvPicPr>
          <p:nvPr/>
        </p:nvPicPr>
        <p:blipFill>
          <a:blip r:embed="rId2"/>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119714012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C5A18-567C-0DC6-E33A-057ACBB2F9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6D45A1-CED5-B81F-F46B-4A6831613C3D}"/>
              </a:ext>
            </a:extLst>
          </p:cNvPr>
          <p:cNvSpPr>
            <a:spLocks noGrp="1"/>
          </p:cNvSpPr>
          <p:nvPr>
            <p:ph type="title"/>
          </p:nvPr>
        </p:nvSpPr>
        <p:spPr>
          <a:xfrm>
            <a:off x="700635" y="782575"/>
            <a:ext cx="10691265" cy="973932"/>
          </a:xfrm>
          <a:ln>
            <a:noFill/>
          </a:ln>
        </p:spPr>
        <p:txBody>
          <a:bodyPr/>
          <a:lstStyle/>
          <a:p>
            <a:pPr algn="ctr"/>
            <a:r>
              <a:rPr lang="en-US" b="1">
                <a:solidFill>
                  <a:schemeClr val="accent3"/>
                </a:solidFill>
                <a:latin typeface="Univers Condensed"/>
              </a:rPr>
              <a:t>Strategies Cont. </a:t>
            </a:r>
            <a:endParaRPr lang="en-US" b="1">
              <a:solidFill>
                <a:schemeClr val="accent3"/>
              </a:solidFill>
            </a:endParaRPr>
          </a:p>
        </p:txBody>
      </p:sp>
      <p:sp>
        <p:nvSpPr>
          <p:cNvPr id="3" name="Content Placeholder 2">
            <a:extLst>
              <a:ext uri="{FF2B5EF4-FFF2-40B4-BE49-F238E27FC236}">
                <a16:creationId xmlns:a16="http://schemas.microsoft.com/office/drawing/2014/main" id="{9E3B9C55-D5DD-06C7-5F64-6901DF570086}"/>
              </a:ext>
            </a:extLst>
          </p:cNvPr>
          <p:cNvSpPr>
            <a:spLocks noGrp="1"/>
          </p:cNvSpPr>
          <p:nvPr>
            <p:ph idx="1"/>
          </p:nvPr>
        </p:nvSpPr>
        <p:spPr>
          <a:xfrm>
            <a:off x="700635" y="1767240"/>
            <a:ext cx="10691265" cy="4161974"/>
          </a:xfrm>
        </p:spPr>
        <p:txBody>
          <a:bodyPr vert="horz" lIns="91440" tIns="45720" rIns="91440" bIns="45720" rtlCol="0" anchor="t">
            <a:normAutofit/>
          </a:bodyPr>
          <a:lstStyle/>
          <a:p>
            <a:pPr marL="0" indent="0">
              <a:lnSpc>
                <a:spcPct val="90000"/>
              </a:lnSpc>
              <a:buNone/>
            </a:pPr>
            <a:r>
              <a:rPr lang="en-GB" sz="2000" b="1">
                <a:solidFill>
                  <a:schemeClr val="accent3"/>
                </a:solidFill>
                <a:latin typeface="Univers"/>
                <a:cs typeface="calibri light"/>
              </a:rPr>
              <a:t>Students will now be able to:</a:t>
            </a:r>
            <a:endParaRPr lang="en-GB" sz="2000" b="1">
              <a:solidFill>
                <a:schemeClr val="accent3"/>
              </a:solidFill>
              <a:latin typeface="Univers"/>
              <a:cs typeface="Calibri"/>
            </a:endParaRPr>
          </a:p>
          <a:p>
            <a:pPr>
              <a:lnSpc>
                <a:spcPct val="90000"/>
              </a:lnSpc>
              <a:buFont typeface="Arial"/>
              <a:buChar char="•"/>
            </a:pPr>
            <a:r>
              <a:rPr lang="en-GB" sz="2000" b="1">
                <a:solidFill>
                  <a:srgbClr val="3E31F5"/>
                </a:solidFill>
                <a:latin typeface="Univers"/>
                <a:cs typeface="Calibri"/>
              </a:rPr>
              <a:t>Be independent</a:t>
            </a:r>
            <a:endParaRPr lang="en-US" sz="2000" b="1">
              <a:solidFill>
                <a:srgbClr val="3E31F5"/>
              </a:solidFill>
              <a:latin typeface="Univers"/>
              <a:cs typeface="Calibri"/>
            </a:endParaRPr>
          </a:p>
          <a:p>
            <a:pPr>
              <a:lnSpc>
                <a:spcPct val="90000"/>
              </a:lnSpc>
              <a:buFont typeface="Arial"/>
              <a:buChar char="•"/>
            </a:pPr>
            <a:r>
              <a:rPr lang="en-GB" sz="2000" b="1">
                <a:solidFill>
                  <a:srgbClr val="3E31F5"/>
                </a:solidFill>
                <a:latin typeface="Univers"/>
                <a:cs typeface="Calibri"/>
              </a:rPr>
              <a:t>Think critically</a:t>
            </a:r>
            <a:endParaRPr lang="en-US" sz="2000" b="1">
              <a:solidFill>
                <a:srgbClr val="3E31F5"/>
              </a:solidFill>
              <a:latin typeface="Univers"/>
              <a:cs typeface="Calibri"/>
            </a:endParaRPr>
          </a:p>
          <a:p>
            <a:pPr>
              <a:lnSpc>
                <a:spcPct val="90000"/>
              </a:lnSpc>
              <a:buFont typeface="Arial"/>
            </a:pPr>
            <a:r>
              <a:rPr lang="en-GB" sz="2000" b="1">
                <a:solidFill>
                  <a:srgbClr val="3E31F5"/>
                </a:solidFill>
                <a:latin typeface="Univers"/>
                <a:cs typeface="Calibri"/>
              </a:rPr>
              <a:t>Make better decision to avoid STI, HIV and avoid unwanted pregnancies </a:t>
            </a:r>
            <a:endParaRPr lang="en-US" sz="2000" b="1">
              <a:solidFill>
                <a:srgbClr val="3E31F5"/>
              </a:solidFill>
              <a:latin typeface="Univers"/>
              <a:cs typeface="Calibri"/>
            </a:endParaRPr>
          </a:p>
          <a:p>
            <a:pPr>
              <a:lnSpc>
                <a:spcPct val="90000"/>
              </a:lnSpc>
              <a:buFont typeface="Arial"/>
            </a:pPr>
            <a:r>
              <a:rPr lang="en-GB" sz="2000" b="1">
                <a:solidFill>
                  <a:srgbClr val="3E31F5"/>
                </a:solidFill>
                <a:latin typeface="Univers"/>
                <a:cs typeface="Calibri"/>
              </a:rPr>
              <a:t>Delay the start of sexual intercourse</a:t>
            </a:r>
            <a:endParaRPr lang="en-US" sz="2000" b="1">
              <a:solidFill>
                <a:srgbClr val="3E31F5"/>
              </a:solidFill>
              <a:latin typeface="Univers"/>
              <a:cs typeface="Calibri"/>
            </a:endParaRPr>
          </a:p>
          <a:p>
            <a:pPr>
              <a:lnSpc>
                <a:spcPct val="90000"/>
              </a:lnSpc>
              <a:buFont typeface="Arial"/>
              <a:buChar char="•"/>
            </a:pPr>
            <a:r>
              <a:rPr lang="en-GB" sz="2000" b="1">
                <a:solidFill>
                  <a:srgbClr val="3E31F5"/>
                </a:solidFill>
                <a:latin typeface="Univers"/>
                <a:cs typeface="Calibri"/>
              </a:rPr>
              <a:t>Have less partners</a:t>
            </a:r>
            <a:endParaRPr lang="en-US" sz="2000" b="1">
              <a:solidFill>
                <a:srgbClr val="3E31F5"/>
              </a:solidFill>
              <a:latin typeface="Univers"/>
              <a:cs typeface="Calibri"/>
            </a:endParaRPr>
          </a:p>
          <a:p>
            <a:pPr>
              <a:lnSpc>
                <a:spcPct val="90000"/>
              </a:lnSpc>
              <a:buFont typeface="Arial"/>
              <a:buChar char="•"/>
            </a:pPr>
            <a:r>
              <a:rPr lang="en-GB" sz="2000" b="1">
                <a:solidFill>
                  <a:srgbClr val="3E31F5"/>
                </a:solidFill>
                <a:latin typeface="Univers"/>
                <a:cs typeface="Calibri"/>
              </a:rPr>
              <a:t>Have less unprotected sex</a:t>
            </a:r>
            <a:endParaRPr lang="en-US" sz="2000" b="1">
              <a:solidFill>
                <a:srgbClr val="3E31F5"/>
              </a:solidFill>
              <a:latin typeface="Univers"/>
              <a:cs typeface="Calibri"/>
            </a:endParaRPr>
          </a:p>
          <a:p>
            <a:pPr>
              <a:lnSpc>
                <a:spcPct val="90000"/>
              </a:lnSpc>
              <a:buFont typeface="Arial"/>
            </a:pPr>
            <a:r>
              <a:rPr lang="en-GB" sz="2000" b="1">
                <a:solidFill>
                  <a:srgbClr val="3E31F5"/>
                </a:solidFill>
                <a:latin typeface="Univers"/>
                <a:cs typeface="Calibri"/>
              </a:rPr>
              <a:t>Improvement academically</a:t>
            </a:r>
            <a:endParaRPr lang="en-US" sz="2000" b="1">
              <a:solidFill>
                <a:srgbClr val="3E31F5"/>
              </a:solidFill>
              <a:latin typeface="Univers"/>
              <a:cs typeface="Calibri"/>
            </a:endParaRPr>
          </a:p>
          <a:p>
            <a:pPr marL="0" indent="0">
              <a:lnSpc>
                <a:spcPct val="90000"/>
              </a:lnSpc>
              <a:buNone/>
            </a:pPr>
            <a:endParaRPr lang="en-US" sz="1900" b="1">
              <a:solidFill>
                <a:srgbClr val="3E31F5"/>
              </a:solidFill>
              <a:latin typeface="Univers"/>
              <a:cs typeface="Calibri"/>
            </a:endParaRPr>
          </a:p>
          <a:p>
            <a:pPr>
              <a:lnSpc>
                <a:spcPct val="90000"/>
              </a:lnSpc>
            </a:pPr>
            <a:endParaRPr lang="en-GB" sz="2000" b="1">
              <a:solidFill>
                <a:srgbClr val="3E31F5"/>
              </a:solidFill>
              <a:latin typeface="Univers"/>
              <a:cs typeface="Calibri"/>
            </a:endParaRPr>
          </a:p>
          <a:p>
            <a:endParaRPr lang="en-US"/>
          </a:p>
        </p:txBody>
      </p:sp>
      <p:sp>
        <p:nvSpPr>
          <p:cNvPr id="4" name="Date Placeholder 3">
            <a:extLst>
              <a:ext uri="{FF2B5EF4-FFF2-40B4-BE49-F238E27FC236}">
                <a16:creationId xmlns:a16="http://schemas.microsoft.com/office/drawing/2014/main" id="{5A48D0FC-4C02-BE52-F147-2F6CA830B68D}"/>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9BF16C4A-4966-C4B1-DA89-82521C4570C6}"/>
              </a:ext>
            </a:extLst>
          </p:cNvPr>
          <p:cNvPicPr>
            <a:picLocks noChangeAspect="1"/>
          </p:cNvPicPr>
          <p:nvPr/>
        </p:nvPicPr>
        <p:blipFill>
          <a:blip r:embed="rId2"/>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3119457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3F214B-9B57-3EE9-A79F-8A49F8B6A68B}"/>
            </a:ext>
          </a:extLst>
        </p:cNvPr>
        <p:cNvGrpSpPr/>
        <p:nvPr/>
      </p:nvGrpSpPr>
      <p:grpSpPr>
        <a:xfrm>
          <a:off x="0" y="0"/>
          <a:ext cx="0" cy="0"/>
          <a:chOff x="0" y="0"/>
          <a:chExt cx="0" cy="0"/>
        </a:xfrm>
      </p:grpSpPr>
      <p:pic>
        <p:nvPicPr>
          <p:cNvPr id="8" name="Picture 7" descr="Llanishen Court Surgery - LGBT+">
            <a:extLst>
              <a:ext uri="{FF2B5EF4-FFF2-40B4-BE49-F238E27FC236}">
                <a16:creationId xmlns:a16="http://schemas.microsoft.com/office/drawing/2014/main" id="{B1733A80-86B8-A4BD-5A18-53255F6AB311}"/>
              </a:ext>
            </a:extLst>
          </p:cNvPr>
          <p:cNvPicPr>
            <a:picLocks noChangeAspect="1"/>
          </p:cNvPicPr>
          <p:nvPr/>
        </p:nvPicPr>
        <p:blipFill>
          <a:blip r:embed="rId2"/>
          <a:stretch>
            <a:fillRect/>
          </a:stretch>
        </p:blipFill>
        <p:spPr>
          <a:xfrm>
            <a:off x="2705219" y="5388885"/>
            <a:ext cx="6680200" cy="1371600"/>
          </a:xfrm>
          <a:prstGeom prst="rect">
            <a:avLst/>
          </a:prstGeom>
        </p:spPr>
      </p:pic>
      <p:sp>
        <p:nvSpPr>
          <p:cNvPr id="2" name="Title 1">
            <a:extLst>
              <a:ext uri="{FF2B5EF4-FFF2-40B4-BE49-F238E27FC236}">
                <a16:creationId xmlns:a16="http://schemas.microsoft.com/office/drawing/2014/main" id="{2A4F25A6-7CD4-ABFB-2107-7A2BC555ABCC}"/>
              </a:ext>
            </a:extLst>
          </p:cNvPr>
          <p:cNvSpPr>
            <a:spLocks noGrp="1"/>
          </p:cNvSpPr>
          <p:nvPr>
            <p:ph type="title"/>
          </p:nvPr>
        </p:nvSpPr>
        <p:spPr>
          <a:xfrm>
            <a:off x="700635" y="782575"/>
            <a:ext cx="10691265" cy="973932"/>
          </a:xfrm>
          <a:ln>
            <a:noFill/>
          </a:ln>
        </p:spPr>
        <p:txBody>
          <a:bodyPr/>
          <a:lstStyle/>
          <a:p>
            <a:pPr algn="ctr"/>
            <a:r>
              <a:rPr lang="en-US" b="1">
                <a:solidFill>
                  <a:schemeClr val="accent3"/>
                </a:solidFill>
                <a:latin typeface="Univers Condensed"/>
              </a:rPr>
              <a:t>Policies </a:t>
            </a:r>
            <a:endParaRPr lang="en-US" b="1">
              <a:solidFill>
                <a:schemeClr val="accent3"/>
              </a:solidFill>
            </a:endParaRPr>
          </a:p>
        </p:txBody>
      </p:sp>
      <p:sp>
        <p:nvSpPr>
          <p:cNvPr id="3" name="Content Placeholder 2">
            <a:extLst>
              <a:ext uri="{FF2B5EF4-FFF2-40B4-BE49-F238E27FC236}">
                <a16:creationId xmlns:a16="http://schemas.microsoft.com/office/drawing/2014/main" id="{9CAEF121-9728-429A-32E7-F407A0B8B88D}"/>
              </a:ext>
            </a:extLst>
          </p:cNvPr>
          <p:cNvSpPr>
            <a:spLocks noGrp="1"/>
          </p:cNvSpPr>
          <p:nvPr>
            <p:ph idx="1"/>
          </p:nvPr>
        </p:nvSpPr>
        <p:spPr>
          <a:xfrm>
            <a:off x="700635" y="1767240"/>
            <a:ext cx="10691265" cy="4161974"/>
          </a:xfrm>
        </p:spPr>
        <p:txBody>
          <a:bodyPr vert="horz" lIns="91440" tIns="45720" rIns="91440" bIns="45720" rtlCol="0" anchor="t">
            <a:normAutofit fontScale="85000" lnSpcReduction="20000"/>
          </a:bodyPr>
          <a:lstStyle/>
          <a:p>
            <a:pPr indent="0">
              <a:lnSpc>
                <a:spcPct val="120000"/>
              </a:lnSpc>
              <a:spcBef>
                <a:spcPts val="500"/>
              </a:spcBef>
              <a:buFont typeface="Arial"/>
              <a:buChar char="•"/>
            </a:pPr>
            <a:r>
              <a:rPr lang="en-GB" sz="2000" b="1">
                <a:solidFill>
                  <a:srgbClr val="3E31F5"/>
                </a:solidFill>
                <a:latin typeface="Univers"/>
                <a:cs typeface="Calibri"/>
              </a:rPr>
              <a:t>Promote supportive environment</a:t>
            </a:r>
            <a:endParaRPr lang="en-US" sz="2000" b="1">
              <a:solidFill>
                <a:srgbClr val="3E31F5"/>
              </a:solidFill>
              <a:latin typeface="Univers"/>
              <a:cs typeface="Calibri"/>
            </a:endParaRPr>
          </a:p>
          <a:p>
            <a:pPr marL="0" indent="0">
              <a:lnSpc>
                <a:spcPct val="120000"/>
              </a:lnSpc>
              <a:spcBef>
                <a:spcPts val="500"/>
              </a:spcBef>
              <a:buNone/>
            </a:pPr>
            <a:endParaRPr lang="en-GB" sz="2000" b="1">
              <a:solidFill>
                <a:srgbClr val="3E31F5"/>
              </a:solidFill>
              <a:latin typeface="Univers"/>
              <a:cs typeface="Calibri"/>
            </a:endParaRPr>
          </a:p>
          <a:p>
            <a:pPr indent="0">
              <a:lnSpc>
                <a:spcPct val="120000"/>
              </a:lnSpc>
              <a:spcBef>
                <a:spcPts val="500"/>
              </a:spcBef>
              <a:buFont typeface="Arial"/>
              <a:buChar char="•"/>
            </a:pPr>
            <a:r>
              <a:rPr lang="en-GB" sz="2000" b="1">
                <a:solidFill>
                  <a:srgbClr val="3E31F5"/>
                </a:solidFill>
                <a:latin typeface="Univers"/>
                <a:cs typeface="Calibri"/>
              </a:rPr>
              <a:t>Content delivered must be medically accurate, developmentally appropriate, encourage inclusivity and grounded in science</a:t>
            </a:r>
            <a:endParaRPr lang="en-US" sz="2000" b="1">
              <a:solidFill>
                <a:srgbClr val="3E31F5"/>
              </a:solidFill>
              <a:latin typeface="Univers"/>
              <a:cs typeface="Calibri"/>
            </a:endParaRPr>
          </a:p>
          <a:p>
            <a:pPr indent="0">
              <a:lnSpc>
                <a:spcPct val="120000"/>
              </a:lnSpc>
              <a:spcBef>
                <a:spcPts val="500"/>
              </a:spcBef>
              <a:buFont typeface="Arial"/>
              <a:buChar char="•"/>
            </a:pPr>
            <a:endParaRPr lang="en-GB" sz="2000" b="1">
              <a:solidFill>
                <a:srgbClr val="3E31F5"/>
              </a:solidFill>
              <a:latin typeface="Univers"/>
              <a:cs typeface="Calibri"/>
            </a:endParaRPr>
          </a:p>
          <a:p>
            <a:pPr indent="0">
              <a:lnSpc>
                <a:spcPct val="120000"/>
              </a:lnSpc>
              <a:spcBef>
                <a:spcPts val="500"/>
              </a:spcBef>
              <a:buFont typeface="Arial"/>
              <a:buChar char="•"/>
            </a:pPr>
            <a:r>
              <a:rPr lang="en-GB" sz="2000" b="1">
                <a:solidFill>
                  <a:srgbClr val="3E31F5"/>
                </a:solidFill>
                <a:latin typeface="Univers"/>
                <a:cs typeface="Calibri"/>
              </a:rPr>
              <a:t>Engage with parents and community partners</a:t>
            </a:r>
            <a:endParaRPr lang="en-US" sz="2000" b="1">
              <a:solidFill>
                <a:srgbClr val="3E31F5"/>
              </a:solidFill>
              <a:latin typeface="Univers"/>
              <a:cs typeface="Calibri"/>
            </a:endParaRPr>
          </a:p>
          <a:p>
            <a:pPr indent="0">
              <a:lnSpc>
                <a:spcPct val="120000"/>
              </a:lnSpc>
              <a:spcBef>
                <a:spcPts val="500"/>
              </a:spcBef>
              <a:buFont typeface="Arial"/>
              <a:buChar char="•"/>
            </a:pPr>
            <a:endParaRPr lang="en-US" sz="2000" b="1">
              <a:solidFill>
                <a:srgbClr val="3E31F5"/>
              </a:solidFill>
              <a:latin typeface="Univers"/>
              <a:cs typeface="Calibri"/>
            </a:endParaRPr>
          </a:p>
          <a:p>
            <a:pPr indent="0">
              <a:lnSpc>
                <a:spcPct val="120000"/>
              </a:lnSpc>
              <a:spcBef>
                <a:spcPts val="500"/>
              </a:spcBef>
              <a:buFont typeface="Arial"/>
              <a:buChar char="•"/>
            </a:pPr>
            <a:r>
              <a:rPr lang="en-GB" sz="2000" b="1">
                <a:solidFill>
                  <a:srgbClr val="3E31F5"/>
                </a:solidFill>
                <a:latin typeface="Univers"/>
                <a:cs typeface="Calibri"/>
              </a:rPr>
              <a:t>Equip staff with knowledge</a:t>
            </a:r>
            <a:endParaRPr lang="en-US" sz="2000" b="1">
              <a:solidFill>
                <a:srgbClr val="3E31F5"/>
              </a:solidFill>
              <a:latin typeface="Univers"/>
              <a:cs typeface="Calibri"/>
            </a:endParaRPr>
          </a:p>
          <a:p>
            <a:pPr marL="0" indent="0">
              <a:lnSpc>
                <a:spcPct val="120000"/>
              </a:lnSpc>
              <a:spcBef>
                <a:spcPts val="500"/>
              </a:spcBef>
              <a:buNone/>
            </a:pPr>
            <a:r>
              <a:rPr lang="en-GB" sz="2000" b="1">
                <a:solidFill>
                  <a:srgbClr val="3E31F5"/>
                </a:solidFill>
                <a:latin typeface="Univers"/>
                <a:cs typeface="Calibri"/>
              </a:rPr>
              <a:t>Example CDC programme Division of Adolescent and School Health (DASH)</a:t>
            </a:r>
            <a:endParaRPr lang="en-US" sz="2000">
              <a:solidFill>
                <a:srgbClr val="E78229"/>
              </a:solidFill>
              <a:latin typeface="Univers"/>
            </a:endParaRPr>
          </a:p>
          <a:p>
            <a:pPr marL="0" indent="0">
              <a:lnSpc>
                <a:spcPct val="120000"/>
              </a:lnSpc>
              <a:spcBef>
                <a:spcPts val="500"/>
              </a:spcBef>
              <a:buNone/>
            </a:pPr>
            <a:r>
              <a:rPr lang="en-GB" sz="2400" b="1">
                <a:solidFill>
                  <a:srgbClr val="3E31F5"/>
                </a:solidFill>
                <a:latin typeface="Calibri"/>
                <a:ea typeface="Calibri"/>
                <a:cs typeface="Calibri"/>
                <a:hlinkClick r:id="rId3"/>
              </a:rPr>
              <a:t>https://www.youtube.com/watch?embeds_referring_euri=https%3A%2F%2Fwww.bing.com%2F&amp;embeds_referring_origin=https%3A%2F%2Fwww.bing.com&amp;source_ve_path=Mjg2NjQsMTY0NTAz&amp;feature=emb_share&amp;v=XWvTeaBYxnE</a:t>
            </a:r>
            <a:endParaRPr lang="en-GB">
              <a:solidFill>
                <a:srgbClr val="3E31F5"/>
              </a:solidFill>
            </a:endParaRPr>
          </a:p>
          <a:p>
            <a:pPr marL="0" indent="0">
              <a:lnSpc>
                <a:spcPct val="90000"/>
              </a:lnSpc>
              <a:buNone/>
            </a:pPr>
            <a:endParaRPr lang="en-GB" sz="2400" b="1">
              <a:solidFill>
                <a:srgbClr val="3E31F5"/>
              </a:solidFill>
              <a:latin typeface="Calibri"/>
              <a:ea typeface="Calibri"/>
              <a:cs typeface="Calibri"/>
            </a:endParaRPr>
          </a:p>
          <a:p>
            <a:pPr marL="0" indent="0">
              <a:lnSpc>
                <a:spcPct val="90000"/>
              </a:lnSpc>
              <a:buNone/>
            </a:pPr>
            <a:endParaRPr lang="en-US" sz="1900" b="1">
              <a:solidFill>
                <a:srgbClr val="3E31F5"/>
              </a:solidFill>
              <a:cs typeface="Calibri"/>
            </a:endParaRPr>
          </a:p>
          <a:p>
            <a:pPr>
              <a:lnSpc>
                <a:spcPct val="90000"/>
              </a:lnSpc>
            </a:pPr>
            <a:endParaRPr lang="en-GB" sz="2000" b="1">
              <a:solidFill>
                <a:srgbClr val="3E31F5"/>
              </a:solidFill>
              <a:cs typeface="Calibri"/>
            </a:endParaRPr>
          </a:p>
          <a:p>
            <a:endParaRPr lang="en-US"/>
          </a:p>
        </p:txBody>
      </p:sp>
      <p:sp>
        <p:nvSpPr>
          <p:cNvPr id="4" name="Date Placeholder 3">
            <a:extLst>
              <a:ext uri="{FF2B5EF4-FFF2-40B4-BE49-F238E27FC236}">
                <a16:creationId xmlns:a16="http://schemas.microsoft.com/office/drawing/2014/main" id="{AA1D2C96-6351-61EE-2E75-F50D95D9C886}"/>
              </a:ext>
            </a:extLst>
          </p:cNvPr>
          <p:cNvSpPr>
            <a:spLocks noGrp="1"/>
          </p:cNvSpPr>
          <p:nvPr>
            <p:ph type="dt" sz="half" idx="10"/>
          </p:nvPr>
        </p:nvSpPr>
        <p:spPr/>
        <p:txBody>
          <a:bodyPr/>
          <a:lstStyle/>
          <a:p>
            <a:fld id="{626DE685-1B6F-4D7C-AEF2-C9AD71EC467A}" type="datetime1">
              <a:rPr lang="en-US" smtClean="0"/>
              <a:t>1/12/2024</a:t>
            </a:fld>
            <a:endParaRPr lang="en-US"/>
          </a:p>
        </p:txBody>
      </p:sp>
    </p:spTree>
    <p:extLst>
      <p:ext uri="{BB962C8B-B14F-4D97-AF65-F5344CB8AC3E}">
        <p14:creationId xmlns:p14="http://schemas.microsoft.com/office/powerpoint/2010/main" val="202963314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2A7BF-9BCF-79EA-D51E-9F3C94F5F4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71289E-10C6-4639-E36B-E45978B9C4C3}"/>
              </a:ext>
            </a:extLst>
          </p:cNvPr>
          <p:cNvSpPr>
            <a:spLocks noGrp="1"/>
          </p:cNvSpPr>
          <p:nvPr>
            <p:ph type="title"/>
          </p:nvPr>
        </p:nvSpPr>
        <p:spPr>
          <a:ln>
            <a:noFill/>
          </a:ln>
        </p:spPr>
        <p:txBody>
          <a:bodyPr/>
          <a:lstStyle/>
          <a:p>
            <a:pPr algn="ctr"/>
            <a:r>
              <a:rPr lang="en-US" b="1">
                <a:solidFill>
                  <a:schemeClr val="accent3"/>
                </a:solidFill>
                <a:latin typeface="Univers Condensed"/>
              </a:rPr>
              <a:t>Accessing Sexual Health Services</a:t>
            </a:r>
            <a:endParaRPr lang="en-US" b="1">
              <a:solidFill>
                <a:schemeClr val="accent3"/>
              </a:solidFill>
            </a:endParaRPr>
          </a:p>
        </p:txBody>
      </p:sp>
      <p:sp>
        <p:nvSpPr>
          <p:cNvPr id="3" name="Content Placeholder 2">
            <a:extLst>
              <a:ext uri="{FF2B5EF4-FFF2-40B4-BE49-F238E27FC236}">
                <a16:creationId xmlns:a16="http://schemas.microsoft.com/office/drawing/2014/main" id="{7644DD89-05C3-11C0-1A60-631B21D311E5}"/>
              </a:ext>
            </a:extLst>
          </p:cNvPr>
          <p:cNvSpPr>
            <a:spLocks noGrp="1"/>
          </p:cNvSpPr>
          <p:nvPr>
            <p:ph idx="1"/>
          </p:nvPr>
        </p:nvSpPr>
        <p:spPr/>
        <p:txBody>
          <a:bodyPr vert="horz" lIns="91440" tIns="45720" rIns="91440" bIns="45720" rtlCol="0" anchor="t">
            <a:noAutofit/>
          </a:bodyPr>
          <a:lstStyle/>
          <a:p>
            <a:r>
              <a:rPr lang="en-US" sz="2000" b="1">
                <a:solidFill>
                  <a:srgbClr val="3E31F5"/>
                </a:solidFill>
                <a:latin typeface="Univers"/>
              </a:rPr>
              <a:t>Frisky Wales available via </a:t>
            </a:r>
            <a:r>
              <a:rPr lang="en-US" sz="2000" b="1">
                <a:solidFill>
                  <a:srgbClr val="3E31F5"/>
                </a:solidFill>
                <a:latin typeface="Univers"/>
                <a:hlinkClick r:id="rId2">
                  <a:extLst>
                    <a:ext uri="{A12FA001-AC4F-418D-AE19-62706E023703}">
                      <ahyp:hlinkClr xmlns:ahyp="http://schemas.microsoft.com/office/drawing/2018/hyperlinkcolor" val="tx"/>
                    </a:ext>
                  </a:extLst>
                </a:hlinkClick>
              </a:rPr>
              <a:t>Welcome to Sexual Health Wales | Advice &amp; Testing STIs Infections (shwales.online)</a:t>
            </a:r>
            <a:r>
              <a:rPr lang="en-US" sz="2000" b="1">
                <a:solidFill>
                  <a:srgbClr val="3E31F5"/>
                </a:solidFill>
                <a:latin typeface="Univers"/>
              </a:rPr>
              <a:t> - for advice, free home testing and contraceptives</a:t>
            </a:r>
          </a:p>
          <a:p>
            <a:r>
              <a:rPr lang="en-US" sz="2000" b="1">
                <a:solidFill>
                  <a:srgbClr val="3E31F5"/>
                </a:solidFill>
                <a:latin typeface="Univers"/>
              </a:rPr>
              <a:t>Online e-learning portals for sexual Health</a:t>
            </a:r>
          </a:p>
          <a:p>
            <a:r>
              <a:rPr lang="en-US" sz="2000" b="1">
                <a:solidFill>
                  <a:srgbClr val="3E31F5"/>
                </a:solidFill>
                <a:latin typeface="Univers"/>
              </a:rPr>
              <a:t>National screening programs for different STIs</a:t>
            </a:r>
          </a:p>
          <a:p>
            <a:r>
              <a:rPr lang="en-US" sz="2000" b="1">
                <a:solidFill>
                  <a:srgbClr val="3E31F5"/>
                </a:solidFill>
                <a:latin typeface="Univers"/>
              </a:rPr>
              <a:t>Primary care</a:t>
            </a:r>
            <a:endParaRPr lang="en-US" sz="2000" b="1">
              <a:solidFill>
                <a:srgbClr val="3E31F5"/>
              </a:solidFill>
            </a:endParaRPr>
          </a:p>
          <a:p>
            <a:r>
              <a:rPr lang="en-US" sz="2000" b="1">
                <a:solidFill>
                  <a:srgbClr val="3E31F5"/>
                </a:solidFill>
                <a:latin typeface="Univers"/>
              </a:rPr>
              <a:t>Family planning</a:t>
            </a:r>
            <a:endParaRPr lang="en-US" sz="2000" b="1">
              <a:solidFill>
                <a:srgbClr val="3E31F5"/>
              </a:solidFill>
            </a:endParaRPr>
          </a:p>
          <a:p>
            <a:r>
              <a:rPr lang="en-US" sz="2000" b="1">
                <a:solidFill>
                  <a:srgbClr val="3E31F5"/>
                </a:solidFill>
                <a:latin typeface="Univers"/>
              </a:rPr>
              <a:t>Cervical screening</a:t>
            </a:r>
            <a:endParaRPr lang="en-US" sz="2000" b="1">
              <a:solidFill>
                <a:srgbClr val="3E31F5"/>
              </a:solidFill>
            </a:endParaRPr>
          </a:p>
          <a:p>
            <a:endParaRPr lang="en-US" b="1"/>
          </a:p>
          <a:p>
            <a:pPr marL="0" indent="0">
              <a:buNone/>
            </a:pPr>
            <a:endParaRPr lang="en-US"/>
          </a:p>
        </p:txBody>
      </p:sp>
      <p:sp>
        <p:nvSpPr>
          <p:cNvPr id="4" name="Date Placeholder 3">
            <a:extLst>
              <a:ext uri="{FF2B5EF4-FFF2-40B4-BE49-F238E27FC236}">
                <a16:creationId xmlns:a16="http://schemas.microsoft.com/office/drawing/2014/main" id="{16C107FB-51E5-AA45-79E0-A17B211190B4}"/>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D0121C8D-4DF0-39F2-AF1B-149B990F8485}"/>
              </a:ext>
            </a:extLst>
          </p:cNvPr>
          <p:cNvPicPr>
            <a:picLocks noChangeAspect="1"/>
          </p:cNvPicPr>
          <p:nvPr/>
        </p:nvPicPr>
        <p:blipFill>
          <a:blip r:embed="rId3"/>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415161920"/>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E5729F-D1FF-13CA-90BA-AF2C74CB84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2599AC-239D-509B-3A96-F76ADFC0B39F}"/>
              </a:ext>
            </a:extLst>
          </p:cNvPr>
          <p:cNvSpPr>
            <a:spLocks noGrp="1"/>
          </p:cNvSpPr>
          <p:nvPr>
            <p:ph type="title"/>
          </p:nvPr>
        </p:nvSpPr>
        <p:spPr>
          <a:ln>
            <a:noFill/>
          </a:ln>
        </p:spPr>
        <p:txBody>
          <a:bodyPr/>
          <a:lstStyle/>
          <a:p>
            <a:pPr algn="ctr"/>
            <a:r>
              <a:rPr lang="en-US" b="1">
                <a:solidFill>
                  <a:schemeClr val="accent3"/>
                </a:solidFill>
                <a:latin typeface="Univers Condensed"/>
              </a:rPr>
              <a:t>Accessing Sexual Health Services</a:t>
            </a:r>
            <a:endParaRPr lang="en-US" b="1">
              <a:solidFill>
                <a:schemeClr val="accent3"/>
              </a:solidFill>
            </a:endParaRPr>
          </a:p>
        </p:txBody>
      </p:sp>
      <p:sp>
        <p:nvSpPr>
          <p:cNvPr id="3" name="Content Placeholder 2">
            <a:extLst>
              <a:ext uri="{FF2B5EF4-FFF2-40B4-BE49-F238E27FC236}">
                <a16:creationId xmlns:a16="http://schemas.microsoft.com/office/drawing/2014/main" id="{90FA862C-DD7C-D3DD-0B31-AADF96CD3C88}"/>
              </a:ext>
            </a:extLst>
          </p:cNvPr>
          <p:cNvSpPr>
            <a:spLocks noGrp="1"/>
          </p:cNvSpPr>
          <p:nvPr>
            <p:ph idx="1"/>
          </p:nvPr>
        </p:nvSpPr>
        <p:spPr/>
        <p:txBody>
          <a:bodyPr vert="horz" lIns="91440" tIns="45720" rIns="91440" bIns="45720" rtlCol="0" anchor="t">
            <a:normAutofit/>
          </a:bodyPr>
          <a:lstStyle/>
          <a:p>
            <a:r>
              <a:rPr lang="en-US" sz="2000" b="1">
                <a:solidFill>
                  <a:srgbClr val="3E31F5"/>
                </a:solidFill>
                <a:latin typeface="Univers"/>
              </a:rPr>
              <a:t>information and advice provided by professionals </a:t>
            </a:r>
            <a:endParaRPr lang="en-US" sz="2000" b="1">
              <a:solidFill>
                <a:srgbClr val="3E31F5"/>
              </a:solidFill>
            </a:endParaRPr>
          </a:p>
        </p:txBody>
      </p:sp>
      <p:sp>
        <p:nvSpPr>
          <p:cNvPr id="4" name="Date Placeholder 3">
            <a:extLst>
              <a:ext uri="{FF2B5EF4-FFF2-40B4-BE49-F238E27FC236}">
                <a16:creationId xmlns:a16="http://schemas.microsoft.com/office/drawing/2014/main" id="{EDED6A7E-BF7E-E21D-CE35-571091813186}"/>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8" name="Picture 7" descr="Llanishen Court Surgery - LGBT+">
            <a:extLst>
              <a:ext uri="{FF2B5EF4-FFF2-40B4-BE49-F238E27FC236}">
                <a16:creationId xmlns:a16="http://schemas.microsoft.com/office/drawing/2014/main" id="{9C3E3399-5D1E-D7C4-8DD0-5519C3BF71C6}"/>
              </a:ext>
            </a:extLst>
          </p:cNvPr>
          <p:cNvPicPr>
            <a:picLocks noChangeAspect="1"/>
          </p:cNvPicPr>
          <p:nvPr/>
        </p:nvPicPr>
        <p:blipFill>
          <a:blip r:embed="rId2"/>
          <a:stretch>
            <a:fillRect/>
          </a:stretch>
        </p:blipFill>
        <p:spPr>
          <a:xfrm>
            <a:off x="2705219" y="5388885"/>
            <a:ext cx="6680200" cy="1371600"/>
          </a:xfrm>
          <a:prstGeom prst="rect">
            <a:avLst/>
          </a:prstGeom>
        </p:spPr>
      </p:pic>
    </p:spTree>
    <p:extLst>
      <p:ext uri="{BB962C8B-B14F-4D97-AF65-F5344CB8AC3E}">
        <p14:creationId xmlns:p14="http://schemas.microsoft.com/office/powerpoint/2010/main" val="416904588"/>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13BFB-5514-9790-41A1-F66A2933F14D}"/>
              </a:ext>
            </a:extLst>
          </p:cNvPr>
          <p:cNvSpPr>
            <a:spLocks noGrp="1"/>
          </p:cNvSpPr>
          <p:nvPr>
            <p:ph type="title"/>
          </p:nvPr>
        </p:nvSpPr>
        <p:spPr/>
        <p:txBody>
          <a:bodyPr/>
          <a:lstStyle/>
          <a:p>
            <a:pPr algn="ctr"/>
            <a:r>
              <a:rPr lang="en-US" b="1">
                <a:solidFill>
                  <a:schemeClr val="accent3"/>
                </a:solidFill>
                <a:latin typeface="Univers Condensed"/>
              </a:rPr>
              <a:t>How Much Do You Know?</a:t>
            </a:r>
            <a:endParaRPr lang="en-US" b="1">
              <a:solidFill>
                <a:schemeClr val="accent3"/>
              </a:solidFill>
            </a:endParaRPr>
          </a:p>
        </p:txBody>
      </p:sp>
      <p:sp>
        <p:nvSpPr>
          <p:cNvPr id="3" name="Content Placeholder 2">
            <a:extLst>
              <a:ext uri="{FF2B5EF4-FFF2-40B4-BE49-F238E27FC236}">
                <a16:creationId xmlns:a16="http://schemas.microsoft.com/office/drawing/2014/main" id="{32255D09-C8FD-4760-7953-7B636DBFD379}"/>
              </a:ext>
            </a:extLst>
          </p:cNvPr>
          <p:cNvSpPr>
            <a:spLocks noGrp="1"/>
          </p:cNvSpPr>
          <p:nvPr>
            <p:ph idx="1"/>
          </p:nvPr>
        </p:nvSpPr>
        <p:spPr/>
        <p:txBody>
          <a:bodyPr vert="horz" lIns="91440" tIns="45720" rIns="91440" bIns="45720" rtlCol="0" anchor="t">
            <a:normAutofit/>
          </a:bodyPr>
          <a:lstStyle/>
          <a:p>
            <a:endParaRPr lang="en-US">
              <a:latin typeface="Univers"/>
            </a:endParaRPr>
          </a:p>
          <a:p>
            <a:endParaRPr lang="en-US">
              <a:latin typeface="Univers"/>
            </a:endParaRPr>
          </a:p>
        </p:txBody>
      </p:sp>
      <p:sp>
        <p:nvSpPr>
          <p:cNvPr id="4" name="Date Placeholder 3">
            <a:extLst>
              <a:ext uri="{FF2B5EF4-FFF2-40B4-BE49-F238E27FC236}">
                <a16:creationId xmlns:a16="http://schemas.microsoft.com/office/drawing/2014/main" id="{8DD3A374-F4CE-A17C-0715-372A0351E796}"/>
              </a:ext>
            </a:extLst>
          </p:cNvPr>
          <p:cNvSpPr>
            <a:spLocks noGrp="1"/>
          </p:cNvSpPr>
          <p:nvPr>
            <p:ph type="dt" sz="half" idx="10"/>
          </p:nvPr>
        </p:nvSpPr>
        <p:spPr/>
        <p:txBody>
          <a:bodyPr/>
          <a:lstStyle/>
          <a:p>
            <a:fld id="{626DE685-1B6F-4D7C-AEF2-C9AD71EC467A}" type="datetime1">
              <a:rPr lang="en-US" smtClean="0"/>
              <a:t>1/12/2024</a:t>
            </a:fld>
            <a:endParaRPr lang="en-US"/>
          </a:p>
        </p:txBody>
      </p:sp>
      <p:pic>
        <p:nvPicPr>
          <p:cNvPr id="7" name="Picture 6" descr="4,500+ Quiz Time Illustrations, Royalty-Free Vector Graphics &amp; Clip Art -  iStock | Quiz time vector, Quiz time logo, Quiz time icon">
            <a:extLst>
              <a:ext uri="{FF2B5EF4-FFF2-40B4-BE49-F238E27FC236}">
                <a16:creationId xmlns:a16="http://schemas.microsoft.com/office/drawing/2014/main" id="{4ADAB5FB-54CA-0AA4-BA9B-544126E62FD1}"/>
              </a:ext>
            </a:extLst>
          </p:cNvPr>
          <p:cNvPicPr>
            <a:picLocks noChangeAspect="1"/>
          </p:cNvPicPr>
          <p:nvPr/>
        </p:nvPicPr>
        <p:blipFill>
          <a:blip r:embed="rId2"/>
          <a:stretch>
            <a:fillRect/>
          </a:stretch>
        </p:blipFill>
        <p:spPr>
          <a:xfrm>
            <a:off x="169775" y="1657484"/>
            <a:ext cx="7441438" cy="4326496"/>
          </a:xfrm>
          <a:prstGeom prst="rect">
            <a:avLst/>
          </a:prstGeom>
        </p:spPr>
      </p:pic>
      <p:sp>
        <p:nvSpPr>
          <p:cNvPr id="8" name="TextBox 7">
            <a:extLst>
              <a:ext uri="{FF2B5EF4-FFF2-40B4-BE49-F238E27FC236}">
                <a16:creationId xmlns:a16="http://schemas.microsoft.com/office/drawing/2014/main" id="{C3990C7B-7EB7-F2BF-2BE6-F184A5E345BF}"/>
              </a:ext>
            </a:extLst>
          </p:cNvPr>
          <p:cNvSpPr txBox="1"/>
          <p:nvPr/>
        </p:nvSpPr>
        <p:spPr>
          <a:xfrm>
            <a:off x="8344436" y="4252711"/>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9" name="TextBox 8">
            <a:extLst>
              <a:ext uri="{FF2B5EF4-FFF2-40B4-BE49-F238E27FC236}">
                <a16:creationId xmlns:a16="http://schemas.microsoft.com/office/drawing/2014/main" id="{3CCE2F8F-FEC7-54BC-801D-C3F4C6317A46}"/>
              </a:ext>
            </a:extLst>
          </p:cNvPr>
          <p:cNvSpPr txBox="1"/>
          <p:nvPr/>
        </p:nvSpPr>
        <p:spPr>
          <a:xfrm>
            <a:off x="7689760" y="2288683"/>
            <a:ext cx="338714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3E31F5"/>
                </a:solidFill>
                <a:ea typeface="+mn-lt"/>
                <a:cs typeface="+mn-lt"/>
              </a:rPr>
              <a:t>Kahoot pin: 03048581</a:t>
            </a:r>
            <a:endParaRPr lang="en-US" sz="2000" dirty="0">
              <a:solidFill>
                <a:srgbClr val="3E31F5"/>
              </a:solidFill>
            </a:endParaRPr>
          </a:p>
        </p:txBody>
      </p:sp>
      <p:pic>
        <p:nvPicPr>
          <p:cNvPr id="5" name="Picture 4" descr="A qr code with black squares&#10;&#10;Description automatically generated">
            <a:extLst>
              <a:ext uri="{FF2B5EF4-FFF2-40B4-BE49-F238E27FC236}">
                <a16:creationId xmlns:a16="http://schemas.microsoft.com/office/drawing/2014/main" id="{96E67072-816B-C23D-F029-CE1F4B0CC909}"/>
              </a:ext>
            </a:extLst>
          </p:cNvPr>
          <p:cNvPicPr>
            <a:picLocks noChangeAspect="1"/>
          </p:cNvPicPr>
          <p:nvPr/>
        </p:nvPicPr>
        <p:blipFill>
          <a:blip r:embed="rId3"/>
          <a:stretch>
            <a:fillRect/>
          </a:stretch>
        </p:blipFill>
        <p:spPr>
          <a:xfrm>
            <a:off x="7603902" y="2833352"/>
            <a:ext cx="2908479" cy="2554310"/>
          </a:xfrm>
          <a:prstGeom prst="rect">
            <a:avLst/>
          </a:prstGeom>
        </p:spPr>
      </p:pic>
    </p:spTree>
    <p:extLst>
      <p:ext uri="{BB962C8B-B14F-4D97-AF65-F5344CB8AC3E}">
        <p14:creationId xmlns:p14="http://schemas.microsoft.com/office/powerpoint/2010/main" val="899290896"/>
      </p:ext>
    </p:extLst>
  </p:cSld>
  <p:clrMapOvr>
    <a:masterClrMapping/>
  </p:clrMapOvr>
  <p:transition spd="med">
    <p:pull/>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8D1D70-BC21-4DF0-BED8-71879B8A9315}"/>
              </a:ext>
            </a:extLst>
          </p:cNvPr>
          <p:cNvSpPr>
            <a:spLocks noGrp="1"/>
          </p:cNvSpPr>
          <p:nvPr>
            <p:ph type="title"/>
          </p:nvPr>
        </p:nvSpPr>
        <p:spPr>
          <a:xfrm>
            <a:off x="647699" y="871758"/>
            <a:ext cx="10951334" cy="1210005"/>
          </a:xfrm>
        </p:spPr>
        <p:txBody>
          <a:bodyPr vert="horz" lIns="91440" tIns="45720" rIns="91440" bIns="45720" rtlCol="0" anchor="t">
            <a:normAutofit/>
          </a:bodyPr>
          <a:lstStyle/>
          <a:p>
            <a:pPr algn="ctr"/>
            <a:r>
              <a:rPr lang="en-US" sz="7200" b="1" cap="all" spc="30">
                <a:solidFill>
                  <a:schemeClr val="accent3"/>
                </a:solidFill>
                <a:latin typeface="+mj-lt"/>
              </a:rPr>
              <a:t>Questions ?</a:t>
            </a:r>
          </a:p>
        </p:txBody>
      </p:sp>
      <p:cxnSp>
        <p:nvCxnSpPr>
          <p:cNvPr id="18" name="Straight Connector 17">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Content Placeholder 6" descr="Figure Balances Questions | Great PowerPoint ClipArt for ...">
            <a:extLst>
              <a:ext uri="{FF2B5EF4-FFF2-40B4-BE49-F238E27FC236}">
                <a16:creationId xmlns:a16="http://schemas.microsoft.com/office/drawing/2014/main" id="{AB56317A-45DF-C2BB-2FAE-236516402ECD}"/>
              </a:ext>
            </a:extLst>
          </p:cNvPr>
          <p:cNvPicPr>
            <a:picLocks noGrp="1" noChangeAspect="1"/>
          </p:cNvPicPr>
          <p:nvPr>
            <p:ph idx="1"/>
          </p:nvPr>
        </p:nvPicPr>
        <p:blipFill rotWithShape="1">
          <a:blip r:embed="rId2"/>
          <a:srcRect r="5397"/>
          <a:stretch/>
        </p:blipFill>
        <p:spPr>
          <a:xfrm>
            <a:off x="3860401" y="2201637"/>
            <a:ext cx="4305300" cy="4574633"/>
          </a:xfrm>
          <a:prstGeom prst="rect">
            <a:avLst/>
          </a:prstGeom>
        </p:spPr>
      </p:pic>
      <p:sp>
        <p:nvSpPr>
          <p:cNvPr id="4" name="Date Placeholder 3">
            <a:extLst>
              <a:ext uri="{FF2B5EF4-FFF2-40B4-BE49-F238E27FC236}">
                <a16:creationId xmlns:a16="http://schemas.microsoft.com/office/drawing/2014/main" id="{8E969B8A-7E88-5C99-56AE-9D353AB03DDE}"/>
              </a:ext>
            </a:extLst>
          </p:cNvPr>
          <p:cNvSpPr>
            <a:spLocks noGrp="1"/>
          </p:cNvSpPr>
          <p:nvPr>
            <p:ph type="dt" sz="half" idx="10"/>
          </p:nvPr>
        </p:nvSpPr>
        <p:spPr>
          <a:xfrm>
            <a:off x="8369448" y="6356350"/>
            <a:ext cx="2592594" cy="365125"/>
          </a:xfrm>
        </p:spPr>
        <p:txBody>
          <a:bodyPr vert="horz" lIns="91440" tIns="45720" rIns="91440" bIns="45720" rtlCol="0" anchor="ctr">
            <a:normAutofit/>
          </a:bodyPr>
          <a:lstStyle/>
          <a:p>
            <a:pPr>
              <a:spcAft>
                <a:spcPts val="600"/>
              </a:spcAft>
            </a:pPr>
            <a:fld id="{626DE685-1B6F-4D7C-AEF2-C9AD71EC467A}" type="datetime1">
              <a:rPr lang="en-US">
                <a:solidFill>
                  <a:srgbClr val="FFFFFF"/>
                </a:solidFill>
              </a:rPr>
              <a:pPr>
                <a:spcAft>
                  <a:spcPts val="600"/>
                </a:spcAft>
              </a:pPr>
              <a:t>1/12/2024</a:t>
            </a:fld>
            <a:endParaRPr lang="en-US">
              <a:solidFill>
                <a:srgbClr val="FFFFFF"/>
              </a:solidFill>
            </a:endParaRPr>
          </a:p>
        </p:txBody>
      </p:sp>
      <p:sp>
        <p:nvSpPr>
          <p:cNvPr id="6" name="Slide Number Placeholder 5">
            <a:extLst>
              <a:ext uri="{FF2B5EF4-FFF2-40B4-BE49-F238E27FC236}">
                <a16:creationId xmlns:a16="http://schemas.microsoft.com/office/drawing/2014/main" id="{AA99EB0A-0BF1-E2D8-FF48-B37EC3F53322}"/>
              </a:ext>
            </a:extLst>
          </p:cNvPr>
          <p:cNvSpPr>
            <a:spLocks noGrp="1"/>
          </p:cNvSpPr>
          <p:nvPr>
            <p:ph type="sldNum" sz="quarter" idx="12"/>
          </p:nvPr>
        </p:nvSpPr>
        <p:spPr>
          <a:xfrm>
            <a:off x="10919012" y="6356350"/>
            <a:ext cx="672354" cy="365125"/>
          </a:xfrm>
        </p:spPr>
        <p:txBody>
          <a:bodyPr vert="horz" lIns="91440" tIns="45720" rIns="91440" bIns="45720" rtlCol="0" anchor="ctr">
            <a:normAutofit/>
          </a:bodyPr>
          <a:lstStyle/>
          <a:p>
            <a:pPr>
              <a:lnSpc>
                <a:spcPct val="90000"/>
              </a:lnSpc>
              <a:spcAft>
                <a:spcPts val="600"/>
              </a:spcAft>
            </a:pPr>
            <a:fld id="{87E7843D-FF13-4365-9478-9625B70A2705}" type="slidenum">
              <a:rPr lang="en-US">
                <a:solidFill>
                  <a:srgbClr val="FFFFFF"/>
                </a:solidFill>
              </a:rPr>
              <a:pPr>
                <a:lnSpc>
                  <a:spcPct val="90000"/>
                </a:lnSpc>
                <a:spcAft>
                  <a:spcPts val="600"/>
                </a:spcAft>
              </a:pPr>
              <a:t>30</a:t>
            </a:fld>
            <a:endParaRPr lang="en-US">
              <a:solidFill>
                <a:srgbClr val="FFFFFF"/>
              </a:solidFill>
            </a:endParaRPr>
          </a:p>
        </p:txBody>
      </p:sp>
      <p:pic>
        <p:nvPicPr>
          <p:cNvPr id="5" name="Picture 4" descr="Guy with Question Clip Art Image - ClipSafari">
            <a:extLst>
              <a:ext uri="{FF2B5EF4-FFF2-40B4-BE49-F238E27FC236}">
                <a16:creationId xmlns:a16="http://schemas.microsoft.com/office/drawing/2014/main" id="{2CA3CA16-DF20-132F-AC87-04ADC7328323}"/>
              </a:ext>
            </a:extLst>
          </p:cNvPr>
          <p:cNvPicPr>
            <a:picLocks noChangeAspect="1"/>
          </p:cNvPicPr>
          <p:nvPr/>
        </p:nvPicPr>
        <p:blipFill>
          <a:blip r:embed="rId3"/>
          <a:stretch>
            <a:fillRect/>
          </a:stretch>
        </p:blipFill>
        <p:spPr>
          <a:xfrm>
            <a:off x="9568555" y="4288424"/>
            <a:ext cx="2028825" cy="2257425"/>
          </a:xfrm>
          <a:prstGeom prst="rect">
            <a:avLst/>
          </a:prstGeom>
        </p:spPr>
      </p:pic>
      <p:pic>
        <p:nvPicPr>
          <p:cNvPr id="8" name="Picture 7" descr="Question Clipart Images - Free Download on Freepik">
            <a:extLst>
              <a:ext uri="{FF2B5EF4-FFF2-40B4-BE49-F238E27FC236}">
                <a16:creationId xmlns:a16="http://schemas.microsoft.com/office/drawing/2014/main" id="{6BA194F7-23B2-9B49-87F6-D293F3BB9E0D}"/>
              </a:ext>
            </a:extLst>
          </p:cNvPr>
          <p:cNvPicPr>
            <a:picLocks noChangeAspect="1"/>
          </p:cNvPicPr>
          <p:nvPr/>
        </p:nvPicPr>
        <p:blipFill>
          <a:blip r:embed="rId4"/>
          <a:stretch>
            <a:fillRect/>
          </a:stretch>
        </p:blipFill>
        <p:spPr>
          <a:xfrm>
            <a:off x="571227" y="1122671"/>
            <a:ext cx="2352675" cy="1943100"/>
          </a:xfrm>
          <a:prstGeom prst="rect">
            <a:avLst/>
          </a:prstGeom>
        </p:spPr>
      </p:pic>
    </p:spTree>
    <p:extLst>
      <p:ext uri="{BB962C8B-B14F-4D97-AF65-F5344CB8AC3E}">
        <p14:creationId xmlns:p14="http://schemas.microsoft.com/office/powerpoint/2010/main" val="431448378"/>
      </p:ext>
    </p:extLst>
  </p:cSld>
  <p:clrMapOvr>
    <a:masterClrMapping/>
  </p:clrMapOvr>
  <p:transition spd="med">
    <p:pull/>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9BC10-D38E-1F32-5B37-38AB7863AA50}"/>
              </a:ext>
            </a:extLst>
          </p:cNvPr>
          <p:cNvSpPr>
            <a:spLocks noGrp="1"/>
          </p:cNvSpPr>
          <p:nvPr>
            <p:ph type="title"/>
          </p:nvPr>
        </p:nvSpPr>
        <p:spPr/>
        <p:txBody>
          <a:bodyPr/>
          <a:lstStyle/>
          <a:p>
            <a:pPr algn="ctr"/>
            <a:r>
              <a:rPr lang="en-US" b="1" dirty="0">
                <a:latin typeface="Univers Condensed"/>
              </a:rPr>
              <a:t>References (Karen)</a:t>
            </a:r>
            <a:endParaRPr lang="en-US"/>
          </a:p>
        </p:txBody>
      </p:sp>
      <p:sp>
        <p:nvSpPr>
          <p:cNvPr id="3" name="Content Placeholder 2">
            <a:extLst>
              <a:ext uri="{FF2B5EF4-FFF2-40B4-BE49-F238E27FC236}">
                <a16:creationId xmlns:a16="http://schemas.microsoft.com/office/drawing/2014/main" id="{F6A33472-95BC-5054-1092-76A0A9D14BC2}"/>
              </a:ext>
            </a:extLst>
          </p:cNvPr>
          <p:cNvSpPr>
            <a:spLocks noGrp="1"/>
          </p:cNvSpPr>
          <p:nvPr>
            <p:ph idx="1"/>
          </p:nvPr>
        </p:nvSpPr>
        <p:spPr>
          <a:xfrm>
            <a:off x="700635" y="1659915"/>
            <a:ext cx="10691265" cy="4269299"/>
          </a:xfrm>
        </p:spPr>
        <p:txBody>
          <a:bodyPr vert="horz" lIns="91440" tIns="45720" rIns="91440" bIns="45720" rtlCol="0" anchor="t">
            <a:normAutofit lnSpcReduction="10000"/>
          </a:bodyPr>
          <a:lstStyle/>
          <a:p>
            <a:pPr marL="0" indent="0">
              <a:buNone/>
            </a:pPr>
            <a:endParaRPr lang="en-US" dirty="0">
              <a:latin typeface="Times New Roman"/>
              <a:cs typeface="Times New Roman"/>
            </a:endParaRPr>
          </a:p>
          <a:p>
            <a:pPr algn="just"/>
            <a:r>
              <a:rPr lang="en-US" sz="1200" dirty="0">
                <a:latin typeface="Univers"/>
                <a:cs typeface="Times New Roman"/>
              </a:rPr>
              <a:t>Centers for Disease Control and Prevention (2020). </a:t>
            </a:r>
            <a:r>
              <a:rPr lang="en-US" sz="1200" i="1" dirty="0">
                <a:latin typeface="Univers"/>
                <a:cs typeface="Times New Roman"/>
              </a:rPr>
              <a:t>What Works: Sexual Health Education</a:t>
            </a:r>
            <a:r>
              <a:rPr lang="en-US" sz="1200" dirty="0">
                <a:latin typeface="Univers"/>
                <a:cs typeface="Times New Roman"/>
              </a:rPr>
              <a:t>. [online] CDC. Available at: </a:t>
            </a:r>
            <a:r>
              <a:rPr lang="en-US" sz="1200" dirty="0">
                <a:latin typeface="Univers"/>
                <a:cs typeface="Times New Roman"/>
                <a:hlinkClick r:id="rId2"/>
              </a:rPr>
              <a:t>https://www.cdc.gov/healthyyouth/whatworks/what-works-sexual-health-education.htm</a:t>
            </a:r>
            <a:r>
              <a:rPr lang="en-US" sz="1200" dirty="0">
                <a:latin typeface="Univers"/>
                <a:cs typeface="Times New Roman"/>
              </a:rPr>
              <a:t>.</a:t>
            </a:r>
            <a:endParaRPr lang="en-US">
              <a:latin typeface="Univers"/>
            </a:endParaRPr>
          </a:p>
          <a:p>
            <a:pPr algn="just"/>
            <a:r>
              <a:rPr lang="en-US" sz="1200" dirty="0">
                <a:latin typeface="Univers"/>
                <a:cs typeface="Times New Roman"/>
              </a:rPr>
              <a:t>Loureiro, F., Ferreira, M., Sarreira-de-Oliveira, P. and Antunes, V. (2021). Interventions to Promote a Healthy Sexuality among School Adolescents: A Scoping Review. </a:t>
            </a:r>
            <a:r>
              <a:rPr lang="en-US" sz="1200" i="1" dirty="0">
                <a:latin typeface="Univers"/>
                <a:cs typeface="Times New Roman"/>
              </a:rPr>
              <a:t>Journal of Personalized Medicine</a:t>
            </a:r>
            <a:r>
              <a:rPr lang="en-US" sz="1200" dirty="0">
                <a:latin typeface="Univers"/>
                <a:cs typeface="Times New Roman"/>
              </a:rPr>
              <a:t>, 11(11), p.1155. </a:t>
            </a:r>
            <a:r>
              <a:rPr lang="en-US" sz="1200" dirty="0" err="1">
                <a:latin typeface="Univers"/>
                <a:cs typeface="Times New Roman"/>
              </a:rPr>
              <a:t>doi</a:t>
            </a:r>
            <a:r>
              <a:rPr lang="en-US" sz="1200" dirty="0">
                <a:latin typeface="Univers"/>
                <a:cs typeface="Times New Roman"/>
              </a:rPr>
              <a:t> :https://doi.org/10.3390/jpm11111155.</a:t>
            </a:r>
            <a:endParaRPr lang="en-US">
              <a:latin typeface="Univers"/>
            </a:endParaRPr>
          </a:p>
          <a:p>
            <a:pPr algn="just"/>
            <a:r>
              <a:rPr lang="en-US" sz="1200" dirty="0">
                <a:latin typeface="Univers"/>
                <a:cs typeface="Times New Roman"/>
              </a:rPr>
              <a:t>Shackleton, N., Jamal, F., Viner, R.M., Dickson, K., Patton, G. and Bonell, C. (2016). School-Based Interventions Going Beyond Health Education to Promote Adolescent Health: Systematic Review of Reviews. </a:t>
            </a:r>
            <a:r>
              <a:rPr lang="en-US" sz="1200" i="1" dirty="0">
                <a:latin typeface="Univers"/>
                <a:cs typeface="Times New Roman"/>
              </a:rPr>
              <a:t>Journal of Adolescent Health</a:t>
            </a:r>
            <a:r>
              <a:rPr lang="en-US" sz="1200" dirty="0">
                <a:latin typeface="Univers"/>
                <a:cs typeface="Times New Roman"/>
              </a:rPr>
              <a:t>, [online] 58(4), pp.382–396. </a:t>
            </a:r>
            <a:r>
              <a:rPr lang="en-US" sz="1200" dirty="0" err="1">
                <a:latin typeface="Univers"/>
                <a:cs typeface="Times New Roman"/>
              </a:rPr>
              <a:t>doi</a:t>
            </a:r>
            <a:r>
              <a:rPr lang="en-US" sz="1200" dirty="0">
                <a:latin typeface="Univers"/>
                <a:cs typeface="Times New Roman"/>
              </a:rPr>
              <a:t> :https://doi.org/10.1016/j.jadohealth.2015.12.017.</a:t>
            </a:r>
            <a:endParaRPr lang="en-US">
              <a:latin typeface="Univers"/>
            </a:endParaRPr>
          </a:p>
          <a:p>
            <a:pPr algn="just"/>
            <a:r>
              <a:rPr lang="en-US" sz="1200" dirty="0">
                <a:latin typeface="Univers"/>
                <a:cs typeface="Times New Roman"/>
              </a:rPr>
              <a:t>Szucs, L.E., Harper, C.R., Andrzejewski, J., Barrios, L.C., Robin, L. and Hunt, P. (2022). Overwhelming Support for Sexual Health Education in U.S. Schools: A Meta-Analysis of 23 Surveys Conducted Between 2000 and 2016. </a:t>
            </a:r>
            <a:r>
              <a:rPr lang="en-US" sz="1200" i="1" dirty="0">
                <a:latin typeface="Univers"/>
                <a:cs typeface="Times New Roman"/>
              </a:rPr>
              <a:t>Journal of Adolescent Health</a:t>
            </a:r>
            <a:r>
              <a:rPr lang="en-US" sz="1200" dirty="0">
                <a:latin typeface="Univers"/>
                <a:cs typeface="Times New Roman"/>
              </a:rPr>
              <a:t>, [online] 70(4), pp.598–606. </a:t>
            </a:r>
            <a:r>
              <a:rPr lang="en-US" sz="1200" dirty="0" err="1">
                <a:latin typeface="Univers"/>
                <a:cs typeface="Times New Roman"/>
              </a:rPr>
              <a:t>doi</a:t>
            </a:r>
            <a:r>
              <a:rPr lang="en-US" sz="1200" dirty="0">
                <a:latin typeface="Univers"/>
                <a:cs typeface="Times New Roman"/>
              </a:rPr>
              <a:t> :https://doi.org/10.1016/j.jadohealth.2021.05.016.</a:t>
            </a:r>
            <a:endParaRPr lang="en-US">
              <a:latin typeface="Univers"/>
            </a:endParaRPr>
          </a:p>
          <a:p>
            <a:pPr algn="just"/>
            <a:r>
              <a:rPr lang="en-US" sz="1200" dirty="0">
                <a:latin typeface="Univers"/>
                <a:cs typeface="Times New Roman"/>
              </a:rPr>
              <a:t>Wilkins, N.J., </a:t>
            </a:r>
            <a:r>
              <a:rPr lang="en-US" sz="1200" dirty="0" err="1">
                <a:latin typeface="Univers"/>
                <a:cs typeface="Times New Roman"/>
              </a:rPr>
              <a:t>Rasberry</a:t>
            </a:r>
            <a:r>
              <a:rPr lang="en-US" sz="1200" dirty="0">
                <a:latin typeface="Univers"/>
                <a:cs typeface="Times New Roman"/>
              </a:rPr>
              <a:t>, C., Liddon, N., Szucs, L.E., Johns, M., Leonard, S., Goss, S.J. and Oglesby, H. (2022). Addressing HIV/Sexually Transmitted Diseases and Pregnancy Prevention Through Schools: An Approach for Strengthening Education, Health Services, and School Environments That Promote Adolescent Sexual Health and Well-Being. </a:t>
            </a:r>
            <a:r>
              <a:rPr lang="en-US" sz="1200" i="1" dirty="0">
                <a:latin typeface="Univers"/>
                <a:cs typeface="Times New Roman"/>
              </a:rPr>
              <a:t>Journal of Adolescent Health</a:t>
            </a:r>
            <a:r>
              <a:rPr lang="en-US" sz="1200" dirty="0">
                <a:latin typeface="Univers"/>
                <a:cs typeface="Times New Roman"/>
              </a:rPr>
              <a:t>, 70(4), pp.540–549. </a:t>
            </a:r>
            <a:r>
              <a:rPr lang="en-US" sz="1200" dirty="0" err="1">
                <a:latin typeface="Univers"/>
                <a:cs typeface="Times New Roman"/>
              </a:rPr>
              <a:t>doi</a:t>
            </a:r>
            <a:r>
              <a:rPr lang="en-US" sz="1200" dirty="0">
                <a:latin typeface="Univers"/>
                <a:cs typeface="Times New Roman"/>
              </a:rPr>
              <a:t>  :https://doi.org/10.1016/j.jadohealth.2021.05.017.</a:t>
            </a:r>
            <a:endParaRPr lang="en-US">
              <a:latin typeface="Univers"/>
            </a:endParaRPr>
          </a:p>
          <a:p>
            <a:pPr algn="just"/>
            <a:r>
              <a:rPr lang="en-US" sz="1200" dirty="0">
                <a:latin typeface="Univers"/>
                <a:cs typeface="Times New Roman"/>
              </a:rPr>
              <a:t>World Health Organization (2023). </a:t>
            </a:r>
            <a:r>
              <a:rPr lang="en-US" sz="1200" i="1" dirty="0">
                <a:latin typeface="Univers"/>
                <a:cs typeface="Times New Roman"/>
              </a:rPr>
              <a:t>Sexually transmitted infections (STIs)</a:t>
            </a:r>
            <a:r>
              <a:rPr lang="en-US" sz="1200" dirty="0">
                <a:latin typeface="Univers"/>
                <a:cs typeface="Times New Roman"/>
              </a:rPr>
              <a:t>. [online] Who.int. Available at: </a:t>
            </a:r>
            <a:r>
              <a:rPr lang="en-US" sz="1200" dirty="0">
                <a:latin typeface="Univers"/>
                <a:cs typeface="Times New Roman"/>
                <a:hlinkClick r:id="rId3"/>
              </a:rPr>
              <a:t>https://www.who.int/news-room/fact-sheets/detail/sexually-transmitted-infections-(stis</a:t>
            </a:r>
            <a:r>
              <a:rPr lang="en-US" sz="1200" dirty="0">
                <a:latin typeface="Univers"/>
                <a:cs typeface="Times New Roman"/>
              </a:rPr>
              <a:t>).</a:t>
            </a:r>
            <a:endParaRPr lang="en-US" dirty="0">
              <a:latin typeface="Univers"/>
            </a:endParaRPr>
          </a:p>
          <a:p>
            <a:pPr algn="just"/>
            <a:endParaRPr lang="en-US"/>
          </a:p>
        </p:txBody>
      </p:sp>
      <p:sp>
        <p:nvSpPr>
          <p:cNvPr id="4" name="Date Placeholder 3">
            <a:extLst>
              <a:ext uri="{FF2B5EF4-FFF2-40B4-BE49-F238E27FC236}">
                <a16:creationId xmlns:a16="http://schemas.microsoft.com/office/drawing/2014/main" id="{D25ED9DB-85BB-5BED-305E-5F518D8BDBF3}"/>
              </a:ext>
            </a:extLst>
          </p:cNvPr>
          <p:cNvSpPr>
            <a:spLocks noGrp="1"/>
          </p:cNvSpPr>
          <p:nvPr>
            <p:ph type="dt" sz="half" idx="10"/>
          </p:nvPr>
        </p:nvSpPr>
        <p:spPr/>
        <p:txBody>
          <a:bodyPr/>
          <a:lstStyle/>
          <a:p>
            <a:fld id="{626DE685-1B6F-4D7C-AEF2-C9AD71EC467A}" type="datetime1">
              <a:rPr lang="en-US" smtClean="0"/>
              <a:t>1/12/2024</a:t>
            </a:fld>
            <a:endParaRPr lang="en-US"/>
          </a:p>
        </p:txBody>
      </p:sp>
    </p:spTree>
    <p:extLst>
      <p:ext uri="{BB962C8B-B14F-4D97-AF65-F5344CB8AC3E}">
        <p14:creationId xmlns:p14="http://schemas.microsoft.com/office/powerpoint/2010/main" val="1349797340"/>
      </p:ext>
    </p:extLst>
  </p:cSld>
  <p:clrMapOvr>
    <a:masterClrMapping/>
  </p:clrMapOvr>
  <p:transition spd="med">
    <p:pull/>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936CB-898B-83AB-2B5D-93C78B39C9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AD8DA5-074C-7A27-FD48-C49089B6DD02}"/>
              </a:ext>
            </a:extLst>
          </p:cNvPr>
          <p:cNvSpPr>
            <a:spLocks noGrp="1"/>
          </p:cNvSpPr>
          <p:nvPr>
            <p:ph type="title"/>
          </p:nvPr>
        </p:nvSpPr>
        <p:spPr/>
        <p:txBody>
          <a:bodyPr/>
          <a:lstStyle/>
          <a:p>
            <a:pPr algn="ctr"/>
            <a:r>
              <a:rPr lang="en-US" b="1" dirty="0">
                <a:latin typeface="Univers Condensed"/>
              </a:rPr>
              <a:t>References (Lanique)</a:t>
            </a:r>
            <a:endParaRPr lang="en-US" dirty="0"/>
          </a:p>
        </p:txBody>
      </p:sp>
      <p:sp>
        <p:nvSpPr>
          <p:cNvPr id="3" name="Content Placeholder 2">
            <a:extLst>
              <a:ext uri="{FF2B5EF4-FFF2-40B4-BE49-F238E27FC236}">
                <a16:creationId xmlns:a16="http://schemas.microsoft.com/office/drawing/2014/main" id="{DF46D6B9-06C7-42AC-4E29-3AA7879B6B6E}"/>
              </a:ext>
            </a:extLst>
          </p:cNvPr>
          <p:cNvSpPr>
            <a:spLocks noGrp="1"/>
          </p:cNvSpPr>
          <p:nvPr>
            <p:ph idx="1"/>
          </p:nvPr>
        </p:nvSpPr>
        <p:spPr/>
        <p:txBody>
          <a:bodyPr vert="horz" lIns="91440" tIns="45720" rIns="91440" bIns="45720" rtlCol="0" anchor="t">
            <a:normAutofit/>
          </a:bodyPr>
          <a:lstStyle/>
          <a:p>
            <a:endParaRPr lang="en-US">
              <a:latin typeface="Univers"/>
            </a:endParaRPr>
          </a:p>
          <a:p>
            <a:endParaRPr lang="en-US"/>
          </a:p>
        </p:txBody>
      </p:sp>
      <p:sp>
        <p:nvSpPr>
          <p:cNvPr id="4" name="Date Placeholder 3">
            <a:extLst>
              <a:ext uri="{FF2B5EF4-FFF2-40B4-BE49-F238E27FC236}">
                <a16:creationId xmlns:a16="http://schemas.microsoft.com/office/drawing/2014/main" id="{31492F50-580D-4E9F-920C-2B1131B4AB74}"/>
              </a:ext>
            </a:extLst>
          </p:cNvPr>
          <p:cNvSpPr>
            <a:spLocks noGrp="1"/>
          </p:cNvSpPr>
          <p:nvPr>
            <p:ph type="dt" sz="half" idx="10"/>
          </p:nvPr>
        </p:nvSpPr>
        <p:spPr/>
        <p:txBody>
          <a:bodyPr/>
          <a:lstStyle/>
          <a:p>
            <a:fld id="{626DE685-1B6F-4D7C-AEF2-C9AD71EC467A}" type="datetime1">
              <a:rPr lang="en-US" smtClean="0"/>
              <a:t>1/12/2024</a:t>
            </a:fld>
            <a:endParaRPr lang="en-US"/>
          </a:p>
        </p:txBody>
      </p:sp>
      <p:sp>
        <p:nvSpPr>
          <p:cNvPr id="5" name="TextBox 4">
            <a:extLst>
              <a:ext uri="{FF2B5EF4-FFF2-40B4-BE49-F238E27FC236}">
                <a16:creationId xmlns:a16="http://schemas.microsoft.com/office/drawing/2014/main" id="{81A4B40A-FD99-03C1-99C7-F0ADC05B969D}"/>
              </a:ext>
            </a:extLst>
          </p:cNvPr>
          <p:cNvSpPr txBox="1"/>
          <p:nvPr/>
        </p:nvSpPr>
        <p:spPr>
          <a:xfrm>
            <a:off x="963138" y="1612005"/>
            <a:ext cx="10170522"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p>
          <a:p>
            <a:pPr algn="just"/>
            <a:r>
              <a:rPr lang="en-US" sz="1200" err="1">
                <a:latin typeface="Univers"/>
                <a:cs typeface="Times New Roman"/>
              </a:rPr>
              <a:t>Akuiyibo</a:t>
            </a:r>
            <a:r>
              <a:rPr lang="en-US" sz="1200" dirty="0">
                <a:latin typeface="Univers"/>
                <a:cs typeface="Times New Roman"/>
              </a:rPr>
              <a:t>, S., </a:t>
            </a:r>
            <a:r>
              <a:rPr lang="en-US" sz="1200" err="1">
                <a:latin typeface="Univers"/>
                <a:cs typeface="Times New Roman"/>
              </a:rPr>
              <a:t>Anyanti</a:t>
            </a:r>
            <a:r>
              <a:rPr lang="en-US" sz="1200" dirty="0">
                <a:latin typeface="Univers"/>
                <a:cs typeface="Times New Roman"/>
              </a:rPr>
              <a:t>, J., </a:t>
            </a:r>
            <a:r>
              <a:rPr lang="en-US" sz="1200" err="1">
                <a:latin typeface="Univers"/>
                <a:cs typeface="Times New Roman"/>
              </a:rPr>
              <a:t>Idogho</a:t>
            </a:r>
            <a:r>
              <a:rPr lang="en-US" sz="1200" dirty="0">
                <a:latin typeface="Univers"/>
                <a:cs typeface="Times New Roman"/>
              </a:rPr>
              <a:t>, O., Piot, S., Amoo, B., Nwankwo, N. and Anosike, N. (2021). Impact of peer education on sexual health knowledge among adolescents and young persons in two North Western states of Nigeria. </a:t>
            </a:r>
            <a:r>
              <a:rPr lang="en-US" sz="1200" i="1" dirty="0">
                <a:latin typeface="Univers"/>
                <a:cs typeface="Times New Roman"/>
              </a:rPr>
              <a:t>Reproductive Health</a:t>
            </a:r>
            <a:r>
              <a:rPr lang="en-US" sz="1200" dirty="0">
                <a:latin typeface="Univers"/>
                <a:cs typeface="Times New Roman"/>
              </a:rPr>
              <a:t>, 18(1). Available at: </a:t>
            </a:r>
            <a:r>
              <a:rPr lang="en-US" sz="1200" dirty="0">
                <a:latin typeface="Univers"/>
                <a:cs typeface="Times New Roman"/>
                <a:hlinkClick r:id="rId2"/>
              </a:rPr>
              <a:t>https://doi.org/10.1186/s12978-021-01251-3</a:t>
            </a:r>
            <a:endParaRPr lang="en-US" sz="1200">
              <a:latin typeface="Univers"/>
            </a:endParaRPr>
          </a:p>
          <a:p>
            <a:pPr algn="just"/>
            <a:endParaRPr lang="en-US" sz="1200" dirty="0">
              <a:latin typeface="Univers"/>
              <a:cs typeface="Times New Roman"/>
            </a:endParaRPr>
          </a:p>
          <a:p>
            <a:pPr algn="just"/>
            <a:r>
              <a:rPr lang="en-US" sz="1200" dirty="0">
                <a:latin typeface="Univers"/>
                <a:cs typeface="Times New Roman"/>
              </a:rPr>
              <a:t>Barrow, R.Y., Ahmed, F., Bolan, G.A. and Workowski, K.A. (2020). Recommendations for Providing Quality Sexually Transmitted Diseases Clinical Services, 2020. </a:t>
            </a:r>
            <a:r>
              <a:rPr lang="en-US" sz="1200" i="1" dirty="0">
                <a:latin typeface="Univers"/>
                <a:cs typeface="Times New Roman"/>
              </a:rPr>
              <a:t>MMWR. Recommendations and Reports</a:t>
            </a:r>
            <a:r>
              <a:rPr lang="en-US" sz="1200" dirty="0">
                <a:latin typeface="Univers"/>
                <a:cs typeface="Times New Roman"/>
              </a:rPr>
              <a:t>, 68(5), pp.1–20. Available at: </a:t>
            </a:r>
            <a:r>
              <a:rPr lang="en-US" sz="1200" dirty="0">
                <a:latin typeface="Univers"/>
                <a:cs typeface="Times New Roman"/>
                <a:hlinkClick r:id="rId3"/>
              </a:rPr>
              <a:t>https://doi.org/10.15585/mmwr.rr6805a1</a:t>
            </a:r>
            <a:endParaRPr lang="en-US" sz="1200">
              <a:latin typeface="Univers"/>
            </a:endParaRPr>
          </a:p>
          <a:p>
            <a:pPr algn="just"/>
            <a:endParaRPr lang="en-US" sz="1200" dirty="0">
              <a:latin typeface="Univers"/>
              <a:cs typeface="Times New Roman"/>
            </a:endParaRPr>
          </a:p>
          <a:p>
            <a:pPr algn="just"/>
            <a:r>
              <a:rPr lang="en-US" sz="1200" dirty="0">
                <a:latin typeface="Univers"/>
                <a:cs typeface="Times New Roman"/>
              </a:rPr>
              <a:t>Brittain, A.W., </a:t>
            </a:r>
            <a:r>
              <a:rPr lang="en-US" sz="1200" err="1">
                <a:latin typeface="Univers"/>
                <a:cs typeface="Times New Roman"/>
              </a:rPr>
              <a:t>Tevendale</a:t>
            </a:r>
            <a:r>
              <a:rPr lang="en-US" sz="1200" dirty="0">
                <a:latin typeface="Univers"/>
                <a:cs typeface="Times New Roman"/>
              </a:rPr>
              <a:t>, H.D., Mueller, T., Kulkarni, A.D., Middleton, D., Garrison, M.L.B., Read-Wahidi, M.R. and Koumans, E.H. (2019). The Teen Access and Quality Initiative: Improving Adolescent Reproductive Health Best Practices in Publicly Funded Health Centers. </a:t>
            </a:r>
            <a:r>
              <a:rPr lang="en-US" sz="1200" i="1" dirty="0">
                <a:latin typeface="Univers"/>
                <a:cs typeface="Times New Roman"/>
              </a:rPr>
              <a:t>Journal of Community Health</a:t>
            </a:r>
            <a:r>
              <a:rPr lang="en-US" sz="1200" dirty="0">
                <a:latin typeface="Univers"/>
                <a:cs typeface="Times New Roman"/>
              </a:rPr>
              <a:t>, 45(3), pp.615–625. Available at: </a:t>
            </a:r>
            <a:r>
              <a:rPr lang="en-US" sz="1200" dirty="0">
                <a:latin typeface="Univers"/>
                <a:cs typeface="Times New Roman"/>
                <a:hlinkClick r:id="rId4"/>
              </a:rPr>
              <a:t>https://doi.org/10.1007/s10900-019-00781-z</a:t>
            </a:r>
            <a:endParaRPr lang="en-US" sz="1200">
              <a:latin typeface="Univers"/>
            </a:endParaRPr>
          </a:p>
          <a:p>
            <a:pPr algn="just"/>
            <a:endParaRPr lang="en-US" sz="1200" dirty="0">
              <a:latin typeface="Univers"/>
              <a:cs typeface="Times New Roman"/>
            </a:endParaRPr>
          </a:p>
          <a:p>
            <a:pPr algn="just"/>
            <a:r>
              <a:rPr lang="en-US" sz="1200" dirty="0">
                <a:latin typeface="Univers"/>
                <a:cs typeface="Times New Roman"/>
              </a:rPr>
              <a:t>Centers for Disease Control and Prevention (2019). </a:t>
            </a:r>
            <a:r>
              <a:rPr lang="en-US" sz="1200" i="1" dirty="0">
                <a:latin typeface="Univers"/>
                <a:cs typeface="Times New Roman"/>
              </a:rPr>
              <a:t>CDC Community Approaches to Reducing Sexually Transmitted Diseases</a:t>
            </a:r>
            <a:r>
              <a:rPr lang="en-US" sz="1200" dirty="0">
                <a:latin typeface="Univers"/>
                <a:cs typeface="Times New Roman"/>
              </a:rPr>
              <a:t>. [online] Centers for Disease Control and Prevention. Available at: </a:t>
            </a:r>
            <a:r>
              <a:rPr lang="en-US" sz="1200" dirty="0">
                <a:latin typeface="Univers"/>
                <a:cs typeface="Times New Roman"/>
                <a:hlinkClick r:id="rId5"/>
              </a:rPr>
              <a:t>https://www.cdc.gov/std/health-disparities/cars.htm</a:t>
            </a:r>
            <a:r>
              <a:rPr lang="en-US" sz="1200" dirty="0">
                <a:latin typeface="Univers"/>
                <a:cs typeface="Times New Roman"/>
              </a:rPr>
              <a:t>.(Accessed: 14 December 2023).</a:t>
            </a:r>
            <a:endParaRPr lang="en-US" sz="1200">
              <a:latin typeface="Univers"/>
            </a:endParaRPr>
          </a:p>
          <a:p>
            <a:pPr algn="just"/>
            <a:endParaRPr lang="en-US" sz="1200" dirty="0">
              <a:latin typeface="Univers"/>
              <a:cs typeface="Times New Roman"/>
            </a:endParaRPr>
          </a:p>
          <a:p>
            <a:pPr algn="just"/>
            <a:r>
              <a:rPr lang="en-US" sz="1200" dirty="0">
                <a:latin typeface="Univers"/>
                <a:cs typeface="Times New Roman"/>
              </a:rPr>
              <a:t>Centers for Disease Control and Prevention (2020). </a:t>
            </a:r>
            <a:r>
              <a:rPr lang="en-US" sz="1200" i="1" dirty="0">
                <a:latin typeface="Univers"/>
                <a:cs typeface="Times New Roman"/>
              </a:rPr>
              <a:t>Adolescents, Technology and Reducing Risk for HIV, STDs and Pregnancy</a:t>
            </a:r>
            <a:r>
              <a:rPr lang="en-US" sz="1200" dirty="0">
                <a:latin typeface="Univers"/>
                <a:cs typeface="Times New Roman"/>
              </a:rPr>
              <a:t>. [online] Centers for Disease Control and Prevention. Available at: </a:t>
            </a:r>
            <a:r>
              <a:rPr lang="en-US" sz="1200" dirty="0">
                <a:latin typeface="Univers"/>
                <a:cs typeface="Times New Roman"/>
                <a:hlinkClick r:id="rId6"/>
              </a:rPr>
              <a:t>https://www.cdc.gov/std/life-stages-populations/adolescents-tech.htm</a:t>
            </a:r>
            <a:r>
              <a:rPr lang="en-US" sz="1200" dirty="0">
                <a:latin typeface="Univers"/>
                <a:cs typeface="Times New Roman"/>
              </a:rPr>
              <a:t>. ( Accessed: 14 December 2023).</a:t>
            </a:r>
            <a:endParaRPr lang="en-US" sz="1200">
              <a:latin typeface="Univers"/>
            </a:endParaRPr>
          </a:p>
          <a:p>
            <a:pPr algn="just"/>
            <a:endParaRPr lang="en-US" sz="1200" dirty="0">
              <a:latin typeface="Univers"/>
              <a:cs typeface="Times New Roman"/>
            </a:endParaRPr>
          </a:p>
          <a:p>
            <a:pPr algn="just"/>
            <a:r>
              <a:rPr lang="en-US" sz="1200" dirty="0">
                <a:latin typeface="Univers"/>
                <a:cs typeface="Times New Roman"/>
              </a:rPr>
              <a:t>Coakley, T.M., Randolph, S., Shears, J., Beamon, E.R., Collins, P. and Sides, T. (2017). Parent–youth communication to reduce at-risk sexual behavior: A systematic literature review. </a:t>
            </a:r>
            <a:r>
              <a:rPr lang="en-US" sz="1200" i="1" dirty="0">
                <a:latin typeface="Univers"/>
                <a:cs typeface="Times New Roman"/>
              </a:rPr>
              <a:t>Journal of Human Behavior in the Social Environment</a:t>
            </a:r>
            <a:r>
              <a:rPr lang="en-US" sz="1200" dirty="0">
                <a:latin typeface="Univers"/>
                <a:cs typeface="Times New Roman"/>
              </a:rPr>
              <a:t>, 27(6), pp.609–624. Available at: </a:t>
            </a:r>
            <a:r>
              <a:rPr lang="en-US" sz="1200" dirty="0">
                <a:latin typeface="Univers"/>
                <a:cs typeface="Times New Roman"/>
                <a:hlinkClick r:id="rId7"/>
              </a:rPr>
              <a:t>https://doi.org/10.1080/10911359.2017.1313149</a:t>
            </a:r>
            <a:endParaRPr lang="en-US">
              <a:latin typeface="Univers"/>
            </a:endParaRPr>
          </a:p>
          <a:p>
            <a:endParaRPr lang="en-US" sz="1600"/>
          </a:p>
          <a:p>
            <a:endParaRPr lang="en-US" sz="1600"/>
          </a:p>
          <a:p>
            <a:endParaRPr lang="en-US" sz="1600"/>
          </a:p>
          <a:p>
            <a:endParaRPr lang="en-US" sz="1600"/>
          </a:p>
          <a:p>
            <a:endParaRPr lang="en-US" sz="1600"/>
          </a:p>
          <a:p>
            <a:endParaRPr lang="en-US" sz="1600"/>
          </a:p>
          <a:p>
            <a:endParaRPr lang="en-US" sz="1600"/>
          </a:p>
          <a:p>
            <a:endParaRPr lang="en-US" sz="1600"/>
          </a:p>
          <a:p>
            <a:endParaRPr lang="en-US" sz="1600"/>
          </a:p>
          <a:p>
            <a:endParaRPr lang="en-US" sz="1600"/>
          </a:p>
        </p:txBody>
      </p:sp>
    </p:spTree>
    <p:extLst>
      <p:ext uri="{BB962C8B-B14F-4D97-AF65-F5344CB8AC3E}">
        <p14:creationId xmlns:p14="http://schemas.microsoft.com/office/powerpoint/2010/main" val="2566104458"/>
      </p:ext>
    </p:extLst>
  </p:cSld>
  <p:clrMapOvr>
    <a:masterClrMapping/>
  </p:clrMapOvr>
  <p:transition spd="med">
    <p:pull/>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0AE02-586E-1417-6D30-64353F55FCB1}"/>
              </a:ext>
            </a:extLst>
          </p:cNvPr>
          <p:cNvSpPr>
            <a:spLocks noGrp="1"/>
          </p:cNvSpPr>
          <p:nvPr>
            <p:ph type="title"/>
          </p:nvPr>
        </p:nvSpPr>
        <p:spPr>
          <a:xfrm>
            <a:off x="709599" y="922096"/>
            <a:ext cx="10682301" cy="609031"/>
          </a:xfrm>
        </p:spPr>
        <p:txBody>
          <a:bodyPr>
            <a:normAutofit fontScale="90000"/>
          </a:bodyPr>
          <a:lstStyle/>
          <a:p>
            <a:r>
              <a:rPr lang="en-US" b="1" dirty="0">
                <a:solidFill>
                  <a:schemeClr val="accent3"/>
                </a:solidFill>
                <a:latin typeface="Univers Condensed"/>
              </a:rPr>
              <a:t>                           </a:t>
            </a:r>
            <a:r>
              <a:rPr lang="en-US" b="1" dirty="0">
                <a:latin typeface="Univers Condensed"/>
              </a:rPr>
              <a:t>References (Lanique)</a:t>
            </a:r>
          </a:p>
        </p:txBody>
      </p:sp>
      <p:sp>
        <p:nvSpPr>
          <p:cNvPr id="3" name="Content Placeholder 2">
            <a:extLst>
              <a:ext uri="{FF2B5EF4-FFF2-40B4-BE49-F238E27FC236}">
                <a16:creationId xmlns:a16="http://schemas.microsoft.com/office/drawing/2014/main" id="{B57667F2-7638-9B8E-5425-FB6CD28897BB}"/>
              </a:ext>
            </a:extLst>
          </p:cNvPr>
          <p:cNvSpPr>
            <a:spLocks noGrp="1"/>
          </p:cNvSpPr>
          <p:nvPr>
            <p:ph idx="1"/>
          </p:nvPr>
        </p:nvSpPr>
        <p:spPr>
          <a:xfrm>
            <a:off x="709599" y="1575950"/>
            <a:ext cx="10682301" cy="4826120"/>
          </a:xfrm>
        </p:spPr>
        <p:txBody>
          <a:bodyPr vert="horz" lIns="91440" tIns="45720" rIns="91440" bIns="45720" rtlCol="0" anchor="t">
            <a:normAutofit fontScale="92500"/>
          </a:bodyPr>
          <a:lstStyle/>
          <a:p>
            <a:pPr algn="just"/>
            <a:r>
              <a:rPr lang="en-US" sz="1200" dirty="0">
                <a:latin typeface="Univers"/>
                <a:cs typeface="Times New Roman"/>
              </a:rPr>
              <a:t>Division of Reproductive Health, National Center for Chronic Disease Prevention and Health Promotion (2022). </a:t>
            </a:r>
            <a:r>
              <a:rPr lang="en-US" sz="1200" i="1" dirty="0">
                <a:latin typeface="Univers"/>
                <a:cs typeface="Times New Roman"/>
              </a:rPr>
              <a:t>Teen Access and Quality (TAQ) Initiative | CDC</a:t>
            </a:r>
            <a:r>
              <a:rPr lang="en-US" sz="1200" dirty="0">
                <a:latin typeface="Univers"/>
                <a:cs typeface="Times New Roman"/>
              </a:rPr>
              <a:t>. [online] archive.cdc.gov. Available at: </a:t>
            </a:r>
            <a:r>
              <a:rPr lang="en-US" sz="1200" dirty="0">
                <a:latin typeface="Univers"/>
                <a:cs typeface="Times New Roman"/>
                <a:hlinkClick r:id="rId2"/>
              </a:rPr>
              <a:t>https://archive.cdc.gov/www_cdc_gov/teenpregnancy/projects-initiatives/publicly-funded-health-centers.html</a:t>
            </a:r>
            <a:r>
              <a:rPr lang="en-US" sz="1200" dirty="0">
                <a:latin typeface="Univers"/>
                <a:cs typeface="Times New Roman"/>
              </a:rPr>
              <a:t> (Accessed: 8 December 2023).</a:t>
            </a:r>
            <a:endParaRPr lang="en-GB" sz="1200">
              <a:latin typeface="Univers"/>
            </a:endParaRPr>
          </a:p>
          <a:p>
            <a:pPr algn="just"/>
            <a:r>
              <a:rPr lang="en-US" sz="1200" dirty="0">
                <a:latin typeface="Univers"/>
                <a:cs typeface="Times New Roman"/>
              </a:rPr>
              <a:t>National Academies of Sciences, E., Division, H. and M., Practice, B. on P.H. and P.H., States, C. on P. and C. of S.T.I. in the U., Crowley, J.S., Geller, A.B. and Vermund, S.H. (2021). </a:t>
            </a:r>
            <a:r>
              <a:rPr lang="en-US" sz="1200" i="1" dirty="0">
                <a:latin typeface="Univers"/>
                <a:cs typeface="Times New Roman"/>
              </a:rPr>
              <a:t>Role of Technology and New Media in Preventing and Controlling STIs</a:t>
            </a:r>
            <a:r>
              <a:rPr lang="en-US" sz="1200" dirty="0">
                <a:latin typeface="Univers"/>
                <a:cs typeface="Times New Roman"/>
              </a:rPr>
              <a:t>. </a:t>
            </a:r>
            <a:r>
              <a:rPr lang="en-US" sz="1200" i="1" dirty="0">
                <a:latin typeface="Univers"/>
                <a:cs typeface="Times New Roman"/>
                <a:hlinkClick r:id="rId3"/>
              </a:rPr>
              <a:t>www.ncbi.nlm.nih.gov</a:t>
            </a:r>
            <a:r>
              <a:rPr lang="en-US" sz="1200" dirty="0">
                <a:latin typeface="Univers"/>
                <a:cs typeface="Times New Roman"/>
              </a:rPr>
              <a:t>. National Academies Press (US). Available at: </a:t>
            </a:r>
            <a:r>
              <a:rPr lang="en-US" sz="1200" dirty="0">
                <a:latin typeface="Univers"/>
                <a:cs typeface="Times New Roman"/>
                <a:hlinkClick r:id="rId4"/>
              </a:rPr>
              <a:t>https://www.ncbi.nlm.nih.gov/books/NBK573168/</a:t>
            </a:r>
            <a:endParaRPr lang="en-GB" sz="1200">
              <a:latin typeface="Univers"/>
            </a:endParaRPr>
          </a:p>
          <a:p>
            <a:pPr algn="just"/>
            <a:r>
              <a:rPr lang="en-US" sz="1200" dirty="0">
                <a:latin typeface="Univers"/>
                <a:cs typeface="Times New Roman"/>
              </a:rPr>
              <a:t>National AIDS Trust (2020). </a:t>
            </a:r>
            <a:r>
              <a:rPr lang="en-US" sz="1200" i="1" dirty="0">
                <a:latin typeface="Univers"/>
                <a:cs typeface="Times New Roman"/>
              </a:rPr>
              <a:t>UK HIV Statistics | National AIDS Trust</a:t>
            </a:r>
            <a:r>
              <a:rPr lang="en-US" sz="1200" dirty="0">
                <a:latin typeface="Univers"/>
                <a:cs typeface="Times New Roman"/>
              </a:rPr>
              <a:t>. [online] </a:t>
            </a:r>
            <a:r>
              <a:rPr lang="en-US" sz="1200" dirty="0">
                <a:latin typeface="Univers"/>
                <a:cs typeface="Times New Roman"/>
                <a:hlinkClick r:id="rId5"/>
              </a:rPr>
              <a:t>www.nat.org.uk</a:t>
            </a:r>
            <a:r>
              <a:rPr lang="en-US" sz="1200" dirty="0">
                <a:latin typeface="Univers"/>
                <a:cs typeface="Times New Roman"/>
              </a:rPr>
              <a:t>. Available at: </a:t>
            </a:r>
            <a:r>
              <a:rPr lang="en-US" sz="1200" dirty="0">
                <a:latin typeface="Univers"/>
                <a:cs typeface="Times New Roman"/>
                <a:hlinkClick r:id="rId6"/>
              </a:rPr>
              <a:t>https://www.nat.org.uk/about-hiv/hiv-statistics</a:t>
            </a:r>
            <a:r>
              <a:rPr lang="en-US" sz="1200" dirty="0">
                <a:latin typeface="Univers"/>
                <a:cs typeface="Times New Roman"/>
              </a:rPr>
              <a:t>. ( Accessed: 10 December 2023).</a:t>
            </a:r>
            <a:endParaRPr lang="en-GB" sz="1200">
              <a:latin typeface="Univers"/>
            </a:endParaRPr>
          </a:p>
          <a:p>
            <a:pPr algn="just"/>
            <a:r>
              <a:rPr lang="en-US" sz="1200" dirty="0">
                <a:latin typeface="Univers"/>
                <a:cs typeface="Times New Roman"/>
              </a:rPr>
              <a:t>Rhodes, S.D., Daniel-Ulloa, J., Wright, S.S., Mann-Jackson, L., Johnson, D.B., Hayes, N.A. and Valentine, J.A. (2020). Critical Elements of Community Engagement to Address Disparities and Related Social Determinants of Health: The Centers of Disease Control and Prevention Community Approaches to Reducing Sexually Transmitted Disease Initiative. </a:t>
            </a:r>
            <a:r>
              <a:rPr lang="en-US" sz="1200" i="1" dirty="0">
                <a:latin typeface="Univers"/>
                <a:cs typeface="Times New Roman"/>
              </a:rPr>
              <a:t>Sexually Transmitted Diseases</a:t>
            </a:r>
            <a:r>
              <a:rPr lang="en-US" sz="1200" dirty="0">
                <a:latin typeface="Univers"/>
                <a:cs typeface="Times New Roman"/>
              </a:rPr>
              <a:t>, 48(1), pp.49–55. Available at: </a:t>
            </a:r>
            <a:r>
              <a:rPr lang="en-US" sz="1200" dirty="0">
                <a:latin typeface="Univers"/>
                <a:cs typeface="Times New Roman"/>
                <a:hlinkClick r:id="rId7"/>
              </a:rPr>
              <a:t>https://doi.org/10.1097/olq.0000000000001267</a:t>
            </a:r>
            <a:endParaRPr lang="en-GB" sz="1200">
              <a:latin typeface="Univers"/>
            </a:endParaRPr>
          </a:p>
          <a:p>
            <a:pPr algn="just"/>
            <a:r>
              <a:rPr lang="en-US" sz="1200" dirty="0">
                <a:latin typeface="Univers"/>
                <a:cs typeface="Times New Roman"/>
              </a:rPr>
              <a:t>Sul, S., Ferreira, L., Maia, A.C., Coelho, A. and Costa, A. (2023). Sexually Transmitted Infections and Health Literacy: A Community-Based Preventive Program. </a:t>
            </a:r>
            <a:r>
              <a:rPr lang="en-US" sz="1200" i="1" dirty="0">
                <a:latin typeface="Univers"/>
                <a:cs typeface="Times New Roman"/>
              </a:rPr>
              <a:t>Journal of Primary Care &amp; Community Health</a:t>
            </a:r>
            <a:r>
              <a:rPr lang="en-US" sz="1200" dirty="0">
                <a:latin typeface="Univers"/>
                <a:cs typeface="Times New Roman"/>
              </a:rPr>
              <a:t>, 14, p.215013192311599. Available at: </a:t>
            </a:r>
            <a:r>
              <a:rPr lang="en-US" sz="1200" dirty="0">
                <a:latin typeface="Univers"/>
                <a:cs typeface="Times New Roman"/>
                <a:hlinkClick r:id="rId8"/>
              </a:rPr>
              <a:t>https://doi.org/10.1177/21501319231159973</a:t>
            </a:r>
            <a:endParaRPr lang="en-GB" sz="1200">
              <a:latin typeface="Univers"/>
            </a:endParaRPr>
          </a:p>
          <a:p>
            <a:pPr algn="just"/>
            <a:r>
              <a:rPr lang="en-US" sz="1200" dirty="0">
                <a:latin typeface="Univers"/>
                <a:cs typeface="Times New Roman"/>
              </a:rPr>
              <a:t>Widman, L., Nesi, J., Kamke, K., </a:t>
            </a:r>
            <a:r>
              <a:rPr lang="en-US" sz="1200" err="1">
                <a:latin typeface="Univers"/>
                <a:cs typeface="Times New Roman"/>
              </a:rPr>
              <a:t>Choukas</a:t>
            </a:r>
            <a:r>
              <a:rPr lang="en-US" sz="1200" dirty="0">
                <a:latin typeface="Univers"/>
                <a:cs typeface="Times New Roman"/>
              </a:rPr>
              <a:t>-Bradley, S. and Stewart, J.L. (2018). Technology-Based Interventions to Reduce Sexually Transmitted Infections and Unintended Pregnancy Among Youth. </a:t>
            </a:r>
            <a:r>
              <a:rPr lang="en-US" sz="1200" i="1" dirty="0">
                <a:latin typeface="Univers"/>
                <a:cs typeface="Times New Roman"/>
              </a:rPr>
              <a:t>Journal of Adolescent Health</a:t>
            </a:r>
            <a:r>
              <a:rPr lang="en-US" sz="1200" dirty="0">
                <a:latin typeface="Univers"/>
                <a:cs typeface="Times New Roman"/>
              </a:rPr>
              <a:t>, 62(6), pp.651–660. Available at: </a:t>
            </a:r>
            <a:r>
              <a:rPr lang="en-US" sz="1200" dirty="0">
                <a:latin typeface="Univers"/>
                <a:cs typeface="Times New Roman"/>
                <a:hlinkClick r:id="rId9"/>
              </a:rPr>
              <a:t>https://doi.org/10.1016/j.jadohealth.2018.02.007</a:t>
            </a:r>
            <a:endParaRPr lang="en-GB" sz="1200">
              <a:latin typeface="Univers"/>
            </a:endParaRPr>
          </a:p>
          <a:p>
            <a:pPr algn="just"/>
            <a:r>
              <a:rPr lang="en-US" sz="1200" dirty="0">
                <a:latin typeface="Univers"/>
                <a:cs typeface="Times New Roman"/>
              </a:rPr>
              <a:t>Workowski, K.A. (2021). Sexually Transmitted Infections Treatment Guidelines, 2021. </a:t>
            </a:r>
            <a:r>
              <a:rPr lang="en-US" sz="1200" i="1" dirty="0">
                <a:latin typeface="Univers"/>
                <a:cs typeface="Times New Roman"/>
              </a:rPr>
              <a:t>MMWR. Recommendations and Reports</a:t>
            </a:r>
            <a:r>
              <a:rPr lang="en-US" sz="1200" dirty="0">
                <a:latin typeface="Univers"/>
                <a:cs typeface="Times New Roman"/>
              </a:rPr>
              <a:t>, 70(4). Available at: </a:t>
            </a:r>
            <a:r>
              <a:rPr lang="en-US" sz="1200" dirty="0">
                <a:latin typeface="Univers"/>
                <a:cs typeface="Times New Roman"/>
                <a:hlinkClick r:id="rId10"/>
              </a:rPr>
              <a:t>https://doi.org/10.15585/mmwr.rr7004a1</a:t>
            </a:r>
            <a:endParaRPr lang="en-GB" sz="1200">
              <a:latin typeface="Univers"/>
            </a:endParaRPr>
          </a:p>
          <a:p>
            <a:pPr algn="just"/>
            <a:r>
              <a:rPr lang="en-US" sz="1200" dirty="0">
                <a:latin typeface="Univers"/>
                <a:cs typeface="Times New Roman"/>
              </a:rPr>
              <a:t>World Health Organization (2006). </a:t>
            </a:r>
            <a:r>
              <a:rPr lang="en-US" sz="1200" i="1" dirty="0">
                <a:latin typeface="Univers"/>
                <a:cs typeface="Times New Roman"/>
              </a:rPr>
              <a:t>Defining sexual health</a:t>
            </a:r>
            <a:r>
              <a:rPr lang="en-US" sz="1200" dirty="0">
                <a:latin typeface="Univers"/>
                <a:cs typeface="Times New Roman"/>
              </a:rPr>
              <a:t>. [online] </a:t>
            </a:r>
            <a:r>
              <a:rPr lang="en-US" sz="1200" dirty="0">
                <a:latin typeface="Univers"/>
                <a:cs typeface="Times New Roman"/>
                <a:hlinkClick r:id="rId11"/>
              </a:rPr>
              <a:t>www.who.int</a:t>
            </a:r>
            <a:r>
              <a:rPr lang="en-US" sz="1200" dirty="0">
                <a:latin typeface="Univers"/>
                <a:cs typeface="Times New Roman"/>
              </a:rPr>
              <a:t>. Available at: </a:t>
            </a:r>
            <a:r>
              <a:rPr lang="en-US" sz="1200" dirty="0">
                <a:latin typeface="Univers"/>
                <a:cs typeface="Times New Roman"/>
                <a:hlinkClick r:id="rId12"/>
              </a:rPr>
              <a:t>https://www.who.int/teams/sexual-and-reproductive-health-and-research/key-areas-of-work/sexual-health/defining-sexual-health</a:t>
            </a:r>
            <a:r>
              <a:rPr lang="en-US" sz="1200" dirty="0">
                <a:latin typeface="Univers"/>
                <a:cs typeface="Times New Roman"/>
              </a:rPr>
              <a:t> (Accessed: 1 November 2023).</a:t>
            </a:r>
          </a:p>
          <a:p>
            <a:pPr marL="0" indent="0">
              <a:buNone/>
            </a:pPr>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US" sz="1200">
              <a:latin typeface="Times New Roman"/>
              <a:cs typeface="Times New Roman"/>
            </a:endParaRPr>
          </a:p>
          <a:p>
            <a:endParaRPr lang="en-GB">
              <a:cs typeface="Times New Roman"/>
            </a:endParaRPr>
          </a:p>
        </p:txBody>
      </p:sp>
      <p:sp>
        <p:nvSpPr>
          <p:cNvPr id="4" name="Date Placeholder 3">
            <a:extLst>
              <a:ext uri="{FF2B5EF4-FFF2-40B4-BE49-F238E27FC236}">
                <a16:creationId xmlns:a16="http://schemas.microsoft.com/office/drawing/2014/main" id="{1EB1DA83-651B-4C29-F8E2-72A751C8DADE}"/>
              </a:ext>
            </a:extLst>
          </p:cNvPr>
          <p:cNvSpPr>
            <a:spLocks noGrp="1"/>
          </p:cNvSpPr>
          <p:nvPr>
            <p:ph type="dt" sz="half" idx="10"/>
          </p:nvPr>
        </p:nvSpPr>
        <p:spPr/>
        <p:txBody>
          <a:bodyPr/>
          <a:lstStyle/>
          <a:p>
            <a:fld id="{626DE685-1B6F-4D7C-AEF2-C9AD71EC467A}" type="datetime1">
              <a:rPr lang="en-US" smtClean="0"/>
              <a:t>1/12/2024</a:t>
            </a:fld>
            <a:endParaRPr lang="en-US"/>
          </a:p>
        </p:txBody>
      </p:sp>
      <p:sp>
        <p:nvSpPr>
          <p:cNvPr id="6" name="Slide Number Placeholder 5">
            <a:extLst>
              <a:ext uri="{FF2B5EF4-FFF2-40B4-BE49-F238E27FC236}">
                <a16:creationId xmlns:a16="http://schemas.microsoft.com/office/drawing/2014/main" id="{005B2B1B-428F-9674-44D8-F5411D189B16}"/>
              </a:ext>
            </a:extLst>
          </p:cNvPr>
          <p:cNvSpPr>
            <a:spLocks noGrp="1"/>
          </p:cNvSpPr>
          <p:nvPr>
            <p:ph type="sldNum" sz="quarter" idx="12"/>
          </p:nvPr>
        </p:nvSpPr>
        <p:spPr/>
        <p:txBody>
          <a:bodyPr/>
          <a:lstStyle/>
          <a:p>
            <a:fld id="{87E7843D-FF13-4365-9478-9625B70A2705}" type="slidenum">
              <a:rPr lang="en-US" smtClean="0"/>
              <a:t>33</a:t>
            </a:fld>
            <a:endParaRPr lang="en-US"/>
          </a:p>
        </p:txBody>
      </p:sp>
    </p:spTree>
    <p:extLst>
      <p:ext uri="{BB962C8B-B14F-4D97-AF65-F5344CB8AC3E}">
        <p14:creationId xmlns:p14="http://schemas.microsoft.com/office/powerpoint/2010/main" val="1877676308"/>
      </p:ext>
    </p:extLst>
  </p:cSld>
  <p:clrMapOvr>
    <a:masterClrMapping/>
  </p:clrMapOvr>
  <p:transition spd="med">
    <p:pull/>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5F687E-9017-8743-1126-C06E9CCFBF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423D8B-1276-BED1-D68F-4D9B76A94E41}"/>
              </a:ext>
            </a:extLst>
          </p:cNvPr>
          <p:cNvSpPr>
            <a:spLocks noGrp="1"/>
          </p:cNvSpPr>
          <p:nvPr>
            <p:ph type="title"/>
          </p:nvPr>
        </p:nvSpPr>
        <p:spPr/>
        <p:txBody>
          <a:bodyPr/>
          <a:lstStyle/>
          <a:p>
            <a:pPr algn="ctr"/>
            <a:r>
              <a:rPr lang="en-US" b="1" dirty="0">
                <a:latin typeface="Univers Condensed"/>
              </a:rPr>
              <a:t>References (Reon)</a:t>
            </a:r>
            <a:endParaRPr lang="en-US" dirty="0"/>
          </a:p>
        </p:txBody>
      </p:sp>
      <p:sp>
        <p:nvSpPr>
          <p:cNvPr id="3" name="Content Placeholder 2">
            <a:extLst>
              <a:ext uri="{FF2B5EF4-FFF2-40B4-BE49-F238E27FC236}">
                <a16:creationId xmlns:a16="http://schemas.microsoft.com/office/drawing/2014/main" id="{EA79347A-B5B1-18DC-7D57-9311181A6BE4}"/>
              </a:ext>
            </a:extLst>
          </p:cNvPr>
          <p:cNvSpPr>
            <a:spLocks noGrp="1"/>
          </p:cNvSpPr>
          <p:nvPr>
            <p:ph idx="1"/>
          </p:nvPr>
        </p:nvSpPr>
        <p:spPr/>
        <p:txBody>
          <a:bodyPr vert="horz" lIns="91440" tIns="45720" rIns="91440" bIns="45720" rtlCol="0" anchor="t">
            <a:normAutofit/>
          </a:bodyPr>
          <a:lstStyle/>
          <a:p>
            <a:pPr marL="0" indent="0">
              <a:buNone/>
            </a:pPr>
            <a:endParaRPr lang="en-US"/>
          </a:p>
        </p:txBody>
      </p:sp>
      <p:sp>
        <p:nvSpPr>
          <p:cNvPr id="4" name="Date Placeholder 3">
            <a:extLst>
              <a:ext uri="{FF2B5EF4-FFF2-40B4-BE49-F238E27FC236}">
                <a16:creationId xmlns:a16="http://schemas.microsoft.com/office/drawing/2014/main" id="{74FE0884-C1D3-9157-3733-D75829028C96}"/>
              </a:ext>
            </a:extLst>
          </p:cNvPr>
          <p:cNvSpPr>
            <a:spLocks noGrp="1"/>
          </p:cNvSpPr>
          <p:nvPr>
            <p:ph type="dt" sz="half" idx="10"/>
          </p:nvPr>
        </p:nvSpPr>
        <p:spPr/>
        <p:txBody>
          <a:bodyPr/>
          <a:lstStyle/>
          <a:p>
            <a:fld id="{626DE685-1B6F-4D7C-AEF2-C9AD71EC467A}" type="datetime1">
              <a:rPr lang="en-US" smtClean="0"/>
              <a:t>1/12/2024</a:t>
            </a:fld>
            <a:endParaRPr lang="en-US"/>
          </a:p>
        </p:txBody>
      </p:sp>
    </p:spTree>
    <p:extLst>
      <p:ext uri="{BB962C8B-B14F-4D97-AF65-F5344CB8AC3E}">
        <p14:creationId xmlns:p14="http://schemas.microsoft.com/office/powerpoint/2010/main" val="3348631136"/>
      </p:ext>
    </p:extLst>
  </p:cSld>
  <p:clrMapOvr>
    <a:masterClrMapping/>
  </p:clrMapOvr>
  <p:transition spd="med">
    <p:pull/>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91B25-D2A9-FA9D-EDBB-93BDE431FE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ACAFD5-C06A-08BF-6024-D98DE9796D72}"/>
              </a:ext>
            </a:extLst>
          </p:cNvPr>
          <p:cNvSpPr>
            <a:spLocks noGrp="1"/>
          </p:cNvSpPr>
          <p:nvPr>
            <p:ph type="title"/>
          </p:nvPr>
        </p:nvSpPr>
        <p:spPr>
          <a:xfrm>
            <a:off x="700635" y="771842"/>
            <a:ext cx="10691265" cy="684157"/>
          </a:xfrm>
        </p:spPr>
        <p:txBody>
          <a:bodyPr>
            <a:normAutofit fontScale="90000"/>
          </a:bodyPr>
          <a:lstStyle/>
          <a:p>
            <a:pPr algn="ctr"/>
            <a:r>
              <a:rPr lang="en-US" b="1" dirty="0">
                <a:latin typeface="Univers Condensed"/>
              </a:rPr>
              <a:t>References (Shericka)</a:t>
            </a:r>
            <a:endParaRPr lang="en-US" dirty="0"/>
          </a:p>
        </p:txBody>
      </p:sp>
      <p:sp>
        <p:nvSpPr>
          <p:cNvPr id="3" name="Content Placeholder 2">
            <a:extLst>
              <a:ext uri="{FF2B5EF4-FFF2-40B4-BE49-F238E27FC236}">
                <a16:creationId xmlns:a16="http://schemas.microsoft.com/office/drawing/2014/main" id="{0DF1F53A-D483-8597-A105-179C8D21F5F2}"/>
              </a:ext>
            </a:extLst>
          </p:cNvPr>
          <p:cNvSpPr>
            <a:spLocks noGrp="1"/>
          </p:cNvSpPr>
          <p:nvPr>
            <p:ph idx="1"/>
          </p:nvPr>
        </p:nvSpPr>
        <p:spPr>
          <a:xfrm>
            <a:off x="700635" y="1413071"/>
            <a:ext cx="10691265" cy="4516143"/>
          </a:xfrm>
        </p:spPr>
        <p:txBody>
          <a:bodyPr vert="horz" lIns="91440" tIns="45720" rIns="91440" bIns="45720" rtlCol="0" anchor="t">
            <a:noAutofit/>
          </a:bodyPr>
          <a:lstStyle/>
          <a:p>
            <a:pPr algn="just">
              <a:lnSpc>
                <a:spcPct val="100000"/>
              </a:lnSpc>
              <a:buNone/>
            </a:pPr>
            <a:r>
              <a:rPr lang="en-US" sz="1200" dirty="0">
                <a:solidFill>
                  <a:srgbClr val="3E31F5"/>
                </a:solidFill>
                <a:latin typeface="Univers"/>
                <a:cs typeface="Arial"/>
              </a:rPr>
              <a:t> </a:t>
            </a:r>
            <a:r>
              <a:rPr lang="en-US" sz="1200" dirty="0">
                <a:latin typeface="Univers"/>
                <a:cs typeface="Arial"/>
              </a:rPr>
              <a:t> </a:t>
            </a:r>
            <a:r>
              <a:rPr lang="en-US" sz="1200" err="1">
                <a:latin typeface="Univers"/>
                <a:cs typeface="Arial"/>
              </a:rPr>
              <a:t>Anguzu</a:t>
            </a:r>
            <a:r>
              <a:rPr lang="en-US" sz="1200" dirty="0">
                <a:latin typeface="Univers"/>
                <a:cs typeface="Arial"/>
              </a:rPr>
              <a:t>, G. et al. (2019) ‘Relationship between socioeconomic status and risk of sexually transmitted infections in Uganda: Multilevel analysis of a nationally representative survey’, Int J STD AIDS, 30(3), pp. 284-291.</a:t>
            </a:r>
            <a:endParaRPr lang="en-US" sz="1200" dirty="0">
              <a:latin typeface="Univers"/>
            </a:endParaRPr>
          </a:p>
          <a:p>
            <a:pPr marL="0" indent="0" algn="just">
              <a:lnSpc>
                <a:spcPct val="100000"/>
              </a:lnSpc>
              <a:buNone/>
            </a:pPr>
            <a:endParaRPr lang="en-US" sz="1200" dirty="0">
              <a:latin typeface="Univers"/>
              <a:cs typeface="Arial"/>
            </a:endParaRPr>
          </a:p>
          <a:p>
            <a:pPr indent="0" algn="just">
              <a:lnSpc>
                <a:spcPct val="100000"/>
              </a:lnSpc>
              <a:buNone/>
            </a:pPr>
            <a:r>
              <a:rPr lang="en-US" sz="1200" dirty="0">
                <a:latin typeface="Univers"/>
                <a:cs typeface="Times New Roman"/>
              </a:rPr>
              <a:t>BBC. (2022) </a:t>
            </a:r>
            <a:r>
              <a:rPr lang="en-US" sz="1200" i="1" dirty="0">
                <a:latin typeface="Univers"/>
                <a:cs typeface="Times New Roman"/>
              </a:rPr>
              <a:t>Cost of living: The women doing sex work to make ends meet.</a:t>
            </a:r>
            <a:r>
              <a:rPr lang="en-US" sz="1200" dirty="0">
                <a:latin typeface="Univers"/>
                <a:cs typeface="Times New Roman"/>
              </a:rPr>
              <a:t> Available at: </a:t>
            </a:r>
            <a:r>
              <a:rPr lang="en-US" sz="1200" dirty="0">
                <a:latin typeface="Univers"/>
                <a:cs typeface="Times New Roman"/>
                <a:hlinkClick r:id="rId2">
                  <a:extLst>
                    <a:ext uri="{A12FA001-AC4F-418D-AE19-62706E023703}">
                      <ahyp:hlinkClr xmlns:ahyp="http://schemas.microsoft.com/office/drawing/2018/hyperlinkcolor" val="tx"/>
                    </a:ext>
                  </a:extLst>
                </a:hlinkClick>
              </a:rPr>
              <a:t>https://www.bbc.co.uk/news/uk-england-london-63714963</a:t>
            </a:r>
            <a:r>
              <a:rPr lang="en-US" sz="1200" dirty="0">
                <a:latin typeface="Univers"/>
                <a:cs typeface="Times New Roman"/>
              </a:rPr>
              <a:t> (Accessed: 01 January 2024).</a:t>
            </a:r>
          </a:p>
          <a:p>
            <a:pPr indent="0" algn="just">
              <a:lnSpc>
                <a:spcPct val="100000"/>
              </a:lnSpc>
              <a:buNone/>
            </a:pPr>
            <a:endParaRPr lang="en-US" sz="1200" dirty="0">
              <a:latin typeface="Univers"/>
              <a:cs typeface="Times New Roman"/>
            </a:endParaRPr>
          </a:p>
          <a:p>
            <a:pPr indent="0" algn="just">
              <a:lnSpc>
                <a:spcPct val="100000"/>
              </a:lnSpc>
              <a:buNone/>
            </a:pPr>
            <a:r>
              <a:rPr lang="en-US" sz="1200" dirty="0">
                <a:latin typeface="Univers"/>
                <a:cs typeface="Arial"/>
              </a:rPr>
              <a:t>Centers for Disease </a:t>
            </a:r>
            <a:r>
              <a:rPr lang="en-US" sz="1200" dirty="0">
                <a:latin typeface="Univers"/>
              </a:rPr>
              <a:t>Control</a:t>
            </a:r>
            <a:r>
              <a:rPr lang="en-US" sz="1200" dirty="0">
                <a:latin typeface="Univers"/>
                <a:cs typeface="Arial"/>
              </a:rPr>
              <a:t> and Prevention [CDC]. (2023) </a:t>
            </a:r>
            <a:r>
              <a:rPr lang="en-US" sz="1200" i="1" dirty="0">
                <a:latin typeface="Univers"/>
                <a:cs typeface="Arial"/>
              </a:rPr>
              <a:t>Mental </a:t>
            </a:r>
            <a:r>
              <a:rPr lang="en-US" sz="1200" i="1" err="1">
                <a:latin typeface="Univers"/>
                <a:cs typeface="Arial"/>
              </a:rPr>
              <a:t>Health;Poor</a:t>
            </a:r>
            <a:r>
              <a:rPr lang="en-US" sz="1200" i="1" dirty="0">
                <a:latin typeface="Univers"/>
                <a:cs typeface="Arial"/>
              </a:rPr>
              <a:t> Mental Health Impacts Adolescent Well-being.</a:t>
            </a:r>
            <a:r>
              <a:rPr lang="en-US" sz="1200" dirty="0">
                <a:latin typeface="Univers"/>
                <a:cs typeface="Arial"/>
              </a:rPr>
              <a:t> Available at: </a:t>
            </a:r>
            <a:r>
              <a:rPr lang="en-US" sz="1200" dirty="0">
                <a:latin typeface="Univers"/>
                <a:cs typeface="Arial"/>
                <a:hlinkClick r:id="rId3">
                  <a:extLst>
                    <a:ext uri="{A12FA001-AC4F-418D-AE19-62706E023703}">
                      <ahyp:hlinkClr xmlns:ahyp="http://schemas.microsoft.com/office/drawing/2018/hyperlinkcolor" val="tx"/>
                    </a:ext>
                  </a:extLst>
                </a:hlinkClick>
              </a:rPr>
              <a:t>https://www.cdc.gov/healthyyouth/mental-health/index.htm</a:t>
            </a:r>
            <a:r>
              <a:rPr lang="en-US" sz="1200" dirty="0">
                <a:latin typeface="Univers"/>
                <a:cs typeface="Arial"/>
              </a:rPr>
              <a:t> (Accessed on: 03 January 2024).</a:t>
            </a:r>
            <a:endParaRPr lang="en-US" sz="1200" dirty="0">
              <a:latin typeface="Univers"/>
            </a:endParaRPr>
          </a:p>
          <a:p>
            <a:pPr indent="0" algn="just">
              <a:lnSpc>
                <a:spcPct val="100000"/>
              </a:lnSpc>
              <a:buNone/>
            </a:pPr>
            <a:endParaRPr lang="en-US" sz="1200" dirty="0"/>
          </a:p>
          <a:p>
            <a:pPr indent="0" algn="just">
              <a:lnSpc>
                <a:spcPct val="100000"/>
              </a:lnSpc>
              <a:buNone/>
            </a:pPr>
            <a:r>
              <a:rPr lang="en-US" sz="1200" dirty="0">
                <a:latin typeface="Univers"/>
                <a:cs typeface="Arial"/>
              </a:rPr>
              <a:t>Craig-Kuhn, M.C. Schmidt N. (2021) 'Sex education and STI fatalism, testing and infection among young African </a:t>
            </a:r>
            <a:r>
              <a:rPr lang="en-US" sz="1200" dirty="0">
                <a:latin typeface="Univers"/>
              </a:rPr>
              <a:t>American men who have sex with women', </a:t>
            </a:r>
            <a:r>
              <a:rPr lang="en-US" sz="1200" i="1" dirty="0">
                <a:latin typeface="Univers"/>
              </a:rPr>
              <a:t>Sex Educ.,</a:t>
            </a:r>
            <a:r>
              <a:rPr lang="en-US" sz="1200" dirty="0">
                <a:latin typeface="Univers"/>
              </a:rPr>
              <a:t>(4), pp. 404-416. </a:t>
            </a:r>
            <a:r>
              <a:rPr lang="en-US" sz="1200" dirty="0">
                <a:latin typeface="Univers"/>
                <a:cs typeface="Arial"/>
              </a:rPr>
              <a:t> </a:t>
            </a:r>
          </a:p>
          <a:p>
            <a:pPr indent="0" algn="just">
              <a:lnSpc>
                <a:spcPct val="100000"/>
              </a:lnSpc>
              <a:buNone/>
            </a:pPr>
            <a:endParaRPr lang="en-US" sz="1200" dirty="0">
              <a:latin typeface="Univers"/>
              <a:cs typeface="Arial"/>
            </a:endParaRPr>
          </a:p>
          <a:p>
            <a:pPr indent="0" algn="just">
              <a:lnSpc>
                <a:spcPct val="100000"/>
              </a:lnSpc>
              <a:buNone/>
            </a:pPr>
            <a:r>
              <a:rPr lang="en-US" sz="1200" dirty="0">
                <a:latin typeface="Univers"/>
                <a:cs typeface="Arial"/>
              </a:rPr>
              <a:t>de Oliveira. L.F. et al. (2023) ‘Sexually transmitted infections and mental health: integrative review’, </a:t>
            </a:r>
            <a:r>
              <a:rPr lang="en-US" sz="1200" i="1" dirty="0">
                <a:latin typeface="Univers"/>
                <a:cs typeface="Arial"/>
              </a:rPr>
              <a:t>World Journal of Advanced Research and Reviews</a:t>
            </a:r>
            <a:r>
              <a:rPr lang="en-US" sz="1200" dirty="0">
                <a:latin typeface="Univers"/>
                <a:cs typeface="Arial"/>
              </a:rPr>
              <a:t>, 18(01), pp. 879 – 884. </a:t>
            </a:r>
            <a:endParaRPr lang="en-US" sz="1200" dirty="0"/>
          </a:p>
          <a:p>
            <a:pPr indent="0" algn="just">
              <a:lnSpc>
                <a:spcPct val="100000"/>
              </a:lnSpc>
              <a:buNone/>
            </a:pPr>
            <a:endParaRPr lang="en-US" sz="1600"/>
          </a:p>
          <a:p>
            <a:pPr>
              <a:buNone/>
            </a:pPr>
            <a:endParaRPr lang="en-US" sz="1600"/>
          </a:p>
          <a:p>
            <a:pPr>
              <a:buFont typeface="Arial"/>
              <a:buChar char="•"/>
            </a:pPr>
            <a:endParaRPr lang="en-US" sz="1600">
              <a:latin typeface="Univers"/>
            </a:endParaRPr>
          </a:p>
          <a:p>
            <a:pPr>
              <a:buNone/>
            </a:pPr>
            <a:endParaRPr lang="en-US" sz="1400"/>
          </a:p>
          <a:p>
            <a:pPr marL="0" indent="0">
              <a:buNone/>
            </a:pPr>
            <a:endParaRPr lang="en-US" sz="1400">
              <a:solidFill>
                <a:srgbClr val="212121"/>
              </a:solidFill>
              <a:latin typeface="Univers"/>
            </a:endParaRPr>
          </a:p>
          <a:p>
            <a:endParaRPr lang="en-US"/>
          </a:p>
        </p:txBody>
      </p:sp>
      <p:sp>
        <p:nvSpPr>
          <p:cNvPr id="4" name="Date Placeholder 3">
            <a:extLst>
              <a:ext uri="{FF2B5EF4-FFF2-40B4-BE49-F238E27FC236}">
                <a16:creationId xmlns:a16="http://schemas.microsoft.com/office/drawing/2014/main" id="{09A01E98-877F-5ACA-C0ED-3D8CD3C2DB47}"/>
              </a:ext>
            </a:extLst>
          </p:cNvPr>
          <p:cNvSpPr>
            <a:spLocks noGrp="1"/>
          </p:cNvSpPr>
          <p:nvPr>
            <p:ph type="dt" sz="half" idx="10"/>
          </p:nvPr>
        </p:nvSpPr>
        <p:spPr/>
        <p:txBody>
          <a:bodyPr/>
          <a:lstStyle/>
          <a:p>
            <a:fld id="{626DE685-1B6F-4D7C-AEF2-C9AD71EC467A}" type="datetime1">
              <a:rPr lang="en-US" smtClean="0"/>
              <a:t>1/12/2024</a:t>
            </a:fld>
            <a:endParaRPr lang="en-US"/>
          </a:p>
        </p:txBody>
      </p:sp>
    </p:spTree>
    <p:extLst>
      <p:ext uri="{BB962C8B-B14F-4D97-AF65-F5344CB8AC3E}">
        <p14:creationId xmlns:p14="http://schemas.microsoft.com/office/powerpoint/2010/main" val="2615724166"/>
      </p:ext>
    </p:extLst>
  </p:cSld>
  <p:clrMapOvr>
    <a:masterClrMapping/>
  </p:clrMapOvr>
  <p:transition spd="med">
    <p:pull/>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60C50-3030-EF89-1F55-AF604F955D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006CC8-F06A-57C8-CB93-7D2BF6192130}"/>
              </a:ext>
            </a:extLst>
          </p:cNvPr>
          <p:cNvSpPr>
            <a:spLocks noGrp="1"/>
          </p:cNvSpPr>
          <p:nvPr>
            <p:ph type="title"/>
          </p:nvPr>
        </p:nvSpPr>
        <p:spPr/>
        <p:txBody>
          <a:bodyPr/>
          <a:lstStyle/>
          <a:p>
            <a:pPr algn="ctr"/>
            <a:r>
              <a:rPr lang="en-US" b="1" dirty="0">
                <a:latin typeface="Univers Condensed"/>
              </a:rPr>
              <a:t>References (Shericka) Cont.</a:t>
            </a:r>
            <a:endParaRPr lang="en-US" dirty="0"/>
          </a:p>
        </p:txBody>
      </p:sp>
      <p:sp>
        <p:nvSpPr>
          <p:cNvPr id="3" name="Content Placeholder 2">
            <a:extLst>
              <a:ext uri="{FF2B5EF4-FFF2-40B4-BE49-F238E27FC236}">
                <a16:creationId xmlns:a16="http://schemas.microsoft.com/office/drawing/2014/main" id="{23E6FA65-2ABB-1BC3-6F38-00AD768B2348}"/>
              </a:ext>
            </a:extLst>
          </p:cNvPr>
          <p:cNvSpPr>
            <a:spLocks noGrp="1"/>
          </p:cNvSpPr>
          <p:nvPr>
            <p:ph idx="1"/>
          </p:nvPr>
        </p:nvSpPr>
        <p:spPr>
          <a:xfrm>
            <a:off x="700635" y="1616986"/>
            <a:ext cx="10691265" cy="4312228"/>
          </a:xfrm>
        </p:spPr>
        <p:txBody>
          <a:bodyPr vert="horz" lIns="91440" tIns="45720" rIns="91440" bIns="45720" rtlCol="0" anchor="t">
            <a:noAutofit/>
          </a:bodyPr>
          <a:lstStyle/>
          <a:p>
            <a:pPr marL="0" indent="0" algn="just">
              <a:buNone/>
            </a:pPr>
            <a:endParaRPr lang="en-US" sz="1400" dirty="0">
              <a:cs typeface="Arial"/>
            </a:endParaRPr>
          </a:p>
          <a:p>
            <a:pPr marL="0" indent="0" algn="just">
              <a:lnSpc>
                <a:spcPct val="100000"/>
              </a:lnSpc>
              <a:buNone/>
            </a:pPr>
            <a:r>
              <a:rPr lang="en-US" sz="1200" dirty="0">
                <a:latin typeface="Univers"/>
                <a:cs typeface="Segoe UI"/>
              </a:rPr>
              <a:t>Soe, N.K. et al.  (2018) 'STI Health Disparities: A Systematic Review and Meta-Analysis of the Effectiveness of Preventive Interventions in Educational Settings', </a:t>
            </a:r>
            <a:r>
              <a:rPr lang="en-US" sz="1200" i="1" dirty="0">
                <a:latin typeface="Univers"/>
                <a:cs typeface="Segoe UI"/>
              </a:rPr>
              <a:t>Int J Environ Res Public Health, </a:t>
            </a:r>
            <a:r>
              <a:rPr lang="en-US" sz="1200" dirty="0">
                <a:latin typeface="Univers"/>
                <a:cs typeface="Segoe UI"/>
              </a:rPr>
              <a:t>15(12), pp. 2819.  </a:t>
            </a:r>
          </a:p>
          <a:p>
            <a:pPr marL="0" indent="0" algn="just">
              <a:lnSpc>
                <a:spcPct val="100000"/>
              </a:lnSpc>
              <a:buNone/>
            </a:pPr>
            <a:endParaRPr lang="en-US" sz="1200" dirty="0">
              <a:latin typeface="Univers"/>
              <a:cs typeface="Segoe UI"/>
            </a:endParaRPr>
          </a:p>
          <a:p>
            <a:pPr marL="0" indent="0" algn="just">
              <a:lnSpc>
                <a:spcPct val="100000"/>
              </a:lnSpc>
              <a:buNone/>
            </a:pPr>
            <a:r>
              <a:rPr lang="en-US" sz="1200" dirty="0">
                <a:latin typeface="Univers"/>
                <a:cs typeface="Segoe UI"/>
              </a:rPr>
              <a:t>UK Health Security Agency [UKHSA]. (2023) </a:t>
            </a:r>
            <a:r>
              <a:rPr lang="en-US" sz="1200" i="1" dirty="0">
                <a:latin typeface="Univers"/>
                <a:cs typeface="Segoe UI"/>
              </a:rPr>
              <a:t>Spotlight on sexually transmitted infections in London: 2021 data.</a:t>
            </a:r>
            <a:r>
              <a:rPr lang="en-US" sz="1200" dirty="0">
                <a:latin typeface="Univers"/>
                <a:cs typeface="Segoe UI"/>
              </a:rPr>
              <a:t> Available at: </a:t>
            </a:r>
            <a:r>
              <a:rPr lang="en-US" sz="1200" dirty="0">
                <a:latin typeface="Univers"/>
                <a:cs typeface="Segoe UI"/>
                <a:hlinkClick r:id="rId2">
                  <a:extLst>
                    <a:ext uri="{A12FA001-AC4F-418D-AE19-62706E023703}">
                      <ahyp:hlinkClr xmlns:ahyp="http://schemas.microsoft.com/office/drawing/2018/hyperlinkcolor" val="tx"/>
                    </a:ext>
                  </a:extLst>
                </a:hlinkClick>
              </a:rPr>
              <a:t>https://www.gov.uk/government/publications/sexually-transmitted-infections-london-data/spotlight-on-sexually-transmitted-infections-in-london-2021-data</a:t>
            </a:r>
            <a:r>
              <a:rPr lang="en-US" sz="1200" dirty="0">
                <a:latin typeface="Univers"/>
                <a:cs typeface="Segoe UI"/>
              </a:rPr>
              <a:t> Accessed: (29 December 2023).</a:t>
            </a:r>
          </a:p>
          <a:p>
            <a:pPr marL="0" indent="0" algn="just">
              <a:lnSpc>
                <a:spcPct val="100000"/>
              </a:lnSpc>
              <a:buNone/>
            </a:pPr>
            <a:endParaRPr lang="en-US" sz="1200" dirty="0">
              <a:latin typeface="Univers"/>
              <a:cs typeface="Segoe UI"/>
            </a:endParaRPr>
          </a:p>
          <a:p>
            <a:pPr marL="0" indent="0" algn="just">
              <a:lnSpc>
                <a:spcPct val="100000"/>
              </a:lnSpc>
              <a:buNone/>
            </a:pPr>
            <a:r>
              <a:rPr lang="en-US" sz="1200" dirty="0">
                <a:latin typeface="Univers"/>
                <a:cs typeface="Arial"/>
              </a:rPr>
              <a:t>Utaka, E.N., </a:t>
            </a:r>
            <a:r>
              <a:rPr lang="en-US" sz="1200" err="1">
                <a:latin typeface="Univers"/>
                <a:cs typeface="Arial"/>
              </a:rPr>
              <a:t>Sekoni</a:t>
            </a:r>
            <a:r>
              <a:rPr lang="en-US" sz="1200" dirty="0">
                <a:latin typeface="Univers"/>
                <a:cs typeface="Arial"/>
              </a:rPr>
              <a:t>, A.O. and </a:t>
            </a:r>
            <a:r>
              <a:rPr lang="en-US" sz="1200" err="1">
                <a:latin typeface="Univers"/>
                <a:cs typeface="Arial"/>
              </a:rPr>
              <a:t>Badru,F.A</a:t>
            </a:r>
            <a:r>
              <a:rPr lang="en-US" sz="1200" dirty="0">
                <a:latin typeface="Univers"/>
                <a:cs typeface="Arial"/>
              </a:rPr>
              <a:t>. (2023) 'Knowledge and utilization of sexual and reproductive health services among young males in a slum area in Nigeria: A cross-sectional study', </a:t>
            </a:r>
            <a:r>
              <a:rPr lang="en-US" sz="1200" i="1" dirty="0" err="1">
                <a:latin typeface="Univers"/>
                <a:cs typeface="Arial"/>
              </a:rPr>
              <a:t>Heliyon</a:t>
            </a:r>
            <a:r>
              <a:rPr lang="en-US" sz="1200" dirty="0">
                <a:latin typeface="Univers"/>
                <a:cs typeface="Arial"/>
              </a:rPr>
              <a:t>, 9(6), pp. 2405-8440.</a:t>
            </a:r>
          </a:p>
        </p:txBody>
      </p:sp>
      <p:sp>
        <p:nvSpPr>
          <p:cNvPr id="4" name="Date Placeholder 3">
            <a:extLst>
              <a:ext uri="{FF2B5EF4-FFF2-40B4-BE49-F238E27FC236}">
                <a16:creationId xmlns:a16="http://schemas.microsoft.com/office/drawing/2014/main" id="{CE2E1322-A02D-C3CA-EE6E-04E36042D5CB}"/>
              </a:ext>
            </a:extLst>
          </p:cNvPr>
          <p:cNvSpPr>
            <a:spLocks noGrp="1"/>
          </p:cNvSpPr>
          <p:nvPr>
            <p:ph type="dt" sz="half" idx="10"/>
          </p:nvPr>
        </p:nvSpPr>
        <p:spPr/>
        <p:txBody>
          <a:bodyPr/>
          <a:lstStyle/>
          <a:p>
            <a:fld id="{626DE685-1B6F-4D7C-AEF2-C9AD71EC467A}" type="datetime1">
              <a:rPr lang="en-US" smtClean="0"/>
              <a:t>1/12/2024</a:t>
            </a:fld>
            <a:endParaRPr lang="en-US"/>
          </a:p>
        </p:txBody>
      </p:sp>
    </p:spTree>
    <p:extLst>
      <p:ext uri="{BB962C8B-B14F-4D97-AF65-F5344CB8AC3E}">
        <p14:creationId xmlns:p14="http://schemas.microsoft.com/office/powerpoint/2010/main" val="180712980"/>
      </p:ext>
    </p:extLst>
  </p:cSld>
  <p:clrMapOvr>
    <a:masterClrMapping/>
  </p:clrMapOvr>
  <p:transition spd="med">
    <p:pull/>
  </p:transition>
</p:sld>
</file>

<file path=ppt/theme/theme1.xml><?xml version="1.0" encoding="utf-8"?>
<a:theme xmlns:a="http://schemas.openxmlformats.org/drawingml/2006/main" name="ChronicleVTI">
  <a:themeElements>
    <a:clrScheme name="AnalogousFromDarkSeedLeftStep">
      <a:dk1>
        <a:srgbClr val="000000"/>
      </a:dk1>
      <a:lt1>
        <a:srgbClr val="FFFFFF"/>
      </a:lt1>
      <a:dk2>
        <a:srgbClr val="311C1B"/>
      </a:dk2>
      <a:lt2>
        <a:srgbClr val="F0F2F3"/>
      </a:lt2>
      <a:accent1>
        <a:srgbClr val="E78229"/>
      </a:accent1>
      <a:accent2>
        <a:srgbClr val="D52117"/>
      </a:accent2>
      <a:accent3>
        <a:srgbClr val="E7296F"/>
      </a:accent3>
      <a:accent4>
        <a:srgbClr val="D517AC"/>
      </a:accent4>
      <a:accent5>
        <a:srgbClr val="C129E7"/>
      </a:accent5>
      <a:accent6>
        <a:srgbClr val="631BD6"/>
      </a:accent6>
      <a:hlink>
        <a:srgbClr val="BB3FBF"/>
      </a:hlink>
      <a:folHlink>
        <a:srgbClr val="7F7F7F"/>
      </a:folHlink>
    </a:clrScheme>
    <a:fontScheme name="Chronicle">
      <a:majorFont>
        <a:latin typeface="Univers Condensed"/>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36</Slides>
  <Notes>0</Notes>
  <HiddenSlides>0</HiddenSlide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ChronicleVTI</vt:lpstr>
      <vt:lpstr>Sexual Health  </vt:lpstr>
      <vt:lpstr>PowerPoint Presentation</vt:lpstr>
      <vt:lpstr>Why Are We Speaking About  This  Today?</vt:lpstr>
      <vt:lpstr>Topics  To Be Covered</vt:lpstr>
      <vt:lpstr>Sexual Health Education and How It Helps</vt:lpstr>
      <vt:lpstr>This education covers various key components including: </vt:lpstr>
      <vt:lpstr>Sexual health education has numerous positive impacts on individuals and communities  </vt:lpstr>
      <vt:lpstr>Empowers individuals to make informed decisions about their sexual health  </vt:lpstr>
      <vt:lpstr>PowerPoint Presentation</vt:lpstr>
      <vt:lpstr>PowerPoint Presentation</vt:lpstr>
      <vt:lpstr>The consequences of untreated STIs, such as long-term health issues and increased risk of transmitting infections.   </vt:lpstr>
      <vt:lpstr>  </vt:lpstr>
      <vt:lpstr>  </vt:lpstr>
      <vt:lpstr>  </vt:lpstr>
      <vt:lpstr>  </vt:lpstr>
      <vt:lpstr>Other factors influencing STI incidence Prevalence</vt:lpstr>
      <vt:lpstr>Other factors influencing STI incidence</vt:lpstr>
      <vt:lpstr>Socio-economic Status</vt:lpstr>
      <vt:lpstr>PowerPoint Presentation</vt:lpstr>
      <vt:lpstr>PowerPoint Presentation</vt:lpstr>
      <vt:lpstr>Mental Health </vt:lpstr>
      <vt:lpstr>Risky Customs / Behaviours</vt:lpstr>
      <vt:lpstr>Strategies</vt:lpstr>
      <vt:lpstr>Strategies Cont. </vt:lpstr>
      <vt:lpstr>Strategies Cont. </vt:lpstr>
      <vt:lpstr>Policies </vt:lpstr>
      <vt:lpstr>Accessing Sexual Health Services</vt:lpstr>
      <vt:lpstr>Accessing Sexual Health Services</vt:lpstr>
      <vt:lpstr>How Much Do You Know?</vt:lpstr>
      <vt:lpstr>Questions ?</vt:lpstr>
      <vt:lpstr>References (Karen)</vt:lpstr>
      <vt:lpstr>References (Lanique)</vt:lpstr>
      <vt:lpstr>                           References (Lanique)</vt:lpstr>
      <vt:lpstr>References (Reon)</vt:lpstr>
      <vt:lpstr>References (Shericka)</vt:lpstr>
      <vt:lpstr>References (Shericka)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Sexual </dc:title>
  <dc:creator/>
  <cp:revision>140</cp:revision>
  <dcterms:created xsi:type="dcterms:W3CDTF">2023-11-09T11:23:26Z</dcterms:created>
  <dcterms:modified xsi:type="dcterms:W3CDTF">2024-01-12T14:59:44Z</dcterms:modified>
</cp:coreProperties>
</file>