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864" r:id="rId4"/>
  </p:sldMasterIdLst>
  <p:notesMasterIdLst>
    <p:notesMasterId r:id="rId14"/>
  </p:notesMasterIdLst>
  <p:handoutMasterIdLst>
    <p:handoutMasterId r:id="rId15"/>
  </p:handoutMasterIdLst>
  <p:sldIdLst>
    <p:sldId id="263" r:id="rId5"/>
    <p:sldId id="256" r:id="rId6"/>
    <p:sldId id="262" r:id="rId7"/>
    <p:sldId id="259" r:id="rId8"/>
    <p:sldId id="260" r:id="rId9"/>
    <p:sldId id="261" r:id="rId10"/>
    <p:sldId id="264" r:id="rId11"/>
    <p:sldId id="266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2" autoAdjust="0"/>
  </p:normalViewPr>
  <p:slideViewPr>
    <p:cSldViewPr snapToGrid="0">
      <p:cViewPr varScale="1">
        <p:scale>
          <a:sx n="67" d="100"/>
          <a:sy n="67" d="100"/>
        </p:scale>
        <p:origin x="64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32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cap="none" spc="5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My Chart Title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cap="none" spc="5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radarChart>
        <c:radarStyle val="fill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axId val="776041392"/>
        <c:axId val="776042376"/>
      </c:radarChart>
      <c:catAx>
        <c:axId val="77604139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alpha val="2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76042376"/>
        <c:crosses val="autoZero"/>
        <c:auto val="1"/>
        <c:lblAlgn val="ctr"/>
        <c:lblOffset val="100"/>
        <c:noMultiLvlLbl val="0"/>
      </c:catAx>
      <c:valAx>
        <c:axId val="776042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alpha val="2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760413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7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dk1">
        <a:lumMod val="75000"/>
        <a:lumOff val="25000"/>
      </a:schemeClr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20">
  <cs:axisTitle>
    <cs:lnRef idx="0"/>
    <cs:fillRef idx="0"/>
    <cs:effectRef idx="0"/>
    <cs:fontRef idx="minor">
      <a:schemeClr val="lt1">
        <a:lumMod val="75000"/>
      </a:schemeClr>
    </cs:fontRef>
    <cs:defRPr sz="1197" b="1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1197" kern="1200"/>
  </cs:categoryAxis>
  <cs:chartArea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>
        <a:lumMod val="75000"/>
      </a:schemeClr>
    </cs:fontRef>
    <cs:defRPr sz="1197" kern="1200"/>
  </cs:dataLabel>
  <cs:dataLabelCallout>
    <cs:lnRef idx="0"/>
    <cs:fillRef idx="0"/>
    <cs:effectRef idx="0"/>
    <cs:fontRef idx="minor">
      <a:schemeClr val="lt1">
        <a:lumMod val="75000"/>
      </a:schemeClr>
    </cs:fontRef>
    <cs:spPr>
      <a:solidFill>
        <a:schemeClr val="dk1">
          <a:lumMod val="75000"/>
          <a:lumOff val="25000"/>
        </a:schemeClr>
      </a:solidFill>
      <a:ln>
        <a:solidFill>
          <a:schemeClr val="lt1">
            <a:lumMod val="75000"/>
          </a:schemeClr>
        </a:solidFill>
      </a:ln>
      <a:effectLst>
        <a:glow rad="63500">
          <a:schemeClr val="lt1">
            <a:lumMod val="75000"/>
            <a:alpha val="15000"/>
          </a:schemeClr>
        </a:glow>
      </a:effectLst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alpha val="69804"/>
        </a:schemeClr>
      </a:solidFill>
      <a:ln w="9525" cap="flat" cmpd="sng" algn="ctr">
        <a:solidFill>
          <a:schemeClr val="phClr">
            <a:alpha val="69804"/>
          </a:schemeClr>
        </a:solidFill>
        <a:miter lim="800000"/>
      </a:ln>
      <a:effectLst>
        <a:glow rad="76200">
          <a:schemeClr val="phClr">
            <a:satMod val="175000"/>
            <a:alpha val="34000"/>
          </a:schemeClr>
        </a:glow>
      </a:effectLst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alpha val="69804"/>
        </a:schemeClr>
      </a:solidFill>
      <a:ln w="9525" cap="flat" cmpd="sng" algn="ctr">
        <a:solidFill>
          <a:schemeClr val="phClr">
            <a:alpha val="69804"/>
          </a:schemeClr>
        </a:solidFill>
        <a:miter lim="800000"/>
      </a:ln>
      <a:effectLst>
        <a:glow rad="76200">
          <a:schemeClr val="phClr">
            <a:satMod val="175000"/>
            <a:alpha val="34000"/>
          </a:schemeClr>
        </a:glow>
      </a:effectLst>
    </cs:spPr>
  </cs:dataPoint3D>
  <cs:dataPointLine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28575" cap="rnd">
        <a:solidFill>
          <a:schemeClr val="phClr"/>
        </a:solidFill>
      </a:ln>
      <a:effectLst>
        <a:glow rad="76200">
          <a:schemeClr val="phClr">
            <a:satMod val="175000"/>
            <a:alpha val="34000"/>
          </a:schemeClr>
        </a:glow>
      </a:effectLst>
    </cs:spPr>
  </cs:dataPointLine>
  <cs:dataPointMarker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lumMod val="60000"/>
          <a:lumOff val="40000"/>
        </a:schemeClr>
      </a:solidFill>
      <a:effectLst>
        <a:glow rad="63500">
          <a:schemeClr val="phClr">
            <a:satMod val="175000"/>
            <a:alpha val="25000"/>
          </a:schemeClr>
        </a:glow>
      </a:effectLst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lt1">
            <a:alpha val="20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lt1">
            <a:alpha val="20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862" b="0" kern="1200" cap="none" spc="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5A9632-4EB0-4862-92FF-00CF01BE2205}" type="doc">
      <dgm:prSet loTypeId="urn:microsoft.com/office/officeart/2005/8/layout/hierarchy3" loCatId="hierarchy" qsTypeId="urn:microsoft.com/office/officeart/2005/8/quickstyle/simple1" qsCatId="simple" csTypeId="urn:microsoft.com/office/officeart/2005/8/colors/accent3_2" csCatId="accent3" phldr="1"/>
      <dgm:spPr/>
    </dgm:pt>
    <dgm:pt modelId="{5D3F0ED0-2EB6-453D-BE4B-4BBCD8987238}">
      <dgm:prSet phldrT="[Text]"/>
      <dgm:spPr/>
      <dgm:t>
        <a:bodyPr/>
        <a:lstStyle/>
        <a:p>
          <a:pPr>
            <a:defRPr cap="all"/>
          </a:pPr>
          <a:r>
            <a:rPr lang="en-US" dirty="0"/>
            <a:t>Key stage 4</a:t>
          </a:r>
        </a:p>
      </dgm:t>
    </dgm:pt>
    <dgm:pt modelId="{D6F3F8CC-AE84-4149-B520-1874B1B79F46}" type="parTrans" cxnId="{DC7A4FA1-590E-402E-B3C9-432D9D9BC84E}">
      <dgm:prSet/>
      <dgm:spPr/>
      <dgm:t>
        <a:bodyPr/>
        <a:lstStyle/>
        <a:p>
          <a:endParaRPr lang="en-US"/>
        </a:p>
      </dgm:t>
    </dgm:pt>
    <dgm:pt modelId="{2E2BF50E-B394-4636-BF63-257039995E33}" type="sibTrans" cxnId="{DC7A4FA1-590E-402E-B3C9-432D9D9BC84E}">
      <dgm:prSet/>
      <dgm:spPr/>
      <dgm:t>
        <a:bodyPr/>
        <a:lstStyle/>
        <a:p>
          <a:endParaRPr lang="en-US"/>
        </a:p>
      </dgm:t>
    </dgm:pt>
    <dgm:pt modelId="{00C4C7D7-43FB-4C62-B653-0BAA02E17855}">
      <dgm:prSet phldrT="[Text]"/>
      <dgm:spPr/>
      <dgm:t>
        <a:bodyPr/>
        <a:lstStyle/>
        <a:p>
          <a:pPr>
            <a:defRPr cap="all"/>
          </a:pPr>
          <a:r>
            <a:rPr lang="en-US" dirty="0"/>
            <a:t>GCSE</a:t>
          </a:r>
        </a:p>
      </dgm:t>
    </dgm:pt>
    <dgm:pt modelId="{D3913AE7-4A70-4B94-8990-85FA8AA36E6B}" type="parTrans" cxnId="{6013628C-81BE-42D0-96B9-999F0382D570}">
      <dgm:prSet/>
      <dgm:spPr/>
      <dgm:t>
        <a:bodyPr/>
        <a:lstStyle/>
        <a:p>
          <a:endParaRPr lang="en-US"/>
        </a:p>
      </dgm:t>
    </dgm:pt>
    <dgm:pt modelId="{26407BAA-24CA-40B6-A34E-07DAAD20ECB5}" type="sibTrans" cxnId="{6013628C-81BE-42D0-96B9-999F0382D570}">
      <dgm:prSet/>
      <dgm:spPr/>
      <dgm:t>
        <a:bodyPr/>
        <a:lstStyle/>
        <a:p>
          <a:endParaRPr lang="en-US"/>
        </a:p>
      </dgm:t>
    </dgm:pt>
    <dgm:pt modelId="{E6316820-6ADF-4866-831E-D7EED4B238CF}" type="pres">
      <dgm:prSet presAssocID="{D75A9632-4EB0-4862-92FF-00CF01BE220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06BB3FD-C308-459F-B69D-6DD1149B0457}" type="pres">
      <dgm:prSet presAssocID="{5D3F0ED0-2EB6-453D-BE4B-4BBCD8987238}" presName="root" presStyleCnt="0"/>
      <dgm:spPr/>
    </dgm:pt>
    <dgm:pt modelId="{9C5D2B8C-5D1C-4C3E-A46E-EF292FE6610E}" type="pres">
      <dgm:prSet presAssocID="{5D3F0ED0-2EB6-453D-BE4B-4BBCD8987238}" presName="rootComposite" presStyleCnt="0"/>
      <dgm:spPr/>
    </dgm:pt>
    <dgm:pt modelId="{DEDA58F4-5456-4B59-9402-A1FEB967971C}" type="pres">
      <dgm:prSet presAssocID="{5D3F0ED0-2EB6-453D-BE4B-4BBCD8987238}" presName="rootText" presStyleLbl="node1" presStyleIdx="0" presStyleCnt="2" custLinFactNeighborX="5001" custLinFactNeighborY="-96274"/>
      <dgm:spPr/>
    </dgm:pt>
    <dgm:pt modelId="{657A0DA9-F14F-47B7-8BE6-9C4AAAC7ED39}" type="pres">
      <dgm:prSet presAssocID="{5D3F0ED0-2EB6-453D-BE4B-4BBCD8987238}" presName="rootConnector" presStyleLbl="node1" presStyleIdx="0" presStyleCnt="2"/>
      <dgm:spPr/>
    </dgm:pt>
    <dgm:pt modelId="{F1827AC2-C691-4C5A-932F-867B892975F4}" type="pres">
      <dgm:prSet presAssocID="{5D3F0ED0-2EB6-453D-BE4B-4BBCD8987238}" presName="childShape" presStyleCnt="0"/>
      <dgm:spPr/>
    </dgm:pt>
    <dgm:pt modelId="{93D8C29A-6E74-4D32-B04C-BA30D564DFCF}" type="pres">
      <dgm:prSet presAssocID="{00C4C7D7-43FB-4C62-B653-0BAA02E17855}" presName="root" presStyleCnt="0"/>
      <dgm:spPr/>
    </dgm:pt>
    <dgm:pt modelId="{CA9963B8-F3D4-4A40-B61F-41A3C0B9278F}" type="pres">
      <dgm:prSet presAssocID="{00C4C7D7-43FB-4C62-B653-0BAA02E17855}" presName="rootComposite" presStyleCnt="0"/>
      <dgm:spPr/>
    </dgm:pt>
    <dgm:pt modelId="{EE0F447A-94F6-47AE-87AE-FF35F89A39A9}" type="pres">
      <dgm:prSet presAssocID="{00C4C7D7-43FB-4C62-B653-0BAA02E17855}" presName="rootText" presStyleLbl="node1" presStyleIdx="1" presStyleCnt="2" custLinFactNeighborX="-6447" custLinFactNeighborY="-96703"/>
      <dgm:spPr/>
    </dgm:pt>
    <dgm:pt modelId="{5F78CC31-E8E0-43AE-B355-AC2BD10F1F1A}" type="pres">
      <dgm:prSet presAssocID="{00C4C7D7-43FB-4C62-B653-0BAA02E17855}" presName="rootConnector" presStyleLbl="node1" presStyleIdx="1" presStyleCnt="2"/>
      <dgm:spPr/>
    </dgm:pt>
    <dgm:pt modelId="{8E54B409-C9A6-4DE4-B4AA-EC7948C6C19D}" type="pres">
      <dgm:prSet presAssocID="{00C4C7D7-43FB-4C62-B653-0BAA02E17855}" presName="childShape" presStyleCnt="0"/>
      <dgm:spPr/>
    </dgm:pt>
  </dgm:ptLst>
  <dgm:cxnLst>
    <dgm:cxn modelId="{2FB93A12-4E0B-4DD3-9A32-3CA4D2B29869}" type="presOf" srcId="{5D3F0ED0-2EB6-453D-BE4B-4BBCD8987238}" destId="{657A0DA9-F14F-47B7-8BE6-9C4AAAC7ED39}" srcOrd="1" destOrd="0" presId="urn:microsoft.com/office/officeart/2005/8/layout/hierarchy3"/>
    <dgm:cxn modelId="{4B5C3F66-15B6-4A27-9846-E984E339626D}" type="presOf" srcId="{5D3F0ED0-2EB6-453D-BE4B-4BBCD8987238}" destId="{DEDA58F4-5456-4B59-9402-A1FEB967971C}" srcOrd="0" destOrd="0" presId="urn:microsoft.com/office/officeart/2005/8/layout/hierarchy3"/>
    <dgm:cxn modelId="{E65F077B-ACE8-4FDE-BB36-82567A8F3497}" type="presOf" srcId="{00C4C7D7-43FB-4C62-B653-0BAA02E17855}" destId="{EE0F447A-94F6-47AE-87AE-FF35F89A39A9}" srcOrd="0" destOrd="0" presId="urn:microsoft.com/office/officeart/2005/8/layout/hierarchy3"/>
    <dgm:cxn modelId="{6013628C-81BE-42D0-96B9-999F0382D570}" srcId="{D75A9632-4EB0-4862-92FF-00CF01BE2205}" destId="{00C4C7D7-43FB-4C62-B653-0BAA02E17855}" srcOrd="1" destOrd="0" parTransId="{D3913AE7-4A70-4B94-8990-85FA8AA36E6B}" sibTransId="{26407BAA-24CA-40B6-A34E-07DAAD20ECB5}"/>
    <dgm:cxn modelId="{DC7A4FA1-590E-402E-B3C9-432D9D9BC84E}" srcId="{D75A9632-4EB0-4862-92FF-00CF01BE2205}" destId="{5D3F0ED0-2EB6-453D-BE4B-4BBCD8987238}" srcOrd="0" destOrd="0" parTransId="{D6F3F8CC-AE84-4149-B520-1874B1B79F46}" sibTransId="{2E2BF50E-B394-4636-BF63-257039995E33}"/>
    <dgm:cxn modelId="{303391C0-78A0-4A4D-9CF4-027ED30EDE12}" type="presOf" srcId="{D75A9632-4EB0-4862-92FF-00CF01BE2205}" destId="{E6316820-6ADF-4866-831E-D7EED4B238CF}" srcOrd="0" destOrd="0" presId="urn:microsoft.com/office/officeart/2005/8/layout/hierarchy3"/>
    <dgm:cxn modelId="{2169ABC1-1589-4B7C-83BA-4F4608140720}" type="presOf" srcId="{00C4C7D7-43FB-4C62-B653-0BAA02E17855}" destId="{5F78CC31-E8E0-43AE-B355-AC2BD10F1F1A}" srcOrd="1" destOrd="0" presId="urn:microsoft.com/office/officeart/2005/8/layout/hierarchy3"/>
    <dgm:cxn modelId="{CABFC318-9AA2-4057-80D8-4DAF0C2160AD}" type="presParOf" srcId="{E6316820-6ADF-4866-831E-D7EED4B238CF}" destId="{906BB3FD-C308-459F-B69D-6DD1149B0457}" srcOrd="0" destOrd="0" presId="urn:microsoft.com/office/officeart/2005/8/layout/hierarchy3"/>
    <dgm:cxn modelId="{EE04A315-2C98-47FF-B93E-68D1356458E9}" type="presParOf" srcId="{906BB3FD-C308-459F-B69D-6DD1149B0457}" destId="{9C5D2B8C-5D1C-4C3E-A46E-EF292FE6610E}" srcOrd="0" destOrd="0" presId="urn:microsoft.com/office/officeart/2005/8/layout/hierarchy3"/>
    <dgm:cxn modelId="{EC3F6FC9-A0E2-4DBB-BFD9-589B8E93EA52}" type="presParOf" srcId="{9C5D2B8C-5D1C-4C3E-A46E-EF292FE6610E}" destId="{DEDA58F4-5456-4B59-9402-A1FEB967971C}" srcOrd="0" destOrd="0" presId="urn:microsoft.com/office/officeart/2005/8/layout/hierarchy3"/>
    <dgm:cxn modelId="{7A0A207D-3CE0-468B-AA3A-B66C9201E362}" type="presParOf" srcId="{9C5D2B8C-5D1C-4C3E-A46E-EF292FE6610E}" destId="{657A0DA9-F14F-47B7-8BE6-9C4AAAC7ED39}" srcOrd="1" destOrd="0" presId="urn:microsoft.com/office/officeart/2005/8/layout/hierarchy3"/>
    <dgm:cxn modelId="{F1259FD0-D77E-4F03-AF5B-0705BD186FD4}" type="presParOf" srcId="{906BB3FD-C308-459F-B69D-6DD1149B0457}" destId="{F1827AC2-C691-4C5A-932F-867B892975F4}" srcOrd="1" destOrd="0" presId="urn:microsoft.com/office/officeart/2005/8/layout/hierarchy3"/>
    <dgm:cxn modelId="{01F55D60-B74F-4D77-9C49-D18266CD23C7}" type="presParOf" srcId="{E6316820-6ADF-4866-831E-D7EED4B238CF}" destId="{93D8C29A-6E74-4D32-B04C-BA30D564DFCF}" srcOrd="1" destOrd="0" presId="urn:microsoft.com/office/officeart/2005/8/layout/hierarchy3"/>
    <dgm:cxn modelId="{8A2CBFC3-F407-4496-B169-784A92B99628}" type="presParOf" srcId="{93D8C29A-6E74-4D32-B04C-BA30D564DFCF}" destId="{CA9963B8-F3D4-4A40-B61F-41A3C0B9278F}" srcOrd="0" destOrd="0" presId="urn:microsoft.com/office/officeart/2005/8/layout/hierarchy3"/>
    <dgm:cxn modelId="{2DDEAF54-AFA4-4901-96BF-74AFA7971430}" type="presParOf" srcId="{CA9963B8-F3D4-4A40-B61F-41A3C0B9278F}" destId="{EE0F447A-94F6-47AE-87AE-FF35F89A39A9}" srcOrd="0" destOrd="0" presId="urn:microsoft.com/office/officeart/2005/8/layout/hierarchy3"/>
    <dgm:cxn modelId="{1A3F843E-49DD-4B06-9656-69B271D1843C}" type="presParOf" srcId="{CA9963B8-F3D4-4A40-B61F-41A3C0B9278F}" destId="{5F78CC31-E8E0-43AE-B355-AC2BD10F1F1A}" srcOrd="1" destOrd="0" presId="urn:microsoft.com/office/officeart/2005/8/layout/hierarchy3"/>
    <dgm:cxn modelId="{8FB81AD7-B49B-46C8-AB97-370CF4A64924}" type="presParOf" srcId="{93D8C29A-6E74-4D32-B04C-BA30D564DFCF}" destId="{8E54B409-C9A6-4DE4-B4AA-EC7948C6C19D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DA58F4-5456-4B59-9402-A1FEB967971C}">
      <dsp:nvSpPr>
        <dsp:cNvPr id="0" name=""/>
        <dsp:cNvSpPr/>
      </dsp:nvSpPr>
      <dsp:spPr>
        <a:xfrm>
          <a:off x="163445" y="183070"/>
          <a:ext cx="3250406" cy="16252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63500" rIns="95250" bIns="63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5000" kern="1200" dirty="0"/>
            <a:t>Key stage 4</a:t>
          </a:r>
        </a:p>
      </dsp:txBody>
      <dsp:txXfrm>
        <a:off x="211046" y="230671"/>
        <a:ext cx="3155204" cy="1530001"/>
      </dsp:txXfrm>
    </dsp:sp>
    <dsp:sp modelId="{EE0F447A-94F6-47AE-87AE-FF35F89A39A9}">
      <dsp:nvSpPr>
        <dsp:cNvPr id="0" name=""/>
        <dsp:cNvSpPr/>
      </dsp:nvSpPr>
      <dsp:spPr>
        <a:xfrm>
          <a:off x="3854347" y="176098"/>
          <a:ext cx="3250406" cy="16252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63500" rIns="95250" bIns="63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5000" kern="1200" dirty="0"/>
            <a:t>GCSE</a:t>
          </a:r>
        </a:p>
      </dsp:txBody>
      <dsp:txXfrm>
        <a:off x="3901948" y="223699"/>
        <a:ext cx="3155204" cy="15300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09A7646-64A1-4BED-BA0B-77C27DE51A1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ABEFC0-5AA8-4302-B8B2-9ACD77A2E1D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82F98B-3DC8-431B-BBBF-B7C2B94E730B}" type="datetimeFigureOut">
              <a:rPr lang="en-US" smtClean="0"/>
              <a:t>11/25/2019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6656EA-4150-44D1-821F-53CA0DBA1A3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184F06-C917-4D16-B46F-633E54CA499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1F4691-38BC-4357-BA2E-AC7731A10A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0607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7300D2-6E0D-49B5-9AB1-C6683F5C846D}" type="datetimeFigureOut">
              <a:rPr lang="en-US" smtClean="0"/>
              <a:t>11/25/2019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025FD9-6782-4777-BD37-B8EEBEF1E49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0810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835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8835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456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647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790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660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794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62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11/25/2019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777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11/25/2019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660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11/25/2019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046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920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6981" y="1852122"/>
            <a:ext cx="2458230" cy="2008678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11/25/2019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7B0DF2F-DAFD-4616-9E25-0C28D75BF30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491805" y="1852122"/>
            <a:ext cx="2458230" cy="2008678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336DA0F9-D851-437C-A45B-EC125A3D3DB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9076629" y="1852122"/>
            <a:ext cx="2458230" cy="2008678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FF0BA98-3AB4-4D88-B1C2-6279BCACFAD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887792" y="3971924"/>
            <a:ext cx="2477419" cy="803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D9DEF72B-B924-4A0D-8C83-3B370632C0D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472616" y="3971925"/>
            <a:ext cx="2477419" cy="803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E9D30C54-E9E8-4300-8DA4-352DB3A71A4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070240" y="3971924"/>
            <a:ext cx="2458230" cy="803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75080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11/25/2019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410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974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7192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939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national-curriculum/key-stage-3-and-4" TargetMode="External"/><Relationship Id="rId2" Type="http://schemas.openxmlformats.org/officeDocument/2006/relationships/hyperlink" Target="https://www.australiancurriculum.edu.au/senior-secondary-curriculu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Image result for australia cartoon pics">
            <a:extLst>
              <a:ext uri="{FF2B5EF4-FFF2-40B4-BE49-F238E27FC236}">
                <a16:creationId xmlns:a16="http://schemas.microsoft.com/office/drawing/2014/main" id="{CAB335CD-975F-4CDA-9289-FC997A3EB1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40" t="67704" r="61506" b="16444"/>
          <a:stretch/>
        </p:blipFill>
        <p:spPr bwMode="auto">
          <a:xfrm>
            <a:off x="6145759" y="3905596"/>
            <a:ext cx="1742314" cy="269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sydney opera house cartoon">
            <a:extLst>
              <a:ext uri="{FF2B5EF4-FFF2-40B4-BE49-F238E27FC236}">
                <a16:creationId xmlns:a16="http://schemas.microsoft.com/office/drawing/2014/main" id="{F365CA14-E648-4916-BA45-19CC43A275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20" t="10074" r="9680" b="15852"/>
          <a:stretch/>
        </p:blipFill>
        <p:spPr bwMode="auto">
          <a:xfrm rot="1764315">
            <a:off x="2365170" y="4223740"/>
            <a:ext cx="2232435" cy="221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england cartoon pics">
            <a:extLst>
              <a:ext uri="{FF2B5EF4-FFF2-40B4-BE49-F238E27FC236}">
                <a16:creationId xmlns:a16="http://schemas.microsoft.com/office/drawing/2014/main" id="{FD06E658-07EC-4448-AA18-A3D96F4A17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72602">
            <a:off x="-11605" y="3562605"/>
            <a:ext cx="2809451" cy="280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england cartoon pics">
            <a:extLst>
              <a:ext uri="{FF2B5EF4-FFF2-40B4-BE49-F238E27FC236}">
                <a16:creationId xmlns:a16="http://schemas.microsoft.com/office/drawing/2014/main" id="{3FE58810-CD21-45BE-B633-A599194CF0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30460">
            <a:off x="7251361" y="3774414"/>
            <a:ext cx="3108987" cy="310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england cartoon pics">
            <a:extLst>
              <a:ext uri="{FF2B5EF4-FFF2-40B4-BE49-F238E27FC236}">
                <a16:creationId xmlns:a16="http://schemas.microsoft.com/office/drawing/2014/main" id="{7FEE9BDC-FDEF-404B-A759-65E1653E96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61" t="2445" r="32258" b="74815"/>
          <a:stretch/>
        </p:blipFill>
        <p:spPr bwMode="auto">
          <a:xfrm rot="20507613">
            <a:off x="4601593" y="3548923"/>
            <a:ext cx="1537921" cy="314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australia cartoon pics">
            <a:extLst>
              <a:ext uri="{FF2B5EF4-FFF2-40B4-BE49-F238E27FC236}">
                <a16:creationId xmlns:a16="http://schemas.microsoft.com/office/drawing/2014/main" id="{BC82BA72-3C57-4351-BEEC-DBECAD1A7A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82308" flipH="1">
            <a:off x="9511368" y="3108536"/>
            <a:ext cx="2479965" cy="3629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3D57068-F7C0-4F6C-B45D-BF280D96B51E}"/>
              </a:ext>
            </a:extLst>
          </p:cNvPr>
          <p:cNvSpPr/>
          <p:nvPr/>
        </p:nvSpPr>
        <p:spPr>
          <a:xfrm>
            <a:off x="1564640" y="325120"/>
            <a:ext cx="8940800" cy="3103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0FD6CF-776B-4E34-8E1F-5FC549A7E053}"/>
              </a:ext>
            </a:extLst>
          </p:cNvPr>
          <p:cNvSpPr txBox="1"/>
          <p:nvPr/>
        </p:nvSpPr>
        <p:spPr>
          <a:xfrm>
            <a:off x="1966355" y="725864"/>
            <a:ext cx="815803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solidFill>
                  <a:schemeClr val="bg1"/>
                </a:solidFill>
                <a:latin typeface="+mj-lt"/>
              </a:rPr>
              <a:t>The comparison of the England and Australian Curriculum 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  <a:latin typeface="+mj-lt"/>
              </a:rPr>
              <a:t>Naima Nazmin 1600909</a:t>
            </a:r>
            <a:endParaRPr lang="en-GB" sz="16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54151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869841E-71E7-4F51-8E6F-5E8A5E3756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Plans">
            <a:extLst>
              <a:ext uri="{FF2B5EF4-FFF2-40B4-BE49-F238E27FC236}">
                <a16:creationId xmlns:a16="http://schemas.microsoft.com/office/drawing/2014/main" id="{A3A2E0DA-DA21-447D-AD1F-3DB915DD051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7913" y="0"/>
            <a:ext cx="12188932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94B067E-A161-4B29-A8FA-FEEB19449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6CA50C-1A88-4B3F-A34F-FE199F4205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758952"/>
            <a:ext cx="3306364" cy="1555988"/>
          </a:xfrm>
        </p:spPr>
        <p:txBody>
          <a:bodyPr>
            <a:normAutofit/>
          </a:bodyPr>
          <a:lstStyle/>
          <a:p>
            <a:r>
              <a:rPr lang="en-US" sz="4800" dirty="0"/>
              <a:t>Focus year groups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CC2D51-705E-403A-AC0E-9157DC5513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2510027"/>
            <a:ext cx="3685070" cy="3127201"/>
          </a:xfrm>
        </p:spPr>
        <p:txBody>
          <a:bodyPr>
            <a:normAutofit fontScale="92500"/>
          </a:bodyPr>
          <a:lstStyle/>
          <a:p>
            <a:r>
              <a:rPr lang="en-US" b="1" u="sng" dirty="0"/>
              <a:t>Australia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Age range 15 – 17 years old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Year 9 – 11</a:t>
            </a:r>
          </a:p>
          <a:p>
            <a:endParaRPr lang="en-US" dirty="0"/>
          </a:p>
          <a:p>
            <a:r>
              <a:rPr lang="en-US" u="sng" dirty="0"/>
              <a:t>England</a:t>
            </a:r>
            <a:r>
              <a:rPr lang="en-US" dirty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Age range 14-16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Year 9-11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0C741F-0826-4AB6-A92E-AB4EB5021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45828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DCCCDCCF-DDE7-4FF9-BA8E-DFD3AC93A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ultiple people looking at blueprints&#10;">
            <a:extLst>
              <a:ext uri="{FF2B5EF4-FFF2-40B4-BE49-F238E27FC236}">
                <a16:creationId xmlns:a16="http://schemas.microsoft.com/office/drawing/2014/main" id="{DC582F7A-0108-4267-A3E3-CA43CDA209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"/>
          <a:stretch/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C2352FE0-ACFA-479E-A574-CED1C035D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492750-E12D-4995-ABCB-5BB846060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dirty="0"/>
              <a:t>England Curriculum 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401F5979-1992-492E-ABBD-62EBC101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77CB93F-A0E2-4BBE-B2FC-E93932C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3" descr="Icon SmartArt placeholder ">
            <a:extLst>
              <a:ext uri="{FF2B5EF4-FFF2-40B4-BE49-F238E27FC236}">
                <a16:creationId xmlns:a16="http://schemas.microsoft.com/office/drawing/2014/main" id="{F5DF3745-CCEE-4BD3-9E49-A25F9124AC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6129354"/>
              </p:ext>
            </p:extLst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Left Brace 2">
            <a:extLst>
              <a:ext uri="{FF2B5EF4-FFF2-40B4-BE49-F238E27FC236}">
                <a16:creationId xmlns:a16="http://schemas.microsoft.com/office/drawing/2014/main" id="{18D90DC9-56F0-45FB-B046-5EE4C9B05AD5}"/>
              </a:ext>
            </a:extLst>
          </p:cNvPr>
          <p:cNvSpPr/>
          <p:nvPr/>
        </p:nvSpPr>
        <p:spPr>
          <a:xfrm rot="16200000">
            <a:off x="7197150" y="624251"/>
            <a:ext cx="659436" cy="5197708"/>
          </a:xfrm>
          <a:prstGeom prst="lef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A7DD15-B0B7-4769-9B6D-17D6BA51E9FA}"/>
              </a:ext>
            </a:extLst>
          </p:cNvPr>
          <p:cNvSpPr txBox="1"/>
          <p:nvPr/>
        </p:nvSpPr>
        <p:spPr>
          <a:xfrm>
            <a:off x="4200525" y="3700653"/>
            <a:ext cx="23717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Compulsory subjects: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Maths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Science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English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6D1956-A441-435B-ABE4-68B24828778F}"/>
              </a:ext>
            </a:extLst>
          </p:cNvPr>
          <p:cNvSpPr txBox="1"/>
          <p:nvPr/>
        </p:nvSpPr>
        <p:spPr>
          <a:xfrm>
            <a:off x="6744388" y="3700653"/>
            <a:ext cx="25812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Optional Subjects: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Arts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Design and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Humanities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Modern foreign languages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8F86D4-8A0F-4F29-AEB0-DD947F431ADD}"/>
              </a:ext>
            </a:extLst>
          </p:cNvPr>
          <p:cNvSpPr txBox="1"/>
          <p:nvPr/>
        </p:nvSpPr>
        <p:spPr>
          <a:xfrm>
            <a:off x="9339957" y="4208484"/>
            <a:ext cx="18588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English Baccalaureate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CD5BBA-5A03-4D0F-B94E-8BDC86572791}"/>
              </a:ext>
            </a:extLst>
          </p:cNvPr>
          <p:cNvSpPr txBox="1"/>
          <p:nvPr/>
        </p:nvSpPr>
        <p:spPr>
          <a:xfrm>
            <a:off x="9339957" y="5562600"/>
            <a:ext cx="222236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(The National Curriculum, </a:t>
            </a:r>
            <a:r>
              <a:rPr lang="en-US" sz="1200" dirty="0" err="1"/>
              <a:t>n.d</a:t>
            </a:r>
            <a:r>
              <a:rPr lang="en-US" sz="1200" dirty="0"/>
              <a:t>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115916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F9DE327-AEAE-44B2-8483-660A265AE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1492CA2-7E37-4577-8E02-1E79AE7EE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10722-2775-4A70-8182-7C215D42C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dirty="0"/>
              <a:t>Australian Curriculum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ACB9FA-C8E8-43F1-868B-D328ECFC3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8" name="Content Placeholder 7" descr="Chart">
            <a:extLst>
              <a:ext uri="{FF2B5EF4-FFF2-40B4-BE49-F238E27FC236}">
                <a16:creationId xmlns:a16="http://schemas.microsoft.com/office/drawing/2014/main" id="{20C180B3-FF82-4BC4-AA2E-E7DF3EF96D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0026097"/>
              </p:ext>
            </p:extLst>
          </p:nvPr>
        </p:nvGraphicFramePr>
        <p:xfrm>
          <a:off x="674623" y="757325"/>
          <a:ext cx="7293610" cy="53293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E7494C2-7D03-46FA-86E3-84E425679158}"/>
              </a:ext>
            </a:extLst>
          </p:cNvPr>
          <p:cNvSpPr txBox="1"/>
          <p:nvPr/>
        </p:nvSpPr>
        <p:spPr>
          <a:xfrm>
            <a:off x="1081660" y="1649000"/>
            <a:ext cx="2556510" cy="461665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Senior Secondary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33A0A8-17B1-47DE-8B52-F78FEBCB4D64}"/>
              </a:ext>
            </a:extLst>
          </p:cNvPr>
          <p:cNvSpPr txBox="1"/>
          <p:nvPr/>
        </p:nvSpPr>
        <p:spPr>
          <a:xfrm>
            <a:off x="1250695" y="2951580"/>
            <a:ext cx="229552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Compulsory: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bg1"/>
                </a:solidFill>
              </a:rPr>
              <a:t>Maths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Science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English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History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Geography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CED10F-B26A-478B-A0E5-1FDCCD45FB15}"/>
              </a:ext>
            </a:extLst>
          </p:cNvPr>
          <p:cNvSpPr txBox="1"/>
          <p:nvPr/>
        </p:nvSpPr>
        <p:spPr>
          <a:xfrm>
            <a:off x="4486782" y="3000314"/>
            <a:ext cx="26098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Cross Curriculum: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Aboriginal and Torres Strait islander’s histories and cultures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Asia and Australia engagement with Asia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Sustainability </a:t>
            </a:r>
          </a:p>
        </p:txBody>
      </p:sp>
      <p:sp>
        <p:nvSpPr>
          <p:cNvPr id="6" name="Right Brace 5">
            <a:extLst>
              <a:ext uri="{FF2B5EF4-FFF2-40B4-BE49-F238E27FC236}">
                <a16:creationId xmlns:a16="http://schemas.microsoft.com/office/drawing/2014/main" id="{5CF81F9F-6A74-4597-AF9A-F7DB2139F67C}"/>
              </a:ext>
            </a:extLst>
          </p:cNvPr>
          <p:cNvSpPr/>
          <p:nvPr/>
        </p:nvSpPr>
        <p:spPr>
          <a:xfrm rot="16200000">
            <a:off x="3451351" y="510461"/>
            <a:ext cx="533400" cy="4127247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854D0A-7841-4063-B410-82D583938292}"/>
              </a:ext>
            </a:extLst>
          </p:cNvPr>
          <p:cNvSpPr txBox="1"/>
          <p:nvPr/>
        </p:nvSpPr>
        <p:spPr>
          <a:xfrm>
            <a:off x="3928745" y="1647987"/>
            <a:ext cx="2247900" cy="461665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ATAR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FF6F66-B7B8-4CDF-A064-CEF8CB7C437F}"/>
              </a:ext>
            </a:extLst>
          </p:cNvPr>
          <p:cNvSpPr txBox="1"/>
          <p:nvPr/>
        </p:nvSpPr>
        <p:spPr>
          <a:xfrm>
            <a:off x="5495925" y="5539503"/>
            <a:ext cx="2247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(Australian Curriculum, </a:t>
            </a:r>
            <a:r>
              <a:rPr lang="en-US" sz="1200" dirty="0" err="1">
                <a:solidFill>
                  <a:schemeClr val="bg1"/>
                </a:solidFill>
              </a:rPr>
              <a:t>n.d</a:t>
            </a:r>
            <a:r>
              <a:rPr lang="en-US" sz="1200" dirty="0">
                <a:solidFill>
                  <a:schemeClr val="bg1"/>
                </a:solidFill>
              </a:rPr>
              <a:t>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2862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0">
            <a:extLst>
              <a:ext uri="{FF2B5EF4-FFF2-40B4-BE49-F238E27FC236}">
                <a16:creationId xmlns:a16="http://schemas.microsoft.com/office/drawing/2014/main" id="{72AC46CB-E41C-431E-B498-6295C0C5E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9254"/>
            <a:ext cx="5608255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E1F858-2A30-4F73-962A-B70A9326A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73" y="481180"/>
            <a:ext cx="4998963" cy="1255469"/>
          </a:xfrm>
        </p:spPr>
        <p:txBody>
          <a:bodyPr>
            <a:normAutofit/>
          </a:bodyPr>
          <a:lstStyle/>
          <a:p>
            <a:r>
              <a:rPr lang="en-US" dirty="0"/>
              <a:t>Qualifications </a:t>
            </a:r>
          </a:p>
        </p:txBody>
      </p:sp>
      <p:pic>
        <p:nvPicPr>
          <p:cNvPr id="6" name="Picture 5" descr="Woman standing in her office looking at blueprints">
            <a:extLst>
              <a:ext uri="{FF2B5EF4-FFF2-40B4-BE49-F238E27FC236}">
                <a16:creationId xmlns:a16="http://schemas.microsoft.com/office/drawing/2014/main" id="{6F523839-0F2B-44C9-82BE-A2C19B2445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944" r="2462"/>
          <a:stretch/>
        </p:blipFill>
        <p:spPr>
          <a:xfrm>
            <a:off x="6083162" y="759254"/>
            <a:ext cx="5238340" cy="533065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794DC8F-71A2-4111-8E75-F4193A7C2AE0}"/>
              </a:ext>
            </a:extLst>
          </p:cNvPr>
          <p:cNvSpPr/>
          <p:nvPr/>
        </p:nvSpPr>
        <p:spPr>
          <a:xfrm>
            <a:off x="529696" y="2157942"/>
            <a:ext cx="1676400" cy="6210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GCSE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6050E45-D684-4C6C-8375-883EC4370119}"/>
              </a:ext>
            </a:extLst>
          </p:cNvPr>
          <p:cNvCxnSpPr>
            <a:stCxn id="7" idx="2"/>
          </p:cNvCxnSpPr>
          <p:nvPr/>
        </p:nvCxnSpPr>
        <p:spPr>
          <a:xfrm>
            <a:off x="1367896" y="2779011"/>
            <a:ext cx="0" cy="799411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C480554A-E072-4CA9-9B70-8BBFF31489E2}"/>
              </a:ext>
            </a:extLst>
          </p:cNvPr>
          <p:cNvSpPr/>
          <p:nvPr/>
        </p:nvSpPr>
        <p:spPr>
          <a:xfrm>
            <a:off x="542936" y="3707795"/>
            <a:ext cx="1676389" cy="723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Compulsory Further education</a:t>
            </a:r>
            <a:endParaRPr lang="en-GB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5239800-6A84-49C1-864A-9A64147A84D2}"/>
              </a:ext>
            </a:extLst>
          </p:cNvPr>
          <p:cNvCxnSpPr/>
          <p:nvPr/>
        </p:nvCxnSpPr>
        <p:spPr>
          <a:xfrm>
            <a:off x="1419230" y="4431695"/>
            <a:ext cx="0" cy="799411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224EA16A-7D89-4D5E-A01E-010560A8ADB8}"/>
              </a:ext>
            </a:extLst>
          </p:cNvPr>
          <p:cNvSpPr/>
          <p:nvPr/>
        </p:nvSpPr>
        <p:spPr>
          <a:xfrm>
            <a:off x="542936" y="5260950"/>
            <a:ext cx="1689587" cy="7994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Optional Higher Education</a:t>
            </a:r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C7E1A3-C7AF-41D5-87EA-0D42EA403918}"/>
              </a:ext>
            </a:extLst>
          </p:cNvPr>
          <p:cNvSpPr/>
          <p:nvPr/>
        </p:nvSpPr>
        <p:spPr>
          <a:xfrm>
            <a:off x="3044296" y="2157942"/>
            <a:ext cx="1676386" cy="7994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Optional achievement of ATAR</a:t>
            </a:r>
            <a:endParaRPr lang="en-GB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D492301-9397-4B74-8683-3F1A47EE3E18}"/>
              </a:ext>
            </a:extLst>
          </p:cNvPr>
          <p:cNvCxnSpPr/>
          <p:nvPr/>
        </p:nvCxnSpPr>
        <p:spPr>
          <a:xfrm>
            <a:off x="3872971" y="3029294"/>
            <a:ext cx="0" cy="799411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FC40AE63-F6BA-49D3-9CF8-AE79177C84CE}"/>
              </a:ext>
            </a:extLst>
          </p:cNvPr>
          <p:cNvSpPr/>
          <p:nvPr/>
        </p:nvSpPr>
        <p:spPr>
          <a:xfrm>
            <a:off x="2838452" y="3900646"/>
            <a:ext cx="2114550" cy="7994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Optional Higher Education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5335B3B-1EBA-4185-912C-5A227ADB044E}"/>
              </a:ext>
            </a:extLst>
          </p:cNvPr>
          <p:cNvSpPr txBox="1"/>
          <p:nvPr/>
        </p:nvSpPr>
        <p:spPr>
          <a:xfrm>
            <a:off x="853376" y="1576313"/>
            <a:ext cx="1068705" cy="369332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England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7ABE7E3-94A2-44F9-AD81-9F016EC260C3}"/>
              </a:ext>
            </a:extLst>
          </p:cNvPr>
          <p:cNvSpPr txBox="1"/>
          <p:nvPr/>
        </p:nvSpPr>
        <p:spPr>
          <a:xfrm>
            <a:off x="3361374" y="1549176"/>
            <a:ext cx="1241106" cy="369332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Australia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E3827EE-8429-41B8-BD1A-03E18E70AC45}"/>
              </a:ext>
            </a:extLst>
          </p:cNvPr>
          <p:cNvSpPr txBox="1"/>
          <p:nvPr/>
        </p:nvSpPr>
        <p:spPr>
          <a:xfrm>
            <a:off x="4083583" y="5522155"/>
            <a:ext cx="17621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(Graham, 2019)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896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74A7FC5-56F0-4FE3-8383-04EE92963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Working">
            <a:extLst>
              <a:ext uri="{FF2B5EF4-FFF2-40B4-BE49-F238E27FC236}">
                <a16:creationId xmlns:a16="http://schemas.microsoft.com/office/drawing/2014/main" id="{BC829010-59E7-4B6E-AE76-EEE7D0ED0D8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68" y="0"/>
            <a:ext cx="12188932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E6BEBC3-6A99-4A53-9835-9875E0841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006911-EDB8-4CDF-AEAA-A3FA06085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1842250-7819-4E84-BE36-22A7456179D1}"/>
              </a:ext>
            </a:extLst>
          </p:cNvPr>
          <p:cNvSpPr/>
          <p:nvPr/>
        </p:nvSpPr>
        <p:spPr>
          <a:xfrm>
            <a:off x="4276726" y="2943224"/>
            <a:ext cx="2305050" cy="9715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Governing Bodies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7A4C39E-5A9C-4F84-A6EA-5621E49CD7CE}"/>
              </a:ext>
            </a:extLst>
          </p:cNvPr>
          <p:cNvCxnSpPr>
            <a:stCxn id="7" idx="2"/>
          </p:cNvCxnSpPr>
          <p:nvPr/>
        </p:nvCxnSpPr>
        <p:spPr>
          <a:xfrm flipH="1">
            <a:off x="3000375" y="3428999"/>
            <a:ext cx="1276351" cy="0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EDE5A9E-DD7A-415B-93CB-0535CA85B4E9}"/>
              </a:ext>
            </a:extLst>
          </p:cNvPr>
          <p:cNvSpPr txBox="1"/>
          <p:nvPr/>
        </p:nvSpPr>
        <p:spPr>
          <a:xfrm>
            <a:off x="1138181" y="3105833"/>
            <a:ext cx="1733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English Government</a:t>
            </a:r>
            <a:endParaRPr lang="en-GB" dirty="0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450694B-C441-433B-9FFB-CC78389E3BF9}"/>
              </a:ext>
            </a:extLst>
          </p:cNvPr>
          <p:cNvCxnSpPr>
            <a:stCxn id="7" idx="6"/>
          </p:cNvCxnSpPr>
          <p:nvPr/>
        </p:nvCxnSpPr>
        <p:spPr>
          <a:xfrm flipV="1">
            <a:off x="6581776" y="3428998"/>
            <a:ext cx="933449" cy="1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EDA3E54-853A-4A62-B094-C195B535C79F}"/>
              </a:ext>
            </a:extLst>
          </p:cNvPr>
          <p:cNvSpPr txBox="1"/>
          <p:nvPr/>
        </p:nvSpPr>
        <p:spPr>
          <a:xfrm>
            <a:off x="7623572" y="2413335"/>
            <a:ext cx="14097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Australian curriculum, assessment and reporting authority (ACARA)</a:t>
            </a:r>
            <a:endParaRPr lang="en-GB" dirty="0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E3E190A-E802-47FA-A595-B278E2ACCC5B}"/>
              </a:ext>
            </a:extLst>
          </p:cNvPr>
          <p:cNvCxnSpPr/>
          <p:nvPr/>
        </p:nvCxnSpPr>
        <p:spPr>
          <a:xfrm flipH="1">
            <a:off x="1138181" y="3752164"/>
            <a:ext cx="395344" cy="543611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BE3512A0-3601-4C13-862F-8C7C5FE39324}"/>
              </a:ext>
            </a:extLst>
          </p:cNvPr>
          <p:cNvSpPr txBox="1"/>
          <p:nvPr/>
        </p:nvSpPr>
        <p:spPr>
          <a:xfrm>
            <a:off x="390525" y="4282140"/>
            <a:ext cx="16192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Local Education Authorities 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D0A8E42-4484-466D-8931-DA9942E40412}"/>
              </a:ext>
            </a:extLst>
          </p:cNvPr>
          <p:cNvSpPr txBox="1"/>
          <p:nvPr/>
        </p:nvSpPr>
        <p:spPr>
          <a:xfrm>
            <a:off x="2166881" y="1715138"/>
            <a:ext cx="1409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Examining bodies</a:t>
            </a:r>
            <a:endParaRPr lang="en-GB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A4F97C6-D817-484F-9A34-251A30BDF122}"/>
              </a:ext>
            </a:extLst>
          </p:cNvPr>
          <p:cNvCxnSpPr>
            <a:cxnSpLocks/>
          </p:cNvCxnSpPr>
          <p:nvPr/>
        </p:nvCxnSpPr>
        <p:spPr>
          <a:xfrm flipV="1">
            <a:off x="2004956" y="2378585"/>
            <a:ext cx="483366" cy="744883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BC75E01-D842-49CF-A083-FAA2FBB93487}"/>
              </a:ext>
            </a:extLst>
          </p:cNvPr>
          <p:cNvCxnSpPr/>
          <p:nvPr/>
        </p:nvCxnSpPr>
        <p:spPr>
          <a:xfrm flipH="1">
            <a:off x="6696075" y="4282140"/>
            <a:ext cx="819150" cy="461665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861ABE4E-3535-4F2A-BBC9-DDA42CC70502}"/>
              </a:ext>
            </a:extLst>
          </p:cNvPr>
          <p:cNvSpPr txBox="1"/>
          <p:nvPr/>
        </p:nvSpPr>
        <p:spPr>
          <a:xfrm>
            <a:off x="5429251" y="4444660"/>
            <a:ext cx="18669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Individual teachers, communities and principals. 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F75CEFF-124E-4603-90DD-8B0DE71C5D89}"/>
              </a:ext>
            </a:extLst>
          </p:cNvPr>
          <p:cNvSpPr txBox="1"/>
          <p:nvPr/>
        </p:nvSpPr>
        <p:spPr>
          <a:xfrm>
            <a:off x="7791452" y="5644989"/>
            <a:ext cx="1737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</a:t>
            </a:r>
            <a:r>
              <a:rPr lang="en-US" sz="1200" dirty="0" err="1">
                <a:solidFill>
                  <a:schemeClr val="bg1"/>
                </a:solidFill>
              </a:rPr>
              <a:t>Disbray</a:t>
            </a:r>
            <a:r>
              <a:rPr lang="en-US" sz="1200" dirty="0">
                <a:solidFill>
                  <a:schemeClr val="bg1"/>
                </a:solidFill>
              </a:rPr>
              <a:t>, 2019)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816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1892C-C817-4245-B8F3-D14A0D4D9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Curriculum purpose 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DEB81B-34E2-40E5-8C5C-FDA3B28E89D6}"/>
              </a:ext>
            </a:extLst>
          </p:cNvPr>
          <p:cNvSpPr/>
          <p:nvPr/>
        </p:nvSpPr>
        <p:spPr>
          <a:xfrm>
            <a:off x="3869268" y="864108"/>
            <a:ext cx="7315200" cy="2031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FA9E52-AD86-41EC-9B05-186732CACD05}"/>
              </a:ext>
            </a:extLst>
          </p:cNvPr>
          <p:cNvSpPr/>
          <p:nvPr/>
        </p:nvSpPr>
        <p:spPr>
          <a:xfrm>
            <a:off x="3869268" y="4114801"/>
            <a:ext cx="7315200" cy="19461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Up-Down 5">
            <a:extLst>
              <a:ext uri="{FF2B5EF4-FFF2-40B4-BE49-F238E27FC236}">
                <a16:creationId xmlns:a16="http://schemas.microsoft.com/office/drawing/2014/main" id="{F6479D17-F6A9-48CE-B390-E641747167AB}"/>
              </a:ext>
            </a:extLst>
          </p:cNvPr>
          <p:cNvSpPr/>
          <p:nvPr/>
        </p:nvSpPr>
        <p:spPr>
          <a:xfrm>
            <a:off x="7526869" y="3028950"/>
            <a:ext cx="112182" cy="1014603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A63E1D-2C10-49D2-81D0-5219B3B5CC61}"/>
              </a:ext>
            </a:extLst>
          </p:cNvPr>
          <p:cNvSpPr txBox="1"/>
          <p:nvPr/>
        </p:nvSpPr>
        <p:spPr>
          <a:xfrm>
            <a:off x="4029075" y="1123837"/>
            <a:ext cx="69532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Australia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Independence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Group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Critical thinking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Sense of community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EACE7E-EA92-4BCB-8D21-D0D90D8C9502}"/>
              </a:ext>
            </a:extLst>
          </p:cNvPr>
          <p:cNvSpPr txBox="1"/>
          <p:nvPr/>
        </p:nvSpPr>
        <p:spPr>
          <a:xfrm>
            <a:off x="4050243" y="4336351"/>
            <a:ext cx="69532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English Curriculum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Academic subjects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Knowledge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Skills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A7262D-ACF1-48D6-A443-228F294F8AB0}"/>
              </a:ext>
            </a:extLst>
          </p:cNvPr>
          <p:cNvSpPr txBox="1"/>
          <p:nvPr/>
        </p:nvSpPr>
        <p:spPr>
          <a:xfrm>
            <a:off x="9867900" y="2557273"/>
            <a:ext cx="23241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</a:t>
            </a:r>
            <a:r>
              <a:rPr lang="en-US" sz="1200" dirty="0" err="1">
                <a:solidFill>
                  <a:schemeClr val="bg1"/>
                </a:solidFill>
              </a:rPr>
              <a:t>Saha</a:t>
            </a:r>
            <a:r>
              <a:rPr lang="en-US" sz="1200" dirty="0">
                <a:solidFill>
                  <a:schemeClr val="bg1"/>
                </a:solidFill>
              </a:rPr>
              <a:t>, 2000)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F6BCD1-F95D-4AF8-AA75-63777179CE29}"/>
              </a:ext>
            </a:extLst>
          </p:cNvPr>
          <p:cNvSpPr txBox="1"/>
          <p:nvPr/>
        </p:nvSpPr>
        <p:spPr>
          <a:xfrm>
            <a:off x="9734550" y="5675179"/>
            <a:ext cx="17695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(Thompson, 2008)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701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E8A7A51-D656-47F0-BF06-7DEC0FA09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A37EA7-CFD1-4EAB-A2BA-5B64FE8FCE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t="2542" r="-1" b="22438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0F7D017-358C-4536-980E-7C6B97AE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41E58-34C8-43F6-9462-B26989C75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298448"/>
            <a:ext cx="3685070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 dirty="0"/>
              <a:t>Any questions 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3D524A5-0026-48B3-A857-8AE02CEC0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664193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3227F8-5066-4FCA-B09F-234E864C0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US"/>
              <a:t>References </a:t>
            </a:r>
            <a:endParaRPr lang="en-GB" dirty="0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E6263-980A-49B8-A3D9-3DCBBD1D3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/>
          </a:bodyPr>
          <a:lstStyle/>
          <a:p>
            <a:r>
              <a:rPr lang="en-GB" sz="1300">
                <a:solidFill>
                  <a:schemeClr val="tx1"/>
                </a:solidFill>
              </a:rPr>
              <a:t>Australian Curriculum n.d, Senior Secondary Curriculum. [Online] Available at: </a:t>
            </a:r>
            <a:r>
              <a:rPr lang="en-GB" sz="1300" u="sng">
                <a:solidFill>
                  <a:schemeClr val="tx1"/>
                </a:solidFill>
                <a:hlinkClick r:id="rId2"/>
              </a:rPr>
              <a:t>https://www.australiancurriculum.edu.au/senior-secondary-curriculum/</a:t>
            </a:r>
            <a:r>
              <a:rPr lang="en-GB" sz="1300">
                <a:solidFill>
                  <a:schemeClr val="tx1"/>
                </a:solidFill>
              </a:rPr>
              <a:t>. Accessed: 25</a:t>
            </a:r>
            <a:r>
              <a:rPr lang="en-GB" sz="1300" baseline="30000">
                <a:solidFill>
                  <a:schemeClr val="tx1"/>
                </a:solidFill>
              </a:rPr>
              <a:t>th</a:t>
            </a:r>
            <a:r>
              <a:rPr lang="en-GB" sz="1300">
                <a:solidFill>
                  <a:schemeClr val="tx1"/>
                </a:solidFill>
              </a:rPr>
              <a:t> November 2019. Sydney: ACARA. </a:t>
            </a:r>
          </a:p>
          <a:p>
            <a:r>
              <a:rPr lang="en-GB" sz="1300">
                <a:solidFill>
                  <a:schemeClr val="tx1"/>
                </a:solidFill>
              </a:rPr>
              <a:t>Disbray, Samantha, 2019. REALISING THE AUSTRALIAN CURRICULUM FRAMEWORK FOR ABORIGINAL LANGUAGES AND TORRES STRAIT ISLANDER LANGUAGES. </a:t>
            </a:r>
            <a:r>
              <a:rPr lang="en-GB" sz="1300" i="1">
                <a:solidFill>
                  <a:schemeClr val="tx1"/>
                </a:solidFill>
              </a:rPr>
              <a:t>Babel (00053503)</a:t>
            </a:r>
            <a:r>
              <a:rPr lang="en-GB" sz="1300">
                <a:solidFill>
                  <a:schemeClr val="tx1"/>
                </a:solidFill>
              </a:rPr>
              <a:t>, 54(1/2), pp.21–26.</a:t>
            </a:r>
          </a:p>
          <a:p>
            <a:r>
              <a:rPr lang="en-GB" sz="1300">
                <a:solidFill>
                  <a:schemeClr val="tx1"/>
                </a:solidFill>
              </a:rPr>
              <a:t>Graham, D. and Tytler, D., 2018. </a:t>
            </a:r>
            <a:r>
              <a:rPr lang="en-GB" sz="1300" i="1">
                <a:solidFill>
                  <a:schemeClr val="tx1"/>
                </a:solidFill>
              </a:rPr>
              <a:t>A Lesson for Us All: the making of the National Curriculum</a:t>
            </a:r>
            <a:r>
              <a:rPr lang="en-GB" sz="1300">
                <a:solidFill>
                  <a:schemeClr val="tx1"/>
                </a:solidFill>
              </a:rPr>
              <a:t>. Routledge.</a:t>
            </a:r>
          </a:p>
          <a:p>
            <a:r>
              <a:rPr lang="en-GB" sz="1300">
                <a:solidFill>
                  <a:schemeClr val="tx1"/>
                </a:solidFill>
              </a:rPr>
              <a:t>Halbert, Kelsey, 2018. Global citizenship in teacher education: a critical framing and Australian curriculum case study. </a:t>
            </a:r>
            <a:r>
              <a:rPr lang="en-GB" sz="1300" i="1">
                <a:solidFill>
                  <a:schemeClr val="tx1"/>
                </a:solidFill>
              </a:rPr>
              <a:t>Zeitschrift für Internationale Bildungsforschung und Entwicklungspädagogik</a:t>
            </a:r>
            <a:r>
              <a:rPr lang="en-GB" sz="1300">
                <a:solidFill>
                  <a:schemeClr val="tx1"/>
                </a:solidFill>
              </a:rPr>
              <a:t>, 41(4), pp.15–20.</a:t>
            </a:r>
          </a:p>
          <a:p>
            <a:r>
              <a:rPr lang="en-GB" sz="1300">
                <a:solidFill>
                  <a:schemeClr val="tx1"/>
                </a:solidFill>
              </a:rPr>
              <a:t>Saha, L.J., 2000. Political activism and civic education among Australian secondary school students. </a:t>
            </a:r>
            <a:r>
              <a:rPr lang="en-GB" sz="1300" i="1">
                <a:solidFill>
                  <a:schemeClr val="tx1"/>
                </a:solidFill>
              </a:rPr>
              <a:t>Australian Journal of Education</a:t>
            </a:r>
            <a:r>
              <a:rPr lang="en-GB" sz="1300">
                <a:solidFill>
                  <a:schemeClr val="tx1"/>
                </a:solidFill>
              </a:rPr>
              <a:t>, </a:t>
            </a:r>
            <a:r>
              <a:rPr lang="en-GB" sz="1300" i="1">
                <a:solidFill>
                  <a:schemeClr val="tx1"/>
                </a:solidFill>
              </a:rPr>
              <a:t>44</a:t>
            </a:r>
            <a:r>
              <a:rPr lang="en-GB" sz="1300">
                <a:solidFill>
                  <a:schemeClr val="tx1"/>
                </a:solidFill>
              </a:rPr>
              <a:t>(2), pp.155-174.</a:t>
            </a:r>
          </a:p>
          <a:p>
            <a:r>
              <a:rPr lang="en-US" sz="1300">
                <a:solidFill>
                  <a:schemeClr val="tx1"/>
                </a:solidFill>
              </a:rPr>
              <a:t>The National Curriculum n.d, Key Stage 4. [Online] Available at: </a:t>
            </a:r>
            <a:r>
              <a:rPr lang="en-GB" sz="1300" u="sng">
                <a:solidFill>
                  <a:schemeClr val="tx1"/>
                </a:solidFill>
                <a:hlinkClick r:id="rId3"/>
              </a:rPr>
              <a:t>https://www.gov.uk/national-curriculum/key-stage-3-and-4</a:t>
            </a:r>
            <a:r>
              <a:rPr lang="en-GB" sz="1300">
                <a:solidFill>
                  <a:schemeClr val="tx1"/>
                </a:solidFill>
              </a:rPr>
              <a:t>. Accessed: 25</a:t>
            </a:r>
            <a:r>
              <a:rPr lang="en-GB" sz="1300" baseline="30000">
                <a:solidFill>
                  <a:schemeClr val="tx1"/>
                </a:solidFill>
              </a:rPr>
              <a:t>th</a:t>
            </a:r>
            <a:r>
              <a:rPr lang="en-GB" sz="1300">
                <a:solidFill>
                  <a:schemeClr val="tx1"/>
                </a:solidFill>
              </a:rPr>
              <a:t> November 2019. London: Gov.uk.</a:t>
            </a:r>
          </a:p>
          <a:p>
            <a:r>
              <a:rPr lang="en-GB" sz="1300">
                <a:solidFill>
                  <a:schemeClr val="tx1"/>
                </a:solidFill>
              </a:rPr>
              <a:t>Thomson, P. and Hall, C., 2008. Opportunities missed and/or thwarted?‘Funds of knowledge’meet the English national curriculum. </a:t>
            </a:r>
            <a:r>
              <a:rPr lang="en-GB" sz="1300" i="1">
                <a:solidFill>
                  <a:schemeClr val="tx1"/>
                </a:solidFill>
              </a:rPr>
              <a:t>The Curriculum Journal</a:t>
            </a:r>
            <a:r>
              <a:rPr lang="en-GB" sz="1300">
                <a:solidFill>
                  <a:schemeClr val="tx1"/>
                </a:solidFill>
              </a:rPr>
              <a:t>, </a:t>
            </a:r>
            <a:r>
              <a:rPr lang="en-GB" sz="1300" i="1">
                <a:solidFill>
                  <a:schemeClr val="tx1"/>
                </a:solidFill>
              </a:rPr>
              <a:t>19</a:t>
            </a:r>
            <a:r>
              <a:rPr lang="en-GB" sz="1300">
                <a:solidFill>
                  <a:schemeClr val="tx1"/>
                </a:solidFill>
              </a:rPr>
              <a:t>(2), pp.87-103.</a:t>
            </a:r>
          </a:p>
          <a:p>
            <a:endParaRPr lang="en-GB" sz="13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23955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Props1.xml><?xml version="1.0" encoding="utf-8"?>
<ds:datastoreItem xmlns:ds="http://schemas.openxmlformats.org/officeDocument/2006/customXml" ds:itemID="{3C62D4C9-FB7C-42A5-9239-CABAB80115F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885ACEB-CF5E-44CD-BB7E-D39F90AC534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EB7BB97-A62F-4534-888F-505637578A57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terms/"/>
    <ds:schemaRef ds:uri="http://www.w3.org/XML/1998/namespace"/>
    <ds:schemaRef ds:uri="http://purl.org/dc/dcmitype/"/>
    <ds:schemaRef ds:uri="http://purl.org/dc/elements/1.1/"/>
    <ds:schemaRef ds:uri="http://schemas.openxmlformats.org/package/2006/metadata/core-properties"/>
    <ds:schemaRef ds:uri="16c05727-aa75-4e4a-9b5f-8a80a1165891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432</Words>
  <Application>Microsoft Office PowerPoint</Application>
  <PresentationFormat>Widescreen</PresentationFormat>
  <Paragraphs>87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Corbel</vt:lpstr>
      <vt:lpstr>Wingdings 2</vt:lpstr>
      <vt:lpstr>Frame</vt:lpstr>
      <vt:lpstr>PowerPoint Presentation</vt:lpstr>
      <vt:lpstr>Focus year groups </vt:lpstr>
      <vt:lpstr>England Curriculum </vt:lpstr>
      <vt:lpstr>Australian Curriculum</vt:lpstr>
      <vt:lpstr>Qualifications </vt:lpstr>
      <vt:lpstr>PowerPoint Presentation</vt:lpstr>
      <vt:lpstr>Curriculum purpose </vt:lpstr>
      <vt:lpstr>Any questions 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2019-11-25T22:06:21Z</dcterms:created>
  <dcterms:modified xsi:type="dcterms:W3CDTF">2019-11-25T22:11:34Z</dcterms:modified>
</cp:coreProperties>
</file>