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D39A8-DAD4-96C6-9721-594354550B18}" v="31" dt="2025-01-12T13:10:42.913"/>
    <p1510:client id="{DCFD6103-B91D-FAE4-4EBC-EADFE3037C0D}" v="17" dt="2025-01-13T13:32:57.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ABA2F6-C79D-2C62-DF21-44453FF5F04E}"/>
              </a:ext>
            </a:extLst>
          </p:cNvPr>
          <p:cNvSpPr txBox="1"/>
          <p:nvPr/>
        </p:nvSpPr>
        <p:spPr>
          <a:xfrm>
            <a:off x="2602301" y="100642"/>
            <a:ext cx="62685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u="sng" dirty="0">
                <a:latin typeface="Calibri"/>
                <a:ea typeface="Calibri"/>
                <a:cs typeface="Calibri"/>
              </a:rPr>
              <a:t>ECEY6006 – Children with Autism</a:t>
            </a:r>
          </a:p>
        </p:txBody>
      </p:sp>
      <p:sp>
        <p:nvSpPr>
          <p:cNvPr id="5" name="TextBox 4">
            <a:extLst>
              <a:ext uri="{FF2B5EF4-FFF2-40B4-BE49-F238E27FC236}">
                <a16:creationId xmlns:a16="http://schemas.microsoft.com/office/drawing/2014/main" id="{69E28483-C1DC-3983-B86A-699F155B9504}"/>
              </a:ext>
            </a:extLst>
          </p:cNvPr>
          <p:cNvSpPr txBox="1"/>
          <p:nvPr/>
        </p:nvSpPr>
        <p:spPr>
          <a:xfrm>
            <a:off x="100641" y="-1"/>
            <a:ext cx="127958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u="sng" dirty="0">
                <a:latin typeface="Calibri"/>
                <a:ea typeface="Calibri"/>
                <a:cs typeface="Calibri"/>
              </a:rPr>
              <a:t>2205920</a:t>
            </a:r>
          </a:p>
        </p:txBody>
      </p:sp>
      <p:sp>
        <p:nvSpPr>
          <p:cNvPr id="6" name="TextBox 5">
            <a:extLst>
              <a:ext uri="{FF2B5EF4-FFF2-40B4-BE49-F238E27FC236}">
                <a16:creationId xmlns:a16="http://schemas.microsoft.com/office/drawing/2014/main" id="{821DD7BB-8BD1-832E-FF92-978BA5BA1FDC}"/>
              </a:ext>
            </a:extLst>
          </p:cNvPr>
          <p:cNvSpPr txBox="1"/>
          <p:nvPr/>
        </p:nvSpPr>
        <p:spPr>
          <a:xfrm>
            <a:off x="-14378" y="287547"/>
            <a:ext cx="3623093" cy="4170372"/>
          </a:xfrm>
          <a:prstGeom prst="rect">
            <a:avLst/>
          </a:prstGeom>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Calibri"/>
                <a:ea typeface="Calibri"/>
                <a:cs typeface="Calibri"/>
              </a:rPr>
              <a:t>Introduction</a:t>
            </a:r>
          </a:p>
          <a:p>
            <a:r>
              <a:rPr lang="en-US" sz="1100" dirty="0">
                <a:solidFill>
                  <a:schemeClr val="tx1"/>
                </a:solidFill>
                <a:latin typeface="Calibri"/>
                <a:ea typeface="+mn-lt"/>
                <a:cs typeface="Arial"/>
              </a:rPr>
              <a:t>I decided to explore autism as I have two autistic brothers, and my son is awaiting a diagnosis for Autism. </a:t>
            </a:r>
            <a:endParaRPr lang="en-US" sz="1100">
              <a:solidFill>
                <a:schemeClr val="tx1"/>
              </a:solidFill>
              <a:latin typeface="Calibri"/>
              <a:ea typeface="Calibri"/>
              <a:cs typeface="Arial"/>
            </a:endParaRPr>
          </a:p>
          <a:p>
            <a:r>
              <a:rPr lang="en-US" sz="1100" dirty="0">
                <a:solidFill>
                  <a:schemeClr val="tx1"/>
                </a:solidFill>
                <a:latin typeface="Calibri"/>
                <a:ea typeface="+mn-lt"/>
                <a:cs typeface="+mn-lt"/>
              </a:rPr>
              <a:t>Pembrokeshire County Council (2023) defines additional learning needs as the situation in which children and young people may require more assistance to learn than most children and young people of the same age. Additionally, according to Swansea Council (2024), autism, also known as ASD, is a developmental disorder that lasts a lifetime and impacts a person's communication and interactions with others. In addition, according to National Autistic Society (2024), there are around 700,000 autistic adults and children in the UK, and more than one in every 100 people are on the autism spectrum.  Furthermore, Autism Speaks (no date) highlights that there are numerous forms of autism rather than just one. Every individual with autism has a unique blend of strengths and challenges, and autism manifests itself differently in each person. However, research indicates that boys are diagnosed with autism four times more frequently than girls. As a result, </a:t>
            </a:r>
            <a:r>
              <a:rPr lang="en-US" sz="1100" err="1">
                <a:solidFill>
                  <a:schemeClr val="tx1"/>
                </a:solidFill>
                <a:latin typeface="Calibri"/>
                <a:ea typeface="+mn-lt"/>
                <a:cs typeface="+mn-lt"/>
              </a:rPr>
              <a:t>Manikiza</a:t>
            </a:r>
            <a:r>
              <a:rPr lang="en-US" sz="1100" dirty="0">
                <a:solidFill>
                  <a:schemeClr val="tx1"/>
                </a:solidFill>
                <a:latin typeface="Calibri"/>
                <a:ea typeface="+mn-lt"/>
                <a:cs typeface="+mn-lt"/>
              </a:rPr>
              <a:t> (2017) highlights that children with Autism have numerous positive characteristics. Children with autism frequently exhibit excellent atte</a:t>
            </a:r>
            <a:r>
              <a:rPr lang="en-US" sz="1100" dirty="0">
                <a:latin typeface="Calibri"/>
                <a:ea typeface="+mn-lt"/>
                <a:cs typeface="+mn-lt"/>
              </a:rPr>
              <a:t>ntion to detail, adherence to explicit norms, and honesty.</a:t>
            </a:r>
            <a:endParaRPr lang="en-US" sz="1100">
              <a:latin typeface="Calibri"/>
              <a:ea typeface="Calibri"/>
              <a:cs typeface="Calibri"/>
            </a:endParaRPr>
          </a:p>
        </p:txBody>
      </p:sp>
      <p:sp>
        <p:nvSpPr>
          <p:cNvPr id="8" name="TextBox 7">
            <a:extLst>
              <a:ext uri="{FF2B5EF4-FFF2-40B4-BE49-F238E27FC236}">
                <a16:creationId xmlns:a16="http://schemas.microsoft.com/office/drawing/2014/main" id="{EE525D06-A6BB-843D-5158-34C5E51514FD}"/>
              </a:ext>
            </a:extLst>
          </p:cNvPr>
          <p:cNvSpPr txBox="1"/>
          <p:nvPr/>
        </p:nvSpPr>
        <p:spPr>
          <a:xfrm>
            <a:off x="3608717" y="460076"/>
            <a:ext cx="4830790" cy="3817441"/>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Calibri"/>
                <a:ea typeface="Calibri"/>
                <a:cs typeface="Calibri"/>
              </a:rPr>
              <a:t>Identification and diagnostic</a:t>
            </a:r>
          </a:p>
          <a:p>
            <a:r>
              <a:rPr lang="en-US" sz="1100" dirty="0">
                <a:solidFill>
                  <a:schemeClr val="tx1"/>
                </a:solidFill>
                <a:latin typeface="Calibri"/>
                <a:ea typeface="+mn-lt"/>
                <a:cs typeface="+mn-lt"/>
              </a:rPr>
              <a:t>According to Great Ormond Street Hospital for Children (2017), autistic traits are typically observed throughout the preschool years. In contrast, children with more delicate features or those with intellectual capacity may not be identified until they are older. According to Tsang et al. (2019), early diagnosis and intervention programs have been demonstrated to enhance functional results and quality of life, which further supports the need of early autism identification. Furthermore, NHS (2022) asserts that avoiding eye contact, becoming extremely agitated if they dislike a certain taste, smell, or sound, and making repetitive motions such as flapping their hands, flicking their fingers, or swaying their body are all indicators of autism in young children. NHS (2022) further maintains that autism can occasionally manifest differently in boys and girls. Additionally, Okoye et al. (2023) notes that the Modified Checklist for autism in toddlers is one of the screening and diagnostic tools that has been discovered to help with the diagnosis. One advantage of early diagnosis is the chance for early intervention, which has been demonstrated to increase adaptive abilities and developmental outcomes. Furthermore, Okoye et al. (2023) suggests that early diagnosis enables the implementation of specialized interventions suited to the specific needs of individuals with autism, such as social communication, language development, and behavioral difficulties. Moreover, the diagnosis procedure can be lengthy, complex, and emotionally diffi</a:t>
            </a:r>
            <a:r>
              <a:rPr lang="en-US" sz="1100" dirty="0">
                <a:latin typeface="Calibri"/>
                <a:ea typeface="+mn-lt"/>
                <a:cs typeface="+mn-lt"/>
              </a:rPr>
              <a:t>cult for families, necessitating full assessments by multidisciplinary teams.</a:t>
            </a:r>
            <a:endParaRPr lang="en-US" sz="1100">
              <a:latin typeface="Calibri"/>
              <a:ea typeface="Calibri"/>
              <a:cs typeface="Calibri"/>
            </a:endParaRPr>
          </a:p>
        </p:txBody>
      </p:sp>
      <p:sp>
        <p:nvSpPr>
          <p:cNvPr id="9" name="TextBox 8">
            <a:extLst>
              <a:ext uri="{FF2B5EF4-FFF2-40B4-BE49-F238E27FC236}">
                <a16:creationId xmlns:a16="http://schemas.microsoft.com/office/drawing/2014/main" id="{2E9D78D9-FCE1-8A47-DB6E-26D14316D897}"/>
              </a:ext>
            </a:extLst>
          </p:cNvPr>
          <p:cNvSpPr txBox="1"/>
          <p:nvPr/>
        </p:nvSpPr>
        <p:spPr>
          <a:xfrm>
            <a:off x="-14378" y="4514490"/>
            <a:ext cx="3623093" cy="2308324"/>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Calibri"/>
                <a:ea typeface="Calibri"/>
                <a:cs typeface="Calibri"/>
              </a:rPr>
              <a:t>Support strategies</a:t>
            </a:r>
          </a:p>
          <a:p>
            <a:r>
              <a:rPr lang="en-US" sz="1100" dirty="0">
                <a:solidFill>
                  <a:schemeClr val="tx1"/>
                </a:solidFill>
                <a:latin typeface="Calibri"/>
                <a:ea typeface="Calibri"/>
                <a:cs typeface="Calibri"/>
              </a:rPr>
              <a:t>Pembrokeshire County Council (2023) states that one of the ALN Code's principles is inclusive education, in which children and young people are encouraged to fully participate in mainstream education whenever possible, and a whole-setting approach is used to meet the needs of ALN learners. Furthermore, a</a:t>
            </a:r>
            <a:r>
              <a:rPr lang="en-US" sz="1100" dirty="0">
                <a:solidFill>
                  <a:schemeClr val="tx1"/>
                </a:solidFill>
                <a:latin typeface="Calibri"/>
                <a:ea typeface="+mn-lt"/>
                <a:cs typeface="+mn-lt"/>
              </a:rPr>
              <a:t>ccording to Devon County Council (2023), fostering relationships and collaborating to create customized solutions that promote learning, communication, and independence are crucial for supporting children and young people with autism. Devon County Council (2023) also implies that it is critical to</a:t>
            </a:r>
            <a:r>
              <a:rPr lang="en-US" sz="1100" dirty="0">
                <a:latin typeface="Calibri"/>
                <a:ea typeface="+mn-lt"/>
                <a:cs typeface="+mn-lt"/>
              </a:rPr>
              <a:t> recognize that not every technique works for every child or </a:t>
            </a:r>
            <a:endParaRPr lang="en-US" sz="1100" dirty="0">
              <a:latin typeface="Calibri"/>
              <a:ea typeface="+mn-lt"/>
              <a:cs typeface="Arial"/>
            </a:endParaRPr>
          </a:p>
        </p:txBody>
      </p:sp>
      <p:sp>
        <p:nvSpPr>
          <p:cNvPr id="10" name="TextBox 9">
            <a:extLst>
              <a:ext uri="{FF2B5EF4-FFF2-40B4-BE49-F238E27FC236}">
                <a16:creationId xmlns:a16="http://schemas.microsoft.com/office/drawing/2014/main" id="{627AC13A-0F45-40F0-1DF5-EA5CD44F2EEB}"/>
              </a:ext>
            </a:extLst>
          </p:cNvPr>
          <p:cNvSpPr txBox="1"/>
          <p:nvPr/>
        </p:nvSpPr>
        <p:spPr>
          <a:xfrm>
            <a:off x="6814868" y="5218982"/>
            <a:ext cx="5377130" cy="1615827"/>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alibri"/>
                <a:ea typeface="Calibri"/>
                <a:cs typeface="Arial"/>
              </a:rPr>
              <a:t>In conclusion, autism is a complicated, lifelong developmental disease that impacts social interaction and communication. Every person with autism has a different set of skills and challenges. Although delays in diagnosis and difficulties in early detection continue to be major obstacles, early diagnosis and intervention are essential for improving outcomes for children with autism. Children with autism benefit greatly from the educational environment, yet inclusive settings frequently struggle to meet their needs, which results in social exclusion and limited engagement. Nonetheless, specialized support techniques, such as visual aids, can be extremely beneficial in assisting children with autism in navigating their everyday lives and educational experiences.</a:t>
            </a:r>
            <a:endParaRPr lang="en-US" sz="1100">
              <a:latin typeface="Calibri"/>
              <a:ea typeface="Calibri"/>
              <a:cs typeface="Calibri"/>
            </a:endParaRPr>
          </a:p>
        </p:txBody>
      </p:sp>
      <p:sp>
        <p:nvSpPr>
          <p:cNvPr id="3" name="TextBox 2">
            <a:extLst>
              <a:ext uri="{FF2B5EF4-FFF2-40B4-BE49-F238E27FC236}">
                <a16:creationId xmlns:a16="http://schemas.microsoft.com/office/drawing/2014/main" id="{A1BB3960-3FC1-2F08-E3AA-32CEAA9C444F}"/>
              </a:ext>
            </a:extLst>
          </p:cNvPr>
          <p:cNvSpPr txBox="1"/>
          <p:nvPr/>
        </p:nvSpPr>
        <p:spPr>
          <a:xfrm>
            <a:off x="3608716" y="4298830"/>
            <a:ext cx="3206149" cy="2530850"/>
          </a:xfrm>
          <a:prstGeom prst="rect">
            <a:avLst/>
          </a:prstGeom>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alibri"/>
                <a:ea typeface="Calibri"/>
                <a:cs typeface="Calibri"/>
              </a:rPr>
              <a:t>young person, and that strategies frequently 'wear o</a:t>
            </a:r>
            <a:r>
              <a:rPr lang="en-US" sz="1100" dirty="0">
                <a:solidFill>
                  <a:schemeClr val="tx1"/>
                </a:solidFill>
                <a:latin typeface="Calibri"/>
                <a:ea typeface="Calibri"/>
                <a:cs typeface="Calibri"/>
              </a:rPr>
              <a:t>ut' or cease working, necessitating a new approach. Furthermore, according to Coleman (2020), one strategy for assisting children with autism is visual support. Visual aids facilitate and improve communication. Using a visual aid, such as an object, picture, sign, or photograph, to convey information is known as a visual support. Additionally, Coleman (2020) states that visual aids can enhance comprehension, prevent frustration, give structure and routine, and offer opportunities for social interaction. However, Coleman (2020) suggests that successful visual aids require consideration of the</a:t>
            </a:r>
            <a:r>
              <a:rPr lang="en-US" sz="1100" dirty="0">
                <a:latin typeface="Calibri"/>
                <a:ea typeface="Calibri"/>
                <a:cs typeface="Calibri"/>
              </a:rPr>
              <a:t> child's needs and the type of visual required. </a:t>
            </a:r>
            <a:endParaRPr lang="en-US" dirty="0"/>
          </a:p>
        </p:txBody>
      </p:sp>
      <p:sp>
        <p:nvSpPr>
          <p:cNvPr id="7" name="TextBox 6">
            <a:extLst>
              <a:ext uri="{FF2B5EF4-FFF2-40B4-BE49-F238E27FC236}">
                <a16:creationId xmlns:a16="http://schemas.microsoft.com/office/drawing/2014/main" id="{44311889-BD1D-05D0-1C21-E1FC3C6E1B17}"/>
              </a:ext>
            </a:extLst>
          </p:cNvPr>
          <p:cNvSpPr txBox="1"/>
          <p:nvPr/>
        </p:nvSpPr>
        <p:spPr>
          <a:xfrm>
            <a:off x="8439510" y="-3"/>
            <a:ext cx="3651848" cy="5186035"/>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Calibri"/>
                <a:ea typeface="Calibri"/>
                <a:cs typeface="Calibri"/>
              </a:rPr>
              <a:t>Impact of barriers</a:t>
            </a:r>
          </a:p>
          <a:p>
            <a:r>
              <a:rPr lang="en-US" sz="1100" dirty="0">
                <a:solidFill>
                  <a:schemeClr val="tx1"/>
                </a:solidFill>
                <a:latin typeface="Calibri"/>
                <a:ea typeface="+mn-lt"/>
                <a:cs typeface="+mn-lt"/>
              </a:rPr>
              <a:t>According to </a:t>
            </a:r>
            <a:r>
              <a:rPr lang="en-US" sz="1100" err="1">
                <a:solidFill>
                  <a:schemeClr val="tx1"/>
                </a:solidFill>
                <a:latin typeface="Calibri"/>
                <a:ea typeface="+mn-lt"/>
                <a:cs typeface="+mn-lt"/>
              </a:rPr>
              <a:t>Linimayr</a:t>
            </a:r>
            <a:r>
              <a:rPr lang="en-US" sz="1100" dirty="0">
                <a:solidFill>
                  <a:schemeClr val="tx1"/>
                </a:solidFill>
                <a:latin typeface="Calibri"/>
                <a:ea typeface="+mn-lt"/>
                <a:cs typeface="+mn-lt"/>
              </a:rPr>
              <a:t> et al. (2023), an increasing percentage of children with autism spectrum disorder attend inclusive schools and spend the majority of their time with typically developing pupils. Although inclusive education seeks to provide opportunity for children with Autism to interact with typically developing pupils, researchers have found that mainstream education settings are struggling. </a:t>
            </a:r>
            <a:r>
              <a:rPr lang="en-US" sz="1100" dirty="0">
                <a:solidFill>
                  <a:schemeClr val="tx1"/>
                </a:solidFill>
                <a:ea typeface="+mn-lt"/>
                <a:cs typeface="+mn-lt"/>
              </a:rPr>
              <a:t>However, studies have indicated that children with ASD are almost 20 times more likely to experience social exclusion (</a:t>
            </a:r>
            <a:r>
              <a:rPr lang="en-US" sz="1100" err="1">
                <a:solidFill>
                  <a:schemeClr val="tx1"/>
                </a:solidFill>
                <a:ea typeface="+mn-lt"/>
                <a:cs typeface="+mn-lt"/>
              </a:rPr>
              <a:t>Linimayr</a:t>
            </a:r>
            <a:r>
              <a:rPr lang="en-US" sz="1100" dirty="0">
                <a:solidFill>
                  <a:schemeClr val="tx1"/>
                </a:solidFill>
                <a:ea typeface="+mn-lt"/>
                <a:cs typeface="+mn-lt"/>
              </a:rPr>
              <a:t> et al., 2023). Therefore, according to Jaffal (2022), children with autism have a variety of difficulties in an inclusive environment, including </a:t>
            </a:r>
            <a:r>
              <a:rPr lang="en-US" sz="1100" err="1">
                <a:solidFill>
                  <a:schemeClr val="tx1"/>
                </a:solidFill>
                <a:ea typeface="+mn-lt"/>
                <a:cs typeface="+mn-lt"/>
              </a:rPr>
              <a:t>behavioural</a:t>
            </a:r>
            <a:r>
              <a:rPr lang="en-US" sz="1100" dirty="0">
                <a:solidFill>
                  <a:schemeClr val="tx1"/>
                </a:solidFill>
                <a:ea typeface="+mn-lt"/>
                <a:cs typeface="+mn-lt"/>
              </a:rPr>
              <a:t>, academic, and social challenges. Therefore, as stated by Malone (2021), the most well-known characteristic of autism is difficulties with social skills, such as identifying and reacting to the emotions of others, interpreting nonverbal clues, and negotiating social rules.  </a:t>
            </a:r>
            <a:r>
              <a:rPr lang="en-US" sz="1100" dirty="0">
                <a:solidFill>
                  <a:schemeClr val="tx1"/>
                </a:solidFill>
                <a:latin typeface="Aptos"/>
                <a:ea typeface="+mn-lt"/>
                <a:cs typeface="Arial"/>
              </a:rPr>
              <a:t>Furthermore, Malone (2021)  states that s</a:t>
            </a:r>
            <a:r>
              <a:rPr lang="en-US" sz="1100" dirty="0">
                <a:solidFill>
                  <a:schemeClr val="tx1"/>
                </a:solidFill>
                <a:latin typeface="Calibri"/>
                <a:ea typeface="+mn-lt"/>
                <a:cs typeface="Arial"/>
              </a:rPr>
              <a:t>ince verbal and nonverbal communication are so important to human socialization, language development and communication difficulties are frequent problems in children with ASD. </a:t>
            </a:r>
            <a:r>
              <a:rPr lang="en-US" sz="1100" dirty="0">
                <a:solidFill>
                  <a:schemeClr val="tx1"/>
                </a:solidFill>
                <a:latin typeface="Arial"/>
                <a:ea typeface="+mn-lt"/>
                <a:cs typeface="Arial"/>
              </a:rPr>
              <a:t> As a result, according to </a:t>
            </a:r>
            <a:r>
              <a:rPr lang="en-US" sz="1100" err="1">
                <a:solidFill>
                  <a:schemeClr val="tx1"/>
                </a:solidFill>
                <a:latin typeface="Arial"/>
                <a:ea typeface="+mn-lt"/>
                <a:cs typeface="Arial"/>
              </a:rPr>
              <a:t>Lartaud</a:t>
            </a:r>
            <a:r>
              <a:rPr lang="en-US" sz="1100" dirty="0">
                <a:solidFill>
                  <a:schemeClr val="tx1"/>
                </a:solidFill>
                <a:latin typeface="Arial"/>
                <a:ea typeface="+mn-lt"/>
                <a:cs typeface="Arial"/>
              </a:rPr>
              <a:t> (2022),</a:t>
            </a:r>
            <a:r>
              <a:rPr lang="en-US" sz="1100" dirty="0">
                <a:latin typeface="Arial"/>
                <a:ea typeface="+mn-lt"/>
                <a:cs typeface="Arial"/>
              </a:rPr>
              <a:t> neurodivergent individuals, especially those with autism spectrum disorder, have long been regarded through the perspective of the medical model. Autism, according to this viewpoint, must be treated or cured. This is reversed by the social model of disability. It focusses more on how society may adapt to meet the requirements of the individual. </a:t>
            </a:r>
            <a:endParaRPr lang="en-US" sz="1100">
              <a:latin typeface="Calibri"/>
              <a:ea typeface="Calibri"/>
              <a:cs typeface="Calibri"/>
            </a:endParaRPr>
          </a:p>
        </p:txBody>
      </p:sp>
      <p:sp>
        <p:nvSpPr>
          <p:cNvPr id="12" name="TextBox 11">
            <a:extLst>
              <a:ext uri="{FF2B5EF4-FFF2-40B4-BE49-F238E27FC236}">
                <a16:creationId xmlns:a16="http://schemas.microsoft.com/office/drawing/2014/main" id="{B0334C13-FF96-2583-C1B4-19B8345A35F9}"/>
              </a:ext>
            </a:extLst>
          </p:cNvPr>
          <p:cNvSpPr txBox="1"/>
          <p:nvPr/>
        </p:nvSpPr>
        <p:spPr>
          <a:xfrm>
            <a:off x="6814868" y="4298830"/>
            <a:ext cx="1624640" cy="892552"/>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latin typeface="Calibri"/>
              <a:ea typeface="Calibri"/>
              <a:cs typeface="Calibri"/>
            </a:endParaRPr>
          </a:p>
          <a:p>
            <a:endParaRPr lang="en-GB" sz="1400" dirty="0">
              <a:latin typeface="Calibri"/>
              <a:ea typeface="Calibri"/>
              <a:cs typeface="Calibri"/>
            </a:endParaRPr>
          </a:p>
          <a:p>
            <a:endParaRPr lang="en-GB" sz="1200" b="1" u="sng" dirty="0">
              <a:latin typeface="Calibri"/>
              <a:ea typeface="Calibri"/>
              <a:cs typeface="Calibri"/>
            </a:endParaRPr>
          </a:p>
          <a:p>
            <a:r>
              <a:rPr lang="en-GB" sz="1200" b="1" u="sng" dirty="0">
                <a:latin typeface="Calibri"/>
                <a:ea typeface="Calibri"/>
                <a:cs typeface="Calibri"/>
              </a:rPr>
              <a:t>Conclusion</a:t>
            </a:r>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765</cp:revision>
  <dcterms:created xsi:type="dcterms:W3CDTF">2024-12-18T09:46:25Z</dcterms:created>
  <dcterms:modified xsi:type="dcterms:W3CDTF">2025-01-13T13:33:44Z</dcterms:modified>
</cp:coreProperties>
</file>