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285_F4470FFE.xml" ContentType="application/vnd.ms-powerpoint.comments+xml"/>
  <Override PartName="/ppt/comments/modernComment_288_3242B843.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43"/>
  </p:notesMasterIdLst>
  <p:sldIdLst>
    <p:sldId id="621" r:id="rId4"/>
    <p:sldId id="389" r:id="rId5"/>
    <p:sldId id="628" r:id="rId6"/>
    <p:sldId id="629" r:id="rId7"/>
    <p:sldId id="397" r:id="rId8"/>
    <p:sldId id="650" r:id="rId9"/>
    <p:sldId id="630" r:id="rId10"/>
    <p:sldId id="647" r:id="rId11"/>
    <p:sldId id="665" r:id="rId12"/>
    <p:sldId id="664" r:id="rId13"/>
    <p:sldId id="632" r:id="rId14"/>
    <p:sldId id="663" r:id="rId15"/>
    <p:sldId id="645" r:id="rId16"/>
    <p:sldId id="668" r:id="rId17"/>
    <p:sldId id="660" r:id="rId18"/>
    <p:sldId id="666" r:id="rId19"/>
    <p:sldId id="661" r:id="rId20"/>
    <p:sldId id="667" r:id="rId21"/>
    <p:sldId id="662" r:id="rId22"/>
    <p:sldId id="648" r:id="rId23"/>
    <p:sldId id="634" r:id="rId24"/>
    <p:sldId id="635" r:id="rId25"/>
    <p:sldId id="636" r:id="rId26"/>
    <p:sldId id="659" r:id="rId27"/>
    <p:sldId id="633" r:id="rId28"/>
    <p:sldId id="631" r:id="rId29"/>
    <p:sldId id="637" r:id="rId30"/>
    <p:sldId id="622" r:id="rId31"/>
    <p:sldId id="280" r:id="rId32"/>
    <p:sldId id="640" r:id="rId33"/>
    <p:sldId id="641" r:id="rId34"/>
    <p:sldId id="646" r:id="rId35"/>
    <p:sldId id="642" r:id="rId36"/>
    <p:sldId id="654" r:id="rId37"/>
    <p:sldId id="655" r:id="rId38"/>
    <p:sldId id="656" r:id="rId39"/>
    <p:sldId id="657" r:id="rId40"/>
    <p:sldId id="658" r:id="rId41"/>
    <p:sldId id="392" r:id="rId4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22"/>
  </p:normalViewPr>
  <p:slideViewPr>
    <p:cSldViewPr snapToGrid="0">
      <p:cViewPr varScale="1">
        <p:scale>
          <a:sx n="80" d="100"/>
          <a:sy n="80" d="100"/>
        </p:scale>
        <p:origin x="1360"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microsoft.com/office/2018/10/relationships/authors" Target="author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s>
</file>

<file path=ppt/comments/modernComment_285_F4470FFE.xml><?xml version="1.0" encoding="utf-8"?>
<p188:cmLst xmlns:a="http://schemas.openxmlformats.org/drawingml/2006/main" xmlns:r="http://schemas.openxmlformats.org/officeDocument/2006/relationships" xmlns:p188="http://schemas.microsoft.com/office/powerpoint/2018/8/main">
  <p188:cm id="{4FCAFA62-47F1-7346-A3E6-DE0A0B4EF052}" authorId="{00822031-79EC-4574-D291-F4DD5DE11864}" created="2024-05-21T10:17:54.220">
    <ac:deMkLst xmlns:ac="http://schemas.microsoft.com/office/drawing/2013/main/command">
      <pc:docMk xmlns:pc="http://schemas.microsoft.com/office/powerpoint/2013/main/command"/>
      <pc:sldMk xmlns:pc="http://schemas.microsoft.com/office/powerpoint/2013/main/command" cId="4098297854" sldId="645"/>
      <ac:picMk id="6" creationId="{58C86C20-2D46-2DB0-9130-2C3E53014BB8}"/>
    </ac:deMkLst>
    <p188:replyLst>
      <p188:reply id="{50EFCAE1-6139-1849-8AD4-2661023DE35E}" authorId="{00822031-79EC-4574-D291-F4DD5DE11864}" created="2024-05-21T10:18:28.412">
        <p188:txBody>
          <a:bodyPr/>
          <a:lstStyle/>
          <a:p>
            <a:r>
              <a:rPr lang="en-US"/>
              <a:t>We just want avoid students turning in a paper which is 80% direct citations :)
</a:t>
            </a:r>
          </a:p>
        </p188:txBody>
      </p188:reply>
    </p188:replyLst>
    <p188:txBody>
      <a:bodyPr/>
      <a:lstStyle/>
      <a:p>
        <a:r>
          <a:rPr lang="en-US"/>
          <a:t>Lecturers, this rule of thumb is to warn students not to OVERUSE direct citations! I generally advise no more than one per paragraph max, but stress that it’s JUST a rule of thumb, so if occasionally broken it’s okay!
</a:t>
        </a:r>
      </a:p>
    </p188:txBody>
  </p188:cm>
</p188:cmLst>
</file>

<file path=ppt/comments/modernComment_288_3242B843.xml><?xml version="1.0" encoding="utf-8"?>
<p188:cmLst xmlns:a="http://schemas.openxmlformats.org/drawingml/2006/main" xmlns:r="http://schemas.openxmlformats.org/officeDocument/2006/relationships" xmlns:p188="http://schemas.microsoft.com/office/powerpoint/2018/8/main">
  <p188:cm id="{65D96776-404F-9744-9D07-C53A355751E3}" authorId="{00822031-79EC-4574-D291-F4DD5DE11864}" status="resolved" created="2024-05-21T10:37:39.037" complete="100000">
    <ac:deMkLst xmlns:ac="http://schemas.microsoft.com/office/drawing/2013/main/command">
      <pc:docMk xmlns:pc="http://schemas.microsoft.com/office/powerpoint/2013/main/command"/>
      <pc:sldMk xmlns:pc="http://schemas.microsoft.com/office/powerpoint/2013/main/command" cId="843233347" sldId="648"/>
      <ac:picMk id="6" creationId="{419EEBA9-B54E-8798-FA11-53B41A93C222}"/>
    </ac:deMkLst>
    <p188:txBody>
      <a:bodyPr/>
      <a:lstStyle/>
      <a:p>
        <a:r>
          <a:rPr lang="en-US"/>
          <a:t>Lecturers: This rule of thumb is to let students know that good academic writing is usually a mix of all three ways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21/02/2025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7</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930778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28</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29</a:t>
            </a:fld>
            <a:endParaRPr lang="en-GB" altLang="en-US"/>
          </a:p>
        </p:txBody>
      </p:sp>
    </p:spTree>
    <p:extLst>
      <p:ext uri="{BB962C8B-B14F-4D97-AF65-F5344CB8AC3E}">
        <p14:creationId xmlns:p14="http://schemas.microsoft.com/office/powerpoint/2010/main" val="9009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21/02/2025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21/02/2025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21/02/2025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21/02/2025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21/02/2025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21/02/2025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21/02/2025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21/02/2025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21/02/2025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21/02/2025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21/02/2025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21/02/2025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21/02/2025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21/02/2025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21/02/2025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21/02/2025</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21/02/2025</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21/02/2025</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21/02/2025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21/02/2025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21/02/2025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21/02/2025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21/02/2025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21/02/2025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21/02/2025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21/02/2025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21/02/2025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21/02/2025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21/02/2025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21/02/2025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21/02/2025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21/02/2025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21/02/2025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21/02/2025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21/02/2025</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21/02/2025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microsoft.com/office/2018/10/relationships/comments" Target="../comments/modernComment_285_F4470FFE.xml"/><Relationship Id="rId1" Type="http://schemas.openxmlformats.org/officeDocument/2006/relationships/slideLayout" Target="../slideLayouts/slideLayout24.xml"/><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hyperlink" Target="https://www.theguardian.com/society/2025/feb/20/number-of-norovirus-patients-in-english-hospitals-hits-record-highhttps:/www.theguardian.com/society/2025/feb/20/number-of-norovirus-patients-in-english-hospitals-hits-record-high" TargetMode="Externa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microsoft.com/office/2018/10/relationships/comments" Target="../comments/modernComment_288_3242B843.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hyperlink" Target="https://www.student.unsw.edu.au/introducing-quotations-and-paraphrases" TargetMode="Externa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hyperlink" Target="https://www.citethemrightonline.com/"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hyperlink" Target="https://theconversation.com/exploring-the-indian-ocean-as-a-rich-archive-of-history-above-and-below-the-water-line-133817"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2" Type="http://schemas.openxmlformats.org/officeDocument/2006/relationships/hyperlink" Target="http://www.nhs/article/brown/nhssafety/nurses/jkshjdhfhjsdhjksf.com" TargetMode="External"/><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3" Type="http://schemas.openxmlformats.org/officeDocument/2006/relationships/hyperlink" Target="https://lit.libguides.com/Write-it-Right/paraphrasing" TargetMode="External"/><Relationship Id="rId2" Type="http://schemas.openxmlformats.org/officeDocument/2006/relationships/hyperlink" Target="https://www.ncl.ac.uk/academic-skills-kit/good-academic-practice/referencing/" TargetMode="External"/><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2" Type="http://schemas.openxmlformats.org/officeDocument/2006/relationships/hyperlink" Target="https://moodle.uwtsd.ac.uk/mod/url/view.php?id=485942"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sz="2400" b="1" i="0">
                <a:solidFill>
                  <a:srgbClr val="FFFFFF"/>
                </a:solidFill>
                <a:effectLst/>
                <a:latin typeface="-apple-system"/>
              </a:rPr>
              <a:t>LCHS4001</a:t>
            </a:r>
            <a:endParaRPr lang="en-GB" sz="3200" b="1" dirty="0">
              <a:solidFill>
                <a:schemeClr val="bg1"/>
              </a:solidFill>
              <a:effectLst>
                <a:outerShdw blurRad="38100" dist="38100" dir="2700000" algn="tl">
                  <a:srgbClr val="000000">
                    <a:alpha val="43137"/>
                  </a:srgbClr>
                </a:outerShdw>
              </a:effectLst>
            </a:endParaRP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Skills (ACS)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Week 3: Referencing</a:t>
            </a: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21/02/2025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a:latin typeface="Calibri" panose="020F0502020204030204" pitchFamily="34" charset="0"/>
                <a:cs typeface="Calibri" panose="020F0502020204030204" pitchFamily="34" charset="0"/>
              </a:rPr>
              <a:t>Aims of the session</a:t>
            </a: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r>
              <a:rPr lang="en-GB" altLang="en-US" sz="2400">
                <a:latin typeface="Calibri" panose="020F0502020204030204" pitchFamily="34" charset="0"/>
                <a:cs typeface="Calibri" panose="020F0502020204030204" pitchFamily="34" charset="0"/>
              </a:rPr>
              <a:t>To understand referencing and citation and their importance for success in higher education.</a:t>
            </a:r>
          </a:p>
          <a:p>
            <a:r>
              <a:rPr lang="en-GB" altLang="en-US" sz="2400">
                <a:latin typeface="Calibri" panose="020F0502020204030204" pitchFamily="34" charset="0"/>
                <a:cs typeface="Calibri" panose="020F0502020204030204" pitchFamily="34" charset="0"/>
              </a:rPr>
              <a:t>To practice referencing various academic sources, such as, books, journals and websites.</a:t>
            </a:r>
          </a:p>
          <a:p>
            <a:r>
              <a:rPr lang="en-GB" altLang="en-US" sz="2400">
                <a:latin typeface="Calibri" panose="020F0502020204030204" pitchFamily="34" charset="0"/>
                <a:cs typeface="Calibri" panose="020F0502020204030204" pitchFamily="34" charset="0"/>
              </a:rPr>
              <a:t>To understand the various kinds of academic misconduct. </a:t>
            </a:r>
          </a:p>
          <a:p>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08603-8333-D685-8AA8-7E7503EC2DE3}"/>
              </a:ext>
            </a:extLst>
          </p:cNvPr>
          <p:cNvSpPr>
            <a:spLocks noGrp="1"/>
          </p:cNvSpPr>
          <p:nvPr>
            <p:ph type="title"/>
          </p:nvPr>
        </p:nvSpPr>
        <p:spPr>
          <a:xfrm>
            <a:off x="250825" y="-225043"/>
            <a:ext cx="8229600" cy="1143000"/>
          </a:xfrm>
        </p:spPr>
        <p:txBody>
          <a:bodyPr/>
          <a:lstStyle/>
          <a:p>
            <a:r>
              <a:rPr lang="en-GB" sz="4000" b="1" dirty="0">
                <a:solidFill>
                  <a:srgbClr val="173AFF"/>
                </a:solidFill>
                <a:latin typeface="+mn-lt"/>
                <a:cs typeface="Calibri" panose="020F0502020204030204" pitchFamily="34" charset="0"/>
              </a:rPr>
              <a:t>Activity 1 Referencing Worksheet</a:t>
            </a:r>
            <a:endParaRPr lang="en-GB" sz="4000" b="1" dirty="0">
              <a:solidFill>
                <a:srgbClr val="173AFF"/>
              </a:solidFill>
              <a:latin typeface="+mn-lt"/>
            </a:endParaRPr>
          </a:p>
        </p:txBody>
      </p:sp>
      <p:sp>
        <p:nvSpPr>
          <p:cNvPr id="3" name="Content Placeholder 2">
            <a:extLst>
              <a:ext uri="{FF2B5EF4-FFF2-40B4-BE49-F238E27FC236}">
                <a16:creationId xmlns:a16="http://schemas.microsoft.com/office/drawing/2014/main" id="{84DF4E40-02B6-F25E-FD34-05D12B9CF2A3}"/>
              </a:ext>
            </a:extLst>
          </p:cNvPr>
          <p:cNvSpPr>
            <a:spLocks noGrp="1"/>
          </p:cNvSpPr>
          <p:nvPr>
            <p:ph idx="1"/>
          </p:nvPr>
        </p:nvSpPr>
        <p:spPr>
          <a:xfrm>
            <a:off x="457200" y="651470"/>
            <a:ext cx="8229600" cy="3916363"/>
          </a:xfrm>
        </p:spPr>
        <p:txBody>
          <a:bodyPr/>
          <a:lstStyle/>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Go to the worksheet and discuss the questions with a partner or trio. </a:t>
            </a:r>
          </a:p>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One person should take notes on the worksheet for your group, another should be prepared to report back an answer to the class with those notes </a:t>
            </a:r>
            <a:r>
              <a:rPr lang="en-GB" sz="2800" dirty="0">
                <a:latin typeface="Calibri" panose="020F0502020204030204" pitchFamily="34" charset="0"/>
                <a:cs typeface="Calibri" panose="020F0502020204030204" pitchFamily="34" charset="0"/>
                <a:sym typeface="Wingdings" pitchFamily="2" charset="2"/>
              </a:rPr>
              <a:t></a:t>
            </a:r>
            <a:endParaRPr lang="en-GB" dirty="0"/>
          </a:p>
          <a:p>
            <a:pPr marL="0" indent="0">
              <a:buNone/>
            </a:pPr>
            <a:endParaRPr lang="en-GB" dirty="0"/>
          </a:p>
        </p:txBody>
      </p:sp>
      <p:sp>
        <p:nvSpPr>
          <p:cNvPr id="4" name="Date Placeholder 3">
            <a:extLst>
              <a:ext uri="{FF2B5EF4-FFF2-40B4-BE49-F238E27FC236}">
                <a16:creationId xmlns:a16="http://schemas.microsoft.com/office/drawing/2014/main" id="{ABB25C90-1CB0-BCBA-AE73-371CE8EAD01F}"/>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pic>
        <p:nvPicPr>
          <p:cNvPr id="5" name="Picture 4">
            <a:extLst>
              <a:ext uri="{FF2B5EF4-FFF2-40B4-BE49-F238E27FC236}">
                <a16:creationId xmlns:a16="http://schemas.microsoft.com/office/drawing/2014/main" id="{82DB2E99-4B8F-B8F6-4196-D1AC3CC534A2}"/>
              </a:ext>
            </a:extLst>
          </p:cNvPr>
          <p:cNvPicPr>
            <a:picLocks noChangeAspect="1"/>
          </p:cNvPicPr>
          <p:nvPr/>
        </p:nvPicPr>
        <p:blipFill>
          <a:blip r:embed="rId2"/>
          <a:stretch>
            <a:fillRect/>
          </a:stretch>
        </p:blipFill>
        <p:spPr>
          <a:xfrm>
            <a:off x="3059832" y="4005064"/>
            <a:ext cx="3456384" cy="1603677"/>
          </a:xfrm>
          <a:prstGeom prst="rect">
            <a:avLst/>
          </a:prstGeom>
        </p:spPr>
      </p:pic>
    </p:spTree>
    <p:extLst>
      <p:ext uri="{BB962C8B-B14F-4D97-AF65-F5344CB8AC3E}">
        <p14:creationId xmlns:p14="http://schemas.microsoft.com/office/powerpoint/2010/main" val="2696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A387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A3875A"/>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FB0DE71-ADE6-06B2-4E7B-2F87F4A6F657}"/>
              </a:ext>
            </a:extLst>
          </p:cNvPr>
          <p:cNvSpPr>
            <a:spLocks noGrp="1"/>
          </p:cNvSpPr>
          <p:nvPr>
            <p:ph type="title"/>
          </p:nvPr>
        </p:nvSpPr>
        <p:spPr>
          <a:xfrm>
            <a:off x="832485" y="4277356"/>
            <a:ext cx="7475220" cy="1560320"/>
          </a:xfrm>
        </p:spPr>
        <p:txBody>
          <a:bodyPr vert="horz" lIns="91440" tIns="45720" rIns="91440" bIns="45720" rtlCol="0" anchor="b">
            <a:normAutofit/>
          </a:bodyPr>
          <a:lstStyle/>
          <a:p>
            <a:pPr eaLnBrk="1" hangingPunct="1">
              <a:lnSpc>
                <a:spcPct val="90000"/>
              </a:lnSpc>
            </a:pPr>
            <a:r>
              <a:rPr lang="en-US" sz="5000">
                <a:solidFill>
                  <a:srgbClr val="A3875A"/>
                </a:solidFill>
              </a:rPr>
              <a:t>What is referencing? </a:t>
            </a:r>
          </a:p>
        </p:txBody>
      </p:sp>
      <p:pic>
        <p:nvPicPr>
          <p:cNvPr id="5" name="Picture 4">
            <a:extLst>
              <a:ext uri="{FF2B5EF4-FFF2-40B4-BE49-F238E27FC236}">
                <a16:creationId xmlns:a16="http://schemas.microsoft.com/office/drawing/2014/main" id="{853C69C0-0C80-616B-10E9-DEDC0EC8FED0}"/>
              </a:ext>
            </a:extLst>
          </p:cNvPr>
          <p:cNvPicPr>
            <a:picLocks noChangeAspect="1"/>
          </p:cNvPicPr>
          <p:nvPr/>
        </p:nvPicPr>
        <p:blipFill rotWithShape="1">
          <a:blip r:embed="rId2"/>
          <a:srcRect t="35757" r="2" b="2"/>
          <a:stretch/>
        </p:blipFill>
        <p:spPr>
          <a:xfrm>
            <a:off x="182880" y="256540"/>
            <a:ext cx="8778240" cy="3764276"/>
          </a:xfrm>
          <a:prstGeom prst="rect">
            <a:avLst/>
          </a:prstGeom>
        </p:spPr>
      </p:pic>
    </p:spTree>
    <p:extLst>
      <p:ext uri="{BB962C8B-B14F-4D97-AF65-F5344CB8AC3E}">
        <p14:creationId xmlns:p14="http://schemas.microsoft.com/office/powerpoint/2010/main" val="1587730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154322"/>
            <a:ext cx="2935705" cy="519446"/>
          </a:xfrm>
        </p:spPr>
        <p:txBody>
          <a:bodyPr/>
          <a:lstStyle/>
          <a:p>
            <a:pPr eaLnBrk="1" hangingPunct="1"/>
            <a:r>
              <a:rPr lang="en-GB" altLang="en-US" sz="3600" b="1" dirty="0">
                <a:cs typeface="Calibri" panose="020F0502020204030204" pitchFamily="34" charset="0"/>
              </a:rPr>
              <a:t>Referencing</a:t>
            </a:r>
            <a:r>
              <a:rPr lang="en-GB" altLang="en-US" sz="3600" b="1" dirty="0"/>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1383632"/>
            <a:ext cx="8229600" cy="3092116"/>
          </a:xfrm>
        </p:spPr>
        <p:txBody>
          <a:bodyPr/>
          <a:lstStyle/>
          <a:p>
            <a:pPr marL="0" indent="0" algn="just">
              <a:buNone/>
            </a:pPr>
            <a:r>
              <a:rPr lang="en-US" sz="3000" b="1" dirty="0">
                <a:latin typeface="Calibri" panose="020F0502020204030204" pitchFamily="34" charset="0"/>
                <a:cs typeface="Calibri" panose="020F0502020204030204" pitchFamily="34" charset="0"/>
              </a:rPr>
              <a:t>Referencing</a:t>
            </a:r>
            <a:r>
              <a:rPr lang="en-US" sz="3000" dirty="0">
                <a:latin typeface="Calibri" panose="020F0502020204030204" pitchFamily="34" charset="0"/>
                <a:cs typeface="Calibri" panose="020F0502020204030204" pitchFamily="34" charset="0"/>
              </a:rPr>
              <a:t> is: “how you acknowledge the source of the information you have used (referred to) in your work. It helps to make clear to the reader how you have used the work of others to develop your own ideas and arguments” </a:t>
            </a:r>
          </a:p>
          <a:p>
            <a:pPr marL="0" indent="0" algn="just">
              <a:buNone/>
            </a:pPr>
            <a:r>
              <a:rPr lang="en-US" sz="3000" dirty="0">
                <a:latin typeface="Calibri" panose="020F0502020204030204" pitchFamily="34" charset="0"/>
                <a:cs typeface="Calibri" panose="020F0502020204030204" pitchFamily="34" charset="0"/>
              </a:rPr>
              <a:t>(Newcastle University, 2024, Par. 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E126B-495B-3D92-D260-784E940D7D14}"/>
              </a:ext>
            </a:extLst>
          </p:cNvPr>
          <p:cNvSpPr>
            <a:spLocks noGrp="1"/>
          </p:cNvSpPr>
          <p:nvPr>
            <p:ph type="title"/>
          </p:nvPr>
        </p:nvSpPr>
        <p:spPr>
          <a:xfrm>
            <a:off x="3122194" y="142291"/>
            <a:ext cx="2899611" cy="603667"/>
          </a:xfrm>
        </p:spPr>
        <p:txBody>
          <a:bodyPr/>
          <a:lstStyle/>
          <a:p>
            <a:r>
              <a:rPr lang="en-US" sz="3600" b="1" dirty="0"/>
              <a:t>Referencing</a:t>
            </a:r>
          </a:p>
        </p:txBody>
      </p:sp>
      <p:sp>
        <p:nvSpPr>
          <p:cNvPr id="3" name="Content Placeholder 2">
            <a:extLst>
              <a:ext uri="{FF2B5EF4-FFF2-40B4-BE49-F238E27FC236}">
                <a16:creationId xmlns:a16="http://schemas.microsoft.com/office/drawing/2014/main" id="{3918F132-8426-EFBF-1DF5-ED9930026E14}"/>
              </a:ext>
            </a:extLst>
          </p:cNvPr>
          <p:cNvSpPr>
            <a:spLocks noGrp="1"/>
          </p:cNvSpPr>
          <p:nvPr>
            <p:ph idx="1"/>
          </p:nvPr>
        </p:nvSpPr>
        <p:spPr>
          <a:xfrm>
            <a:off x="132347" y="745958"/>
            <a:ext cx="8686800" cy="3916363"/>
          </a:xfrm>
        </p:spPr>
        <p:txBody>
          <a:bodyPr/>
          <a:lstStyle/>
          <a:p>
            <a:pPr algn="just"/>
            <a:endParaRPr lang="en-US" sz="1000" dirty="0">
              <a:cs typeface="Calibri" panose="020F0502020204030204" pitchFamily="34" charset="0"/>
            </a:endParaRPr>
          </a:p>
          <a:p>
            <a:pPr algn="just"/>
            <a:r>
              <a:rPr lang="en-US" sz="2200" dirty="0">
                <a:cs typeface="Calibri" panose="020F0502020204030204" pitchFamily="34" charset="0"/>
              </a:rPr>
              <a:t>To write an assignment or to present on a topic, you will have to read a range of sources (e.g., </a:t>
            </a:r>
            <a:r>
              <a:rPr lang="en-US" sz="2200" u="sng" dirty="0">
                <a:cs typeface="Calibri" panose="020F0502020204030204" pitchFamily="34" charset="0"/>
              </a:rPr>
              <a:t>books, journal articles, government websites</a:t>
            </a:r>
            <a:r>
              <a:rPr lang="en-US" sz="2200" dirty="0">
                <a:cs typeface="Calibri" panose="020F0502020204030204" pitchFamily="34" charset="0"/>
              </a:rPr>
              <a:t>). This will allow you to understand a topic better. You will then need to cite these sources in your work (remember Academic Style from Week 1? Using evidence is a feature of academic style!)</a:t>
            </a:r>
            <a:endParaRPr lang="en-US" sz="1000" dirty="0">
              <a:cs typeface="Calibri" panose="020F0502020204030204" pitchFamily="34" charset="0"/>
            </a:endParaRPr>
          </a:p>
          <a:p>
            <a:pPr marL="0" indent="0" algn="just">
              <a:buNone/>
            </a:pPr>
            <a:endParaRPr lang="en-US" sz="1000" dirty="0">
              <a:cs typeface="Calibri" panose="020F0502020204030204" pitchFamily="34" charset="0"/>
            </a:endParaRPr>
          </a:p>
          <a:p>
            <a:pPr algn="just"/>
            <a:r>
              <a:rPr lang="en-US" sz="2200" dirty="0">
                <a:cs typeface="Calibri" panose="020F0502020204030204" pitchFamily="34" charset="0"/>
              </a:rPr>
              <a:t>Referencing gives proof that your ideas are not just pulled out of thin air, but are based on reliable information. It’s like saying “</a:t>
            </a:r>
            <a:r>
              <a:rPr lang="en-US" sz="2200" b="1" u="sng" dirty="0">
                <a:solidFill>
                  <a:srgbClr val="FF0000"/>
                </a:solidFill>
                <a:cs typeface="Calibri" panose="020F0502020204030204" pitchFamily="34" charset="0"/>
              </a:rPr>
              <a:t>Look!</a:t>
            </a:r>
            <a:r>
              <a:rPr lang="en-US" sz="2200" dirty="0">
                <a:cs typeface="Calibri" panose="020F0502020204030204" pitchFamily="34" charset="0"/>
              </a:rPr>
              <a:t> here’s where I got my information from, so you know I’m not just making this up!”</a:t>
            </a:r>
            <a:endParaRPr lang="en-US" sz="1000" dirty="0">
              <a:cs typeface="Calibri" panose="020F0502020204030204" pitchFamily="34" charset="0"/>
            </a:endParaRPr>
          </a:p>
          <a:p>
            <a:pPr marL="0" indent="0" algn="just">
              <a:buNone/>
            </a:pPr>
            <a:endParaRPr lang="en-US" sz="1000" dirty="0">
              <a:cs typeface="Calibri" panose="020F0502020204030204" pitchFamily="34" charset="0"/>
            </a:endParaRPr>
          </a:p>
          <a:p>
            <a:pPr algn="just"/>
            <a:r>
              <a:rPr lang="en-US" sz="2200" dirty="0">
                <a:cs typeface="Calibri" panose="020F0502020204030204" pitchFamily="34" charset="0"/>
              </a:rPr>
              <a:t>If you use someone else’s work, you must acknowledge your original source or sources. This is what we mean by referencing. </a:t>
            </a:r>
            <a:endParaRPr lang="en-GB" sz="2200" dirty="0">
              <a:cs typeface="Calibri" panose="020F0502020204030204" pitchFamily="34" charset="0"/>
            </a:endParaRPr>
          </a:p>
          <a:p>
            <a:endParaRPr lang="en-US" sz="2400" dirty="0"/>
          </a:p>
        </p:txBody>
      </p:sp>
      <p:sp>
        <p:nvSpPr>
          <p:cNvPr id="4" name="Date Placeholder 3">
            <a:extLst>
              <a:ext uri="{FF2B5EF4-FFF2-40B4-BE49-F238E27FC236}">
                <a16:creationId xmlns:a16="http://schemas.microsoft.com/office/drawing/2014/main" id="{9DBDC5CE-7D95-7FB9-C836-B2E8841F6986}"/>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1449582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cs typeface="Calibri" panose="020F0502020204030204" pitchFamily="34" charset="0"/>
              </a:rPr>
              <a:t>Importance of 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4265948"/>
          </a:xfrm>
        </p:spPr>
        <p:txBody>
          <a:bodyPr/>
          <a:lstStyle/>
          <a:p>
            <a:pPr algn="just"/>
            <a:r>
              <a:rPr lang="en-US" sz="2200" dirty="0">
                <a:cs typeface="Calibri" panose="020F0502020204030204" pitchFamily="34" charset="0"/>
              </a:rPr>
              <a:t>Referencing correctly is an </a:t>
            </a:r>
            <a:r>
              <a:rPr lang="en-US" sz="2200" b="1" dirty="0">
                <a:cs typeface="Calibri" panose="020F0502020204030204" pitchFamily="34" charset="0"/>
              </a:rPr>
              <a:t>essential</a:t>
            </a:r>
            <a:r>
              <a:rPr lang="en-US" sz="2200" dirty="0">
                <a:cs typeface="Calibri" panose="020F0502020204030204" pitchFamily="34" charset="0"/>
              </a:rPr>
              <a:t> skill. </a:t>
            </a:r>
          </a:p>
          <a:p>
            <a:pPr algn="just"/>
            <a:endParaRPr lang="en-US" sz="1000" dirty="0">
              <a:cs typeface="Calibri" panose="020F0502020204030204" pitchFamily="34" charset="0"/>
            </a:endParaRPr>
          </a:p>
          <a:p>
            <a:pPr algn="just"/>
            <a:r>
              <a:rPr lang="en-US" sz="2200" dirty="0">
                <a:cs typeface="Calibri" panose="020F0502020204030204" pitchFamily="34" charset="0"/>
              </a:rPr>
              <a:t>When referencing, </a:t>
            </a:r>
            <a:r>
              <a:rPr lang="en-US" sz="2200" b="1" dirty="0">
                <a:solidFill>
                  <a:srgbClr val="00B050"/>
                </a:solidFill>
                <a:cs typeface="Calibri" panose="020F0502020204030204" pitchFamily="34" charset="0"/>
              </a:rPr>
              <a:t>consistency </a:t>
            </a:r>
            <a:r>
              <a:rPr lang="en-US" sz="2200" dirty="0">
                <a:cs typeface="Calibri" panose="020F0502020204030204" pitchFamily="34" charset="0"/>
              </a:rPr>
              <a:t>and </a:t>
            </a:r>
            <a:r>
              <a:rPr lang="en-US" sz="2200" b="1" dirty="0" err="1">
                <a:solidFill>
                  <a:srgbClr val="00B050"/>
                </a:solidFill>
                <a:cs typeface="Calibri" panose="020F0502020204030204" pitchFamily="34" charset="0"/>
              </a:rPr>
              <a:t>organisation</a:t>
            </a:r>
            <a:r>
              <a:rPr lang="en-US" sz="2200" b="1" dirty="0">
                <a:solidFill>
                  <a:srgbClr val="00B050"/>
                </a:solidFill>
                <a:cs typeface="Calibri" panose="020F0502020204030204" pitchFamily="34" charset="0"/>
              </a:rPr>
              <a:t> </a:t>
            </a:r>
            <a:r>
              <a:rPr lang="en-US" sz="2200" dirty="0">
                <a:cs typeface="Calibri" panose="020F0502020204030204" pitchFamily="34" charset="0"/>
              </a:rPr>
              <a:t>are key!</a:t>
            </a:r>
          </a:p>
          <a:p>
            <a:pPr algn="just"/>
            <a:endParaRPr lang="en-US" sz="1000" dirty="0">
              <a:cs typeface="Calibri" panose="020F0502020204030204" pitchFamily="34" charset="0"/>
            </a:endParaRPr>
          </a:p>
          <a:p>
            <a:pPr algn="just"/>
            <a:r>
              <a:rPr lang="en-GB" sz="2200" dirty="0">
                <a:cs typeface="Calibri" panose="020F0502020204030204" pitchFamily="34" charset="0"/>
              </a:rPr>
              <a:t>When you reference your assignment correctly you are demonstrating that you </a:t>
            </a:r>
            <a:r>
              <a:rPr lang="en-GB" sz="2200" b="1" dirty="0">
                <a:cs typeface="Calibri" panose="020F0502020204030204" pitchFamily="34" charset="0"/>
              </a:rPr>
              <a:t>have read widely </a:t>
            </a:r>
            <a:r>
              <a:rPr lang="en-GB" sz="2200" dirty="0">
                <a:cs typeface="Calibri" panose="020F0502020204030204" pitchFamily="34" charset="0"/>
              </a:rPr>
              <a:t>on a topic and can </a:t>
            </a:r>
            <a:r>
              <a:rPr lang="en-GB" sz="2200" b="1" dirty="0">
                <a:cs typeface="Calibri" panose="020F0502020204030204" pitchFamily="34" charset="0"/>
              </a:rPr>
              <a:t>support the theme </a:t>
            </a:r>
            <a:r>
              <a:rPr lang="en-GB" sz="2200" dirty="0">
                <a:cs typeface="Calibri" panose="020F0502020204030204" pitchFamily="34" charset="0"/>
              </a:rPr>
              <a:t>of your work with </a:t>
            </a:r>
            <a:r>
              <a:rPr lang="en-GB" sz="2200" u="sng" dirty="0">
                <a:cs typeface="Calibri" panose="020F0502020204030204" pitchFamily="34" charset="0"/>
              </a:rPr>
              <a:t>evidence</a:t>
            </a:r>
            <a:r>
              <a:rPr lang="en-GB" sz="2200" dirty="0">
                <a:cs typeface="Calibri" panose="020F0502020204030204" pitchFamily="34" charset="0"/>
              </a:rPr>
              <a:t> and </a:t>
            </a:r>
            <a:r>
              <a:rPr lang="en-GB" sz="2200" u="sng" dirty="0">
                <a:cs typeface="Calibri" panose="020F0502020204030204" pitchFamily="34" charset="0"/>
              </a:rPr>
              <a:t>comments </a:t>
            </a:r>
            <a:r>
              <a:rPr lang="en-GB" sz="2200" b="1" u="sng" dirty="0">
                <a:cs typeface="Calibri" panose="020F0502020204030204" pitchFamily="34" charset="0"/>
              </a:rPr>
              <a:t>from experts. </a:t>
            </a:r>
            <a:r>
              <a:rPr lang="en-GB" sz="2200" dirty="0">
                <a:cs typeface="Calibri" panose="020F0502020204030204" pitchFamily="34" charset="0"/>
              </a:rPr>
              <a:t>&lt; (this part is </a:t>
            </a:r>
            <a:r>
              <a:rPr lang="en-GB" sz="2200" b="1" dirty="0">
                <a:cs typeface="Calibri" panose="020F0502020204030204" pitchFamily="34" charset="0"/>
              </a:rPr>
              <a:t>crucial</a:t>
            </a:r>
            <a:r>
              <a:rPr lang="en-GB" sz="2200" dirty="0">
                <a:cs typeface="Calibri" panose="020F0502020204030204" pitchFamily="34" charset="0"/>
              </a:rPr>
              <a:t>! No blogs! Even if written by an expert! No tabloids!)</a:t>
            </a:r>
          </a:p>
          <a:p>
            <a:pPr algn="just"/>
            <a:endParaRPr lang="en-GB" sz="1000" b="1" u="sng" dirty="0">
              <a:cs typeface="Calibri" panose="020F0502020204030204" pitchFamily="34" charset="0"/>
            </a:endParaRPr>
          </a:p>
          <a:p>
            <a:pPr algn="just"/>
            <a:r>
              <a:rPr lang="en-GB" sz="2200" dirty="0">
                <a:cs typeface="Calibri" panose="020F0502020204030204" pitchFamily="34" charset="0"/>
              </a:rPr>
              <a:t>Referencing your sources will also ensure that you are not accused of </a:t>
            </a:r>
            <a:r>
              <a:rPr lang="en-GB" sz="2200" b="1" dirty="0">
                <a:solidFill>
                  <a:srgbClr val="C00000"/>
                </a:solidFill>
                <a:cs typeface="Calibri" panose="020F0502020204030204" pitchFamily="34" charset="0"/>
              </a:rPr>
              <a:t>plagiarism</a:t>
            </a:r>
            <a:r>
              <a:rPr lang="en-GB" sz="2200" dirty="0">
                <a:cs typeface="Calibri" panose="020F0502020204030204" pitchFamily="34" charset="0"/>
              </a:rPr>
              <a:t>, i.e. copying, using or misusing another person’s ideas without acknowledging the source. </a:t>
            </a:r>
          </a:p>
          <a:p>
            <a:pPr algn="just"/>
            <a:endParaRPr lang="en-GB" sz="2200" b="1" u="sng" dirty="0">
              <a:cs typeface="Calibri" panose="020F0502020204030204" pitchFamily="34" charset="0"/>
            </a:endParaRPr>
          </a:p>
          <a:p>
            <a:pPr algn="just"/>
            <a:endParaRPr lang="en-US" sz="2200" dirty="0">
              <a:cs typeface="Calibri" panose="020F0502020204030204" pitchFamily="34" charset="0"/>
            </a:endParaRPr>
          </a:p>
          <a:p>
            <a:endParaRPr lang="en-US" sz="2400" dirty="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90226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4CE6C-EA12-FA12-65EC-64A86345C90C}"/>
              </a:ext>
            </a:extLst>
          </p:cNvPr>
          <p:cNvSpPr>
            <a:spLocks noGrp="1"/>
          </p:cNvSpPr>
          <p:nvPr>
            <p:ph type="title"/>
          </p:nvPr>
        </p:nvSpPr>
        <p:spPr/>
        <p:txBody>
          <a:bodyPr/>
          <a:lstStyle/>
          <a:p>
            <a:r>
              <a:rPr lang="en-GB" b="1" dirty="0"/>
              <a:t>Citing vs. Referencing</a:t>
            </a:r>
          </a:p>
        </p:txBody>
      </p:sp>
      <p:sp>
        <p:nvSpPr>
          <p:cNvPr id="3" name="Content Placeholder 2">
            <a:extLst>
              <a:ext uri="{FF2B5EF4-FFF2-40B4-BE49-F238E27FC236}">
                <a16:creationId xmlns:a16="http://schemas.microsoft.com/office/drawing/2014/main" id="{2D9744DC-D5D8-0AC6-868F-8A169149B126}"/>
              </a:ext>
            </a:extLst>
          </p:cNvPr>
          <p:cNvSpPr>
            <a:spLocks noGrp="1"/>
          </p:cNvSpPr>
          <p:nvPr>
            <p:ph idx="1"/>
          </p:nvPr>
        </p:nvSpPr>
        <p:spPr/>
        <p:txBody>
          <a:bodyPr/>
          <a:lstStyle/>
          <a:p>
            <a:r>
              <a:rPr lang="en-GB" dirty="0"/>
              <a:t>You should acknowledge your sources twice: </a:t>
            </a:r>
          </a:p>
          <a:p>
            <a:pPr marL="0" indent="0">
              <a:buNone/>
            </a:pPr>
            <a:r>
              <a:rPr lang="en-GB" dirty="0"/>
              <a:t>	In the body of your work (this is called 	</a:t>
            </a:r>
            <a:r>
              <a:rPr lang="en-GB" b="1" i="1" dirty="0">
                <a:solidFill>
                  <a:srgbClr val="00B050"/>
                </a:solidFill>
              </a:rPr>
              <a:t>‘citing’</a:t>
            </a:r>
            <a:r>
              <a:rPr lang="en-GB" dirty="0"/>
              <a:t>, or an </a:t>
            </a:r>
            <a:r>
              <a:rPr lang="en-GB" b="1" i="1" dirty="0">
                <a:solidFill>
                  <a:srgbClr val="00B050"/>
                </a:solidFill>
              </a:rPr>
              <a:t>in-text citation</a:t>
            </a:r>
            <a:r>
              <a:rPr lang="en-GB" dirty="0"/>
              <a:t>)</a:t>
            </a:r>
          </a:p>
          <a:p>
            <a:pPr marL="0" indent="0">
              <a:buNone/>
            </a:pPr>
            <a:r>
              <a:rPr lang="en-GB" dirty="0"/>
              <a:t>	In the reference list (this is called a </a:t>
            </a:r>
          </a:p>
          <a:p>
            <a:pPr marL="0" indent="0">
              <a:buNone/>
            </a:pPr>
            <a:r>
              <a:rPr lang="en-GB" b="1" dirty="0">
                <a:solidFill>
                  <a:srgbClr val="00B050"/>
                </a:solidFill>
              </a:rPr>
              <a:t>	full reference</a:t>
            </a:r>
            <a:r>
              <a:rPr lang="en-GB" dirty="0"/>
              <a:t>)</a:t>
            </a:r>
          </a:p>
          <a:p>
            <a:endParaRPr lang="en-GB" dirty="0"/>
          </a:p>
        </p:txBody>
      </p:sp>
      <p:sp>
        <p:nvSpPr>
          <p:cNvPr id="4" name="Date Placeholder 3">
            <a:extLst>
              <a:ext uri="{FF2B5EF4-FFF2-40B4-BE49-F238E27FC236}">
                <a16:creationId xmlns:a16="http://schemas.microsoft.com/office/drawing/2014/main" id="{240207D3-60E9-FD14-3BF4-EDF07949A967}"/>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
        <p:nvSpPr>
          <p:cNvPr id="5" name="Arrow: Right 4">
            <a:extLst>
              <a:ext uri="{FF2B5EF4-FFF2-40B4-BE49-F238E27FC236}">
                <a16:creationId xmlns:a16="http://schemas.microsoft.com/office/drawing/2014/main" id="{F7E0350C-29BF-F32B-4A69-F1656D629492}"/>
              </a:ext>
            </a:extLst>
          </p:cNvPr>
          <p:cNvSpPr/>
          <p:nvPr/>
        </p:nvSpPr>
        <p:spPr bwMode="auto">
          <a:xfrm>
            <a:off x="971600" y="2852936"/>
            <a:ext cx="432048" cy="288032"/>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8EA0C8C-A57F-6300-04D7-67ED13C2773E}"/>
              </a:ext>
            </a:extLst>
          </p:cNvPr>
          <p:cNvPicPr>
            <a:picLocks noChangeAspect="1"/>
          </p:cNvPicPr>
          <p:nvPr/>
        </p:nvPicPr>
        <p:blipFill>
          <a:blip r:embed="rId2"/>
          <a:stretch>
            <a:fillRect/>
          </a:stretch>
        </p:blipFill>
        <p:spPr>
          <a:xfrm>
            <a:off x="952505" y="3867161"/>
            <a:ext cx="451143" cy="323116"/>
          </a:xfrm>
          <a:prstGeom prst="rect">
            <a:avLst/>
          </a:prstGeom>
        </p:spPr>
      </p:pic>
    </p:spTree>
    <p:extLst>
      <p:ext uri="{BB962C8B-B14F-4D97-AF65-F5344CB8AC3E}">
        <p14:creationId xmlns:p14="http://schemas.microsoft.com/office/powerpoint/2010/main" val="1298941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41D53-F7F7-0A64-2A03-822DA7AF4FF8}"/>
              </a:ext>
            </a:extLst>
          </p:cNvPr>
          <p:cNvSpPr>
            <a:spLocks noGrp="1"/>
          </p:cNvSpPr>
          <p:nvPr>
            <p:ph type="title"/>
          </p:nvPr>
        </p:nvSpPr>
        <p:spPr>
          <a:xfrm>
            <a:off x="958516" y="169111"/>
            <a:ext cx="7226968" cy="423027"/>
          </a:xfrm>
        </p:spPr>
        <p:txBody>
          <a:bodyPr/>
          <a:lstStyle/>
          <a:p>
            <a:r>
              <a:rPr lang="en-US" sz="3600" b="1" dirty="0"/>
              <a:t>When to cite?</a:t>
            </a:r>
          </a:p>
        </p:txBody>
      </p:sp>
      <p:sp>
        <p:nvSpPr>
          <p:cNvPr id="3" name="Content Placeholder 2">
            <a:extLst>
              <a:ext uri="{FF2B5EF4-FFF2-40B4-BE49-F238E27FC236}">
                <a16:creationId xmlns:a16="http://schemas.microsoft.com/office/drawing/2014/main" id="{C2584B13-764D-2797-E5BF-ABAD4D1AC6CC}"/>
              </a:ext>
            </a:extLst>
          </p:cNvPr>
          <p:cNvSpPr>
            <a:spLocks noGrp="1"/>
          </p:cNvSpPr>
          <p:nvPr>
            <p:ph idx="1"/>
          </p:nvPr>
        </p:nvSpPr>
        <p:spPr>
          <a:xfrm>
            <a:off x="250825" y="942474"/>
            <a:ext cx="8572333" cy="4592052"/>
          </a:xfrm>
        </p:spPr>
        <p:txBody>
          <a:bodyPr/>
          <a:lstStyle/>
          <a:p>
            <a:r>
              <a:rPr lang="en-US" sz="2800" dirty="0"/>
              <a:t>You cite </a:t>
            </a:r>
            <a:r>
              <a:rPr lang="en-US" sz="2800" b="1" u="sng" dirty="0"/>
              <a:t>any time</a:t>
            </a:r>
            <a:r>
              <a:rPr lang="en-US" sz="2800" dirty="0"/>
              <a:t> you are using the ideas </a:t>
            </a:r>
            <a:r>
              <a:rPr lang="en-US" sz="2800" b="1" dirty="0"/>
              <a:t>and/or words </a:t>
            </a:r>
            <a:r>
              <a:rPr lang="en-US" sz="2800" dirty="0"/>
              <a:t>of somebody else.</a:t>
            </a:r>
          </a:p>
          <a:p>
            <a:r>
              <a:rPr lang="en-US" sz="2800" dirty="0"/>
              <a:t>You cite if you are sharing specific facts/statistics/dates/survey results/opinions of </a:t>
            </a:r>
            <a:r>
              <a:rPr lang="en-US" sz="2800" i="1" dirty="0"/>
              <a:t>experts</a:t>
            </a:r>
          </a:p>
          <a:p>
            <a:r>
              <a:rPr lang="en-US" sz="2800" dirty="0"/>
              <a:t>You do NOT cite if you are sharing general opinion or your </a:t>
            </a:r>
            <a:r>
              <a:rPr lang="en-US" sz="2800" i="1" dirty="0"/>
              <a:t>own</a:t>
            </a:r>
            <a:r>
              <a:rPr lang="en-US" sz="2800" dirty="0"/>
              <a:t> opinion</a:t>
            </a:r>
          </a:p>
          <a:p>
            <a:r>
              <a:rPr lang="en-US" sz="2800" dirty="0"/>
              <a:t>You do NOT cite if you are using facts/information which is </a:t>
            </a:r>
            <a:r>
              <a:rPr lang="en-US" sz="2800" u="sng" dirty="0"/>
              <a:t>commonly known</a:t>
            </a:r>
          </a:p>
        </p:txBody>
      </p:sp>
      <p:sp>
        <p:nvSpPr>
          <p:cNvPr id="4" name="Date Placeholder 3">
            <a:extLst>
              <a:ext uri="{FF2B5EF4-FFF2-40B4-BE49-F238E27FC236}">
                <a16:creationId xmlns:a16="http://schemas.microsoft.com/office/drawing/2014/main" id="{4F9DF89E-044C-2B7E-959D-1065F346CA71}"/>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2115423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F7A0B-3674-9D1F-0CEA-C42948F48884}"/>
              </a:ext>
            </a:extLst>
          </p:cNvPr>
          <p:cNvSpPr>
            <a:spLocks noGrp="1"/>
          </p:cNvSpPr>
          <p:nvPr>
            <p:ph type="title"/>
          </p:nvPr>
        </p:nvSpPr>
        <p:spPr/>
        <p:txBody>
          <a:bodyPr/>
          <a:lstStyle/>
          <a:p>
            <a:r>
              <a:rPr lang="en-US" b="1" dirty="0">
                <a:solidFill>
                  <a:srgbClr val="173AFF"/>
                </a:solidFill>
              </a:rPr>
              <a:t>Activity 2</a:t>
            </a:r>
          </a:p>
        </p:txBody>
      </p:sp>
      <p:sp>
        <p:nvSpPr>
          <p:cNvPr id="3" name="Content Placeholder 2">
            <a:extLst>
              <a:ext uri="{FF2B5EF4-FFF2-40B4-BE49-F238E27FC236}">
                <a16:creationId xmlns:a16="http://schemas.microsoft.com/office/drawing/2014/main" id="{F1FD743C-E15A-3C9C-4781-8CA3232CDF69}"/>
              </a:ext>
            </a:extLst>
          </p:cNvPr>
          <p:cNvSpPr>
            <a:spLocks noGrp="1"/>
          </p:cNvSpPr>
          <p:nvPr>
            <p:ph idx="1"/>
          </p:nvPr>
        </p:nvSpPr>
        <p:spPr/>
        <p:txBody>
          <a:bodyPr/>
          <a:lstStyle/>
          <a:p>
            <a:r>
              <a:rPr lang="en-US" dirty="0"/>
              <a:t>Go to your </a:t>
            </a:r>
            <a:r>
              <a:rPr lang="en-US" b="1" dirty="0">
                <a:solidFill>
                  <a:srgbClr val="173AFF"/>
                </a:solidFill>
              </a:rPr>
              <a:t>worksheet</a:t>
            </a:r>
            <a:r>
              <a:rPr lang="en-US" dirty="0"/>
              <a:t> and complete Activity 2 with a partner. Your lecturer will display the answers on their screen after the activity.</a:t>
            </a:r>
          </a:p>
        </p:txBody>
      </p:sp>
      <p:sp>
        <p:nvSpPr>
          <p:cNvPr id="4" name="Date Placeholder 3">
            <a:extLst>
              <a:ext uri="{FF2B5EF4-FFF2-40B4-BE49-F238E27FC236}">
                <a16:creationId xmlns:a16="http://schemas.microsoft.com/office/drawing/2014/main" id="{334E905D-7C29-D112-9C37-E80715667B1F}"/>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1694839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a:xfrm>
            <a:off x="1671427" y="-59919"/>
            <a:ext cx="5256531" cy="1143000"/>
          </a:xfrm>
        </p:spPr>
        <p:txBody>
          <a:bodyPr/>
          <a:lstStyle/>
          <a:p>
            <a:r>
              <a:rPr lang="en-GB" b="1" dirty="0">
                <a:latin typeface="+mn-lt"/>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216042" y="105106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092055" y="2630091"/>
            <a:ext cx="2325811" cy="1167061"/>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022730" y="2646577"/>
            <a:ext cx="2322849" cy="113112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599501" y="4379495"/>
            <a:ext cx="2143853" cy="9385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713731" y="4376529"/>
            <a:ext cx="2071972" cy="94451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D7DE07-AE3D-EFDA-8DCB-4ED72970069C}"/>
              </a:ext>
            </a:extLst>
          </p:cNvPr>
          <p:cNvSpPr txBox="1"/>
          <p:nvPr/>
        </p:nvSpPr>
        <p:spPr>
          <a:xfrm>
            <a:off x="3250697" y="3097164"/>
            <a:ext cx="1955690" cy="1785104"/>
          </a:xfrm>
          <a:prstGeom prst="rect">
            <a:avLst/>
          </a:prstGeom>
          <a:noFill/>
          <a:ln w="28575">
            <a:solidFill>
              <a:srgbClr val="FF0000"/>
            </a:solidFill>
          </a:ln>
        </p:spPr>
        <p:txBody>
          <a:bodyPr wrap="square" rtlCol="0">
            <a:spAutoFit/>
          </a:bodyPr>
          <a:lstStyle/>
          <a:p>
            <a:pPr algn="ctr"/>
            <a:r>
              <a:rPr lang="en-US" sz="2200" b="1" dirty="0">
                <a:solidFill>
                  <a:srgbClr val="C00000"/>
                </a:solidFill>
              </a:rPr>
              <a:t>NOTE: </a:t>
            </a:r>
            <a:r>
              <a:rPr lang="en-US" sz="2200" b="1" dirty="0"/>
              <a:t>There cannot </a:t>
            </a:r>
            <a:r>
              <a:rPr lang="en-US" sz="2200" b="1" u="sng" dirty="0"/>
              <a:t>ever</a:t>
            </a:r>
            <a:r>
              <a:rPr lang="en-US" sz="2200" b="1" dirty="0"/>
              <a:t> be one without the other!</a:t>
            </a:r>
            <a:endParaRPr lang="en-US" sz="2200" b="1" dirty="0">
              <a:solidFill>
                <a:srgbClr val="C00000"/>
              </a:solidFill>
            </a:endParaRPr>
          </a:p>
        </p:txBody>
      </p:sp>
      <p:cxnSp>
        <p:nvCxnSpPr>
          <p:cNvPr id="35" name="Straight Arrow Connector 34">
            <a:extLst>
              <a:ext uri="{FF2B5EF4-FFF2-40B4-BE49-F238E27FC236}">
                <a16:creationId xmlns:a16="http://schemas.microsoft.com/office/drawing/2014/main" id="{855D6DAD-6186-FC05-3A99-F227A247BEB8}"/>
              </a:ext>
            </a:extLst>
          </p:cNvPr>
          <p:cNvCxnSpPr>
            <a:stCxn id="3" idx="3"/>
            <a:endCxn id="12" idx="1"/>
          </p:cNvCxnSpPr>
          <p:nvPr/>
        </p:nvCxnSpPr>
        <p:spPr bwMode="auto">
          <a:xfrm>
            <a:off x="5206387" y="3989716"/>
            <a:ext cx="507344" cy="85907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a:extLst>
              <a:ext uri="{FF2B5EF4-FFF2-40B4-BE49-F238E27FC236}">
                <a16:creationId xmlns:a16="http://schemas.microsoft.com/office/drawing/2014/main" id="{1FCFF2D8-ECD3-7D47-C5D3-2FE9E5EDD636}"/>
              </a:ext>
            </a:extLst>
          </p:cNvPr>
          <p:cNvCxnSpPr>
            <a:stCxn id="11" idx="3"/>
            <a:endCxn id="3" idx="1"/>
          </p:cNvCxnSpPr>
          <p:nvPr/>
        </p:nvCxnSpPr>
        <p:spPr bwMode="auto">
          <a:xfrm flipV="1">
            <a:off x="2743354" y="3989716"/>
            <a:ext cx="507343" cy="8590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a:extLst>
              <a:ext uri="{FF2B5EF4-FFF2-40B4-BE49-F238E27FC236}">
                <a16:creationId xmlns:a16="http://schemas.microsoft.com/office/drawing/2014/main" id="{9D57F4C5-3991-5BBF-2778-1806EA9268D7}"/>
              </a:ext>
            </a:extLst>
          </p:cNvPr>
          <p:cNvCxnSpPr/>
          <p:nvPr/>
        </p:nvCxnSpPr>
        <p:spPr bwMode="auto">
          <a:xfrm>
            <a:off x="2838491" y="5161547"/>
            <a:ext cx="2780102" cy="0"/>
          </a:xfrm>
          <a:prstGeom prst="straightConnector1">
            <a:avLst/>
          </a:prstGeom>
          <a:solidFill>
            <a:schemeClr val="accent1"/>
          </a:solidFill>
          <a:ln w="9525"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449C5-F88C-B8DA-3E77-A2BC25B59563}"/>
              </a:ext>
            </a:extLst>
          </p:cNvPr>
          <p:cNvSpPr>
            <a:spLocks noGrp="1"/>
          </p:cNvSpPr>
          <p:nvPr>
            <p:ph type="title"/>
          </p:nvPr>
        </p:nvSpPr>
        <p:spPr>
          <a:xfrm>
            <a:off x="250825" y="274638"/>
            <a:ext cx="8556291" cy="1143000"/>
          </a:xfrm>
        </p:spPr>
        <p:txBody>
          <a:bodyPr/>
          <a:lstStyle/>
          <a:p>
            <a:r>
              <a:rPr lang="en-US" sz="3600" b="1" dirty="0"/>
              <a:t>Ways to Cite in the Body of your Report</a:t>
            </a:r>
          </a:p>
        </p:txBody>
      </p:sp>
      <p:sp>
        <p:nvSpPr>
          <p:cNvPr id="3" name="Content Placeholder 2">
            <a:extLst>
              <a:ext uri="{FF2B5EF4-FFF2-40B4-BE49-F238E27FC236}">
                <a16:creationId xmlns:a16="http://schemas.microsoft.com/office/drawing/2014/main" id="{531A4769-EA97-C32E-4427-A32598DAA945}"/>
              </a:ext>
            </a:extLst>
          </p:cNvPr>
          <p:cNvSpPr>
            <a:spLocks noGrp="1"/>
          </p:cNvSpPr>
          <p:nvPr>
            <p:ph idx="1"/>
          </p:nvPr>
        </p:nvSpPr>
        <p:spPr>
          <a:xfrm>
            <a:off x="250825" y="1600200"/>
            <a:ext cx="8688638" cy="3916363"/>
          </a:xfrm>
        </p:spPr>
        <p:txBody>
          <a:bodyPr/>
          <a:lstStyle/>
          <a:p>
            <a:pPr marL="514350" indent="-514350">
              <a:buAutoNum type="arabicParenR"/>
            </a:pPr>
            <a:r>
              <a:rPr lang="en-US" sz="4000" b="1" dirty="0">
                <a:solidFill>
                  <a:srgbClr val="00B050"/>
                </a:solidFill>
              </a:rPr>
              <a:t>Direct Citing</a:t>
            </a:r>
          </a:p>
          <a:p>
            <a:pPr marL="514350" indent="-514350">
              <a:buFont typeface="Arial" panose="020B0604020202020204" pitchFamily="34" charset="0"/>
              <a:buAutoNum type="arabicParenR"/>
            </a:pPr>
            <a:r>
              <a:rPr lang="en-US" sz="4000" b="1" dirty="0">
                <a:solidFill>
                  <a:srgbClr val="00B050"/>
                </a:solidFill>
              </a:rPr>
              <a:t>Paraphrasing </a:t>
            </a:r>
            <a:r>
              <a:rPr lang="en-US" sz="4000" b="1" dirty="0"/>
              <a:t>(this is the most important and common one and the one you should use the most)</a:t>
            </a:r>
          </a:p>
          <a:p>
            <a:pPr marL="514350" indent="-514350">
              <a:buFont typeface="Arial" panose="020B0604020202020204" pitchFamily="34" charset="0"/>
              <a:buAutoNum type="arabicParenR"/>
            </a:pPr>
            <a:r>
              <a:rPr lang="en-US" sz="4000" b="1" dirty="0" err="1">
                <a:solidFill>
                  <a:srgbClr val="00B050"/>
                </a:solidFill>
              </a:rPr>
              <a:t>Summarising</a:t>
            </a:r>
            <a:r>
              <a:rPr lang="en-US" sz="4000" b="1" dirty="0">
                <a:solidFill>
                  <a:srgbClr val="00B050"/>
                </a:solidFill>
              </a:rPr>
              <a:t> </a:t>
            </a:r>
            <a:r>
              <a:rPr lang="en-US" sz="4000" b="1" dirty="0"/>
              <a:t>(this is more common in higher level reports)</a:t>
            </a:r>
            <a:endParaRPr lang="en-US" sz="4000" b="1" dirty="0">
              <a:solidFill>
                <a:srgbClr val="00B050"/>
              </a:solidFill>
            </a:endParaRPr>
          </a:p>
          <a:p>
            <a:pPr marL="0" indent="0">
              <a:buNone/>
            </a:pPr>
            <a:endParaRPr lang="en-US" sz="4000" b="1" dirty="0"/>
          </a:p>
          <a:p>
            <a:pPr marL="0" indent="0">
              <a:buNone/>
            </a:pPr>
            <a:endParaRPr lang="en-US" sz="2600" b="1" dirty="0"/>
          </a:p>
        </p:txBody>
      </p:sp>
      <p:sp>
        <p:nvSpPr>
          <p:cNvPr id="4" name="Date Placeholder 3">
            <a:extLst>
              <a:ext uri="{FF2B5EF4-FFF2-40B4-BE49-F238E27FC236}">
                <a16:creationId xmlns:a16="http://schemas.microsoft.com/office/drawing/2014/main" id="{E8A106DD-5230-6707-2E55-A7BAA2CBCB80}"/>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663946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BA4F-FDCC-82A5-A75A-AC375DE8FBA0}"/>
              </a:ext>
            </a:extLst>
          </p:cNvPr>
          <p:cNvSpPr>
            <a:spLocks noGrp="1"/>
          </p:cNvSpPr>
          <p:nvPr>
            <p:ph type="title"/>
          </p:nvPr>
        </p:nvSpPr>
        <p:spPr>
          <a:xfrm>
            <a:off x="2232026" y="115738"/>
            <a:ext cx="4679947" cy="487179"/>
          </a:xfrm>
        </p:spPr>
        <p:txBody>
          <a:bodyPr/>
          <a:lstStyle/>
          <a:p>
            <a:r>
              <a:rPr lang="en-GB" sz="3600" b="1" dirty="0">
                <a:cs typeface="Calibri" panose="020F0502020204030204" pitchFamily="34" charset="0"/>
              </a:rPr>
              <a:t>Direct Citations</a:t>
            </a:r>
          </a:p>
        </p:txBody>
      </p:sp>
      <p:sp>
        <p:nvSpPr>
          <p:cNvPr id="3" name="Content Placeholder 2">
            <a:extLst>
              <a:ext uri="{FF2B5EF4-FFF2-40B4-BE49-F238E27FC236}">
                <a16:creationId xmlns:a16="http://schemas.microsoft.com/office/drawing/2014/main" id="{D706BE48-FF1F-F591-F5B2-F0E85F7A4EFA}"/>
              </a:ext>
            </a:extLst>
          </p:cNvPr>
          <p:cNvSpPr>
            <a:spLocks noGrp="1"/>
          </p:cNvSpPr>
          <p:nvPr>
            <p:ph idx="1"/>
          </p:nvPr>
        </p:nvSpPr>
        <p:spPr>
          <a:xfrm>
            <a:off x="132347" y="829850"/>
            <a:ext cx="8879306" cy="4740605"/>
          </a:xfrm>
        </p:spPr>
        <p:txBody>
          <a:bodyPr/>
          <a:lstStyle/>
          <a:p>
            <a:pPr algn="just"/>
            <a:r>
              <a:rPr lang="en-GB" sz="2400" dirty="0">
                <a:cs typeface="Calibri" panose="020F0502020204030204" pitchFamily="34" charset="0"/>
              </a:rPr>
              <a:t>When you use the </a:t>
            </a:r>
            <a:r>
              <a:rPr lang="en-GB" sz="2400" b="1" i="1" dirty="0">
                <a:cs typeface="Calibri" panose="020F0502020204030204" pitchFamily="34" charset="0"/>
              </a:rPr>
              <a:t>exact words/sentence structure </a:t>
            </a:r>
            <a:r>
              <a:rPr lang="en-GB" sz="2400" dirty="0">
                <a:cs typeface="Calibri" panose="020F0502020204030204" pitchFamily="34" charset="0"/>
              </a:rPr>
              <a:t>from a source, this is called a </a:t>
            </a:r>
            <a:r>
              <a:rPr lang="en-GB" sz="2400" b="1" dirty="0">
                <a:solidFill>
                  <a:srgbClr val="00B050"/>
                </a:solidFill>
                <a:cs typeface="Calibri" panose="020F0502020204030204" pitchFamily="34" charset="0"/>
              </a:rPr>
              <a:t>quotation </a:t>
            </a:r>
            <a:r>
              <a:rPr lang="en-GB" sz="2400" dirty="0">
                <a:cs typeface="Calibri" panose="020F0502020204030204" pitchFamily="34" charset="0"/>
              </a:rPr>
              <a:t>or a </a:t>
            </a:r>
            <a:r>
              <a:rPr lang="en-GB" sz="2400" b="1" dirty="0">
                <a:solidFill>
                  <a:srgbClr val="00B050"/>
                </a:solidFill>
                <a:cs typeface="Calibri" panose="020F0502020204030204" pitchFamily="34" charset="0"/>
              </a:rPr>
              <a:t>direct citation</a:t>
            </a:r>
            <a:r>
              <a:rPr lang="en-GB" sz="2400" dirty="0">
                <a:cs typeface="Calibri" panose="020F0502020204030204" pitchFamily="34" charset="0"/>
              </a:rPr>
              <a:t>. </a:t>
            </a:r>
          </a:p>
          <a:p>
            <a:pPr marL="0" indent="0" algn="ctr">
              <a:buNone/>
            </a:pPr>
            <a:endParaRPr lang="en-GB" sz="1200" b="1" i="1" dirty="0">
              <a:cs typeface="Calibri" panose="020F0502020204030204" pitchFamily="34" charset="0"/>
            </a:endParaRPr>
          </a:p>
          <a:p>
            <a:pPr marL="0" indent="0" algn="ctr">
              <a:buNone/>
            </a:pPr>
            <a:r>
              <a:rPr lang="en-GB" sz="2400" b="1" i="1" dirty="0" err="1">
                <a:cs typeface="Calibri" panose="020F0502020204030204" pitchFamily="34" charset="0"/>
              </a:rPr>
              <a:t>Pureheart</a:t>
            </a:r>
            <a:r>
              <a:rPr lang="en-GB" sz="2400" b="1" i="1" dirty="0">
                <a:cs typeface="Calibri" panose="020F0502020204030204" pitchFamily="34" charset="0"/>
              </a:rPr>
              <a:t> (2019, p.11) </a:t>
            </a:r>
            <a:r>
              <a:rPr lang="en-GB" sz="2400" i="1" dirty="0">
                <a:cs typeface="Calibri" panose="020F0502020204030204" pitchFamily="34" charset="0"/>
              </a:rPr>
              <a:t>states that </a:t>
            </a:r>
            <a:r>
              <a:rPr lang="en-GB" sz="2400" b="1" i="1" dirty="0">
                <a:solidFill>
                  <a:srgbClr val="C00000"/>
                </a:solidFill>
                <a:cs typeface="Calibri" panose="020F0502020204030204" pitchFamily="34" charset="0"/>
              </a:rPr>
              <a:t>“</a:t>
            </a:r>
            <a:r>
              <a:rPr lang="en-GB" sz="2400" i="1" dirty="0">
                <a:cs typeface="Calibri" panose="020F0502020204030204" pitchFamily="34" charset="0"/>
              </a:rPr>
              <a:t>managing your time reduces your stress level</a:t>
            </a:r>
            <a:r>
              <a:rPr lang="en-GB" sz="2400" b="1" i="1" dirty="0">
                <a:solidFill>
                  <a:srgbClr val="C00000"/>
                </a:solidFill>
                <a:cs typeface="Calibri" panose="020F0502020204030204" pitchFamily="34" charset="0"/>
              </a:rPr>
              <a:t>”</a:t>
            </a:r>
            <a:r>
              <a:rPr lang="en-GB" sz="2400" i="1" dirty="0">
                <a:cs typeface="Calibri" panose="020F0502020204030204" pitchFamily="34" charset="0"/>
              </a:rPr>
              <a:t>. </a:t>
            </a:r>
          </a:p>
          <a:p>
            <a:pPr marL="0" indent="0" algn="ctr">
              <a:buNone/>
            </a:pPr>
            <a:endParaRPr lang="en-GB" sz="1100" i="1" dirty="0">
              <a:cs typeface="Calibri" panose="020F0502020204030204" pitchFamily="34" charset="0"/>
            </a:endParaRPr>
          </a:p>
          <a:p>
            <a:pPr algn="just"/>
            <a:r>
              <a:rPr lang="en-GB" sz="2400" dirty="0">
                <a:cs typeface="Calibri" panose="020F0502020204030204" pitchFamily="34" charset="0"/>
              </a:rPr>
              <a:t>Please remember that a quotation must be </a:t>
            </a:r>
            <a:r>
              <a:rPr lang="en-GB" sz="2400" u="sng" dirty="0">
                <a:solidFill>
                  <a:srgbClr val="C00000"/>
                </a:solidFill>
                <a:cs typeface="Calibri" panose="020F0502020204030204" pitchFamily="34" charset="0"/>
              </a:rPr>
              <a:t>contained within quotation marks</a:t>
            </a:r>
            <a:r>
              <a:rPr lang="en-GB" sz="2400" dirty="0">
                <a:solidFill>
                  <a:srgbClr val="C00000"/>
                </a:solidFill>
                <a:cs typeface="Calibri" panose="020F0502020204030204" pitchFamily="34" charset="0"/>
              </a:rPr>
              <a:t> </a:t>
            </a:r>
            <a:r>
              <a:rPr lang="en-GB" sz="2400" dirty="0">
                <a:cs typeface="Calibri" panose="020F0502020204030204" pitchFamily="34" charset="0"/>
              </a:rPr>
              <a:t>and must not be more than </a:t>
            </a:r>
            <a:r>
              <a:rPr lang="en-GB" sz="2400" u="sng" dirty="0">
                <a:cs typeface="Calibri" panose="020F0502020204030204" pitchFamily="34" charset="0"/>
              </a:rPr>
              <a:t>2-3 lines long</a:t>
            </a:r>
            <a:r>
              <a:rPr lang="en-GB" sz="2400" dirty="0">
                <a:cs typeface="Calibri" panose="020F0502020204030204" pitchFamily="34" charset="0"/>
              </a:rPr>
              <a:t>. </a:t>
            </a:r>
          </a:p>
          <a:p>
            <a:pPr algn="just"/>
            <a:endParaRPr lang="en-GB" sz="1000" dirty="0">
              <a:cs typeface="Calibri" panose="020F0502020204030204" pitchFamily="34" charset="0"/>
            </a:endParaRPr>
          </a:p>
          <a:p>
            <a:pPr algn="just"/>
            <a:r>
              <a:rPr lang="en-GB" sz="2400" b="1" dirty="0">
                <a:cs typeface="Calibri" panose="020F0502020204030204" pitchFamily="34" charset="0"/>
              </a:rPr>
              <a:t>Direct Citations </a:t>
            </a:r>
            <a:r>
              <a:rPr lang="en-GB" sz="2400" dirty="0">
                <a:cs typeface="Calibri" panose="020F0502020204030204" pitchFamily="34" charset="0"/>
              </a:rPr>
              <a:t>should be as </a:t>
            </a:r>
            <a:r>
              <a:rPr lang="en-GB" sz="2400" b="1" dirty="0">
                <a:solidFill>
                  <a:srgbClr val="00B050"/>
                </a:solidFill>
                <a:cs typeface="Calibri" panose="020F0502020204030204" pitchFamily="34" charset="0"/>
              </a:rPr>
              <a:t>short</a:t>
            </a:r>
            <a:r>
              <a:rPr lang="en-GB" sz="2400" dirty="0">
                <a:cs typeface="Calibri" panose="020F0502020204030204" pitchFamily="34" charset="0"/>
              </a:rPr>
              <a:t> as possible and must ALWAYS have the page number </a:t>
            </a:r>
            <a:r>
              <a:rPr lang="en-GB" sz="2400" b="1" dirty="0">
                <a:cs typeface="Calibri" panose="020F0502020204030204" pitchFamily="34" charset="0"/>
              </a:rPr>
              <a:t>and</a:t>
            </a:r>
            <a:r>
              <a:rPr lang="en-GB" sz="2400" dirty="0">
                <a:cs typeface="Calibri" panose="020F0502020204030204" pitchFamily="34" charset="0"/>
              </a:rPr>
              <a:t> quotation marks to show where your words end and the original source’s words begin.</a:t>
            </a:r>
          </a:p>
          <a:p>
            <a:pPr marL="0" indent="0">
              <a:buNone/>
            </a:pPr>
            <a:endParaRPr lang="en-GB" sz="900" dirty="0">
              <a:cs typeface="Calibri" panose="020F0502020204030204" pitchFamily="34" charset="0"/>
            </a:endParaRPr>
          </a:p>
          <a:p>
            <a:pPr marL="0" indent="0" algn="just">
              <a:buNone/>
            </a:pPr>
            <a:endParaRPr lang="en-GB" sz="2200" dirty="0">
              <a:cs typeface="Calibri" panose="020F0502020204030204" pitchFamily="34" charset="0"/>
            </a:endParaRPr>
          </a:p>
          <a:p>
            <a:pPr algn="just"/>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A931DC4F-4EFB-28A6-CB8E-76A476801611}"/>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pic>
        <p:nvPicPr>
          <p:cNvPr id="6" name="Graphic 5" descr="Woman with thumbs up">
            <a:extLst>
              <a:ext uri="{FF2B5EF4-FFF2-40B4-BE49-F238E27FC236}">
                <a16:creationId xmlns:a16="http://schemas.microsoft.com/office/drawing/2014/main" id="{58C86C20-2D46-2DB0-9130-2C3E53014B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11001" y="115738"/>
            <a:ext cx="682174" cy="676845"/>
          </a:xfrm>
          <a:prstGeom prst="rect">
            <a:avLst/>
          </a:prstGeom>
        </p:spPr>
      </p:pic>
    </p:spTree>
    <p:extLst>
      <p:ext uri="{BB962C8B-B14F-4D97-AF65-F5344CB8AC3E}">
        <p14:creationId xmlns:p14="http://schemas.microsoft.com/office/powerpoint/2010/main" val="409829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extLst>
    <p:ext uri="{6950BFC3-D8DA-4A85-94F7-54DA5524770B}">
      <p188:commentRel xmlns:p188="http://schemas.microsoft.com/office/powerpoint/2018/8/main" r:id="rId2"/>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EE4CD-C1FA-6FB2-692B-96148C88A591}"/>
              </a:ext>
            </a:extLst>
          </p:cNvPr>
          <p:cNvSpPr>
            <a:spLocks noGrp="1"/>
          </p:cNvSpPr>
          <p:nvPr>
            <p:ph type="title"/>
          </p:nvPr>
        </p:nvSpPr>
        <p:spPr/>
        <p:txBody>
          <a:bodyPr/>
          <a:lstStyle/>
          <a:p>
            <a:r>
              <a:rPr lang="en-US" b="1" dirty="0">
                <a:solidFill>
                  <a:srgbClr val="173AFF"/>
                </a:solidFill>
              </a:rPr>
              <a:t>Direct Citations: </a:t>
            </a:r>
            <a:r>
              <a:rPr lang="en-US" b="1" dirty="0" err="1">
                <a:solidFill>
                  <a:srgbClr val="173AFF"/>
                </a:solidFill>
              </a:rPr>
              <a:t>Recognise</a:t>
            </a:r>
            <a:r>
              <a:rPr lang="en-US" b="1" dirty="0">
                <a:solidFill>
                  <a:srgbClr val="173AFF"/>
                </a:solidFill>
              </a:rPr>
              <a:t>!</a:t>
            </a:r>
          </a:p>
        </p:txBody>
      </p:sp>
      <p:sp>
        <p:nvSpPr>
          <p:cNvPr id="3" name="Content Placeholder 2">
            <a:extLst>
              <a:ext uri="{FF2B5EF4-FFF2-40B4-BE49-F238E27FC236}">
                <a16:creationId xmlns:a16="http://schemas.microsoft.com/office/drawing/2014/main" id="{D34502E3-8721-8A4B-949D-AD5D07538791}"/>
              </a:ext>
            </a:extLst>
          </p:cNvPr>
          <p:cNvSpPr>
            <a:spLocks noGrp="1"/>
          </p:cNvSpPr>
          <p:nvPr>
            <p:ph idx="1"/>
          </p:nvPr>
        </p:nvSpPr>
        <p:spPr>
          <a:xfrm>
            <a:off x="457200" y="1279358"/>
            <a:ext cx="8229600" cy="3916363"/>
          </a:xfrm>
        </p:spPr>
        <p:txBody>
          <a:bodyPr/>
          <a:lstStyle/>
          <a:p>
            <a:r>
              <a:rPr lang="en-US" b="1" dirty="0">
                <a:solidFill>
                  <a:srgbClr val="173AFF"/>
                </a:solidFill>
              </a:rPr>
              <a:t>Work with a partner. Which part of this text is a direct citation? How do you know?</a:t>
            </a:r>
          </a:p>
          <a:p>
            <a:pPr marL="0" indent="0" algn="just">
              <a:buNone/>
            </a:pPr>
            <a:r>
              <a:rPr lang="en-GB" sz="2600" dirty="0"/>
              <a:t>The NHS has faced increasing pressure due to funding shortages and rising patient demand. The severity of the crisis is clear, as “staffing levels are unsustainable and require urgent action" (King’s Fund, 2023, p. 5).</a:t>
            </a:r>
            <a:endParaRPr lang="en-US" sz="2600" dirty="0"/>
          </a:p>
        </p:txBody>
      </p:sp>
      <p:sp>
        <p:nvSpPr>
          <p:cNvPr id="4" name="Date Placeholder 3">
            <a:extLst>
              <a:ext uri="{FF2B5EF4-FFF2-40B4-BE49-F238E27FC236}">
                <a16:creationId xmlns:a16="http://schemas.microsoft.com/office/drawing/2014/main" id="{00685D9D-378F-7A69-4FFB-CCD4C262CB9D}"/>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17454185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C999D-E057-E41F-E85C-8E250B000D28}"/>
              </a:ext>
            </a:extLst>
          </p:cNvPr>
          <p:cNvSpPr>
            <a:spLocks noGrp="1"/>
          </p:cNvSpPr>
          <p:nvPr>
            <p:ph type="title"/>
          </p:nvPr>
        </p:nvSpPr>
        <p:spPr>
          <a:xfrm>
            <a:off x="1203158" y="234531"/>
            <a:ext cx="6737684" cy="76201"/>
          </a:xfrm>
        </p:spPr>
        <p:txBody>
          <a:bodyPr/>
          <a:lstStyle/>
          <a:p>
            <a:r>
              <a:rPr lang="en-US" sz="3600" b="1" dirty="0"/>
              <a:t>Direct Citations </a:t>
            </a:r>
            <a:r>
              <a:rPr lang="en-US" sz="3600" b="1" dirty="0" err="1"/>
              <a:t>Cont</a:t>
            </a:r>
            <a:r>
              <a:rPr lang="en-US" sz="3600" b="1" dirty="0"/>
              <a:t>…</a:t>
            </a:r>
          </a:p>
        </p:txBody>
      </p:sp>
      <p:sp>
        <p:nvSpPr>
          <p:cNvPr id="3" name="Content Placeholder 2">
            <a:extLst>
              <a:ext uri="{FF2B5EF4-FFF2-40B4-BE49-F238E27FC236}">
                <a16:creationId xmlns:a16="http://schemas.microsoft.com/office/drawing/2014/main" id="{AFD1B71C-307B-5938-8704-570A0F08E1AB}"/>
              </a:ext>
            </a:extLst>
          </p:cNvPr>
          <p:cNvSpPr>
            <a:spLocks noGrp="1"/>
          </p:cNvSpPr>
          <p:nvPr>
            <p:ph idx="1"/>
          </p:nvPr>
        </p:nvSpPr>
        <p:spPr>
          <a:xfrm>
            <a:off x="166604" y="553453"/>
            <a:ext cx="8640512" cy="3916363"/>
          </a:xfrm>
        </p:spPr>
        <p:txBody>
          <a:bodyPr/>
          <a:lstStyle/>
          <a:p>
            <a:pPr algn="just"/>
            <a:r>
              <a:rPr lang="en-GB" sz="2300" b="1" dirty="0">
                <a:cs typeface="Calibri" panose="020F0502020204030204" pitchFamily="34" charset="0"/>
              </a:rPr>
              <a:t>Direct citations </a:t>
            </a:r>
            <a:r>
              <a:rPr lang="en-GB" sz="2300" dirty="0">
                <a:cs typeface="Calibri" panose="020F0502020204030204" pitchFamily="34" charset="0"/>
              </a:rPr>
              <a:t>should not only be short in length, but they should also be infrequent (not over-used) </a:t>
            </a:r>
          </a:p>
          <a:p>
            <a:pPr algn="just"/>
            <a:r>
              <a:rPr lang="en-GB" sz="2300" dirty="0">
                <a:cs typeface="Calibri" panose="020F0502020204030204" pitchFamily="34" charset="0"/>
              </a:rPr>
              <a:t>A rule of thumb is no more than ONE </a:t>
            </a:r>
            <a:r>
              <a:rPr lang="en-GB" sz="2300" b="1" dirty="0">
                <a:solidFill>
                  <a:srgbClr val="00B050"/>
                </a:solidFill>
                <a:cs typeface="Calibri" panose="020F0502020204030204" pitchFamily="34" charset="0"/>
              </a:rPr>
              <a:t>direct citation</a:t>
            </a:r>
            <a:r>
              <a:rPr lang="en-GB" sz="2300" dirty="0">
                <a:cs typeface="Calibri" panose="020F0502020204030204" pitchFamily="34" charset="0"/>
              </a:rPr>
              <a:t> per paragraph-you absolutely could/should use more than one citation per paragraph, but should try to stick to only one </a:t>
            </a:r>
            <a:r>
              <a:rPr lang="en-GB" sz="2300" b="1" dirty="0">
                <a:cs typeface="Calibri" panose="020F0502020204030204" pitchFamily="34" charset="0"/>
              </a:rPr>
              <a:t>direct</a:t>
            </a:r>
            <a:r>
              <a:rPr lang="en-GB" sz="2300" dirty="0">
                <a:cs typeface="Calibri" panose="020F0502020204030204" pitchFamily="34" charset="0"/>
              </a:rPr>
              <a:t> (e.g. copying someone else’s words) citation per paragraph</a:t>
            </a:r>
          </a:p>
          <a:p>
            <a:pPr algn="just"/>
            <a:r>
              <a:rPr lang="en-GB" sz="2300" dirty="0">
                <a:cs typeface="Calibri" panose="020F0502020204030204" pitchFamily="34" charset="0"/>
              </a:rPr>
              <a:t>When you direct cite a work with no page numbers (e.g. a website) you use the </a:t>
            </a:r>
            <a:r>
              <a:rPr lang="en-GB" sz="2300" b="1" dirty="0">
                <a:cs typeface="Calibri" panose="020F0502020204030204" pitchFamily="34" charset="0"/>
              </a:rPr>
              <a:t>paragraph number</a:t>
            </a:r>
            <a:r>
              <a:rPr lang="en-GB" sz="2300" dirty="0">
                <a:cs typeface="Calibri" panose="020F0502020204030204" pitchFamily="34" charset="0"/>
              </a:rPr>
              <a:t> instead of the page number. E.g. if you cite "According to data from NHS England, on average 1,160 patients a day were in hospital with norovirus last week, a 22% rise compared with the week before” from </a:t>
            </a:r>
            <a:r>
              <a:rPr lang="en-GB" sz="2300" dirty="0">
                <a:cs typeface="Calibri" panose="020F0502020204030204" pitchFamily="34" charset="0"/>
                <a:hlinkClick r:id="rId2"/>
              </a:rPr>
              <a:t>this article</a:t>
            </a:r>
            <a:r>
              <a:rPr lang="en-GB" sz="2300" dirty="0">
                <a:cs typeface="Calibri" panose="020F0502020204030204" pitchFamily="34" charset="0"/>
              </a:rPr>
              <a:t>, you would need the citation to read (Davis, 2025, </a:t>
            </a:r>
            <a:r>
              <a:rPr lang="en-GB" sz="2300" b="1" dirty="0">
                <a:cs typeface="Calibri" panose="020F0502020204030204" pitchFamily="34" charset="0"/>
              </a:rPr>
              <a:t>par.</a:t>
            </a:r>
            <a:r>
              <a:rPr lang="en-GB" sz="2300" dirty="0">
                <a:cs typeface="Calibri" panose="020F0502020204030204" pitchFamily="34" charset="0"/>
              </a:rPr>
              <a:t> 3)</a:t>
            </a:r>
            <a:endParaRPr lang="en-GB" sz="2300" i="1" dirty="0">
              <a:cs typeface="Calibri" panose="020F0502020204030204" pitchFamily="34" charset="0"/>
            </a:endParaRPr>
          </a:p>
          <a:p>
            <a:pPr marL="0" indent="0" algn="just">
              <a:buNone/>
            </a:pPr>
            <a:endParaRPr lang="en-GB" sz="2300" dirty="0">
              <a:cs typeface="Calibri" panose="020F0502020204030204" pitchFamily="34" charset="0"/>
            </a:endParaRPr>
          </a:p>
          <a:p>
            <a:pPr algn="just"/>
            <a:endParaRPr lang="en-US" sz="2300" dirty="0"/>
          </a:p>
        </p:txBody>
      </p:sp>
      <p:sp>
        <p:nvSpPr>
          <p:cNvPr id="4" name="Date Placeholder 3">
            <a:extLst>
              <a:ext uri="{FF2B5EF4-FFF2-40B4-BE49-F238E27FC236}">
                <a16:creationId xmlns:a16="http://schemas.microsoft.com/office/drawing/2014/main" id="{E50D5E3B-890D-2709-B210-BD1AD18D55BF}"/>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25199284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4A632-B024-97DD-706D-48F045811936}"/>
              </a:ext>
            </a:extLst>
          </p:cNvPr>
          <p:cNvSpPr>
            <a:spLocks noGrp="1"/>
          </p:cNvSpPr>
          <p:nvPr>
            <p:ph type="title"/>
          </p:nvPr>
        </p:nvSpPr>
        <p:spPr>
          <a:xfrm>
            <a:off x="1363578" y="185153"/>
            <a:ext cx="6681537" cy="406985"/>
          </a:xfrm>
        </p:spPr>
        <p:txBody>
          <a:bodyPr/>
          <a:lstStyle/>
          <a:p>
            <a:r>
              <a:rPr lang="en-US" sz="3200" b="1" dirty="0"/>
              <a:t>Direct Citations Continued…</a:t>
            </a:r>
          </a:p>
        </p:txBody>
      </p:sp>
      <p:sp>
        <p:nvSpPr>
          <p:cNvPr id="3" name="Content Placeholder 2">
            <a:extLst>
              <a:ext uri="{FF2B5EF4-FFF2-40B4-BE49-F238E27FC236}">
                <a16:creationId xmlns:a16="http://schemas.microsoft.com/office/drawing/2014/main" id="{87CD5A70-F6D8-8068-2132-88B3815F2018}"/>
              </a:ext>
            </a:extLst>
          </p:cNvPr>
          <p:cNvSpPr>
            <a:spLocks noGrp="1"/>
          </p:cNvSpPr>
          <p:nvPr>
            <p:ph idx="1"/>
          </p:nvPr>
        </p:nvSpPr>
        <p:spPr>
          <a:xfrm>
            <a:off x="250825" y="185153"/>
            <a:ext cx="8229600" cy="3916363"/>
          </a:xfrm>
        </p:spPr>
        <p:txBody>
          <a:bodyPr/>
          <a:lstStyle/>
          <a:p>
            <a:pPr marL="0" indent="0" algn="just">
              <a:buNone/>
            </a:pPr>
            <a:endParaRPr lang="en-GB" sz="2800" dirty="0">
              <a:cs typeface="Calibri" panose="020F0502020204030204" pitchFamily="34" charset="0"/>
            </a:endParaRPr>
          </a:p>
          <a:p>
            <a:pPr algn="just"/>
            <a:r>
              <a:rPr lang="en-GB" sz="2800" dirty="0">
                <a:cs typeface="Calibri" panose="020F0502020204030204" pitchFamily="34" charset="0"/>
              </a:rPr>
              <a:t>So, if you can only use one </a:t>
            </a:r>
            <a:r>
              <a:rPr lang="en-GB" sz="2800" b="1" dirty="0">
                <a:cs typeface="Calibri" panose="020F0502020204030204" pitchFamily="34" charset="0"/>
              </a:rPr>
              <a:t>direct citation </a:t>
            </a:r>
            <a:r>
              <a:rPr lang="en-GB" sz="2800" dirty="0">
                <a:cs typeface="Calibri" panose="020F0502020204030204" pitchFamily="34" charset="0"/>
              </a:rPr>
              <a:t> (e.g. someone else’s exact words) per paragraph, how else can you cite?</a:t>
            </a:r>
          </a:p>
          <a:p>
            <a:pPr marL="0" indent="0" algn="just">
              <a:buNone/>
            </a:pPr>
            <a:endParaRPr lang="en-GB" sz="1000" dirty="0">
              <a:cs typeface="Calibri" panose="020F0502020204030204" pitchFamily="34" charset="0"/>
            </a:endParaRPr>
          </a:p>
          <a:p>
            <a:pPr marL="0" indent="0" algn="just">
              <a:buNone/>
            </a:pPr>
            <a:r>
              <a:rPr lang="en-GB" sz="2800" b="1" dirty="0">
                <a:cs typeface="Calibri" panose="020F0502020204030204" pitchFamily="34" charset="0"/>
              </a:rPr>
              <a:t>1)</a:t>
            </a:r>
            <a:r>
              <a:rPr lang="en-GB" sz="2800" dirty="0">
                <a:cs typeface="Calibri" panose="020F0502020204030204" pitchFamily="34" charset="0"/>
              </a:rPr>
              <a:t> </a:t>
            </a:r>
            <a:r>
              <a:rPr lang="en-GB" sz="2800" b="1" dirty="0">
                <a:solidFill>
                  <a:srgbClr val="00B050"/>
                </a:solidFill>
                <a:cs typeface="Calibri" panose="020F0502020204030204" pitchFamily="34" charset="0"/>
              </a:rPr>
              <a:t>Paraphrasing </a:t>
            </a:r>
            <a:r>
              <a:rPr lang="en-GB" sz="2800" dirty="0">
                <a:cs typeface="Calibri" panose="020F0502020204030204" pitchFamily="34" charset="0"/>
              </a:rPr>
              <a:t>(this is the </a:t>
            </a:r>
            <a:r>
              <a:rPr lang="en-GB" sz="2800" b="1" dirty="0">
                <a:cs typeface="Calibri" panose="020F0502020204030204" pitchFamily="34" charset="0"/>
              </a:rPr>
              <a:t>most</a:t>
            </a:r>
            <a:r>
              <a:rPr lang="en-GB" sz="2800" dirty="0">
                <a:cs typeface="Calibri" panose="020F0502020204030204" pitchFamily="34" charset="0"/>
              </a:rPr>
              <a:t> </a:t>
            </a:r>
            <a:r>
              <a:rPr lang="en-GB" sz="2800" b="1" dirty="0">
                <a:cs typeface="Calibri" panose="020F0502020204030204" pitchFamily="34" charset="0"/>
              </a:rPr>
              <a:t>common</a:t>
            </a:r>
            <a:r>
              <a:rPr lang="en-GB" sz="2800" dirty="0">
                <a:cs typeface="Calibri" panose="020F0502020204030204" pitchFamily="34" charset="0"/>
              </a:rPr>
              <a:t> way to cite other sources, it’s also known as an </a:t>
            </a:r>
            <a:r>
              <a:rPr lang="en-GB" sz="2800" b="1" dirty="0">
                <a:cs typeface="Calibri" panose="020F0502020204030204" pitchFamily="34" charset="0"/>
              </a:rPr>
              <a:t>indirect citation</a:t>
            </a:r>
            <a:r>
              <a:rPr lang="en-GB" sz="2800" dirty="0">
                <a:cs typeface="Calibri" panose="020F0502020204030204" pitchFamily="34" charset="0"/>
              </a:rPr>
              <a:t>)</a:t>
            </a:r>
            <a:endParaRPr lang="en-GB" sz="2800" b="1" dirty="0">
              <a:solidFill>
                <a:srgbClr val="00B050"/>
              </a:solidFill>
              <a:cs typeface="Calibri" panose="020F0502020204030204" pitchFamily="34" charset="0"/>
            </a:endParaRPr>
          </a:p>
          <a:p>
            <a:pPr marL="0" indent="0" algn="just">
              <a:buNone/>
            </a:pPr>
            <a:r>
              <a:rPr lang="en-GB" sz="2800" b="1" dirty="0">
                <a:cs typeface="Calibri" panose="020F0502020204030204" pitchFamily="34" charset="0"/>
              </a:rPr>
              <a:t>2) </a:t>
            </a:r>
            <a:r>
              <a:rPr lang="en-GB" sz="2800" b="1" dirty="0">
                <a:solidFill>
                  <a:srgbClr val="00B050"/>
                </a:solidFill>
                <a:cs typeface="Calibri" panose="020F0502020204030204" pitchFamily="34" charset="0"/>
              </a:rPr>
              <a:t>Summarising </a:t>
            </a:r>
          </a:p>
          <a:p>
            <a:pPr algn="just"/>
            <a:endParaRPr lang="en-GB" sz="1000" b="1" dirty="0">
              <a:solidFill>
                <a:srgbClr val="00B050"/>
              </a:solidFill>
              <a:cs typeface="Calibri" panose="020F0502020204030204" pitchFamily="34" charset="0"/>
            </a:endParaRPr>
          </a:p>
          <a:p>
            <a:pPr algn="just"/>
            <a:r>
              <a:rPr lang="en-GB" sz="2800" dirty="0">
                <a:cs typeface="Calibri" panose="020F0502020204030204" pitchFamily="34" charset="0"/>
              </a:rPr>
              <a:t>These are two acceptable ways in which a source can be </a:t>
            </a:r>
            <a:r>
              <a:rPr lang="en-GB" sz="2800" b="1" dirty="0">
                <a:cs typeface="Calibri" panose="020F0502020204030204" pitchFamily="34" charset="0"/>
              </a:rPr>
              <a:t>changed</a:t>
            </a:r>
            <a:r>
              <a:rPr lang="en-GB" sz="2800" dirty="0">
                <a:cs typeface="Calibri" panose="020F0502020204030204" pitchFamily="34" charset="0"/>
              </a:rPr>
              <a:t> </a:t>
            </a:r>
            <a:r>
              <a:rPr lang="en-GB" sz="2800" u="sng" dirty="0">
                <a:cs typeface="Calibri" panose="020F0502020204030204" pitchFamily="34" charset="0"/>
              </a:rPr>
              <a:t>without changing its meaning. </a:t>
            </a:r>
            <a:r>
              <a:rPr lang="en-GB" sz="2800" dirty="0">
                <a:cs typeface="Calibri" panose="020F0502020204030204" pitchFamily="34" charset="0"/>
              </a:rPr>
              <a:t>It must still be </a:t>
            </a:r>
            <a:r>
              <a:rPr lang="en-GB" sz="2800" u="sng" dirty="0">
                <a:cs typeface="Calibri" panose="020F0502020204030204" pitchFamily="34" charset="0"/>
              </a:rPr>
              <a:t>referenced</a:t>
            </a:r>
            <a:r>
              <a:rPr lang="en-GB" sz="2800" dirty="0">
                <a:cs typeface="Calibri" panose="020F0502020204030204" pitchFamily="34" charset="0"/>
              </a:rPr>
              <a:t> (to avoid plagiarism)</a:t>
            </a:r>
          </a:p>
          <a:p>
            <a:endParaRPr lang="en-US" sz="2800" dirty="0"/>
          </a:p>
        </p:txBody>
      </p:sp>
      <p:sp>
        <p:nvSpPr>
          <p:cNvPr id="4" name="Date Placeholder 3">
            <a:extLst>
              <a:ext uri="{FF2B5EF4-FFF2-40B4-BE49-F238E27FC236}">
                <a16:creationId xmlns:a16="http://schemas.microsoft.com/office/drawing/2014/main" id="{A2DB58E0-5FFD-ADB8-FE6A-E29E81883D35}"/>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41012557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D304E-D9AE-3226-0994-2C424B98E831}"/>
              </a:ext>
            </a:extLst>
          </p:cNvPr>
          <p:cNvSpPr>
            <a:spLocks noGrp="1"/>
          </p:cNvSpPr>
          <p:nvPr>
            <p:ph type="title"/>
          </p:nvPr>
        </p:nvSpPr>
        <p:spPr>
          <a:xfrm>
            <a:off x="938462" y="92827"/>
            <a:ext cx="7640053" cy="825500"/>
          </a:xfrm>
        </p:spPr>
        <p:txBody>
          <a:bodyPr/>
          <a:lstStyle/>
          <a:p>
            <a:r>
              <a:rPr lang="en-US" sz="4000" b="1" dirty="0"/>
              <a:t>Paraphrasing</a:t>
            </a:r>
          </a:p>
        </p:txBody>
      </p:sp>
      <p:sp>
        <p:nvSpPr>
          <p:cNvPr id="3" name="Content Placeholder 2">
            <a:extLst>
              <a:ext uri="{FF2B5EF4-FFF2-40B4-BE49-F238E27FC236}">
                <a16:creationId xmlns:a16="http://schemas.microsoft.com/office/drawing/2014/main" id="{AACE137C-45BE-75FF-7381-253F448BAE92}"/>
              </a:ext>
            </a:extLst>
          </p:cNvPr>
          <p:cNvSpPr>
            <a:spLocks noGrp="1"/>
          </p:cNvSpPr>
          <p:nvPr>
            <p:ph idx="1"/>
          </p:nvPr>
        </p:nvSpPr>
        <p:spPr>
          <a:xfrm>
            <a:off x="250826" y="918327"/>
            <a:ext cx="8604416" cy="3916363"/>
          </a:xfrm>
        </p:spPr>
        <p:txBody>
          <a:bodyPr/>
          <a:lstStyle/>
          <a:p>
            <a:r>
              <a:rPr lang="en-US" sz="2400" b="1" dirty="0">
                <a:solidFill>
                  <a:srgbClr val="00B050"/>
                </a:solidFill>
              </a:rPr>
              <a:t>Paraphrasing: </a:t>
            </a:r>
            <a:r>
              <a:rPr lang="en-US" sz="2400" dirty="0"/>
              <a:t>”</a:t>
            </a:r>
            <a:r>
              <a:rPr lang="en-GB" sz="2400" b="0" i="0" dirty="0">
                <a:solidFill>
                  <a:srgbClr val="333333"/>
                </a:solidFill>
                <a:effectLst/>
                <a:latin typeface="Roboto" panose="02000000000000000000" pitchFamily="2" charset="0"/>
              </a:rPr>
              <a:t>Paraphrasing is expressing someone else’s writing in your </a:t>
            </a:r>
            <a:r>
              <a:rPr lang="en-GB" sz="2400" b="1" i="0" dirty="0">
                <a:solidFill>
                  <a:srgbClr val="333333"/>
                </a:solidFill>
                <a:effectLst/>
                <a:latin typeface="Roboto" panose="02000000000000000000" pitchFamily="2" charset="0"/>
              </a:rPr>
              <a:t>own choice of words</a:t>
            </a:r>
            <a:r>
              <a:rPr lang="en-GB" sz="2400" b="0" i="0" dirty="0">
                <a:solidFill>
                  <a:srgbClr val="333333"/>
                </a:solidFill>
                <a:effectLst/>
                <a:latin typeface="Roboto" panose="02000000000000000000" pitchFamily="2" charset="0"/>
              </a:rPr>
              <a:t>, while keeping the </a:t>
            </a:r>
            <a:r>
              <a:rPr lang="en-GB" sz="2400" b="1" i="0" dirty="0">
                <a:solidFill>
                  <a:srgbClr val="333333"/>
                </a:solidFill>
                <a:effectLst/>
                <a:latin typeface="Roboto" panose="02000000000000000000" pitchFamily="2" charset="0"/>
              </a:rPr>
              <a:t>same essential meaning</a:t>
            </a:r>
            <a:r>
              <a:rPr lang="en-GB" sz="2400" b="0" i="0" dirty="0">
                <a:solidFill>
                  <a:srgbClr val="333333"/>
                </a:solidFill>
                <a:effectLst/>
                <a:latin typeface="Roboto" panose="02000000000000000000" pitchFamily="2" charset="0"/>
              </a:rPr>
              <a:t>.</a:t>
            </a:r>
            <a:r>
              <a:rPr lang="en-GB" sz="2400" i="0" dirty="0">
                <a:effectLst/>
                <a:latin typeface="Roboto" panose="02000000000000000000" pitchFamily="2" charset="0"/>
              </a:rPr>
              <a:t>” (Technological University of the Shannon, 2024, par. 1)</a:t>
            </a:r>
          </a:p>
          <a:p>
            <a:r>
              <a:rPr lang="en-GB" sz="2400" b="1" dirty="0">
                <a:latin typeface="Roboto" panose="02000000000000000000" pitchFamily="2" charset="0"/>
              </a:rPr>
              <a:t>We will learn more about paraphrasing (in great detail!) in the coming weeks</a:t>
            </a:r>
          </a:p>
          <a:p>
            <a:r>
              <a:rPr lang="en-GB" sz="2400" dirty="0">
                <a:latin typeface="Roboto" panose="02000000000000000000" pitchFamily="2" charset="0"/>
              </a:rPr>
              <a:t>When you paraphrase, you need to cite the author’s last name and the year the source was published. </a:t>
            </a:r>
            <a:r>
              <a:rPr lang="en-GB" sz="2400" b="1" dirty="0">
                <a:latin typeface="Roboto" panose="02000000000000000000" pitchFamily="2" charset="0"/>
              </a:rPr>
              <a:t>DO NOT </a:t>
            </a:r>
            <a:r>
              <a:rPr lang="en-GB" sz="2400" dirty="0">
                <a:latin typeface="Roboto" panose="02000000000000000000" pitchFamily="2" charset="0"/>
              </a:rPr>
              <a:t>include a page number.</a:t>
            </a:r>
          </a:p>
          <a:p>
            <a:pPr marL="0" indent="0">
              <a:buNone/>
            </a:pPr>
            <a:endParaRPr lang="en-GB" sz="1800" dirty="0">
              <a:latin typeface="Roboto" panose="02000000000000000000" pitchFamily="2" charset="0"/>
            </a:endParaRPr>
          </a:p>
          <a:p>
            <a:pPr marL="0" indent="0">
              <a:buNone/>
            </a:pPr>
            <a:r>
              <a:rPr lang="en-GB" sz="2600" i="1" dirty="0"/>
              <a:t>Example</a:t>
            </a:r>
            <a:r>
              <a:rPr lang="en-GB" sz="2600" dirty="0"/>
              <a:t>: Effective time management helps lower your stress (</a:t>
            </a:r>
            <a:r>
              <a:rPr lang="en-GB" sz="2600" dirty="0" err="1"/>
              <a:t>Pureheart</a:t>
            </a:r>
            <a:r>
              <a:rPr lang="en-GB" sz="2600" dirty="0"/>
              <a:t>, 2019)</a:t>
            </a:r>
            <a:endParaRPr lang="en-US" sz="2600" dirty="0"/>
          </a:p>
        </p:txBody>
      </p:sp>
      <p:sp>
        <p:nvSpPr>
          <p:cNvPr id="4" name="Date Placeholder 3">
            <a:extLst>
              <a:ext uri="{FF2B5EF4-FFF2-40B4-BE49-F238E27FC236}">
                <a16:creationId xmlns:a16="http://schemas.microsoft.com/office/drawing/2014/main" id="{8D8C808F-1F63-0F72-D8FB-54C1A7F437F7}"/>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3759901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2BAC4-2811-DE9D-07F6-BD7E526B50BA}"/>
              </a:ext>
            </a:extLst>
          </p:cNvPr>
          <p:cNvSpPr>
            <a:spLocks noGrp="1"/>
          </p:cNvSpPr>
          <p:nvPr>
            <p:ph type="title"/>
          </p:nvPr>
        </p:nvSpPr>
        <p:spPr/>
        <p:txBody>
          <a:bodyPr/>
          <a:lstStyle/>
          <a:p>
            <a:r>
              <a:rPr lang="en-US" b="1" dirty="0"/>
              <a:t>Paraphrasing Continued…</a:t>
            </a:r>
          </a:p>
        </p:txBody>
      </p:sp>
      <p:sp>
        <p:nvSpPr>
          <p:cNvPr id="3" name="Content Placeholder 2">
            <a:extLst>
              <a:ext uri="{FF2B5EF4-FFF2-40B4-BE49-F238E27FC236}">
                <a16:creationId xmlns:a16="http://schemas.microsoft.com/office/drawing/2014/main" id="{28F68307-2820-15D6-9D7B-8BCDC8BA1B21}"/>
              </a:ext>
            </a:extLst>
          </p:cNvPr>
          <p:cNvSpPr>
            <a:spLocks noGrp="1"/>
          </p:cNvSpPr>
          <p:nvPr>
            <p:ph idx="1"/>
          </p:nvPr>
        </p:nvSpPr>
        <p:spPr/>
        <p:txBody>
          <a:bodyPr/>
          <a:lstStyle/>
          <a:p>
            <a:r>
              <a:rPr lang="en-GB" sz="3200" i="1" dirty="0"/>
              <a:t>Original:</a:t>
            </a:r>
            <a:r>
              <a:rPr lang="en-GB" sz="3200" dirty="0"/>
              <a:t> </a:t>
            </a:r>
            <a:r>
              <a:rPr lang="en-GB" sz="3200" b="1" i="1" dirty="0">
                <a:cs typeface="Calibri" panose="020F0502020204030204" pitchFamily="34" charset="0"/>
              </a:rPr>
              <a:t>“</a:t>
            </a:r>
            <a:r>
              <a:rPr lang="en-GB" dirty="0">
                <a:cs typeface="Calibri" panose="020F0502020204030204" pitchFamily="34" charset="0"/>
              </a:rPr>
              <a:t>M</a:t>
            </a:r>
            <a:r>
              <a:rPr lang="en-GB" sz="3200" dirty="0">
                <a:cs typeface="Calibri" panose="020F0502020204030204" pitchFamily="34" charset="0"/>
              </a:rPr>
              <a:t>anaging your time reduces your stress level” (</a:t>
            </a:r>
            <a:r>
              <a:rPr lang="en-GB" sz="3200" dirty="0" err="1">
                <a:cs typeface="Calibri" panose="020F0502020204030204" pitchFamily="34" charset="0"/>
              </a:rPr>
              <a:t>Pureheart</a:t>
            </a:r>
            <a:r>
              <a:rPr lang="en-GB" sz="3200" dirty="0">
                <a:cs typeface="Calibri" panose="020F0502020204030204" pitchFamily="34" charset="0"/>
              </a:rPr>
              <a:t>, 2019, p.11)</a:t>
            </a:r>
            <a:endParaRPr lang="en-GB" sz="3200" dirty="0"/>
          </a:p>
          <a:p>
            <a:r>
              <a:rPr lang="en-GB" sz="3200" i="1" dirty="0"/>
              <a:t>Example</a:t>
            </a:r>
            <a:r>
              <a:rPr lang="en-GB" sz="3200" dirty="0"/>
              <a:t>: Your stress can be lowered through effective time management (</a:t>
            </a:r>
            <a:r>
              <a:rPr lang="en-GB" sz="3200" dirty="0" err="1"/>
              <a:t>Pureheart</a:t>
            </a:r>
            <a:r>
              <a:rPr lang="en-GB" sz="3200" dirty="0"/>
              <a:t>, 2019)</a:t>
            </a:r>
            <a:endParaRPr lang="en-US" sz="3200" dirty="0"/>
          </a:p>
          <a:p>
            <a:endParaRPr lang="en-US" dirty="0"/>
          </a:p>
        </p:txBody>
      </p:sp>
      <p:sp>
        <p:nvSpPr>
          <p:cNvPr id="4" name="Date Placeholder 3">
            <a:extLst>
              <a:ext uri="{FF2B5EF4-FFF2-40B4-BE49-F238E27FC236}">
                <a16:creationId xmlns:a16="http://schemas.microsoft.com/office/drawing/2014/main" id="{856CAA8C-99A0-9FC2-2CF6-2181A8DDA338}"/>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30519923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495BF-134B-155C-7BB5-7B1156D1EF06}"/>
              </a:ext>
            </a:extLst>
          </p:cNvPr>
          <p:cNvSpPr>
            <a:spLocks noGrp="1"/>
          </p:cNvSpPr>
          <p:nvPr>
            <p:ph type="title"/>
          </p:nvPr>
        </p:nvSpPr>
        <p:spPr>
          <a:xfrm>
            <a:off x="1222375" y="124995"/>
            <a:ext cx="6593305" cy="467143"/>
          </a:xfrm>
        </p:spPr>
        <p:txBody>
          <a:bodyPr/>
          <a:lstStyle/>
          <a:p>
            <a:r>
              <a:rPr lang="en-US" sz="3600" b="1" dirty="0" err="1"/>
              <a:t>Summarising</a:t>
            </a:r>
            <a:endParaRPr lang="en-US" b="1" dirty="0"/>
          </a:p>
        </p:txBody>
      </p:sp>
      <p:sp>
        <p:nvSpPr>
          <p:cNvPr id="3" name="Content Placeholder 2">
            <a:extLst>
              <a:ext uri="{FF2B5EF4-FFF2-40B4-BE49-F238E27FC236}">
                <a16:creationId xmlns:a16="http://schemas.microsoft.com/office/drawing/2014/main" id="{A855AFC5-A546-F572-04BA-320CB1567678}"/>
              </a:ext>
            </a:extLst>
          </p:cNvPr>
          <p:cNvSpPr>
            <a:spLocks noGrp="1"/>
          </p:cNvSpPr>
          <p:nvPr>
            <p:ph idx="1"/>
          </p:nvPr>
        </p:nvSpPr>
        <p:spPr>
          <a:xfrm>
            <a:off x="250825" y="592138"/>
            <a:ext cx="8652543" cy="5423651"/>
          </a:xfrm>
        </p:spPr>
        <p:txBody>
          <a:bodyPr/>
          <a:lstStyle/>
          <a:p>
            <a:pPr algn="just"/>
            <a:r>
              <a:rPr lang="en-GB" sz="2100" b="1" i="0" dirty="0">
                <a:solidFill>
                  <a:srgbClr val="00B050"/>
                </a:solidFill>
                <a:effectLst/>
                <a:latin typeface="Arial" panose="020B0604020202020204" pitchFamily="34" charset="0"/>
              </a:rPr>
              <a:t>Summarising:</a:t>
            </a:r>
            <a:r>
              <a:rPr lang="en-GB" sz="2100" b="1" i="0" dirty="0">
                <a:solidFill>
                  <a:srgbClr val="000000"/>
                </a:solidFill>
                <a:effectLst/>
                <a:latin typeface="Arial" panose="020B0604020202020204" pitchFamily="34" charset="0"/>
              </a:rPr>
              <a:t> “</a:t>
            </a:r>
            <a:r>
              <a:rPr lang="en-GB" sz="2100" dirty="0">
                <a:solidFill>
                  <a:srgbClr val="000000"/>
                </a:solidFill>
                <a:latin typeface="Arial" panose="020B0604020202020204" pitchFamily="34" charset="0"/>
              </a:rPr>
              <a:t>to summarise is</a:t>
            </a:r>
            <a:r>
              <a:rPr lang="en-GB" sz="2100" i="0" dirty="0">
                <a:solidFill>
                  <a:srgbClr val="000000"/>
                </a:solidFill>
                <a:effectLst/>
                <a:latin typeface="Arial" panose="020B0604020202020204" pitchFamily="34" charset="0"/>
              </a:rPr>
              <a:t> to describe broadly the findings of a study without directly quoting from it” (Atlantic Technological University, 2024, par.3)</a:t>
            </a:r>
          </a:p>
          <a:p>
            <a:pPr algn="just"/>
            <a:r>
              <a:rPr lang="en-GB" sz="2100" i="0" dirty="0">
                <a:solidFill>
                  <a:srgbClr val="000000"/>
                </a:solidFill>
                <a:effectLst/>
                <a:latin typeface="Arial" panose="020B0604020202020204" pitchFamily="34" charset="0"/>
              </a:rPr>
              <a:t>“Summarising involves repeating the main ideas of a passage in your own words.” (Atlantic Technological University, 2024, par. 3)</a:t>
            </a:r>
          </a:p>
          <a:p>
            <a:pPr algn="just"/>
            <a:r>
              <a:rPr lang="en-GB" sz="2100" i="0" dirty="0">
                <a:solidFill>
                  <a:srgbClr val="000000"/>
                </a:solidFill>
                <a:effectLst/>
                <a:latin typeface="Arial" panose="020B0604020202020204" pitchFamily="34" charset="0"/>
              </a:rPr>
              <a:t>“A summary concentrates on the important points rather than the details.” (Atlantic Technological University, 2024, par.3 )</a:t>
            </a:r>
          </a:p>
          <a:p>
            <a:pPr algn="just"/>
            <a:r>
              <a:rPr lang="en-GB" sz="2100" dirty="0">
                <a:solidFill>
                  <a:srgbClr val="000000"/>
                </a:solidFill>
                <a:latin typeface="Arial" panose="020B0604020202020204" pitchFamily="34" charset="0"/>
              </a:rPr>
              <a:t>This can be a bit trickier than paraphrasing for a variety of reasons and is something you can try, but for your first few reports at UWTSD it’s very much okay to focus on using direct citations (no more than one per paragraph!) or paraphrasing (this is very important to practice now!). </a:t>
            </a:r>
          </a:p>
          <a:p>
            <a:pPr algn="just"/>
            <a:r>
              <a:rPr lang="en-GB" sz="2100" i="1" dirty="0">
                <a:solidFill>
                  <a:srgbClr val="000000"/>
                </a:solidFill>
                <a:latin typeface="Arial" panose="020B0604020202020204" pitchFamily="34" charset="0"/>
                <a:sym typeface="Wingdings" pitchFamily="2" charset="2"/>
              </a:rPr>
              <a:t>Example</a:t>
            </a:r>
            <a:r>
              <a:rPr lang="en-GB" sz="2100" dirty="0">
                <a:solidFill>
                  <a:srgbClr val="000000"/>
                </a:solidFill>
                <a:latin typeface="Arial" panose="020B0604020202020204" pitchFamily="34" charset="0"/>
                <a:sym typeface="Wingdings" pitchFamily="2" charset="2"/>
              </a:rPr>
              <a:t>: Peixoto et al. (2024</a:t>
            </a:r>
            <a:r>
              <a:rPr lang="en-GB" sz="2100" dirty="0">
                <a:solidFill>
                  <a:srgbClr val="000000"/>
                </a:solidFill>
                <a:sym typeface="Wingdings" pitchFamily="2" charset="2"/>
              </a:rPr>
              <a:t>) </a:t>
            </a:r>
            <a:r>
              <a:rPr lang="en-GB" sz="2100" dirty="0"/>
              <a:t>look at two new ways to improve customer service and save money in their study on online shopping deliveries</a:t>
            </a:r>
            <a:endParaRPr lang="en-US" sz="2100" dirty="0"/>
          </a:p>
        </p:txBody>
      </p:sp>
      <p:sp>
        <p:nvSpPr>
          <p:cNvPr id="4" name="Date Placeholder 3">
            <a:extLst>
              <a:ext uri="{FF2B5EF4-FFF2-40B4-BE49-F238E27FC236}">
                <a16:creationId xmlns:a16="http://schemas.microsoft.com/office/drawing/2014/main" id="{57D931F5-D4E2-FD04-52D1-7C1E698683BB}"/>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7441135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CF800-25DF-CD3F-6160-D943DF638A64}"/>
              </a:ext>
            </a:extLst>
          </p:cNvPr>
          <p:cNvSpPr>
            <a:spLocks noGrp="1"/>
          </p:cNvSpPr>
          <p:nvPr>
            <p:ph type="title"/>
          </p:nvPr>
        </p:nvSpPr>
        <p:spPr>
          <a:xfrm>
            <a:off x="457200" y="-99392"/>
            <a:ext cx="8229600" cy="1143000"/>
          </a:xfrm>
        </p:spPr>
        <p:txBody>
          <a:bodyPr/>
          <a:lstStyle/>
          <a:p>
            <a:r>
              <a:rPr lang="en-GB" sz="3200" b="1" dirty="0"/>
              <a:t>Again….How to Cite</a:t>
            </a:r>
          </a:p>
        </p:txBody>
      </p:sp>
      <p:sp>
        <p:nvSpPr>
          <p:cNvPr id="3" name="Content Placeholder 2">
            <a:extLst>
              <a:ext uri="{FF2B5EF4-FFF2-40B4-BE49-F238E27FC236}">
                <a16:creationId xmlns:a16="http://schemas.microsoft.com/office/drawing/2014/main" id="{CBA62CA1-A4DC-A743-D9B6-BFD7F739F24F}"/>
              </a:ext>
            </a:extLst>
          </p:cNvPr>
          <p:cNvSpPr>
            <a:spLocks noGrp="1"/>
          </p:cNvSpPr>
          <p:nvPr>
            <p:ph idx="1"/>
          </p:nvPr>
        </p:nvSpPr>
        <p:spPr>
          <a:xfrm>
            <a:off x="156411" y="836712"/>
            <a:ext cx="8819147" cy="3916363"/>
          </a:xfrm>
        </p:spPr>
        <p:txBody>
          <a:bodyPr/>
          <a:lstStyle/>
          <a:p>
            <a:pPr marL="971550" lvl="1" indent="-514350">
              <a:buFont typeface="+mj-lt"/>
              <a:buAutoNum type="arabicPeriod"/>
            </a:pPr>
            <a:r>
              <a:rPr lang="en-GB" sz="2000" b="1" dirty="0">
                <a:solidFill>
                  <a:srgbClr val="00B050"/>
                </a:solidFill>
              </a:rPr>
              <a:t>A direct quotation</a:t>
            </a:r>
            <a:r>
              <a:rPr lang="en-GB" sz="2000" dirty="0"/>
              <a:t>: Brown (2022, p.3) claims that adult students have “infinitely more difficulty with a study/work/life balance than those who attend university immediately after high school”.</a:t>
            </a:r>
          </a:p>
          <a:p>
            <a:pPr marL="971550" lvl="1" indent="-514350">
              <a:buFont typeface="+mj-lt"/>
              <a:buAutoNum type="arabicPeriod"/>
            </a:pPr>
            <a:endParaRPr lang="en-GB" sz="1000" dirty="0"/>
          </a:p>
          <a:p>
            <a:pPr marL="971550" lvl="1" indent="-514350">
              <a:buFont typeface="+mj-lt"/>
              <a:buAutoNum type="arabicPeriod"/>
            </a:pPr>
            <a:r>
              <a:rPr lang="en-GB" sz="2000" b="1" dirty="0">
                <a:solidFill>
                  <a:srgbClr val="00B050"/>
                </a:solidFill>
              </a:rPr>
              <a:t>Paraphrasing: </a:t>
            </a:r>
            <a:r>
              <a:rPr lang="en-GB" sz="2000" dirty="0"/>
              <a:t>Brown (2022) claims that adult students face significantly greater challenges in balancing their studies, work, and personal life compared to those who enter university directly after completing high school.</a:t>
            </a:r>
          </a:p>
          <a:p>
            <a:pPr marL="971550" lvl="1" indent="-514350">
              <a:buFont typeface="+mj-lt"/>
              <a:buAutoNum type="arabicPeriod"/>
            </a:pPr>
            <a:endParaRPr lang="en-GB" sz="1000" dirty="0"/>
          </a:p>
          <a:p>
            <a:pPr marL="971550" lvl="1" indent="-514350">
              <a:buFont typeface="+mj-lt"/>
              <a:buAutoNum type="arabicPeriod"/>
            </a:pPr>
            <a:r>
              <a:rPr lang="en-GB" sz="2000" b="1" dirty="0">
                <a:solidFill>
                  <a:srgbClr val="00B050"/>
                </a:solidFill>
              </a:rPr>
              <a:t>Summarising: </a:t>
            </a:r>
            <a:r>
              <a:rPr lang="en-GB" sz="2000" dirty="0"/>
              <a:t>Brown’s (2022) study examined the challenges of time management for adult students returning to university</a:t>
            </a:r>
          </a:p>
          <a:p>
            <a:pPr marL="457200" lvl="1" indent="0">
              <a:buNone/>
            </a:pPr>
            <a:endParaRPr lang="en-GB" sz="100" dirty="0"/>
          </a:p>
          <a:p>
            <a:pPr marL="457200" lvl="1" indent="0" algn="ctr">
              <a:buNone/>
            </a:pPr>
            <a:r>
              <a:rPr lang="en-GB" sz="2600" b="1" dirty="0"/>
              <a:t>Good academic writing is usually a mix of all three ways, however it is ok for you to use the first two more than the third for your first few reports!</a:t>
            </a:r>
          </a:p>
          <a:p>
            <a:pPr marL="457200" lvl="1" indent="0" algn="ctr">
              <a:buNone/>
            </a:pPr>
            <a:endParaRPr lang="en-GB" sz="2000" dirty="0"/>
          </a:p>
        </p:txBody>
      </p:sp>
      <p:sp>
        <p:nvSpPr>
          <p:cNvPr id="4" name="Date Placeholder 3">
            <a:extLst>
              <a:ext uri="{FF2B5EF4-FFF2-40B4-BE49-F238E27FC236}">
                <a16:creationId xmlns:a16="http://schemas.microsoft.com/office/drawing/2014/main" id="{D4EE28BE-28B2-678A-5946-DD87182FBD9E}"/>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843233347"/>
      </p:ext>
    </p:extLst>
  </p:cSld>
  <p:clrMapOvr>
    <a:masterClrMapping/>
  </p:clrMapOvr>
  <p:extLst>
    <p:ext uri="{6950BFC3-D8DA-4A85-94F7-54DA5524770B}">
      <p188:commentRel xmlns:p188="http://schemas.microsoft.com/office/powerpoint/2018/8/main" r:id="rId2"/>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lstStyle/>
          <a:p>
            <a:r>
              <a:rPr lang="en-GB" sz="3800" b="1" dirty="0">
                <a:solidFill>
                  <a:srgbClr val="173AFF"/>
                </a:solidFill>
                <a:latin typeface="+mn-lt"/>
                <a:cs typeface="Calibri" panose="020F0502020204030204" pitchFamily="34" charset="0"/>
              </a:rPr>
              <a:t>Example of an in-text citation from a student’s work </a:t>
            </a: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57200" y="1580129"/>
            <a:ext cx="8229600" cy="2476872"/>
          </a:xfrm>
        </p:spPr>
        <p:txBody>
          <a:bodyPr/>
          <a:lstStyle/>
          <a:p>
            <a:pPr marL="0" indent="0" algn="just">
              <a:buNone/>
            </a:pPr>
            <a:r>
              <a:rPr lang="en-GB" sz="2400" dirty="0">
                <a:cs typeface="Calibri" panose="020F0502020204030204" pitchFamily="34" charset="0"/>
              </a:rPr>
              <a:t>Time-management is one of the most important skills an individual will develop</a:t>
            </a:r>
            <a:r>
              <a:rPr lang="en-GB" sz="2400" b="1" dirty="0">
                <a:cs typeface="Calibri" panose="020F0502020204030204" pitchFamily="34" charset="0"/>
              </a:rPr>
              <a:t>. According to </a:t>
            </a:r>
            <a:r>
              <a:rPr lang="en-GB" sz="2400" b="1" dirty="0" err="1">
                <a:cs typeface="Calibri" panose="020F0502020204030204" pitchFamily="34" charset="0"/>
              </a:rPr>
              <a:t>Pureheart</a:t>
            </a:r>
            <a:r>
              <a:rPr lang="en-GB" sz="2400" b="1" dirty="0">
                <a:cs typeface="Calibri" panose="020F0502020204030204" pitchFamily="34" charset="0"/>
              </a:rPr>
              <a:t> (2018, p.11)  </a:t>
            </a:r>
            <a:r>
              <a:rPr lang="en-GB" sz="2400" dirty="0">
                <a:cs typeface="Calibri" panose="020F0502020204030204" pitchFamily="34" charset="0"/>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400" b="1" dirty="0">
                <a:cs typeface="Calibri" panose="020F0502020204030204" pitchFamily="34" charset="0"/>
              </a:rPr>
              <a:t>Lawani, 2016</a:t>
            </a:r>
            <a:r>
              <a:rPr lang="en-GB" sz="2400" dirty="0">
                <a:cs typeface="Calibri" panose="020F0502020204030204" pitchFamily="34" charset="0"/>
              </a:rPr>
              <a:t>). </a:t>
            </a:r>
          </a:p>
          <a:p>
            <a:pPr marL="0" indent="0">
              <a:buNone/>
            </a:pPr>
            <a:endParaRPr lang="en-GB" sz="1000" dirty="0">
              <a:latin typeface="Calibri" panose="020F0502020204030204" pitchFamily="34" charset="0"/>
              <a:cs typeface="Calibri" panose="020F0502020204030204" pitchFamily="34" charset="0"/>
            </a:endParaRPr>
          </a:p>
          <a:p>
            <a:pPr marL="0" indent="0" algn="ctr">
              <a:buNone/>
            </a:pPr>
            <a:r>
              <a:rPr lang="en-GB" sz="2600" b="1" i="1" dirty="0">
                <a:solidFill>
                  <a:srgbClr val="173AFF"/>
                </a:solidFill>
                <a:cs typeface="Calibri" panose="020F0502020204030204" pitchFamily="34" charset="0"/>
              </a:rPr>
              <a:t>Which is the </a:t>
            </a:r>
            <a:r>
              <a:rPr lang="en-GB" sz="2600" b="1" i="1" dirty="0">
                <a:solidFill>
                  <a:srgbClr val="00B050"/>
                </a:solidFill>
                <a:cs typeface="Calibri" panose="020F0502020204030204" pitchFamily="34" charset="0"/>
              </a:rPr>
              <a:t>direct citation/quotation</a:t>
            </a:r>
            <a:r>
              <a:rPr lang="en-GB" sz="2600" i="1" dirty="0">
                <a:cs typeface="Calibri" panose="020F0502020204030204" pitchFamily="34" charset="0"/>
              </a:rPr>
              <a:t>, </a:t>
            </a:r>
            <a:r>
              <a:rPr lang="en-GB" sz="2600" b="1" i="1" dirty="0">
                <a:solidFill>
                  <a:srgbClr val="173AFF"/>
                </a:solidFill>
                <a:cs typeface="Calibri" panose="020F0502020204030204" pitchFamily="34" charset="0"/>
              </a:rPr>
              <a:t>and which is the </a:t>
            </a:r>
            <a:r>
              <a:rPr lang="en-GB" sz="2600" b="1" i="1" dirty="0">
                <a:solidFill>
                  <a:srgbClr val="00B050"/>
                </a:solidFill>
                <a:cs typeface="Calibri" panose="020F0502020204030204" pitchFamily="34" charset="0"/>
              </a:rPr>
              <a:t>paraphrased</a:t>
            </a:r>
            <a:r>
              <a:rPr lang="en-GB" sz="2600" i="1" dirty="0">
                <a:cs typeface="Calibri" panose="020F0502020204030204" pitchFamily="34" charset="0"/>
              </a:rPr>
              <a:t> </a:t>
            </a:r>
            <a:r>
              <a:rPr lang="en-GB" sz="2600" b="1" i="1" dirty="0">
                <a:solidFill>
                  <a:srgbClr val="173AFF"/>
                </a:solidFill>
                <a:cs typeface="Calibri" panose="020F0502020204030204" pitchFamily="34" charset="0"/>
              </a:rPr>
              <a:t>part? How do you know?</a:t>
            </a: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a:xfrm>
            <a:off x="-312821" y="-98341"/>
            <a:ext cx="9769642" cy="1143000"/>
          </a:xfrm>
        </p:spPr>
        <p:txBody>
          <a:bodyPr/>
          <a:lstStyle/>
          <a:p>
            <a:r>
              <a:rPr lang="en-GB" sz="3600" b="1" dirty="0">
                <a:latin typeface="+mn-lt"/>
                <a:cs typeface="Calibri" panose="020F0502020204030204" pitchFamily="34" charset="0"/>
              </a:rPr>
              <a:t>Using in-text citations: more examples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250825" y="828091"/>
            <a:ext cx="8229600" cy="3888432"/>
          </a:xfrm>
        </p:spPr>
        <p:txBody>
          <a:bodyPr/>
          <a:lstStyle/>
          <a:p>
            <a:pPr algn="just"/>
            <a:r>
              <a:rPr lang="en-GB" sz="2400" b="1" dirty="0">
                <a:cs typeface="Calibri" panose="020F0502020204030204" pitchFamily="34" charset="0"/>
              </a:rPr>
              <a:t>According to </a:t>
            </a:r>
            <a:r>
              <a:rPr lang="en-GB" sz="2400" dirty="0">
                <a:cs typeface="Calibri" panose="020F0502020204030204" pitchFamily="34" charset="0"/>
              </a:rPr>
              <a:t>Jones (1998), students found referencing difficult, especially if they had never referenced external materials before. </a:t>
            </a:r>
            <a:r>
              <a:rPr lang="en-GB" sz="1000" dirty="0">
                <a:cs typeface="Calibri" panose="020F0502020204030204" pitchFamily="34" charset="0"/>
              </a:rPr>
              <a:t>	</a:t>
            </a:r>
            <a:r>
              <a:rPr lang="en-GB" sz="2400" dirty="0">
                <a:cs typeface="Calibri" panose="020F0502020204030204" pitchFamily="34" charset="0"/>
              </a:rPr>
              <a:t>	    </a:t>
            </a:r>
          </a:p>
          <a:p>
            <a:pPr algn="just"/>
            <a:r>
              <a:rPr lang="en-GB" sz="2400" b="1" dirty="0">
                <a:cs typeface="Calibri" panose="020F0502020204030204" pitchFamily="34" charset="0"/>
              </a:rPr>
              <a:t>Jones</a:t>
            </a:r>
            <a:r>
              <a:rPr lang="en-GB" sz="2400" dirty="0">
                <a:cs typeface="Calibri" panose="020F0502020204030204" pitchFamily="34" charset="0"/>
              </a:rPr>
              <a:t> (1998) </a:t>
            </a:r>
            <a:r>
              <a:rPr lang="en-GB" sz="2400" b="1" dirty="0">
                <a:cs typeface="Calibri" panose="020F0502020204030204" pitchFamily="34" charset="0"/>
              </a:rPr>
              <a:t>claimed</a:t>
            </a:r>
            <a:r>
              <a:rPr lang="en-GB" sz="2400" dirty="0">
                <a:cs typeface="Calibri" panose="020F0502020204030204" pitchFamily="34" charset="0"/>
              </a:rPr>
              <a:t> that students found referencing difficult, especially if they had never referenced external materials before.</a:t>
            </a:r>
          </a:p>
          <a:p>
            <a:pPr marL="0" indent="0" algn="just">
              <a:buNone/>
            </a:pPr>
            <a:endParaRPr lang="en-GB" sz="1000" dirty="0">
              <a:cs typeface="Calibri" panose="020F0502020204030204" pitchFamily="34" charset="0"/>
            </a:endParaRPr>
          </a:p>
          <a:p>
            <a:pPr algn="just"/>
            <a:r>
              <a:rPr lang="en-GB" sz="2400" dirty="0">
                <a:cs typeface="Calibri" panose="020F0502020204030204" pitchFamily="34" charset="0"/>
              </a:rPr>
              <a:t>Jones (1998, p. 4) </a:t>
            </a:r>
            <a:r>
              <a:rPr lang="en-GB" sz="2400" b="1" dirty="0">
                <a:cs typeface="Calibri" panose="020F0502020204030204" pitchFamily="34" charset="0"/>
              </a:rPr>
              <a:t>stated</a:t>
            </a:r>
            <a:r>
              <a:rPr lang="en-GB" sz="2400" dirty="0">
                <a:cs typeface="Calibri" panose="020F0502020204030204" pitchFamily="34" charset="0"/>
              </a:rPr>
              <a:t> that students struggle with referencing because they “fail to purchase a style manual or ask their teacher for help”. </a:t>
            </a:r>
          </a:p>
          <a:p>
            <a:pPr algn="just"/>
            <a:endParaRPr lang="en-GB" sz="1000" dirty="0">
              <a:cs typeface="Calibri" panose="020F0502020204030204" pitchFamily="34" charset="0"/>
            </a:endParaRPr>
          </a:p>
          <a:p>
            <a:pPr algn="just"/>
            <a:r>
              <a:rPr lang="en-GB" sz="2400" dirty="0">
                <a:cs typeface="Calibri" panose="020F0502020204030204" pitchFamily="34" charset="0"/>
              </a:rPr>
              <a:t>It is often argued that students “fail to purchase a style manual or ask their teacher for help” (Jones, 1998. p. 4)</a:t>
            </a: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a:xfrm>
            <a:off x="457200" y="274638"/>
            <a:ext cx="8085221" cy="567573"/>
          </a:xfrm>
        </p:spPr>
        <p:txBody>
          <a:bodyPr/>
          <a:lstStyle/>
          <a:p>
            <a:r>
              <a:rPr lang="en-GB" sz="3600" b="1" dirty="0"/>
              <a:t>Expressions to introduce</a:t>
            </a:r>
            <a:br>
              <a:rPr lang="en-GB" sz="3600" b="1" dirty="0"/>
            </a:br>
            <a:r>
              <a:rPr lang="en-GB" sz="3600" b="1" dirty="0"/>
              <a:t> in-text citations  </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457200" y="1251702"/>
            <a:ext cx="8229600" cy="3845023"/>
          </a:xfrm>
        </p:spPr>
        <p:txBody>
          <a:bodyPr/>
          <a:lstStyle/>
          <a:p>
            <a:r>
              <a:rPr lang="en-GB" sz="2200" dirty="0">
                <a:latin typeface="+mj-lt"/>
                <a:cs typeface="Calibri" panose="020F0502020204030204" pitchFamily="34" charset="0"/>
              </a:rPr>
              <a:t>According to author’s surname (year of publication)…..</a:t>
            </a:r>
          </a:p>
          <a:p>
            <a:r>
              <a:rPr lang="en-GB" sz="2200" dirty="0">
                <a:latin typeface="+mj-lt"/>
                <a:cs typeface="Calibri" panose="020F0502020204030204" pitchFamily="34" charset="0"/>
              </a:rPr>
              <a:t>The author (year of publication) states that……</a:t>
            </a:r>
          </a:p>
          <a:p>
            <a:r>
              <a:rPr lang="en-GB" sz="2200" dirty="0">
                <a:latin typeface="+mj-lt"/>
                <a:cs typeface="Calibri" panose="020F0502020204030204" pitchFamily="34" charset="0"/>
              </a:rPr>
              <a:t>The author (year of publication) argues that……</a:t>
            </a:r>
          </a:p>
          <a:p>
            <a:r>
              <a:rPr lang="en-GB" sz="2200" dirty="0">
                <a:latin typeface="+mj-lt"/>
                <a:cs typeface="Calibri" panose="020F0502020204030204" pitchFamily="34" charset="0"/>
              </a:rPr>
              <a:t>The authors (year of publication) examined….</a:t>
            </a:r>
          </a:p>
          <a:p>
            <a:r>
              <a:rPr lang="en-GB" sz="2200" dirty="0">
                <a:latin typeface="+mj-lt"/>
                <a:cs typeface="Calibri" panose="020F0502020204030204" pitchFamily="34" charset="0"/>
              </a:rPr>
              <a:t>The authors (year of publication) suggested…….</a:t>
            </a:r>
          </a:p>
          <a:p>
            <a:r>
              <a:rPr lang="en-GB" sz="2200" dirty="0">
                <a:latin typeface="+mj-lt"/>
                <a:cs typeface="Calibri" panose="020F0502020204030204" pitchFamily="34" charset="0"/>
              </a:rPr>
              <a:t>Malley (1998, p.28) found that “study skills are increasingly used by Higher education institutions”.</a:t>
            </a:r>
          </a:p>
          <a:p>
            <a:r>
              <a:rPr lang="en-GB" sz="2200" dirty="0">
                <a:latin typeface="+mj-lt"/>
                <a:cs typeface="Calibri" panose="020F0502020204030204" pitchFamily="34" charset="0"/>
              </a:rPr>
              <a:t>There are many more! Use </a:t>
            </a:r>
            <a:r>
              <a:rPr lang="en-GB" sz="2200" dirty="0" err="1">
                <a:latin typeface="+mj-lt"/>
                <a:cs typeface="Calibri" panose="020F0502020204030204" pitchFamily="34" charset="0"/>
              </a:rPr>
              <a:t>phrasebanks</a:t>
            </a:r>
            <a:r>
              <a:rPr lang="en-GB" sz="2200" dirty="0">
                <a:latin typeface="+mj-lt"/>
                <a:cs typeface="Calibri" panose="020F0502020204030204" pitchFamily="34" charset="0"/>
              </a:rPr>
              <a:t> like this one to vary your expressions:</a:t>
            </a:r>
          </a:p>
          <a:p>
            <a:pPr marL="0" indent="0" algn="ctr">
              <a:buNone/>
            </a:pPr>
            <a:r>
              <a:rPr lang="en-GB" sz="2200" dirty="0">
                <a:latin typeface="+mj-lt"/>
                <a:cs typeface="Calibri" panose="020F0502020204030204" pitchFamily="34" charset="0"/>
              </a:rPr>
              <a:t> </a:t>
            </a:r>
            <a:r>
              <a:rPr lang="en-GB" sz="2800" dirty="0">
                <a:latin typeface="+mj-lt"/>
                <a:cs typeface="Calibri" panose="020F0502020204030204" pitchFamily="34" charset="0"/>
                <a:hlinkClick r:id="rId2"/>
              </a:rPr>
              <a:t>https://www.student.unsw.edu.au/introducing-quotations-and-paraphrases</a:t>
            </a:r>
            <a:r>
              <a:rPr lang="en-GB" sz="2800" dirty="0">
                <a:latin typeface="+mj-lt"/>
                <a:cs typeface="Calibri" panose="020F0502020204030204" pitchFamily="34" charset="0"/>
              </a:rPr>
              <a:t> </a:t>
            </a:r>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1271-7575-AEF6-10C0-318F7B933E80}"/>
              </a:ext>
            </a:extLst>
          </p:cNvPr>
          <p:cNvSpPr>
            <a:spLocks noGrp="1"/>
          </p:cNvSpPr>
          <p:nvPr>
            <p:ph type="title"/>
          </p:nvPr>
        </p:nvSpPr>
        <p:spPr>
          <a:xfrm>
            <a:off x="1594184" y="240632"/>
            <a:ext cx="5955632" cy="322764"/>
          </a:xfrm>
        </p:spPr>
        <p:txBody>
          <a:bodyPr/>
          <a:lstStyle/>
          <a:p>
            <a:r>
              <a:rPr lang="en-US" b="1" dirty="0"/>
              <a:t>A note on ‘et. al.’</a:t>
            </a:r>
          </a:p>
        </p:txBody>
      </p:sp>
      <p:sp>
        <p:nvSpPr>
          <p:cNvPr id="3" name="Content Placeholder 2">
            <a:extLst>
              <a:ext uri="{FF2B5EF4-FFF2-40B4-BE49-F238E27FC236}">
                <a16:creationId xmlns:a16="http://schemas.microsoft.com/office/drawing/2014/main" id="{93E36109-9133-17C6-AA60-FCAD94E06D3A}"/>
              </a:ext>
            </a:extLst>
          </p:cNvPr>
          <p:cNvSpPr>
            <a:spLocks noGrp="1"/>
          </p:cNvSpPr>
          <p:nvPr>
            <p:ph idx="1"/>
          </p:nvPr>
        </p:nvSpPr>
        <p:spPr>
          <a:xfrm>
            <a:off x="457200" y="1094873"/>
            <a:ext cx="8229600" cy="3916363"/>
          </a:xfrm>
        </p:spPr>
        <p:txBody>
          <a:bodyPr/>
          <a:lstStyle/>
          <a:p>
            <a:pPr algn="just"/>
            <a:r>
              <a:rPr lang="en-GB" sz="2800" b="1" dirty="0"/>
              <a:t>Use for Multiple Authors</a:t>
            </a:r>
            <a:r>
              <a:rPr lang="en-GB" sz="2800" dirty="0"/>
              <a:t>: "et al." is used when </a:t>
            </a:r>
            <a:r>
              <a:rPr lang="en-GB" sz="2800" b="1" dirty="0">
                <a:solidFill>
                  <a:srgbClr val="00B050"/>
                </a:solidFill>
              </a:rPr>
              <a:t>citing</a:t>
            </a:r>
            <a:r>
              <a:rPr lang="en-GB" sz="2800" dirty="0"/>
              <a:t> a source with </a:t>
            </a:r>
            <a:r>
              <a:rPr lang="en-GB" sz="2800" b="1" dirty="0"/>
              <a:t>four or more authors</a:t>
            </a:r>
            <a:r>
              <a:rPr lang="en-GB" sz="2800" dirty="0"/>
              <a:t> to avoid listing all their names. It stands for </a:t>
            </a:r>
            <a:r>
              <a:rPr lang="en-GB" sz="2800" i="1" dirty="0"/>
              <a:t>et alia</a:t>
            </a:r>
            <a:r>
              <a:rPr lang="en-GB" sz="2800" dirty="0"/>
              <a:t>, meaning "and others.”</a:t>
            </a:r>
          </a:p>
          <a:p>
            <a:pPr algn="just">
              <a:buFont typeface="Arial" panose="020B0604020202020204" pitchFamily="34" charset="0"/>
              <a:buChar char="•"/>
            </a:pPr>
            <a:r>
              <a:rPr lang="en-GB" sz="2800" b="1" dirty="0"/>
              <a:t>Example</a:t>
            </a:r>
            <a:r>
              <a:rPr lang="en-GB" sz="2800" dirty="0"/>
              <a:t>: If the original source has four authors—Smith, Jones, Brown, and Taylor—you would cite it as: </a:t>
            </a:r>
            <a:r>
              <a:rPr lang="en-GB" sz="2800" b="1" dirty="0"/>
              <a:t>In-text</a:t>
            </a:r>
            <a:r>
              <a:rPr lang="en-GB" sz="2800" dirty="0"/>
              <a:t>: (Smith et al., 2020)</a:t>
            </a:r>
          </a:p>
          <a:p>
            <a:pPr algn="just">
              <a:buFont typeface="Arial" panose="020B0604020202020204" pitchFamily="34" charset="0"/>
              <a:buChar char="•"/>
            </a:pPr>
            <a:r>
              <a:rPr lang="en-GB" sz="2800" b="1" dirty="0"/>
              <a:t>Reference list</a:t>
            </a:r>
            <a:r>
              <a:rPr lang="en-GB" sz="2800" dirty="0"/>
              <a:t>: Smith, A., Jones, B., Brown, C., &amp; Taylor, D. (2020). </a:t>
            </a:r>
            <a:r>
              <a:rPr lang="en-GB" sz="2800" i="1" dirty="0"/>
              <a:t>Citing is Fun</a:t>
            </a:r>
            <a:r>
              <a:rPr lang="en-GB" sz="2800" dirty="0"/>
              <a:t>. London: Red Books Company.</a:t>
            </a:r>
          </a:p>
          <a:p>
            <a:pPr algn="just"/>
            <a:endParaRPr lang="en-US" sz="2800" dirty="0"/>
          </a:p>
        </p:txBody>
      </p:sp>
      <p:sp>
        <p:nvSpPr>
          <p:cNvPr id="4" name="Date Placeholder 3">
            <a:extLst>
              <a:ext uri="{FF2B5EF4-FFF2-40B4-BE49-F238E27FC236}">
                <a16:creationId xmlns:a16="http://schemas.microsoft.com/office/drawing/2014/main" id="{3E55E8CF-2D90-D4D0-DB0C-3670AF52FAC2}"/>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31987697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16E-04B6-BB19-E334-C9382C8DAF1C}"/>
              </a:ext>
            </a:extLst>
          </p:cNvPr>
          <p:cNvSpPr>
            <a:spLocks noGrp="1"/>
          </p:cNvSpPr>
          <p:nvPr>
            <p:ph type="title"/>
          </p:nvPr>
        </p:nvSpPr>
        <p:spPr>
          <a:xfrm>
            <a:off x="884321" y="-96252"/>
            <a:ext cx="7375358" cy="806116"/>
          </a:xfrm>
        </p:spPr>
        <p:txBody>
          <a:bodyPr/>
          <a:lstStyle/>
          <a:p>
            <a:r>
              <a:rPr lang="en-GB" sz="3400" b="1" dirty="0">
                <a:cs typeface="Calibri" panose="020F0502020204030204" pitchFamily="34" charset="0"/>
              </a:rPr>
              <a:t>In-text citation (short reference)</a:t>
            </a:r>
          </a:p>
        </p:txBody>
      </p:sp>
      <p:sp>
        <p:nvSpPr>
          <p:cNvPr id="3" name="Content Placeholder 2">
            <a:extLst>
              <a:ext uri="{FF2B5EF4-FFF2-40B4-BE49-F238E27FC236}">
                <a16:creationId xmlns:a16="http://schemas.microsoft.com/office/drawing/2014/main" id="{63DED4DB-EEEF-1BC6-92B4-E7D88E9D7BB3}"/>
              </a:ext>
            </a:extLst>
          </p:cNvPr>
          <p:cNvSpPr>
            <a:spLocks noGrp="1"/>
          </p:cNvSpPr>
          <p:nvPr>
            <p:ph idx="1"/>
          </p:nvPr>
        </p:nvSpPr>
        <p:spPr>
          <a:xfrm>
            <a:off x="250825" y="517358"/>
            <a:ext cx="8604417" cy="4651866"/>
          </a:xfrm>
        </p:spPr>
        <p:txBody>
          <a:bodyPr/>
          <a:lstStyle/>
          <a:p>
            <a:pPr algn="just"/>
            <a:r>
              <a:rPr lang="en-GB" sz="2200" dirty="0">
                <a:cs typeface="Calibri" panose="020F0502020204030204" pitchFamily="34" charset="0"/>
              </a:rPr>
              <a:t>You need to provide an in-text citation in the main body of your assignment, </a:t>
            </a:r>
            <a:r>
              <a:rPr lang="en-GB" sz="2200" b="1" dirty="0">
                <a:cs typeface="Calibri" panose="020F0502020204030204" pitchFamily="34" charset="0"/>
              </a:rPr>
              <a:t>every time </a:t>
            </a:r>
            <a:r>
              <a:rPr lang="en-GB" sz="2200" dirty="0">
                <a:cs typeface="Calibri" panose="020F0502020204030204" pitchFamily="34" charset="0"/>
              </a:rPr>
              <a:t>you mention an idea or theme from an external source in your work. </a:t>
            </a:r>
            <a:r>
              <a:rPr lang="en-GB" sz="2200" b="1" u="sng" dirty="0">
                <a:solidFill>
                  <a:srgbClr val="C00000"/>
                </a:solidFill>
                <a:cs typeface="Calibri" panose="020F0502020204030204" pitchFamily="34" charset="0"/>
              </a:rPr>
              <a:t>EVEN IF YOU HAVE PARAPHRASED </a:t>
            </a:r>
          </a:p>
          <a:p>
            <a:pPr algn="just"/>
            <a:endParaRPr lang="en-GB" sz="1000" dirty="0">
              <a:solidFill>
                <a:srgbClr val="C00000"/>
              </a:solidFill>
              <a:cs typeface="Calibri" panose="020F0502020204030204" pitchFamily="34" charset="0"/>
            </a:endParaRPr>
          </a:p>
          <a:p>
            <a:pPr algn="just"/>
            <a:r>
              <a:rPr lang="en-GB" sz="2200" dirty="0">
                <a:cs typeface="Calibri" panose="020F0502020204030204" pitchFamily="34" charset="0"/>
              </a:rPr>
              <a:t>You have to provide an in-text citation every time you paraphrase, summarize, or direct cite/quote another author/authors. </a:t>
            </a:r>
          </a:p>
          <a:p>
            <a:pPr algn="just"/>
            <a:endParaRPr lang="en-GB" sz="1000" dirty="0">
              <a:cs typeface="Calibri" panose="020F0502020204030204" pitchFamily="34" charset="0"/>
            </a:endParaRPr>
          </a:p>
          <a:p>
            <a:pPr algn="just"/>
            <a:r>
              <a:rPr lang="en-GB" sz="2200" dirty="0">
                <a:cs typeface="Calibri" panose="020F0502020204030204" pitchFamily="34" charset="0"/>
              </a:rPr>
              <a:t>When you provide an in-text citation, you have to include the </a:t>
            </a:r>
            <a:r>
              <a:rPr lang="en-GB" sz="2200" b="1" u="sng" dirty="0">
                <a:cs typeface="Calibri" panose="020F0502020204030204" pitchFamily="34" charset="0"/>
              </a:rPr>
              <a:t>surname of the author </a:t>
            </a:r>
            <a:r>
              <a:rPr lang="en-GB" sz="2200" dirty="0">
                <a:cs typeface="Calibri" panose="020F0502020204030204" pitchFamily="34" charset="0"/>
              </a:rPr>
              <a:t>and the </a:t>
            </a:r>
            <a:r>
              <a:rPr lang="en-GB" sz="2200" b="1" u="sng" dirty="0">
                <a:cs typeface="Calibri" panose="020F0502020204030204" pitchFamily="34" charset="0"/>
              </a:rPr>
              <a:t>year of publication. </a:t>
            </a:r>
            <a:r>
              <a:rPr lang="en-GB" sz="2200" b="1" u="sng" dirty="0">
                <a:solidFill>
                  <a:srgbClr val="C00000"/>
                </a:solidFill>
                <a:cs typeface="Calibri" panose="020F0502020204030204" pitchFamily="34" charset="0"/>
              </a:rPr>
              <a:t>NEVER THE FIRST NAME</a:t>
            </a:r>
          </a:p>
          <a:p>
            <a:pPr algn="just"/>
            <a:endParaRPr lang="en-GB" sz="1000" b="1" dirty="0">
              <a:cs typeface="Calibri" panose="020F0502020204030204" pitchFamily="34" charset="0"/>
            </a:endParaRPr>
          </a:p>
          <a:p>
            <a:pPr algn="just"/>
            <a:r>
              <a:rPr lang="en-GB" sz="2200" dirty="0">
                <a:cs typeface="Calibri" panose="020F0502020204030204" pitchFamily="34" charset="0"/>
              </a:rPr>
              <a:t>When you take the exact wording as used by another author (quoting/direct citing) and insert it in your work, you should also provide a </a:t>
            </a:r>
            <a:r>
              <a:rPr lang="en-GB" sz="2200" b="1" dirty="0">
                <a:cs typeface="Calibri" panose="020F0502020204030204" pitchFamily="34" charset="0"/>
              </a:rPr>
              <a:t>page number. </a:t>
            </a:r>
          </a:p>
          <a:p>
            <a:pPr algn="just"/>
            <a:endParaRPr lang="en-GB" sz="2200" u="sng" dirty="0">
              <a:cs typeface="Calibri" panose="020F0502020204030204" pitchFamily="34" charset="0"/>
            </a:endParaRPr>
          </a:p>
          <a:p>
            <a:pPr marL="0" indent="0" algn="just">
              <a:buNone/>
            </a:pPr>
            <a:endParaRPr lang="en-GB" sz="2200" dirty="0">
              <a:cs typeface="Calibri" panose="020F0502020204030204" pitchFamily="34" charset="0"/>
            </a:endParaRPr>
          </a:p>
          <a:p>
            <a:pPr algn="just"/>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0098912B-4E9C-C925-AB75-3EBF08B2F096}"/>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360011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E2DA-DCE5-C03B-7D3C-8F64CBC7DB69}"/>
              </a:ext>
            </a:extLst>
          </p:cNvPr>
          <p:cNvSpPr>
            <a:spLocks noGrp="1"/>
          </p:cNvSpPr>
          <p:nvPr>
            <p:ph type="title"/>
          </p:nvPr>
        </p:nvSpPr>
        <p:spPr>
          <a:xfrm>
            <a:off x="1389647" y="-40548"/>
            <a:ext cx="6364705" cy="651794"/>
          </a:xfrm>
        </p:spPr>
        <p:txBody>
          <a:bodyPr/>
          <a:lstStyle/>
          <a:p>
            <a:r>
              <a:rPr lang="en-GB" sz="3200" b="1" dirty="0">
                <a:cs typeface="Calibri" panose="020F0502020204030204" pitchFamily="34" charset="0"/>
              </a:rPr>
              <a:t>How to reference </a:t>
            </a:r>
          </a:p>
        </p:txBody>
      </p:sp>
      <p:sp>
        <p:nvSpPr>
          <p:cNvPr id="3" name="Content Placeholder 2">
            <a:extLst>
              <a:ext uri="{FF2B5EF4-FFF2-40B4-BE49-F238E27FC236}">
                <a16:creationId xmlns:a16="http://schemas.microsoft.com/office/drawing/2014/main" id="{3C62E07A-046F-7B10-AE73-A278F1C7A9BE}"/>
              </a:ext>
            </a:extLst>
          </p:cNvPr>
          <p:cNvSpPr>
            <a:spLocks noGrp="1"/>
          </p:cNvSpPr>
          <p:nvPr>
            <p:ph idx="1"/>
          </p:nvPr>
        </p:nvSpPr>
        <p:spPr>
          <a:xfrm>
            <a:off x="250825" y="611246"/>
            <a:ext cx="8472071" cy="4694680"/>
          </a:xfrm>
        </p:spPr>
        <p:txBody>
          <a:bodyPr/>
          <a:lstStyle/>
          <a:p>
            <a:pPr algn="just">
              <a:lnSpc>
                <a:spcPct val="90000"/>
              </a:lnSpc>
              <a:spcBef>
                <a:spcPct val="20000"/>
              </a:spcBef>
              <a:buFont typeface="Arial" pitchFamily="34" charset="0"/>
              <a:defRPr/>
            </a:pPr>
            <a:r>
              <a:rPr lang="en-GB" sz="2200" dirty="0">
                <a:cs typeface="Calibri" panose="020F0502020204030204" pitchFamily="34" charset="0"/>
              </a:rPr>
              <a:t>Once you have cited something in your report, you need to give a full reference for the source. In the body of your report, you’ve only given the last name and date, so at the end of your report in your </a:t>
            </a:r>
            <a:r>
              <a:rPr lang="en-GB" sz="2200" b="1" dirty="0">
                <a:cs typeface="Calibri" panose="020F0502020204030204" pitchFamily="34" charset="0"/>
              </a:rPr>
              <a:t>Reference List</a:t>
            </a:r>
            <a:r>
              <a:rPr lang="en-GB" sz="2200" dirty="0">
                <a:cs typeface="Calibri" panose="020F0502020204030204" pitchFamily="34" charset="0"/>
              </a:rPr>
              <a:t> you provide the full information of the source.</a:t>
            </a:r>
          </a:p>
          <a:p>
            <a:pPr algn="just">
              <a:lnSpc>
                <a:spcPct val="90000"/>
              </a:lnSpc>
              <a:spcBef>
                <a:spcPct val="20000"/>
              </a:spcBef>
              <a:buFont typeface="Arial" pitchFamily="34" charset="0"/>
              <a:defRPr/>
            </a:pPr>
            <a:r>
              <a:rPr lang="en-GB" sz="2200" dirty="0">
                <a:cs typeface="Calibri" panose="020F0502020204030204" pitchFamily="34" charset="0"/>
              </a:rPr>
              <a:t>There are different ways to reference your sources. On this programme you are expected to use </a:t>
            </a:r>
            <a:r>
              <a:rPr lang="en-GB" sz="2200" b="1" u="sng" dirty="0">
                <a:cs typeface="Calibri" panose="020F0502020204030204" pitchFamily="34" charset="0"/>
              </a:rPr>
              <a:t>Harvard referencing system</a:t>
            </a:r>
            <a:r>
              <a:rPr lang="en-GB" sz="2200" dirty="0">
                <a:cs typeface="Calibri" panose="020F0502020204030204" pitchFamily="34" charset="0"/>
              </a:rPr>
              <a:t> (sometimes called the author/date system</a:t>
            </a:r>
            <a:r>
              <a:rPr lang="en-GB" sz="2000" dirty="0">
                <a:cs typeface="Calibri" panose="020F0502020204030204" pitchFamily="34" charset="0"/>
              </a:rPr>
              <a:t>)</a:t>
            </a:r>
          </a:p>
          <a:p>
            <a:pPr algn="just">
              <a:lnSpc>
                <a:spcPct val="90000"/>
              </a:lnSpc>
              <a:spcBef>
                <a:spcPct val="20000"/>
              </a:spcBef>
              <a:buFont typeface="Arial" pitchFamily="34" charset="0"/>
              <a:defRPr/>
            </a:pPr>
            <a:endParaRPr lang="en-GB" sz="900" dirty="0">
              <a:cs typeface="Calibri" panose="020F0502020204030204" pitchFamily="34" charset="0"/>
            </a:endParaRPr>
          </a:p>
          <a:p>
            <a:pPr algn="just">
              <a:lnSpc>
                <a:spcPct val="90000"/>
              </a:lnSpc>
              <a:spcBef>
                <a:spcPct val="20000"/>
              </a:spcBef>
              <a:buFont typeface="Arial" pitchFamily="34" charset="0"/>
              <a:defRPr/>
            </a:pPr>
            <a:r>
              <a:rPr lang="en-GB" sz="2200" dirty="0">
                <a:cs typeface="Calibri" panose="020F0502020204030204" pitchFamily="34" charset="0"/>
              </a:rPr>
              <a:t>You can find a full and detailed guide on the UWTSD website by following this link: </a:t>
            </a:r>
            <a:r>
              <a:rPr lang="en-GB" altLang="en-US" sz="2200" dirty="0">
                <a:cs typeface="Calibri" panose="020F0502020204030204" pitchFamily="34" charset="0"/>
                <a:hlinkClick r:id="rId2"/>
              </a:rPr>
              <a:t>https://www.uwtsd.ac.uk/library/student-essentials/referencing-handbooks/</a:t>
            </a:r>
            <a:r>
              <a:rPr lang="en-GB" altLang="en-US" sz="2200" dirty="0">
                <a:cs typeface="Calibri" panose="020F0502020204030204" pitchFamily="34" charset="0"/>
              </a:rPr>
              <a:t> (you can also find it on the Moodle page of this course)</a:t>
            </a:r>
            <a:r>
              <a:rPr lang="en-GB" altLang="en-US" sz="2000" dirty="0">
                <a:cs typeface="Calibri" panose="020F0502020204030204" pitchFamily="34" charset="0"/>
              </a:rPr>
              <a:t>. </a:t>
            </a:r>
          </a:p>
          <a:p>
            <a:pPr algn="just">
              <a:lnSpc>
                <a:spcPct val="90000"/>
              </a:lnSpc>
              <a:spcBef>
                <a:spcPct val="20000"/>
              </a:spcBef>
              <a:buFont typeface="Arial" pitchFamily="34" charset="0"/>
              <a:defRPr/>
            </a:pPr>
            <a:endParaRPr lang="en-GB" sz="900" dirty="0">
              <a:cs typeface="Calibri" panose="020F0502020204030204" pitchFamily="34" charset="0"/>
            </a:endParaRPr>
          </a:p>
          <a:p>
            <a:pPr algn="just">
              <a:lnSpc>
                <a:spcPct val="90000"/>
              </a:lnSpc>
              <a:defRPr/>
            </a:pPr>
            <a:r>
              <a:rPr lang="en-GB" sz="2200" dirty="0">
                <a:cs typeface="Calibri" panose="020F0502020204030204" pitchFamily="34" charset="0"/>
              </a:rPr>
              <a:t>There is also a handy guide ‘Cite them Right’ which is available in the library and online: </a:t>
            </a:r>
            <a:r>
              <a:rPr lang="en-GB" sz="2200" dirty="0">
                <a:cs typeface="Calibri" panose="020F0502020204030204" pitchFamily="34" charset="0"/>
                <a:hlinkClick r:id="rId3"/>
              </a:rPr>
              <a:t>https://www.citethemrightonline.com/</a:t>
            </a:r>
            <a:r>
              <a:rPr lang="en-GB" sz="2200" dirty="0">
                <a:cs typeface="Calibri" panose="020F0502020204030204" pitchFamily="34" charset="0"/>
              </a:rPr>
              <a:t> </a:t>
            </a:r>
          </a:p>
          <a:p>
            <a:endParaRPr lang="en-GB" sz="2000" dirty="0">
              <a:cs typeface="Calibri" panose="020F0502020204030204" pitchFamily="34" charset="0"/>
            </a:endParaRPr>
          </a:p>
        </p:txBody>
      </p:sp>
      <p:sp>
        <p:nvSpPr>
          <p:cNvPr id="4" name="Date Placeholder 3">
            <a:extLst>
              <a:ext uri="{FF2B5EF4-FFF2-40B4-BE49-F238E27FC236}">
                <a16:creationId xmlns:a16="http://schemas.microsoft.com/office/drawing/2014/main" id="{964C726A-DF7A-A2A8-F73C-AF8ACFBA4430}"/>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12140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a:xfrm>
            <a:off x="2683043" y="166354"/>
            <a:ext cx="3946358" cy="675857"/>
          </a:xfrm>
        </p:spPr>
        <p:txBody>
          <a:bodyPr/>
          <a:lstStyle/>
          <a:p>
            <a:r>
              <a:rPr lang="en-GB" sz="4000" b="1"/>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250825" y="842211"/>
            <a:ext cx="8435975" cy="4462685"/>
          </a:xfrm>
        </p:spPr>
        <p:txBody>
          <a:bodyPr/>
          <a:lstStyle/>
          <a:p>
            <a:pPr algn="just" eaLnBrk="1" hangingPunct="1">
              <a:lnSpc>
                <a:spcPct val="90000"/>
              </a:lnSpc>
              <a:defRPr/>
            </a:pPr>
            <a:r>
              <a:rPr lang="en-GB" sz="2200" dirty="0">
                <a:cs typeface="Calibri" panose="020F0502020204030204" pitchFamily="34" charset="0"/>
              </a:rPr>
              <a:t>The list at the end of your assignment has all the information about the sources used in the main body of your work. </a:t>
            </a:r>
          </a:p>
          <a:p>
            <a:pPr algn="just" eaLnBrk="1" hangingPunct="1">
              <a:lnSpc>
                <a:spcPct val="90000"/>
              </a:lnSpc>
              <a:defRPr/>
            </a:pPr>
            <a:r>
              <a:rPr lang="en-GB" sz="2200" dirty="0">
                <a:cs typeface="Calibri" panose="020F0502020204030204" pitchFamily="34" charset="0"/>
              </a:rPr>
              <a:t>Your reference list should be in </a:t>
            </a:r>
            <a:r>
              <a:rPr lang="en-GB" sz="2200" b="1" dirty="0">
                <a:cs typeface="Calibri" panose="020F0502020204030204" pitchFamily="34" charset="0"/>
              </a:rPr>
              <a:t>a new page </a:t>
            </a:r>
            <a:r>
              <a:rPr lang="en-GB" sz="2200" dirty="0">
                <a:cs typeface="Calibri" panose="020F0502020204030204" pitchFamily="34" charset="0"/>
              </a:rPr>
              <a:t>and should list all the sources used in </a:t>
            </a:r>
            <a:r>
              <a:rPr lang="en-GB" sz="2200" b="1" dirty="0">
                <a:cs typeface="Calibri" panose="020F0502020204030204" pitchFamily="34" charset="0"/>
              </a:rPr>
              <a:t>alphabetical order. </a:t>
            </a:r>
          </a:p>
          <a:p>
            <a:pPr algn="just" eaLnBrk="1" hangingPunct="1">
              <a:lnSpc>
                <a:spcPct val="90000"/>
              </a:lnSpc>
              <a:defRPr/>
            </a:pPr>
            <a:r>
              <a:rPr lang="en-GB" sz="2200" dirty="0">
                <a:cs typeface="Calibri" panose="020F0502020204030204" pitchFamily="34" charset="0"/>
              </a:rPr>
              <a:t>In the reference list you need to provide: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Author’s surname and initials</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Year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Title of book, paper or article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Place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Publisher</a:t>
            </a:r>
            <a:endParaRPr lang="en-GB" sz="2200" b="1" dirty="0">
              <a:cs typeface="Calibri" panose="020F0502020204030204" pitchFamily="34" charset="0"/>
            </a:endParaRPr>
          </a:p>
          <a:p>
            <a:pPr marL="0" indent="0" algn="just" eaLnBrk="1" hangingPunct="1">
              <a:lnSpc>
                <a:spcPct val="90000"/>
              </a:lnSpc>
              <a:buNone/>
              <a:defRPr/>
            </a:pPr>
            <a:r>
              <a:rPr lang="en-GB" sz="2200" b="1" dirty="0">
                <a:cs typeface="Calibri" panose="020F0502020204030204" pitchFamily="34" charset="0"/>
              </a:rPr>
              <a:t>You may need to provide more information depending on the type of your  source. Please always check the Harvard referencing guide. </a:t>
            </a: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r>
              <a:rPr lang="en-GB" sz="2200" dirty="0">
                <a:cs typeface="Calibri" panose="020F0502020204030204" pitchFamily="34" charset="0"/>
              </a:rPr>
              <a:t> </a:t>
            </a:r>
          </a:p>
          <a:p>
            <a:endParaRPr lang="en-GB" dirty="0"/>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27794700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a:xfrm>
            <a:off x="1750594" y="19927"/>
            <a:ext cx="5642811" cy="599491"/>
          </a:xfrm>
        </p:spPr>
        <p:txBody>
          <a:bodyPr/>
          <a:lstStyle/>
          <a:p>
            <a:pPr eaLnBrk="1" hangingPunct="1"/>
            <a:r>
              <a:rPr lang="en-GB" altLang="en-US" sz="3200" b="1" dirty="0">
                <a:latin typeface="Calibri" panose="020F0502020204030204" pitchFamily="34" charset="0"/>
                <a:cs typeface="Calibri" panose="020F0502020204030204" pitchFamily="34" charset="0"/>
              </a:rPr>
              <a:t>Example of a reference list </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240632" y="523165"/>
            <a:ext cx="8626642" cy="4536504"/>
          </a:xfrm>
        </p:spPr>
        <p:txBody>
          <a:bodyPr/>
          <a:lstStyle/>
          <a:p>
            <a:pPr marL="0" indent="0" eaLnBrk="1" hangingPunct="1">
              <a:buNone/>
              <a:defRPr/>
            </a:pPr>
            <a:r>
              <a:rPr lang="en-GB" sz="2400" u="sng" dirty="0"/>
              <a:t>Examples of full references: </a:t>
            </a:r>
            <a:r>
              <a:rPr lang="en-GB" sz="2400" b="1" dirty="0">
                <a:solidFill>
                  <a:srgbClr val="173AFF"/>
                </a:solidFill>
              </a:rPr>
              <a:t>What type of source is each of the sources below? How do you know?</a:t>
            </a:r>
            <a:endParaRPr lang="en-GB" sz="2400" dirty="0"/>
          </a:p>
          <a:p>
            <a:pPr marL="0" indent="0" eaLnBrk="1" hangingPunct="1">
              <a:buNone/>
              <a:defRPr/>
            </a:pPr>
            <a:endParaRPr lang="en-GB" sz="1000" dirty="0"/>
          </a:p>
          <a:p>
            <a:pPr marL="0" indent="0" eaLnBrk="1" hangingPunct="1">
              <a:buNone/>
              <a:defRPr/>
            </a:pPr>
            <a:r>
              <a:rPr lang="en-GB" sz="2400" dirty="0"/>
              <a:t>Hofmeyr, I., Lavery, C. (2020) </a:t>
            </a:r>
            <a:r>
              <a:rPr lang="en-GB" sz="2400" i="1" dirty="0"/>
              <a:t>Exploring the Indian Ocean as a rich archive of history – above and below the water line</a:t>
            </a:r>
            <a:r>
              <a:rPr lang="en-GB" sz="2400" dirty="0"/>
              <a:t>. Available at: </a:t>
            </a:r>
            <a:r>
              <a:rPr lang="en-GB" sz="2400" dirty="0">
                <a:hlinkClick r:id="rId3"/>
              </a:rPr>
              <a:t>https://theconversation.com/exploring-the-indian-ocean-as-a-rich-archive-of-history-above-and-below-the-water-line-133817</a:t>
            </a:r>
            <a:r>
              <a:rPr lang="en-GB" sz="2400" dirty="0"/>
              <a:t> (Accessed 8 November 2021).</a:t>
            </a:r>
          </a:p>
          <a:p>
            <a:pPr marL="0" indent="0" eaLnBrk="1" hangingPunct="1">
              <a:buNone/>
              <a:defRPr/>
            </a:pPr>
            <a:endParaRPr lang="en-GB" sz="2400" dirty="0"/>
          </a:p>
          <a:p>
            <a:pPr marL="0" indent="0" eaLnBrk="1" hangingPunct="1">
              <a:buNone/>
              <a:defRPr/>
            </a:pPr>
            <a:r>
              <a:rPr lang="en-GB" sz="2400" dirty="0"/>
              <a:t>Jones, M. (2019) ‘The Effects of Globalisation on the Chinese Economy’, </a:t>
            </a:r>
            <a:r>
              <a:rPr lang="en-GB" sz="2400" i="1" dirty="0" err="1"/>
              <a:t>Globalistion</a:t>
            </a:r>
            <a:r>
              <a:rPr lang="en-GB" sz="2400" i="1" dirty="0"/>
              <a:t> and Economy</a:t>
            </a:r>
            <a:r>
              <a:rPr lang="en-GB" sz="2400" dirty="0"/>
              <a:t>, 23(2), pp. 108-125.</a:t>
            </a:r>
          </a:p>
          <a:p>
            <a:pPr marL="0" indent="0" eaLnBrk="1" hangingPunct="1">
              <a:buNone/>
              <a:defRPr/>
            </a:pPr>
            <a:endParaRPr lang="en-GB" sz="1200" dirty="0"/>
          </a:p>
          <a:p>
            <a:pPr marL="0" indent="0" eaLnBrk="1" hangingPunct="1">
              <a:buNone/>
              <a:defRPr/>
            </a:pPr>
            <a:r>
              <a:rPr lang="en-GB" sz="2400" dirty="0"/>
              <a:t>Smith, J. (2024) </a:t>
            </a:r>
            <a:r>
              <a:rPr lang="en-GB" sz="2400" i="1" dirty="0"/>
              <a:t>Academic Writing Can Be Fun. </a:t>
            </a:r>
            <a:r>
              <a:rPr lang="en-GB" sz="2400" dirty="0"/>
              <a:t>Cambridge: Cambridge University Press.</a:t>
            </a:r>
          </a:p>
          <a:p>
            <a:pPr marL="0" indent="0" eaLnBrk="1" hangingPunct="1">
              <a:buNone/>
              <a:defRPr/>
            </a:pPr>
            <a:endParaRPr lang="en-GB" sz="1800" dirty="0"/>
          </a:p>
        </p:txBody>
      </p:sp>
    </p:spTree>
    <p:extLst>
      <p:ext uri="{BB962C8B-B14F-4D97-AF65-F5344CB8AC3E}">
        <p14:creationId xmlns:p14="http://schemas.microsoft.com/office/powerpoint/2010/main" val="18920094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a:bodyPr>
          <a:lstStyle/>
          <a:p>
            <a:r>
              <a:rPr lang="en-GB" altLang="en-US" sz="3200" b="1">
                <a:ln>
                  <a:noFill/>
                </a:ln>
                <a:effectLst/>
                <a:latin typeface="Calibri" panose="020F0502020204030204" pitchFamily="34" charset="0"/>
                <a:cs typeface="Calibri" panose="020F050202020403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1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sz="3000" b="1">
                <a:effectLst/>
              </a:rPr>
              <a:t>Bell, J. (2010) </a:t>
            </a:r>
            <a:r>
              <a:rPr lang="en-GB" altLang="en-US" sz="3000" b="1" i="1">
                <a:effectLst/>
              </a:rPr>
              <a:t>Doing your research project. </a:t>
            </a:r>
            <a:r>
              <a:rPr lang="en-GB" altLang="en-US" sz="3000" b="1">
                <a:effectLst/>
              </a:rPr>
              <a:t>5</a:t>
            </a:r>
            <a:r>
              <a:rPr lang="en-GB" altLang="en-US" sz="3000" b="1" baseline="30000">
                <a:effectLst/>
              </a:rPr>
              <a:t>th</a:t>
            </a:r>
            <a:r>
              <a:rPr lang="en-GB" altLang="en-US" sz="3000" b="1">
                <a:effectLst/>
              </a:rPr>
              <a:t> </a:t>
            </a:r>
            <a:r>
              <a:rPr lang="en-GB" altLang="en-US" sz="3000" b="1" err="1">
                <a:effectLst/>
              </a:rPr>
              <a:t>edn</a:t>
            </a:r>
            <a:r>
              <a:rPr lang="en-GB" altLang="en-US" sz="3000" b="1">
                <a:effectLst/>
              </a:rPr>
              <a:t>. Maidenhead: Open University Press</a:t>
            </a:r>
          </a:p>
          <a:p>
            <a:pPr marL="0" indent="0">
              <a:buFont typeface="Arial" panose="020B0604020202020204" pitchFamily="34" charset="0"/>
              <a:buNone/>
            </a:pPr>
            <a:endParaRPr lang="en-GB" altLang="en-US"/>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Surname/ comma</a:t>
            </a:r>
          </a:p>
          <a:p>
            <a:r>
              <a:rPr lang="en-GB" altLang="en-US">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Title in italics</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136792" y="449776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6062314" y="3901481"/>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5651928"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colon</a:t>
            </a:r>
          </a:p>
        </p:txBody>
      </p:sp>
      <p:sp>
        <p:nvSpPr>
          <p:cNvPr id="2" name="TextBox 1">
            <a:extLst>
              <a:ext uri="{FF2B5EF4-FFF2-40B4-BE49-F238E27FC236}">
                <a16:creationId xmlns:a16="http://schemas.microsoft.com/office/drawing/2014/main" id="{88421CFC-D5A7-D32D-BCF7-CF29F10165E2}"/>
              </a:ext>
            </a:extLst>
          </p:cNvPr>
          <p:cNvSpPr txBox="1"/>
          <p:nvPr/>
        </p:nvSpPr>
        <p:spPr>
          <a:xfrm>
            <a:off x="6785132" y="1987032"/>
            <a:ext cx="2448272" cy="369332"/>
          </a:xfrm>
          <a:prstGeom prst="rect">
            <a:avLst/>
          </a:prstGeom>
          <a:noFill/>
        </p:spPr>
        <p:txBody>
          <a:bodyPr wrap="square" rtlCol="0">
            <a:spAutoFit/>
          </a:bodyPr>
          <a:lstStyle/>
          <a:p>
            <a:r>
              <a:rPr lang="en-GB" altLang="en-US">
                <a:solidFill>
                  <a:srgbClr val="0070C0"/>
                </a:solidFill>
                <a:latin typeface="Arial" panose="020B0604020202020204" pitchFamily="34" charset="0"/>
                <a:cs typeface="Arial" panose="020B0604020202020204" pitchFamily="34" charset="0"/>
              </a:rPr>
              <a:t>Edition if applicable</a:t>
            </a:r>
            <a:endParaRPr lang="en-GB">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8009268" y="234924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6095"/>
                                        </p:tgtEl>
                                        <p:attrNameLst>
                                          <p:attrName>style.visibility</p:attrName>
                                        </p:attrNameLst>
                                      </p:cBhvr>
                                      <p:to>
                                        <p:strVal val="visible"/>
                                      </p:to>
                                    </p:set>
                                    <p:animEffect transition="in" filter="fade">
                                      <p:cBhvr>
                                        <p:cTn id="57" dur="500"/>
                                        <p:tgtEl>
                                          <p:spTgt spid="46095"/>
                                        </p:tgtEl>
                                      </p:cBhvr>
                                    </p:animEffect>
                                  </p:childTnLst>
                                </p:cTn>
                              </p:par>
                              <p:par>
                                <p:cTn id="58" presetID="10" presetClass="entr" presetSubtype="0" fill="hold"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6093"/>
                                        </p:tgtEl>
                                        <p:attrNameLst>
                                          <p:attrName>style.visibility</p:attrName>
                                        </p:attrNameLst>
                                      </p:cBhvr>
                                      <p:to>
                                        <p:strVal val="visible"/>
                                      </p:to>
                                    </p:set>
                                    <p:animEffect transition="in" filter="fade">
                                      <p:cBhvr>
                                        <p:cTn id="65" dur="500"/>
                                        <p:tgtEl>
                                          <p:spTgt spid="46093"/>
                                        </p:tgtEl>
                                      </p:cBhvr>
                                    </p:animEffect>
                                  </p:childTnLst>
                                </p:cTn>
                              </p:par>
                              <p:par>
                                <p:cTn id="66" presetID="10" presetClass="entr" presetSubtype="0" fill="hold" nodeType="with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a:p>
          <a:p>
            <a:pPr marL="0" indent="0">
              <a:buNone/>
            </a:pPr>
            <a:r>
              <a:rPr lang="en-GB" sz="2200" b="1">
                <a:solidFill>
                  <a:schemeClr val="accent1"/>
                </a:solidFill>
                <a:latin typeface="Calibri" panose="020F0502020204030204" pitchFamily="34" charset="0"/>
                <a:cs typeface="Calibri" panose="020F0502020204030204" pitchFamily="34" charset="0"/>
              </a:rPr>
              <a:t>Author’s name and initial                Title of the article </a:t>
            </a:r>
          </a:p>
          <a:p>
            <a:pPr marL="0" indent="0">
              <a:buNone/>
            </a:pPr>
            <a:endParaRPr lang="en-GB" sz="2200">
              <a:latin typeface="Calibri" panose="020F0502020204030204" pitchFamily="34" charset="0"/>
              <a:cs typeface="Calibri" panose="020F0502020204030204" pitchFamily="34" charset="0"/>
            </a:endParaRPr>
          </a:p>
          <a:p>
            <a:pPr marL="0" indent="0">
              <a:buNone/>
            </a:pPr>
            <a:r>
              <a:rPr lang="en-GB" sz="2600" b="1">
                <a:latin typeface="Calibri" panose="020F0502020204030204" pitchFamily="34" charset="0"/>
                <a:cs typeface="Calibri" panose="020F0502020204030204" pitchFamily="34" charset="0"/>
              </a:rPr>
              <a:t>Price, S. (2014) ‘Planning for change’, </a:t>
            </a:r>
            <a:r>
              <a:rPr lang="en-GB" sz="2600" b="1" i="1">
                <a:latin typeface="Calibri" panose="020F0502020204030204" pitchFamily="34" charset="0"/>
                <a:cs typeface="Calibri" panose="020F0502020204030204" pitchFamily="34" charset="0"/>
              </a:rPr>
              <a:t>Leadership and Business Planning</a:t>
            </a:r>
            <a:r>
              <a:rPr lang="en-GB" sz="2600" b="1">
                <a:latin typeface="Calibri" panose="020F0502020204030204" pitchFamily="34" charset="0"/>
                <a:cs typeface="Calibri" panose="020F0502020204030204" pitchFamily="34" charset="0"/>
              </a:rPr>
              <a:t>, 15(3), pp. 154-166. </a:t>
            </a:r>
          </a:p>
          <a:p>
            <a:pPr marL="0" indent="0">
              <a:buNone/>
            </a:pPr>
            <a:endParaRPr lang="en-GB" sz="2600" b="1">
              <a:latin typeface="Calibri" panose="020F0502020204030204" pitchFamily="34" charset="0"/>
              <a:cs typeface="Calibri" panose="020F0502020204030204" pitchFamily="34" charset="0"/>
            </a:endParaRPr>
          </a:p>
          <a:p>
            <a:pPr marL="0" indent="0">
              <a:buNone/>
            </a:pPr>
            <a:r>
              <a:rPr lang="en-GB" sz="2200" b="1">
                <a:solidFill>
                  <a:schemeClr val="accent1"/>
                </a:solidFill>
                <a:latin typeface="Calibri" panose="020F0502020204030204" pitchFamily="34" charset="0"/>
                <a:cs typeface="Calibri" panose="020F0502020204030204" pitchFamily="34" charset="0"/>
              </a:rPr>
              <a:t>Name of the journal      volume and issue      page number</a:t>
            </a: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17DA-143C-A54A-0A1A-76D05B3184BD}"/>
              </a:ext>
            </a:extLst>
          </p:cNvPr>
          <p:cNvSpPr>
            <a:spLocks noGrp="1"/>
          </p:cNvSpPr>
          <p:nvPr>
            <p:ph type="title"/>
          </p:nvPr>
        </p:nvSpPr>
        <p:spPr/>
        <p:txBody>
          <a:bodyPr/>
          <a:lstStyle/>
          <a:p>
            <a:r>
              <a:rPr lang="en-GB"/>
              <a:t>Journal articles </a:t>
            </a:r>
          </a:p>
        </p:txBody>
      </p:sp>
      <p:sp>
        <p:nvSpPr>
          <p:cNvPr id="4" name="Date Placeholder 3">
            <a:extLst>
              <a:ext uri="{FF2B5EF4-FFF2-40B4-BE49-F238E27FC236}">
                <a16:creationId xmlns:a16="http://schemas.microsoft.com/office/drawing/2014/main" id="{D8DDC981-E1A0-A4E4-1A3E-A41DAB217181}"/>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pic>
        <p:nvPicPr>
          <p:cNvPr id="12" name="Content Placeholder 11">
            <a:extLst>
              <a:ext uri="{FF2B5EF4-FFF2-40B4-BE49-F238E27FC236}">
                <a16:creationId xmlns:a16="http://schemas.microsoft.com/office/drawing/2014/main" id="{D901CB35-57EA-4959-5457-5AE39C3D2841}"/>
              </a:ext>
            </a:extLst>
          </p:cNvPr>
          <p:cNvPicPr>
            <a:picLocks noGrp="1" noChangeAspect="1"/>
          </p:cNvPicPr>
          <p:nvPr>
            <p:ph idx="1"/>
          </p:nvPr>
        </p:nvPicPr>
        <p:blipFill>
          <a:blip r:embed="rId2"/>
          <a:stretch>
            <a:fillRect/>
          </a:stretch>
        </p:blipFill>
        <p:spPr>
          <a:xfrm>
            <a:off x="457200" y="1209298"/>
            <a:ext cx="8363272" cy="4461314"/>
          </a:xfrm>
        </p:spPr>
      </p:pic>
    </p:spTree>
    <p:extLst>
      <p:ext uri="{BB962C8B-B14F-4D97-AF65-F5344CB8AC3E}">
        <p14:creationId xmlns:p14="http://schemas.microsoft.com/office/powerpoint/2010/main" val="23403671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a:xfrm>
            <a:off x="2424363" y="154322"/>
            <a:ext cx="4295274" cy="543509"/>
          </a:xfrm>
        </p:spPr>
        <p:txBody>
          <a:bodyPr/>
          <a:lstStyle/>
          <a:p>
            <a:r>
              <a:rPr lang="en-GB" b="1" dirty="0">
                <a:latin typeface="+mn-lt"/>
                <a:cs typeface="Calibri" panose="020F0502020204030204" pitchFamily="34" charset="0"/>
              </a:rPr>
              <a:t>Referencing</a:t>
            </a:r>
            <a:r>
              <a:rPr lang="en-GB" dirty="0">
                <a:latin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415089" y="697831"/>
            <a:ext cx="8313821" cy="4713414"/>
          </a:xfrm>
        </p:spPr>
        <p:txBody>
          <a:bodyPr/>
          <a:lstStyle/>
          <a:p>
            <a:pPr marL="0" indent="0">
              <a:buNone/>
            </a:pPr>
            <a:endParaRPr lang="en-GB" sz="1000" dirty="0">
              <a:cs typeface="Calibri" panose="020F0502020204030204" pitchFamily="34" charset="0"/>
            </a:endParaRPr>
          </a:p>
          <a:p>
            <a:r>
              <a:rPr lang="en-GB" sz="2400" dirty="0">
                <a:cs typeface="Calibri" panose="020F0502020204030204" pitchFamily="34" charset="0"/>
              </a:rPr>
              <a:t>A list of only websites or sources you have not read is </a:t>
            </a:r>
            <a:r>
              <a:rPr lang="en-GB" sz="2400" u="sng" dirty="0">
                <a:cs typeface="Calibri" panose="020F0502020204030204" pitchFamily="34" charset="0"/>
              </a:rPr>
              <a:t>not</a:t>
            </a:r>
            <a:r>
              <a:rPr lang="en-GB" sz="2400" dirty="0">
                <a:cs typeface="Calibri" panose="020F0502020204030204" pitchFamily="34" charset="0"/>
              </a:rPr>
              <a:t> acceptable</a:t>
            </a:r>
            <a:r>
              <a:rPr lang="en-GB" sz="2400" b="1" dirty="0">
                <a:solidFill>
                  <a:srgbClr val="C00000"/>
                </a:solidFill>
                <a:cs typeface="Calibri" panose="020F0502020204030204" pitchFamily="34" charset="0"/>
              </a:rPr>
              <a:t>. </a:t>
            </a:r>
          </a:p>
          <a:p>
            <a:endParaRPr lang="en-GB" sz="800" b="1" dirty="0">
              <a:solidFill>
                <a:srgbClr val="C00000"/>
              </a:solidFill>
              <a:cs typeface="Calibri" panose="020F0502020204030204" pitchFamily="34" charset="0"/>
            </a:endParaRPr>
          </a:p>
          <a:p>
            <a:pPr marL="0" indent="0">
              <a:buNone/>
            </a:pPr>
            <a:r>
              <a:rPr lang="en-GB" sz="2400" b="1" dirty="0">
                <a:solidFill>
                  <a:srgbClr val="C00000"/>
                </a:solidFill>
                <a:cs typeface="Calibri" panose="020F0502020204030204" pitchFamily="34" charset="0"/>
              </a:rPr>
              <a:t>Do NOT </a:t>
            </a:r>
            <a:r>
              <a:rPr lang="en-GB" sz="2400" dirty="0">
                <a:cs typeface="Calibri" panose="020F0502020204030204" pitchFamily="34" charset="0"/>
              </a:rPr>
              <a:t>use generic websites like </a:t>
            </a:r>
            <a:r>
              <a:rPr lang="en-GB" sz="2400" dirty="0" err="1">
                <a:cs typeface="Calibri" panose="020F0502020204030204" pitchFamily="34" charset="0"/>
              </a:rPr>
              <a:t>dummies.com</a:t>
            </a:r>
            <a:r>
              <a:rPr lang="en-GB" sz="2400" dirty="0">
                <a:cs typeface="Calibri" panose="020F0502020204030204" pitchFamily="34" charset="0"/>
              </a:rPr>
              <a:t>; </a:t>
            </a:r>
            <a:r>
              <a:rPr lang="en-GB" sz="2400" dirty="0" err="1">
                <a:cs typeface="Calibri" panose="020F0502020204030204" pitchFamily="34" charset="0"/>
              </a:rPr>
              <a:t>wikipedia</a:t>
            </a:r>
            <a:r>
              <a:rPr lang="en-GB" sz="2400" dirty="0">
                <a:cs typeface="Calibri" panose="020F0502020204030204" pitchFamily="34" charset="0"/>
              </a:rPr>
              <a:t>; blogs; </a:t>
            </a:r>
            <a:r>
              <a:rPr lang="en-GB" sz="2400" dirty="0" err="1">
                <a:cs typeface="Calibri" panose="020F0502020204030204" pitchFamily="34" charset="0"/>
              </a:rPr>
              <a:t>coursera</a:t>
            </a:r>
            <a:r>
              <a:rPr lang="en-GB" sz="2400" dirty="0">
                <a:cs typeface="Calibri" panose="020F0502020204030204" pitchFamily="34" charset="0"/>
              </a:rPr>
              <a:t> </a:t>
            </a:r>
          </a:p>
          <a:p>
            <a:pPr marL="0" indent="0">
              <a:buNone/>
            </a:pPr>
            <a:r>
              <a:rPr lang="en-GB" sz="2400" b="1" dirty="0">
                <a:solidFill>
                  <a:srgbClr val="00B050"/>
                </a:solidFill>
                <a:cs typeface="Calibri" panose="020F0502020204030204" pitchFamily="34" charset="0"/>
              </a:rPr>
              <a:t>DO</a:t>
            </a:r>
            <a:r>
              <a:rPr lang="en-GB" sz="2400" dirty="0">
                <a:cs typeface="Calibri" panose="020F0502020204030204" pitchFamily="34" charset="0"/>
              </a:rPr>
              <a:t> use NHS websites, university websites (but not blogs) government websites, etc</a:t>
            </a: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b="1" dirty="0">
                <a:solidFill>
                  <a:srgbClr val="173AFF"/>
                </a:solidFill>
                <a:cs typeface="Calibri" panose="020F0502020204030204" pitchFamily="34" charset="0"/>
              </a:rPr>
              <a:t>Activity 4 + 5 </a:t>
            </a: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625642" y="1417638"/>
            <a:ext cx="7772400" cy="1815882"/>
          </a:xfrm>
          <a:prstGeom prst="rect">
            <a:avLst/>
          </a:prstGeom>
          <a:noFill/>
        </p:spPr>
        <p:txBody>
          <a:bodyPr wrap="square" rtlCol="0">
            <a:spAutoFit/>
          </a:bodyPr>
          <a:lstStyle/>
          <a:p>
            <a:r>
              <a:rPr lang="en-US" sz="2800" dirty="0">
                <a:latin typeface="+mn-lt"/>
              </a:rPr>
              <a:t>Turn back to the worksheet and try your hand at some referencing with </a:t>
            </a:r>
            <a:r>
              <a:rPr lang="en-US" sz="2800" b="1" dirty="0">
                <a:solidFill>
                  <a:srgbClr val="173AFF"/>
                </a:solidFill>
                <a:latin typeface="+mn-lt"/>
              </a:rPr>
              <a:t>Activity 4 + 5!</a:t>
            </a:r>
          </a:p>
          <a:p>
            <a:endParaRPr lang="en-US" sz="2800" dirty="0">
              <a:latin typeface="+mn-lt"/>
            </a:endParaRPr>
          </a:p>
          <a:p>
            <a:r>
              <a:rPr lang="en-US" sz="2800" dirty="0">
                <a:latin typeface="+mn-lt"/>
              </a:rPr>
              <a:t>Work in pairs.</a:t>
            </a:r>
          </a:p>
        </p:txBody>
      </p:sp>
    </p:spTree>
    <p:extLst>
      <p:ext uri="{BB962C8B-B14F-4D97-AF65-F5344CB8AC3E}">
        <p14:creationId xmlns:p14="http://schemas.microsoft.com/office/powerpoint/2010/main" val="8311821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a:xfrm>
            <a:off x="2349195" y="1"/>
            <a:ext cx="4400521" cy="629356"/>
          </a:xfrm>
        </p:spPr>
        <p:txBody>
          <a:bodyPr/>
          <a:lstStyle/>
          <a:p>
            <a:r>
              <a:rPr lang="en-GB" sz="3200" b="1" dirty="0">
                <a:solidFill>
                  <a:srgbClr val="173AFF"/>
                </a:solidFill>
                <a:cs typeface="Calibri" panose="020F0502020204030204" pitchFamily="34" charset="0"/>
              </a:rPr>
              <a:t>Activity 4 </a:t>
            </a:r>
            <a:r>
              <a:rPr lang="en-GB" sz="3200" b="1" dirty="0">
                <a:solidFill>
                  <a:srgbClr val="FF0000"/>
                </a:solidFill>
                <a:cs typeface="Calibri" panose="020F0502020204030204" pitchFamily="34" charset="0"/>
              </a:rPr>
              <a:t>Answers</a:t>
            </a:r>
            <a:endParaRPr lang="en-GB" sz="3200" b="1" dirty="0">
              <a:solidFill>
                <a:srgbClr val="173AFF"/>
              </a:solidFill>
              <a:cs typeface="Calibri" panose="020F0502020204030204" pitchFamily="34" charset="0"/>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200379" y="547489"/>
            <a:ext cx="8692796" cy="5915722"/>
          </a:xfrm>
          <a:prstGeom prst="rect">
            <a:avLst/>
          </a:prstGeom>
          <a:noFill/>
        </p:spPr>
        <p:txBody>
          <a:bodyPr wrap="square" rtlCol="0">
            <a:spAutoFit/>
          </a:bodyPr>
          <a:lstStyle/>
          <a:p>
            <a:pPr lvl="0" algn="just">
              <a:lnSpc>
                <a:spcPct val="107000"/>
              </a:lnSpc>
            </a:pPr>
            <a:r>
              <a:rPr lang="en-GB" sz="1600" kern="100" dirty="0">
                <a:effectLst/>
                <a:latin typeface="+mn-lt"/>
                <a:ea typeface="DengXian" panose="02010600030101010101" pitchFamily="2" charset="-122"/>
                <a:cs typeface="Arial" panose="020B0604020202020204" pitchFamily="34" charset="0"/>
              </a:rPr>
              <a:t>1. A book with the title: The study skills handbook, published in London in 2019 by Red Globe Press, written by Stella Cottrell. This is the fifth edition.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Cottrell, S. (2019). </a:t>
            </a:r>
            <a:r>
              <a:rPr lang="en-GB" sz="1600" b="1" i="1" kern="100" dirty="0">
                <a:solidFill>
                  <a:srgbClr val="FF0000"/>
                </a:solidFill>
                <a:effectLst/>
                <a:latin typeface="+mn-lt"/>
                <a:ea typeface="DengXian" panose="02010600030101010101" pitchFamily="2" charset="-122"/>
                <a:cs typeface="Arial" panose="020B0604020202020204" pitchFamily="34" charset="0"/>
              </a:rPr>
              <a:t>The study skills handbook</a:t>
            </a:r>
            <a:r>
              <a:rPr lang="en-GB" sz="1600" b="1" kern="100" dirty="0">
                <a:solidFill>
                  <a:srgbClr val="FF0000"/>
                </a:solidFill>
                <a:effectLst/>
                <a:latin typeface="+mn-lt"/>
                <a:ea typeface="DengXian" panose="02010600030101010101" pitchFamily="2" charset="-122"/>
                <a:cs typeface="Arial" panose="020B0604020202020204" pitchFamily="34" charset="0"/>
              </a:rPr>
              <a:t> (5th ed.). London: Red Globe Press.</a:t>
            </a:r>
            <a:endParaRPr lang="en-GB" sz="1600" b="1" kern="100" dirty="0">
              <a:effectLst/>
              <a:latin typeface="+mn-lt"/>
              <a:ea typeface="DengXian" panose="02010600030101010101" pitchFamily="2" charset="-122"/>
              <a:cs typeface="Arial" panose="020B0604020202020204" pitchFamily="34" charset="0"/>
            </a:endParaRP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2. A book with the title: Marketing management: a value creation process, published in Basingstoke by Palgrave Macmillan in 2007. The authors are Dubois, P.-L., </a:t>
            </a:r>
            <a:r>
              <a:rPr lang="en-GB" sz="1600" kern="100" dirty="0" err="1">
                <a:effectLst/>
                <a:latin typeface="+mn-lt"/>
                <a:ea typeface="DengXian" panose="02010600030101010101" pitchFamily="2" charset="-122"/>
                <a:cs typeface="Arial" panose="020B0604020202020204" pitchFamily="34" charset="0"/>
              </a:rPr>
              <a:t>Jolibert</a:t>
            </a:r>
            <a:r>
              <a:rPr lang="en-GB" sz="1600" kern="100" dirty="0">
                <a:effectLst/>
                <a:latin typeface="+mn-lt"/>
                <a:ea typeface="DengXian" panose="02010600030101010101" pitchFamily="2" charset="-122"/>
                <a:cs typeface="Arial" panose="020B0604020202020204" pitchFamily="34" charset="0"/>
              </a:rPr>
              <a:t>, A. and </a:t>
            </a:r>
            <a:r>
              <a:rPr lang="en-GB" sz="1600" kern="100" dirty="0" err="1">
                <a:effectLst/>
                <a:latin typeface="+mn-lt"/>
                <a:ea typeface="DengXian" panose="02010600030101010101" pitchFamily="2" charset="-122"/>
                <a:cs typeface="Arial" panose="020B0604020202020204" pitchFamily="34" charset="0"/>
              </a:rPr>
              <a:t>Mühlbacher</a:t>
            </a:r>
            <a:r>
              <a:rPr lang="en-GB" sz="1600" kern="100" dirty="0">
                <a:effectLst/>
                <a:latin typeface="+mn-lt"/>
                <a:ea typeface="DengXian" panose="02010600030101010101" pitchFamily="2" charset="-122"/>
                <a:cs typeface="Arial" panose="020B0604020202020204" pitchFamily="34" charset="0"/>
              </a:rPr>
              <a:t>, H.</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Dubois, P.-L., </a:t>
            </a:r>
            <a:r>
              <a:rPr lang="en-GB" sz="1600" b="1" kern="100" dirty="0" err="1">
                <a:solidFill>
                  <a:srgbClr val="FF0000"/>
                </a:solidFill>
                <a:effectLst/>
                <a:latin typeface="+mn-lt"/>
                <a:ea typeface="DengXian" panose="02010600030101010101" pitchFamily="2" charset="-122"/>
                <a:cs typeface="Arial" panose="020B0604020202020204" pitchFamily="34" charset="0"/>
              </a:rPr>
              <a:t>Jolibert</a:t>
            </a:r>
            <a:r>
              <a:rPr lang="en-GB" sz="1600" b="1" kern="100" dirty="0">
                <a:solidFill>
                  <a:srgbClr val="FF0000"/>
                </a:solidFill>
                <a:effectLst/>
                <a:latin typeface="+mn-lt"/>
                <a:ea typeface="DengXian" panose="02010600030101010101" pitchFamily="2" charset="-122"/>
                <a:cs typeface="Arial" panose="020B0604020202020204" pitchFamily="34" charset="0"/>
              </a:rPr>
              <a:t>, A., &amp; </a:t>
            </a:r>
            <a:r>
              <a:rPr lang="en-GB" sz="1600" b="1" kern="100" dirty="0" err="1">
                <a:solidFill>
                  <a:srgbClr val="FF0000"/>
                </a:solidFill>
                <a:effectLst/>
                <a:latin typeface="+mn-lt"/>
                <a:ea typeface="DengXian" panose="02010600030101010101" pitchFamily="2" charset="-122"/>
                <a:cs typeface="Arial" panose="020B0604020202020204" pitchFamily="34" charset="0"/>
              </a:rPr>
              <a:t>Mühlbacher</a:t>
            </a:r>
            <a:r>
              <a:rPr lang="en-GB" sz="1600" b="1" kern="100" dirty="0">
                <a:solidFill>
                  <a:srgbClr val="FF0000"/>
                </a:solidFill>
                <a:effectLst/>
                <a:latin typeface="+mn-lt"/>
                <a:ea typeface="DengXian" panose="02010600030101010101" pitchFamily="2" charset="-122"/>
                <a:cs typeface="Arial" panose="020B0604020202020204" pitchFamily="34" charset="0"/>
              </a:rPr>
              <a:t>, H. (2007). </a:t>
            </a:r>
            <a:r>
              <a:rPr lang="en-GB" sz="1600" b="1" i="1" kern="100" dirty="0">
                <a:solidFill>
                  <a:srgbClr val="FF0000"/>
                </a:solidFill>
                <a:effectLst/>
                <a:latin typeface="+mn-lt"/>
                <a:ea typeface="DengXian" panose="02010600030101010101" pitchFamily="2" charset="-122"/>
                <a:cs typeface="Arial" panose="020B0604020202020204" pitchFamily="34" charset="0"/>
              </a:rPr>
              <a:t>Marketing management: A value creation process</a:t>
            </a:r>
            <a:r>
              <a:rPr lang="en-GB" sz="1600" b="1" kern="100" dirty="0">
                <a:solidFill>
                  <a:srgbClr val="FF0000"/>
                </a:solidFill>
                <a:effectLst/>
                <a:latin typeface="+mn-lt"/>
                <a:ea typeface="DengXian" panose="02010600030101010101" pitchFamily="2" charset="-122"/>
                <a:cs typeface="Arial" panose="020B0604020202020204" pitchFamily="34" charset="0"/>
              </a:rPr>
              <a:t>. Basingstoke: Palgrave Macmillan.</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3. A journal article by J. R. Savery and T. M. Duffy, called 'Problem based learning: an instructional model and its constructivist framework', published on pages 31 to 38 in the journal 'Educational Technology', volume 35, number 5, in 1995.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Savery, J. R., &amp; Duffy, T. M. (1995). ‘Problem based learning: An instructional model and its constructivist framework’, </a:t>
            </a:r>
            <a:r>
              <a:rPr lang="en-GB" sz="1600" b="1" i="1" kern="100" dirty="0">
                <a:solidFill>
                  <a:srgbClr val="FF0000"/>
                </a:solidFill>
                <a:effectLst/>
                <a:latin typeface="+mn-lt"/>
                <a:ea typeface="DengXian" panose="02010600030101010101" pitchFamily="2" charset="-122"/>
                <a:cs typeface="Arial" panose="020B0604020202020204" pitchFamily="34" charset="0"/>
              </a:rPr>
              <a:t>Educational Technology</a:t>
            </a:r>
            <a:r>
              <a:rPr lang="en-GB" sz="1600" b="1" kern="100" dirty="0">
                <a:solidFill>
                  <a:srgbClr val="FF0000"/>
                </a:solidFill>
                <a:effectLst/>
                <a:latin typeface="+mn-lt"/>
                <a:ea typeface="DengXian" panose="02010600030101010101" pitchFamily="2" charset="-122"/>
                <a:cs typeface="Arial" panose="020B0604020202020204" pitchFamily="34" charset="0"/>
              </a:rPr>
              <a:t>, 35(5), pp. 31-38.</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4. An online article written by Amber Rolfe in 2021with the title ‘How to: Write a CV’. The link to the article is: </a:t>
            </a:r>
            <a:r>
              <a:rPr lang="en-GB" sz="1600" u="sng" kern="100" dirty="0">
                <a:solidFill>
                  <a:srgbClr val="0563C1"/>
                </a:solidFill>
                <a:effectLst/>
                <a:latin typeface="+mn-lt"/>
                <a:ea typeface="DengXian" panose="02010600030101010101" pitchFamily="2" charset="-122"/>
                <a:cs typeface="Arial" panose="020B0604020202020204" pitchFamily="34" charset="0"/>
                <a:hlinkClick r:id="rId2"/>
              </a:rPr>
              <a:t>https://www.reed.co.uk/career-advice/how-to-write-a-cv/</a:t>
            </a:r>
            <a:endParaRPr lang="en-GB" sz="1600" kern="100" dirty="0">
              <a:effectLst/>
              <a:latin typeface="+mn-lt"/>
              <a:ea typeface="DengXian" panose="02010600030101010101" pitchFamily="2" charset="-122"/>
              <a:cs typeface="Arial" panose="020B0604020202020204" pitchFamily="34" charset="0"/>
            </a:endParaRPr>
          </a:p>
          <a:p>
            <a:pPr marL="685800" algn="just">
              <a:lnSpc>
                <a:spcPct val="107000"/>
              </a:lnSpc>
              <a:spcAft>
                <a:spcPts val="800"/>
              </a:spcAft>
            </a:pPr>
            <a:r>
              <a:rPr lang="en-GB" sz="1600" b="1" kern="100" dirty="0">
                <a:solidFill>
                  <a:srgbClr val="FF0000"/>
                </a:solidFill>
                <a:effectLst/>
                <a:latin typeface="+mn-lt"/>
                <a:ea typeface="DengXian" panose="02010600030101010101" pitchFamily="2" charset="-122"/>
                <a:cs typeface="Arial" panose="020B0604020202020204" pitchFamily="34" charset="0"/>
              </a:rPr>
              <a:t>Rolfe, A. (2021) </a:t>
            </a:r>
            <a:r>
              <a:rPr lang="en-GB" sz="1600" b="1" i="1" kern="100" dirty="0">
                <a:solidFill>
                  <a:srgbClr val="FF0000"/>
                </a:solidFill>
                <a:effectLst/>
                <a:latin typeface="+mn-lt"/>
                <a:ea typeface="DengXian" panose="02010600030101010101" pitchFamily="2" charset="-122"/>
                <a:cs typeface="Arial" panose="020B0604020202020204" pitchFamily="34" charset="0"/>
              </a:rPr>
              <a:t>How to: Write a CV. </a:t>
            </a:r>
            <a:r>
              <a:rPr lang="en-GB" sz="1600" b="1" kern="100" dirty="0">
                <a:solidFill>
                  <a:srgbClr val="FF0000"/>
                </a:solidFill>
                <a:effectLst/>
                <a:latin typeface="+mn-lt"/>
                <a:ea typeface="DengXian" panose="02010600030101010101" pitchFamily="2" charset="-122"/>
                <a:cs typeface="Arial" panose="020B0604020202020204" pitchFamily="34" charset="0"/>
              </a:rPr>
              <a:t>Available at: </a:t>
            </a:r>
            <a:r>
              <a:rPr lang="en-GB" sz="1600" b="1" kern="100" dirty="0">
                <a:solidFill>
                  <a:srgbClr val="FF0000"/>
                </a:solidFill>
                <a:effectLst/>
                <a:latin typeface="+mn-lt"/>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https://www.reed.co.uk/career-advice/how-to-write-a-cv/</a:t>
            </a:r>
            <a:r>
              <a:rPr lang="en-GB" sz="1600" b="1" kern="100" dirty="0">
                <a:solidFill>
                  <a:srgbClr val="FF0000"/>
                </a:solidFill>
                <a:effectLst/>
                <a:latin typeface="+mn-lt"/>
                <a:ea typeface="DengXian" panose="02010600030101010101" pitchFamily="2" charset="-122"/>
                <a:cs typeface="Arial" panose="020B0604020202020204" pitchFamily="34" charset="0"/>
              </a:rPr>
              <a:t> (Accessed: 17</a:t>
            </a:r>
            <a:r>
              <a:rPr lang="en-GB" sz="1600" b="1" kern="100" baseline="30000" dirty="0">
                <a:solidFill>
                  <a:srgbClr val="FF0000"/>
                </a:solidFill>
                <a:effectLst/>
                <a:latin typeface="+mn-lt"/>
                <a:ea typeface="DengXian" panose="02010600030101010101" pitchFamily="2" charset="-122"/>
                <a:cs typeface="Arial" panose="020B0604020202020204" pitchFamily="34" charset="0"/>
              </a:rPr>
              <a:t>th</a:t>
            </a:r>
            <a:r>
              <a:rPr lang="en-GB" sz="1600" b="1" kern="100" dirty="0">
                <a:solidFill>
                  <a:srgbClr val="FF0000"/>
                </a:solidFill>
                <a:effectLst/>
                <a:latin typeface="+mn-lt"/>
                <a:ea typeface="DengXian" panose="02010600030101010101" pitchFamily="2" charset="-122"/>
                <a:cs typeface="Arial" panose="020B0604020202020204" pitchFamily="34" charset="0"/>
              </a:rPr>
              <a:t> April 2024)</a:t>
            </a: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endParaRPr lang="en-US" sz="1600" dirty="0">
              <a:latin typeface="+mn-lt"/>
            </a:endParaRPr>
          </a:p>
        </p:txBody>
      </p:sp>
    </p:spTree>
    <p:extLst>
      <p:ext uri="{BB962C8B-B14F-4D97-AF65-F5344CB8AC3E}">
        <p14:creationId xmlns:p14="http://schemas.microsoft.com/office/powerpoint/2010/main" val="38438966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BBF7-E75A-FBA7-BBAE-F230986A3BB8}"/>
              </a:ext>
            </a:extLst>
          </p:cNvPr>
          <p:cNvSpPr>
            <a:spLocks noGrp="1"/>
          </p:cNvSpPr>
          <p:nvPr>
            <p:ph type="title"/>
          </p:nvPr>
        </p:nvSpPr>
        <p:spPr>
          <a:xfrm>
            <a:off x="2640931" y="142291"/>
            <a:ext cx="3862137" cy="317500"/>
          </a:xfrm>
        </p:spPr>
        <p:txBody>
          <a:bodyPr/>
          <a:lstStyle/>
          <a:p>
            <a:r>
              <a:rPr lang="en-US" sz="3200" b="1" dirty="0">
                <a:solidFill>
                  <a:srgbClr val="173AFF"/>
                </a:solidFill>
              </a:rPr>
              <a:t>Activity 5 </a:t>
            </a:r>
            <a:r>
              <a:rPr lang="en-US" sz="3200" b="1" dirty="0">
                <a:solidFill>
                  <a:srgbClr val="FF0000"/>
                </a:solidFill>
              </a:rPr>
              <a:t>Answers</a:t>
            </a:r>
            <a:endParaRPr lang="en-US" sz="3200" b="1" dirty="0">
              <a:solidFill>
                <a:srgbClr val="173AFF"/>
              </a:solidFill>
            </a:endParaRPr>
          </a:p>
        </p:txBody>
      </p:sp>
      <p:sp>
        <p:nvSpPr>
          <p:cNvPr id="3" name="Content Placeholder 2">
            <a:extLst>
              <a:ext uri="{FF2B5EF4-FFF2-40B4-BE49-F238E27FC236}">
                <a16:creationId xmlns:a16="http://schemas.microsoft.com/office/drawing/2014/main" id="{75A1830C-838A-AE7F-2D86-F3E978B8FC49}"/>
              </a:ext>
            </a:extLst>
          </p:cNvPr>
          <p:cNvSpPr>
            <a:spLocks noGrp="1"/>
          </p:cNvSpPr>
          <p:nvPr>
            <p:ph idx="1"/>
          </p:nvPr>
        </p:nvSpPr>
        <p:spPr>
          <a:xfrm>
            <a:off x="168442" y="652296"/>
            <a:ext cx="8807114" cy="3916363"/>
          </a:xfrm>
        </p:spPr>
        <p:txBody>
          <a:bodyPr/>
          <a:lstStyle/>
          <a:p>
            <a:pPr marL="0" indent="0">
              <a:lnSpc>
                <a:spcPct val="107000"/>
              </a:lnSpc>
              <a:buNone/>
            </a:pPr>
            <a:r>
              <a:rPr lang="en-GB" sz="1600" kern="100" dirty="0">
                <a:effectLst/>
                <a:ea typeface="DengXian" panose="02010600030101010101" pitchFamily="2" charset="-122"/>
                <a:cs typeface="Arial" panose="020B0604020202020204" pitchFamily="34" charset="0"/>
              </a:rPr>
              <a:t>1. “Education is what is left in you when whatever you have learned has been forgotten” (Skinner, 2000).</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(If you quote - exactly the same text - from another source, page number is required).</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“Education is what is left in you when whatever you have learned has been forgotten” (Skinner, 2000, p. 84).</a:t>
            </a:r>
            <a:endParaRPr lang="en-GB" sz="1600" kern="100" dirty="0">
              <a:effectLst/>
              <a:ea typeface="DengXian" panose="02010600030101010101" pitchFamily="2" charset="-122"/>
              <a:cs typeface="Arial" panose="020B0604020202020204" pitchFamily="34" charset="0"/>
            </a:endParaRPr>
          </a:p>
          <a:p>
            <a:pPr marL="0" lvl="0" indent="0">
              <a:lnSpc>
                <a:spcPct val="107000"/>
              </a:lnSpc>
              <a:buNone/>
            </a:pPr>
            <a:r>
              <a:rPr lang="en-GB" sz="1600" kern="100" dirty="0">
                <a:effectLst/>
                <a:ea typeface="DengXian" panose="02010600030101010101" pitchFamily="2" charset="-122"/>
                <a:cs typeface="Arial" panose="020B0604020202020204" pitchFamily="34" charset="0"/>
              </a:rPr>
              <a:t>2. One obvious difference, says Smith, between Japan and the USA is the people. Japan is a homogeneous society of one nationality and a few unprecedented minority groups whereas the population in the USA is heterogeneous with many ethnicities.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One obvious difference between Japan and the USA is the people (Smith, 2016). Japan is a homogeneous society of one nationality and a few unprecedented minority groups whereas the population in the USA is heterogeneous with many ethnicities (Smith, 2016). </a:t>
            </a:r>
            <a:endParaRPr lang="en-GB" sz="1600" kern="100" dirty="0">
              <a:effectLst/>
              <a:ea typeface="DengXian" panose="02010600030101010101" pitchFamily="2" charset="-122"/>
              <a:cs typeface="Arial" panose="020B0604020202020204" pitchFamily="34" charset="0"/>
            </a:endParaRPr>
          </a:p>
          <a:p>
            <a:pPr marL="0" indent="0">
              <a:lnSpc>
                <a:spcPct val="107000"/>
              </a:lnSpc>
              <a:buNone/>
            </a:pPr>
            <a:r>
              <a:rPr lang="en-GB" sz="1600" kern="100" dirty="0">
                <a:effectLst/>
                <a:ea typeface="DengXian" panose="02010600030101010101" pitchFamily="2" charset="-122"/>
                <a:cs typeface="Arial" panose="020B0604020202020204" pitchFamily="34" charset="0"/>
              </a:rPr>
              <a:t>3. According to an article in E-Magazine, environmental messages have been deliberately put into prime-time television shows for several decades.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According to an article in E-Magazine, environmental messages have been deliberately put into prime-time television shows for several decades (Mark, 2011).</a:t>
            </a:r>
            <a:endParaRPr lang="en-GB" sz="1600" kern="100" dirty="0">
              <a:effectLst/>
              <a:ea typeface="DengXian" panose="02010600030101010101" pitchFamily="2" charset="-122"/>
              <a:cs typeface="Arial" panose="020B0604020202020204" pitchFamily="34" charset="0"/>
            </a:endParaRPr>
          </a:p>
          <a:p>
            <a:pPr indent="0">
              <a:lnSpc>
                <a:spcPct val="107000"/>
              </a:lnSpc>
              <a:spcAft>
                <a:spcPts val="800"/>
              </a:spcAft>
              <a:buNone/>
            </a:pPr>
            <a:endParaRPr lang="en-GB" sz="1600" kern="100" dirty="0">
              <a:effectLst/>
              <a:ea typeface="DengXian" panose="02010600030101010101" pitchFamily="2" charset="-122"/>
              <a:cs typeface="Arial" panose="020B0604020202020204" pitchFamily="34" charset="0"/>
            </a:endParaRPr>
          </a:p>
          <a:p>
            <a:endParaRPr lang="en-US" sz="1600" dirty="0"/>
          </a:p>
        </p:txBody>
      </p:sp>
      <p:sp>
        <p:nvSpPr>
          <p:cNvPr id="4" name="Date Placeholder 3">
            <a:extLst>
              <a:ext uri="{FF2B5EF4-FFF2-40B4-BE49-F238E27FC236}">
                <a16:creationId xmlns:a16="http://schemas.microsoft.com/office/drawing/2014/main" id="{FC5D6D2F-4B49-CBCB-C03F-082975E14476}"/>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36867422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250825" y="507916"/>
            <a:ext cx="8616449" cy="3916363"/>
          </a:xfrm>
        </p:spPr>
        <p:txBody>
          <a:bodyPr/>
          <a:lstStyle/>
          <a:p>
            <a:pPr marL="0" lv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4.  </a:t>
            </a:r>
            <a:r>
              <a:rPr lang="en-GB" sz="1800" kern="100" dirty="0">
                <a:effectLst/>
                <a:latin typeface="Segoe UI" panose="020B0502040204020203" pitchFamily="34" charset="0"/>
                <a:ea typeface="DengXian" panose="02010600030101010101" pitchFamily="2" charset="-122"/>
                <a:cs typeface="Arial" panose="020B0604020202020204" pitchFamily="34" charset="0"/>
              </a:rPr>
              <a:t>Leroux (1999). The culture of the world, New York: Pearson Longman.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6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name of the book must be </a:t>
            </a:r>
            <a:r>
              <a:rPr lang="en-GB" sz="1800" b="1"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italicised</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457200"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Leroux (1999). </a:t>
            </a:r>
            <a:r>
              <a:rPr lang="en-GB" sz="1800"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culture of the world</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New York: Pearson Longman.</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5. </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effectLst/>
                <a:latin typeface="Segoe UI" panose="020B0502040204020203" pitchFamily="34" charset="0"/>
                <a:ea typeface="DengXian" panose="02010600030101010101" pitchFamily="2" charset="-122"/>
                <a:cs typeface="Arial" panose="020B0604020202020204" pitchFamily="34" charset="0"/>
              </a:rPr>
              <a:t> (2002, p. 29)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(Reporting verb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(2002, p. 29)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warns</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6.  </a:t>
            </a:r>
            <a:r>
              <a:rPr lang="en-GB" sz="1800" kern="100" dirty="0">
                <a:effectLst/>
                <a:latin typeface="Segoe UI" panose="020B0502040204020203" pitchFamily="34" charset="0"/>
                <a:ea typeface="DengXian" panose="02010600030101010101" pitchFamily="2" charset="-122"/>
                <a:cs typeface="Arial" panose="020B0604020202020204" pitchFamily="34" charset="0"/>
              </a:rPr>
              <a:t>Freedom to express oneself, as Solomon,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Sakir</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Armour and Joseph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(If there are more than three authors, we use et al. after the first author’s name)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Freedom to express oneself, as Solomon et al.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685800">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36371888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144379" y="634249"/>
            <a:ext cx="8807116" cy="3916363"/>
          </a:xfrm>
        </p:spPr>
        <p:txBody>
          <a:bodyPr/>
          <a:lstStyle/>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7. Brown’s article (</a:t>
            </a:r>
            <a:r>
              <a:rPr lang="en-GB" sz="1800" u="sng" kern="100" dirty="0">
                <a:solidFill>
                  <a:srgbClr val="0563C1"/>
                </a:solidFill>
                <a:effectLst/>
                <a:latin typeface="Segoe UI" panose="020B0502040204020203" pitchFamily="34" charset="0"/>
                <a:ea typeface="DengXian" panose="02010600030101010101" pitchFamily="2" charset="-122"/>
                <a:cs typeface="Arial" panose="020B0604020202020204" pitchFamily="34" charset="0"/>
                <a:hlinkClick r:id="rId2"/>
              </a:rPr>
              <a:t>www.nhs/article/brown/nhssafety/nurses/jkshjdhfhjsdhjksf.com</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argues that nurses need to be given more safety training in the first few weeks of their employment.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(We don’t include </a:t>
            </a:r>
            <a:r>
              <a:rPr lang="en-GB" sz="1800" b="1"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urls</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ever in the body of our work, only in the reference list, date is also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Brown’s (2021) article argues that nurses need to be given more safety training in the first few weeks of their employment.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8. Statistics prove that women are, in fact, safer drivers then men.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effectLst/>
                <a:latin typeface="Segoe UI" panose="020B0502040204020203" pitchFamily="34" charset="0"/>
                <a:ea typeface="DengXian" panose="02010600030101010101" pitchFamily="2" charset="-122"/>
                <a:cs typeface="Arial" panose="020B0604020202020204" pitchFamily="34" charset="0"/>
              </a:rPr>
              <a:t>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(Citation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Statistics prove that women are, in fact, safer drivers then men (DVLA, 2019).</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latin typeface="Segoe UI" panose="020B0502040204020203" pitchFamily="34" charset="0"/>
                <a:ea typeface="DengXian" panose="02010600030101010101" pitchFamily="2" charset="-122"/>
                <a:cs typeface="Arial" panose="020B0604020202020204" pitchFamily="34" charset="0"/>
              </a:rPr>
              <a:t>9</a:t>
            </a:r>
            <a:r>
              <a:rPr lang="en-GB" sz="1800" kern="100" dirty="0">
                <a:effectLst/>
                <a:latin typeface="Segoe UI" panose="020B0502040204020203" pitchFamily="34" charset="0"/>
                <a:ea typeface="DengXian" panose="02010600030101010101" pitchFamily="2" charset="-122"/>
                <a:cs typeface="Arial" panose="020B0604020202020204" pitchFamily="34" charset="0"/>
              </a:rPr>
              <a:t>.  Someone has argued that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(We do not need to cite generally accepted information)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strike="sngStrike"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Someone has argued that</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26315706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93E1-17B8-F08F-CE21-568AA151153C}"/>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D8238E4F-8AB6-6E05-D422-3E67D7C545D4}"/>
              </a:ext>
            </a:extLst>
          </p:cNvPr>
          <p:cNvSpPr>
            <a:spLocks noGrp="1"/>
          </p:cNvSpPr>
          <p:nvPr>
            <p:ph idx="1"/>
          </p:nvPr>
        </p:nvSpPr>
        <p:spPr>
          <a:xfrm>
            <a:off x="457200" y="1417638"/>
            <a:ext cx="8229600" cy="3916363"/>
          </a:xfrm>
        </p:spPr>
        <p:txBody>
          <a:bodyPr/>
          <a:lstStyle/>
          <a:p>
            <a:r>
              <a:rPr lang="en-US" sz="2800" dirty="0"/>
              <a:t>Newcastle University. (2024) </a:t>
            </a:r>
            <a:r>
              <a:rPr lang="en-US" sz="2800" i="1" dirty="0"/>
              <a:t>Referencing</a:t>
            </a:r>
            <a:r>
              <a:rPr lang="en-US" sz="2800" dirty="0"/>
              <a:t>. Available at: </a:t>
            </a:r>
            <a:r>
              <a:rPr lang="en-US" sz="2800" dirty="0">
                <a:hlinkClick r:id="rId2"/>
              </a:rPr>
              <a:t>https://www.ncl.ac.uk/academic-skills-kit/good-academic-practice/referencing/</a:t>
            </a:r>
            <a:r>
              <a:rPr lang="en-US" sz="2800" dirty="0"/>
              <a:t> [Accessed 1 May 2024]</a:t>
            </a:r>
          </a:p>
          <a:p>
            <a:r>
              <a:rPr lang="en-US" sz="2800" dirty="0"/>
              <a:t>Technological University of the Shannon. (2024) </a:t>
            </a:r>
            <a:r>
              <a:rPr lang="en-GB" sz="2800" b="0" i="1" dirty="0">
                <a:solidFill>
                  <a:srgbClr val="333333"/>
                </a:solidFill>
                <a:effectLst/>
              </a:rPr>
              <a:t>Write it Right - A guide to Harvard </a:t>
            </a:r>
            <a:r>
              <a:rPr lang="en-GB" sz="2800" b="0" i="1" dirty="0">
                <a:effectLst/>
              </a:rPr>
              <a:t>referencing style. </a:t>
            </a:r>
            <a:r>
              <a:rPr lang="en-GB" sz="2800" b="0" dirty="0">
                <a:effectLst/>
              </a:rPr>
              <a:t>Available at: </a:t>
            </a:r>
            <a:r>
              <a:rPr lang="en-GB" sz="2800" b="0" dirty="0">
                <a:effectLst/>
                <a:hlinkClick r:id="rId3"/>
              </a:rPr>
              <a:t>https://lit.libguides.com/Write-it-Right/paraphrasing</a:t>
            </a:r>
            <a:r>
              <a:rPr lang="en-GB" sz="2800" b="0" dirty="0">
                <a:effectLst/>
              </a:rPr>
              <a:t> [Accessed 10 October 2024]</a:t>
            </a:r>
            <a:endParaRPr lang="en-GB" sz="2800" b="0" i="1" dirty="0">
              <a:effectLst/>
            </a:endParaRPr>
          </a:p>
          <a:p>
            <a:endParaRPr lang="en-US" dirty="0"/>
          </a:p>
          <a:p>
            <a:endParaRPr lang="en-US" dirty="0"/>
          </a:p>
        </p:txBody>
      </p:sp>
      <p:sp>
        <p:nvSpPr>
          <p:cNvPr id="4" name="Date Placeholder 3">
            <a:extLst>
              <a:ext uri="{FF2B5EF4-FFF2-40B4-BE49-F238E27FC236}">
                <a16:creationId xmlns:a16="http://schemas.microsoft.com/office/drawing/2014/main" id="{1AD0D671-9E4E-2756-D169-F15E4AFDB5C4}"/>
              </a:ext>
            </a:extLst>
          </p:cNvPr>
          <p:cNvSpPr>
            <a:spLocks noGrp="1"/>
          </p:cNvSpPr>
          <p:nvPr>
            <p:ph type="dt" sz="half" idx="10"/>
          </p:nvPr>
        </p:nvSpPr>
        <p:spPr/>
        <p:txBody>
          <a:bodyPr/>
          <a:lstStyle/>
          <a:p>
            <a:pPr>
              <a:defRPr/>
            </a:pPr>
            <a:fld id="{7734DD8D-AE26-4A6C-B780-968F72A0D9BC}" type="datetime1">
              <a:rPr lang="en-GB" smtClean="0"/>
              <a:pPr>
                <a:defRPr/>
              </a:pPr>
              <a:t>21/02/2025</a:t>
            </a:fld>
            <a:endParaRPr lang="en-GB"/>
          </a:p>
        </p:txBody>
      </p:sp>
    </p:spTree>
    <p:extLst>
      <p:ext uri="{BB962C8B-B14F-4D97-AF65-F5344CB8AC3E}">
        <p14:creationId xmlns:p14="http://schemas.microsoft.com/office/powerpoint/2010/main" val="4971517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marL="0" indent="0" eaLnBrk="1" hangingPunct="1">
              <a:buNone/>
            </a:pPr>
            <a:r>
              <a:rPr lang="en-GB" altLang="en-US"/>
              <a:t>Please remember that you can reference your sources using cite-them right</a:t>
            </a:r>
          </a:p>
          <a:p>
            <a:pPr marL="0" indent="0" eaLnBrk="1" hangingPunct="1">
              <a:buNone/>
            </a:pPr>
            <a:endParaRPr lang="en-GB" altLang="en-US"/>
          </a:p>
          <a:p>
            <a:pPr marL="0" indent="0" eaLnBrk="1" hangingPunct="1">
              <a:buNone/>
            </a:pPr>
            <a:r>
              <a:rPr lang="en-GB" altLang="en-US">
                <a:hlinkClick r:id="rId2"/>
              </a:rPr>
              <a:t>https://moodle.uwtsd.ac.uk/mod/url/view.php?id=485942</a:t>
            </a:r>
            <a:r>
              <a:rPr lang="en-GB" altLang="en-US"/>
              <a:t> </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613</TotalTime>
  <Words>3599</Words>
  <Application>Microsoft Macintosh PowerPoint</Application>
  <PresentationFormat>On-screen Show (4:3)</PresentationFormat>
  <Paragraphs>283</Paragraphs>
  <Slides>39</Slides>
  <Notes>4</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39</vt:i4>
      </vt:variant>
    </vt:vector>
  </HeadingPairs>
  <TitlesOfParts>
    <vt:vector size="51" baseType="lpstr">
      <vt:lpstr>DengXian</vt:lpstr>
      <vt:lpstr>-apple-system</vt:lpstr>
      <vt:lpstr>Arial</vt:lpstr>
      <vt:lpstr>Calibri</vt:lpstr>
      <vt:lpstr>Myriad Pro</vt:lpstr>
      <vt:lpstr>Roboto</vt:lpstr>
      <vt:lpstr>Segoe UI</vt:lpstr>
      <vt:lpstr>Tahoma</vt:lpstr>
      <vt:lpstr>Wingdings</vt:lpstr>
      <vt:lpstr>1_20140311PresentationUWTSDTemplate</vt:lpstr>
      <vt:lpstr>20140311PresentationUWTSDTemplate</vt:lpstr>
      <vt:lpstr>2_20140311PresentationUWTSDTemplate</vt:lpstr>
      <vt:lpstr>PowerPoint Presentation</vt:lpstr>
      <vt:lpstr>Aims of the session</vt:lpstr>
      <vt:lpstr>Activity 1 Referencing Worksheet</vt:lpstr>
      <vt:lpstr>What is referencing? </vt:lpstr>
      <vt:lpstr>Referencing </vt:lpstr>
      <vt:lpstr>Referencing</vt:lpstr>
      <vt:lpstr>Importance of referencing  </vt:lpstr>
      <vt:lpstr>Citing vs. Referencing</vt:lpstr>
      <vt:lpstr>When to cite?</vt:lpstr>
      <vt:lpstr>Activity 2</vt:lpstr>
      <vt:lpstr>How to Reference</vt:lpstr>
      <vt:lpstr>Ways to Cite in the Body of your Report</vt:lpstr>
      <vt:lpstr>Direct Citations</vt:lpstr>
      <vt:lpstr>Direct Citations: Recognise!</vt:lpstr>
      <vt:lpstr>Direct Citations Cont…</vt:lpstr>
      <vt:lpstr>Direct Citations Continued…</vt:lpstr>
      <vt:lpstr>Paraphrasing</vt:lpstr>
      <vt:lpstr>Paraphrasing Continued…</vt:lpstr>
      <vt:lpstr>Summarising</vt:lpstr>
      <vt:lpstr>Again….How to Cite</vt:lpstr>
      <vt:lpstr>Example of an in-text citation from a student’s work </vt:lpstr>
      <vt:lpstr>Using in-text citations: more examples </vt:lpstr>
      <vt:lpstr>Expressions to introduce  in-text citations  </vt:lpstr>
      <vt:lpstr>A note on ‘et. al.’</vt:lpstr>
      <vt:lpstr>In-text citation (short reference)</vt:lpstr>
      <vt:lpstr>How to reference </vt:lpstr>
      <vt:lpstr>Reference list </vt:lpstr>
      <vt:lpstr>Example of a reference list </vt:lpstr>
      <vt:lpstr>Referencing a book (one author) – full reference</vt:lpstr>
      <vt:lpstr>Referencing a journal article – full reference </vt:lpstr>
      <vt:lpstr>Journal articles </vt:lpstr>
      <vt:lpstr>Referencing </vt:lpstr>
      <vt:lpstr>Activity 4 + 5 </vt:lpstr>
      <vt:lpstr>Activity 4 Answers</vt:lpstr>
      <vt:lpstr>Activity 5 Answers</vt:lpstr>
      <vt:lpstr>Activity 5 Answers</vt:lpstr>
      <vt:lpstr>Activity 5 Answers</vt:lpstr>
      <vt:lpstr>References</vt:lpstr>
      <vt:lpstr>Useful links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14</cp:revision>
  <dcterms:created xsi:type="dcterms:W3CDTF">2012-10-20T16:04:33Z</dcterms:created>
  <dcterms:modified xsi:type="dcterms:W3CDTF">2025-02-21T16:47:42Z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