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1"/>
  </p:sldMasterIdLst>
  <p:notesMasterIdLst>
    <p:notesMasterId r:id="rId11"/>
  </p:notesMasterIdLst>
  <p:sldIdLst>
    <p:sldId id="256" r:id="rId2"/>
    <p:sldId id="257" r:id="rId3"/>
    <p:sldId id="258" r:id="rId4"/>
    <p:sldId id="259" r:id="rId5"/>
    <p:sldId id="261" r:id="rId6"/>
    <p:sldId id="267" r:id="rId7"/>
    <p:sldId id="264" r:id="rId8"/>
    <p:sldId id="265" r:id="rId9"/>
    <p:sldId id="266"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54" d="100"/>
          <a:sy n="54" d="100"/>
        </p:scale>
        <p:origin x="1148"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5BF727-B84D-48BA-ACFF-BF4464B189B0}" type="datetimeFigureOut">
              <a:rPr lang="en-GB" smtClean="0"/>
              <a:t>27/01/2025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606ED08-2F19-4506-A4C3-AB758F5BE2ED}" type="slidenum">
              <a:rPr lang="en-GB" smtClean="0"/>
              <a:t>‹#›</a:t>
            </a:fld>
            <a:endParaRPr lang="en-GB"/>
          </a:p>
        </p:txBody>
      </p:sp>
    </p:spTree>
    <p:extLst>
      <p:ext uri="{BB962C8B-B14F-4D97-AF65-F5344CB8AC3E}">
        <p14:creationId xmlns:p14="http://schemas.microsoft.com/office/powerpoint/2010/main" val="16578151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Hello, I'm Kelly and today’s presentation is intended to provide a reflection on the initiative’s achievements following on from the previous report and sustainability plan for the Eden Project enterprise hub. It will also explore further strategies and offer an insight into mapping tools and their benefits. Several  operational problems were raised in a prior report, which may have contributed to the deterioration of the health and well-being of the community some of which are identified on the slide.</a:t>
            </a:r>
          </a:p>
          <a:p>
            <a:r>
              <a:rPr lang="en-GB" dirty="0"/>
              <a:t>Impact of increased tourism - 75 percent of the organization's carbon emissions are thought to be caused by the effects of workers and visitors traveling to and from the attraction, as well as transporting goods and materials entering the project (The Eden Project. 2025).</a:t>
            </a:r>
          </a:p>
          <a:p>
            <a:r>
              <a:rPr lang="en-GB" dirty="0"/>
              <a:t>Employees – The research also found that some frontline workers believed that due to their zero-hour contracts they were treated unfairly especially in comparison to senior management's large salaries (Hiller, A. 2014).</a:t>
            </a:r>
          </a:p>
          <a:p>
            <a:endParaRPr lang="en-GB" dirty="0"/>
          </a:p>
        </p:txBody>
      </p:sp>
      <p:sp>
        <p:nvSpPr>
          <p:cNvPr id="4" name="Slide Number Placeholder 3"/>
          <p:cNvSpPr>
            <a:spLocks noGrp="1"/>
          </p:cNvSpPr>
          <p:nvPr>
            <p:ph type="sldNum" sz="quarter" idx="5"/>
          </p:nvPr>
        </p:nvSpPr>
        <p:spPr/>
        <p:txBody>
          <a:bodyPr/>
          <a:lstStyle/>
          <a:p>
            <a:fld id="{8606ED08-2F19-4506-A4C3-AB758F5BE2ED}" type="slidenum">
              <a:rPr lang="en-GB" smtClean="0"/>
              <a:t>2</a:t>
            </a:fld>
            <a:endParaRPr lang="en-GB"/>
          </a:p>
        </p:txBody>
      </p:sp>
    </p:spTree>
    <p:extLst>
      <p:ext uri="{BB962C8B-B14F-4D97-AF65-F5344CB8AC3E}">
        <p14:creationId xmlns:p14="http://schemas.microsoft.com/office/powerpoint/2010/main" val="18337695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To counterbalance the detrimental effects of the organization's operations, it was crucial to try to identify local needs and to create and implement new initiatives that would better support the community in which the organization operates as well as expanding the organisations’ goal to include promoting Sustainable enterprise and education into its mission. The previous report identified the main challenges of the locality as poverty due to increased levels of deprivation, a seasonal economy and low-income jobs (Lewis-Bennett, K. 2024). </a:t>
            </a:r>
          </a:p>
        </p:txBody>
      </p:sp>
      <p:sp>
        <p:nvSpPr>
          <p:cNvPr id="4" name="Slide Number Placeholder 3"/>
          <p:cNvSpPr>
            <a:spLocks noGrp="1"/>
          </p:cNvSpPr>
          <p:nvPr>
            <p:ph type="sldNum" sz="quarter" idx="5"/>
          </p:nvPr>
        </p:nvSpPr>
        <p:spPr/>
        <p:txBody>
          <a:bodyPr/>
          <a:lstStyle/>
          <a:p>
            <a:fld id="{8606ED08-2F19-4506-A4C3-AB758F5BE2ED}" type="slidenum">
              <a:rPr lang="en-GB" smtClean="0"/>
              <a:t>3</a:t>
            </a:fld>
            <a:endParaRPr lang="en-GB"/>
          </a:p>
        </p:txBody>
      </p:sp>
    </p:spTree>
    <p:extLst>
      <p:ext uri="{BB962C8B-B14F-4D97-AF65-F5344CB8AC3E}">
        <p14:creationId xmlns:p14="http://schemas.microsoft.com/office/powerpoint/2010/main" val="11750119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initiative's goal is to establish a sustainable enterprise hub that offers networking opportunities and education from experts to encourage start-ups in the social, environmental, and rural sectors. In order to secure resources to guarantee the success of the initiative, the previous business model canvas failed to identify Key Stakeholders which we will revisit further on and activities based on value creation which would have supported the initiative's broader impact on the business environment and society.</a:t>
            </a:r>
          </a:p>
        </p:txBody>
      </p:sp>
      <p:sp>
        <p:nvSpPr>
          <p:cNvPr id="4" name="Slide Number Placeholder 3"/>
          <p:cNvSpPr>
            <a:spLocks noGrp="1"/>
          </p:cNvSpPr>
          <p:nvPr>
            <p:ph type="sldNum" sz="quarter" idx="5"/>
          </p:nvPr>
        </p:nvSpPr>
        <p:spPr/>
        <p:txBody>
          <a:bodyPr/>
          <a:lstStyle/>
          <a:p>
            <a:fld id="{8606ED08-2F19-4506-A4C3-AB758F5BE2ED}" type="slidenum">
              <a:rPr lang="en-GB" smtClean="0"/>
              <a:t>4</a:t>
            </a:fld>
            <a:endParaRPr lang="en-GB"/>
          </a:p>
        </p:txBody>
      </p:sp>
    </p:spTree>
    <p:extLst>
      <p:ext uri="{BB962C8B-B14F-4D97-AF65-F5344CB8AC3E}">
        <p14:creationId xmlns:p14="http://schemas.microsoft.com/office/powerpoint/2010/main" val="8951255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Research indicates that organizational culture has continuously surfaced as a critical factor in assessing the success of change implementation initiatives within an organization and that successful companies primarily possess cultural traits, such as values and cognitive processes (Belias, D. 2014) According to research some of the risks associated with organizational change can affect an organization's culture and cause employees to feel overburdened, inadequate, and unconfident, as well as frustrated by their lack of knowledge and comprehension (Austin, M.J. 2013). Therefore, in order for to limit the risks involved when a new initiative poses a risk to the existing organisational culture it is essential to implement a mapping model to predict such changes and ensure prevention.</a:t>
            </a:r>
          </a:p>
        </p:txBody>
      </p:sp>
      <p:sp>
        <p:nvSpPr>
          <p:cNvPr id="4" name="Slide Number Placeholder 3"/>
          <p:cNvSpPr>
            <a:spLocks noGrp="1"/>
          </p:cNvSpPr>
          <p:nvPr>
            <p:ph type="sldNum" sz="quarter" idx="5"/>
          </p:nvPr>
        </p:nvSpPr>
        <p:spPr/>
        <p:txBody>
          <a:bodyPr/>
          <a:lstStyle/>
          <a:p>
            <a:fld id="{8606ED08-2F19-4506-A4C3-AB758F5BE2ED}" type="slidenum">
              <a:rPr lang="en-GB" smtClean="0"/>
              <a:t>5</a:t>
            </a:fld>
            <a:endParaRPr lang="en-GB"/>
          </a:p>
        </p:txBody>
      </p:sp>
    </p:spTree>
    <p:extLst>
      <p:ext uri="{BB962C8B-B14F-4D97-AF65-F5344CB8AC3E}">
        <p14:creationId xmlns:p14="http://schemas.microsoft.com/office/powerpoint/2010/main" val="28981966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 theory of change is an model that explains how a project, policy, strategy, program, or initiative leads to the desired outcome through a series of early and intermediate outcomes. Navigating the complexity of a social change can be supported by implementing a theory of change model (</a:t>
            </a:r>
            <a:r>
              <a:rPr lang="en-GB" dirty="0" err="1"/>
              <a:t>Serrat</a:t>
            </a:r>
            <a:r>
              <a:rPr lang="en-GB" dirty="0"/>
              <a:t>, O. 2017). The Theory of change is a fundamental component of any large-scale social change effort and has been used by government, as well as philanthropic institutions worldwide including the United Nations, World Bank and UK Department for International Development (Jurevicius. O. 2024). Implementing the theory of change framework into business models provides many benefits such as a clear understanding about how change will happen and how and why to expect to see it, it will also provide measurable indicators of the type of success identified, provide opportunities for networking with stakeholders in order to understand what they define as success and its timeframe they expect to see it. The theory of change is explained as a powerful tool that captures the complexity of initiatives (Centre for Theory of Change. 2025).</a:t>
            </a:r>
          </a:p>
        </p:txBody>
      </p:sp>
      <p:sp>
        <p:nvSpPr>
          <p:cNvPr id="4" name="Slide Number Placeholder 3"/>
          <p:cNvSpPr>
            <a:spLocks noGrp="1"/>
          </p:cNvSpPr>
          <p:nvPr>
            <p:ph type="sldNum" sz="quarter" idx="5"/>
          </p:nvPr>
        </p:nvSpPr>
        <p:spPr/>
        <p:txBody>
          <a:bodyPr/>
          <a:lstStyle/>
          <a:p>
            <a:fld id="{8606ED08-2F19-4506-A4C3-AB758F5BE2ED}" type="slidenum">
              <a:rPr lang="en-GB" smtClean="0"/>
              <a:t>6</a:t>
            </a:fld>
            <a:endParaRPr lang="en-GB"/>
          </a:p>
        </p:txBody>
      </p:sp>
    </p:spTree>
    <p:extLst>
      <p:ext uri="{BB962C8B-B14F-4D97-AF65-F5344CB8AC3E}">
        <p14:creationId xmlns:p14="http://schemas.microsoft.com/office/powerpoint/2010/main" val="40831989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latin typeface="Times New Roman" panose="02020603050405020304" pitchFamily="18" charset="0"/>
                <a:cs typeface="Times New Roman" panose="02020603050405020304" pitchFamily="18" charset="0"/>
              </a:rPr>
              <a:t>The plans Stakeholder analysis displayed on the slide is detailed and includes all stakeholders impacted by the initiatives operations however it does not however it does not include nature as a stakeholder. </a:t>
            </a:r>
          </a:p>
          <a:p>
            <a:r>
              <a:rPr lang="en-GB" dirty="0">
                <a:latin typeface="Times New Roman" panose="02020603050405020304" pitchFamily="18" charset="0"/>
                <a:cs typeface="Times New Roman" panose="02020603050405020304" pitchFamily="18" charset="0"/>
              </a:rPr>
              <a:t>According to research, experts believe that the natural environment should be considered as a stakeholder, mainly for two reasons (Laine, M. 2010). The first explains how the earth is vast and encompasses all human activity, and the second explains how human  activities can strengthen the earth's standing as a significant entity for a company and how it is acceptable for organizations to take into account their impact on the health of the earth (Laine, M. 2010) as a  sustainable and natural environment is essential to an initiative's success, in terms of scaling up and measuring impact it is imperative that supply chain and industry leaders integrate nature as a stakeholder to their organizations.</a:t>
            </a:r>
          </a:p>
          <a:p>
            <a:endParaRPr lang="en-GB" dirty="0"/>
          </a:p>
          <a:p>
            <a:endParaRPr lang="en-GB" dirty="0"/>
          </a:p>
        </p:txBody>
      </p:sp>
      <p:sp>
        <p:nvSpPr>
          <p:cNvPr id="4" name="Slide Number Placeholder 3"/>
          <p:cNvSpPr>
            <a:spLocks noGrp="1"/>
          </p:cNvSpPr>
          <p:nvPr>
            <p:ph type="sldNum" sz="quarter" idx="5"/>
          </p:nvPr>
        </p:nvSpPr>
        <p:spPr/>
        <p:txBody>
          <a:bodyPr/>
          <a:lstStyle/>
          <a:p>
            <a:fld id="{8606ED08-2F19-4506-A4C3-AB758F5BE2ED}" type="slidenum">
              <a:rPr lang="en-GB" smtClean="0"/>
              <a:t>7</a:t>
            </a:fld>
            <a:endParaRPr lang="en-GB"/>
          </a:p>
        </p:txBody>
      </p:sp>
    </p:spTree>
    <p:extLst>
      <p:ext uri="{BB962C8B-B14F-4D97-AF65-F5344CB8AC3E}">
        <p14:creationId xmlns:p14="http://schemas.microsoft.com/office/powerpoint/2010/main" val="12828727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latin typeface="Times New Roman" panose="02020603050405020304" pitchFamily="18" charset="0"/>
                <a:cs typeface="Times New Roman" panose="02020603050405020304" pitchFamily="18" charset="0"/>
              </a:rPr>
              <a:t>Upon reflection and evaluation of the research provided in previous reports as well as the evidence-based theory and strategic framework discussed throughout for the implementation of this initiative many things were achieved.  Firstly, we succeeded in identifying the negative effects that the organization's activities currently have on both the environment and the local health and well-being of the society it operates in and established other negative factors such as the feelings of some of the frontline staff on zero-hour contracts. Secondly, we explored the benefits and impacts of applying the Theory of Change strategy which explains why it is crucial for organizations to protect the health of the environment in which they operate, which is why it is recommended that organisations should include nature as a stakeholder. Therefore, applying this theory to all future business models and practices is crucial to ensuring the sustainability of the environment both internally and externally and the success of any this initiative and any future projects or practices. </a:t>
            </a:r>
          </a:p>
        </p:txBody>
      </p:sp>
      <p:sp>
        <p:nvSpPr>
          <p:cNvPr id="4" name="Slide Number Placeholder 3"/>
          <p:cNvSpPr>
            <a:spLocks noGrp="1"/>
          </p:cNvSpPr>
          <p:nvPr>
            <p:ph type="sldNum" sz="quarter" idx="5"/>
          </p:nvPr>
        </p:nvSpPr>
        <p:spPr/>
        <p:txBody>
          <a:bodyPr/>
          <a:lstStyle/>
          <a:p>
            <a:fld id="{8606ED08-2F19-4506-A4C3-AB758F5BE2ED}" type="slidenum">
              <a:rPr lang="en-GB" smtClean="0"/>
              <a:t>8</a:t>
            </a:fld>
            <a:endParaRPr lang="en-GB"/>
          </a:p>
        </p:txBody>
      </p:sp>
    </p:spTree>
    <p:extLst>
      <p:ext uri="{BB962C8B-B14F-4D97-AF65-F5344CB8AC3E}">
        <p14:creationId xmlns:p14="http://schemas.microsoft.com/office/powerpoint/2010/main" val="30256311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04DB13E-F722-4ED6-BB00-556651E95281}"/>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7" name="Group 6">
            <a:extLst>
              <a:ext uri="{FF2B5EF4-FFF2-40B4-BE49-F238E27FC236}">
                <a16:creationId xmlns:a16="http://schemas.microsoft.com/office/drawing/2014/main" id="{E26428D7-C6F3-473D-A360-A3F5C3E8728C}"/>
              </a:ext>
            </a:extLst>
          </p:cNvPr>
          <p:cNvGrpSpPr/>
          <p:nvPr/>
        </p:nvGrpSpPr>
        <p:grpSpPr>
          <a:xfrm>
            <a:off x="5250180" y="1267730"/>
            <a:ext cx="1691640" cy="615934"/>
            <a:chOff x="5250180" y="1267730"/>
            <a:chExt cx="1691640" cy="615934"/>
          </a:xfrm>
        </p:grpSpPr>
        <p:cxnSp>
          <p:nvCxnSpPr>
            <p:cNvPr id="17" name="Straight Connector 16"/>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629103" y="2244830"/>
            <a:ext cx="8933796" cy="2437232"/>
          </a:xfrm>
        </p:spPr>
        <p:txBody>
          <a:bodyPr tIns="45720" bIns="45720" anchor="ctr">
            <a:normAutofit/>
          </a:bodyPr>
          <a:lstStyle>
            <a:lvl1pPr algn="ctr">
              <a:lnSpc>
                <a:spcPct val="83000"/>
              </a:lnSpc>
              <a:defRPr lang="en-US" sz="68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629101" y="4682062"/>
            <a:ext cx="8936846" cy="457201"/>
          </a:xfrm>
        </p:spPr>
        <p:txBody>
          <a:bodyPr>
            <a:normAutofit/>
          </a:bodyPr>
          <a:lstStyle>
            <a:lvl1pPr marL="0" indent="0" algn="ctr">
              <a:spcBef>
                <a:spcPts val="0"/>
              </a:spcBef>
              <a:buNone/>
              <a:defRPr sz="1800" spc="80" baseline="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6"/>
            <a:ext cx="1554480" cy="485546"/>
          </a:xfrm>
        </p:spPr>
        <p:txBody>
          <a:bodyPr/>
          <a:lstStyle>
            <a:lvl1pPr algn="ctr">
              <a:defRPr sz="1300" spc="0" baseline="0">
                <a:solidFill>
                  <a:srgbClr val="FFFFFF"/>
                </a:solidFill>
                <a:latin typeface="+mn-lt"/>
              </a:defRPr>
            </a:lvl1pPr>
          </a:lstStyle>
          <a:p>
            <a:fld id="{EA0C0817-A112-4847-8014-A94B7D2A4EA3}" type="datetime1">
              <a:rPr lang="en-US" smtClean="0"/>
              <a:t>1/26/2025</a:t>
            </a:fld>
            <a:endParaRPr lang="en-US" dirty="0"/>
          </a:p>
        </p:txBody>
      </p:sp>
      <p:sp>
        <p:nvSpPr>
          <p:cNvPr id="21" name="Footer Placeholder 20"/>
          <p:cNvSpPr>
            <a:spLocks noGrp="1"/>
          </p:cNvSpPr>
          <p:nvPr>
            <p:ph type="ftr" sz="quarter" idx="11"/>
          </p:nvPr>
        </p:nvSpPr>
        <p:spPr>
          <a:xfrm>
            <a:off x="1629100" y="5177408"/>
            <a:ext cx="5730295" cy="228600"/>
          </a:xfrm>
        </p:spPr>
        <p:txBody>
          <a:bodyPr/>
          <a:lstStyle>
            <a:lvl1pPr algn="l">
              <a:defRPr>
                <a:solidFill>
                  <a:schemeClr val="tx1">
                    <a:lumMod val="85000"/>
                    <a:lumOff val="15000"/>
                  </a:schemeClr>
                </a:solidFill>
              </a:defRPr>
            </a:lvl1pPr>
          </a:lstStyle>
          <a:p>
            <a:endParaRPr lang="en-US" dirty="0"/>
          </a:p>
        </p:txBody>
      </p:sp>
      <p:sp>
        <p:nvSpPr>
          <p:cNvPr id="22" name="Slide Number Placeholder 21"/>
          <p:cNvSpPr>
            <a:spLocks noGrp="1"/>
          </p:cNvSpPr>
          <p:nvPr>
            <p:ph type="sldNum" sz="quarter" idx="12"/>
          </p:nvPr>
        </p:nvSpPr>
        <p:spPr>
          <a:xfrm>
            <a:off x="8606920" y="5177408"/>
            <a:ext cx="1955980"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14304591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32B432-ACDA-4023-A761-2BAB76577B62}" type="datetime1">
              <a:rPr lang="en-US" smtClean="0"/>
              <a:t>1/26/2025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24871205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0A4A1889-E37C-4EC3-9E41-9DAD221CF389}"/>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3" name="Rectangle 22"/>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29156" y="2275165"/>
            <a:ext cx="8933688" cy="2406895"/>
          </a:xfrm>
        </p:spPr>
        <p:txBody>
          <a:bodyPr anchor="ctr">
            <a:normAutofit/>
          </a:bodyPr>
          <a:lstStyle>
            <a:lvl1pPr algn="ctr">
              <a:lnSpc>
                <a:spcPct val="83000"/>
              </a:lnSpc>
              <a:defRPr lang="en-US" sz="68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grpSp>
        <p:nvGrpSpPr>
          <p:cNvPr id="16" name="Group 15">
            <a:extLst>
              <a:ext uri="{FF2B5EF4-FFF2-40B4-BE49-F238E27FC236}">
                <a16:creationId xmlns:a16="http://schemas.microsoft.com/office/drawing/2014/main" id="{1683EB04-C23E-490C-A1A6-030CF79D23C8}"/>
              </a:ext>
            </a:extLst>
          </p:cNvPr>
          <p:cNvGrpSpPr/>
          <p:nvPr/>
        </p:nvGrpSpPr>
        <p:grpSpPr>
          <a:xfrm>
            <a:off x="5250180" y="1267730"/>
            <a:ext cx="1691640" cy="615934"/>
            <a:chOff x="5250180" y="1267730"/>
            <a:chExt cx="1691640" cy="615934"/>
          </a:xfrm>
        </p:grpSpPr>
        <p:cxnSp>
          <p:nvCxnSpPr>
            <p:cNvPr id="17" name="Straight Connector 16">
              <a:extLst>
                <a:ext uri="{FF2B5EF4-FFF2-40B4-BE49-F238E27FC236}">
                  <a16:creationId xmlns:a16="http://schemas.microsoft.com/office/drawing/2014/main" id="{F8A84C03-E1CA-4A4E-81D6-9BB0C335B7A0}"/>
                </a:ext>
              </a:extLst>
            </p:cNvPr>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4A26FB5A-D5D1-4DAB-AC43-7F51A7F2D197}"/>
                </a:ext>
              </a:extLst>
            </p:cNvPr>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49303F14-E560-4C02-94F4-B4695FE26813}"/>
                </a:ext>
              </a:extLst>
            </p:cNvPr>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3" name="Text Placeholder 2"/>
          <p:cNvSpPr>
            <a:spLocks noGrp="1"/>
          </p:cNvSpPr>
          <p:nvPr>
            <p:ph type="body" idx="1"/>
          </p:nvPr>
        </p:nvSpPr>
        <p:spPr>
          <a:xfrm>
            <a:off x="1629156" y="4682062"/>
            <a:ext cx="8939784" cy="457200"/>
          </a:xfrm>
        </p:spPr>
        <p:txBody>
          <a:bodyPr anchor="t">
            <a:normAutofit/>
          </a:bodyPr>
          <a:lstStyle>
            <a:lvl1pPr marL="0" indent="0" algn="ctr">
              <a:buNone/>
              <a:tabLst>
                <a:tab pos="2633663" algn="l"/>
              </a:tabLst>
              <a:defRPr sz="1800">
                <a:solidFill>
                  <a:schemeClr val="tx1">
                    <a:lumMod val="95000"/>
                    <a:lumOff val="5000"/>
                  </a:schemeClr>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18760" y="1344502"/>
            <a:ext cx="1554480" cy="498781"/>
          </a:xfrm>
        </p:spPr>
        <p:txBody>
          <a:bodyPr/>
          <a:lstStyle>
            <a:lvl1pPr algn="ctr">
              <a:defRPr lang="en-US" sz="1300" kern="1200" spc="0" baseline="0">
                <a:solidFill>
                  <a:srgbClr val="FFFFFF"/>
                </a:solidFill>
                <a:latin typeface="+mn-lt"/>
                <a:ea typeface="+mn-ea"/>
                <a:cs typeface="+mn-cs"/>
              </a:defRPr>
            </a:lvl1pPr>
          </a:lstStyle>
          <a:p>
            <a:fld id="{D9C646AA-F36E-4540-911D-FFFC0A0EF24A}" type="datetime1">
              <a:rPr lang="en-US" smtClean="0"/>
              <a:t>1/26/2025</a:t>
            </a:fld>
            <a:endParaRPr lang="en-US" dirty="0"/>
          </a:p>
        </p:txBody>
      </p:sp>
      <p:sp>
        <p:nvSpPr>
          <p:cNvPr id="5" name="Footer Placeholder 4"/>
          <p:cNvSpPr>
            <a:spLocks noGrp="1"/>
          </p:cNvSpPr>
          <p:nvPr>
            <p:ph type="ftr" sz="quarter" idx="11"/>
          </p:nvPr>
        </p:nvSpPr>
        <p:spPr>
          <a:xfrm>
            <a:off x="1629157" y="5177408"/>
            <a:ext cx="5660134" cy="228600"/>
          </a:xfrm>
        </p:spPr>
        <p:txBody>
          <a:bodyPr/>
          <a:lstStyle>
            <a:lvl1pPr algn="l">
              <a:defRPr>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12"/>
          </p:nvPr>
        </p:nvSpPr>
        <p:spPr>
          <a:xfrm>
            <a:off x="8604504" y="5177408"/>
            <a:ext cx="1958339"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12909439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6176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9186D26-FA5F-4637-B602-B7C2DC34CFD4}" type="datetime1">
              <a:rPr lang="en-US" smtClean="0"/>
              <a:t>1/26/2025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41820473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663440" cy="640080"/>
          </a:xfrm>
        </p:spPr>
        <p:txBody>
          <a:bodyPr anchor="ctr">
            <a:normAutofit/>
          </a:bodyPr>
          <a:lstStyle>
            <a:lvl1pPr marL="0" indent="0" algn="l">
              <a:spcBef>
                <a:spcPts val="0"/>
              </a:spcBef>
              <a:buNone/>
              <a:defRPr sz="1900" b="1" i="0">
                <a:solidFill>
                  <a:schemeClr val="tx1"/>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1069848" y="2792472"/>
            <a:ext cx="4663440" cy="3163825"/>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458712" y="2074334"/>
            <a:ext cx="4663440" cy="640080"/>
          </a:xfrm>
        </p:spPr>
        <p:txBody>
          <a:bodyPr anchor="ctr">
            <a:normAutofit/>
          </a:bodyPr>
          <a:lstStyle>
            <a:lvl1pPr marL="0" indent="0" algn="l">
              <a:spcBef>
                <a:spcPts val="0"/>
              </a:spcBef>
              <a:buNone/>
              <a:defRPr sz="1900" b="1">
                <a:solidFill>
                  <a:schemeClr val="tx1"/>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458712" y="2792471"/>
            <a:ext cx="4663440" cy="3164509"/>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8A7F15D8-96D1-4781-BC50-CA8A088B2FE4}" type="datetime1">
              <a:rPr lang="en-US" smtClean="0"/>
              <a:t>1/26/2025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15379877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A96C99-B8F8-4528-BD05-0E16E943DC09}" type="datetime1">
              <a:rPr lang="en-US" smtClean="0"/>
              <a:t>1/26/2025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41211413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636942-C211-4B28-8DBD-C953E00AF71B}" type="datetime1">
              <a:rPr lang="en-US" smtClean="0"/>
              <a:t>1/26/2025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24921260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5E1BBF9-8BEF-4353-BA68-30AAF9EBD8D8}"/>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id="{5B941C21-2A5D-4912-AB06-1BB0C0EB6AE1}"/>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58200" y="607392"/>
            <a:ext cx="3161963" cy="1645920"/>
          </a:xfrm>
        </p:spPr>
        <p:txBody>
          <a:bodyPr anchor="b">
            <a:normAutofit/>
          </a:bodyPr>
          <a:lstStyle>
            <a:lvl1pPr algn="l" defTabSz="914400" rtl="0" eaLnBrk="1" latinLnBrk="0" hangingPunct="1">
              <a:lnSpc>
                <a:spcPct val="100000"/>
              </a:lnSpc>
              <a:spcBef>
                <a:spcPct val="0"/>
              </a:spcBef>
              <a:buNone/>
              <a:defRPr lang="en-US" sz="32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68580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58200" y="2336800"/>
            <a:ext cx="3161963" cy="3606800"/>
          </a:xfrm>
        </p:spPr>
        <p:txBody>
          <a:bodyPr>
            <a:normAutofit/>
          </a:bodyPr>
          <a:lstStyle>
            <a:lvl1pPr marL="0" indent="0">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a:xfrm>
            <a:off x="5588000" y="6035040"/>
            <a:ext cx="1955800" cy="365760"/>
          </a:xfrm>
        </p:spPr>
        <p:txBody>
          <a:bodyPr/>
          <a:lstStyle>
            <a:lvl1pPr>
              <a:defRPr>
                <a:solidFill>
                  <a:schemeClr val="tx1">
                    <a:lumMod val="85000"/>
                    <a:lumOff val="15000"/>
                  </a:schemeClr>
                </a:solidFill>
              </a:defRPr>
            </a:lvl1pPr>
          </a:lstStyle>
          <a:p>
            <a:fld id="{7E8D12A6-918A-48BD-8CB9-CA713993B0EA}" type="datetime1">
              <a:rPr lang="en-US" smtClean="0"/>
              <a:t>1/26/2025</a:t>
            </a:fld>
            <a:endParaRPr lang="en-US"/>
          </a:p>
        </p:txBody>
      </p:sp>
      <p:sp>
        <p:nvSpPr>
          <p:cNvPr id="9" name="Footer Placeholder 8"/>
          <p:cNvSpPr>
            <a:spLocks noGrp="1"/>
          </p:cNvSpPr>
          <p:nvPr>
            <p:ph type="ftr" sz="quarter" idx="11"/>
          </p:nvPr>
        </p:nvSpPr>
        <p:spPr>
          <a:xfrm>
            <a:off x="685801" y="6035040"/>
            <a:ext cx="4584700" cy="365760"/>
          </a:xfrm>
        </p:spPr>
        <p:txBody>
          <a:bodyPr/>
          <a:lstStyle>
            <a:lvl1pPr algn="l">
              <a:defRPr/>
            </a:lvl1pPr>
          </a:lstStyle>
          <a:p>
            <a:endParaRPr lang="en-US"/>
          </a:p>
        </p:txBody>
      </p:sp>
      <p:sp>
        <p:nvSpPr>
          <p:cNvPr id="11" name="Slide Number Placeholder 10"/>
          <p:cNvSpPr>
            <a:spLocks noGrp="1"/>
          </p:cNvSpPr>
          <p:nvPr>
            <p:ph type="sldNum" sz="quarter" idx="12"/>
          </p:nvPr>
        </p:nvSpPr>
        <p:spPr>
          <a:xfrm>
            <a:off x="10396728" y="6035040"/>
            <a:ext cx="1223435" cy="36576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a:p>
        </p:txBody>
      </p:sp>
    </p:spTree>
    <p:extLst>
      <p:ext uri="{BB962C8B-B14F-4D97-AF65-F5344CB8AC3E}">
        <p14:creationId xmlns:p14="http://schemas.microsoft.com/office/powerpoint/2010/main" val="14811493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687CA98-D9C7-497F-A1DA-7D22F8753BCE}"/>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228599" y="237744"/>
            <a:ext cx="7696201"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5" name="Date Placeholder 4"/>
          <p:cNvSpPr>
            <a:spLocks noGrp="1"/>
          </p:cNvSpPr>
          <p:nvPr>
            <p:ph type="dt" sz="half" idx="10"/>
          </p:nvPr>
        </p:nvSpPr>
        <p:spPr>
          <a:xfrm>
            <a:off x="5662337" y="6035040"/>
            <a:ext cx="2071963" cy="365760"/>
          </a:xfrm>
        </p:spPr>
        <p:txBody>
          <a:bodyPr/>
          <a:lstStyle>
            <a:lvl1pPr>
              <a:defRPr b="1">
                <a:solidFill>
                  <a:srgbClr val="FFFFFF"/>
                </a:solidFill>
                <a:effectLst>
                  <a:outerShdw blurRad="19050" dist="6350" dir="2700000" algn="tl" rotWithShape="0">
                    <a:prstClr val="black">
                      <a:alpha val="40000"/>
                    </a:prstClr>
                  </a:outerShdw>
                </a:effectLst>
              </a:defRPr>
            </a:lvl1pPr>
          </a:lstStyle>
          <a:p>
            <a:fld id="{E778CE86-875F-4587-BCF6-FA054AFC0D53}" type="datetime1">
              <a:rPr lang="en-US" smtClean="0"/>
              <a:pPr/>
              <a:t>1/26/2025</a:t>
            </a:fld>
            <a:endParaRPr lang="en-US" dirty="0"/>
          </a:p>
        </p:txBody>
      </p:sp>
      <p:sp>
        <p:nvSpPr>
          <p:cNvPr id="6" name="Footer Placeholder 5"/>
          <p:cNvSpPr>
            <a:spLocks noGrp="1"/>
          </p:cNvSpPr>
          <p:nvPr>
            <p:ph type="ftr" sz="quarter" idx="11"/>
          </p:nvPr>
        </p:nvSpPr>
        <p:spPr>
          <a:xfrm>
            <a:off x="612648" y="6035040"/>
            <a:ext cx="4588002" cy="365760"/>
          </a:xfrm>
        </p:spPr>
        <p:txBody>
          <a:bodyPr/>
          <a:lstStyle>
            <a:lvl1pPr marL="0" algn="r" defTabSz="914400" rtl="0" eaLnBrk="1" latinLnBrk="0" hangingPunct="1">
              <a:defRPr lang="en-US" sz="1000" b="1"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pPr algn="l"/>
            <a:endParaRPr lang="en-US" dirty="0"/>
          </a:p>
        </p:txBody>
      </p:sp>
      <p:sp>
        <p:nvSpPr>
          <p:cNvPr id="7" name="Slide Number Placeholder 6"/>
          <p:cNvSpPr>
            <a:spLocks noGrp="1"/>
          </p:cNvSpPr>
          <p:nvPr>
            <p:ph type="sldNum" sz="quarter" idx="12"/>
          </p:nvPr>
        </p:nvSpPr>
        <p:spPr>
          <a:xfrm>
            <a:off x="10396728" y="6035040"/>
            <a:ext cx="1225296" cy="365760"/>
          </a:xfrm>
        </p:spPr>
        <p:txBody>
          <a:bodyPr/>
          <a:lstStyle/>
          <a:p>
            <a:fld id="{34B7E4EF-A1BD-40F4-AB7B-04F084DD991D}" type="slidenum">
              <a:rPr lang="en-US" smtClean="0"/>
              <a:t>‹#›</a:t>
            </a:fld>
            <a:endParaRPr lang="en-US"/>
          </a:p>
        </p:txBody>
      </p:sp>
      <p:sp>
        <p:nvSpPr>
          <p:cNvPr id="12" name="Rectangle 11">
            <a:extLst>
              <a:ext uri="{FF2B5EF4-FFF2-40B4-BE49-F238E27FC236}">
                <a16:creationId xmlns:a16="http://schemas.microsoft.com/office/drawing/2014/main" id="{F8B3D8CC-BB13-41A5-8F34-B8E84A4F9534}"/>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77250" y="603504"/>
            <a:ext cx="3144774" cy="1645920"/>
          </a:xfrm>
        </p:spPr>
        <p:txBody>
          <a:bodyPr anchor="b">
            <a:noAutofit/>
          </a:bodyPr>
          <a:lstStyle>
            <a:lvl1pPr algn="l">
              <a:lnSpc>
                <a:spcPct val="100000"/>
              </a:lnSpc>
              <a:defRPr sz="3200" b="0">
                <a:solidFill>
                  <a:schemeClr val="tx1"/>
                </a:solidFill>
                <a:latin typeface="+mj-lt"/>
              </a:defRPr>
            </a:lvl1pPr>
          </a:lstStyle>
          <a:p>
            <a:r>
              <a:rPr lang="en-US"/>
              <a:t>Click to edit Master title style</a:t>
            </a:r>
            <a:endParaRPr lang="en-US" dirty="0"/>
          </a:p>
        </p:txBody>
      </p:sp>
      <p:sp>
        <p:nvSpPr>
          <p:cNvPr id="4" name="Text Placeholder 3"/>
          <p:cNvSpPr>
            <a:spLocks noGrp="1"/>
          </p:cNvSpPr>
          <p:nvPr>
            <p:ph type="body" sz="half" idx="2"/>
          </p:nvPr>
        </p:nvSpPr>
        <p:spPr>
          <a:xfrm>
            <a:off x="8477250" y="2386584"/>
            <a:ext cx="3144774" cy="3511296"/>
          </a:xfrm>
        </p:spPr>
        <p:txBody>
          <a:bodyPr>
            <a:normAutofit/>
          </a:bodyPr>
          <a:lstStyle>
            <a:lvl1pPr marL="0" indent="0" algn="l">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37168305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34F40B7-36AB-4376-BE14-EF7004D79BB9}" type="datetime1">
              <a:rPr lang="en-US" smtClean="0"/>
              <a:t>1/26/2025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34727640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F87CAB8-DCAE-46A5-AADA-B3FAD11A54E0}" type="datetime1">
              <a:rPr lang="en-US" smtClean="0"/>
              <a:t>1/26/2025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15152462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E94681D-2A4C-4A8D-B9B5-31D440D0328D}"/>
              </a:ext>
            </a:extLst>
          </p:cNvPr>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sp>
      <p:sp>
        <p:nvSpPr>
          <p:cNvPr id="8" name="Rectangle 7"/>
          <p:cNvSpPr/>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84962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56794" y="6035040"/>
            <a:ext cx="2893045" cy="36576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F6FA2B21-3FCD-4721-B95C-427943F61125}" type="datetime1">
              <a:rPr lang="en-US" smtClean="0"/>
              <a:t>1/26/2025</a:t>
            </a:fld>
            <a:endParaRPr lang="en-US"/>
          </a:p>
        </p:txBody>
      </p:sp>
      <p:sp>
        <p:nvSpPr>
          <p:cNvPr id="5" name="Footer Placeholder 4"/>
          <p:cNvSpPr>
            <a:spLocks noGrp="1"/>
          </p:cNvSpPr>
          <p:nvPr>
            <p:ph type="ftr" sz="quarter" idx="3"/>
          </p:nvPr>
        </p:nvSpPr>
        <p:spPr>
          <a:xfrm>
            <a:off x="1066800" y="6035040"/>
            <a:ext cx="5816600" cy="365760"/>
          </a:xfrm>
          <a:prstGeom prst="rect">
            <a:avLst/>
          </a:prstGeom>
        </p:spPr>
        <p:txBody>
          <a:bodyPr vert="horz" lIns="91440" tIns="45720" rIns="91440" bIns="45720" rtlCol="0" anchor="b"/>
          <a:lstStyle>
            <a:lvl1pPr algn="l">
              <a:defRPr sz="1000">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4"/>
          </p:nvPr>
        </p:nvSpPr>
        <p:spPr>
          <a:xfrm>
            <a:off x="10287000" y="6035040"/>
            <a:ext cx="838200" cy="36576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34B7E4EF-A1BD-40F4-AB7B-04F084DD991D}" type="slidenum">
              <a:rPr lang="en-US" smtClean="0"/>
              <a:t>‹#›</a:t>
            </a:fld>
            <a:endParaRPr lang="en-US"/>
          </a:p>
        </p:txBody>
      </p:sp>
    </p:spTree>
    <p:extLst>
      <p:ext uri="{BB962C8B-B14F-4D97-AF65-F5344CB8AC3E}">
        <p14:creationId xmlns:p14="http://schemas.microsoft.com/office/powerpoint/2010/main" val="2599359072"/>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67" r:id="rId5"/>
    <p:sldLayoutId id="2147483662" r:id="rId6"/>
    <p:sldLayoutId id="2147483663" r:id="rId7"/>
    <p:sldLayoutId id="2147483664" r:id="rId8"/>
    <p:sldLayoutId id="2147483665" r:id="rId9"/>
    <p:sldLayoutId id="2147483666" r:id="rId10"/>
    <p:sldLayoutId id="2147483668" r:id="rId11"/>
  </p:sldLayoutIdLst>
  <p:hf sldNum="0" hdr="0" ftr="0" dt="0"/>
  <p:txStyles>
    <p:titleStyle>
      <a:lvl1pPr algn="l" defTabSz="914400" rtl="0" eaLnBrk="1" latinLnBrk="0" hangingPunct="1">
        <a:lnSpc>
          <a:spcPct val="90000"/>
        </a:lnSpc>
        <a:spcBef>
          <a:spcPct val="0"/>
        </a:spcBef>
        <a:buNone/>
        <a:defRPr lang="en-US" sz="4200" i="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10000"/>
        </a:lnSpc>
        <a:spcBef>
          <a:spcPts val="900"/>
        </a:spcBef>
        <a:spcAft>
          <a:spcPts val="0"/>
        </a:spcAft>
        <a:buClr>
          <a:schemeClr val="tx1">
            <a:lumMod val="85000"/>
            <a:lumOff val="15000"/>
          </a:schemeClr>
        </a:buClr>
        <a:buFont typeface="Garamond" pitchFamily="18" charset="0"/>
        <a:buChar char="◦"/>
        <a:defRPr sz="1500" kern="1200">
          <a:solidFill>
            <a:schemeClr val="tx1"/>
          </a:solidFill>
          <a:latin typeface="+mn-lt"/>
          <a:ea typeface="+mn-ea"/>
          <a:cs typeface="+mn-cs"/>
        </a:defRPr>
      </a:lvl1pPr>
      <a:lvl2pPr marL="457200" indent="-182880" algn="l" defTabSz="914400" rtl="0" eaLnBrk="1" latinLnBrk="0" hangingPunct="1">
        <a:lnSpc>
          <a:spcPct val="110000"/>
        </a:lnSpc>
        <a:spcBef>
          <a:spcPts val="500"/>
        </a:spcBef>
        <a:buClr>
          <a:schemeClr val="tx1">
            <a:lumMod val="85000"/>
            <a:lumOff val="15000"/>
          </a:schemeClr>
        </a:buClr>
        <a:buFont typeface="Garamond" pitchFamily="18" charset="0"/>
        <a:buChar char="◦"/>
        <a:defRPr sz="1300" kern="1200">
          <a:solidFill>
            <a:schemeClr val="tx1"/>
          </a:solidFill>
          <a:latin typeface="+mn-lt"/>
          <a:ea typeface="+mn-ea"/>
          <a:cs typeface="+mn-cs"/>
        </a:defRPr>
      </a:lvl2pPr>
      <a:lvl3pPr marL="731520" indent="-182880" algn="l" defTabSz="914400" rtl="0" eaLnBrk="1" latinLnBrk="0" hangingPunct="1">
        <a:lnSpc>
          <a:spcPct val="11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3pPr>
      <a:lvl4pPr marL="1005840" indent="-182880" algn="l" defTabSz="914400" rtl="0" eaLnBrk="1" latinLnBrk="0" hangingPunct="1">
        <a:lnSpc>
          <a:spcPct val="11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4pPr>
      <a:lvl5pPr marL="1280160" indent="-182880" algn="l" defTabSz="914400" rtl="0" eaLnBrk="1" latinLnBrk="0" hangingPunct="1">
        <a:lnSpc>
          <a:spcPct val="11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3.png"/><Relationship Id="rId4"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3.png"/><Relationship Id="rId4"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3.png"/><Relationship Id="rId4" Type="http://schemas.openxmlformats.org/officeDocument/2006/relationships/notesSlide" Target="../notesSlides/notesSlide3.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3.png"/><Relationship Id="rId5" Type="http://schemas.openxmlformats.org/officeDocument/2006/relationships/image" Target="../media/image4.jpeg"/><Relationship Id="rId4" Type="http://schemas.openxmlformats.org/officeDocument/2006/relationships/notesSlide" Target="../notesSlides/notesSlide4.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3.png"/><Relationship Id="rId4" Type="http://schemas.openxmlformats.org/officeDocument/2006/relationships/notesSlide" Target="../notesSlides/notesSlide5.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3.png"/><Relationship Id="rId4" Type="http://schemas.openxmlformats.org/officeDocument/2006/relationships/notesSlide" Target="../notesSlides/notesSlide6.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3.png"/><Relationship Id="rId4" Type="http://schemas.openxmlformats.org/officeDocument/2006/relationships/notesSlide" Target="../notesSlides/notesSlide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Cornfields with bright sky">
            <a:extLst>
              <a:ext uri="{FF2B5EF4-FFF2-40B4-BE49-F238E27FC236}">
                <a16:creationId xmlns:a16="http://schemas.microsoft.com/office/drawing/2014/main" id="{5729308A-7395-C1F8-55AF-BA95D48A4683}"/>
              </a:ext>
            </a:extLst>
          </p:cNvPr>
          <p:cNvPicPr>
            <a:picLocks noChangeAspect="1"/>
          </p:cNvPicPr>
          <p:nvPr/>
        </p:nvPicPr>
        <p:blipFill>
          <a:blip r:embed="rId2">
            <a:alphaModFix amt="90000"/>
          </a:blip>
          <a:srcRect t="15730"/>
          <a:stretch/>
        </p:blipFill>
        <p:spPr>
          <a:xfrm>
            <a:off x="1" y="10"/>
            <a:ext cx="12191999" cy="6857989"/>
          </a:xfrm>
          <a:prstGeom prst="rect">
            <a:avLst/>
          </a:prstGeom>
        </p:spPr>
      </p:pic>
      <p:sp>
        <p:nvSpPr>
          <p:cNvPr id="9" name="Rectangle 8">
            <a:extLst>
              <a:ext uri="{FF2B5EF4-FFF2-40B4-BE49-F238E27FC236}">
                <a16:creationId xmlns:a16="http://schemas.microsoft.com/office/drawing/2014/main" id="{DB4A12B6-EF0D-43E8-8C17-4FAD4D2766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07870" y="1267730"/>
            <a:ext cx="9576262" cy="4307950"/>
          </a:xfrm>
          <a:prstGeom prst="rect">
            <a:avLst/>
          </a:prstGeom>
          <a:solidFill>
            <a:schemeClr val="bg1">
              <a:lumMod val="85000"/>
              <a:lumOff val="15000"/>
              <a:alpha val="93000"/>
            </a:schemeClr>
          </a:solidFill>
          <a:ln w="6350" cap="flat" cmpd="sng" algn="ctr">
            <a:noFill/>
            <a:prstDash val="solid"/>
          </a:ln>
          <a:effectLst>
            <a:softEdge rad="0"/>
          </a:effectLst>
        </p:spPr>
        <p:txBody>
          <a:bodyPr/>
          <a:lstStyle/>
          <a:p>
            <a:endParaRPr lang="en-GB"/>
          </a:p>
        </p:txBody>
      </p:sp>
      <p:sp>
        <p:nvSpPr>
          <p:cNvPr id="11" name="Rectangle 10">
            <a:extLst>
              <a:ext uri="{FF2B5EF4-FFF2-40B4-BE49-F238E27FC236}">
                <a16:creationId xmlns:a16="http://schemas.microsoft.com/office/drawing/2014/main" id="{AE107525-0C02-447F-8A3F-553320A723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47801" y="1411615"/>
            <a:ext cx="9296400" cy="4034770"/>
          </a:xfrm>
          <a:prstGeom prst="rect">
            <a:avLst/>
          </a:prstGeom>
          <a:noFill/>
          <a:ln w="6350" cap="sq" cmpd="sng" algn="ctr">
            <a:solidFill>
              <a:schemeClr val="tx2"/>
            </a:solidFill>
            <a:prstDash val="solid"/>
            <a:miter lim="800000"/>
          </a:ln>
          <a:effectLst/>
        </p:spPr>
        <p:txBody>
          <a:bodyPr/>
          <a:lstStyle/>
          <a:p>
            <a:endParaRPr lang="en-GB"/>
          </a:p>
        </p:txBody>
      </p:sp>
      <p:sp>
        <p:nvSpPr>
          <p:cNvPr id="2" name="Title 1">
            <a:extLst>
              <a:ext uri="{FF2B5EF4-FFF2-40B4-BE49-F238E27FC236}">
                <a16:creationId xmlns:a16="http://schemas.microsoft.com/office/drawing/2014/main" id="{B40251AE-3149-4076-AE35-1CE86E6362DD}"/>
              </a:ext>
            </a:extLst>
          </p:cNvPr>
          <p:cNvSpPr>
            <a:spLocks noGrp="1"/>
          </p:cNvSpPr>
          <p:nvPr>
            <p:ph type="ctrTitle"/>
          </p:nvPr>
        </p:nvSpPr>
        <p:spPr>
          <a:xfrm>
            <a:off x="1629103" y="2244830"/>
            <a:ext cx="8933796" cy="1697778"/>
          </a:xfrm>
        </p:spPr>
        <p:txBody>
          <a:bodyPr>
            <a:normAutofit fontScale="90000"/>
          </a:bodyPr>
          <a:lstStyle/>
          <a:p>
            <a:r>
              <a:rPr lang="en-GB" sz="4300" dirty="0">
                <a:latin typeface="Times New Roman" panose="02020603050405020304" pitchFamily="18" charset="0"/>
                <a:cs typeface="Times New Roman" panose="02020603050405020304" pitchFamily="18" charset="0"/>
              </a:rPr>
              <a:t>Eden’s Enterprise Hub</a:t>
            </a:r>
            <a:br>
              <a:rPr lang="en-GB" sz="4300" dirty="0"/>
            </a:br>
            <a:br>
              <a:rPr lang="en-GB" sz="4300" dirty="0"/>
            </a:br>
            <a:endParaRPr lang="en-GB" sz="4300" dirty="0"/>
          </a:p>
        </p:txBody>
      </p:sp>
      <p:sp>
        <p:nvSpPr>
          <p:cNvPr id="3" name="Subtitle 2">
            <a:extLst>
              <a:ext uri="{FF2B5EF4-FFF2-40B4-BE49-F238E27FC236}">
                <a16:creationId xmlns:a16="http://schemas.microsoft.com/office/drawing/2014/main" id="{33068D22-0A1E-004C-FDE1-5F110CBC9A9B}"/>
              </a:ext>
            </a:extLst>
          </p:cNvPr>
          <p:cNvSpPr>
            <a:spLocks noGrp="1"/>
          </p:cNvSpPr>
          <p:nvPr>
            <p:ph type="subTitle" idx="1"/>
          </p:nvPr>
        </p:nvSpPr>
        <p:spPr>
          <a:xfrm>
            <a:off x="1626053" y="3777298"/>
            <a:ext cx="8936846" cy="951075"/>
          </a:xfrm>
        </p:spPr>
        <p:txBody>
          <a:bodyPr>
            <a:normAutofit/>
          </a:bodyPr>
          <a:lstStyle/>
          <a:p>
            <a:r>
              <a:rPr lang="en-GB" sz="2400" dirty="0"/>
              <a:t>Creating Social Impact Through Entrepreneurship</a:t>
            </a:r>
          </a:p>
          <a:p>
            <a:r>
              <a:rPr lang="en-GB" sz="2400" dirty="0"/>
              <a:t>1907952</a:t>
            </a:r>
          </a:p>
        </p:txBody>
      </p:sp>
      <p:sp>
        <p:nvSpPr>
          <p:cNvPr id="13" name="Rectangle 12">
            <a:extLst>
              <a:ext uri="{FF2B5EF4-FFF2-40B4-BE49-F238E27FC236}">
                <a16:creationId xmlns:a16="http://schemas.microsoft.com/office/drawing/2014/main" id="{AB7A42E3-05D8-4A0B-9D4E-20EF581E57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cxnSp>
        <p:nvCxnSpPr>
          <p:cNvPr id="15" name="Straight Connector 14">
            <a:extLst>
              <a:ext uri="{FF2B5EF4-FFF2-40B4-BE49-F238E27FC236}">
                <a16:creationId xmlns:a16="http://schemas.microsoft.com/office/drawing/2014/main" id="{6EE9A54B-189D-4645-8254-FDC4210EC6D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250180" y="1267730"/>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511CE48F-D5E4-4520-AF1E-8F85CFBDA59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941820" y="1267730"/>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41448851-39AD-4943-BF9C-C50704E0837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250180" y="1913025"/>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127975E8-4B16-C6F9-4B21-A8C928E7067F}"/>
              </a:ext>
            </a:extLst>
          </p:cNvPr>
          <p:cNvSpPr txBox="1"/>
          <p:nvPr/>
        </p:nvSpPr>
        <p:spPr>
          <a:xfrm>
            <a:off x="3467595" y="2968831"/>
            <a:ext cx="5260769" cy="523220"/>
          </a:xfrm>
          <a:prstGeom prst="rect">
            <a:avLst/>
          </a:prstGeom>
          <a:noFill/>
        </p:spPr>
        <p:txBody>
          <a:bodyPr wrap="square" rtlCol="0">
            <a:spAutoFit/>
          </a:bodyPr>
          <a:lstStyle/>
          <a:p>
            <a:pPr algn="ctr"/>
            <a:r>
              <a:rPr lang="en-GB" sz="2800" dirty="0">
                <a:latin typeface="Times New Roman" panose="02020603050405020304" pitchFamily="18" charset="0"/>
                <a:cs typeface="Times New Roman" panose="02020603050405020304" pitchFamily="18" charset="0"/>
              </a:rPr>
              <a:t>Kelly Lewis- Bennett</a:t>
            </a:r>
          </a:p>
        </p:txBody>
      </p:sp>
    </p:spTree>
    <p:extLst>
      <p:ext uri="{BB962C8B-B14F-4D97-AF65-F5344CB8AC3E}">
        <p14:creationId xmlns:p14="http://schemas.microsoft.com/office/powerpoint/2010/main" val="3668783563"/>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80000"/>
                <a:shade val="100000"/>
                <a:satMod val="300000"/>
              </a:schemeClr>
            </a:gs>
            <a:gs pos="100000">
              <a:schemeClr val="bg1">
                <a:tint val="100000"/>
                <a:shade val="30000"/>
                <a:satMod val="200000"/>
              </a:schemeClr>
            </a:gs>
          </a:gsLst>
          <a:path path="circle">
            <a:fillToRect l="50000" t="50000" r="50000" b="50000"/>
          </a:path>
        </a:gra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ED15573D-0E45-4691-B525-471152EC18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9E448559-19A4-4252-8C27-54C1DA906F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4419599" cy="6382512"/>
          </a:xfrm>
          <a:prstGeom prst="rect">
            <a:avLst/>
          </a:prstGeom>
          <a:solidFill>
            <a:schemeClr val="bg1">
              <a:lumMod val="75000"/>
              <a:alpha val="60000"/>
            </a:schemeClr>
          </a:solidFill>
          <a:ln w="6350" cap="flat" cmpd="sng" algn="ctr">
            <a:noFill/>
            <a:prstDash val="solid"/>
          </a:ln>
          <a:effectLst>
            <a:softEdge rad="0"/>
          </a:effectLst>
        </p:spPr>
        <p:txBody>
          <a:bodyPr/>
          <a:lstStyle/>
          <a:p>
            <a:endParaRPr lang="en-GB"/>
          </a:p>
        </p:txBody>
      </p:sp>
      <p:sp>
        <p:nvSpPr>
          <p:cNvPr id="26" name="Rectangle 25">
            <a:extLst>
              <a:ext uri="{FF2B5EF4-FFF2-40B4-BE49-F238E27FC236}">
                <a16:creationId xmlns:a16="http://schemas.microsoft.com/office/drawing/2014/main" id="{1B19C35E-4E30-4F1D-9FC2-F2FA6191E4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4819" y="466344"/>
            <a:ext cx="3959352" cy="5925312"/>
          </a:xfrm>
          <a:prstGeom prst="rect">
            <a:avLst/>
          </a:prstGeom>
          <a:noFill/>
          <a:ln w="6350" cap="sq" cmpd="sng" algn="ctr">
            <a:solidFill>
              <a:schemeClr val="tx1">
                <a:lumMod val="75000"/>
                <a:lumOff val="25000"/>
              </a:schemeClr>
            </a:solidFill>
            <a:prstDash val="solid"/>
            <a:miter lim="800000"/>
          </a:ln>
          <a:effectLst/>
        </p:spPr>
        <p:txBody>
          <a:bodyPr/>
          <a:lstStyle/>
          <a:p>
            <a:endParaRPr lang="en-GB"/>
          </a:p>
        </p:txBody>
      </p:sp>
      <p:sp>
        <p:nvSpPr>
          <p:cNvPr id="2" name="Title 1">
            <a:extLst>
              <a:ext uri="{FF2B5EF4-FFF2-40B4-BE49-F238E27FC236}">
                <a16:creationId xmlns:a16="http://schemas.microsoft.com/office/drawing/2014/main" id="{1C331607-A418-7282-0CBF-1A6A968BA12F}"/>
              </a:ext>
            </a:extLst>
          </p:cNvPr>
          <p:cNvSpPr>
            <a:spLocks noGrp="1"/>
          </p:cNvSpPr>
          <p:nvPr>
            <p:ph type="title"/>
          </p:nvPr>
        </p:nvSpPr>
        <p:spPr>
          <a:xfrm>
            <a:off x="676240" y="875324"/>
            <a:ext cx="3536510" cy="5093520"/>
          </a:xfrm>
        </p:spPr>
        <p:txBody>
          <a:bodyPr>
            <a:normAutofit/>
          </a:bodyPr>
          <a:lstStyle/>
          <a:p>
            <a:pPr algn="ctr"/>
            <a:r>
              <a:rPr lang="en-GB" sz="4400" u="sng">
                <a:solidFill>
                  <a:schemeClr val="tx1"/>
                </a:solidFill>
              </a:rPr>
              <a:t>Introduction</a:t>
            </a:r>
          </a:p>
        </p:txBody>
      </p:sp>
      <p:pic>
        <p:nvPicPr>
          <p:cNvPr id="4" name="Introduction">
            <a:hlinkClick r:id="" action="ppaction://media"/>
            <a:extLst>
              <a:ext uri="{FF2B5EF4-FFF2-40B4-BE49-F238E27FC236}">
                <a16:creationId xmlns:a16="http://schemas.microsoft.com/office/drawing/2014/main" id="{8BBF22BA-49CA-624D-B05F-07B4611C716E}"/>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508764" y="3429000"/>
            <a:ext cx="406400" cy="406400"/>
          </a:xfrm>
          <a:prstGeom prst="rect">
            <a:avLst/>
          </a:prstGeom>
        </p:spPr>
      </p:pic>
    </p:spTree>
    <p:extLst>
      <p:ext uri="{BB962C8B-B14F-4D97-AF65-F5344CB8AC3E}">
        <p14:creationId xmlns:p14="http://schemas.microsoft.com/office/powerpoint/2010/main" val="3922642591"/>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426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80000"/>
                <a:shade val="100000"/>
                <a:satMod val="300000"/>
              </a:schemeClr>
            </a:gs>
            <a:gs pos="100000">
              <a:schemeClr val="bg1">
                <a:tint val="100000"/>
                <a:shade val="30000"/>
                <a:satMod val="200000"/>
              </a:schemeClr>
            </a:gs>
          </a:gsLst>
          <a:path path="circle">
            <a:fillToRect l="50000" t="50000" r="50000" b="50000"/>
          </a:path>
        </a:gra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ED15573D-0E45-4691-B525-471152EC18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9E448559-19A4-4252-8C27-54C1DA906F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4419599" cy="6382512"/>
          </a:xfrm>
          <a:prstGeom prst="rect">
            <a:avLst/>
          </a:prstGeom>
          <a:solidFill>
            <a:schemeClr val="bg1">
              <a:lumMod val="75000"/>
              <a:alpha val="60000"/>
            </a:schemeClr>
          </a:solidFill>
          <a:ln w="6350" cap="flat" cmpd="sng" algn="ctr">
            <a:noFill/>
            <a:prstDash val="solid"/>
          </a:ln>
          <a:effectLst>
            <a:softEdge rad="0"/>
          </a:effectLst>
        </p:spPr>
        <p:txBody>
          <a:bodyPr/>
          <a:lstStyle/>
          <a:p>
            <a:endParaRPr lang="en-GB"/>
          </a:p>
        </p:txBody>
      </p:sp>
      <p:sp>
        <p:nvSpPr>
          <p:cNvPr id="26" name="Rectangle 25">
            <a:extLst>
              <a:ext uri="{FF2B5EF4-FFF2-40B4-BE49-F238E27FC236}">
                <a16:creationId xmlns:a16="http://schemas.microsoft.com/office/drawing/2014/main" id="{1B19C35E-4E30-4F1D-9FC2-F2FA6191E4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4819" y="466344"/>
            <a:ext cx="3959352" cy="5925312"/>
          </a:xfrm>
          <a:prstGeom prst="rect">
            <a:avLst/>
          </a:prstGeom>
          <a:noFill/>
          <a:ln w="6350" cap="sq" cmpd="sng" algn="ctr">
            <a:solidFill>
              <a:schemeClr val="tx1">
                <a:lumMod val="75000"/>
                <a:lumOff val="25000"/>
              </a:schemeClr>
            </a:solidFill>
            <a:prstDash val="solid"/>
            <a:miter lim="800000"/>
          </a:ln>
          <a:effectLst/>
        </p:spPr>
        <p:txBody>
          <a:bodyPr/>
          <a:lstStyle/>
          <a:p>
            <a:endParaRPr lang="en-GB"/>
          </a:p>
        </p:txBody>
      </p:sp>
      <p:sp>
        <p:nvSpPr>
          <p:cNvPr id="2" name="Title 1">
            <a:extLst>
              <a:ext uri="{FF2B5EF4-FFF2-40B4-BE49-F238E27FC236}">
                <a16:creationId xmlns:a16="http://schemas.microsoft.com/office/drawing/2014/main" id="{05E14F6B-1160-E5F6-FC2B-C2F5F2F04E8A}"/>
              </a:ext>
            </a:extLst>
          </p:cNvPr>
          <p:cNvSpPr>
            <a:spLocks noGrp="1"/>
          </p:cNvSpPr>
          <p:nvPr>
            <p:ph type="title"/>
          </p:nvPr>
        </p:nvSpPr>
        <p:spPr>
          <a:xfrm>
            <a:off x="676240" y="875324"/>
            <a:ext cx="3536510" cy="5093520"/>
          </a:xfrm>
        </p:spPr>
        <p:txBody>
          <a:bodyPr>
            <a:normAutofit/>
          </a:bodyPr>
          <a:lstStyle/>
          <a:p>
            <a:pPr algn="ctr"/>
            <a:r>
              <a:rPr lang="en-GB" sz="4400" u="sng" dirty="0">
                <a:solidFill>
                  <a:schemeClr val="tx1"/>
                </a:solidFill>
              </a:rPr>
              <a:t>The Local Need</a:t>
            </a:r>
          </a:p>
        </p:txBody>
      </p:sp>
      <p:sp>
        <p:nvSpPr>
          <p:cNvPr id="3" name="Content Placeholder 2">
            <a:extLst>
              <a:ext uri="{FF2B5EF4-FFF2-40B4-BE49-F238E27FC236}">
                <a16:creationId xmlns:a16="http://schemas.microsoft.com/office/drawing/2014/main" id="{D45E3103-B9C7-6E34-5E53-878D2BDD10D8}"/>
              </a:ext>
            </a:extLst>
          </p:cNvPr>
          <p:cNvSpPr>
            <a:spLocks noGrp="1"/>
          </p:cNvSpPr>
          <p:nvPr>
            <p:ph idx="1"/>
          </p:nvPr>
        </p:nvSpPr>
        <p:spPr>
          <a:xfrm>
            <a:off x="5478124" y="559477"/>
            <a:ext cx="5647076" cy="5475563"/>
          </a:xfrm>
        </p:spPr>
        <p:txBody>
          <a:bodyPr anchor="ctr">
            <a:normAutofit/>
          </a:bodyPr>
          <a:lstStyle/>
          <a:p>
            <a:pPr marL="0" indent="0">
              <a:buNone/>
            </a:pPr>
            <a:endParaRPr lang="en-GB" sz="2800" dirty="0">
              <a:latin typeface="Times New Roman" panose="02020603050405020304" pitchFamily="18" charset="0"/>
              <a:cs typeface="Times New Roman" panose="02020603050405020304" pitchFamily="18" charset="0"/>
            </a:endParaRPr>
          </a:p>
          <a:p>
            <a:r>
              <a:rPr lang="en-GB" sz="2800" dirty="0">
                <a:latin typeface="Times New Roman" panose="02020603050405020304" pitchFamily="18" charset="0"/>
                <a:cs typeface="Times New Roman" panose="02020603050405020304" pitchFamily="18" charset="0"/>
              </a:rPr>
              <a:t>Poverty - many in the local area  thought to be living in poverty  and many are considered deprived. </a:t>
            </a:r>
          </a:p>
          <a:p>
            <a:r>
              <a:rPr lang="en-GB" sz="2800" dirty="0">
                <a:latin typeface="Times New Roman" panose="02020603050405020304" pitchFamily="18" charset="0"/>
                <a:cs typeface="Times New Roman" panose="02020603050405020304" pitchFamily="18" charset="0"/>
              </a:rPr>
              <a:t>Lack of employment – challenges of seasonal economy, and ow - income jobs. </a:t>
            </a:r>
          </a:p>
          <a:p>
            <a:endParaRPr lang="en-GB" sz="2000" dirty="0"/>
          </a:p>
        </p:txBody>
      </p:sp>
      <p:pic>
        <p:nvPicPr>
          <p:cNvPr id="4" name="Recorded Sound">
            <a:hlinkClick r:id="" action="ppaction://media"/>
            <a:extLst>
              <a:ext uri="{FF2B5EF4-FFF2-40B4-BE49-F238E27FC236}">
                <a16:creationId xmlns:a16="http://schemas.microsoft.com/office/drawing/2014/main" id="{FE1852AC-33EC-E14B-A7E1-6E4876064B13}"/>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7662223" y="884230"/>
            <a:ext cx="406400" cy="406400"/>
          </a:xfrm>
          <a:prstGeom prst="rect">
            <a:avLst/>
          </a:prstGeom>
        </p:spPr>
      </p:pic>
    </p:spTree>
    <p:extLst>
      <p:ext uri="{BB962C8B-B14F-4D97-AF65-F5344CB8AC3E}">
        <p14:creationId xmlns:p14="http://schemas.microsoft.com/office/powerpoint/2010/main" val="2458157250"/>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952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97DE9B-467E-B305-3AD3-3A63204F924B}"/>
              </a:ext>
            </a:extLst>
          </p:cNvPr>
          <p:cNvSpPr>
            <a:spLocks noGrp="1"/>
          </p:cNvSpPr>
          <p:nvPr>
            <p:ph type="title"/>
          </p:nvPr>
        </p:nvSpPr>
        <p:spPr>
          <a:xfrm>
            <a:off x="1066800" y="642594"/>
            <a:ext cx="10058400" cy="1371600"/>
          </a:xfrm>
        </p:spPr>
        <p:txBody>
          <a:bodyPr>
            <a:normAutofit/>
          </a:bodyPr>
          <a:lstStyle/>
          <a:p>
            <a:r>
              <a:rPr lang="en-GB" dirty="0"/>
              <a:t>Aim of the initiative </a:t>
            </a:r>
          </a:p>
        </p:txBody>
      </p:sp>
      <p:sp>
        <p:nvSpPr>
          <p:cNvPr id="5" name="Content Placeholder 4">
            <a:extLst>
              <a:ext uri="{FF2B5EF4-FFF2-40B4-BE49-F238E27FC236}">
                <a16:creationId xmlns:a16="http://schemas.microsoft.com/office/drawing/2014/main" id="{5C616F13-F871-C12C-C615-3F6647E63C2B}"/>
              </a:ext>
            </a:extLst>
          </p:cNvPr>
          <p:cNvSpPr>
            <a:spLocks noGrp="1"/>
          </p:cNvSpPr>
          <p:nvPr>
            <p:ph idx="1"/>
          </p:nvPr>
        </p:nvSpPr>
        <p:spPr/>
        <p:txBody>
          <a:bodyPr>
            <a:normAutofit/>
          </a:bodyPr>
          <a:lstStyle/>
          <a:p>
            <a:r>
              <a:rPr lang="en-GB" sz="3200" dirty="0"/>
              <a:t>Sustainable enterprise hub focused on providing education on sustainable development  from leading experts. </a:t>
            </a:r>
          </a:p>
          <a:p>
            <a:r>
              <a:rPr lang="en-GB" sz="3200" dirty="0"/>
              <a:t> supporting new startups  - Social and Rural </a:t>
            </a:r>
          </a:p>
          <a:p>
            <a:r>
              <a:rPr lang="en-GB" sz="3200" dirty="0"/>
              <a:t>Networking opportunities</a:t>
            </a:r>
          </a:p>
          <a:p>
            <a:endParaRPr lang="en-GB" sz="2400" dirty="0"/>
          </a:p>
        </p:txBody>
      </p:sp>
      <p:pic>
        <p:nvPicPr>
          <p:cNvPr id="6" name="Recorded Sound">
            <a:hlinkClick r:id="" action="ppaction://media"/>
            <a:extLst>
              <a:ext uri="{FF2B5EF4-FFF2-40B4-BE49-F238E27FC236}">
                <a16:creationId xmlns:a16="http://schemas.microsoft.com/office/drawing/2014/main" id="{EEBB3F8F-7F2C-6D8D-F325-3462407E45DD}"/>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892800" y="3225800"/>
            <a:ext cx="406400" cy="406400"/>
          </a:xfrm>
          <a:prstGeom prst="rect">
            <a:avLst/>
          </a:prstGeom>
        </p:spPr>
      </p:pic>
    </p:spTree>
    <p:extLst>
      <p:ext uri="{BB962C8B-B14F-4D97-AF65-F5344CB8AC3E}">
        <p14:creationId xmlns:p14="http://schemas.microsoft.com/office/powerpoint/2010/main" val="2604417463"/>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3406"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904DB13E-F722-4ED6-BB00-556651E952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0" name="Rectangle 19">
            <a:extLst>
              <a:ext uri="{FF2B5EF4-FFF2-40B4-BE49-F238E27FC236}">
                <a16:creationId xmlns:a16="http://schemas.microsoft.com/office/drawing/2014/main" id="{1419E3D9-C5FB-41A9-B6D2-DFB210BB62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txBody>
          <a:bodyPr/>
          <a:lstStyle/>
          <a:p>
            <a:endParaRPr lang="en-GB"/>
          </a:p>
        </p:txBody>
      </p:sp>
      <p:sp>
        <p:nvSpPr>
          <p:cNvPr id="22" name="Rectangle 21">
            <a:extLst>
              <a:ext uri="{FF2B5EF4-FFF2-40B4-BE49-F238E27FC236}">
                <a16:creationId xmlns:a16="http://schemas.microsoft.com/office/drawing/2014/main" id="{367909BF-1DF7-4ACE-8F58-6CF719BB27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txBody>
          <a:bodyPr/>
          <a:lstStyle/>
          <a:p>
            <a:endParaRPr lang="en-GB"/>
          </a:p>
        </p:txBody>
      </p:sp>
      <p:sp>
        <p:nvSpPr>
          <p:cNvPr id="24" name="Rectangle 23">
            <a:extLst>
              <a:ext uri="{FF2B5EF4-FFF2-40B4-BE49-F238E27FC236}">
                <a16:creationId xmlns:a16="http://schemas.microsoft.com/office/drawing/2014/main" id="{89E8BEDB-0BBC-4F21-9CFB-8530D664C3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grpSp>
        <p:nvGrpSpPr>
          <p:cNvPr id="26" name="Group 25">
            <a:extLst>
              <a:ext uri="{FF2B5EF4-FFF2-40B4-BE49-F238E27FC236}">
                <a16:creationId xmlns:a16="http://schemas.microsoft.com/office/drawing/2014/main" id="{E26428D7-C6F3-473D-A360-A3F5C3E8728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250180" y="1267730"/>
            <a:ext cx="1691640" cy="615934"/>
            <a:chOff x="5250180" y="1267730"/>
            <a:chExt cx="1691640" cy="615934"/>
          </a:xfrm>
        </p:grpSpPr>
        <p:cxnSp>
          <p:nvCxnSpPr>
            <p:cNvPr id="27" name="Straight Connector 26">
              <a:extLst>
                <a:ext uri="{FF2B5EF4-FFF2-40B4-BE49-F238E27FC236}">
                  <a16:creationId xmlns:a16="http://schemas.microsoft.com/office/drawing/2014/main" id="{51D6D676-6F2F-4446-9935-2D8D0382147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E9BAEA2B-9C25-4B43-8C9A-A9D0C3E9B15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21FC5F3A-7F1A-4EE8-A913-C8E96ACC3C5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31" name="Rectangle 30">
            <a:extLst>
              <a:ext uri="{FF2B5EF4-FFF2-40B4-BE49-F238E27FC236}">
                <a16:creationId xmlns:a16="http://schemas.microsoft.com/office/drawing/2014/main" id="{420551B3-B4DA-48EE-988C-4FAEAEB5CE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descr="Hands holding each other's wrists and interlinked to form a circle">
            <a:extLst>
              <a:ext uri="{FF2B5EF4-FFF2-40B4-BE49-F238E27FC236}">
                <a16:creationId xmlns:a16="http://schemas.microsoft.com/office/drawing/2014/main" id="{AEDBFD73-4557-7BE3-C873-13D1009B059F}"/>
              </a:ext>
            </a:extLst>
          </p:cNvPr>
          <p:cNvPicPr>
            <a:picLocks noChangeAspect="1"/>
          </p:cNvPicPr>
          <p:nvPr/>
        </p:nvPicPr>
        <p:blipFill>
          <a:blip r:embed="rId5"/>
          <a:srcRect b="15730"/>
          <a:stretch/>
        </p:blipFill>
        <p:spPr>
          <a:xfrm>
            <a:off x="20" y="-22"/>
            <a:ext cx="12191977" cy="6858022"/>
          </a:xfrm>
          <a:prstGeom prst="rect">
            <a:avLst/>
          </a:prstGeom>
        </p:spPr>
      </p:pic>
      <p:sp>
        <p:nvSpPr>
          <p:cNvPr id="33" name="Rectangle 32">
            <a:extLst>
              <a:ext uri="{FF2B5EF4-FFF2-40B4-BE49-F238E27FC236}">
                <a16:creationId xmlns:a16="http://schemas.microsoft.com/office/drawing/2014/main" id="{D5B012D8-7F27-4758-9AC6-C889B154BD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103377" y="1100316"/>
            <a:ext cx="6858003" cy="4657347"/>
          </a:xfrm>
          <a:prstGeom prst="rect">
            <a:avLst/>
          </a:prstGeom>
          <a:gradFill flip="none" rotWithShape="1">
            <a:gsLst>
              <a:gs pos="48000">
                <a:schemeClr val="tx1">
                  <a:alpha val="24000"/>
                </a:schemeClr>
              </a:gs>
              <a:gs pos="85000">
                <a:schemeClr val="tx1">
                  <a:alpha val="45000"/>
                </a:schemeClr>
              </a:gs>
              <a:gs pos="0">
                <a:schemeClr val="tx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798B7A9-5CDE-82C7-0DA1-42B49A314BD3}"/>
              </a:ext>
            </a:extLst>
          </p:cNvPr>
          <p:cNvSpPr>
            <a:spLocks noGrp="1"/>
          </p:cNvSpPr>
          <p:nvPr>
            <p:ph type="title"/>
          </p:nvPr>
        </p:nvSpPr>
        <p:spPr>
          <a:xfrm>
            <a:off x="643466" y="643467"/>
            <a:ext cx="5452529" cy="3569242"/>
          </a:xfrm>
        </p:spPr>
        <p:txBody>
          <a:bodyPr vert="horz" lIns="91440" tIns="45720" rIns="91440" bIns="45720" rtlCol="0" anchor="t">
            <a:normAutofit/>
          </a:bodyPr>
          <a:lstStyle/>
          <a:p>
            <a:pPr>
              <a:lnSpc>
                <a:spcPct val="83000"/>
              </a:lnSpc>
            </a:pPr>
            <a:r>
              <a:rPr lang="en-US" u="sng" cap="all" spc="-100">
                <a:solidFill>
                  <a:schemeClr val="bg1"/>
                </a:solidFill>
              </a:rPr>
              <a:t>Organizational Culture</a:t>
            </a:r>
          </a:p>
        </p:txBody>
      </p:sp>
      <p:sp>
        <p:nvSpPr>
          <p:cNvPr id="35" name="Rectangle 34">
            <a:extLst>
              <a:ext uri="{FF2B5EF4-FFF2-40B4-BE49-F238E27FC236}">
                <a16:creationId xmlns:a16="http://schemas.microsoft.com/office/drawing/2014/main" id="{4063B759-00FC-46D1-9898-8E8625268F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731935" y="1397930"/>
            <a:ext cx="6858003" cy="4062128"/>
          </a:xfrm>
          <a:prstGeom prst="rect">
            <a:avLst/>
          </a:prstGeom>
          <a:gradFill flip="none" rotWithShape="1">
            <a:gsLst>
              <a:gs pos="48000">
                <a:schemeClr val="tx1">
                  <a:alpha val="24000"/>
                </a:schemeClr>
              </a:gs>
              <a:gs pos="85000">
                <a:schemeClr val="tx1">
                  <a:alpha val="45000"/>
                </a:schemeClr>
              </a:gs>
              <a:gs pos="0">
                <a:schemeClr val="tx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Recorded Sound">
            <a:hlinkClick r:id="" action="ppaction://media"/>
            <a:extLst>
              <a:ext uri="{FF2B5EF4-FFF2-40B4-BE49-F238E27FC236}">
                <a16:creationId xmlns:a16="http://schemas.microsoft.com/office/drawing/2014/main" id="{0D57FE9D-C959-97EF-883A-6A3FB10CC67C}"/>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892800" y="3225800"/>
            <a:ext cx="406400" cy="406400"/>
          </a:xfrm>
          <a:prstGeom prst="rect">
            <a:avLst/>
          </a:prstGeom>
        </p:spPr>
      </p:pic>
    </p:spTree>
    <p:extLst>
      <p:ext uri="{BB962C8B-B14F-4D97-AF65-F5344CB8AC3E}">
        <p14:creationId xmlns:p14="http://schemas.microsoft.com/office/powerpoint/2010/main" val="41690744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1370"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0120F84-A866-4D9F-8B1C-9120A013D6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0" name="Rectangle 9">
            <a:extLst>
              <a:ext uri="{FF2B5EF4-FFF2-40B4-BE49-F238E27FC236}">
                <a16:creationId xmlns:a16="http://schemas.microsoft.com/office/drawing/2014/main" id="{252FEFEF-6AC0-46B6-AC09-11FC56196F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0312" y="226665"/>
            <a:ext cx="11722608" cy="6382512"/>
          </a:xfrm>
          <a:prstGeom prst="rect">
            <a:avLst/>
          </a:prstGeom>
          <a:ln w="6350" cap="flat" cmpd="sng" algn="ctr">
            <a:noFill/>
            <a:prstDash val="solid"/>
          </a:ln>
          <a:effectLst>
            <a:softEdge rad="0"/>
          </a:effectLst>
        </p:spPr>
        <p:txBody>
          <a:bodyPr/>
          <a:lstStyle/>
          <a:p>
            <a:endParaRPr lang="en-GB"/>
          </a:p>
        </p:txBody>
      </p:sp>
      <p:sp>
        <p:nvSpPr>
          <p:cNvPr id="2" name="Title 1">
            <a:extLst>
              <a:ext uri="{FF2B5EF4-FFF2-40B4-BE49-F238E27FC236}">
                <a16:creationId xmlns:a16="http://schemas.microsoft.com/office/drawing/2014/main" id="{78B5E0ED-7BED-0B3E-7169-4370E0FEC722}"/>
              </a:ext>
            </a:extLst>
          </p:cNvPr>
          <p:cNvSpPr>
            <a:spLocks noGrp="1"/>
          </p:cNvSpPr>
          <p:nvPr>
            <p:ph type="title"/>
          </p:nvPr>
        </p:nvSpPr>
        <p:spPr>
          <a:xfrm>
            <a:off x="259080" y="-100422"/>
            <a:ext cx="9792208" cy="1527078"/>
          </a:xfrm>
        </p:spPr>
        <p:txBody>
          <a:bodyPr>
            <a:normAutofit/>
          </a:bodyPr>
          <a:lstStyle/>
          <a:p>
            <a:r>
              <a:rPr lang="en-GB" sz="3200" dirty="0"/>
              <a:t>Theory Of Change</a:t>
            </a:r>
          </a:p>
        </p:txBody>
      </p:sp>
      <p:sp>
        <p:nvSpPr>
          <p:cNvPr id="4" name="Isosceles Triangle 3">
            <a:extLst>
              <a:ext uri="{FF2B5EF4-FFF2-40B4-BE49-F238E27FC236}">
                <a16:creationId xmlns:a16="http://schemas.microsoft.com/office/drawing/2014/main" id="{32E59163-205B-894D-A08B-E419DD6DE735}"/>
              </a:ext>
            </a:extLst>
          </p:cNvPr>
          <p:cNvSpPr/>
          <p:nvPr/>
        </p:nvSpPr>
        <p:spPr>
          <a:xfrm>
            <a:off x="3265715" y="665018"/>
            <a:ext cx="8253350" cy="5520145"/>
          </a:xfrm>
          <a:prstGeom prst="triangle">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6" name="Straight Connector 5">
            <a:extLst>
              <a:ext uri="{FF2B5EF4-FFF2-40B4-BE49-F238E27FC236}">
                <a16:creationId xmlns:a16="http://schemas.microsoft.com/office/drawing/2014/main" id="{42FBFA10-02E2-0B34-0F36-056B038B085B}"/>
              </a:ext>
            </a:extLst>
          </p:cNvPr>
          <p:cNvCxnSpPr/>
          <p:nvPr/>
        </p:nvCxnSpPr>
        <p:spPr>
          <a:xfrm>
            <a:off x="6270171" y="2192096"/>
            <a:ext cx="2232561" cy="0"/>
          </a:xfrm>
          <a:prstGeom prst="line">
            <a:avLst/>
          </a:prstGeom>
        </p:spPr>
        <p:style>
          <a:lnRef idx="1">
            <a:schemeClr val="dk1"/>
          </a:lnRef>
          <a:fillRef idx="0">
            <a:schemeClr val="dk1"/>
          </a:fillRef>
          <a:effectRef idx="0">
            <a:schemeClr val="dk1"/>
          </a:effectRef>
          <a:fontRef idx="minor">
            <a:schemeClr val="tx1"/>
          </a:fontRef>
        </p:style>
      </p:cxnSp>
      <p:cxnSp>
        <p:nvCxnSpPr>
          <p:cNvPr id="9" name="Straight Connector 8">
            <a:extLst>
              <a:ext uri="{FF2B5EF4-FFF2-40B4-BE49-F238E27FC236}">
                <a16:creationId xmlns:a16="http://schemas.microsoft.com/office/drawing/2014/main" id="{9D9AD235-D27A-D32F-7A00-1A3107BB70AD}"/>
              </a:ext>
            </a:extLst>
          </p:cNvPr>
          <p:cNvCxnSpPr>
            <a:stCxn id="4" idx="1"/>
            <a:endCxn id="4" idx="5"/>
          </p:cNvCxnSpPr>
          <p:nvPr/>
        </p:nvCxnSpPr>
        <p:spPr>
          <a:xfrm>
            <a:off x="5329053" y="3425091"/>
            <a:ext cx="4126675" cy="0"/>
          </a:xfrm>
          <a:prstGeom prst="line">
            <a:avLst/>
          </a:prstGeom>
        </p:spPr>
        <p:style>
          <a:lnRef idx="1">
            <a:schemeClr val="dk1"/>
          </a:lnRef>
          <a:fillRef idx="0">
            <a:schemeClr val="dk1"/>
          </a:fillRef>
          <a:effectRef idx="0">
            <a:schemeClr val="dk1"/>
          </a:effectRef>
          <a:fontRef idx="minor">
            <a:schemeClr val="tx1"/>
          </a:fontRef>
        </p:style>
      </p:cxnSp>
      <p:cxnSp>
        <p:nvCxnSpPr>
          <p:cNvPr id="12" name="Straight Connector 11">
            <a:extLst>
              <a:ext uri="{FF2B5EF4-FFF2-40B4-BE49-F238E27FC236}">
                <a16:creationId xmlns:a16="http://schemas.microsoft.com/office/drawing/2014/main" id="{F9EF5F23-0660-2B2A-2FC9-6F3840DFA49F}"/>
              </a:ext>
            </a:extLst>
          </p:cNvPr>
          <p:cNvCxnSpPr/>
          <p:nvPr/>
        </p:nvCxnSpPr>
        <p:spPr>
          <a:xfrm>
            <a:off x="4346369" y="4750130"/>
            <a:ext cx="6020789" cy="0"/>
          </a:xfrm>
          <a:prstGeom prst="line">
            <a:avLst/>
          </a:prstGeom>
        </p:spPr>
        <p:style>
          <a:lnRef idx="1">
            <a:schemeClr val="dk1"/>
          </a:lnRef>
          <a:fillRef idx="0">
            <a:schemeClr val="dk1"/>
          </a:fillRef>
          <a:effectRef idx="0">
            <a:schemeClr val="dk1"/>
          </a:effectRef>
          <a:fontRef idx="minor">
            <a:schemeClr val="tx1"/>
          </a:fontRef>
        </p:style>
      </p:cxnSp>
      <p:sp>
        <p:nvSpPr>
          <p:cNvPr id="13" name="TextBox 12">
            <a:extLst>
              <a:ext uri="{FF2B5EF4-FFF2-40B4-BE49-F238E27FC236}">
                <a16:creationId xmlns:a16="http://schemas.microsoft.com/office/drawing/2014/main" id="{A9E6C6DE-31AA-8FAD-39EB-3932F1C0DA72}"/>
              </a:ext>
            </a:extLst>
          </p:cNvPr>
          <p:cNvSpPr txBox="1"/>
          <p:nvPr/>
        </p:nvSpPr>
        <p:spPr>
          <a:xfrm>
            <a:off x="6899563" y="1730431"/>
            <a:ext cx="1603169" cy="461665"/>
          </a:xfrm>
          <a:prstGeom prst="rect">
            <a:avLst/>
          </a:prstGeom>
          <a:noFill/>
        </p:spPr>
        <p:txBody>
          <a:bodyPr wrap="square" rtlCol="0">
            <a:spAutoFit/>
          </a:bodyPr>
          <a:lstStyle/>
          <a:p>
            <a:r>
              <a:rPr lang="en-GB" sz="2400" b="1" dirty="0">
                <a:solidFill>
                  <a:srgbClr val="FF0000"/>
                </a:solidFill>
                <a:latin typeface="Times New Roman" panose="02020603050405020304" pitchFamily="18" charset="0"/>
                <a:cs typeface="Times New Roman" panose="02020603050405020304" pitchFamily="18" charset="0"/>
              </a:rPr>
              <a:t>Goa</a:t>
            </a:r>
            <a:r>
              <a:rPr lang="en-GB" b="1" dirty="0">
                <a:solidFill>
                  <a:srgbClr val="FF0000"/>
                </a:solidFill>
                <a:latin typeface="Times New Roman" panose="02020603050405020304" pitchFamily="18" charset="0"/>
                <a:cs typeface="Times New Roman" panose="02020603050405020304" pitchFamily="18" charset="0"/>
              </a:rPr>
              <a:t>l</a:t>
            </a:r>
          </a:p>
        </p:txBody>
      </p:sp>
      <p:sp>
        <p:nvSpPr>
          <p:cNvPr id="14" name="TextBox 13">
            <a:extLst>
              <a:ext uri="{FF2B5EF4-FFF2-40B4-BE49-F238E27FC236}">
                <a16:creationId xmlns:a16="http://schemas.microsoft.com/office/drawing/2014/main" id="{5174E319-329D-DC15-E26B-65F73FFB499C}"/>
              </a:ext>
            </a:extLst>
          </p:cNvPr>
          <p:cNvSpPr txBox="1"/>
          <p:nvPr/>
        </p:nvSpPr>
        <p:spPr>
          <a:xfrm>
            <a:off x="4417620" y="5001483"/>
            <a:ext cx="5937662" cy="830997"/>
          </a:xfrm>
          <a:prstGeom prst="rect">
            <a:avLst/>
          </a:prstGeom>
          <a:noFill/>
        </p:spPr>
        <p:txBody>
          <a:bodyPr wrap="square" rtlCol="0">
            <a:spAutoFit/>
          </a:bodyPr>
          <a:lstStyle/>
          <a:p>
            <a:pPr algn="ctr"/>
            <a:r>
              <a:rPr lang="en-GB" sz="2400" b="1" dirty="0">
                <a:solidFill>
                  <a:srgbClr val="00B0F0"/>
                </a:solidFill>
                <a:latin typeface="Times New Roman" panose="02020603050405020304" pitchFamily="18" charset="0"/>
                <a:cs typeface="Times New Roman" panose="02020603050405020304" pitchFamily="18" charset="0"/>
              </a:rPr>
              <a:t>Inputs</a:t>
            </a:r>
          </a:p>
          <a:p>
            <a:pPr algn="ctr"/>
            <a:r>
              <a:rPr lang="en-GB" sz="2400" b="1" dirty="0">
                <a:solidFill>
                  <a:srgbClr val="00B0F0"/>
                </a:solidFill>
                <a:latin typeface="Times New Roman" panose="02020603050405020304" pitchFamily="18" charset="0"/>
                <a:cs typeface="Times New Roman" panose="02020603050405020304" pitchFamily="18" charset="0"/>
              </a:rPr>
              <a:t>Actions - Recourses - </a:t>
            </a:r>
            <a:r>
              <a:rPr lang="en-GB" sz="2400" b="1" dirty="0" err="1">
                <a:solidFill>
                  <a:srgbClr val="00B0F0"/>
                </a:solidFill>
                <a:latin typeface="Times New Roman" panose="02020603050405020304" pitchFamily="18" charset="0"/>
                <a:cs typeface="Times New Roman" panose="02020603050405020304" pitchFamily="18" charset="0"/>
              </a:rPr>
              <a:t>Inferstructure</a:t>
            </a:r>
            <a:endParaRPr lang="en-GB" sz="2400" b="1" dirty="0">
              <a:solidFill>
                <a:srgbClr val="00B0F0"/>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733518B2-415A-C384-C544-BD1D6C3393CE}"/>
              </a:ext>
            </a:extLst>
          </p:cNvPr>
          <p:cNvSpPr txBox="1"/>
          <p:nvPr/>
        </p:nvSpPr>
        <p:spPr>
          <a:xfrm>
            <a:off x="5664530" y="3550722"/>
            <a:ext cx="3455719" cy="461665"/>
          </a:xfrm>
          <a:prstGeom prst="rect">
            <a:avLst/>
          </a:prstGeom>
          <a:noFill/>
        </p:spPr>
        <p:txBody>
          <a:bodyPr wrap="square" rtlCol="0">
            <a:spAutoFit/>
          </a:bodyPr>
          <a:lstStyle/>
          <a:p>
            <a:r>
              <a:rPr lang="en-GB" sz="2400" b="1" dirty="0">
                <a:solidFill>
                  <a:srgbClr val="7030A0"/>
                </a:solidFill>
                <a:latin typeface="Times New Roman" panose="02020603050405020304" pitchFamily="18" charset="0"/>
                <a:cs typeface="Times New Roman" panose="02020603050405020304" pitchFamily="18" charset="0"/>
              </a:rPr>
              <a:t> Change Mechanisms</a:t>
            </a:r>
          </a:p>
        </p:txBody>
      </p:sp>
      <p:sp>
        <p:nvSpPr>
          <p:cNvPr id="16" name="TextBox 15">
            <a:extLst>
              <a:ext uri="{FF2B5EF4-FFF2-40B4-BE49-F238E27FC236}">
                <a16:creationId xmlns:a16="http://schemas.microsoft.com/office/drawing/2014/main" id="{ACD8B530-FDA4-A5A7-358E-250BB035C2D7}"/>
              </a:ext>
            </a:extLst>
          </p:cNvPr>
          <p:cNvSpPr txBox="1"/>
          <p:nvPr/>
        </p:nvSpPr>
        <p:spPr>
          <a:xfrm>
            <a:off x="6575486" y="2668956"/>
            <a:ext cx="2006930" cy="461665"/>
          </a:xfrm>
          <a:prstGeom prst="rect">
            <a:avLst/>
          </a:prstGeom>
          <a:noFill/>
        </p:spPr>
        <p:txBody>
          <a:bodyPr wrap="square" rtlCol="0">
            <a:spAutoFit/>
          </a:bodyPr>
          <a:lstStyle/>
          <a:p>
            <a:r>
              <a:rPr lang="en-GB" sz="2400" b="1" dirty="0">
                <a:solidFill>
                  <a:srgbClr val="00B050"/>
                </a:solidFill>
                <a:latin typeface="Times New Roman" panose="02020603050405020304" pitchFamily="18" charset="0"/>
                <a:cs typeface="Times New Roman" panose="02020603050405020304" pitchFamily="18" charset="0"/>
              </a:rPr>
              <a:t>Outputs</a:t>
            </a:r>
          </a:p>
        </p:txBody>
      </p:sp>
      <p:pic>
        <p:nvPicPr>
          <p:cNvPr id="17" name="Recorded Sound">
            <a:hlinkClick r:id="" action="ppaction://media"/>
            <a:extLst>
              <a:ext uri="{FF2B5EF4-FFF2-40B4-BE49-F238E27FC236}">
                <a16:creationId xmlns:a16="http://schemas.microsoft.com/office/drawing/2014/main" id="{C74E73C0-AF07-FAC1-F70F-CABAE3A548B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892800" y="3225800"/>
            <a:ext cx="406400" cy="406400"/>
          </a:xfrm>
          <a:prstGeom prst="rect">
            <a:avLst/>
          </a:prstGeom>
        </p:spPr>
      </p:pic>
    </p:spTree>
    <p:extLst>
      <p:ext uri="{BB962C8B-B14F-4D97-AF65-F5344CB8AC3E}">
        <p14:creationId xmlns:p14="http://schemas.microsoft.com/office/powerpoint/2010/main" val="26163520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1654" fill="hold"/>
                                        <p:tgtEl>
                                          <p:spTgt spid="1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7"/>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0120F84-A866-4D9F-8B1C-9120A013D6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7" name="Rectangle 16">
            <a:extLst>
              <a:ext uri="{FF2B5EF4-FFF2-40B4-BE49-F238E27FC236}">
                <a16:creationId xmlns:a16="http://schemas.microsoft.com/office/drawing/2014/main" id="{252FEFEF-6AC0-46B6-AC09-11FC56196F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0312" y="226665"/>
            <a:ext cx="11722608" cy="6382512"/>
          </a:xfrm>
          <a:prstGeom prst="rect">
            <a:avLst/>
          </a:prstGeom>
          <a:ln w="6350" cap="flat" cmpd="sng" algn="ctr">
            <a:noFill/>
            <a:prstDash val="solid"/>
          </a:ln>
          <a:effectLst>
            <a:softEdge rad="0"/>
          </a:effectLst>
        </p:spPr>
        <p:txBody>
          <a:bodyPr/>
          <a:lstStyle/>
          <a:p>
            <a:endParaRPr lang="en-GB"/>
          </a:p>
        </p:txBody>
      </p:sp>
      <p:sp>
        <p:nvSpPr>
          <p:cNvPr id="2" name="Title 1">
            <a:extLst>
              <a:ext uri="{FF2B5EF4-FFF2-40B4-BE49-F238E27FC236}">
                <a16:creationId xmlns:a16="http://schemas.microsoft.com/office/drawing/2014/main" id="{4A7FC260-AA68-7627-54EE-6B2DDB0E3381}"/>
              </a:ext>
            </a:extLst>
          </p:cNvPr>
          <p:cNvSpPr>
            <a:spLocks noGrp="1"/>
          </p:cNvSpPr>
          <p:nvPr>
            <p:ph type="title"/>
          </p:nvPr>
        </p:nvSpPr>
        <p:spPr>
          <a:xfrm>
            <a:off x="259080" y="241774"/>
            <a:ext cx="9792208" cy="1527078"/>
          </a:xfrm>
        </p:spPr>
        <p:txBody>
          <a:bodyPr>
            <a:normAutofit/>
          </a:bodyPr>
          <a:lstStyle/>
          <a:p>
            <a:r>
              <a:rPr lang="en-GB" dirty="0"/>
              <a:t>Stakeholder Analysis</a:t>
            </a:r>
          </a:p>
        </p:txBody>
      </p:sp>
      <p:sp>
        <p:nvSpPr>
          <p:cNvPr id="4" name="TextBox 3">
            <a:extLst>
              <a:ext uri="{FF2B5EF4-FFF2-40B4-BE49-F238E27FC236}">
                <a16:creationId xmlns:a16="http://schemas.microsoft.com/office/drawing/2014/main" id="{AD193927-2762-7E16-21F4-B3E01A1FCD60}"/>
              </a:ext>
            </a:extLst>
          </p:cNvPr>
          <p:cNvSpPr txBox="1"/>
          <p:nvPr/>
        </p:nvSpPr>
        <p:spPr>
          <a:xfrm>
            <a:off x="1413164" y="1375986"/>
            <a:ext cx="3716976" cy="2554545"/>
          </a:xfrm>
          <a:prstGeom prst="rect">
            <a:avLst/>
          </a:prstGeom>
          <a:solidFill>
            <a:srgbClr val="FF0000"/>
          </a:solidFill>
        </p:spPr>
        <p:txBody>
          <a:bodyPr wrap="square" rtlCol="0">
            <a:spAutoFit/>
          </a:bodyPr>
          <a:lstStyle/>
          <a:p>
            <a:pPr algn="ctr"/>
            <a:r>
              <a:rPr lang="en-GB" sz="2000" b="1" u="sng" dirty="0">
                <a:latin typeface="Times New Roman" panose="02020603050405020304" pitchFamily="18" charset="0"/>
                <a:cs typeface="Times New Roman" panose="02020603050405020304" pitchFamily="18" charset="0"/>
              </a:rPr>
              <a:t>Keep Satisfied</a:t>
            </a:r>
          </a:p>
          <a:p>
            <a:pPr marL="342900" indent="-342900">
              <a:buFont typeface="Arial" panose="020B0604020202020204" pitchFamily="34" charset="0"/>
              <a:buChar char="•"/>
            </a:pPr>
            <a:r>
              <a:rPr lang="en-GB" sz="2000" b="1" dirty="0">
                <a:latin typeface="Times New Roman" panose="02020603050405020304" pitchFamily="18" charset="0"/>
                <a:cs typeface="Times New Roman" panose="02020603050405020304" pitchFamily="18" charset="0"/>
              </a:rPr>
              <a:t>Funders</a:t>
            </a:r>
          </a:p>
          <a:p>
            <a:pPr marL="342900" indent="-342900">
              <a:buFont typeface="Arial" panose="020B0604020202020204" pitchFamily="34" charset="0"/>
              <a:buChar char="•"/>
            </a:pPr>
            <a:r>
              <a:rPr lang="en-GB" sz="2000" b="1" dirty="0">
                <a:latin typeface="Times New Roman" panose="02020603050405020304" pitchFamily="18" charset="0"/>
                <a:cs typeface="Times New Roman" panose="02020603050405020304" pitchFamily="18" charset="0"/>
              </a:rPr>
              <a:t>*Government agencies </a:t>
            </a:r>
          </a:p>
          <a:p>
            <a:pPr marL="342900" indent="-342900">
              <a:buFont typeface="Arial" panose="020B0604020202020204" pitchFamily="34" charset="0"/>
              <a:buChar char="•"/>
            </a:pPr>
            <a:r>
              <a:rPr lang="en-GB" sz="2000" b="1" dirty="0">
                <a:latin typeface="Times New Roman" panose="02020603050405020304" pitchFamily="18" charset="0"/>
                <a:cs typeface="Times New Roman" panose="02020603050405020304" pitchFamily="18" charset="0"/>
              </a:rPr>
              <a:t>Local Council</a:t>
            </a:r>
          </a:p>
          <a:p>
            <a:pPr marL="342900" indent="-342900">
              <a:buFont typeface="Arial" panose="020B0604020202020204" pitchFamily="34" charset="0"/>
              <a:buChar char="•"/>
            </a:pPr>
            <a:r>
              <a:rPr lang="en-GB" sz="2000" b="1" dirty="0">
                <a:latin typeface="Times New Roman" panose="02020603050405020304" pitchFamily="18" charset="0"/>
                <a:cs typeface="Times New Roman" panose="02020603050405020304" pitchFamily="18" charset="0"/>
              </a:rPr>
              <a:t>Shareholders</a:t>
            </a:r>
          </a:p>
          <a:p>
            <a:pPr marL="342900" indent="-342900">
              <a:buFont typeface="Arial" panose="020B0604020202020204" pitchFamily="34" charset="0"/>
              <a:buChar char="•"/>
            </a:pPr>
            <a:r>
              <a:rPr lang="en-GB" sz="2000" b="1" dirty="0">
                <a:latin typeface="Times New Roman" panose="02020603050405020304" pitchFamily="18" charset="0"/>
                <a:cs typeface="Times New Roman" panose="02020603050405020304" pitchFamily="18" charset="0"/>
              </a:rPr>
              <a:t>Executive Management</a:t>
            </a:r>
          </a:p>
          <a:p>
            <a:pPr marL="342900" indent="-342900">
              <a:buFont typeface="Arial" panose="020B0604020202020204" pitchFamily="34" charset="0"/>
              <a:buChar char="•"/>
            </a:pPr>
            <a:r>
              <a:rPr lang="en-GB" sz="2000" b="1" dirty="0">
                <a:latin typeface="Times New Roman" panose="02020603050405020304" pitchFamily="18" charset="0"/>
                <a:cs typeface="Times New Roman" panose="02020603050405020304" pitchFamily="18" charset="0"/>
              </a:rPr>
              <a:t>Customers</a:t>
            </a:r>
          </a:p>
          <a:p>
            <a:pPr marL="342900" indent="-342900">
              <a:buFont typeface="Arial" panose="020B0604020202020204" pitchFamily="34" charset="0"/>
              <a:buChar char="•"/>
            </a:pPr>
            <a:endParaRPr lang="en-GB" sz="2000" b="1" u="sng"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41CAA0BC-A94E-113B-C080-237C71170D08}"/>
              </a:ext>
            </a:extLst>
          </p:cNvPr>
          <p:cNvSpPr txBox="1"/>
          <p:nvPr/>
        </p:nvSpPr>
        <p:spPr>
          <a:xfrm>
            <a:off x="6096000" y="1384920"/>
            <a:ext cx="3716976" cy="2246769"/>
          </a:xfrm>
          <a:prstGeom prst="rect">
            <a:avLst/>
          </a:prstGeom>
          <a:solidFill>
            <a:srgbClr val="00B050"/>
          </a:solidFill>
        </p:spPr>
        <p:txBody>
          <a:bodyPr wrap="square" rtlCol="0">
            <a:spAutoFit/>
          </a:bodyPr>
          <a:lstStyle/>
          <a:p>
            <a:pPr algn="ctr"/>
            <a:r>
              <a:rPr lang="en-GB" sz="2000" b="1" u="sng" dirty="0">
                <a:latin typeface="Times New Roman" panose="02020603050405020304" pitchFamily="18" charset="0"/>
                <a:cs typeface="Times New Roman" panose="02020603050405020304" pitchFamily="18" charset="0"/>
              </a:rPr>
              <a:t>Manage Closely</a:t>
            </a:r>
          </a:p>
          <a:p>
            <a:pPr marL="342900" indent="-342900">
              <a:buFont typeface="Arial" panose="020B0604020202020204" pitchFamily="34" charset="0"/>
              <a:buChar char="•"/>
            </a:pPr>
            <a:r>
              <a:rPr lang="en-GB" sz="2000" b="1" dirty="0">
                <a:latin typeface="Times New Roman" panose="02020603050405020304" pitchFamily="18" charset="0"/>
                <a:cs typeface="Times New Roman" panose="02020603050405020304" pitchFamily="18" charset="0"/>
              </a:rPr>
              <a:t>Employees</a:t>
            </a:r>
          </a:p>
          <a:p>
            <a:pPr marL="342900" indent="-342900">
              <a:buFont typeface="Arial" panose="020B0604020202020204" pitchFamily="34" charset="0"/>
              <a:buChar char="•"/>
            </a:pPr>
            <a:r>
              <a:rPr lang="en-GB" sz="2000" b="1" dirty="0">
                <a:latin typeface="Times New Roman" panose="02020603050405020304" pitchFamily="18" charset="0"/>
                <a:cs typeface="Times New Roman" panose="02020603050405020304" pitchFamily="18" charset="0"/>
              </a:rPr>
              <a:t>Suppliers</a:t>
            </a:r>
          </a:p>
          <a:p>
            <a:pPr marL="342900" indent="-342900">
              <a:buFont typeface="Arial" panose="020B0604020202020204" pitchFamily="34" charset="0"/>
              <a:buChar char="•"/>
            </a:pPr>
            <a:r>
              <a:rPr lang="en-GB" sz="2000" b="1" dirty="0">
                <a:latin typeface="Times New Roman" panose="02020603050405020304" pitchFamily="18" charset="0"/>
                <a:cs typeface="Times New Roman" panose="02020603050405020304" pitchFamily="18" charset="0"/>
              </a:rPr>
              <a:t>Community</a:t>
            </a:r>
          </a:p>
          <a:p>
            <a:pPr marL="342900" indent="-342900">
              <a:buFont typeface="Arial" panose="020B0604020202020204" pitchFamily="34" charset="0"/>
              <a:buChar char="•"/>
            </a:pPr>
            <a:r>
              <a:rPr lang="en-GB" sz="2000" b="1" dirty="0">
                <a:latin typeface="Times New Roman" panose="02020603050405020304" pitchFamily="18" charset="0"/>
                <a:cs typeface="Times New Roman" panose="02020603050405020304" pitchFamily="18" charset="0"/>
              </a:rPr>
              <a:t>Schools and Educational institutions</a:t>
            </a:r>
          </a:p>
          <a:p>
            <a:pPr marL="342900" indent="-342900">
              <a:buFont typeface="Arial" panose="020B0604020202020204" pitchFamily="34" charset="0"/>
              <a:buChar char="•"/>
            </a:pPr>
            <a:r>
              <a:rPr lang="en-GB" sz="2000" b="1" dirty="0">
                <a:latin typeface="Times New Roman" panose="02020603050405020304" pitchFamily="18" charset="0"/>
                <a:cs typeface="Times New Roman" panose="02020603050405020304" pitchFamily="18" charset="0"/>
              </a:rPr>
              <a:t>Neighbouring businesses</a:t>
            </a:r>
          </a:p>
        </p:txBody>
      </p:sp>
      <p:sp>
        <p:nvSpPr>
          <p:cNvPr id="6" name="TextBox 5">
            <a:extLst>
              <a:ext uri="{FF2B5EF4-FFF2-40B4-BE49-F238E27FC236}">
                <a16:creationId xmlns:a16="http://schemas.microsoft.com/office/drawing/2014/main" id="{3C9C6ED7-12C3-E5AA-CE3A-07659CA1D29B}"/>
              </a:ext>
            </a:extLst>
          </p:cNvPr>
          <p:cNvSpPr txBox="1"/>
          <p:nvPr/>
        </p:nvSpPr>
        <p:spPr>
          <a:xfrm>
            <a:off x="1413164" y="3965763"/>
            <a:ext cx="3716976" cy="2554545"/>
          </a:xfrm>
          <a:prstGeom prst="rect">
            <a:avLst/>
          </a:prstGeom>
          <a:solidFill>
            <a:srgbClr val="FFFF00"/>
          </a:solidFill>
        </p:spPr>
        <p:txBody>
          <a:bodyPr wrap="square" rtlCol="0">
            <a:spAutoFit/>
          </a:bodyPr>
          <a:lstStyle/>
          <a:p>
            <a:pPr algn="ctr"/>
            <a:r>
              <a:rPr lang="en-GB" sz="2000" b="1" u="sng" dirty="0">
                <a:latin typeface="Times New Roman" panose="02020603050405020304" pitchFamily="18" charset="0"/>
                <a:cs typeface="Times New Roman" panose="02020603050405020304" pitchFamily="18" charset="0"/>
              </a:rPr>
              <a:t>Monitor</a:t>
            </a:r>
          </a:p>
          <a:p>
            <a:pPr algn="ctr"/>
            <a:endParaRPr lang="en-GB" sz="2000" dirty="0">
              <a:latin typeface="Times New Roman" panose="02020603050405020304" pitchFamily="18" charset="0"/>
              <a:cs typeface="Times New Roman" panose="02020603050405020304" pitchFamily="18" charset="0"/>
            </a:endParaRPr>
          </a:p>
          <a:p>
            <a:pPr algn="ctr"/>
            <a:endParaRPr lang="en-GB" sz="2000" b="1" u="sng" dirty="0">
              <a:latin typeface="Times New Roman" panose="02020603050405020304" pitchFamily="18" charset="0"/>
              <a:cs typeface="Times New Roman" panose="02020603050405020304" pitchFamily="18" charset="0"/>
            </a:endParaRPr>
          </a:p>
          <a:p>
            <a:pPr algn="ctr"/>
            <a:endParaRPr lang="en-GB" sz="2000" b="1" u="sng" dirty="0">
              <a:latin typeface="Times New Roman" panose="02020603050405020304" pitchFamily="18" charset="0"/>
              <a:cs typeface="Times New Roman" panose="02020603050405020304" pitchFamily="18" charset="0"/>
            </a:endParaRPr>
          </a:p>
          <a:p>
            <a:pPr algn="ctr"/>
            <a:endParaRPr lang="en-GB" sz="2000" b="1" u="sng" dirty="0">
              <a:latin typeface="Times New Roman" panose="02020603050405020304" pitchFamily="18" charset="0"/>
              <a:cs typeface="Times New Roman" panose="02020603050405020304" pitchFamily="18" charset="0"/>
            </a:endParaRPr>
          </a:p>
          <a:p>
            <a:pPr algn="ctr"/>
            <a:endParaRPr lang="en-GB" sz="2000" b="1" u="sng" dirty="0">
              <a:latin typeface="Times New Roman" panose="02020603050405020304" pitchFamily="18" charset="0"/>
              <a:cs typeface="Times New Roman" panose="02020603050405020304" pitchFamily="18" charset="0"/>
            </a:endParaRPr>
          </a:p>
          <a:p>
            <a:pPr algn="ctr"/>
            <a:endParaRPr lang="en-GB" sz="2000" b="1" u="sng" dirty="0">
              <a:latin typeface="Times New Roman" panose="02020603050405020304" pitchFamily="18" charset="0"/>
              <a:cs typeface="Times New Roman" panose="02020603050405020304" pitchFamily="18" charset="0"/>
            </a:endParaRPr>
          </a:p>
          <a:p>
            <a:pPr algn="ctr"/>
            <a:endParaRPr lang="en-GB" sz="2000" b="1" u="sng" dirty="0">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CF145948-4D68-EDE1-5D99-9988A8DB558A}"/>
              </a:ext>
            </a:extLst>
          </p:cNvPr>
          <p:cNvSpPr txBox="1"/>
          <p:nvPr/>
        </p:nvSpPr>
        <p:spPr>
          <a:xfrm>
            <a:off x="6096000" y="3965764"/>
            <a:ext cx="3716976" cy="1938992"/>
          </a:xfrm>
          <a:prstGeom prst="rect">
            <a:avLst/>
          </a:prstGeom>
          <a:solidFill>
            <a:srgbClr val="00B0F0"/>
          </a:solidFill>
        </p:spPr>
        <p:txBody>
          <a:bodyPr wrap="square" rtlCol="0">
            <a:spAutoFit/>
          </a:bodyPr>
          <a:lstStyle/>
          <a:p>
            <a:pPr algn="ctr"/>
            <a:r>
              <a:rPr lang="en-GB" sz="2000" b="1" u="sng" dirty="0">
                <a:latin typeface="Times New Roman" panose="02020603050405020304" pitchFamily="18" charset="0"/>
                <a:cs typeface="Times New Roman" panose="02020603050405020304" pitchFamily="18" charset="0"/>
              </a:rPr>
              <a:t>Keep Informed</a:t>
            </a:r>
            <a:endParaRPr lang="en-GB" sz="20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GB" sz="2000" b="1" dirty="0">
                <a:latin typeface="Times New Roman" panose="02020603050405020304" pitchFamily="18" charset="0"/>
                <a:cs typeface="Times New Roman" panose="02020603050405020304" pitchFamily="18" charset="0"/>
              </a:rPr>
              <a:t>Media</a:t>
            </a:r>
          </a:p>
          <a:p>
            <a:pPr marL="342900" indent="-342900">
              <a:buFont typeface="Arial" panose="020B0604020202020204" pitchFamily="34" charset="0"/>
              <a:buChar char="•"/>
            </a:pPr>
            <a:r>
              <a:rPr lang="en-GB" sz="2000" b="1" dirty="0">
                <a:latin typeface="Times New Roman" panose="02020603050405020304" pitchFamily="18" charset="0"/>
                <a:cs typeface="Times New Roman" panose="02020603050405020304" pitchFamily="18" charset="0"/>
              </a:rPr>
              <a:t>Social  and environmental groups</a:t>
            </a:r>
            <a:endParaRPr lang="en-GB" sz="2000" b="1" u="sng" dirty="0">
              <a:latin typeface="Times New Roman" panose="02020603050405020304" pitchFamily="18" charset="0"/>
              <a:cs typeface="Times New Roman" panose="02020603050405020304" pitchFamily="18" charset="0"/>
            </a:endParaRPr>
          </a:p>
          <a:p>
            <a:pPr algn="ctr"/>
            <a:endParaRPr lang="en-GB" sz="2000" b="1" u="sng" dirty="0">
              <a:latin typeface="Times New Roman" panose="02020603050405020304" pitchFamily="18" charset="0"/>
              <a:cs typeface="Times New Roman" panose="02020603050405020304" pitchFamily="18" charset="0"/>
            </a:endParaRPr>
          </a:p>
          <a:p>
            <a:pPr algn="ctr"/>
            <a:endParaRPr lang="en-GB" sz="2000" b="1" u="sng" dirty="0">
              <a:latin typeface="Times New Roman" panose="02020603050405020304" pitchFamily="18" charset="0"/>
              <a:cs typeface="Times New Roman" panose="02020603050405020304" pitchFamily="18" charset="0"/>
            </a:endParaRPr>
          </a:p>
        </p:txBody>
      </p:sp>
      <p:pic>
        <p:nvPicPr>
          <p:cNvPr id="9" name="Recorded Sound">
            <a:hlinkClick r:id="" action="ppaction://media"/>
            <a:extLst>
              <a:ext uri="{FF2B5EF4-FFF2-40B4-BE49-F238E27FC236}">
                <a16:creationId xmlns:a16="http://schemas.microsoft.com/office/drawing/2014/main" id="{103247D2-0481-BBFF-7A74-3E3D4D0D69A4}"/>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892800" y="3225800"/>
            <a:ext cx="406400" cy="406400"/>
          </a:xfrm>
          <a:prstGeom prst="rect">
            <a:avLst/>
          </a:prstGeom>
        </p:spPr>
      </p:pic>
    </p:spTree>
    <p:extLst>
      <p:ext uri="{BB962C8B-B14F-4D97-AF65-F5344CB8AC3E}">
        <p14:creationId xmlns:p14="http://schemas.microsoft.com/office/powerpoint/2010/main" val="39287856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3030"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0120F84-A866-4D9F-8B1C-9120A013D6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7" name="Rectangle 16">
            <a:extLst>
              <a:ext uri="{FF2B5EF4-FFF2-40B4-BE49-F238E27FC236}">
                <a16:creationId xmlns:a16="http://schemas.microsoft.com/office/drawing/2014/main" id="{252FEFEF-6AC0-46B6-AC09-11FC56196F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0312" y="226665"/>
            <a:ext cx="11722608" cy="6382512"/>
          </a:xfrm>
          <a:prstGeom prst="rect">
            <a:avLst/>
          </a:prstGeom>
          <a:ln w="6350" cap="flat" cmpd="sng" algn="ctr">
            <a:noFill/>
            <a:prstDash val="solid"/>
          </a:ln>
          <a:effectLst>
            <a:softEdge rad="0"/>
          </a:effectLst>
        </p:spPr>
        <p:txBody>
          <a:bodyPr/>
          <a:lstStyle/>
          <a:p>
            <a:endParaRPr lang="en-GB"/>
          </a:p>
        </p:txBody>
      </p:sp>
      <p:sp>
        <p:nvSpPr>
          <p:cNvPr id="2" name="Title 1">
            <a:extLst>
              <a:ext uri="{FF2B5EF4-FFF2-40B4-BE49-F238E27FC236}">
                <a16:creationId xmlns:a16="http://schemas.microsoft.com/office/drawing/2014/main" id="{7340EDAD-7F24-78AD-7B47-891C09F075F3}"/>
              </a:ext>
            </a:extLst>
          </p:cNvPr>
          <p:cNvSpPr>
            <a:spLocks noGrp="1"/>
          </p:cNvSpPr>
          <p:nvPr>
            <p:ph type="title"/>
          </p:nvPr>
        </p:nvSpPr>
        <p:spPr>
          <a:xfrm>
            <a:off x="1175512" y="870132"/>
            <a:ext cx="9792208" cy="1527078"/>
          </a:xfrm>
        </p:spPr>
        <p:txBody>
          <a:bodyPr>
            <a:normAutofit/>
          </a:bodyPr>
          <a:lstStyle/>
          <a:p>
            <a:r>
              <a:rPr lang="en-GB" u="sng" dirty="0">
                <a:solidFill>
                  <a:schemeClr val="bg1"/>
                </a:solidFill>
              </a:rPr>
              <a:t>Conclusion</a:t>
            </a:r>
          </a:p>
        </p:txBody>
      </p:sp>
      <p:pic>
        <p:nvPicPr>
          <p:cNvPr id="4" name="Recorded Sound">
            <a:hlinkClick r:id="" action="ppaction://media"/>
            <a:extLst>
              <a:ext uri="{FF2B5EF4-FFF2-40B4-BE49-F238E27FC236}">
                <a16:creationId xmlns:a16="http://schemas.microsoft.com/office/drawing/2014/main" id="{EC7CC071-105D-9AC0-D3CD-76F33C76B992}"/>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892800" y="3225800"/>
            <a:ext cx="406400" cy="406400"/>
          </a:xfrm>
          <a:prstGeom prst="rect">
            <a:avLst/>
          </a:prstGeom>
        </p:spPr>
      </p:pic>
    </p:spTree>
    <p:extLst>
      <p:ext uri="{BB962C8B-B14F-4D97-AF65-F5344CB8AC3E}">
        <p14:creationId xmlns:p14="http://schemas.microsoft.com/office/powerpoint/2010/main" val="10252647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421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0120F84-A866-4D9F-8B1C-9120A013D6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7" name="Rectangle 16">
            <a:extLst>
              <a:ext uri="{FF2B5EF4-FFF2-40B4-BE49-F238E27FC236}">
                <a16:creationId xmlns:a16="http://schemas.microsoft.com/office/drawing/2014/main" id="{252FEFEF-6AC0-46B6-AC09-11FC56196F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0312" y="226665"/>
            <a:ext cx="11722608" cy="6382512"/>
          </a:xfrm>
          <a:prstGeom prst="rect">
            <a:avLst/>
          </a:prstGeom>
          <a:ln w="6350" cap="flat" cmpd="sng" algn="ctr">
            <a:noFill/>
            <a:prstDash val="solid"/>
          </a:ln>
          <a:effectLst>
            <a:softEdge rad="0"/>
          </a:effectLst>
        </p:spPr>
        <p:txBody>
          <a:bodyPr/>
          <a:lstStyle/>
          <a:p>
            <a:endParaRPr lang="en-GB"/>
          </a:p>
        </p:txBody>
      </p:sp>
      <p:sp>
        <p:nvSpPr>
          <p:cNvPr id="2" name="Title 1">
            <a:extLst>
              <a:ext uri="{FF2B5EF4-FFF2-40B4-BE49-F238E27FC236}">
                <a16:creationId xmlns:a16="http://schemas.microsoft.com/office/drawing/2014/main" id="{2EEF31DE-18D9-A7F9-87C2-3C3A4A225C76}"/>
              </a:ext>
            </a:extLst>
          </p:cNvPr>
          <p:cNvSpPr>
            <a:spLocks noGrp="1"/>
          </p:cNvSpPr>
          <p:nvPr>
            <p:ph type="title"/>
          </p:nvPr>
        </p:nvSpPr>
        <p:spPr>
          <a:xfrm>
            <a:off x="462992" y="250463"/>
            <a:ext cx="9792208" cy="1527078"/>
          </a:xfrm>
        </p:spPr>
        <p:txBody>
          <a:bodyPr>
            <a:normAutofit/>
          </a:bodyPr>
          <a:lstStyle/>
          <a:p>
            <a:r>
              <a:rPr lang="en-GB" sz="3600" dirty="0"/>
              <a:t>References</a:t>
            </a:r>
          </a:p>
        </p:txBody>
      </p:sp>
      <p:sp>
        <p:nvSpPr>
          <p:cNvPr id="3" name="Content Placeholder 2">
            <a:extLst>
              <a:ext uri="{FF2B5EF4-FFF2-40B4-BE49-F238E27FC236}">
                <a16:creationId xmlns:a16="http://schemas.microsoft.com/office/drawing/2014/main" id="{0400CA2B-D957-BBAE-E635-9AB545EC51C4}"/>
              </a:ext>
            </a:extLst>
          </p:cNvPr>
          <p:cNvSpPr>
            <a:spLocks noGrp="1"/>
          </p:cNvSpPr>
          <p:nvPr>
            <p:ph idx="1"/>
          </p:nvPr>
        </p:nvSpPr>
        <p:spPr>
          <a:xfrm>
            <a:off x="1175512" y="1353787"/>
            <a:ext cx="9792208" cy="4987636"/>
          </a:xfrm>
        </p:spPr>
        <p:txBody>
          <a:bodyPr>
            <a:normAutofit/>
          </a:bodyPr>
          <a:lstStyle/>
          <a:p>
            <a:r>
              <a:rPr lang="en-GB" sz="1300" dirty="0">
                <a:latin typeface="Times New Roman" panose="02020603050405020304" pitchFamily="18" charset="0"/>
                <a:cs typeface="Times New Roman" panose="02020603050405020304" pitchFamily="18" charset="0"/>
              </a:rPr>
              <a:t>Austin, M.J. and Claassen, J., 2013. Impact of organizational change on organizational culture: Implications for introducing evidence-based practice. Evidence for child welfare practice, pp.321-359. https://www.taylorfrancis.com/chapters/edit/10.4324/9781315877303-16/impact-organizational-change-organizational-culture-implications-introducing-evidence-based-practice-michael-austin-jennette-claasse </a:t>
            </a:r>
          </a:p>
          <a:p>
            <a:r>
              <a:rPr lang="en-GB" sz="1300" dirty="0">
                <a:latin typeface="Times New Roman" panose="02020603050405020304" pitchFamily="18" charset="0"/>
                <a:cs typeface="Times New Roman" panose="02020603050405020304" pitchFamily="18" charset="0"/>
              </a:rPr>
              <a:t>Belias, D. and </a:t>
            </a:r>
            <a:r>
              <a:rPr lang="en-GB" sz="1300" dirty="0" err="1">
                <a:latin typeface="Times New Roman" panose="02020603050405020304" pitchFamily="18" charset="0"/>
                <a:cs typeface="Times New Roman" panose="02020603050405020304" pitchFamily="18" charset="0"/>
              </a:rPr>
              <a:t>Koustelios</a:t>
            </a:r>
            <a:r>
              <a:rPr lang="en-GB" sz="1300" dirty="0">
                <a:latin typeface="Times New Roman" panose="02020603050405020304" pitchFamily="18" charset="0"/>
                <a:cs typeface="Times New Roman" panose="02020603050405020304" pitchFamily="18" charset="0"/>
              </a:rPr>
              <a:t>, A., 2014. The impact of leadership and change management strategy on organizational culture. European Scientific Journal, 10(7), pp.451-470</a:t>
            </a:r>
          </a:p>
          <a:p>
            <a:r>
              <a:rPr lang="en-GB" sz="1300" dirty="0">
                <a:latin typeface="Times New Roman" panose="02020603050405020304" pitchFamily="18" charset="0"/>
                <a:cs typeface="Times New Roman" panose="02020603050405020304" pitchFamily="18" charset="0"/>
              </a:rPr>
              <a:t>Centre for Theory of Change. 2025. Setting Standards for Theory of Change. What is Theory of Change. Toc Benefits. https://www.theoryofchange.org/what-is-theory-of-change/toc-background/toc-benefits/</a:t>
            </a:r>
          </a:p>
          <a:p>
            <a:r>
              <a:rPr lang="en-GB" sz="1300" dirty="0">
                <a:latin typeface="Times New Roman" panose="02020603050405020304" pitchFamily="18" charset="0"/>
                <a:cs typeface="Times New Roman" panose="02020603050405020304" pitchFamily="18" charset="0"/>
              </a:rPr>
              <a:t>Hiller, A. 2014. Third Sector. Eden Project: The dismay of the critics. https://www.thirdsector.co.uk/eden-project-dismay-critics/finance/article/1230504</a:t>
            </a:r>
          </a:p>
          <a:p>
            <a:r>
              <a:rPr lang="en-GB" sz="1300" dirty="0">
                <a:latin typeface="Times New Roman" panose="02020603050405020304" pitchFamily="18" charset="0"/>
                <a:cs typeface="Times New Roman" panose="02020603050405020304" pitchFamily="18" charset="0"/>
              </a:rPr>
              <a:t>Laine, M. 2010. The Nature of Nature as a Stakeholder. J Bus Ethics 96 (</a:t>
            </a:r>
            <a:r>
              <a:rPr lang="en-GB" sz="1300" dirty="0" err="1">
                <a:latin typeface="Times New Roman" panose="02020603050405020304" pitchFamily="18" charset="0"/>
                <a:cs typeface="Times New Roman" panose="02020603050405020304" pitchFamily="18" charset="0"/>
              </a:rPr>
              <a:t>Suppl</a:t>
            </a:r>
            <a:r>
              <a:rPr lang="en-GB" sz="1300" dirty="0">
                <a:latin typeface="Times New Roman" panose="02020603050405020304" pitchFamily="18" charset="0"/>
                <a:cs typeface="Times New Roman" panose="02020603050405020304" pitchFamily="18" charset="0"/>
              </a:rPr>
              <a:t> 1), 73–78 https://doi.org/10.1007/s10551-011-0936-4</a:t>
            </a:r>
          </a:p>
          <a:p>
            <a:r>
              <a:rPr lang="en-GB" sz="1300" dirty="0">
                <a:latin typeface="Times New Roman" panose="02020603050405020304" pitchFamily="18" charset="0"/>
                <a:cs typeface="Times New Roman" panose="02020603050405020304" pitchFamily="18" charset="0"/>
              </a:rPr>
              <a:t>Lewis- Bennett, K. 2024. Creating Social Impact Through Entrepreneurship. Sustainability Plan. file:///C:/Users/44746/OneDrive/Documents/Creating%20Social%20Impact%20Through%20Entrepreneurship%20Assign%202%20.1.pdf </a:t>
            </a:r>
          </a:p>
          <a:p>
            <a:r>
              <a:rPr lang="en-GB" sz="1300" dirty="0" err="1">
                <a:latin typeface="Times New Roman" panose="02020603050405020304" pitchFamily="18" charset="0"/>
                <a:cs typeface="Times New Roman" panose="02020603050405020304" pitchFamily="18" charset="0"/>
              </a:rPr>
              <a:t>Serrat</a:t>
            </a:r>
            <a:r>
              <a:rPr lang="en-GB" sz="1300" dirty="0">
                <a:latin typeface="Times New Roman" panose="02020603050405020304" pitchFamily="18" charset="0"/>
                <a:cs typeface="Times New Roman" panose="02020603050405020304" pitchFamily="18" charset="0"/>
              </a:rPr>
              <a:t>, O. 2017. Theories of Change. Dio 10.1007/978-981-10-0983-9_24. https://www.researchgate.net/publication/318013211_Theories_of_Change</a:t>
            </a:r>
          </a:p>
          <a:p>
            <a:r>
              <a:rPr lang="en-GB" sz="1300" dirty="0">
                <a:latin typeface="Times New Roman" panose="02020603050405020304" pitchFamily="18" charset="0"/>
                <a:cs typeface="Times New Roman" panose="02020603050405020304" pitchFamily="18" charset="0"/>
              </a:rPr>
              <a:t>The Eden Project. 2025. Eden Project Mission. Becoming climate positive: Eden's journey. https://www.edenproject.com/mission/becoming-climate-positive-edens-journey</a:t>
            </a:r>
          </a:p>
          <a:p>
            <a:r>
              <a:rPr lang="en-GB" sz="1300" dirty="0">
                <a:latin typeface="Times New Roman" panose="02020603050405020304" pitchFamily="18" charset="0"/>
                <a:cs typeface="Times New Roman" panose="02020603050405020304" pitchFamily="18" charset="0"/>
              </a:rPr>
              <a:t>Jurevicius. O. 2024. Strategic Management Insight. Theory of Change Explained. https://strategicmanagementinsight.com/tools/theory-of-change/ </a:t>
            </a:r>
          </a:p>
          <a:p>
            <a:endParaRPr lang="en-GB" dirty="0"/>
          </a:p>
        </p:txBody>
      </p:sp>
    </p:spTree>
    <p:extLst>
      <p:ext uri="{BB962C8B-B14F-4D97-AF65-F5344CB8AC3E}">
        <p14:creationId xmlns:p14="http://schemas.microsoft.com/office/powerpoint/2010/main" val="133775554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VTI">
  <a:themeElements>
    <a:clrScheme name="AnalogousFromDarkSeedLeftStep">
      <a:dk1>
        <a:srgbClr val="000000"/>
      </a:dk1>
      <a:lt1>
        <a:srgbClr val="FFFFFF"/>
      </a:lt1>
      <a:dk2>
        <a:srgbClr val="2C3A21"/>
      </a:dk2>
      <a:lt2>
        <a:srgbClr val="E8E3E2"/>
      </a:lt2>
      <a:accent1>
        <a:srgbClr val="24AED7"/>
      </a:accent1>
      <a:accent2>
        <a:srgbClr val="14B597"/>
      </a:accent2>
      <a:accent3>
        <a:srgbClr val="21B85C"/>
      </a:accent3>
      <a:accent4>
        <a:srgbClr val="18BA14"/>
      </a:accent4>
      <a:accent5>
        <a:srgbClr val="61B520"/>
      </a:accent5>
      <a:accent6>
        <a:srgbClr val="94AB13"/>
      </a:accent6>
      <a:hlink>
        <a:srgbClr val="4B9331"/>
      </a:hlink>
      <a:folHlink>
        <a:srgbClr val="7F7F7F"/>
      </a:folHlink>
    </a:clrScheme>
    <a:fontScheme name="Savon">
      <a:majorFont>
        <a:latin typeface="Century Schoolbook"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VTI" id="{A72E8C35-66DD-49F8-AF66-813F19B983AE}" vid="{93CCBC76-B7A1-4C3D-93EA-5CE34C4670F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757</TotalTime>
  <Words>1452</Words>
  <Application>Microsoft Office PowerPoint</Application>
  <PresentationFormat>Widescreen</PresentationFormat>
  <Paragraphs>71</Paragraphs>
  <Slides>9</Slides>
  <Notes>7</Notes>
  <HiddenSlides>0</HiddenSlides>
  <MMClips>7</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9</vt:i4>
      </vt:variant>
    </vt:vector>
  </HeadingPairs>
  <TitlesOfParts>
    <vt:vector size="16" baseType="lpstr">
      <vt:lpstr>Aptos</vt:lpstr>
      <vt:lpstr>Arial</vt:lpstr>
      <vt:lpstr>Century Schoolbook</vt:lpstr>
      <vt:lpstr>Franklin Gothic Book</vt:lpstr>
      <vt:lpstr>Garamond</vt:lpstr>
      <vt:lpstr>Times New Roman</vt:lpstr>
      <vt:lpstr>SavonVTI</vt:lpstr>
      <vt:lpstr>Eden’s Enterprise Hub  </vt:lpstr>
      <vt:lpstr>Introduction</vt:lpstr>
      <vt:lpstr>The Local Need</vt:lpstr>
      <vt:lpstr>Aim of the initiative </vt:lpstr>
      <vt:lpstr>Organizational Culture</vt:lpstr>
      <vt:lpstr>Theory Of Change</vt:lpstr>
      <vt:lpstr>Stakeholder Analysis</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kelly bennett</dc:creator>
  <cp:lastModifiedBy>kelly bennett</cp:lastModifiedBy>
  <cp:revision>1</cp:revision>
  <dcterms:created xsi:type="dcterms:W3CDTF">2025-01-26T14:48:48Z</dcterms:created>
  <dcterms:modified xsi:type="dcterms:W3CDTF">2025-01-27T03:26:01Z</dcterms:modified>
</cp:coreProperties>
</file>