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Canva Sans" panose="020B0604020202020204" charset="0"/>
      <p:regular r:id="rId3"/>
    </p:embeddedFont>
    <p:embeddedFont>
      <p:font typeface="Canva Sans Bold" panose="020B0604020202020204" charset="0"/>
      <p:regular r:id="rId4"/>
    </p:embeddedFont>
    <p:embeddedFont>
      <p:font typeface="Calibri" panose="020F0502020204030204" pitchFamily="34" charset="0"/>
      <p:regular r:id="rId5"/>
      <p:bold r:id="rId6"/>
      <p:italic r:id="rId7"/>
      <p:boldItalic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41" d="100"/>
          <a:sy n="41" d="100"/>
        </p:scale>
        <p:origin x="1228" y="-26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theme" Target="theme/theme1.xml"/><Relationship Id="rId5" Type="http://schemas.openxmlformats.org/officeDocument/2006/relationships/font" Target="fonts/font3.fntdata"/><Relationship Id="rId10" Type="http://schemas.openxmlformats.org/officeDocument/2006/relationships/viewProps" Target="viewProps.xml"/><Relationship Id="rId4" Type="http://schemas.openxmlformats.org/officeDocument/2006/relationships/font" Target="fonts/font2.fntdata"/><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3/2/2026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3/2/2026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3/2/2026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DF8EE"/>
        </a:solidFill>
        <a:effectLst/>
      </p:bgPr>
    </p:bg>
    <p:spTree>
      <p:nvGrpSpPr>
        <p:cNvPr id="1" name=""/>
        <p:cNvGrpSpPr/>
        <p:nvPr/>
      </p:nvGrpSpPr>
      <p:grpSpPr>
        <a:xfrm>
          <a:off x="0" y="0"/>
          <a:ext cx="0" cy="0"/>
          <a:chOff x="0" y="0"/>
          <a:chExt cx="0" cy="0"/>
        </a:xfrm>
      </p:grpSpPr>
      <p:sp>
        <p:nvSpPr>
          <p:cNvPr id="2" name="AutoShape 2"/>
          <p:cNvSpPr/>
          <p:nvPr/>
        </p:nvSpPr>
        <p:spPr>
          <a:xfrm flipH="1" flipV="1">
            <a:off x="5075920" y="3012636"/>
            <a:ext cx="0" cy="17094217"/>
          </a:xfrm>
          <a:prstGeom prst="line">
            <a:avLst/>
          </a:prstGeom>
          <a:ln w="66675" cap="rnd">
            <a:solidFill>
              <a:srgbClr val="756479"/>
            </a:solidFill>
            <a:prstDash val="sysDot"/>
            <a:headEnd type="none" w="sm" len="sm"/>
            <a:tailEnd type="none" w="sm" len="sm"/>
          </a:ln>
        </p:spPr>
      </p:sp>
      <p:sp>
        <p:nvSpPr>
          <p:cNvPr id="3" name="AutoShape 3"/>
          <p:cNvSpPr/>
          <p:nvPr/>
        </p:nvSpPr>
        <p:spPr>
          <a:xfrm flipV="1">
            <a:off x="10044080" y="2924190"/>
            <a:ext cx="0" cy="17182663"/>
          </a:xfrm>
          <a:prstGeom prst="line">
            <a:avLst/>
          </a:prstGeom>
          <a:ln w="66675" cap="rnd">
            <a:solidFill>
              <a:srgbClr val="756479"/>
            </a:solidFill>
            <a:prstDash val="sysDot"/>
            <a:headEnd type="none" w="sm" len="sm"/>
            <a:tailEnd type="none" w="sm" len="sm"/>
          </a:ln>
        </p:spPr>
      </p:sp>
      <p:sp>
        <p:nvSpPr>
          <p:cNvPr id="4" name="AutoShape 4"/>
          <p:cNvSpPr/>
          <p:nvPr/>
        </p:nvSpPr>
        <p:spPr>
          <a:xfrm>
            <a:off x="580750" y="2555785"/>
            <a:ext cx="14515218" cy="0"/>
          </a:xfrm>
          <a:prstGeom prst="line">
            <a:avLst/>
          </a:prstGeom>
          <a:ln w="57150" cap="rnd">
            <a:solidFill>
              <a:srgbClr val="756479"/>
            </a:solidFill>
            <a:prstDash val="solid"/>
            <a:headEnd type="none" w="sm" len="sm"/>
            <a:tailEnd type="none" w="sm" len="sm"/>
          </a:ln>
        </p:spPr>
      </p:sp>
      <p:grpSp>
        <p:nvGrpSpPr>
          <p:cNvPr id="5" name="Group 5"/>
          <p:cNvGrpSpPr/>
          <p:nvPr/>
        </p:nvGrpSpPr>
        <p:grpSpPr>
          <a:xfrm>
            <a:off x="152727" y="2734986"/>
            <a:ext cx="4777304" cy="6939689"/>
            <a:chOff x="0" y="0"/>
            <a:chExt cx="883406" cy="1243514"/>
          </a:xfrm>
        </p:grpSpPr>
        <p:sp>
          <p:nvSpPr>
            <p:cNvPr id="6" name="Freeform 6"/>
            <p:cNvSpPr/>
            <p:nvPr/>
          </p:nvSpPr>
          <p:spPr>
            <a:xfrm>
              <a:off x="0" y="0"/>
              <a:ext cx="883406" cy="1243514"/>
            </a:xfrm>
            <a:custGeom>
              <a:avLst/>
              <a:gdLst/>
              <a:ahLst/>
              <a:cxnLst/>
              <a:rect l="l" t="t" r="r" b="b"/>
              <a:pathLst>
                <a:path w="883406" h="1243514">
                  <a:moveTo>
                    <a:pt x="0" y="0"/>
                  </a:moveTo>
                  <a:lnTo>
                    <a:pt x="883406" y="0"/>
                  </a:lnTo>
                  <a:lnTo>
                    <a:pt x="883406" y="1243514"/>
                  </a:lnTo>
                  <a:lnTo>
                    <a:pt x="0" y="1243514"/>
                  </a:lnTo>
                  <a:close/>
                </a:path>
              </a:pathLst>
            </a:custGeom>
            <a:solidFill>
              <a:srgbClr val="C3ECDE"/>
            </a:solidFill>
          </p:spPr>
        </p:sp>
        <p:sp>
          <p:nvSpPr>
            <p:cNvPr id="7" name="TextBox 7"/>
            <p:cNvSpPr txBox="1"/>
            <p:nvPr/>
          </p:nvSpPr>
          <p:spPr>
            <a:xfrm>
              <a:off x="0" y="-47625"/>
              <a:ext cx="883406" cy="1291139"/>
            </a:xfrm>
            <a:prstGeom prst="rect">
              <a:avLst/>
            </a:prstGeom>
          </p:spPr>
          <p:txBody>
            <a:bodyPr lIns="46667" tIns="46667" rIns="46667" bIns="46667" rtlCol="0" anchor="ctr"/>
            <a:lstStyle/>
            <a:p>
              <a:pPr algn="ctr">
                <a:lnSpc>
                  <a:spcPts val="3986"/>
                </a:lnSpc>
                <a:spcBef>
                  <a:spcPct val="0"/>
                </a:spcBef>
              </a:pPr>
              <a:endParaRPr/>
            </a:p>
          </p:txBody>
        </p:sp>
      </p:grpSp>
      <p:grpSp>
        <p:nvGrpSpPr>
          <p:cNvPr id="8" name="Group 8"/>
          <p:cNvGrpSpPr/>
          <p:nvPr/>
        </p:nvGrpSpPr>
        <p:grpSpPr>
          <a:xfrm>
            <a:off x="10191716" y="2734986"/>
            <a:ext cx="4820523" cy="7957014"/>
            <a:chOff x="0" y="0"/>
            <a:chExt cx="828111" cy="1425807"/>
          </a:xfrm>
        </p:grpSpPr>
        <p:sp>
          <p:nvSpPr>
            <p:cNvPr id="9" name="Freeform 9"/>
            <p:cNvSpPr/>
            <p:nvPr/>
          </p:nvSpPr>
          <p:spPr>
            <a:xfrm>
              <a:off x="0" y="0"/>
              <a:ext cx="828111" cy="1425807"/>
            </a:xfrm>
            <a:custGeom>
              <a:avLst/>
              <a:gdLst/>
              <a:ahLst/>
              <a:cxnLst/>
              <a:rect l="l" t="t" r="r" b="b"/>
              <a:pathLst>
                <a:path w="828111" h="1425807">
                  <a:moveTo>
                    <a:pt x="0" y="0"/>
                  </a:moveTo>
                  <a:lnTo>
                    <a:pt x="828111" y="0"/>
                  </a:lnTo>
                  <a:lnTo>
                    <a:pt x="828111" y="1425807"/>
                  </a:lnTo>
                  <a:lnTo>
                    <a:pt x="0" y="1425807"/>
                  </a:lnTo>
                  <a:close/>
                </a:path>
              </a:pathLst>
            </a:custGeom>
            <a:solidFill>
              <a:srgbClr val="E5D8DF"/>
            </a:solidFill>
          </p:spPr>
        </p:sp>
        <p:sp>
          <p:nvSpPr>
            <p:cNvPr id="10" name="TextBox 10"/>
            <p:cNvSpPr txBox="1"/>
            <p:nvPr/>
          </p:nvSpPr>
          <p:spPr>
            <a:xfrm>
              <a:off x="0" y="-47625"/>
              <a:ext cx="828111" cy="1473432"/>
            </a:xfrm>
            <a:prstGeom prst="rect">
              <a:avLst/>
            </a:prstGeom>
          </p:spPr>
          <p:txBody>
            <a:bodyPr lIns="46667" tIns="46667" rIns="46667" bIns="46667" rtlCol="0" anchor="ctr"/>
            <a:lstStyle/>
            <a:p>
              <a:pPr algn="ctr">
                <a:lnSpc>
                  <a:spcPts val="3986"/>
                </a:lnSpc>
                <a:spcBef>
                  <a:spcPct val="0"/>
                </a:spcBef>
              </a:pPr>
              <a:endParaRPr/>
            </a:p>
          </p:txBody>
        </p:sp>
      </p:grpSp>
      <p:grpSp>
        <p:nvGrpSpPr>
          <p:cNvPr id="11" name="Group 11"/>
          <p:cNvGrpSpPr/>
          <p:nvPr/>
        </p:nvGrpSpPr>
        <p:grpSpPr>
          <a:xfrm>
            <a:off x="421619" y="288337"/>
            <a:ext cx="14260903" cy="2147988"/>
            <a:chOff x="0" y="0"/>
            <a:chExt cx="2555393" cy="384895"/>
          </a:xfrm>
        </p:grpSpPr>
        <p:sp>
          <p:nvSpPr>
            <p:cNvPr id="12" name="Freeform 12"/>
            <p:cNvSpPr/>
            <p:nvPr/>
          </p:nvSpPr>
          <p:spPr>
            <a:xfrm>
              <a:off x="0" y="0"/>
              <a:ext cx="2555393" cy="384895"/>
            </a:xfrm>
            <a:custGeom>
              <a:avLst/>
              <a:gdLst/>
              <a:ahLst/>
              <a:cxnLst/>
              <a:rect l="l" t="t" r="r" b="b"/>
              <a:pathLst>
                <a:path w="2555393" h="384895">
                  <a:moveTo>
                    <a:pt x="0" y="0"/>
                  </a:moveTo>
                  <a:lnTo>
                    <a:pt x="2555393" y="0"/>
                  </a:lnTo>
                  <a:lnTo>
                    <a:pt x="2555393" y="384895"/>
                  </a:lnTo>
                  <a:lnTo>
                    <a:pt x="0" y="384895"/>
                  </a:lnTo>
                  <a:close/>
                </a:path>
              </a:pathLst>
            </a:custGeom>
            <a:solidFill>
              <a:srgbClr val="E69925"/>
            </a:solidFill>
          </p:spPr>
        </p:sp>
        <p:sp>
          <p:nvSpPr>
            <p:cNvPr id="13" name="TextBox 13"/>
            <p:cNvSpPr txBox="1"/>
            <p:nvPr/>
          </p:nvSpPr>
          <p:spPr>
            <a:xfrm>
              <a:off x="0" y="-47625"/>
              <a:ext cx="2555393" cy="432520"/>
            </a:xfrm>
            <a:prstGeom prst="rect">
              <a:avLst/>
            </a:prstGeom>
          </p:spPr>
          <p:txBody>
            <a:bodyPr lIns="46667" tIns="46667" rIns="46667" bIns="46667" rtlCol="0" anchor="ctr"/>
            <a:lstStyle/>
            <a:p>
              <a:pPr algn="ctr">
                <a:lnSpc>
                  <a:spcPts val="3986"/>
                </a:lnSpc>
              </a:pPr>
              <a:endParaRPr/>
            </a:p>
          </p:txBody>
        </p:sp>
      </p:grpSp>
      <p:sp>
        <p:nvSpPr>
          <p:cNvPr id="14" name="Freeform 14"/>
          <p:cNvSpPr/>
          <p:nvPr/>
        </p:nvSpPr>
        <p:spPr>
          <a:xfrm>
            <a:off x="152727" y="9719970"/>
            <a:ext cx="4775556" cy="3586008"/>
          </a:xfrm>
          <a:custGeom>
            <a:avLst/>
            <a:gdLst/>
            <a:ahLst/>
            <a:cxnLst/>
            <a:rect l="l" t="t" r="r" b="b"/>
            <a:pathLst>
              <a:path w="4775556" h="3586008">
                <a:moveTo>
                  <a:pt x="0" y="0"/>
                </a:moveTo>
                <a:lnTo>
                  <a:pt x="4775556" y="0"/>
                </a:lnTo>
                <a:lnTo>
                  <a:pt x="4775556" y="3586009"/>
                </a:lnTo>
                <a:lnTo>
                  <a:pt x="0" y="3586009"/>
                </a:lnTo>
                <a:lnTo>
                  <a:pt x="0" y="0"/>
                </a:lnTo>
                <a:close/>
              </a:path>
            </a:pathLst>
          </a:custGeom>
          <a:blipFill>
            <a:blip r:embed="rId2"/>
            <a:stretch>
              <a:fillRect/>
            </a:stretch>
          </a:blipFill>
        </p:spPr>
      </p:sp>
      <p:sp>
        <p:nvSpPr>
          <p:cNvPr id="15" name="Freeform 15"/>
          <p:cNvSpPr/>
          <p:nvPr/>
        </p:nvSpPr>
        <p:spPr>
          <a:xfrm>
            <a:off x="10277442" y="10692000"/>
            <a:ext cx="4204127" cy="4204127"/>
          </a:xfrm>
          <a:custGeom>
            <a:avLst/>
            <a:gdLst/>
            <a:ahLst/>
            <a:cxnLst/>
            <a:rect l="l" t="t" r="r" b="b"/>
            <a:pathLst>
              <a:path w="4204127" h="4204127">
                <a:moveTo>
                  <a:pt x="0" y="0"/>
                </a:moveTo>
                <a:lnTo>
                  <a:pt x="4204127" y="0"/>
                </a:lnTo>
                <a:lnTo>
                  <a:pt x="4204127" y="4204127"/>
                </a:lnTo>
                <a:lnTo>
                  <a:pt x="0" y="4204127"/>
                </a:lnTo>
                <a:lnTo>
                  <a:pt x="0" y="0"/>
                </a:lnTo>
                <a:close/>
              </a:path>
            </a:pathLst>
          </a:custGeom>
          <a:blipFill>
            <a:blip r:embed="rId3"/>
            <a:stretch>
              <a:fillRect/>
            </a:stretch>
          </a:blipFill>
        </p:spPr>
      </p:sp>
      <p:sp>
        <p:nvSpPr>
          <p:cNvPr id="16" name="Freeform 16"/>
          <p:cNvSpPr/>
          <p:nvPr/>
        </p:nvSpPr>
        <p:spPr>
          <a:xfrm>
            <a:off x="5309282" y="9467101"/>
            <a:ext cx="4668338" cy="2363346"/>
          </a:xfrm>
          <a:custGeom>
            <a:avLst/>
            <a:gdLst/>
            <a:ahLst/>
            <a:cxnLst/>
            <a:rect l="l" t="t" r="r" b="b"/>
            <a:pathLst>
              <a:path w="4668338" h="2363346">
                <a:moveTo>
                  <a:pt x="0" y="0"/>
                </a:moveTo>
                <a:lnTo>
                  <a:pt x="4668338" y="0"/>
                </a:lnTo>
                <a:lnTo>
                  <a:pt x="4668338" y="2363346"/>
                </a:lnTo>
                <a:lnTo>
                  <a:pt x="0" y="2363346"/>
                </a:lnTo>
                <a:lnTo>
                  <a:pt x="0" y="0"/>
                </a:lnTo>
                <a:close/>
              </a:path>
            </a:pathLst>
          </a:custGeom>
          <a:blipFill>
            <a:blip r:embed="rId4"/>
            <a:stretch>
              <a:fillRect/>
            </a:stretch>
          </a:blipFill>
        </p:spPr>
      </p:sp>
      <p:sp>
        <p:nvSpPr>
          <p:cNvPr id="17" name="Freeform 17"/>
          <p:cNvSpPr/>
          <p:nvPr/>
        </p:nvSpPr>
        <p:spPr>
          <a:xfrm>
            <a:off x="399254" y="18156673"/>
            <a:ext cx="4530776" cy="2731886"/>
          </a:xfrm>
          <a:custGeom>
            <a:avLst/>
            <a:gdLst/>
            <a:ahLst/>
            <a:cxnLst/>
            <a:rect l="l" t="t" r="r" b="b"/>
            <a:pathLst>
              <a:path w="4530776" h="2731886">
                <a:moveTo>
                  <a:pt x="0" y="0"/>
                </a:moveTo>
                <a:lnTo>
                  <a:pt x="4530777" y="0"/>
                </a:lnTo>
                <a:lnTo>
                  <a:pt x="4530777" y="2731886"/>
                </a:lnTo>
                <a:lnTo>
                  <a:pt x="0" y="2731886"/>
                </a:lnTo>
                <a:lnTo>
                  <a:pt x="0" y="0"/>
                </a:lnTo>
                <a:close/>
              </a:path>
            </a:pathLst>
          </a:custGeom>
          <a:blipFill>
            <a:blip r:embed="rId5"/>
            <a:stretch>
              <a:fillRect l="-3715" r="-3715"/>
            </a:stretch>
          </a:blipFill>
        </p:spPr>
      </p:sp>
      <p:sp>
        <p:nvSpPr>
          <p:cNvPr id="18" name="Freeform 18"/>
          <p:cNvSpPr/>
          <p:nvPr/>
        </p:nvSpPr>
        <p:spPr>
          <a:xfrm>
            <a:off x="12934782" y="1362331"/>
            <a:ext cx="1636883" cy="982130"/>
          </a:xfrm>
          <a:custGeom>
            <a:avLst/>
            <a:gdLst/>
            <a:ahLst/>
            <a:cxnLst/>
            <a:rect l="l" t="t" r="r" b="b"/>
            <a:pathLst>
              <a:path w="1636883" h="982130">
                <a:moveTo>
                  <a:pt x="0" y="0"/>
                </a:moveTo>
                <a:lnTo>
                  <a:pt x="1636883" y="0"/>
                </a:lnTo>
                <a:lnTo>
                  <a:pt x="1636883" y="982130"/>
                </a:lnTo>
                <a:lnTo>
                  <a:pt x="0" y="982130"/>
                </a:lnTo>
                <a:lnTo>
                  <a:pt x="0" y="0"/>
                </a:lnTo>
                <a:close/>
              </a:path>
            </a:pathLst>
          </a:custGeom>
          <a:blipFill>
            <a:blip r:embed="rId6"/>
            <a:stretch>
              <a:fillRect/>
            </a:stretch>
          </a:blipFill>
        </p:spPr>
      </p:sp>
      <p:sp>
        <p:nvSpPr>
          <p:cNvPr id="19" name="TextBox 19"/>
          <p:cNvSpPr txBox="1"/>
          <p:nvPr/>
        </p:nvSpPr>
        <p:spPr>
          <a:xfrm>
            <a:off x="683041" y="2878236"/>
            <a:ext cx="3959492" cy="944359"/>
          </a:xfrm>
          <a:prstGeom prst="rect">
            <a:avLst/>
          </a:prstGeom>
        </p:spPr>
        <p:txBody>
          <a:bodyPr lIns="0" tIns="0" rIns="0" bIns="0" rtlCol="0" anchor="t">
            <a:spAutoFit/>
          </a:bodyPr>
          <a:lstStyle/>
          <a:p>
            <a:pPr algn="ctr">
              <a:lnSpc>
                <a:spcPts val="3700"/>
              </a:lnSpc>
            </a:pPr>
            <a:r>
              <a:rPr lang="en-US" sz="3217" b="1" dirty="0">
                <a:solidFill>
                  <a:srgbClr val="047157"/>
                </a:solidFill>
                <a:latin typeface="Canva Sans Bold"/>
                <a:ea typeface="Canva Sans Bold"/>
                <a:cs typeface="Canva Sans Bold"/>
                <a:sym typeface="Canva Sans Bold"/>
              </a:rPr>
              <a:t>Welsh Health and Social Care Context</a:t>
            </a:r>
          </a:p>
        </p:txBody>
      </p:sp>
      <p:sp>
        <p:nvSpPr>
          <p:cNvPr id="20" name="TextBox 20"/>
          <p:cNvSpPr txBox="1"/>
          <p:nvPr/>
        </p:nvSpPr>
        <p:spPr>
          <a:xfrm>
            <a:off x="385528" y="3919711"/>
            <a:ext cx="4370120" cy="5847755"/>
          </a:xfrm>
          <a:prstGeom prst="rect">
            <a:avLst/>
          </a:prstGeom>
        </p:spPr>
        <p:txBody>
          <a:bodyPr wrap="square" lIns="0" tIns="0" rIns="0" bIns="0" rtlCol="0" anchor="t">
            <a:spAutoFit/>
          </a:bodyPr>
          <a:lstStyle/>
          <a:p>
            <a:pPr algn="just">
              <a:lnSpc>
                <a:spcPts val="2395"/>
              </a:lnSpc>
            </a:pPr>
            <a:r>
              <a:rPr lang="en-US" dirty="0">
                <a:solidFill>
                  <a:srgbClr val="000000"/>
                </a:solidFill>
                <a:latin typeface="Canva Sans"/>
                <a:ea typeface="Canva Sans"/>
                <a:cs typeface="Canva Sans"/>
                <a:sym typeface="Canva Sans"/>
              </a:rPr>
              <a:t>The Welsh language is a core component of national identity in Wales and is progressively being identified as an influence on health and well-being. As per the 2021 Census, the percentage of individuals who are able to speak Welsh is 17.8 percent, around 538300 individuals aged 3 and above (Welsh Language Commissioner, 2026). It is concentrated in the counties where the proportion is the highest (</a:t>
            </a:r>
            <a:r>
              <a:rPr lang="en-US" dirty="0" err="1">
                <a:solidFill>
                  <a:srgbClr val="000000"/>
                </a:solidFill>
                <a:latin typeface="Canva Sans"/>
                <a:ea typeface="Canva Sans"/>
                <a:cs typeface="Canva Sans"/>
                <a:sym typeface="Canva Sans"/>
              </a:rPr>
              <a:t>Gwynedd</a:t>
            </a:r>
            <a:r>
              <a:rPr lang="en-US" dirty="0">
                <a:solidFill>
                  <a:srgbClr val="000000"/>
                </a:solidFill>
                <a:latin typeface="Canva Sans"/>
                <a:ea typeface="Canva Sans"/>
                <a:cs typeface="Canva Sans"/>
                <a:sym typeface="Canva Sans"/>
              </a:rPr>
              <a:t> and Anglesey) yet the Welsh speakers are in all the local authorities. The language is a component of the demographic profile of the service users in Wales and must be viewed as a normal component of safe, person-</a:t>
            </a:r>
            <a:r>
              <a:rPr lang="en-US" dirty="0" err="1">
                <a:solidFill>
                  <a:srgbClr val="000000"/>
                </a:solidFill>
                <a:latin typeface="Canva Sans"/>
                <a:ea typeface="Canva Sans"/>
                <a:cs typeface="Canva Sans"/>
                <a:sym typeface="Canva Sans"/>
              </a:rPr>
              <a:t>centred</a:t>
            </a:r>
            <a:r>
              <a:rPr lang="en-US" dirty="0">
                <a:solidFill>
                  <a:srgbClr val="000000"/>
                </a:solidFill>
                <a:latin typeface="Canva Sans"/>
                <a:ea typeface="Canva Sans"/>
                <a:cs typeface="Canva Sans"/>
                <a:sym typeface="Canva Sans"/>
              </a:rPr>
              <a:t> assessment.</a:t>
            </a:r>
          </a:p>
          <a:p>
            <a:pPr algn="l">
              <a:lnSpc>
                <a:spcPts val="2395"/>
              </a:lnSpc>
            </a:pPr>
            <a:endParaRPr lang="en-US" sz="1996" dirty="0">
              <a:solidFill>
                <a:srgbClr val="000000"/>
              </a:solidFill>
              <a:latin typeface="Canva Sans"/>
              <a:ea typeface="Canva Sans"/>
              <a:cs typeface="Canva Sans"/>
              <a:sym typeface="Canva Sans"/>
            </a:endParaRPr>
          </a:p>
        </p:txBody>
      </p:sp>
      <p:sp>
        <p:nvSpPr>
          <p:cNvPr id="21" name="TextBox 21"/>
          <p:cNvSpPr txBox="1"/>
          <p:nvPr/>
        </p:nvSpPr>
        <p:spPr>
          <a:xfrm>
            <a:off x="5385360" y="2698660"/>
            <a:ext cx="4241052" cy="817994"/>
          </a:xfrm>
          <a:prstGeom prst="rect">
            <a:avLst/>
          </a:prstGeom>
        </p:spPr>
        <p:txBody>
          <a:bodyPr lIns="0" tIns="0" rIns="0" bIns="0" rtlCol="0" anchor="t">
            <a:spAutoFit/>
          </a:bodyPr>
          <a:lstStyle/>
          <a:p>
            <a:pPr algn="ctr">
              <a:lnSpc>
                <a:spcPts val="3240"/>
              </a:lnSpc>
            </a:pPr>
            <a:r>
              <a:rPr lang="en-US" sz="2817" b="1" dirty="0">
                <a:solidFill>
                  <a:srgbClr val="000000"/>
                </a:solidFill>
                <a:latin typeface="Canva Sans Bold"/>
                <a:ea typeface="Canva Sans Bold"/>
                <a:cs typeface="Canva Sans Bold"/>
                <a:sym typeface="Canva Sans Bold"/>
              </a:rPr>
              <a:t>Welsh Culture, Identity and Specific Care Needs</a:t>
            </a:r>
          </a:p>
        </p:txBody>
      </p:sp>
      <p:sp>
        <p:nvSpPr>
          <p:cNvPr id="22" name="TextBox 22"/>
          <p:cNvSpPr txBox="1"/>
          <p:nvPr/>
        </p:nvSpPr>
        <p:spPr>
          <a:xfrm>
            <a:off x="5433108" y="3613105"/>
            <a:ext cx="4396782" cy="5539978"/>
          </a:xfrm>
          <a:prstGeom prst="rect">
            <a:avLst/>
          </a:prstGeom>
        </p:spPr>
        <p:txBody>
          <a:bodyPr lIns="0" tIns="0" rIns="0" bIns="0" rtlCol="0" anchor="t">
            <a:spAutoFit/>
          </a:bodyPr>
          <a:lstStyle/>
          <a:p>
            <a:pPr algn="just">
              <a:lnSpc>
                <a:spcPts val="2395"/>
              </a:lnSpc>
            </a:pPr>
            <a:r>
              <a:rPr lang="en-US" dirty="0">
                <a:solidFill>
                  <a:srgbClr val="000000"/>
                </a:solidFill>
                <a:latin typeface="Canva Sans"/>
                <a:ea typeface="Canva Sans"/>
                <a:cs typeface="Canva Sans"/>
                <a:sym typeface="Canva Sans"/>
              </a:rPr>
              <a:t>Welsh culture is closely related to the language, and most individuals describe their feelings, relationships in the family, and spiritual beliefs even better in Welsh. According to the policy evidence regarding dementia care, care in the first language is a fundamental clinical requirement and not a lifestyle choice for individuals living with dementia, since the second language skills are usually lost as the condition </a:t>
            </a:r>
            <a:r>
              <a:rPr lang="en-US" dirty="0" smtClean="0">
                <a:solidFill>
                  <a:srgbClr val="000000"/>
                </a:solidFill>
                <a:latin typeface="Canva Sans"/>
                <a:ea typeface="Canva Sans"/>
                <a:cs typeface="Canva Sans"/>
                <a:sym typeface="Canva Sans"/>
              </a:rPr>
              <a:t>advances (</a:t>
            </a:r>
            <a:r>
              <a:rPr lang="en-US" dirty="0">
                <a:solidFill>
                  <a:srgbClr val="000000"/>
                </a:solidFill>
                <a:latin typeface="Canva Sans"/>
                <a:ea typeface="Canva Sans"/>
                <a:cs typeface="Canva Sans"/>
                <a:sym typeface="Canva Sans"/>
              </a:rPr>
              <a:t>Edwards et al., 2025). The role of the first language in Welsh health care, the patients are said to be more respected, perceived and empowered when they can speak Welsh especially when communicating their pain, fear or sensitive personal issues .</a:t>
            </a:r>
          </a:p>
        </p:txBody>
      </p:sp>
      <p:sp>
        <p:nvSpPr>
          <p:cNvPr id="23" name="TextBox 23"/>
          <p:cNvSpPr txBox="1"/>
          <p:nvPr/>
        </p:nvSpPr>
        <p:spPr>
          <a:xfrm>
            <a:off x="10477467" y="2775426"/>
            <a:ext cx="3994892" cy="837679"/>
          </a:xfrm>
          <a:prstGeom prst="rect">
            <a:avLst/>
          </a:prstGeom>
        </p:spPr>
        <p:txBody>
          <a:bodyPr lIns="0" tIns="0" rIns="0" bIns="0" rtlCol="0" anchor="t">
            <a:spAutoFit/>
          </a:bodyPr>
          <a:lstStyle/>
          <a:p>
            <a:pPr algn="ctr">
              <a:lnSpc>
                <a:spcPts val="3355"/>
              </a:lnSpc>
            </a:pPr>
            <a:r>
              <a:rPr lang="en-US" sz="2917" b="1" dirty="0">
                <a:solidFill>
                  <a:srgbClr val="9B70AE"/>
                </a:solidFill>
                <a:latin typeface="Canva Sans Bold"/>
                <a:ea typeface="Canva Sans Bold"/>
                <a:cs typeface="Canva Sans Bold"/>
                <a:sym typeface="Canva Sans Bold"/>
              </a:rPr>
              <a:t>Policy and Legislative Framework in Wales</a:t>
            </a:r>
          </a:p>
        </p:txBody>
      </p:sp>
      <p:sp>
        <p:nvSpPr>
          <p:cNvPr id="24" name="TextBox 24"/>
          <p:cNvSpPr txBox="1"/>
          <p:nvPr/>
        </p:nvSpPr>
        <p:spPr>
          <a:xfrm>
            <a:off x="10401267" y="3625861"/>
            <a:ext cx="4566006" cy="7064819"/>
          </a:xfrm>
          <a:prstGeom prst="rect">
            <a:avLst/>
          </a:prstGeom>
        </p:spPr>
        <p:txBody>
          <a:bodyPr lIns="0" tIns="0" rIns="0" bIns="0" rtlCol="0" anchor="t">
            <a:spAutoFit/>
          </a:bodyPr>
          <a:lstStyle/>
          <a:p>
            <a:pPr algn="just">
              <a:lnSpc>
                <a:spcPts val="2395"/>
              </a:lnSpc>
            </a:pPr>
            <a:r>
              <a:rPr lang="en-US" sz="1900" dirty="0">
                <a:solidFill>
                  <a:srgbClr val="000000"/>
                </a:solidFill>
                <a:latin typeface="Canva Sans"/>
                <a:ea typeface="Canva Sans"/>
                <a:cs typeface="Canva Sans"/>
                <a:sym typeface="Canva Sans"/>
              </a:rPr>
              <a:t>The Welsh language standards provided by the Welsh Language (Wales) Measure 2011 impose enforceable responsibilities on health boards and trusts to offer services in Welsh, such as clinical consultation, written information and complaints </a:t>
            </a:r>
            <a:r>
              <a:rPr lang="en-US" sz="1900" dirty="0" smtClean="0">
                <a:solidFill>
                  <a:srgbClr val="000000"/>
                </a:solidFill>
                <a:latin typeface="Canva Sans"/>
                <a:ea typeface="Canva Sans"/>
                <a:cs typeface="Canva Sans"/>
                <a:sym typeface="Canva Sans"/>
              </a:rPr>
              <a:t>procedure (Welsh </a:t>
            </a:r>
            <a:r>
              <a:rPr lang="en-US" sz="1900" dirty="0">
                <a:solidFill>
                  <a:srgbClr val="000000"/>
                </a:solidFill>
                <a:latin typeface="Canva Sans"/>
                <a:ea typeface="Canva Sans"/>
                <a:cs typeface="Canva Sans"/>
                <a:sym typeface="Canva Sans"/>
              </a:rPr>
              <a:t>Language </a:t>
            </a:r>
            <a:r>
              <a:rPr lang="en-US" sz="1900" dirty="0" smtClean="0">
                <a:solidFill>
                  <a:srgbClr val="000000"/>
                </a:solidFill>
                <a:latin typeface="Canva Sans"/>
                <a:ea typeface="Canva Sans"/>
                <a:cs typeface="Canva Sans"/>
                <a:sym typeface="Canva Sans"/>
              </a:rPr>
              <a:t>Commissioner, 2024). </a:t>
            </a:r>
            <a:r>
              <a:rPr lang="en-US" sz="1900" dirty="0">
                <a:solidFill>
                  <a:srgbClr val="000000"/>
                </a:solidFill>
                <a:latin typeface="Canva Sans"/>
                <a:ea typeface="Canva Sans"/>
                <a:cs typeface="Canva Sans"/>
                <a:sym typeface="Canva Sans"/>
              </a:rPr>
              <a:t>The Welsh language impact assessment in the Social Services and Well-being (Wales) Act 2014 </a:t>
            </a:r>
            <a:r>
              <a:rPr lang="en-US" sz="1900" dirty="0" err="1">
                <a:solidFill>
                  <a:srgbClr val="000000"/>
                </a:solidFill>
                <a:latin typeface="Canva Sans"/>
                <a:ea typeface="Canva Sans"/>
                <a:cs typeface="Canva Sans"/>
                <a:sym typeface="Canva Sans"/>
              </a:rPr>
              <a:t>emphasises</a:t>
            </a:r>
            <a:r>
              <a:rPr lang="en-US" sz="1900" dirty="0">
                <a:solidFill>
                  <a:srgbClr val="000000"/>
                </a:solidFill>
                <a:latin typeface="Canva Sans"/>
                <a:ea typeface="Canva Sans"/>
                <a:cs typeface="Canva Sans"/>
                <a:sym typeface="Canva Sans"/>
              </a:rPr>
              <a:t> that language is an intrinsic element of the well-being of people, and the services should present an active, or passive, offer of the Welsh language and not wait to be requested by patients. The Well-being of Future Generations (Wales) Act 2015 also establishes one of seven national well-being goals of a Wales of vibrant culture and thriving Welsh language, applicable to public bodies such as NHS Wales </a:t>
            </a:r>
            <a:r>
              <a:rPr lang="en-US" sz="1900" dirty="0" smtClean="0">
                <a:solidFill>
                  <a:srgbClr val="000000"/>
                </a:solidFill>
                <a:latin typeface="Canva Sans"/>
                <a:ea typeface="Canva Sans"/>
                <a:cs typeface="Canva Sans"/>
                <a:sym typeface="Canva Sans"/>
              </a:rPr>
              <a:t>(Welsh Government, 2015). </a:t>
            </a:r>
            <a:endParaRPr lang="en-US" sz="1900" dirty="0">
              <a:solidFill>
                <a:srgbClr val="000000"/>
              </a:solidFill>
              <a:latin typeface="Canva Sans"/>
              <a:ea typeface="Canva Sans"/>
              <a:cs typeface="Canva Sans"/>
              <a:sym typeface="Canva Sans"/>
            </a:endParaRPr>
          </a:p>
        </p:txBody>
      </p:sp>
      <p:sp>
        <p:nvSpPr>
          <p:cNvPr id="25" name="TextBox 25"/>
          <p:cNvSpPr txBox="1"/>
          <p:nvPr/>
        </p:nvSpPr>
        <p:spPr>
          <a:xfrm>
            <a:off x="458534" y="13477429"/>
            <a:ext cx="4408506" cy="876414"/>
          </a:xfrm>
          <a:prstGeom prst="rect">
            <a:avLst/>
          </a:prstGeom>
        </p:spPr>
        <p:txBody>
          <a:bodyPr lIns="0" tIns="0" rIns="0" bIns="0" rtlCol="0" anchor="t">
            <a:spAutoFit/>
          </a:bodyPr>
          <a:lstStyle/>
          <a:p>
            <a:pPr algn="ctr">
              <a:lnSpc>
                <a:spcPts val="3470"/>
              </a:lnSpc>
            </a:pPr>
            <a:r>
              <a:rPr lang="en-US" sz="3017" b="1" dirty="0">
                <a:solidFill>
                  <a:srgbClr val="000000"/>
                </a:solidFill>
                <a:latin typeface="Canva Sans Bold"/>
                <a:ea typeface="Canva Sans Bold"/>
                <a:cs typeface="Canva Sans Bold"/>
                <a:sym typeface="Canva Sans Bold"/>
              </a:rPr>
              <a:t>Strategic Frameworks: “More than just words”</a:t>
            </a:r>
          </a:p>
        </p:txBody>
      </p:sp>
      <p:sp>
        <p:nvSpPr>
          <p:cNvPr id="26" name="TextBox 26"/>
          <p:cNvSpPr txBox="1"/>
          <p:nvPr/>
        </p:nvSpPr>
        <p:spPr>
          <a:xfrm>
            <a:off x="421619" y="14460973"/>
            <a:ext cx="4420939" cy="3693319"/>
          </a:xfrm>
          <a:prstGeom prst="rect">
            <a:avLst/>
          </a:prstGeom>
        </p:spPr>
        <p:txBody>
          <a:bodyPr lIns="0" tIns="0" rIns="0" bIns="0" rtlCol="0" anchor="t">
            <a:spAutoFit/>
          </a:bodyPr>
          <a:lstStyle/>
          <a:p>
            <a:pPr algn="just">
              <a:lnSpc>
                <a:spcPts val="2395"/>
              </a:lnSpc>
            </a:pPr>
            <a:r>
              <a:rPr lang="en-US" sz="1750" dirty="0">
                <a:solidFill>
                  <a:srgbClr val="000000"/>
                </a:solidFill>
                <a:latin typeface="Canva Sans"/>
                <a:ea typeface="Canva Sans"/>
                <a:cs typeface="Canva Sans"/>
                <a:sym typeface="Canva Sans"/>
              </a:rPr>
              <a:t>The strategic framework of the Welsh Government, More than just words, and its action plan offers the principal strategic tool of enhancing the use of the Welsh language in health, social services, and social </a:t>
            </a:r>
            <a:r>
              <a:rPr lang="en-US" sz="1750" dirty="0" smtClean="0">
                <a:solidFill>
                  <a:srgbClr val="000000"/>
                </a:solidFill>
                <a:latin typeface="Canva Sans"/>
                <a:ea typeface="Canva Sans"/>
                <a:cs typeface="Canva Sans"/>
                <a:sym typeface="Canva Sans"/>
              </a:rPr>
              <a:t>care (</a:t>
            </a:r>
            <a:r>
              <a:rPr lang="en-US" sz="1750" dirty="0">
                <a:solidFill>
                  <a:srgbClr val="000000"/>
                </a:solidFill>
                <a:latin typeface="Canva Sans"/>
                <a:ea typeface="Canva Sans"/>
                <a:cs typeface="Canva Sans"/>
                <a:sym typeface="Canva Sans"/>
              </a:rPr>
              <a:t>Harries and </a:t>
            </a:r>
            <a:r>
              <a:rPr lang="en-US" sz="1750" dirty="0" err="1">
                <a:solidFill>
                  <a:srgbClr val="000000"/>
                </a:solidFill>
                <a:latin typeface="Canva Sans"/>
                <a:ea typeface="Canva Sans"/>
                <a:cs typeface="Canva Sans"/>
                <a:sym typeface="Canva Sans"/>
              </a:rPr>
              <a:t>Bryer</a:t>
            </a:r>
            <a:r>
              <a:rPr lang="en-US" sz="1750" dirty="0">
                <a:solidFill>
                  <a:srgbClr val="000000"/>
                </a:solidFill>
                <a:latin typeface="Canva Sans"/>
                <a:ea typeface="Canva Sans"/>
                <a:cs typeface="Canva Sans"/>
                <a:sym typeface="Canva Sans"/>
              </a:rPr>
              <a:t>, 2021). The plan is aimed at the Welsh language skills of the workforce, awareness training, data collection regarding the language needs of the users and systematic application of the principle of Active </a:t>
            </a:r>
            <a:r>
              <a:rPr lang="en-US" sz="1750" dirty="0" smtClean="0">
                <a:solidFill>
                  <a:srgbClr val="000000"/>
                </a:solidFill>
                <a:latin typeface="Canva Sans"/>
                <a:ea typeface="Canva Sans"/>
                <a:cs typeface="Canva Sans"/>
                <a:sym typeface="Canva Sans"/>
              </a:rPr>
              <a:t>Offer (</a:t>
            </a:r>
            <a:r>
              <a:rPr lang="en-US" sz="1750" dirty="0">
                <a:solidFill>
                  <a:srgbClr val="000000"/>
                </a:solidFill>
                <a:latin typeface="Canva Sans"/>
                <a:ea typeface="Canva Sans"/>
                <a:cs typeface="Canva Sans"/>
                <a:sym typeface="Canva Sans"/>
              </a:rPr>
              <a:t>Welsh Government, 2022). </a:t>
            </a:r>
          </a:p>
        </p:txBody>
      </p:sp>
      <p:sp>
        <p:nvSpPr>
          <p:cNvPr id="27" name="TextBox 27"/>
          <p:cNvSpPr txBox="1"/>
          <p:nvPr/>
        </p:nvSpPr>
        <p:spPr>
          <a:xfrm>
            <a:off x="5433108" y="12349559"/>
            <a:ext cx="4225332" cy="1231106"/>
          </a:xfrm>
          <a:prstGeom prst="rect">
            <a:avLst/>
          </a:prstGeom>
        </p:spPr>
        <p:txBody>
          <a:bodyPr lIns="0" tIns="0" rIns="0" bIns="0" rtlCol="0" anchor="t">
            <a:spAutoFit/>
          </a:bodyPr>
          <a:lstStyle/>
          <a:p>
            <a:pPr algn="ctr">
              <a:lnSpc>
                <a:spcPts val="3240"/>
              </a:lnSpc>
            </a:pPr>
            <a:r>
              <a:rPr lang="en-US" sz="2817" b="1" dirty="0">
                <a:solidFill>
                  <a:schemeClr val="accent6"/>
                </a:solidFill>
                <a:latin typeface="Canva Sans Bold"/>
                <a:ea typeface="Canva Sans Bold"/>
                <a:cs typeface="Canva Sans Bold"/>
                <a:sym typeface="Canva Sans Bold"/>
              </a:rPr>
              <a:t>Role of Welsh Language in Safe and Person </a:t>
            </a:r>
            <a:r>
              <a:rPr lang="en-US" sz="2817" b="1" dirty="0" err="1">
                <a:solidFill>
                  <a:schemeClr val="accent6"/>
                </a:solidFill>
                <a:latin typeface="Canva Sans Bold"/>
                <a:ea typeface="Canva Sans Bold"/>
                <a:cs typeface="Canva Sans Bold"/>
                <a:sym typeface="Canva Sans Bold"/>
              </a:rPr>
              <a:t>Centred</a:t>
            </a:r>
            <a:r>
              <a:rPr lang="en-US" sz="2817" b="1" dirty="0">
                <a:solidFill>
                  <a:schemeClr val="accent6"/>
                </a:solidFill>
                <a:latin typeface="Canva Sans Bold"/>
                <a:ea typeface="Canva Sans Bold"/>
                <a:cs typeface="Canva Sans Bold"/>
                <a:sym typeface="Canva Sans Bold"/>
              </a:rPr>
              <a:t> Care</a:t>
            </a:r>
          </a:p>
        </p:txBody>
      </p:sp>
      <p:sp>
        <p:nvSpPr>
          <p:cNvPr id="28" name="TextBox 28"/>
          <p:cNvSpPr txBox="1"/>
          <p:nvPr/>
        </p:nvSpPr>
        <p:spPr>
          <a:xfrm>
            <a:off x="5414102" y="13580665"/>
            <a:ext cx="4340205" cy="3949799"/>
          </a:xfrm>
          <a:prstGeom prst="rect">
            <a:avLst/>
          </a:prstGeom>
        </p:spPr>
        <p:txBody>
          <a:bodyPr lIns="0" tIns="0" rIns="0" bIns="0" rtlCol="0" anchor="t">
            <a:spAutoFit/>
          </a:bodyPr>
          <a:lstStyle/>
          <a:p>
            <a:pPr algn="just">
              <a:lnSpc>
                <a:spcPts val="2160"/>
              </a:lnSpc>
            </a:pPr>
            <a:r>
              <a:rPr lang="en-US" sz="1750" dirty="0">
                <a:solidFill>
                  <a:srgbClr val="000000"/>
                </a:solidFill>
                <a:latin typeface="Canva Sans"/>
                <a:ea typeface="Canva Sans"/>
                <a:cs typeface="Canva Sans"/>
                <a:sym typeface="Canva Sans"/>
              </a:rPr>
              <a:t>Welsh and international research evidence indicates that when patients have access to their preferred language, they understand information better, are more accurate in symptoms description and trust professionals more. The dementia policy brief points out that the inability to deliver care in Welsh might result in distress, misunderstanding of needs and wrong care plans, especially in the residential facilities where not many employees understand Welsh (Edwards et al., 2025). </a:t>
            </a:r>
          </a:p>
        </p:txBody>
      </p:sp>
      <p:sp>
        <p:nvSpPr>
          <p:cNvPr id="29" name="TextBox 29"/>
          <p:cNvSpPr txBox="1"/>
          <p:nvPr/>
        </p:nvSpPr>
        <p:spPr>
          <a:xfrm>
            <a:off x="10433213" y="15310782"/>
            <a:ext cx="4138451" cy="1227569"/>
          </a:xfrm>
          <a:prstGeom prst="rect">
            <a:avLst/>
          </a:prstGeom>
        </p:spPr>
        <p:txBody>
          <a:bodyPr lIns="0" tIns="0" rIns="0" bIns="0" rtlCol="0" anchor="t">
            <a:spAutoFit/>
          </a:bodyPr>
          <a:lstStyle/>
          <a:p>
            <a:pPr algn="ctr">
              <a:lnSpc>
                <a:spcPts val="3240"/>
              </a:lnSpc>
            </a:pPr>
            <a:r>
              <a:rPr lang="en-US" sz="2817" b="1" dirty="0">
                <a:solidFill>
                  <a:srgbClr val="000000"/>
                </a:solidFill>
                <a:latin typeface="Canva Sans Bold"/>
                <a:ea typeface="Canva Sans Bold"/>
                <a:cs typeface="Canva Sans Bold"/>
                <a:sym typeface="Canva Sans Bold"/>
              </a:rPr>
              <a:t>Implications for Practice and Workforce Development</a:t>
            </a:r>
          </a:p>
        </p:txBody>
      </p:sp>
      <p:sp>
        <p:nvSpPr>
          <p:cNvPr id="30" name="TextBox 30"/>
          <p:cNvSpPr txBox="1"/>
          <p:nvPr/>
        </p:nvSpPr>
        <p:spPr>
          <a:xfrm>
            <a:off x="10341055" y="16579687"/>
            <a:ext cx="4341467" cy="4308872"/>
          </a:xfrm>
          <a:prstGeom prst="rect">
            <a:avLst/>
          </a:prstGeom>
        </p:spPr>
        <p:txBody>
          <a:bodyPr lIns="0" tIns="0" rIns="0" bIns="0" rtlCol="0" anchor="t">
            <a:spAutoFit/>
          </a:bodyPr>
          <a:lstStyle/>
          <a:p>
            <a:pPr algn="just">
              <a:lnSpc>
                <a:spcPts val="2395"/>
              </a:lnSpc>
            </a:pPr>
            <a:r>
              <a:rPr lang="en-US" dirty="0">
                <a:solidFill>
                  <a:srgbClr val="000000"/>
                </a:solidFill>
                <a:latin typeface="Canva Sans"/>
                <a:ea typeface="Canva Sans"/>
                <a:cs typeface="Canva Sans"/>
                <a:sym typeface="Canva Sans"/>
              </a:rPr>
              <a:t>The services should systematically document the preferences of patients in Welsh language and </a:t>
            </a:r>
            <a:r>
              <a:rPr lang="en-US" dirty="0" err="1">
                <a:solidFill>
                  <a:srgbClr val="000000"/>
                </a:solidFill>
                <a:latin typeface="Canva Sans"/>
                <a:ea typeface="Canva Sans"/>
                <a:cs typeface="Canva Sans"/>
                <a:sym typeface="Canva Sans"/>
              </a:rPr>
              <a:t>utilise</a:t>
            </a:r>
            <a:r>
              <a:rPr lang="en-US" dirty="0">
                <a:solidFill>
                  <a:srgbClr val="000000"/>
                </a:solidFill>
                <a:latin typeface="Canva Sans"/>
                <a:ea typeface="Canva Sans"/>
                <a:cs typeface="Canva Sans"/>
                <a:sym typeface="Canva Sans"/>
              </a:rPr>
              <a:t> such information in planning service provision and staffing even in high risk services like dementia, emergency and maternity services. The </a:t>
            </a:r>
            <a:r>
              <a:rPr lang="en-US" dirty="0" err="1">
                <a:solidFill>
                  <a:srgbClr val="000000"/>
                </a:solidFill>
                <a:latin typeface="Canva Sans"/>
                <a:ea typeface="Canva Sans"/>
                <a:cs typeface="Canva Sans"/>
                <a:sym typeface="Canva Sans"/>
              </a:rPr>
              <a:t>organisations</a:t>
            </a:r>
            <a:r>
              <a:rPr lang="en-US" dirty="0">
                <a:solidFill>
                  <a:srgbClr val="000000"/>
                </a:solidFill>
                <a:latin typeface="Canva Sans"/>
                <a:ea typeface="Canva Sans"/>
                <a:cs typeface="Canva Sans"/>
                <a:sym typeface="Canva Sans"/>
              </a:rPr>
              <a:t> should have a sufficient number of employees who are comfortable communicating in Welsh and have access to training, mentoring and visible cues including Welsh language badges to identify language proficiency. </a:t>
            </a:r>
          </a:p>
        </p:txBody>
      </p:sp>
      <p:sp>
        <p:nvSpPr>
          <p:cNvPr id="31" name="TextBox 31"/>
          <p:cNvSpPr txBox="1"/>
          <p:nvPr/>
        </p:nvSpPr>
        <p:spPr>
          <a:xfrm>
            <a:off x="761164" y="655486"/>
            <a:ext cx="13646088" cy="2213225"/>
          </a:xfrm>
          <a:prstGeom prst="rect">
            <a:avLst/>
          </a:prstGeom>
        </p:spPr>
        <p:txBody>
          <a:bodyPr lIns="0" tIns="0" rIns="0" bIns="0" rtlCol="0" anchor="t">
            <a:spAutoFit/>
          </a:bodyPr>
          <a:lstStyle/>
          <a:p>
            <a:pPr algn="ctr">
              <a:lnSpc>
                <a:spcPts val="5795"/>
              </a:lnSpc>
            </a:pPr>
            <a:r>
              <a:rPr lang="en-US" sz="5039" b="1">
                <a:solidFill>
                  <a:srgbClr val="FFFFFF"/>
                </a:solidFill>
                <a:latin typeface="Canva Sans Bold"/>
                <a:ea typeface="Canva Sans Bold"/>
                <a:cs typeface="Canva Sans Bold"/>
                <a:sym typeface="Canva Sans Bold"/>
              </a:rPr>
              <a:t>Welsh Language, Culture and Identity in Health and Social Care in Wales</a:t>
            </a:r>
          </a:p>
          <a:p>
            <a:pPr algn="l">
              <a:lnSpc>
                <a:spcPts val="5795"/>
              </a:lnSpc>
            </a:pPr>
            <a:endParaRPr lang="en-US" sz="5039" b="1">
              <a:solidFill>
                <a:srgbClr val="FFFFFF"/>
              </a:solidFill>
              <a:latin typeface="Canva Sans Bold"/>
              <a:ea typeface="Canva Sans Bold"/>
              <a:cs typeface="Canva Sans Bold"/>
              <a:sym typeface="Canva Sans Bold"/>
            </a:endParaRPr>
          </a:p>
        </p:txBody>
      </p:sp>
      <p:sp>
        <p:nvSpPr>
          <p:cNvPr id="32" name="TextBox 32"/>
          <p:cNvSpPr txBox="1"/>
          <p:nvPr/>
        </p:nvSpPr>
        <p:spPr>
          <a:xfrm>
            <a:off x="5514982" y="17432773"/>
            <a:ext cx="4138451" cy="408419"/>
          </a:xfrm>
          <a:prstGeom prst="rect">
            <a:avLst/>
          </a:prstGeom>
        </p:spPr>
        <p:txBody>
          <a:bodyPr lIns="0" tIns="0" rIns="0" bIns="0" rtlCol="0" anchor="t">
            <a:spAutoFit/>
          </a:bodyPr>
          <a:lstStyle/>
          <a:p>
            <a:pPr algn="ctr">
              <a:lnSpc>
                <a:spcPts val="3240"/>
              </a:lnSpc>
            </a:pPr>
            <a:r>
              <a:rPr lang="en-US" sz="2817" b="1">
                <a:solidFill>
                  <a:srgbClr val="000000"/>
                </a:solidFill>
                <a:latin typeface="Canva Sans Bold"/>
                <a:ea typeface="Canva Sans Bold"/>
                <a:cs typeface="Canva Sans Bold"/>
                <a:sym typeface="Canva Sans Bold"/>
              </a:rPr>
              <a:t>Conclusion</a:t>
            </a:r>
          </a:p>
        </p:txBody>
      </p:sp>
      <p:sp>
        <p:nvSpPr>
          <p:cNvPr id="33" name="TextBox 33"/>
          <p:cNvSpPr txBox="1"/>
          <p:nvPr/>
        </p:nvSpPr>
        <p:spPr>
          <a:xfrm>
            <a:off x="5247058" y="17858718"/>
            <a:ext cx="4563659" cy="3374450"/>
          </a:xfrm>
          <a:prstGeom prst="rect">
            <a:avLst/>
          </a:prstGeom>
        </p:spPr>
        <p:txBody>
          <a:bodyPr lIns="0" tIns="0" rIns="0" bIns="0" rtlCol="0" anchor="t">
            <a:spAutoFit/>
          </a:bodyPr>
          <a:lstStyle/>
          <a:p>
            <a:pPr algn="just">
              <a:lnSpc>
                <a:spcPts val="2155"/>
              </a:lnSpc>
            </a:pPr>
            <a:r>
              <a:rPr lang="en-US" sz="1796" dirty="0">
                <a:solidFill>
                  <a:srgbClr val="000000"/>
                </a:solidFill>
                <a:latin typeface="Canva Sans"/>
                <a:ea typeface="Canva Sans"/>
                <a:cs typeface="Canva Sans"/>
                <a:sym typeface="Canva Sans"/>
              </a:rPr>
              <a:t>The Welsh situation demonstrates that safe, person-</a:t>
            </a:r>
            <a:r>
              <a:rPr lang="en-US" sz="1796" dirty="0" err="1">
                <a:solidFill>
                  <a:srgbClr val="000000"/>
                </a:solidFill>
                <a:latin typeface="Canva Sans"/>
                <a:ea typeface="Canva Sans"/>
                <a:cs typeface="Canva Sans"/>
                <a:sym typeface="Canva Sans"/>
              </a:rPr>
              <a:t>centred</a:t>
            </a:r>
            <a:r>
              <a:rPr lang="en-US" sz="1796" dirty="0">
                <a:solidFill>
                  <a:srgbClr val="000000"/>
                </a:solidFill>
                <a:latin typeface="Canva Sans"/>
                <a:ea typeface="Canva Sans"/>
                <a:cs typeface="Canva Sans"/>
                <a:sym typeface="Canva Sans"/>
              </a:rPr>
              <a:t> care is </a:t>
            </a:r>
            <a:r>
              <a:rPr lang="en-US" sz="1796" dirty="0" err="1">
                <a:solidFill>
                  <a:srgbClr val="000000"/>
                </a:solidFill>
                <a:latin typeface="Canva Sans"/>
                <a:ea typeface="Canva Sans"/>
                <a:cs typeface="Canva Sans"/>
                <a:sym typeface="Canva Sans"/>
              </a:rPr>
              <a:t>centred</a:t>
            </a:r>
            <a:r>
              <a:rPr lang="en-US" sz="1796" dirty="0">
                <a:solidFill>
                  <a:srgbClr val="000000"/>
                </a:solidFill>
                <a:latin typeface="Canva Sans"/>
                <a:ea typeface="Canva Sans"/>
                <a:cs typeface="Canva Sans"/>
                <a:sym typeface="Canva Sans"/>
              </a:rPr>
              <a:t> around language, culture and identity, and not an extra. Census data indicate that a substantial percentage of the population is native Welsh speaker and research and policy reports indicate that Welsh language provision has an impact on the understanding, dignity and health outcome particularly among people with dementia and other vulnerable populations</a:t>
            </a:r>
          </a:p>
        </p:txBody>
      </p:sp>
      <p:sp>
        <p:nvSpPr>
          <p:cNvPr id="34" name="Rectangle 33"/>
          <p:cNvSpPr/>
          <p:nvPr/>
        </p:nvSpPr>
        <p:spPr>
          <a:xfrm>
            <a:off x="10810996" y="14809988"/>
            <a:ext cx="3471207" cy="369332"/>
          </a:xfrm>
          <a:prstGeom prst="rect">
            <a:avLst/>
          </a:prstGeom>
        </p:spPr>
        <p:txBody>
          <a:bodyPr wrap="none">
            <a:spAutoFit/>
          </a:bodyPr>
          <a:lstStyle/>
          <a:p>
            <a:r>
              <a:rPr lang="en-US" dirty="0"/>
              <a:t>Source: (Welsh Government, 2015)</a:t>
            </a:r>
          </a:p>
        </p:txBody>
      </p:sp>
      <p:sp>
        <p:nvSpPr>
          <p:cNvPr id="35" name="Rectangle 34"/>
          <p:cNvSpPr/>
          <p:nvPr/>
        </p:nvSpPr>
        <p:spPr>
          <a:xfrm>
            <a:off x="6503397" y="11936583"/>
            <a:ext cx="2161617" cy="369332"/>
          </a:xfrm>
          <a:prstGeom prst="rect">
            <a:avLst/>
          </a:prstGeom>
        </p:spPr>
        <p:txBody>
          <a:bodyPr wrap="none">
            <a:spAutoFit/>
          </a:bodyPr>
          <a:lstStyle/>
          <a:p>
            <a:r>
              <a:rPr lang="en-US" dirty="0"/>
              <a:t>Source: (</a:t>
            </a:r>
            <a:r>
              <a:rPr lang="en-US" dirty="0" err="1"/>
              <a:t>Estyn</a:t>
            </a:r>
            <a:r>
              <a:rPr lang="en-US" dirty="0"/>
              <a:t>, 2025)</a:t>
            </a:r>
          </a:p>
        </p:txBody>
      </p:sp>
      <p:sp>
        <p:nvSpPr>
          <p:cNvPr id="36" name="Rectangle 35"/>
          <p:cNvSpPr/>
          <p:nvPr/>
        </p:nvSpPr>
        <p:spPr>
          <a:xfrm>
            <a:off x="385528" y="12965112"/>
            <a:ext cx="4554517" cy="369332"/>
          </a:xfrm>
          <a:prstGeom prst="rect">
            <a:avLst/>
          </a:prstGeom>
        </p:spPr>
        <p:txBody>
          <a:bodyPr wrap="none">
            <a:spAutoFit/>
          </a:bodyPr>
          <a:lstStyle/>
          <a:p>
            <a:r>
              <a:rPr lang="en-US" dirty="0"/>
              <a:t>Source: (Welsh Language Commissioner,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TotalTime>
  <Words>758</Words>
  <Application>Microsoft Office PowerPoint</Application>
  <PresentationFormat>Custom</PresentationFormat>
  <Paragraphs>18</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Canva Sans</vt:lpstr>
      <vt:lpstr>Canva Sans Bold</vt:lpstr>
      <vt:lpstr>Arial</vt:lpstr>
      <vt:lpstr>Calibri</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Yellow and Orange Illustrative Self-Improvement Infographic Poster</dc:title>
  <cp:lastModifiedBy>Microsoft account</cp:lastModifiedBy>
  <cp:revision>4</cp:revision>
  <dcterms:created xsi:type="dcterms:W3CDTF">2006-08-16T00:00:00Z</dcterms:created>
  <dcterms:modified xsi:type="dcterms:W3CDTF">2026-03-02T15:28:42Z</dcterms:modified>
  <dc:identifier>DAHCyu9y97g</dc:identifier>
</cp:coreProperties>
</file>