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20"/>
  </p:notesMasterIdLst>
  <p:sldIdLst>
    <p:sldId id="266" r:id="rId2"/>
    <p:sldId id="256" r:id="rId3"/>
    <p:sldId id="260" r:id="rId4"/>
    <p:sldId id="263" r:id="rId5"/>
    <p:sldId id="342" r:id="rId6"/>
    <p:sldId id="343" r:id="rId7"/>
    <p:sldId id="344" r:id="rId8"/>
    <p:sldId id="345" r:id="rId9"/>
    <p:sldId id="346" r:id="rId10"/>
    <p:sldId id="347" r:id="rId11"/>
    <p:sldId id="348" r:id="rId12"/>
    <p:sldId id="349" r:id="rId13"/>
    <p:sldId id="350" r:id="rId14"/>
    <p:sldId id="262" r:id="rId15"/>
    <p:sldId id="272" r:id="rId16"/>
    <p:sldId id="274" r:id="rId17"/>
    <p:sldId id="351" r:id="rId18"/>
    <p:sldId id="285"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5B9AB9-7060-41DB-A287-14B15266EDBD}" v="41" dt="2026-10-23T15:17:45.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979" autoAdjust="0"/>
  </p:normalViewPr>
  <p:slideViewPr>
    <p:cSldViewPr snapToGrid="0" snapToObjects="1">
      <p:cViewPr varScale="1">
        <p:scale>
          <a:sx n="58" d="100"/>
          <a:sy n="58" d="100"/>
        </p:scale>
        <p:origin x="152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851853-642F-475F-83BD-0A0DBA04315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3298BF3-5BF3-4DDE-B562-5162EE3F8403}">
      <dgm:prSet/>
      <dgm:spPr/>
      <dgm:t>
        <a:bodyPr/>
        <a:lstStyle/>
        <a:p>
          <a:r>
            <a:rPr lang="en-US" dirty="0"/>
            <a:t>Provided greater certainty and confidence in the law for both the King and the people.</a:t>
          </a:r>
        </a:p>
      </dgm:t>
    </dgm:pt>
    <dgm:pt modelId="{AA511570-F704-4F10-BE4D-25F81D740A23}" type="parTrans" cxnId="{5C5D7DA9-5A28-432F-BEA8-FB8321398FC6}">
      <dgm:prSet/>
      <dgm:spPr/>
      <dgm:t>
        <a:bodyPr/>
        <a:lstStyle/>
        <a:p>
          <a:endParaRPr lang="en-US"/>
        </a:p>
      </dgm:t>
    </dgm:pt>
    <dgm:pt modelId="{5819D20B-C849-44CE-AB1A-FCFBCB96449F}" type="sibTrans" cxnId="{5C5D7DA9-5A28-432F-BEA8-FB8321398FC6}">
      <dgm:prSet/>
      <dgm:spPr/>
      <dgm:t>
        <a:bodyPr/>
        <a:lstStyle/>
        <a:p>
          <a:endParaRPr lang="en-US"/>
        </a:p>
      </dgm:t>
    </dgm:pt>
    <dgm:pt modelId="{923C3AF6-D577-4F28-97A8-FC32D53DAB29}">
      <dgm:prSet/>
      <dgm:spPr/>
      <dgm:t>
        <a:bodyPr/>
        <a:lstStyle/>
        <a:p>
          <a:r>
            <a:rPr lang="en-GB"/>
            <a:t>Problems: Cases could only be brought if the circumstances  matched an existing ‘Writ’ ( a formal document). If no suitable Writ existed, the case couldn't proceed. </a:t>
          </a:r>
          <a:endParaRPr lang="en-US"/>
        </a:p>
      </dgm:t>
    </dgm:pt>
    <dgm:pt modelId="{5D4920D7-6523-4529-A78C-453F6FD016A0}" type="parTrans" cxnId="{58D418E7-F62C-41EE-A11F-936917EF4DD6}">
      <dgm:prSet/>
      <dgm:spPr/>
      <dgm:t>
        <a:bodyPr/>
        <a:lstStyle/>
        <a:p>
          <a:endParaRPr lang="en-US"/>
        </a:p>
      </dgm:t>
    </dgm:pt>
    <dgm:pt modelId="{74C93A85-90C5-4E5A-BDEE-276053BD9C1E}" type="sibTrans" cxnId="{58D418E7-F62C-41EE-A11F-936917EF4DD6}">
      <dgm:prSet/>
      <dgm:spPr/>
      <dgm:t>
        <a:bodyPr/>
        <a:lstStyle/>
        <a:p>
          <a:endParaRPr lang="en-US"/>
        </a:p>
      </dgm:t>
    </dgm:pt>
    <dgm:pt modelId="{335C2E5B-1F2B-4F1F-A5C1-96EB38780C6A}">
      <dgm:prSet/>
      <dgm:spPr/>
      <dgm:t>
        <a:bodyPr/>
        <a:lstStyle/>
        <a:p>
          <a:r>
            <a:rPr lang="en-GB"/>
            <a:t>Limited Remedies: The only remedy available was compensation, which was not always suitable for plaintiffs.</a:t>
          </a:r>
          <a:endParaRPr lang="en-US"/>
        </a:p>
      </dgm:t>
    </dgm:pt>
    <dgm:pt modelId="{09F830BD-FF65-4B5B-949D-C96EAD127B57}" type="parTrans" cxnId="{4C8D5972-9787-4F4C-BB76-4302DE5F90E5}">
      <dgm:prSet/>
      <dgm:spPr/>
      <dgm:t>
        <a:bodyPr/>
        <a:lstStyle/>
        <a:p>
          <a:endParaRPr lang="en-US"/>
        </a:p>
      </dgm:t>
    </dgm:pt>
    <dgm:pt modelId="{2E8E6380-69C1-4FD2-9E66-B77257C37BE0}" type="sibTrans" cxnId="{4C8D5972-9787-4F4C-BB76-4302DE5F90E5}">
      <dgm:prSet/>
      <dgm:spPr/>
      <dgm:t>
        <a:bodyPr/>
        <a:lstStyle/>
        <a:p>
          <a:endParaRPr lang="en-US"/>
        </a:p>
      </dgm:t>
    </dgm:pt>
    <dgm:pt modelId="{9A82D5E5-CA90-4C84-BEEA-337EFFAC3079}" type="pres">
      <dgm:prSet presAssocID="{64851853-642F-475F-83BD-0A0DBA043152}" presName="linear" presStyleCnt="0">
        <dgm:presLayoutVars>
          <dgm:animLvl val="lvl"/>
          <dgm:resizeHandles val="exact"/>
        </dgm:presLayoutVars>
      </dgm:prSet>
      <dgm:spPr/>
    </dgm:pt>
    <dgm:pt modelId="{28B2D9B3-35D9-41F4-9C17-F54E50F676F8}" type="pres">
      <dgm:prSet presAssocID="{93298BF3-5BF3-4DDE-B562-5162EE3F8403}" presName="parentText" presStyleLbl="node1" presStyleIdx="0" presStyleCnt="3">
        <dgm:presLayoutVars>
          <dgm:chMax val="0"/>
          <dgm:bulletEnabled val="1"/>
        </dgm:presLayoutVars>
      </dgm:prSet>
      <dgm:spPr/>
    </dgm:pt>
    <dgm:pt modelId="{963B7450-CBE5-4E1D-AF18-41B241843A0D}" type="pres">
      <dgm:prSet presAssocID="{5819D20B-C849-44CE-AB1A-FCFBCB96449F}" presName="spacer" presStyleCnt="0"/>
      <dgm:spPr/>
    </dgm:pt>
    <dgm:pt modelId="{94836842-8222-49E7-A2C0-732D2A77BEF6}" type="pres">
      <dgm:prSet presAssocID="{923C3AF6-D577-4F28-97A8-FC32D53DAB29}" presName="parentText" presStyleLbl="node1" presStyleIdx="1" presStyleCnt="3">
        <dgm:presLayoutVars>
          <dgm:chMax val="0"/>
          <dgm:bulletEnabled val="1"/>
        </dgm:presLayoutVars>
      </dgm:prSet>
      <dgm:spPr/>
    </dgm:pt>
    <dgm:pt modelId="{1A56CEBF-09BA-45B9-9C72-D17B210120B8}" type="pres">
      <dgm:prSet presAssocID="{74C93A85-90C5-4E5A-BDEE-276053BD9C1E}" presName="spacer" presStyleCnt="0"/>
      <dgm:spPr/>
    </dgm:pt>
    <dgm:pt modelId="{F75A84AD-0827-489C-9282-82006E02A4EA}" type="pres">
      <dgm:prSet presAssocID="{335C2E5B-1F2B-4F1F-A5C1-96EB38780C6A}" presName="parentText" presStyleLbl="node1" presStyleIdx="2" presStyleCnt="3">
        <dgm:presLayoutVars>
          <dgm:chMax val="0"/>
          <dgm:bulletEnabled val="1"/>
        </dgm:presLayoutVars>
      </dgm:prSet>
      <dgm:spPr/>
    </dgm:pt>
  </dgm:ptLst>
  <dgm:cxnLst>
    <dgm:cxn modelId="{FFEE0D08-EFA4-4D19-9943-2E3EFF47F719}" type="presOf" srcId="{64851853-642F-475F-83BD-0A0DBA043152}" destId="{9A82D5E5-CA90-4C84-BEEA-337EFFAC3079}" srcOrd="0" destOrd="0" presId="urn:microsoft.com/office/officeart/2005/8/layout/vList2"/>
    <dgm:cxn modelId="{4C8D5972-9787-4F4C-BB76-4302DE5F90E5}" srcId="{64851853-642F-475F-83BD-0A0DBA043152}" destId="{335C2E5B-1F2B-4F1F-A5C1-96EB38780C6A}" srcOrd="2" destOrd="0" parTransId="{09F830BD-FF65-4B5B-949D-C96EAD127B57}" sibTransId="{2E8E6380-69C1-4FD2-9E66-B77257C37BE0}"/>
    <dgm:cxn modelId="{5C5D7DA9-5A28-432F-BEA8-FB8321398FC6}" srcId="{64851853-642F-475F-83BD-0A0DBA043152}" destId="{93298BF3-5BF3-4DDE-B562-5162EE3F8403}" srcOrd="0" destOrd="0" parTransId="{AA511570-F704-4F10-BE4D-25F81D740A23}" sibTransId="{5819D20B-C849-44CE-AB1A-FCFBCB96449F}"/>
    <dgm:cxn modelId="{58D418E7-F62C-41EE-A11F-936917EF4DD6}" srcId="{64851853-642F-475F-83BD-0A0DBA043152}" destId="{923C3AF6-D577-4F28-97A8-FC32D53DAB29}" srcOrd="1" destOrd="0" parTransId="{5D4920D7-6523-4529-A78C-453F6FD016A0}" sibTransId="{74C93A85-90C5-4E5A-BDEE-276053BD9C1E}"/>
    <dgm:cxn modelId="{C23BD6F9-37CF-4A87-AF55-D8295DFBDFFA}" type="presOf" srcId="{93298BF3-5BF3-4DDE-B562-5162EE3F8403}" destId="{28B2D9B3-35D9-41F4-9C17-F54E50F676F8}" srcOrd="0" destOrd="0" presId="urn:microsoft.com/office/officeart/2005/8/layout/vList2"/>
    <dgm:cxn modelId="{63A3C2FA-E911-4D48-99C2-F058D6B76DCF}" type="presOf" srcId="{923C3AF6-D577-4F28-97A8-FC32D53DAB29}" destId="{94836842-8222-49E7-A2C0-732D2A77BEF6}" srcOrd="0" destOrd="0" presId="urn:microsoft.com/office/officeart/2005/8/layout/vList2"/>
    <dgm:cxn modelId="{31D1CCFA-9E8C-411A-8A8F-FEC27DBF9EDA}" type="presOf" srcId="{335C2E5B-1F2B-4F1F-A5C1-96EB38780C6A}" destId="{F75A84AD-0827-489C-9282-82006E02A4EA}" srcOrd="0" destOrd="0" presId="urn:microsoft.com/office/officeart/2005/8/layout/vList2"/>
    <dgm:cxn modelId="{EE12AD58-7431-4E54-8832-4A1BC3587EF5}" type="presParOf" srcId="{9A82D5E5-CA90-4C84-BEEA-337EFFAC3079}" destId="{28B2D9B3-35D9-41F4-9C17-F54E50F676F8}" srcOrd="0" destOrd="0" presId="urn:microsoft.com/office/officeart/2005/8/layout/vList2"/>
    <dgm:cxn modelId="{38A1CE71-4EEA-4000-A2A4-283CB354B649}" type="presParOf" srcId="{9A82D5E5-CA90-4C84-BEEA-337EFFAC3079}" destId="{963B7450-CBE5-4E1D-AF18-41B241843A0D}" srcOrd="1" destOrd="0" presId="urn:microsoft.com/office/officeart/2005/8/layout/vList2"/>
    <dgm:cxn modelId="{615E7469-350A-43D5-B394-B0B68C736830}" type="presParOf" srcId="{9A82D5E5-CA90-4C84-BEEA-337EFFAC3079}" destId="{94836842-8222-49E7-A2C0-732D2A77BEF6}" srcOrd="2" destOrd="0" presId="urn:microsoft.com/office/officeart/2005/8/layout/vList2"/>
    <dgm:cxn modelId="{5197D70A-FB86-44B2-BE11-11447E84A258}" type="presParOf" srcId="{9A82D5E5-CA90-4C84-BEEA-337EFFAC3079}" destId="{1A56CEBF-09BA-45B9-9C72-D17B210120B8}" srcOrd="3" destOrd="0" presId="urn:microsoft.com/office/officeart/2005/8/layout/vList2"/>
    <dgm:cxn modelId="{1085BF79-AE68-45C0-89F4-2A2547BF350C}" type="presParOf" srcId="{9A82D5E5-CA90-4C84-BEEA-337EFFAC3079}" destId="{F75A84AD-0827-489C-9282-82006E02A4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774833-E9B6-4F15-BE11-DE512A13D33A}"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C44AD1BE-FCFD-4623-BC5C-E3A8A6A1A108}">
      <dgm:prSet/>
      <dgm:spPr/>
      <dgm:t>
        <a:bodyPr/>
        <a:lstStyle/>
        <a:p>
          <a:r>
            <a:rPr lang="en-GB" b="0" i="0"/>
            <a:t>Equity has been around </a:t>
          </a:r>
          <a:r>
            <a:rPr lang="en-GB"/>
            <a:t>since the 13</a:t>
          </a:r>
          <a:r>
            <a:rPr lang="en-GB" baseline="30000"/>
            <a:t>th</a:t>
          </a:r>
          <a:r>
            <a:rPr lang="en-GB"/>
            <a:t> Centruy. </a:t>
          </a:r>
          <a:endParaRPr lang="en-US"/>
        </a:p>
      </dgm:t>
    </dgm:pt>
    <dgm:pt modelId="{64C241EC-3820-448E-86FE-2C840CEA4FB5}" type="parTrans" cxnId="{59BBEA42-9E26-4B84-A282-83C516985AA7}">
      <dgm:prSet/>
      <dgm:spPr/>
      <dgm:t>
        <a:bodyPr/>
        <a:lstStyle/>
        <a:p>
          <a:endParaRPr lang="en-US"/>
        </a:p>
      </dgm:t>
    </dgm:pt>
    <dgm:pt modelId="{C0DFC571-1F22-4FA1-8161-97A6399708AB}" type="sibTrans" cxnId="{59BBEA42-9E26-4B84-A282-83C516985AA7}">
      <dgm:prSet/>
      <dgm:spPr/>
      <dgm:t>
        <a:bodyPr/>
        <a:lstStyle/>
        <a:p>
          <a:endParaRPr lang="en-US"/>
        </a:p>
      </dgm:t>
    </dgm:pt>
    <dgm:pt modelId="{A2A5F271-0827-46CD-87F9-AFD35A266237}">
      <dgm:prSet/>
      <dgm:spPr/>
      <dgm:t>
        <a:bodyPr/>
        <a:lstStyle/>
        <a:p>
          <a:r>
            <a:rPr lang="en-GB"/>
            <a:t>It means fairness, which is the main reason that it was created. </a:t>
          </a:r>
          <a:endParaRPr lang="en-US"/>
        </a:p>
      </dgm:t>
    </dgm:pt>
    <dgm:pt modelId="{437E3911-CFAD-4D2F-8A40-CD30EED60489}" type="parTrans" cxnId="{73D5A0F5-B8B9-4E6B-BE00-C4BD4AF93F6C}">
      <dgm:prSet/>
      <dgm:spPr/>
      <dgm:t>
        <a:bodyPr/>
        <a:lstStyle/>
        <a:p>
          <a:endParaRPr lang="en-US"/>
        </a:p>
      </dgm:t>
    </dgm:pt>
    <dgm:pt modelId="{2DDB55B7-0720-4468-B3EF-E7809B1D7CD0}" type="sibTrans" cxnId="{73D5A0F5-B8B9-4E6B-BE00-C4BD4AF93F6C}">
      <dgm:prSet/>
      <dgm:spPr/>
      <dgm:t>
        <a:bodyPr/>
        <a:lstStyle/>
        <a:p>
          <a:endParaRPr lang="en-US"/>
        </a:p>
      </dgm:t>
    </dgm:pt>
    <dgm:pt modelId="{5D3B26DC-36B4-43A9-9CA2-808AF4692FBF}">
      <dgm:prSet/>
      <dgm:spPr/>
      <dgm:t>
        <a:bodyPr/>
        <a:lstStyle/>
        <a:p>
          <a:r>
            <a:rPr lang="en-GB"/>
            <a:t>Developed elements such as mortgages and trusts. </a:t>
          </a:r>
          <a:endParaRPr lang="en-US"/>
        </a:p>
      </dgm:t>
    </dgm:pt>
    <dgm:pt modelId="{71789D8F-A8C9-4742-91D8-B2406FA5D0E0}" type="parTrans" cxnId="{C643C389-7679-401D-B655-9CC9AAA79B30}">
      <dgm:prSet/>
      <dgm:spPr/>
      <dgm:t>
        <a:bodyPr/>
        <a:lstStyle/>
        <a:p>
          <a:endParaRPr lang="en-US"/>
        </a:p>
      </dgm:t>
    </dgm:pt>
    <dgm:pt modelId="{1701E68A-4D27-4776-A377-219FD0AC7809}" type="sibTrans" cxnId="{C643C389-7679-401D-B655-9CC9AAA79B30}">
      <dgm:prSet/>
      <dgm:spPr/>
      <dgm:t>
        <a:bodyPr/>
        <a:lstStyle/>
        <a:p>
          <a:endParaRPr lang="en-US"/>
        </a:p>
      </dgm:t>
    </dgm:pt>
    <dgm:pt modelId="{A92DD3A7-9FEA-4986-BB00-8EF0972AE813}">
      <dgm:prSet/>
      <dgm:spPr/>
      <dgm:t>
        <a:bodyPr/>
        <a:lstStyle/>
        <a:p>
          <a:r>
            <a:rPr lang="en-GB"/>
            <a:t>It does not cover every area of law, it job is to fill in the gaps of the common law. </a:t>
          </a:r>
          <a:endParaRPr lang="en-US"/>
        </a:p>
      </dgm:t>
    </dgm:pt>
    <dgm:pt modelId="{1428AC27-D22D-49A1-AF5F-DEEAF0B88DE8}" type="parTrans" cxnId="{F51A4F55-EB18-4054-AAD5-68A93A0B3023}">
      <dgm:prSet/>
      <dgm:spPr/>
      <dgm:t>
        <a:bodyPr/>
        <a:lstStyle/>
        <a:p>
          <a:endParaRPr lang="en-US"/>
        </a:p>
      </dgm:t>
    </dgm:pt>
    <dgm:pt modelId="{C327EA57-1EE9-4907-8C9B-292F498F4B2E}" type="sibTrans" cxnId="{F51A4F55-EB18-4054-AAD5-68A93A0B3023}">
      <dgm:prSet/>
      <dgm:spPr/>
      <dgm:t>
        <a:bodyPr/>
        <a:lstStyle/>
        <a:p>
          <a:endParaRPr lang="en-US"/>
        </a:p>
      </dgm:t>
    </dgm:pt>
    <dgm:pt modelId="{319EE773-BC5F-4E93-9865-27048F4908F9}">
      <dgm:prSet/>
      <dgm:spPr/>
      <dgm:t>
        <a:bodyPr/>
        <a:lstStyle/>
        <a:p>
          <a:r>
            <a:rPr lang="en-GB" b="0" i="0"/>
            <a:t>And was used where common law made unjust decisions. </a:t>
          </a:r>
          <a:endParaRPr lang="en-US"/>
        </a:p>
      </dgm:t>
    </dgm:pt>
    <dgm:pt modelId="{59734DC5-4490-4BF3-AD7A-54C87D863A27}" type="parTrans" cxnId="{6790F4A8-6C7E-4473-B4C5-B8224C850C1E}">
      <dgm:prSet/>
      <dgm:spPr/>
      <dgm:t>
        <a:bodyPr/>
        <a:lstStyle/>
        <a:p>
          <a:endParaRPr lang="en-US"/>
        </a:p>
      </dgm:t>
    </dgm:pt>
    <dgm:pt modelId="{6AADACBF-2C02-404E-A2A1-E6FF243B1D1D}" type="sibTrans" cxnId="{6790F4A8-6C7E-4473-B4C5-B8224C850C1E}">
      <dgm:prSet/>
      <dgm:spPr/>
      <dgm:t>
        <a:bodyPr/>
        <a:lstStyle/>
        <a:p>
          <a:endParaRPr lang="en-US"/>
        </a:p>
      </dgm:t>
    </dgm:pt>
    <dgm:pt modelId="{7EAFC77E-C450-4A33-A8EB-BCADB82B0A4A}">
      <dgm:prSet/>
      <dgm:spPr/>
      <dgm:t>
        <a:bodyPr/>
        <a:lstStyle/>
        <a:p>
          <a:r>
            <a:rPr lang="en-GB" b="0" i="0" dirty="0"/>
            <a:t>An area of law that is impacted by equity is contract law where most of the principles come from. </a:t>
          </a:r>
          <a:endParaRPr lang="en-US" dirty="0"/>
        </a:p>
      </dgm:t>
    </dgm:pt>
    <dgm:pt modelId="{4F8FAAE9-D804-4397-98C0-D02119F5F32C}" type="parTrans" cxnId="{F65BEDAF-776F-471A-ACB2-AF432DB5FDC6}">
      <dgm:prSet/>
      <dgm:spPr/>
      <dgm:t>
        <a:bodyPr/>
        <a:lstStyle/>
        <a:p>
          <a:endParaRPr lang="en-US"/>
        </a:p>
      </dgm:t>
    </dgm:pt>
    <dgm:pt modelId="{6BF15409-1315-4CEC-B198-9A3AD9484E29}" type="sibTrans" cxnId="{F65BEDAF-776F-471A-ACB2-AF432DB5FDC6}">
      <dgm:prSet/>
      <dgm:spPr/>
      <dgm:t>
        <a:bodyPr/>
        <a:lstStyle/>
        <a:p>
          <a:endParaRPr lang="en-US"/>
        </a:p>
      </dgm:t>
    </dgm:pt>
    <dgm:pt modelId="{849F9283-E23B-4493-8029-514458D15B66}" type="pres">
      <dgm:prSet presAssocID="{9A774833-E9B6-4F15-BE11-DE512A13D33A}" presName="Name0" presStyleCnt="0">
        <dgm:presLayoutVars>
          <dgm:dir/>
          <dgm:animLvl val="lvl"/>
          <dgm:resizeHandles val="exact"/>
        </dgm:presLayoutVars>
      </dgm:prSet>
      <dgm:spPr/>
    </dgm:pt>
    <dgm:pt modelId="{6481BA5A-08F8-4DF3-B7B1-5126C0BB890B}" type="pres">
      <dgm:prSet presAssocID="{7EAFC77E-C450-4A33-A8EB-BCADB82B0A4A}" presName="boxAndChildren" presStyleCnt="0"/>
      <dgm:spPr/>
    </dgm:pt>
    <dgm:pt modelId="{434EB4A3-A16C-4AA3-AB1B-248EE501DE21}" type="pres">
      <dgm:prSet presAssocID="{7EAFC77E-C450-4A33-A8EB-BCADB82B0A4A}" presName="parentTextBox" presStyleLbl="node1" presStyleIdx="0" presStyleCnt="6"/>
      <dgm:spPr/>
    </dgm:pt>
    <dgm:pt modelId="{9B8D055F-B597-42E4-9FBE-3C8A0A34032E}" type="pres">
      <dgm:prSet presAssocID="{6AADACBF-2C02-404E-A2A1-E6FF243B1D1D}" presName="sp" presStyleCnt="0"/>
      <dgm:spPr/>
    </dgm:pt>
    <dgm:pt modelId="{E8BE7972-97A8-496F-B8C8-CDB3653D1AD2}" type="pres">
      <dgm:prSet presAssocID="{319EE773-BC5F-4E93-9865-27048F4908F9}" presName="arrowAndChildren" presStyleCnt="0"/>
      <dgm:spPr/>
    </dgm:pt>
    <dgm:pt modelId="{E73A177B-B210-41A4-A227-F69A55E8AE42}" type="pres">
      <dgm:prSet presAssocID="{319EE773-BC5F-4E93-9865-27048F4908F9}" presName="parentTextArrow" presStyleLbl="node1" presStyleIdx="1" presStyleCnt="6"/>
      <dgm:spPr/>
    </dgm:pt>
    <dgm:pt modelId="{86681B35-821D-4E58-AF84-17492DCA2504}" type="pres">
      <dgm:prSet presAssocID="{C327EA57-1EE9-4907-8C9B-292F498F4B2E}" presName="sp" presStyleCnt="0"/>
      <dgm:spPr/>
    </dgm:pt>
    <dgm:pt modelId="{C94E0471-0F00-4F3E-A13E-9DF4BCBC09D5}" type="pres">
      <dgm:prSet presAssocID="{A92DD3A7-9FEA-4986-BB00-8EF0972AE813}" presName="arrowAndChildren" presStyleCnt="0"/>
      <dgm:spPr/>
    </dgm:pt>
    <dgm:pt modelId="{58444C73-83FD-4DA1-AB15-64A7FDF8E483}" type="pres">
      <dgm:prSet presAssocID="{A92DD3A7-9FEA-4986-BB00-8EF0972AE813}" presName="parentTextArrow" presStyleLbl="node1" presStyleIdx="2" presStyleCnt="6"/>
      <dgm:spPr/>
    </dgm:pt>
    <dgm:pt modelId="{1F678FF0-095E-45D9-9AA8-292CAF42BED1}" type="pres">
      <dgm:prSet presAssocID="{1701E68A-4D27-4776-A377-219FD0AC7809}" presName="sp" presStyleCnt="0"/>
      <dgm:spPr/>
    </dgm:pt>
    <dgm:pt modelId="{2BE15EF9-2F8E-4161-97B6-D6BDCB6D59C9}" type="pres">
      <dgm:prSet presAssocID="{5D3B26DC-36B4-43A9-9CA2-808AF4692FBF}" presName="arrowAndChildren" presStyleCnt="0"/>
      <dgm:spPr/>
    </dgm:pt>
    <dgm:pt modelId="{BFF3439C-FF07-4745-AF46-E6BF48D9973A}" type="pres">
      <dgm:prSet presAssocID="{5D3B26DC-36B4-43A9-9CA2-808AF4692FBF}" presName="parentTextArrow" presStyleLbl="node1" presStyleIdx="3" presStyleCnt="6"/>
      <dgm:spPr/>
    </dgm:pt>
    <dgm:pt modelId="{00E3E4FC-C715-4D8B-94DC-A272826EF239}" type="pres">
      <dgm:prSet presAssocID="{2DDB55B7-0720-4468-B3EF-E7809B1D7CD0}" presName="sp" presStyleCnt="0"/>
      <dgm:spPr/>
    </dgm:pt>
    <dgm:pt modelId="{D6297331-16D7-42CA-BE65-F94F2F453222}" type="pres">
      <dgm:prSet presAssocID="{A2A5F271-0827-46CD-87F9-AFD35A266237}" presName="arrowAndChildren" presStyleCnt="0"/>
      <dgm:spPr/>
    </dgm:pt>
    <dgm:pt modelId="{DFFD2A9F-9FCB-47FB-8F91-1A56FD5550B5}" type="pres">
      <dgm:prSet presAssocID="{A2A5F271-0827-46CD-87F9-AFD35A266237}" presName="parentTextArrow" presStyleLbl="node1" presStyleIdx="4" presStyleCnt="6"/>
      <dgm:spPr/>
    </dgm:pt>
    <dgm:pt modelId="{BF46B273-7A98-4F45-AD67-9B5EAF9B0809}" type="pres">
      <dgm:prSet presAssocID="{C0DFC571-1F22-4FA1-8161-97A6399708AB}" presName="sp" presStyleCnt="0"/>
      <dgm:spPr/>
    </dgm:pt>
    <dgm:pt modelId="{5664A7CE-A692-4A52-A9B7-E81941D76341}" type="pres">
      <dgm:prSet presAssocID="{C44AD1BE-FCFD-4623-BC5C-E3A8A6A1A108}" presName="arrowAndChildren" presStyleCnt="0"/>
      <dgm:spPr/>
    </dgm:pt>
    <dgm:pt modelId="{E7CF0E5A-3C9D-4989-BA81-9D6B566BF6FC}" type="pres">
      <dgm:prSet presAssocID="{C44AD1BE-FCFD-4623-BC5C-E3A8A6A1A108}" presName="parentTextArrow" presStyleLbl="node1" presStyleIdx="5" presStyleCnt="6" custLinFactNeighborY="-265"/>
      <dgm:spPr/>
    </dgm:pt>
  </dgm:ptLst>
  <dgm:cxnLst>
    <dgm:cxn modelId="{CA6CAA0B-C8C2-421E-AA18-B9B281E5DE7D}" type="presOf" srcId="{5D3B26DC-36B4-43A9-9CA2-808AF4692FBF}" destId="{BFF3439C-FF07-4745-AF46-E6BF48D9973A}" srcOrd="0" destOrd="0" presId="urn:microsoft.com/office/officeart/2005/8/layout/process4"/>
    <dgm:cxn modelId="{571DAC34-E043-4E3C-AD7C-FFE153FAEC1F}" type="presOf" srcId="{A92DD3A7-9FEA-4986-BB00-8EF0972AE813}" destId="{58444C73-83FD-4DA1-AB15-64A7FDF8E483}" srcOrd="0" destOrd="0" presId="urn:microsoft.com/office/officeart/2005/8/layout/process4"/>
    <dgm:cxn modelId="{9B8AE03E-41DE-4964-ADEA-9FE10BAD90CF}" type="presOf" srcId="{C44AD1BE-FCFD-4623-BC5C-E3A8A6A1A108}" destId="{E7CF0E5A-3C9D-4989-BA81-9D6B566BF6FC}" srcOrd="0" destOrd="0" presId="urn:microsoft.com/office/officeart/2005/8/layout/process4"/>
    <dgm:cxn modelId="{59BBEA42-9E26-4B84-A282-83C516985AA7}" srcId="{9A774833-E9B6-4F15-BE11-DE512A13D33A}" destId="{C44AD1BE-FCFD-4623-BC5C-E3A8A6A1A108}" srcOrd="0" destOrd="0" parTransId="{64C241EC-3820-448E-86FE-2C840CEA4FB5}" sibTransId="{C0DFC571-1F22-4FA1-8161-97A6399708AB}"/>
    <dgm:cxn modelId="{25C74F48-9468-4B3B-8D99-AEA16761CF51}" type="presOf" srcId="{A2A5F271-0827-46CD-87F9-AFD35A266237}" destId="{DFFD2A9F-9FCB-47FB-8F91-1A56FD5550B5}" srcOrd="0" destOrd="0" presId="urn:microsoft.com/office/officeart/2005/8/layout/process4"/>
    <dgm:cxn modelId="{F51A4F55-EB18-4054-AAD5-68A93A0B3023}" srcId="{9A774833-E9B6-4F15-BE11-DE512A13D33A}" destId="{A92DD3A7-9FEA-4986-BB00-8EF0972AE813}" srcOrd="3" destOrd="0" parTransId="{1428AC27-D22D-49A1-AF5F-DEEAF0B88DE8}" sibTransId="{C327EA57-1EE9-4907-8C9B-292F498F4B2E}"/>
    <dgm:cxn modelId="{64CCDB7B-DF6A-4408-AD2D-E0298A4CB8DC}" type="presOf" srcId="{7EAFC77E-C450-4A33-A8EB-BCADB82B0A4A}" destId="{434EB4A3-A16C-4AA3-AB1B-248EE501DE21}" srcOrd="0" destOrd="0" presId="urn:microsoft.com/office/officeart/2005/8/layout/process4"/>
    <dgm:cxn modelId="{EECEB785-9183-451B-A46B-01F9E339B7F3}" type="presOf" srcId="{9A774833-E9B6-4F15-BE11-DE512A13D33A}" destId="{849F9283-E23B-4493-8029-514458D15B66}" srcOrd="0" destOrd="0" presId="urn:microsoft.com/office/officeart/2005/8/layout/process4"/>
    <dgm:cxn modelId="{C643C389-7679-401D-B655-9CC9AAA79B30}" srcId="{9A774833-E9B6-4F15-BE11-DE512A13D33A}" destId="{5D3B26DC-36B4-43A9-9CA2-808AF4692FBF}" srcOrd="2" destOrd="0" parTransId="{71789D8F-A8C9-4742-91D8-B2406FA5D0E0}" sibTransId="{1701E68A-4D27-4776-A377-219FD0AC7809}"/>
    <dgm:cxn modelId="{6790F4A8-6C7E-4473-B4C5-B8224C850C1E}" srcId="{9A774833-E9B6-4F15-BE11-DE512A13D33A}" destId="{319EE773-BC5F-4E93-9865-27048F4908F9}" srcOrd="4" destOrd="0" parTransId="{59734DC5-4490-4BF3-AD7A-54C87D863A27}" sibTransId="{6AADACBF-2C02-404E-A2A1-E6FF243B1D1D}"/>
    <dgm:cxn modelId="{F65BEDAF-776F-471A-ACB2-AF432DB5FDC6}" srcId="{9A774833-E9B6-4F15-BE11-DE512A13D33A}" destId="{7EAFC77E-C450-4A33-A8EB-BCADB82B0A4A}" srcOrd="5" destOrd="0" parTransId="{4F8FAAE9-D804-4397-98C0-D02119F5F32C}" sibTransId="{6BF15409-1315-4CEC-B198-9A3AD9484E29}"/>
    <dgm:cxn modelId="{593A0FCF-10B6-4D0F-93C1-57701D1323E1}" type="presOf" srcId="{319EE773-BC5F-4E93-9865-27048F4908F9}" destId="{E73A177B-B210-41A4-A227-F69A55E8AE42}" srcOrd="0" destOrd="0" presId="urn:microsoft.com/office/officeart/2005/8/layout/process4"/>
    <dgm:cxn modelId="{73D5A0F5-B8B9-4E6B-BE00-C4BD4AF93F6C}" srcId="{9A774833-E9B6-4F15-BE11-DE512A13D33A}" destId="{A2A5F271-0827-46CD-87F9-AFD35A266237}" srcOrd="1" destOrd="0" parTransId="{437E3911-CFAD-4D2F-8A40-CD30EED60489}" sibTransId="{2DDB55B7-0720-4468-B3EF-E7809B1D7CD0}"/>
    <dgm:cxn modelId="{375FB17C-E3B5-480B-8376-36F8277C25D3}" type="presParOf" srcId="{849F9283-E23B-4493-8029-514458D15B66}" destId="{6481BA5A-08F8-4DF3-B7B1-5126C0BB890B}" srcOrd="0" destOrd="0" presId="urn:microsoft.com/office/officeart/2005/8/layout/process4"/>
    <dgm:cxn modelId="{C101AE6C-4926-4D05-AB6E-C40FFA82057B}" type="presParOf" srcId="{6481BA5A-08F8-4DF3-B7B1-5126C0BB890B}" destId="{434EB4A3-A16C-4AA3-AB1B-248EE501DE21}" srcOrd="0" destOrd="0" presId="urn:microsoft.com/office/officeart/2005/8/layout/process4"/>
    <dgm:cxn modelId="{C79DC2DC-B145-45FE-9C1A-6076D015B308}" type="presParOf" srcId="{849F9283-E23B-4493-8029-514458D15B66}" destId="{9B8D055F-B597-42E4-9FBE-3C8A0A34032E}" srcOrd="1" destOrd="0" presId="urn:microsoft.com/office/officeart/2005/8/layout/process4"/>
    <dgm:cxn modelId="{66809800-AC88-4639-8F07-BAAD316AFF7D}" type="presParOf" srcId="{849F9283-E23B-4493-8029-514458D15B66}" destId="{E8BE7972-97A8-496F-B8C8-CDB3653D1AD2}" srcOrd="2" destOrd="0" presId="urn:microsoft.com/office/officeart/2005/8/layout/process4"/>
    <dgm:cxn modelId="{7681A836-41EA-4819-8885-6DDD8BDF5C1D}" type="presParOf" srcId="{E8BE7972-97A8-496F-B8C8-CDB3653D1AD2}" destId="{E73A177B-B210-41A4-A227-F69A55E8AE42}" srcOrd="0" destOrd="0" presId="urn:microsoft.com/office/officeart/2005/8/layout/process4"/>
    <dgm:cxn modelId="{0B10E67F-E4EC-4B9E-89D1-9E8ED741A3AD}" type="presParOf" srcId="{849F9283-E23B-4493-8029-514458D15B66}" destId="{86681B35-821D-4E58-AF84-17492DCA2504}" srcOrd="3" destOrd="0" presId="urn:microsoft.com/office/officeart/2005/8/layout/process4"/>
    <dgm:cxn modelId="{6D49900D-3B43-436F-8B5B-3D0D6CF51CDC}" type="presParOf" srcId="{849F9283-E23B-4493-8029-514458D15B66}" destId="{C94E0471-0F00-4F3E-A13E-9DF4BCBC09D5}" srcOrd="4" destOrd="0" presId="urn:microsoft.com/office/officeart/2005/8/layout/process4"/>
    <dgm:cxn modelId="{5ADDF61C-67D8-4C69-A590-9EDB79D04AFE}" type="presParOf" srcId="{C94E0471-0F00-4F3E-A13E-9DF4BCBC09D5}" destId="{58444C73-83FD-4DA1-AB15-64A7FDF8E483}" srcOrd="0" destOrd="0" presId="urn:microsoft.com/office/officeart/2005/8/layout/process4"/>
    <dgm:cxn modelId="{8331A1EC-A2CA-4335-B2B0-8D6DA0D55AC7}" type="presParOf" srcId="{849F9283-E23B-4493-8029-514458D15B66}" destId="{1F678FF0-095E-45D9-9AA8-292CAF42BED1}" srcOrd="5" destOrd="0" presId="urn:microsoft.com/office/officeart/2005/8/layout/process4"/>
    <dgm:cxn modelId="{8BFD3464-0A9F-4871-9638-B60A24902BD8}" type="presParOf" srcId="{849F9283-E23B-4493-8029-514458D15B66}" destId="{2BE15EF9-2F8E-4161-97B6-D6BDCB6D59C9}" srcOrd="6" destOrd="0" presId="urn:microsoft.com/office/officeart/2005/8/layout/process4"/>
    <dgm:cxn modelId="{DF537A8F-2D1C-4A6A-A94C-73C5237BD99C}" type="presParOf" srcId="{2BE15EF9-2F8E-4161-97B6-D6BDCB6D59C9}" destId="{BFF3439C-FF07-4745-AF46-E6BF48D9973A}" srcOrd="0" destOrd="0" presId="urn:microsoft.com/office/officeart/2005/8/layout/process4"/>
    <dgm:cxn modelId="{CCBA1BA6-1D64-479D-BE73-AE7243C43035}" type="presParOf" srcId="{849F9283-E23B-4493-8029-514458D15B66}" destId="{00E3E4FC-C715-4D8B-94DC-A272826EF239}" srcOrd="7" destOrd="0" presId="urn:microsoft.com/office/officeart/2005/8/layout/process4"/>
    <dgm:cxn modelId="{58F8B7D4-C64F-4DC1-822E-7FBCBAC04676}" type="presParOf" srcId="{849F9283-E23B-4493-8029-514458D15B66}" destId="{D6297331-16D7-42CA-BE65-F94F2F453222}" srcOrd="8" destOrd="0" presId="urn:microsoft.com/office/officeart/2005/8/layout/process4"/>
    <dgm:cxn modelId="{902B8278-C928-4CE7-B75D-7B443627BF51}" type="presParOf" srcId="{D6297331-16D7-42CA-BE65-F94F2F453222}" destId="{DFFD2A9F-9FCB-47FB-8F91-1A56FD5550B5}" srcOrd="0" destOrd="0" presId="urn:microsoft.com/office/officeart/2005/8/layout/process4"/>
    <dgm:cxn modelId="{0BB7A843-D24B-4C67-975D-FDFE9943619F}" type="presParOf" srcId="{849F9283-E23B-4493-8029-514458D15B66}" destId="{BF46B273-7A98-4F45-AD67-9B5EAF9B0809}" srcOrd="9" destOrd="0" presId="urn:microsoft.com/office/officeart/2005/8/layout/process4"/>
    <dgm:cxn modelId="{1B699666-3591-401A-9BB5-B9DD863CBDC9}" type="presParOf" srcId="{849F9283-E23B-4493-8029-514458D15B66}" destId="{5664A7CE-A692-4A52-A9B7-E81941D76341}" srcOrd="10" destOrd="0" presId="urn:microsoft.com/office/officeart/2005/8/layout/process4"/>
    <dgm:cxn modelId="{EE238170-ED54-4615-9F30-F92E337E410D}" type="presParOf" srcId="{5664A7CE-A692-4A52-A9B7-E81941D76341}" destId="{E7CF0E5A-3C9D-4989-BA81-9D6B566BF6F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4D7067-7648-461F-AE10-2B3ED8978A3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D2B5024-B465-434A-93EE-B86C74FB825C}">
      <dgm:prSet/>
      <dgm:spPr/>
      <dgm:t>
        <a:bodyPr/>
        <a:lstStyle/>
        <a:p>
          <a:r>
            <a:rPr lang="en-GB"/>
            <a:t>Judicature Acts 1873-75- common law and equity have merged. </a:t>
          </a:r>
          <a:endParaRPr lang="en-US"/>
        </a:p>
      </dgm:t>
    </dgm:pt>
    <dgm:pt modelId="{870ED934-C107-4129-BF77-C9B02B0CACDC}" type="parTrans" cxnId="{4E391256-CA82-408F-88A1-60DDFCE6A05C}">
      <dgm:prSet/>
      <dgm:spPr/>
      <dgm:t>
        <a:bodyPr/>
        <a:lstStyle/>
        <a:p>
          <a:endParaRPr lang="en-US"/>
        </a:p>
      </dgm:t>
    </dgm:pt>
    <dgm:pt modelId="{84D6C174-8F54-4E12-B057-24596A522CBA}" type="sibTrans" cxnId="{4E391256-CA82-408F-88A1-60DDFCE6A05C}">
      <dgm:prSet/>
      <dgm:spPr/>
      <dgm:t>
        <a:bodyPr/>
        <a:lstStyle/>
        <a:p>
          <a:endParaRPr lang="en-US"/>
        </a:p>
      </dgm:t>
    </dgm:pt>
    <dgm:pt modelId="{8ED9852C-00C5-44B5-954C-94FF2D3CA5BA}">
      <dgm:prSet/>
      <dgm:spPr/>
      <dgm:t>
        <a:bodyPr/>
        <a:lstStyle/>
        <a:p>
          <a:r>
            <a:rPr lang="en-GB"/>
            <a:t>Where there is conflict equity prevails. </a:t>
          </a:r>
          <a:endParaRPr lang="en-US"/>
        </a:p>
      </dgm:t>
    </dgm:pt>
    <dgm:pt modelId="{EBABE49E-DE95-4568-9E4C-D4FB2B162C6E}" type="parTrans" cxnId="{6382DD32-5AF2-4BC6-8A71-249C1D8B2218}">
      <dgm:prSet/>
      <dgm:spPr/>
      <dgm:t>
        <a:bodyPr/>
        <a:lstStyle/>
        <a:p>
          <a:endParaRPr lang="en-US"/>
        </a:p>
      </dgm:t>
    </dgm:pt>
    <dgm:pt modelId="{7B462AF7-B0BE-46E3-ABCD-DB35AE5EE78E}" type="sibTrans" cxnId="{6382DD32-5AF2-4BC6-8A71-249C1D8B2218}">
      <dgm:prSet/>
      <dgm:spPr/>
      <dgm:t>
        <a:bodyPr/>
        <a:lstStyle/>
        <a:p>
          <a:endParaRPr lang="en-US"/>
        </a:p>
      </dgm:t>
    </dgm:pt>
    <dgm:pt modelId="{B4F6B5F5-2239-4006-AE27-6C17A7AB5DFA}">
      <dgm:prSet/>
      <dgm:spPr/>
      <dgm:t>
        <a:bodyPr/>
        <a:lstStyle/>
        <a:p>
          <a:r>
            <a:rPr lang="en-GB" dirty="0"/>
            <a:t>Because of the court of chancery, we now have elements such as the trusts and mortgages which form part of property law. </a:t>
          </a:r>
          <a:endParaRPr lang="en-US" dirty="0"/>
        </a:p>
      </dgm:t>
    </dgm:pt>
    <dgm:pt modelId="{465324DF-D161-462D-AB3C-0DAEFDC9BCF8}" type="parTrans" cxnId="{E32D9227-0BB8-44C3-841A-36B6639546A3}">
      <dgm:prSet/>
      <dgm:spPr/>
      <dgm:t>
        <a:bodyPr/>
        <a:lstStyle/>
        <a:p>
          <a:endParaRPr lang="en-US"/>
        </a:p>
      </dgm:t>
    </dgm:pt>
    <dgm:pt modelId="{45D04DA8-1F5B-4FBE-82C8-4A3B6BFD4BAE}" type="sibTrans" cxnId="{E32D9227-0BB8-44C3-841A-36B6639546A3}">
      <dgm:prSet/>
      <dgm:spPr/>
      <dgm:t>
        <a:bodyPr/>
        <a:lstStyle/>
        <a:p>
          <a:endParaRPr lang="en-US"/>
        </a:p>
      </dgm:t>
    </dgm:pt>
    <dgm:pt modelId="{39FEECAB-EF00-4799-8265-6FD63F32AADF}" type="pres">
      <dgm:prSet presAssocID="{F14D7067-7648-461F-AE10-2B3ED8978A3E}" presName="linear" presStyleCnt="0">
        <dgm:presLayoutVars>
          <dgm:animLvl val="lvl"/>
          <dgm:resizeHandles val="exact"/>
        </dgm:presLayoutVars>
      </dgm:prSet>
      <dgm:spPr/>
    </dgm:pt>
    <dgm:pt modelId="{90CB79DB-0BC4-466B-95C3-BF983FF91213}" type="pres">
      <dgm:prSet presAssocID="{6D2B5024-B465-434A-93EE-B86C74FB825C}" presName="parentText" presStyleLbl="node1" presStyleIdx="0" presStyleCnt="3">
        <dgm:presLayoutVars>
          <dgm:chMax val="0"/>
          <dgm:bulletEnabled val="1"/>
        </dgm:presLayoutVars>
      </dgm:prSet>
      <dgm:spPr/>
    </dgm:pt>
    <dgm:pt modelId="{3EBAF508-3242-4193-95B8-7D7BC877EDB1}" type="pres">
      <dgm:prSet presAssocID="{84D6C174-8F54-4E12-B057-24596A522CBA}" presName="spacer" presStyleCnt="0"/>
      <dgm:spPr/>
    </dgm:pt>
    <dgm:pt modelId="{0619EEBE-F3F0-4031-9657-691B778E81C0}" type="pres">
      <dgm:prSet presAssocID="{8ED9852C-00C5-44B5-954C-94FF2D3CA5BA}" presName="parentText" presStyleLbl="node1" presStyleIdx="1" presStyleCnt="3">
        <dgm:presLayoutVars>
          <dgm:chMax val="0"/>
          <dgm:bulletEnabled val="1"/>
        </dgm:presLayoutVars>
      </dgm:prSet>
      <dgm:spPr/>
    </dgm:pt>
    <dgm:pt modelId="{CCCA3F6B-4235-4F5D-887D-7DA54BA8F31B}" type="pres">
      <dgm:prSet presAssocID="{7B462AF7-B0BE-46E3-ABCD-DB35AE5EE78E}" presName="spacer" presStyleCnt="0"/>
      <dgm:spPr/>
    </dgm:pt>
    <dgm:pt modelId="{D1B4252F-7FAA-41D1-AC6A-D7E96B3DAFC3}" type="pres">
      <dgm:prSet presAssocID="{B4F6B5F5-2239-4006-AE27-6C17A7AB5DFA}" presName="parentText" presStyleLbl="node1" presStyleIdx="2" presStyleCnt="3">
        <dgm:presLayoutVars>
          <dgm:chMax val="0"/>
          <dgm:bulletEnabled val="1"/>
        </dgm:presLayoutVars>
      </dgm:prSet>
      <dgm:spPr/>
    </dgm:pt>
  </dgm:ptLst>
  <dgm:cxnLst>
    <dgm:cxn modelId="{3F07AC1A-45C1-4B13-8CCF-0D0C7276164F}" type="presOf" srcId="{6D2B5024-B465-434A-93EE-B86C74FB825C}" destId="{90CB79DB-0BC4-466B-95C3-BF983FF91213}" srcOrd="0" destOrd="0" presId="urn:microsoft.com/office/officeart/2005/8/layout/vList2"/>
    <dgm:cxn modelId="{E32D9227-0BB8-44C3-841A-36B6639546A3}" srcId="{F14D7067-7648-461F-AE10-2B3ED8978A3E}" destId="{B4F6B5F5-2239-4006-AE27-6C17A7AB5DFA}" srcOrd="2" destOrd="0" parTransId="{465324DF-D161-462D-AB3C-0DAEFDC9BCF8}" sibTransId="{45D04DA8-1F5B-4FBE-82C8-4A3B6BFD4BAE}"/>
    <dgm:cxn modelId="{6382DD32-5AF2-4BC6-8A71-249C1D8B2218}" srcId="{F14D7067-7648-461F-AE10-2B3ED8978A3E}" destId="{8ED9852C-00C5-44B5-954C-94FF2D3CA5BA}" srcOrd="1" destOrd="0" parTransId="{EBABE49E-DE95-4568-9E4C-D4FB2B162C6E}" sibTransId="{7B462AF7-B0BE-46E3-ABCD-DB35AE5EE78E}"/>
    <dgm:cxn modelId="{4EA3803F-7A06-42D8-B218-5E0EEE0170E5}" type="presOf" srcId="{8ED9852C-00C5-44B5-954C-94FF2D3CA5BA}" destId="{0619EEBE-F3F0-4031-9657-691B778E81C0}" srcOrd="0" destOrd="0" presId="urn:microsoft.com/office/officeart/2005/8/layout/vList2"/>
    <dgm:cxn modelId="{B7F3526E-26C4-400B-B497-3CE40742DA51}" type="presOf" srcId="{B4F6B5F5-2239-4006-AE27-6C17A7AB5DFA}" destId="{D1B4252F-7FAA-41D1-AC6A-D7E96B3DAFC3}" srcOrd="0" destOrd="0" presId="urn:microsoft.com/office/officeart/2005/8/layout/vList2"/>
    <dgm:cxn modelId="{4E391256-CA82-408F-88A1-60DDFCE6A05C}" srcId="{F14D7067-7648-461F-AE10-2B3ED8978A3E}" destId="{6D2B5024-B465-434A-93EE-B86C74FB825C}" srcOrd="0" destOrd="0" parTransId="{870ED934-C107-4129-BF77-C9B02B0CACDC}" sibTransId="{84D6C174-8F54-4E12-B057-24596A522CBA}"/>
    <dgm:cxn modelId="{9206178D-BAF0-432F-89BC-E04D57680B7A}" type="presOf" srcId="{F14D7067-7648-461F-AE10-2B3ED8978A3E}" destId="{39FEECAB-EF00-4799-8265-6FD63F32AADF}" srcOrd="0" destOrd="0" presId="urn:microsoft.com/office/officeart/2005/8/layout/vList2"/>
    <dgm:cxn modelId="{9286DD17-AE04-4AD5-8C99-8CD547FA5C0C}" type="presParOf" srcId="{39FEECAB-EF00-4799-8265-6FD63F32AADF}" destId="{90CB79DB-0BC4-466B-95C3-BF983FF91213}" srcOrd="0" destOrd="0" presId="urn:microsoft.com/office/officeart/2005/8/layout/vList2"/>
    <dgm:cxn modelId="{965933CF-C03B-4BA5-A345-3221C6AA921E}" type="presParOf" srcId="{39FEECAB-EF00-4799-8265-6FD63F32AADF}" destId="{3EBAF508-3242-4193-95B8-7D7BC877EDB1}" srcOrd="1" destOrd="0" presId="urn:microsoft.com/office/officeart/2005/8/layout/vList2"/>
    <dgm:cxn modelId="{885CFE29-2D9C-469A-9CC9-A1645D05E620}" type="presParOf" srcId="{39FEECAB-EF00-4799-8265-6FD63F32AADF}" destId="{0619EEBE-F3F0-4031-9657-691B778E81C0}" srcOrd="2" destOrd="0" presId="urn:microsoft.com/office/officeart/2005/8/layout/vList2"/>
    <dgm:cxn modelId="{E0BD1B06-853C-46E1-BA2E-06E89D1A3223}" type="presParOf" srcId="{39FEECAB-EF00-4799-8265-6FD63F32AADF}" destId="{CCCA3F6B-4235-4F5D-887D-7DA54BA8F31B}" srcOrd="3" destOrd="0" presId="urn:microsoft.com/office/officeart/2005/8/layout/vList2"/>
    <dgm:cxn modelId="{334C5363-DD40-44BC-9A46-C5CF5C7A84CF}" type="presParOf" srcId="{39FEECAB-EF00-4799-8265-6FD63F32AADF}" destId="{D1B4252F-7FAA-41D1-AC6A-D7E96B3DAFC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C7EC25-EDC1-426F-A97B-AD236C5641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78A626-F99C-4364-802F-ED263860BF84}">
      <dgm:prSet/>
      <dgm:spPr/>
      <dgm:t>
        <a:bodyPr/>
        <a:lstStyle/>
        <a:p>
          <a:r>
            <a:rPr lang="en-GB"/>
            <a:t>Created by the court of chancery </a:t>
          </a:r>
          <a:endParaRPr lang="en-US"/>
        </a:p>
      </dgm:t>
    </dgm:pt>
    <dgm:pt modelId="{84FCCE0B-759B-4E53-B844-6143102C0AFD}" type="parTrans" cxnId="{64B73B49-5867-497B-959E-5BE7E2F1F376}">
      <dgm:prSet/>
      <dgm:spPr/>
      <dgm:t>
        <a:bodyPr/>
        <a:lstStyle/>
        <a:p>
          <a:endParaRPr lang="en-US"/>
        </a:p>
      </dgm:t>
    </dgm:pt>
    <dgm:pt modelId="{62E70A54-5F35-4EDB-A93A-51125DB84159}" type="sibTrans" cxnId="{64B73B49-5867-497B-959E-5BE7E2F1F376}">
      <dgm:prSet/>
      <dgm:spPr/>
      <dgm:t>
        <a:bodyPr/>
        <a:lstStyle/>
        <a:p>
          <a:endParaRPr lang="en-US"/>
        </a:p>
      </dgm:t>
    </dgm:pt>
    <dgm:pt modelId="{F60C93CE-4342-4091-B0CA-AA11C276E3CF}">
      <dgm:prSet/>
      <dgm:spPr/>
      <dgm:t>
        <a:bodyPr/>
        <a:lstStyle/>
        <a:p>
          <a:r>
            <a:rPr lang="en-GB"/>
            <a:t>As part of the reasoning in a case. (Legal reasoning) </a:t>
          </a:r>
          <a:endParaRPr lang="en-US"/>
        </a:p>
      </dgm:t>
    </dgm:pt>
    <dgm:pt modelId="{77799F76-EA2D-4EC3-84B1-3AF608F381FA}" type="parTrans" cxnId="{1CC89E2D-E18A-4348-BAC8-106039FDD16F}">
      <dgm:prSet/>
      <dgm:spPr/>
      <dgm:t>
        <a:bodyPr/>
        <a:lstStyle/>
        <a:p>
          <a:endParaRPr lang="en-US"/>
        </a:p>
      </dgm:t>
    </dgm:pt>
    <dgm:pt modelId="{BDDC232B-DE3B-4C3E-BEFF-685827610B71}" type="sibTrans" cxnId="{1CC89E2D-E18A-4348-BAC8-106039FDD16F}">
      <dgm:prSet/>
      <dgm:spPr/>
      <dgm:t>
        <a:bodyPr/>
        <a:lstStyle/>
        <a:p>
          <a:endParaRPr lang="en-US"/>
        </a:p>
      </dgm:t>
    </dgm:pt>
    <dgm:pt modelId="{8A2D79BA-DA91-4630-8EFE-139404A8D545}">
      <dgm:prSet/>
      <dgm:spPr/>
      <dgm:t>
        <a:bodyPr/>
        <a:lstStyle/>
        <a:p>
          <a:r>
            <a:rPr lang="en-GB"/>
            <a:t>However, if court feel that the common law principles are satisfactory, they will not look at equitable maxims. </a:t>
          </a:r>
          <a:endParaRPr lang="en-US"/>
        </a:p>
      </dgm:t>
    </dgm:pt>
    <dgm:pt modelId="{2639A1F3-9A5F-4E20-A556-DC907F72F092}" type="parTrans" cxnId="{77D31ECE-2888-4D33-89DC-642A217130D4}">
      <dgm:prSet/>
      <dgm:spPr/>
      <dgm:t>
        <a:bodyPr/>
        <a:lstStyle/>
        <a:p>
          <a:endParaRPr lang="en-US"/>
        </a:p>
      </dgm:t>
    </dgm:pt>
    <dgm:pt modelId="{100CBD52-98FF-45F8-BE6D-2551F8274FB9}" type="sibTrans" cxnId="{77D31ECE-2888-4D33-89DC-642A217130D4}">
      <dgm:prSet/>
      <dgm:spPr/>
      <dgm:t>
        <a:bodyPr/>
        <a:lstStyle/>
        <a:p>
          <a:endParaRPr lang="en-US"/>
        </a:p>
      </dgm:t>
    </dgm:pt>
    <dgm:pt modelId="{5A85DC90-7EFE-4564-B0C4-F5FBB2FFFE9F}" type="pres">
      <dgm:prSet presAssocID="{B4C7EC25-EDC1-426F-A97B-AD236C56411A}" presName="linear" presStyleCnt="0">
        <dgm:presLayoutVars>
          <dgm:animLvl val="lvl"/>
          <dgm:resizeHandles val="exact"/>
        </dgm:presLayoutVars>
      </dgm:prSet>
      <dgm:spPr/>
    </dgm:pt>
    <dgm:pt modelId="{80E0DA9A-EA9D-4854-BC0E-8851CB04A2D6}" type="pres">
      <dgm:prSet presAssocID="{7178A626-F99C-4364-802F-ED263860BF84}" presName="parentText" presStyleLbl="node1" presStyleIdx="0" presStyleCnt="3">
        <dgm:presLayoutVars>
          <dgm:chMax val="0"/>
          <dgm:bulletEnabled val="1"/>
        </dgm:presLayoutVars>
      </dgm:prSet>
      <dgm:spPr/>
    </dgm:pt>
    <dgm:pt modelId="{7114D7A7-B3EC-4174-90A2-0F3C5856F15E}" type="pres">
      <dgm:prSet presAssocID="{62E70A54-5F35-4EDB-A93A-51125DB84159}" presName="spacer" presStyleCnt="0"/>
      <dgm:spPr/>
    </dgm:pt>
    <dgm:pt modelId="{BDFF40F3-A585-48F6-80EA-81205E894A78}" type="pres">
      <dgm:prSet presAssocID="{F60C93CE-4342-4091-B0CA-AA11C276E3CF}" presName="parentText" presStyleLbl="node1" presStyleIdx="1" presStyleCnt="3">
        <dgm:presLayoutVars>
          <dgm:chMax val="0"/>
          <dgm:bulletEnabled val="1"/>
        </dgm:presLayoutVars>
      </dgm:prSet>
      <dgm:spPr/>
    </dgm:pt>
    <dgm:pt modelId="{9092AF9D-45CF-4E78-BBBD-6617EA8F6C14}" type="pres">
      <dgm:prSet presAssocID="{BDDC232B-DE3B-4C3E-BEFF-685827610B71}" presName="spacer" presStyleCnt="0"/>
      <dgm:spPr/>
    </dgm:pt>
    <dgm:pt modelId="{EAEDC988-3844-4DC2-AB30-8721DDA7BBE7}" type="pres">
      <dgm:prSet presAssocID="{8A2D79BA-DA91-4630-8EFE-139404A8D545}" presName="parentText" presStyleLbl="node1" presStyleIdx="2" presStyleCnt="3">
        <dgm:presLayoutVars>
          <dgm:chMax val="0"/>
          <dgm:bulletEnabled val="1"/>
        </dgm:presLayoutVars>
      </dgm:prSet>
      <dgm:spPr/>
    </dgm:pt>
  </dgm:ptLst>
  <dgm:cxnLst>
    <dgm:cxn modelId="{1CC89E2D-E18A-4348-BAC8-106039FDD16F}" srcId="{B4C7EC25-EDC1-426F-A97B-AD236C56411A}" destId="{F60C93CE-4342-4091-B0CA-AA11C276E3CF}" srcOrd="1" destOrd="0" parTransId="{77799F76-EA2D-4EC3-84B1-3AF608F381FA}" sibTransId="{BDDC232B-DE3B-4C3E-BEFF-685827610B71}"/>
    <dgm:cxn modelId="{64B73B49-5867-497B-959E-5BE7E2F1F376}" srcId="{B4C7EC25-EDC1-426F-A97B-AD236C56411A}" destId="{7178A626-F99C-4364-802F-ED263860BF84}" srcOrd="0" destOrd="0" parTransId="{84FCCE0B-759B-4E53-B844-6143102C0AFD}" sibTransId="{62E70A54-5F35-4EDB-A93A-51125DB84159}"/>
    <dgm:cxn modelId="{F450D399-5F29-438E-A79C-8B8EDB62D3C3}" type="presOf" srcId="{B4C7EC25-EDC1-426F-A97B-AD236C56411A}" destId="{5A85DC90-7EFE-4564-B0C4-F5FBB2FFFE9F}" srcOrd="0" destOrd="0" presId="urn:microsoft.com/office/officeart/2005/8/layout/vList2"/>
    <dgm:cxn modelId="{FE2C16B1-C75B-4C13-B92B-FBA91E401D22}" type="presOf" srcId="{F60C93CE-4342-4091-B0CA-AA11C276E3CF}" destId="{BDFF40F3-A585-48F6-80EA-81205E894A78}" srcOrd="0" destOrd="0" presId="urn:microsoft.com/office/officeart/2005/8/layout/vList2"/>
    <dgm:cxn modelId="{77D31ECE-2888-4D33-89DC-642A217130D4}" srcId="{B4C7EC25-EDC1-426F-A97B-AD236C56411A}" destId="{8A2D79BA-DA91-4630-8EFE-139404A8D545}" srcOrd="2" destOrd="0" parTransId="{2639A1F3-9A5F-4E20-A556-DC907F72F092}" sibTransId="{100CBD52-98FF-45F8-BE6D-2551F8274FB9}"/>
    <dgm:cxn modelId="{F84903E9-77A7-480B-A69F-8334FE20A2B9}" type="presOf" srcId="{8A2D79BA-DA91-4630-8EFE-139404A8D545}" destId="{EAEDC988-3844-4DC2-AB30-8721DDA7BBE7}" srcOrd="0" destOrd="0" presId="urn:microsoft.com/office/officeart/2005/8/layout/vList2"/>
    <dgm:cxn modelId="{F486FBF7-46A8-48AC-BB6B-A9C0A8A75EA5}" type="presOf" srcId="{7178A626-F99C-4364-802F-ED263860BF84}" destId="{80E0DA9A-EA9D-4854-BC0E-8851CB04A2D6}" srcOrd="0" destOrd="0" presId="urn:microsoft.com/office/officeart/2005/8/layout/vList2"/>
    <dgm:cxn modelId="{5CB715ED-24DA-40FE-8C74-787FDA92387F}" type="presParOf" srcId="{5A85DC90-7EFE-4564-B0C4-F5FBB2FFFE9F}" destId="{80E0DA9A-EA9D-4854-BC0E-8851CB04A2D6}" srcOrd="0" destOrd="0" presId="urn:microsoft.com/office/officeart/2005/8/layout/vList2"/>
    <dgm:cxn modelId="{6C632E5E-9F8F-4605-945B-2EC216639D07}" type="presParOf" srcId="{5A85DC90-7EFE-4564-B0C4-F5FBB2FFFE9F}" destId="{7114D7A7-B3EC-4174-90A2-0F3C5856F15E}" srcOrd="1" destOrd="0" presId="urn:microsoft.com/office/officeart/2005/8/layout/vList2"/>
    <dgm:cxn modelId="{086FC362-8F3C-4C74-BB18-2EA774114B39}" type="presParOf" srcId="{5A85DC90-7EFE-4564-B0C4-F5FBB2FFFE9F}" destId="{BDFF40F3-A585-48F6-80EA-81205E894A78}" srcOrd="2" destOrd="0" presId="urn:microsoft.com/office/officeart/2005/8/layout/vList2"/>
    <dgm:cxn modelId="{2CAA4468-18DB-4F41-92F9-5AFAED889CCA}" type="presParOf" srcId="{5A85DC90-7EFE-4564-B0C4-F5FBB2FFFE9F}" destId="{9092AF9D-45CF-4E78-BBBD-6617EA8F6C14}" srcOrd="3" destOrd="0" presId="urn:microsoft.com/office/officeart/2005/8/layout/vList2"/>
    <dgm:cxn modelId="{7B202F83-BC3C-403F-9DB0-C2703AA325A8}" type="presParOf" srcId="{5A85DC90-7EFE-4564-B0C4-F5FBB2FFFE9F}" destId="{EAEDC988-3844-4DC2-AB30-8721DDA7BBE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DAC5F8-E702-4C4F-86FB-EF25988E92F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BCB0AF7-D739-4D2C-BA42-14908992F73A}">
      <dgm:prSet/>
      <dgm:spPr/>
      <dgm:t>
        <a:bodyPr/>
        <a:lstStyle/>
        <a:p>
          <a:r>
            <a:rPr lang="en-GB"/>
            <a:t>Some of the key maxims include; </a:t>
          </a:r>
          <a:endParaRPr lang="en-US"/>
        </a:p>
      </dgm:t>
    </dgm:pt>
    <dgm:pt modelId="{E312DAC6-3823-4883-A2A0-0E3F1AFDBC55}" type="parTrans" cxnId="{DE110555-8C6C-41BA-AEF8-9FB349C05137}">
      <dgm:prSet/>
      <dgm:spPr/>
      <dgm:t>
        <a:bodyPr/>
        <a:lstStyle/>
        <a:p>
          <a:endParaRPr lang="en-US"/>
        </a:p>
      </dgm:t>
    </dgm:pt>
    <dgm:pt modelId="{07387097-1534-458E-94FC-D4975C653BF9}" type="sibTrans" cxnId="{DE110555-8C6C-41BA-AEF8-9FB349C05137}">
      <dgm:prSet/>
      <dgm:spPr/>
      <dgm:t>
        <a:bodyPr/>
        <a:lstStyle/>
        <a:p>
          <a:endParaRPr lang="en-US"/>
        </a:p>
      </dgm:t>
    </dgm:pt>
    <dgm:pt modelId="{3DF360E0-7A31-4F68-B6BD-C80B4379AE45}">
      <dgm:prSet/>
      <dgm:spPr/>
      <dgm:t>
        <a:bodyPr/>
        <a:lstStyle/>
        <a:p>
          <a:r>
            <a:rPr lang="en-GB"/>
            <a:t>‘’</a:t>
          </a:r>
          <a:r>
            <a:rPr lang="en-GB" b="0" i="0"/>
            <a:t>He who comes to equity must come with clean hands’’.</a:t>
          </a:r>
          <a:endParaRPr lang="en-US"/>
        </a:p>
      </dgm:t>
    </dgm:pt>
    <dgm:pt modelId="{3D4084D8-2600-4DB3-84E0-BD27D3231B34}" type="parTrans" cxnId="{1C6C3532-CD2C-43AD-9C13-557FD004F064}">
      <dgm:prSet/>
      <dgm:spPr/>
      <dgm:t>
        <a:bodyPr/>
        <a:lstStyle/>
        <a:p>
          <a:endParaRPr lang="en-US"/>
        </a:p>
      </dgm:t>
    </dgm:pt>
    <dgm:pt modelId="{F1122967-49A5-4E63-A53F-0494E41C7B10}" type="sibTrans" cxnId="{1C6C3532-CD2C-43AD-9C13-557FD004F064}">
      <dgm:prSet/>
      <dgm:spPr/>
      <dgm:t>
        <a:bodyPr/>
        <a:lstStyle/>
        <a:p>
          <a:endParaRPr lang="en-US"/>
        </a:p>
      </dgm:t>
    </dgm:pt>
    <dgm:pt modelId="{2F824A23-3F3A-495F-9BD1-C7C674553069}">
      <dgm:prSet/>
      <dgm:spPr/>
      <dgm:t>
        <a:bodyPr/>
        <a:lstStyle/>
        <a:p>
          <a:r>
            <a:rPr lang="en-GB" dirty="0"/>
            <a:t>‘’</a:t>
          </a:r>
          <a:r>
            <a:rPr lang="en-GB" b="0" i="0" dirty="0"/>
            <a:t>He who seeks equity must do equity’’.</a:t>
          </a:r>
          <a:endParaRPr lang="en-US" dirty="0"/>
        </a:p>
      </dgm:t>
    </dgm:pt>
    <dgm:pt modelId="{7E821632-1C29-4A0C-ACF4-19DF09B34A51}" type="parTrans" cxnId="{152883DE-10BE-4AF1-8014-FB8CF03D495E}">
      <dgm:prSet/>
      <dgm:spPr/>
      <dgm:t>
        <a:bodyPr/>
        <a:lstStyle/>
        <a:p>
          <a:endParaRPr lang="en-US"/>
        </a:p>
      </dgm:t>
    </dgm:pt>
    <dgm:pt modelId="{1C837AB9-B2FF-4A5A-80CB-522A1DBAF560}" type="sibTrans" cxnId="{152883DE-10BE-4AF1-8014-FB8CF03D495E}">
      <dgm:prSet/>
      <dgm:spPr/>
      <dgm:t>
        <a:bodyPr/>
        <a:lstStyle/>
        <a:p>
          <a:endParaRPr lang="en-US"/>
        </a:p>
      </dgm:t>
    </dgm:pt>
    <dgm:pt modelId="{DCAF09A6-4550-48B9-91F4-F6A0DB71AEB8}">
      <dgm:prSet/>
      <dgm:spPr/>
      <dgm:t>
        <a:bodyPr/>
        <a:lstStyle/>
        <a:p>
          <a:r>
            <a:rPr lang="en-GB" b="0" i="0"/>
            <a:t>“Equity follows the law.” </a:t>
          </a:r>
          <a:endParaRPr lang="en-US"/>
        </a:p>
      </dgm:t>
    </dgm:pt>
    <dgm:pt modelId="{0BE5F7C9-9576-4D2C-B8C3-12D13D9ED956}" type="parTrans" cxnId="{94F4C9BE-74DE-472C-BBDB-42157E08C9A6}">
      <dgm:prSet/>
      <dgm:spPr/>
      <dgm:t>
        <a:bodyPr/>
        <a:lstStyle/>
        <a:p>
          <a:endParaRPr lang="en-US"/>
        </a:p>
      </dgm:t>
    </dgm:pt>
    <dgm:pt modelId="{C621B882-9D7F-4DBA-A97A-D59C2D4392D7}" type="sibTrans" cxnId="{94F4C9BE-74DE-472C-BBDB-42157E08C9A6}">
      <dgm:prSet/>
      <dgm:spPr/>
      <dgm:t>
        <a:bodyPr/>
        <a:lstStyle/>
        <a:p>
          <a:endParaRPr lang="en-US"/>
        </a:p>
      </dgm:t>
    </dgm:pt>
    <dgm:pt modelId="{ABC92B9D-1B7E-41B5-A19D-BEF519355301}" type="pres">
      <dgm:prSet presAssocID="{55DAC5F8-E702-4C4F-86FB-EF25988E92FB}" presName="outerComposite" presStyleCnt="0">
        <dgm:presLayoutVars>
          <dgm:chMax val="5"/>
          <dgm:dir/>
          <dgm:resizeHandles val="exact"/>
        </dgm:presLayoutVars>
      </dgm:prSet>
      <dgm:spPr/>
    </dgm:pt>
    <dgm:pt modelId="{0327EB02-2FDB-40E3-A5B6-697108147204}" type="pres">
      <dgm:prSet presAssocID="{55DAC5F8-E702-4C4F-86FB-EF25988E92FB}" presName="dummyMaxCanvas" presStyleCnt="0">
        <dgm:presLayoutVars/>
      </dgm:prSet>
      <dgm:spPr/>
    </dgm:pt>
    <dgm:pt modelId="{58D81949-1DD0-40CA-BDE6-50CB8A3346CC}" type="pres">
      <dgm:prSet presAssocID="{55DAC5F8-E702-4C4F-86FB-EF25988E92FB}" presName="FourNodes_1" presStyleLbl="node1" presStyleIdx="0" presStyleCnt="4">
        <dgm:presLayoutVars>
          <dgm:bulletEnabled val="1"/>
        </dgm:presLayoutVars>
      </dgm:prSet>
      <dgm:spPr/>
    </dgm:pt>
    <dgm:pt modelId="{430B18BB-6AED-4A60-BA8F-ECB945977F07}" type="pres">
      <dgm:prSet presAssocID="{55DAC5F8-E702-4C4F-86FB-EF25988E92FB}" presName="FourNodes_2" presStyleLbl="node1" presStyleIdx="1" presStyleCnt="4">
        <dgm:presLayoutVars>
          <dgm:bulletEnabled val="1"/>
        </dgm:presLayoutVars>
      </dgm:prSet>
      <dgm:spPr/>
    </dgm:pt>
    <dgm:pt modelId="{FCA97382-9FD1-40FF-B882-566D1BAEC91F}" type="pres">
      <dgm:prSet presAssocID="{55DAC5F8-E702-4C4F-86FB-EF25988E92FB}" presName="FourNodes_3" presStyleLbl="node1" presStyleIdx="2" presStyleCnt="4">
        <dgm:presLayoutVars>
          <dgm:bulletEnabled val="1"/>
        </dgm:presLayoutVars>
      </dgm:prSet>
      <dgm:spPr/>
    </dgm:pt>
    <dgm:pt modelId="{96AB4011-E1C6-4B49-924F-35CB046A3785}" type="pres">
      <dgm:prSet presAssocID="{55DAC5F8-E702-4C4F-86FB-EF25988E92FB}" presName="FourNodes_4" presStyleLbl="node1" presStyleIdx="3" presStyleCnt="4">
        <dgm:presLayoutVars>
          <dgm:bulletEnabled val="1"/>
        </dgm:presLayoutVars>
      </dgm:prSet>
      <dgm:spPr/>
    </dgm:pt>
    <dgm:pt modelId="{ECBD0097-F5A7-4124-83C2-925617BB549A}" type="pres">
      <dgm:prSet presAssocID="{55DAC5F8-E702-4C4F-86FB-EF25988E92FB}" presName="FourConn_1-2" presStyleLbl="fgAccFollowNode1" presStyleIdx="0" presStyleCnt="3">
        <dgm:presLayoutVars>
          <dgm:bulletEnabled val="1"/>
        </dgm:presLayoutVars>
      </dgm:prSet>
      <dgm:spPr/>
    </dgm:pt>
    <dgm:pt modelId="{E8114C34-4656-4513-AE80-83F4C7E83C08}" type="pres">
      <dgm:prSet presAssocID="{55DAC5F8-E702-4C4F-86FB-EF25988E92FB}" presName="FourConn_2-3" presStyleLbl="fgAccFollowNode1" presStyleIdx="1" presStyleCnt="3">
        <dgm:presLayoutVars>
          <dgm:bulletEnabled val="1"/>
        </dgm:presLayoutVars>
      </dgm:prSet>
      <dgm:spPr/>
    </dgm:pt>
    <dgm:pt modelId="{670A956B-72E1-4614-9180-9540D3876D7A}" type="pres">
      <dgm:prSet presAssocID="{55DAC5F8-E702-4C4F-86FB-EF25988E92FB}" presName="FourConn_3-4" presStyleLbl="fgAccFollowNode1" presStyleIdx="2" presStyleCnt="3">
        <dgm:presLayoutVars>
          <dgm:bulletEnabled val="1"/>
        </dgm:presLayoutVars>
      </dgm:prSet>
      <dgm:spPr/>
    </dgm:pt>
    <dgm:pt modelId="{A11B3826-C3A5-4C4C-8690-5D7019DC7AF6}" type="pres">
      <dgm:prSet presAssocID="{55DAC5F8-E702-4C4F-86FB-EF25988E92FB}" presName="FourNodes_1_text" presStyleLbl="node1" presStyleIdx="3" presStyleCnt="4">
        <dgm:presLayoutVars>
          <dgm:bulletEnabled val="1"/>
        </dgm:presLayoutVars>
      </dgm:prSet>
      <dgm:spPr/>
    </dgm:pt>
    <dgm:pt modelId="{E8203A22-28C3-4C37-B6C9-6938B5F91207}" type="pres">
      <dgm:prSet presAssocID="{55DAC5F8-E702-4C4F-86FB-EF25988E92FB}" presName="FourNodes_2_text" presStyleLbl="node1" presStyleIdx="3" presStyleCnt="4">
        <dgm:presLayoutVars>
          <dgm:bulletEnabled val="1"/>
        </dgm:presLayoutVars>
      </dgm:prSet>
      <dgm:spPr/>
    </dgm:pt>
    <dgm:pt modelId="{4905B559-FD58-452E-8C44-2211EC0B2CAF}" type="pres">
      <dgm:prSet presAssocID="{55DAC5F8-E702-4C4F-86FB-EF25988E92FB}" presName="FourNodes_3_text" presStyleLbl="node1" presStyleIdx="3" presStyleCnt="4">
        <dgm:presLayoutVars>
          <dgm:bulletEnabled val="1"/>
        </dgm:presLayoutVars>
      </dgm:prSet>
      <dgm:spPr/>
    </dgm:pt>
    <dgm:pt modelId="{891682BC-0DAC-4F38-A582-D81C52D6288C}" type="pres">
      <dgm:prSet presAssocID="{55DAC5F8-E702-4C4F-86FB-EF25988E92FB}" presName="FourNodes_4_text" presStyleLbl="node1" presStyleIdx="3" presStyleCnt="4">
        <dgm:presLayoutVars>
          <dgm:bulletEnabled val="1"/>
        </dgm:presLayoutVars>
      </dgm:prSet>
      <dgm:spPr/>
    </dgm:pt>
  </dgm:ptLst>
  <dgm:cxnLst>
    <dgm:cxn modelId="{EB920702-1EB0-4C36-9558-32A9E60DCD70}" type="presOf" srcId="{3DF360E0-7A31-4F68-B6BD-C80B4379AE45}" destId="{E8203A22-28C3-4C37-B6C9-6938B5F91207}" srcOrd="1" destOrd="0" presId="urn:microsoft.com/office/officeart/2005/8/layout/vProcess5"/>
    <dgm:cxn modelId="{C6E3B816-DE19-44CA-811A-A541C1F3DE0F}" type="presOf" srcId="{07387097-1534-458E-94FC-D4975C653BF9}" destId="{ECBD0097-F5A7-4124-83C2-925617BB549A}" srcOrd="0" destOrd="0" presId="urn:microsoft.com/office/officeart/2005/8/layout/vProcess5"/>
    <dgm:cxn modelId="{1C6C3532-CD2C-43AD-9C13-557FD004F064}" srcId="{55DAC5F8-E702-4C4F-86FB-EF25988E92FB}" destId="{3DF360E0-7A31-4F68-B6BD-C80B4379AE45}" srcOrd="1" destOrd="0" parTransId="{3D4084D8-2600-4DB3-84E0-BD27D3231B34}" sibTransId="{F1122967-49A5-4E63-A53F-0494E41C7B10}"/>
    <dgm:cxn modelId="{D3E4EE3F-E0F4-40EF-BE46-53CFBD4DDF37}" type="presOf" srcId="{F1122967-49A5-4E63-A53F-0494E41C7B10}" destId="{E8114C34-4656-4513-AE80-83F4C7E83C08}" srcOrd="0" destOrd="0" presId="urn:microsoft.com/office/officeart/2005/8/layout/vProcess5"/>
    <dgm:cxn modelId="{FAAB2862-2B2C-4D82-807A-C573CDDF2823}" type="presOf" srcId="{ABCB0AF7-D739-4D2C-BA42-14908992F73A}" destId="{58D81949-1DD0-40CA-BDE6-50CB8A3346CC}" srcOrd="0" destOrd="0" presId="urn:microsoft.com/office/officeart/2005/8/layout/vProcess5"/>
    <dgm:cxn modelId="{1C1B3E49-D4DF-4236-A964-C2B648B8A7BE}" type="presOf" srcId="{DCAF09A6-4550-48B9-91F4-F6A0DB71AEB8}" destId="{891682BC-0DAC-4F38-A582-D81C52D6288C}" srcOrd="1" destOrd="0" presId="urn:microsoft.com/office/officeart/2005/8/layout/vProcess5"/>
    <dgm:cxn modelId="{44CE344A-72B9-4B10-AEEE-8FE4338F3C68}" type="presOf" srcId="{3DF360E0-7A31-4F68-B6BD-C80B4379AE45}" destId="{430B18BB-6AED-4A60-BA8F-ECB945977F07}" srcOrd="0" destOrd="0" presId="urn:microsoft.com/office/officeart/2005/8/layout/vProcess5"/>
    <dgm:cxn modelId="{DE110555-8C6C-41BA-AEF8-9FB349C05137}" srcId="{55DAC5F8-E702-4C4F-86FB-EF25988E92FB}" destId="{ABCB0AF7-D739-4D2C-BA42-14908992F73A}" srcOrd="0" destOrd="0" parTransId="{E312DAC6-3823-4883-A2A0-0E3F1AFDBC55}" sibTransId="{07387097-1534-458E-94FC-D4975C653BF9}"/>
    <dgm:cxn modelId="{7B5C1685-C3FC-4402-908E-02BD9C8E341F}" type="presOf" srcId="{ABCB0AF7-D739-4D2C-BA42-14908992F73A}" destId="{A11B3826-C3A5-4C4C-8690-5D7019DC7AF6}" srcOrd="1" destOrd="0" presId="urn:microsoft.com/office/officeart/2005/8/layout/vProcess5"/>
    <dgm:cxn modelId="{1F9172AE-583F-4392-BFF9-B1EE2E01433E}" type="presOf" srcId="{2F824A23-3F3A-495F-9BD1-C7C674553069}" destId="{FCA97382-9FD1-40FF-B882-566D1BAEC91F}" srcOrd="0" destOrd="0" presId="urn:microsoft.com/office/officeart/2005/8/layout/vProcess5"/>
    <dgm:cxn modelId="{94F4C9BE-74DE-472C-BBDB-42157E08C9A6}" srcId="{55DAC5F8-E702-4C4F-86FB-EF25988E92FB}" destId="{DCAF09A6-4550-48B9-91F4-F6A0DB71AEB8}" srcOrd="3" destOrd="0" parTransId="{0BE5F7C9-9576-4D2C-B8C3-12D13D9ED956}" sibTransId="{C621B882-9D7F-4DBA-A97A-D59C2D4392D7}"/>
    <dgm:cxn modelId="{152883DE-10BE-4AF1-8014-FB8CF03D495E}" srcId="{55DAC5F8-E702-4C4F-86FB-EF25988E92FB}" destId="{2F824A23-3F3A-495F-9BD1-C7C674553069}" srcOrd="2" destOrd="0" parTransId="{7E821632-1C29-4A0C-ACF4-19DF09B34A51}" sibTransId="{1C837AB9-B2FF-4A5A-80CB-522A1DBAF560}"/>
    <dgm:cxn modelId="{00D9E7DE-86B9-45EF-98A5-FE08B2ECB44C}" type="presOf" srcId="{1C837AB9-B2FF-4A5A-80CB-522A1DBAF560}" destId="{670A956B-72E1-4614-9180-9540D3876D7A}" srcOrd="0" destOrd="0" presId="urn:microsoft.com/office/officeart/2005/8/layout/vProcess5"/>
    <dgm:cxn modelId="{C220C7F3-5E94-4828-AFB6-0CF2651EFDB4}" type="presOf" srcId="{DCAF09A6-4550-48B9-91F4-F6A0DB71AEB8}" destId="{96AB4011-E1C6-4B49-924F-35CB046A3785}" srcOrd="0" destOrd="0" presId="urn:microsoft.com/office/officeart/2005/8/layout/vProcess5"/>
    <dgm:cxn modelId="{5A9D02F9-E934-405D-A25C-1471DFD5D4DF}" type="presOf" srcId="{2F824A23-3F3A-495F-9BD1-C7C674553069}" destId="{4905B559-FD58-452E-8C44-2211EC0B2CAF}" srcOrd="1" destOrd="0" presId="urn:microsoft.com/office/officeart/2005/8/layout/vProcess5"/>
    <dgm:cxn modelId="{483B19FC-5116-4D66-9D2D-84AC45C4F3CC}" type="presOf" srcId="{55DAC5F8-E702-4C4F-86FB-EF25988E92FB}" destId="{ABC92B9D-1B7E-41B5-A19D-BEF519355301}" srcOrd="0" destOrd="0" presId="urn:microsoft.com/office/officeart/2005/8/layout/vProcess5"/>
    <dgm:cxn modelId="{15A283A3-D5D4-414A-8888-3C1158EDA960}" type="presParOf" srcId="{ABC92B9D-1B7E-41B5-A19D-BEF519355301}" destId="{0327EB02-2FDB-40E3-A5B6-697108147204}" srcOrd="0" destOrd="0" presId="urn:microsoft.com/office/officeart/2005/8/layout/vProcess5"/>
    <dgm:cxn modelId="{D719CE4F-3D1D-4CC9-99CB-C65C98B4824D}" type="presParOf" srcId="{ABC92B9D-1B7E-41B5-A19D-BEF519355301}" destId="{58D81949-1DD0-40CA-BDE6-50CB8A3346CC}" srcOrd="1" destOrd="0" presId="urn:microsoft.com/office/officeart/2005/8/layout/vProcess5"/>
    <dgm:cxn modelId="{C29BBE74-EA8A-49B9-8D1B-93A119FE9FD3}" type="presParOf" srcId="{ABC92B9D-1B7E-41B5-A19D-BEF519355301}" destId="{430B18BB-6AED-4A60-BA8F-ECB945977F07}" srcOrd="2" destOrd="0" presId="urn:microsoft.com/office/officeart/2005/8/layout/vProcess5"/>
    <dgm:cxn modelId="{E2D11DB1-ECE6-452C-A13A-13E3DBF4CBC9}" type="presParOf" srcId="{ABC92B9D-1B7E-41B5-A19D-BEF519355301}" destId="{FCA97382-9FD1-40FF-B882-566D1BAEC91F}" srcOrd="3" destOrd="0" presId="urn:microsoft.com/office/officeart/2005/8/layout/vProcess5"/>
    <dgm:cxn modelId="{3884DBE4-AD66-47B6-8CF2-646078E8BAE9}" type="presParOf" srcId="{ABC92B9D-1B7E-41B5-A19D-BEF519355301}" destId="{96AB4011-E1C6-4B49-924F-35CB046A3785}" srcOrd="4" destOrd="0" presId="urn:microsoft.com/office/officeart/2005/8/layout/vProcess5"/>
    <dgm:cxn modelId="{A2ACA24B-FBFA-4E29-8C33-80E04D750903}" type="presParOf" srcId="{ABC92B9D-1B7E-41B5-A19D-BEF519355301}" destId="{ECBD0097-F5A7-4124-83C2-925617BB549A}" srcOrd="5" destOrd="0" presId="urn:microsoft.com/office/officeart/2005/8/layout/vProcess5"/>
    <dgm:cxn modelId="{460F0802-9E9B-45C9-9FCD-3CE0588B3E61}" type="presParOf" srcId="{ABC92B9D-1B7E-41B5-A19D-BEF519355301}" destId="{E8114C34-4656-4513-AE80-83F4C7E83C08}" srcOrd="6" destOrd="0" presId="urn:microsoft.com/office/officeart/2005/8/layout/vProcess5"/>
    <dgm:cxn modelId="{1E820BD6-7D6F-4C64-A3F9-469EC806E607}" type="presParOf" srcId="{ABC92B9D-1B7E-41B5-A19D-BEF519355301}" destId="{670A956B-72E1-4614-9180-9540D3876D7A}" srcOrd="7" destOrd="0" presId="urn:microsoft.com/office/officeart/2005/8/layout/vProcess5"/>
    <dgm:cxn modelId="{ED3366E3-B09B-4116-98E0-FBC871D3D2D6}" type="presParOf" srcId="{ABC92B9D-1B7E-41B5-A19D-BEF519355301}" destId="{A11B3826-C3A5-4C4C-8690-5D7019DC7AF6}" srcOrd="8" destOrd="0" presId="urn:microsoft.com/office/officeart/2005/8/layout/vProcess5"/>
    <dgm:cxn modelId="{9505F8BE-E7CE-4DDF-8BF4-CFABC017A70E}" type="presParOf" srcId="{ABC92B9D-1B7E-41B5-A19D-BEF519355301}" destId="{E8203A22-28C3-4C37-B6C9-6938B5F91207}" srcOrd="9" destOrd="0" presId="urn:microsoft.com/office/officeart/2005/8/layout/vProcess5"/>
    <dgm:cxn modelId="{2467A68D-76EC-4197-9B90-900161BD7A8E}" type="presParOf" srcId="{ABC92B9D-1B7E-41B5-A19D-BEF519355301}" destId="{4905B559-FD58-452E-8C44-2211EC0B2CAF}" srcOrd="10" destOrd="0" presId="urn:microsoft.com/office/officeart/2005/8/layout/vProcess5"/>
    <dgm:cxn modelId="{12C359D9-A7E7-4974-903E-BC3E1C7B30DC}" type="presParOf" srcId="{ABC92B9D-1B7E-41B5-A19D-BEF519355301}" destId="{891682BC-0DAC-4F38-A582-D81C52D6288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896C21-4BD0-4FCD-BAD3-21A375CFAC7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5205172-3EB1-41C0-8180-16D4908BB5B8}">
      <dgm:prSet/>
      <dgm:spPr/>
      <dgm:t>
        <a:bodyPr/>
        <a:lstStyle/>
        <a:p>
          <a:r>
            <a:rPr lang="en-GB"/>
            <a:t>Injunctions</a:t>
          </a:r>
          <a:endParaRPr lang="en-US"/>
        </a:p>
      </dgm:t>
    </dgm:pt>
    <dgm:pt modelId="{B81A3345-34BE-4904-A223-770F382F83E8}" type="parTrans" cxnId="{153982FE-ED2B-4D37-83F9-B1915EC940A8}">
      <dgm:prSet/>
      <dgm:spPr/>
      <dgm:t>
        <a:bodyPr/>
        <a:lstStyle/>
        <a:p>
          <a:endParaRPr lang="en-US"/>
        </a:p>
      </dgm:t>
    </dgm:pt>
    <dgm:pt modelId="{CF2C1F8A-A994-4C21-AC6E-BF547B926167}" type="sibTrans" cxnId="{153982FE-ED2B-4D37-83F9-B1915EC940A8}">
      <dgm:prSet/>
      <dgm:spPr/>
      <dgm:t>
        <a:bodyPr/>
        <a:lstStyle/>
        <a:p>
          <a:endParaRPr lang="en-US"/>
        </a:p>
      </dgm:t>
    </dgm:pt>
    <dgm:pt modelId="{AC74F6C2-6ED2-426F-BD46-8B11F9857319}">
      <dgm:prSet/>
      <dgm:spPr/>
      <dgm:t>
        <a:bodyPr/>
        <a:lstStyle/>
        <a:p>
          <a:r>
            <a:rPr lang="en-GB" dirty="0"/>
            <a:t>Specific performance </a:t>
          </a:r>
          <a:endParaRPr lang="en-US" dirty="0"/>
        </a:p>
      </dgm:t>
    </dgm:pt>
    <dgm:pt modelId="{310E661F-0F0F-4DCC-B0D0-9C5332D7FE01}" type="parTrans" cxnId="{9E54033B-61DA-494C-8586-3BAE04A1028F}">
      <dgm:prSet/>
      <dgm:spPr/>
      <dgm:t>
        <a:bodyPr/>
        <a:lstStyle/>
        <a:p>
          <a:endParaRPr lang="en-US"/>
        </a:p>
      </dgm:t>
    </dgm:pt>
    <dgm:pt modelId="{A9F52C6E-8298-468F-ACB6-D97E011DF530}" type="sibTrans" cxnId="{9E54033B-61DA-494C-8586-3BAE04A1028F}">
      <dgm:prSet/>
      <dgm:spPr/>
      <dgm:t>
        <a:bodyPr/>
        <a:lstStyle/>
        <a:p>
          <a:endParaRPr lang="en-US"/>
        </a:p>
      </dgm:t>
    </dgm:pt>
    <dgm:pt modelId="{C812DAF8-121E-4074-BF65-6D635996856C}">
      <dgm:prSet/>
      <dgm:spPr/>
      <dgm:t>
        <a:bodyPr/>
        <a:lstStyle/>
        <a:p>
          <a:r>
            <a:rPr lang="en-GB"/>
            <a:t>Recission </a:t>
          </a:r>
          <a:endParaRPr lang="en-US"/>
        </a:p>
      </dgm:t>
    </dgm:pt>
    <dgm:pt modelId="{97C11ACD-4530-425C-9D9F-9C021B373E20}" type="parTrans" cxnId="{806B5693-4C9F-4133-8419-704AF6A87799}">
      <dgm:prSet/>
      <dgm:spPr/>
      <dgm:t>
        <a:bodyPr/>
        <a:lstStyle/>
        <a:p>
          <a:endParaRPr lang="en-US"/>
        </a:p>
      </dgm:t>
    </dgm:pt>
    <dgm:pt modelId="{457B702B-C3D4-4CB2-809B-5F3460C8910D}" type="sibTrans" cxnId="{806B5693-4C9F-4133-8419-704AF6A87799}">
      <dgm:prSet/>
      <dgm:spPr/>
      <dgm:t>
        <a:bodyPr/>
        <a:lstStyle/>
        <a:p>
          <a:endParaRPr lang="en-US"/>
        </a:p>
      </dgm:t>
    </dgm:pt>
    <dgm:pt modelId="{F53EFAEE-57AA-4D26-A765-CB15CB8EF5E4}">
      <dgm:prSet/>
      <dgm:spPr/>
      <dgm:t>
        <a:bodyPr/>
        <a:lstStyle/>
        <a:p>
          <a:r>
            <a:rPr lang="en-GB"/>
            <a:t>Rectification </a:t>
          </a:r>
          <a:endParaRPr lang="en-US"/>
        </a:p>
      </dgm:t>
    </dgm:pt>
    <dgm:pt modelId="{8163C222-7B4D-4C7A-AA2E-ECE5384B7E22}" type="parTrans" cxnId="{D79A4E0F-D001-4EB8-A4BB-EA5A581026EA}">
      <dgm:prSet/>
      <dgm:spPr/>
      <dgm:t>
        <a:bodyPr/>
        <a:lstStyle/>
        <a:p>
          <a:endParaRPr lang="en-US"/>
        </a:p>
      </dgm:t>
    </dgm:pt>
    <dgm:pt modelId="{3DF4F43C-FE99-458D-8B56-1535D95A4F03}" type="sibTrans" cxnId="{D79A4E0F-D001-4EB8-A4BB-EA5A581026EA}">
      <dgm:prSet/>
      <dgm:spPr/>
      <dgm:t>
        <a:bodyPr/>
        <a:lstStyle/>
        <a:p>
          <a:endParaRPr lang="en-US"/>
        </a:p>
      </dgm:t>
    </dgm:pt>
    <dgm:pt modelId="{DF8177C2-C95B-405E-BBC5-5F8471938A26}" type="pres">
      <dgm:prSet presAssocID="{48896C21-4BD0-4FCD-BAD3-21A375CFAC79}" presName="outerComposite" presStyleCnt="0">
        <dgm:presLayoutVars>
          <dgm:chMax val="5"/>
          <dgm:dir/>
          <dgm:resizeHandles val="exact"/>
        </dgm:presLayoutVars>
      </dgm:prSet>
      <dgm:spPr/>
    </dgm:pt>
    <dgm:pt modelId="{5708D03B-AA29-44BF-90F2-7EE6C678022C}" type="pres">
      <dgm:prSet presAssocID="{48896C21-4BD0-4FCD-BAD3-21A375CFAC79}" presName="dummyMaxCanvas" presStyleCnt="0">
        <dgm:presLayoutVars/>
      </dgm:prSet>
      <dgm:spPr/>
    </dgm:pt>
    <dgm:pt modelId="{7927956E-7CAD-44BE-AD99-2A36363B5C92}" type="pres">
      <dgm:prSet presAssocID="{48896C21-4BD0-4FCD-BAD3-21A375CFAC79}" presName="FourNodes_1" presStyleLbl="node1" presStyleIdx="0" presStyleCnt="4" custLinFactNeighborX="1238" custLinFactNeighborY="-700">
        <dgm:presLayoutVars>
          <dgm:bulletEnabled val="1"/>
        </dgm:presLayoutVars>
      </dgm:prSet>
      <dgm:spPr/>
    </dgm:pt>
    <dgm:pt modelId="{7D17B5DD-B1DA-4857-8AB9-E116D24114B4}" type="pres">
      <dgm:prSet presAssocID="{48896C21-4BD0-4FCD-BAD3-21A375CFAC79}" presName="FourNodes_2" presStyleLbl="node1" presStyleIdx="1" presStyleCnt="4">
        <dgm:presLayoutVars>
          <dgm:bulletEnabled val="1"/>
        </dgm:presLayoutVars>
      </dgm:prSet>
      <dgm:spPr/>
    </dgm:pt>
    <dgm:pt modelId="{01C7318F-829A-4CC4-B7AF-FB28DA57EB41}" type="pres">
      <dgm:prSet presAssocID="{48896C21-4BD0-4FCD-BAD3-21A375CFAC79}" presName="FourNodes_3" presStyleLbl="node1" presStyleIdx="2" presStyleCnt="4">
        <dgm:presLayoutVars>
          <dgm:bulletEnabled val="1"/>
        </dgm:presLayoutVars>
      </dgm:prSet>
      <dgm:spPr/>
    </dgm:pt>
    <dgm:pt modelId="{DFB659FA-9892-4F13-9EB4-625666F4A860}" type="pres">
      <dgm:prSet presAssocID="{48896C21-4BD0-4FCD-BAD3-21A375CFAC79}" presName="FourNodes_4" presStyleLbl="node1" presStyleIdx="3" presStyleCnt="4">
        <dgm:presLayoutVars>
          <dgm:bulletEnabled val="1"/>
        </dgm:presLayoutVars>
      </dgm:prSet>
      <dgm:spPr/>
    </dgm:pt>
    <dgm:pt modelId="{5660FEAE-7AFF-4B66-985D-44930B85C6CA}" type="pres">
      <dgm:prSet presAssocID="{48896C21-4BD0-4FCD-BAD3-21A375CFAC79}" presName="FourConn_1-2" presStyleLbl="fgAccFollowNode1" presStyleIdx="0" presStyleCnt="3">
        <dgm:presLayoutVars>
          <dgm:bulletEnabled val="1"/>
        </dgm:presLayoutVars>
      </dgm:prSet>
      <dgm:spPr/>
    </dgm:pt>
    <dgm:pt modelId="{686812CA-4798-4460-9C15-7594D30B1E94}" type="pres">
      <dgm:prSet presAssocID="{48896C21-4BD0-4FCD-BAD3-21A375CFAC79}" presName="FourConn_2-3" presStyleLbl="fgAccFollowNode1" presStyleIdx="1" presStyleCnt="3">
        <dgm:presLayoutVars>
          <dgm:bulletEnabled val="1"/>
        </dgm:presLayoutVars>
      </dgm:prSet>
      <dgm:spPr/>
    </dgm:pt>
    <dgm:pt modelId="{84BFF1BB-6277-4099-8C20-4D3718AE3807}" type="pres">
      <dgm:prSet presAssocID="{48896C21-4BD0-4FCD-BAD3-21A375CFAC79}" presName="FourConn_3-4" presStyleLbl="fgAccFollowNode1" presStyleIdx="2" presStyleCnt="3">
        <dgm:presLayoutVars>
          <dgm:bulletEnabled val="1"/>
        </dgm:presLayoutVars>
      </dgm:prSet>
      <dgm:spPr/>
    </dgm:pt>
    <dgm:pt modelId="{96926169-E196-409E-9121-623A6CBFDC40}" type="pres">
      <dgm:prSet presAssocID="{48896C21-4BD0-4FCD-BAD3-21A375CFAC79}" presName="FourNodes_1_text" presStyleLbl="node1" presStyleIdx="3" presStyleCnt="4">
        <dgm:presLayoutVars>
          <dgm:bulletEnabled val="1"/>
        </dgm:presLayoutVars>
      </dgm:prSet>
      <dgm:spPr/>
    </dgm:pt>
    <dgm:pt modelId="{DA4D65E2-FEAC-4C5C-8F71-E9D3B1B58199}" type="pres">
      <dgm:prSet presAssocID="{48896C21-4BD0-4FCD-BAD3-21A375CFAC79}" presName="FourNodes_2_text" presStyleLbl="node1" presStyleIdx="3" presStyleCnt="4">
        <dgm:presLayoutVars>
          <dgm:bulletEnabled val="1"/>
        </dgm:presLayoutVars>
      </dgm:prSet>
      <dgm:spPr/>
    </dgm:pt>
    <dgm:pt modelId="{EEFA19B1-CA6F-4174-A99E-BDF220688A06}" type="pres">
      <dgm:prSet presAssocID="{48896C21-4BD0-4FCD-BAD3-21A375CFAC79}" presName="FourNodes_3_text" presStyleLbl="node1" presStyleIdx="3" presStyleCnt="4">
        <dgm:presLayoutVars>
          <dgm:bulletEnabled val="1"/>
        </dgm:presLayoutVars>
      </dgm:prSet>
      <dgm:spPr/>
    </dgm:pt>
    <dgm:pt modelId="{B7E9DCCF-63DA-45D7-81DB-EB2D78527A27}" type="pres">
      <dgm:prSet presAssocID="{48896C21-4BD0-4FCD-BAD3-21A375CFAC79}" presName="FourNodes_4_text" presStyleLbl="node1" presStyleIdx="3" presStyleCnt="4">
        <dgm:presLayoutVars>
          <dgm:bulletEnabled val="1"/>
        </dgm:presLayoutVars>
      </dgm:prSet>
      <dgm:spPr/>
    </dgm:pt>
  </dgm:ptLst>
  <dgm:cxnLst>
    <dgm:cxn modelId="{DEEA7800-1039-4ECE-81D6-E9044F44EB7E}" type="presOf" srcId="{C812DAF8-121E-4074-BF65-6D635996856C}" destId="{EEFA19B1-CA6F-4174-A99E-BDF220688A06}" srcOrd="1" destOrd="0" presId="urn:microsoft.com/office/officeart/2005/8/layout/vProcess5"/>
    <dgm:cxn modelId="{6FC5F607-BA08-4119-BC40-E05DF444E42D}" type="presOf" srcId="{F53EFAEE-57AA-4D26-A765-CB15CB8EF5E4}" destId="{B7E9DCCF-63DA-45D7-81DB-EB2D78527A27}" srcOrd="1" destOrd="0" presId="urn:microsoft.com/office/officeart/2005/8/layout/vProcess5"/>
    <dgm:cxn modelId="{BBD4950C-B8E7-491C-9B10-F9C88FEF6928}" type="presOf" srcId="{25205172-3EB1-41C0-8180-16D4908BB5B8}" destId="{96926169-E196-409E-9121-623A6CBFDC40}" srcOrd="1" destOrd="0" presId="urn:microsoft.com/office/officeart/2005/8/layout/vProcess5"/>
    <dgm:cxn modelId="{D79A4E0F-D001-4EB8-A4BB-EA5A581026EA}" srcId="{48896C21-4BD0-4FCD-BAD3-21A375CFAC79}" destId="{F53EFAEE-57AA-4D26-A765-CB15CB8EF5E4}" srcOrd="3" destOrd="0" parTransId="{8163C222-7B4D-4C7A-AA2E-ECE5384B7E22}" sibTransId="{3DF4F43C-FE99-458D-8B56-1535D95A4F03}"/>
    <dgm:cxn modelId="{939F6C29-0EBB-477E-9BB8-0BC63C1232A3}" type="presOf" srcId="{457B702B-C3D4-4CB2-809B-5F3460C8910D}" destId="{84BFF1BB-6277-4099-8C20-4D3718AE3807}" srcOrd="0" destOrd="0" presId="urn:microsoft.com/office/officeart/2005/8/layout/vProcess5"/>
    <dgm:cxn modelId="{9E54033B-61DA-494C-8586-3BAE04A1028F}" srcId="{48896C21-4BD0-4FCD-BAD3-21A375CFAC79}" destId="{AC74F6C2-6ED2-426F-BD46-8B11F9857319}" srcOrd="1" destOrd="0" parTransId="{310E661F-0F0F-4DCC-B0D0-9C5332D7FE01}" sibTransId="{A9F52C6E-8298-468F-ACB6-D97E011DF530}"/>
    <dgm:cxn modelId="{359D3D60-4B61-4B30-9598-C5A9449ED683}" type="presOf" srcId="{F53EFAEE-57AA-4D26-A765-CB15CB8EF5E4}" destId="{DFB659FA-9892-4F13-9EB4-625666F4A860}" srcOrd="0" destOrd="0" presId="urn:microsoft.com/office/officeart/2005/8/layout/vProcess5"/>
    <dgm:cxn modelId="{434A4745-AB8A-440F-AD1C-F6D3AE8386D1}" type="presOf" srcId="{AC74F6C2-6ED2-426F-BD46-8B11F9857319}" destId="{7D17B5DD-B1DA-4857-8AB9-E116D24114B4}" srcOrd="0" destOrd="0" presId="urn:microsoft.com/office/officeart/2005/8/layout/vProcess5"/>
    <dgm:cxn modelId="{77529E57-3627-4D2C-B8EE-3732C027C715}" type="presOf" srcId="{25205172-3EB1-41C0-8180-16D4908BB5B8}" destId="{7927956E-7CAD-44BE-AD99-2A36363B5C92}" srcOrd="0" destOrd="0" presId="urn:microsoft.com/office/officeart/2005/8/layout/vProcess5"/>
    <dgm:cxn modelId="{07FDE85A-5842-4BA0-B44E-E86D52C7A642}" type="presOf" srcId="{CF2C1F8A-A994-4C21-AC6E-BF547B926167}" destId="{5660FEAE-7AFF-4B66-985D-44930B85C6CA}" srcOrd="0" destOrd="0" presId="urn:microsoft.com/office/officeart/2005/8/layout/vProcess5"/>
    <dgm:cxn modelId="{6C199281-F8D4-493A-B395-85547F045E75}" type="presOf" srcId="{48896C21-4BD0-4FCD-BAD3-21A375CFAC79}" destId="{DF8177C2-C95B-405E-BBC5-5F8471938A26}" srcOrd="0" destOrd="0" presId="urn:microsoft.com/office/officeart/2005/8/layout/vProcess5"/>
    <dgm:cxn modelId="{806B5693-4C9F-4133-8419-704AF6A87799}" srcId="{48896C21-4BD0-4FCD-BAD3-21A375CFAC79}" destId="{C812DAF8-121E-4074-BF65-6D635996856C}" srcOrd="2" destOrd="0" parTransId="{97C11ACD-4530-425C-9D9F-9C021B373E20}" sibTransId="{457B702B-C3D4-4CB2-809B-5F3460C8910D}"/>
    <dgm:cxn modelId="{F26D35AF-DABD-4206-B1EA-613BCE022FBD}" type="presOf" srcId="{C812DAF8-121E-4074-BF65-6D635996856C}" destId="{01C7318F-829A-4CC4-B7AF-FB28DA57EB41}" srcOrd="0" destOrd="0" presId="urn:microsoft.com/office/officeart/2005/8/layout/vProcess5"/>
    <dgm:cxn modelId="{70C002B0-F629-4AF2-944D-E177D5C7A1E8}" type="presOf" srcId="{A9F52C6E-8298-468F-ACB6-D97E011DF530}" destId="{686812CA-4798-4460-9C15-7594D30B1E94}" srcOrd="0" destOrd="0" presId="urn:microsoft.com/office/officeart/2005/8/layout/vProcess5"/>
    <dgm:cxn modelId="{F2D9DADA-26D7-491B-8ECA-1FF1740C43CA}" type="presOf" srcId="{AC74F6C2-6ED2-426F-BD46-8B11F9857319}" destId="{DA4D65E2-FEAC-4C5C-8F71-E9D3B1B58199}" srcOrd="1" destOrd="0" presId="urn:microsoft.com/office/officeart/2005/8/layout/vProcess5"/>
    <dgm:cxn modelId="{153982FE-ED2B-4D37-83F9-B1915EC940A8}" srcId="{48896C21-4BD0-4FCD-BAD3-21A375CFAC79}" destId="{25205172-3EB1-41C0-8180-16D4908BB5B8}" srcOrd="0" destOrd="0" parTransId="{B81A3345-34BE-4904-A223-770F382F83E8}" sibTransId="{CF2C1F8A-A994-4C21-AC6E-BF547B926167}"/>
    <dgm:cxn modelId="{F29190F8-C66A-499F-A65D-67F34399500D}" type="presParOf" srcId="{DF8177C2-C95B-405E-BBC5-5F8471938A26}" destId="{5708D03B-AA29-44BF-90F2-7EE6C678022C}" srcOrd="0" destOrd="0" presId="urn:microsoft.com/office/officeart/2005/8/layout/vProcess5"/>
    <dgm:cxn modelId="{33E89ADD-022E-4868-8439-E41A0EFE4856}" type="presParOf" srcId="{DF8177C2-C95B-405E-BBC5-5F8471938A26}" destId="{7927956E-7CAD-44BE-AD99-2A36363B5C92}" srcOrd="1" destOrd="0" presId="urn:microsoft.com/office/officeart/2005/8/layout/vProcess5"/>
    <dgm:cxn modelId="{9A1DA274-97B0-4B59-A46A-48E082B97990}" type="presParOf" srcId="{DF8177C2-C95B-405E-BBC5-5F8471938A26}" destId="{7D17B5DD-B1DA-4857-8AB9-E116D24114B4}" srcOrd="2" destOrd="0" presId="urn:microsoft.com/office/officeart/2005/8/layout/vProcess5"/>
    <dgm:cxn modelId="{C4540C20-C2D5-4D05-917F-28353A173E3C}" type="presParOf" srcId="{DF8177C2-C95B-405E-BBC5-5F8471938A26}" destId="{01C7318F-829A-4CC4-B7AF-FB28DA57EB41}" srcOrd="3" destOrd="0" presId="urn:microsoft.com/office/officeart/2005/8/layout/vProcess5"/>
    <dgm:cxn modelId="{76E690C5-37A9-4A63-9A0A-2BF2F3C1CBA8}" type="presParOf" srcId="{DF8177C2-C95B-405E-BBC5-5F8471938A26}" destId="{DFB659FA-9892-4F13-9EB4-625666F4A860}" srcOrd="4" destOrd="0" presId="urn:microsoft.com/office/officeart/2005/8/layout/vProcess5"/>
    <dgm:cxn modelId="{AE012448-BAE9-40D6-B558-062D2906571E}" type="presParOf" srcId="{DF8177C2-C95B-405E-BBC5-5F8471938A26}" destId="{5660FEAE-7AFF-4B66-985D-44930B85C6CA}" srcOrd="5" destOrd="0" presId="urn:microsoft.com/office/officeart/2005/8/layout/vProcess5"/>
    <dgm:cxn modelId="{A534F19C-76AA-4FA8-A565-24239586B524}" type="presParOf" srcId="{DF8177C2-C95B-405E-BBC5-5F8471938A26}" destId="{686812CA-4798-4460-9C15-7594D30B1E94}" srcOrd="6" destOrd="0" presId="urn:microsoft.com/office/officeart/2005/8/layout/vProcess5"/>
    <dgm:cxn modelId="{E25E745E-815E-429C-B112-064BA36F452A}" type="presParOf" srcId="{DF8177C2-C95B-405E-BBC5-5F8471938A26}" destId="{84BFF1BB-6277-4099-8C20-4D3718AE3807}" srcOrd="7" destOrd="0" presId="urn:microsoft.com/office/officeart/2005/8/layout/vProcess5"/>
    <dgm:cxn modelId="{719A9292-073E-4F87-A6FB-D3CE39E2605B}" type="presParOf" srcId="{DF8177C2-C95B-405E-BBC5-5F8471938A26}" destId="{96926169-E196-409E-9121-623A6CBFDC40}" srcOrd="8" destOrd="0" presId="urn:microsoft.com/office/officeart/2005/8/layout/vProcess5"/>
    <dgm:cxn modelId="{19720D2A-3ADE-4F55-BA42-B76A8480F746}" type="presParOf" srcId="{DF8177C2-C95B-405E-BBC5-5F8471938A26}" destId="{DA4D65E2-FEAC-4C5C-8F71-E9D3B1B58199}" srcOrd="9" destOrd="0" presId="urn:microsoft.com/office/officeart/2005/8/layout/vProcess5"/>
    <dgm:cxn modelId="{B034855E-08FE-4BF0-966B-F2840720B2AF}" type="presParOf" srcId="{DF8177C2-C95B-405E-BBC5-5F8471938A26}" destId="{EEFA19B1-CA6F-4174-A99E-BDF220688A06}" srcOrd="10" destOrd="0" presId="urn:microsoft.com/office/officeart/2005/8/layout/vProcess5"/>
    <dgm:cxn modelId="{2538189D-E1E1-458A-B71E-9F3F25F62B93}" type="presParOf" srcId="{DF8177C2-C95B-405E-BBC5-5F8471938A26}" destId="{B7E9DCCF-63DA-45D7-81DB-EB2D78527A2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2D9B3-35D9-41F4-9C17-F54E50F676F8}">
      <dsp:nvSpPr>
        <dsp:cNvPr id="0" name=""/>
        <dsp:cNvSpPr/>
      </dsp:nvSpPr>
      <dsp:spPr>
        <a:xfrm>
          <a:off x="0" y="29488"/>
          <a:ext cx="7635240" cy="148648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Provided greater certainty and confidence in the law for both the King and the people.</a:t>
          </a:r>
        </a:p>
      </dsp:txBody>
      <dsp:txXfrm>
        <a:off x="72564" y="102052"/>
        <a:ext cx="7490112" cy="1341357"/>
      </dsp:txXfrm>
    </dsp:sp>
    <dsp:sp modelId="{94836842-8222-49E7-A2C0-732D2A77BEF6}">
      <dsp:nvSpPr>
        <dsp:cNvPr id="0" name=""/>
        <dsp:cNvSpPr/>
      </dsp:nvSpPr>
      <dsp:spPr>
        <a:xfrm>
          <a:off x="0" y="1579333"/>
          <a:ext cx="7635240" cy="1486485"/>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Problems: Cases could only be brought if the circumstances  matched an existing ‘Writ’ ( a formal document). If no suitable Writ existed, the case couldn't proceed. </a:t>
          </a:r>
          <a:endParaRPr lang="en-US" sz="2200" kern="1200"/>
        </a:p>
      </dsp:txBody>
      <dsp:txXfrm>
        <a:off x="72564" y="1651897"/>
        <a:ext cx="7490112" cy="1341357"/>
      </dsp:txXfrm>
    </dsp:sp>
    <dsp:sp modelId="{F75A84AD-0827-489C-9282-82006E02A4EA}">
      <dsp:nvSpPr>
        <dsp:cNvPr id="0" name=""/>
        <dsp:cNvSpPr/>
      </dsp:nvSpPr>
      <dsp:spPr>
        <a:xfrm>
          <a:off x="0" y="3129178"/>
          <a:ext cx="7635240" cy="1486485"/>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Limited Remedies: The only remedy available was compensation, which was not always suitable for plaintiffs.</a:t>
          </a:r>
          <a:endParaRPr lang="en-US" sz="2200" kern="1200"/>
        </a:p>
      </dsp:txBody>
      <dsp:txXfrm>
        <a:off x="72564" y="3201742"/>
        <a:ext cx="7490112" cy="1341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EB4A3-A16C-4AA3-AB1B-248EE501DE21}">
      <dsp:nvSpPr>
        <dsp:cNvPr id="0" name=""/>
        <dsp:cNvSpPr/>
      </dsp:nvSpPr>
      <dsp:spPr>
        <a:xfrm>
          <a:off x="0" y="4104271"/>
          <a:ext cx="7635240" cy="53868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0" i="0" kern="1200" dirty="0"/>
            <a:t>An area of law that is impacted by equity is contract law where most of the principles come from. </a:t>
          </a:r>
          <a:endParaRPr lang="en-US" sz="1300" kern="1200" dirty="0"/>
        </a:p>
      </dsp:txBody>
      <dsp:txXfrm>
        <a:off x="0" y="4104271"/>
        <a:ext cx="7635240" cy="538683"/>
      </dsp:txXfrm>
    </dsp:sp>
    <dsp:sp modelId="{E73A177B-B210-41A4-A227-F69A55E8AE42}">
      <dsp:nvSpPr>
        <dsp:cNvPr id="0" name=""/>
        <dsp:cNvSpPr/>
      </dsp:nvSpPr>
      <dsp:spPr>
        <a:xfrm rot="10800000">
          <a:off x="0" y="3283856"/>
          <a:ext cx="7635240" cy="828495"/>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0" i="0" kern="1200"/>
            <a:t>And was used where common law made unjust decisions. </a:t>
          </a:r>
          <a:endParaRPr lang="en-US" sz="1300" kern="1200"/>
        </a:p>
      </dsp:txBody>
      <dsp:txXfrm rot="10800000">
        <a:off x="0" y="3283856"/>
        <a:ext cx="7635240" cy="538331"/>
      </dsp:txXfrm>
    </dsp:sp>
    <dsp:sp modelId="{58444C73-83FD-4DA1-AB15-64A7FDF8E483}">
      <dsp:nvSpPr>
        <dsp:cNvPr id="0" name=""/>
        <dsp:cNvSpPr/>
      </dsp:nvSpPr>
      <dsp:spPr>
        <a:xfrm rot="10800000">
          <a:off x="0" y="2463441"/>
          <a:ext cx="7635240" cy="828495"/>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It does not cover every area of law, it job is to fill in the gaps of the common law. </a:t>
          </a:r>
          <a:endParaRPr lang="en-US" sz="1300" kern="1200"/>
        </a:p>
      </dsp:txBody>
      <dsp:txXfrm rot="10800000">
        <a:off x="0" y="2463441"/>
        <a:ext cx="7635240" cy="538331"/>
      </dsp:txXfrm>
    </dsp:sp>
    <dsp:sp modelId="{BFF3439C-FF07-4745-AF46-E6BF48D9973A}">
      <dsp:nvSpPr>
        <dsp:cNvPr id="0" name=""/>
        <dsp:cNvSpPr/>
      </dsp:nvSpPr>
      <dsp:spPr>
        <a:xfrm rot="10800000">
          <a:off x="0" y="1643026"/>
          <a:ext cx="7635240" cy="828495"/>
        </a:xfrm>
        <a:prstGeom prst="upArrowCallou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Developed elements such as mortgages and trusts. </a:t>
          </a:r>
          <a:endParaRPr lang="en-US" sz="1300" kern="1200"/>
        </a:p>
      </dsp:txBody>
      <dsp:txXfrm rot="10800000">
        <a:off x="0" y="1643026"/>
        <a:ext cx="7635240" cy="538331"/>
      </dsp:txXfrm>
    </dsp:sp>
    <dsp:sp modelId="{DFFD2A9F-9FCB-47FB-8F91-1A56FD5550B5}">
      <dsp:nvSpPr>
        <dsp:cNvPr id="0" name=""/>
        <dsp:cNvSpPr/>
      </dsp:nvSpPr>
      <dsp:spPr>
        <a:xfrm rot="10800000">
          <a:off x="0" y="822612"/>
          <a:ext cx="7635240" cy="828495"/>
        </a:xfrm>
        <a:prstGeom prst="upArrowCallou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It means fairness, which is the main reason that it was created. </a:t>
          </a:r>
          <a:endParaRPr lang="en-US" sz="1300" kern="1200"/>
        </a:p>
      </dsp:txBody>
      <dsp:txXfrm rot="10800000">
        <a:off x="0" y="822612"/>
        <a:ext cx="7635240" cy="538331"/>
      </dsp:txXfrm>
    </dsp:sp>
    <dsp:sp modelId="{E7CF0E5A-3C9D-4989-BA81-9D6B566BF6FC}">
      <dsp:nvSpPr>
        <dsp:cNvPr id="0" name=""/>
        <dsp:cNvSpPr/>
      </dsp:nvSpPr>
      <dsp:spPr>
        <a:xfrm rot="10800000">
          <a:off x="0" y="1"/>
          <a:ext cx="7635240" cy="828495"/>
        </a:xfrm>
        <a:prstGeom prst="upArrowCallou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0" i="0" kern="1200"/>
            <a:t>Equity has been around </a:t>
          </a:r>
          <a:r>
            <a:rPr lang="en-GB" sz="1300" kern="1200"/>
            <a:t>since the 13</a:t>
          </a:r>
          <a:r>
            <a:rPr lang="en-GB" sz="1300" kern="1200" baseline="30000"/>
            <a:t>th</a:t>
          </a:r>
          <a:r>
            <a:rPr lang="en-GB" sz="1300" kern="1200"/>
            <a:t> Centruy. </a:t>
          </a:r>
          <a:endParaRPr lang="en-US" sz="1300" kern="1200"/>
        </a:p>
      </dsp:txBody>
      <dsp:txXfrm rot="10800000">
        <a:off x="0" y="1"/>
        <a:ext cx="7635240" cy="538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B79DB-0BC4-466B-95C3-BF983FF91213}">
      <dsp:nvSpPr>
        <dsp:cNvPr id="0" name=""/>
        <dsp:cNvSpPr/>
      </dsp:nvSpPr>
      <dsp:spPr>
        <a:xfrm>
          <a:off x="0" y="12208"/>
          <a:ext cx="7635240" cy="148648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Judicature Acts 1873-75- common law and equity have merged. </a:t>
          </a:r>
          <a:endParaRPr lang="en-US" sz="2800" kern="1200"/>
        </a:p>
      </dsp:txBody>
      <dsp:txXfrm>
        <a:off x="72564" y="84772"/>
        <a:ext cx="7490112" cy="1341356"/>
      </dsp:txXfrm>
    </dsp:sp>
    <dsp:sp modelId="{0619EEBE-F3F0-4031-9657-691B778E81C0}">
      <dsp:nvSpPr>
        <dsp:cNvPr id="0" name=""/>
        <dsp:cNvSpPr/>
      </dsp:nvSpPr>
      <dsp:spPr>
        <a:xfrm>
          <a:off x="0" y="1579333"/>
          <a:ext cx="7635240" cy="1486484"/>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Where there is conflict equity prevails. </a:t>
          </a:r>
          <a:endParaRPr lang="en-US" sz="2800" kern="1200"/>
        </a:p>
      </dsp:txBody>
      <dsp:txXfrm>
        <a:off x="72564" y="1651897"/>
        <a:ext cx="7490112" cy="1341356"/>
      </dsp:txXfrm>
    </dsp:sp>
    <dsp:sp modelId="{D1B4252F-7FAA-41D1-AC6A-D7E96B3DAFC3}">
      <dsp:nvSpPr>
        <dsp:cNvPr id="0" name=""/>
        <dsp:cNvSpPr/>
      </dsp:nvSpPr>
      <dsp:spPr>
        <a:xfrm>
          <a:off x="0" y="3146458"/>
          <a:ext cx="7635240" cy="148648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Because of the court of chancery, we now have elements such as the trusts and mortgages which form part of property law. </a:t>
          </a:r>
          <a:endParaRPr lang="en-US" sz="2800" kern="1200" dirty="0"/>
        </a:p>
      </dsp:txBody>
      <dsp:txXfrm>
        <a:off x="72564" y="3219022"/>
        <a:ext cx="7490112" cy="13413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0DA9A-EA9D-4854-BC0E-8851CB04A2D6}">
      <dsp:nvSpPr>
        <dsp:cNvPr id="0" name=""/>
        <dsp:cNvSpPr/>
      </dsp:nvSpPr>
      <dsp:spPr>
        <a:xfrm>
          <a:off x="0" y="79173"/>
          <a:ext cx="7635240" cy="144376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Created by the court of chancery </a:t>
          </a:r>
          <a:endParaRPr lang="en-US" sz="2700" kern="1200"/>
        </a:p>
      </dsp:txBody>
      <dsp:txXfrm>
        <a:off x="70479" y="149652"/>
        <a:ext cx="7494282" cy="1302803"/>
      </dsp:txXfrm>
    </dsp:sp>
    <dsp:sp modelId="{BDFF40F3-A585-48F6-80EA-81205E894A78}">
      <dsp:nvSpPr>
        <dsp:cNvPr id="0" name=""/>
        <dsp:cNvSpPr/>
      </dsp:nvSpPr>
      <dsp:spPr>
        <a:xfrm>
          <a:off x="0" y="1600695"/>
          <a:ext cx="7635240" cy="1443761"/>
        </a:xfrm>
        <a:prstGeom prst="roundRect">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As part of the reasoning in a case. (Legal reasoning) </a:t>
          </a:r>
          <a:endParaRPr lang="en-US" sz="2700" kern="1200"/>
        </a:p>
      </dsp:txBody>
      <dsp:txXfrm>
        <a:off x="70479" y="1671174"/>
        <a:ext cx="7494282" cy="1302803"/>
      </dsp:txXfrm>
    </dsp:sp>
    <dsp:sp modelId="{EAEDC988-3844-4DC2-AB30-8721DDA7BBE7}">
      <dsp:nvSpPr>
        <dsp:cNvPr id="0" name=""/>
        <dsp:cNvSpPr/>
      </dsp:nvSpPr>
      <dsp:spPr>
        <a:xfrm>
          <a:off x="0" y="3122216"/>
          <a:ext cx="7635240" cy="1443761"/>
        </a:xfrm>
        <a:prstGeom prst="roundRect">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However, if court feel that the common law principles are satisfactory, they will not look at equitable maxims. </a:t>
          </a:r>
          <a:endParaRPr lang="en-US" sz="2700" kern="1200"/>
        </a:p>
      </dsp:txBody>
      <dsp:txXfrm>
        <a:off x="70479" y="3192695"/>
        <a:ext cx="7494282" cy="1302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81949-1DD0-40CA-BDE6-50CB8A3346CC}">
      <dsp:nvSpPr>
        <dsp:cNvPr id="0" name=""/>
        <dsp:cNvSpPr/>
      </dsp:nvSpPr>
      <dsp:spPr>
        <a:xfrm>
          <a:off x="0" y="0"/>
          <a:ext cx="6108192" cy="102193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Some of the key maxims include; </a:t>
          </a:r>
          <a:endParaRPr lang="en-US" sz="2600" kern="1200"/>
        </a:p>
      </dsp:txBody>
      <dsp:txXfrm>
        <a:off x="29931" y="29931"/>
        <a:ext cx="4919093" cy="962071"/>
      </dsp:txXfrm>
    </dsp:sp>
    <dsp:sp modelId="{430B18BB-6AED-4A60-BA8F-ECB945977F07}">
      <dsp:nvSpPr>
        <dsp:cNvPr id="0" name=""/>
        <dsp:cNvSpPr/>
      </dsp:nvSpPr>
      <dsp:spPr>
        <a:xfrm>
          <a:off x="511561" y="1207739"/>
          <a:ext cx="6108192" cy="1021933"/>
        </a:xfrm>
        <a:prstGeom prst="roundRect">
          <a:avLst>
            <a:gd name="adj" fmla="val 10000"/>
          </a:avLst>
        </a:prstGeom>
        <a:solidFill>
          <a:schemeClr val="accent2">
            <a:hueOff val="-904150"/>
            <a:satOff val="-552"/>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t>
          </a:r>
          <a:r>
            <a:rPr lang="en-GB" sz="2600" b="0" i="0" kern="1200"/>
            <a:t>He who comes to equity must come with clean hands’’.</a:t>
          </a:r>
          <a:endParaRPr lang="en-US" sz="2600" kern="1200"/>
        </a:p>
      </dsp:txBody>
      <dsp:txXfrm>
        <a:off x="541492" y="1237670"/>
        <a:ext cx="4872512" cy="962071"/>
      </dsp:txXfrm>
    </dsp:sp>
    <dsp:sp modelId="{FCA97382-9FD1-40FF-B882-566D1BAEC91F}">
      <dsp:nvSpPr>
        <dsp:cNvPr id="0" name=""/>
        <dsp:cNvSpPr/>
      </dsp:nvSpPr>
      <dsp:spPr>
        <a:xfrm>
          <a:off x="1015486" y="2415479"/>
          <a:ext cx="6108192" cy="1021933"/>
        </a:xfrm>
        <a:prstGeom prst="roundRect">
          <a:avLst>
            <a:gd name="adj" fmla="val 10000"/>
          </a:avLst>
        </a:prstGeom>
        <a:solidFill>
          <a:schemeClr val="accent2">
            <a:hueOff val="-1808300"/>
            <a:satOff val="-1104"/>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t>
          </a:r>
          <a:r>
            <a:rPr lang="en-GB" sz="2600" b="0" i="0" kern="1200" dirty="0"/>
            <a:t>He who seeks equity must do equity’’.</a:t>
          </a:r>
          <a:endParaRPr lang="en-US" sz="2600" kern="1200" dirty="0"/>
        </a:p>
      </dsp:txBody>
      <dsp:txXfrm>
        <a:off x="1045417" y="2445410"/>
        <a:ext cx="4880147" cy="962071"/>
      </dsp:txXfrm>
    </dsp:sp>
    <dsp:sp modelId="{96AB4011-E1C6-4B49-924F-35CB046A3785}">
      <dsp:nvSpPr>
        <dsp:cNvPr id="0" name=""/>
        <dsp:cNvSpPr/>
      </dsp:nvSpPr>
      <dsp:spPr>
        <a:xfrm>
          <a:off x="1527047" y="3623218"/>
          <a:ext cx="6108192" cy="1021933"/>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“Equity follows the law.” </a:t>
          </a:r>
          <a:endParaRPr lang="en-US" sz="2600" kern="1200"/>
        </a:p>
      </dsp:txBody>
      <dsp:txXfrm>
        <a:off x="1556978" y="3653149"/>
        <a:ext cx="4872512" cy="962071"/>
      </dsp:txXfrm>
    </dsp:sp>
    <dsp:sp modelId="{ECBD0097-F5A7-4124-83C2-925617BB549A}">
      <dsp:nvSpPr>
        <dsp:cNvPr id="0" name=""/>
        <dsp:cNvSpPr/>
      </dsp:nvSpPr>
      <dsp:spPr>
        <a:xfrm>
          <a:off x="5443935" y="782708"/>
          <a:ext cx="664256" cy="66425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593393" y="782708"/>
        <a:ext cx="365340" cy="499853"/>
      </dsp:txXfrm>
    </dsp:sp>
    <dsp:sp modelId="{E8114C34-4656-4513-AE80-83F4C7E83C08}">
      <dsp:nvSpPr>
        <dsp:cNvPr id="0" name=""/>
        <dsp:cNvSpPr/>
      </dsp:nvSpPr>
      <dsp:spPr>
        <a:xfrm>
          <a:off x="5955496" y="1990447"/>
          <a:ext cx="664256" cy="664256"/>
        </a:xfrm>
        <a:prstGeom prst="downArrow">
          <a:avLst>
            <a:gd name="adj1" fmla="val 55000"/>
            <a:gd name="adj2" fmla="val 45000"/>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104954" y="1990447"/>
        <a:ext cx="365340" cy="499853"/>
      </dsp:txXfrm>
    </dsp:sp>
    <dsp:sp modelId="{670A956B-72E1-4614-9180-9540D3876D7A}">
      <dsp:nvSpPr>
        <dsp:cNvPr id="0" name=""/>
        <dsp:cNvSpPr/>
      </dsp:nvSpPr>
      <dsp:spPr>
        <a:xfrm>
          <a:off x="6459422" y="3198187"/>
          <a:ext cx="664256" cy="664256"/>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608880" y="3198187"/>
        <a:ext cx="365340" cy="4998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956E-7CAD-44BE-AD99-2A36363B5C92}">
      <dsp:nvSpPr>
        <dsp:cNvPr id="0" name=""/>
        <dsp:cNvSpPr/>
      </dsp:nvSpPr>
      <dsp:spPr>
        <a:xfrm>
          <a:off x="75619" y="0"/>
          <a:ext cx="6108192" cy="102193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Injunctions</a:t>
          </a:r>
          <a:endParaRPr lang="en-US" sz="3700" kern="1200"/>
        </a:p>
      </dsp:txBody>
      <dsp:txXfrm>
        <a:off x="105550" y="29931"/>
        <a:ext cx="4919093" cy="962071"/>
      </dsp:txXfrm>
    </dsp:sp>
    <dsp:sp modelId="{7D17B5DD-B1DA-4857-8AB9-E116D24114B4}">
      <dsp:nvSpPr>
        <dsp:cNvPr id="0" name=""/>
        <dsp:cNvSpPr/>
      </dsp:nvSpPr>
      <dsp:spPr>
        <a:xfrm>
          <a:off x="511561" y="1207739"/>
          <a:ext cx="6108192" cy="1021933"/>
        </a:xfrm>
        <a:prstGeom prst="roundRect">
          <a:avLst>
            <a:gd name="adj" fmla="val 10000"/>
          </a:avLst>
        </a:prstGeom>
        <a:solidFill>
          <a:schemeClr val="accent2">
            <a:hueOff val="-904150"/>
            <a:satOff val="-552"/>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Specific performance </a:t>
          </a:r>
          <a:endParaRPr lang="en-US" sz="3700" kern="1200" dirty="0"/>
        </a:p>
      </dsp:txBody>
      <dsp:txXfrm>
        <a:off x="541492" y="1237670"/>
        <a:ext cx="4872512" cy="962071"/>
      </dsp:txXfrm>
    </dsp:sp>
    <dsp:sp modelId="{01C7318F-829A-4CC4-B7AF-FB28DA57EB41}">
      <dsp:nvSpPr>
        <dsp:cNvPr id="0" name=""/>
        <dsp:cNvSpPr/>
      </dsp:nvSpPr>
      <dsp:spPr>
        <a:xfrm>
          <a:off x="1015486" y="2415479"/>
          <a:ext cx="6108192" cy="1021933"/>
        </a:xfrm>
        <a:prstGeom prst="roundRect">
          <a:avLst>
            <a:gd name="adj" fmla="val 10000"/>
          </a:avLst>
        </a:prstGeom>
        <a:solidFill>
          <a:schemeClr val="accent2">
            <a:hueOff val="-1808300"/>
            <a:satOff val="-1104"/>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Recission </a:t>
          </a:r>
          <a:endParaRPr lang="en-US" sz="3700" kern="1200"/>
        </a:p>
      </dsp:txBody>
      <dsp:txXfrm>
        <a:off x="1045417" y="2445410"/>
        <a:ext cx="4880147" cy="962071"/>
      </dsp:txXfrm>
    </dsp:sp>
    <dsp:sp modelId="{DFB659FA-9892-4F13-9EB4-625666F4A860}">
      <dsp:nvSpPr>
        <dsp:cNvPr id="0" name=""/>
        <dsp:cNvSpPr/>
      </dsp:nvSpPr>
      <dsp:spPr>
        <a:xfrm>
          <a:off x="1527047" y="3623218"/>
          <a:ext cx="6108192" cy="1021933"/>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Rectification </a:t>
          </a:r>
          <a:endParaRPr lang="en-US" sz="3700" kern="1200"/>
        </a:p>
      </dsp:txBody>
      <dsp:txXfrm>
        <a:off x="1556978" y="3653149"/>
        <a:ext cx="4872512" cy="962071"/>
      </dsp:txXfrm>
    </dsp:sp>
    <dsp:sp modelId="{5660FEAE-7AFF-4B66-985D-44930B85C6CA}">
      <dsp:nvSpPr>
        <dsp:cNvPr id="0" name=""/>
        <dsp:cNvSpPr/>
      </dsp:nvSpPr>
      <dsp:spPr>
        <a:xfrm>
          <a:off x="5443935" y="782708"/>
          <a:ext cx="664256" cy="66425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593393" y="782708"/>
        <a:ext cx="365340" cy="499853"/>
      </dsp:txXfrm>
    </dsp:sp>
    <dsp:sp modelId="{686812CA-4798-4460-9C15-7594D30B1E94}">
      <dsp:nvSpPr>
        <dsp:cNvPr id="0" name=""/>
        <dsp:cNvSpPr/>
      </dsp:nvSpPr>
      <dsp:spPr>
        <a:xfrm>
          <a:off x="5955496" y="1990447"/>
          <a:ext cx="664256" cy="664256"/>
        </a:xfrm>
        <a:prstGeom prst="downArrow">
          <a:avLst>
            <a:gd name="adj1" fmla="val 55000"/>
            <a:gd name="adj2" fmla="val 45000"/>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104954" y="1990447"/>
        <a:ext cx="365340" cy="499853"/>
      </dsp:txXfrm>
    </dsp:sp>
    <dsp:sp modelId="{84BFF1BB-6277-4099-8C20-4D3718AE3807}">
      <dsp:nvSpPr>
        <dsp:cNvPr id="0" name=""/>
        <dsp:cNvSpPr/>
      </dsp:nvSpPr>
      <dsp:spPr>
        <a:xfrm>
          <a:off x="6459422" y="3198187"/>
          <a:ext cx="664256" cy="664256"/>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608880" y="3198187"/>
        <a:ext cx="365340" cy="4998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0A847A-553E-4F53-8C76-6DF34B2F0953}" type="datetimeFigureOut">
              <a:t>10/23/2026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8BA85C-71CB-402A-9596-D0A8F5177C0B}" type="slidenum">
              <a:t>‹#›</a:t>
            </a:fld>
            <a:endParaRPr lang="en-GB"/>
          </a:p>
        </p:txBody>
      </p:sp>
    </p:spTree>
    <p:extLst>
      <p:ext uri="{BB962C8B-B14F-4D97-AF65-F5344CB8AC3E}">
        <p14:creationId xmlns:p14="http://schemas.microsoft.com/office/powerpoint/2010/main" val="674911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5</a:t>
            </a:fld>
            <a:endParaRPr lang="en-GB"/>
          </a:p>
        </p:txBody>
      </p:sp>
    </p:spTree>
    <p:extLst>
      <p:ext uri="{BB962C8B-B14F-4D97-AF65-F5344CB8AC3E}">
        <p14:creationId xmlns:p14="http://schemas.microsoft.com/office/powerpoint/2010/main" val="2330043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6</a:t>
            </a:fld>
            <a:endParaRPr lang="en-GB"/>
          </a:p>
        </p:txBody>
      </p:sp>
    </p:spTree>
    <p:extLst>
      <p:ext uri="{BB962C8B-B14F-4D97-AF65-F5344CB8AC3E}">
        <p14:creationId xmlns:p14="http://schemas.microsoft.com/office/powerpoint/2010/main" val="4203363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7</a:t>
            </a:fld>
            <a:endParaRPr lang="en-GB"/>
          </a:p>
        </p:txBody>
      </p:sp>
    </p:spTree>
    <p:extLst>
      <p:ext uri="{BB962C8B-B14F-4D97-AF65-F5344CB8AC3E}">
        <p14:creationId xmlns:p14="http://schemas.microsoft.com/office/powerpoint/2010/main" val="513522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8</a:t>
            </a:fld>
            <a:endParaRPr lang="en-GB"/>
          </a:p>
        </p:txBody>
      </p:sp>
    </p:spTree>
    <p:extLst>
      <p:ext uri="{BB962C8B-B14F-4D97-AF65-F5344CB8AC3E}">
        <p14:creationId xmlns:p14="http://schemas.microsoft.com/office/powerpoint/2010/main" val="2883548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9</a:t>
            </a:fld>
            <a:endParaRPr lang="en-GB"/>
          </a:p>
        </p:txBody>
      </p:sp>
    </p:spTree>
    <p:extLst>
      <p:ext uri="{BB962C8B-B14F-4D97-AF65-F5344CB8AC3E}">
        <p14:creationId xmlns:p14="http://schemas.microsoft.com/office/powerpoint/2010/main" val="1301312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10</a:t>
            </a:fld>
            <a:endParaRPr lang="en-GB"/>
          </a:p>
        </p:txBody>
      </p:sp>
    </p:spTree>
    <p:extLst>
      <p:ext uri="{BB962C8B-B14F-4D97-AF65-F5344CB8AC3E}">
        <p14:creationId xmlns:p14="http://schemas.microsoft.com/office/powerpoint/2010/main" val="3654025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11</a:t>
            </a:fld>
            <a:endParaRPr lang="en-GB"/>
          </a:p>
        </p:txBody>
      </p:sp>
    </p:spTree>
    <p:extLst>
      <p:ext uri="{BB962C8B-B14F-4D97-AF65-F5344CB8AC3E}">
        <p14:creationId xmlns:p14="http://schemas.microsoft.com/office/powerpoint/2010/main" val="482861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12</a:t>
            </a:fld>
            <a:endParaRPr lang="en-GB"/>
          </a:p>
        </p:txBody>
      </p:sp>
    </p:spTree>
    <p:extLst>
      <p:ext uri="{BB962C8B-B14F-4D97-AF65-F5344CB8AC3E}">
        <p14:creationId xmlns:p14="http://schemas.microsoft.com/office/powerpoint/2010/main" val="3976639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13</a:t>
            </a:fld>
            <a:endParaRPr lang="en-GB"/>
          </a:p>
        </p:txBody>
      </p:sp>
    </p:spTree>
    <p:extLst>
      <p:ext uri="{BB962C8B-B14F-4D97-AF65-F5344CB8AC3E}">
        <p14:creationId xmlns:p14="http://schemas.microsoft.com/office/powerpoint/2010/main" val="2613497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16</a:t>
            </a:fld>
            <a:endParaRPr lang="en-GB"/>
          </a:p>
        </p:txBody>
      </p:sp>
    </p:spTree>
    <p:extLst>
      <p:ext uri="{BB962C8B-B14F-4D97-AF65-F5344CB8AC3E}">
        <p14:creationId xmlns:p14="http://schemas.microsoft.com/office/powerpoint/2010/main" val="2751450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020C48-6D35-4865-A706-CB4181D9F3E4}" type="slidenum">
              <a:rPr lang="en-GB" smtClean="0"/>
              <a:t>17</a:t>
            </a:fld>
            <a:endParaRPr lang="en-GB"/>
          </a:p>
        </p:txBody>
      </p:sp>
    </p:spTree>
    <p:extLst>
      <p:ext uri="{BB962C8B-B14F-4D97-AF65-F5344CB8AC3E}">
        <p14:creationId xmlns:p14="http://schemas.microsoft.com/office/powerpoint/2010/main" val="2432852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98640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2020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3769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8277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37862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27600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01857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3166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6449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03370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1475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0382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9647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23133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964074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28215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10/23/2026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2399490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1226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A vintage weighing scales">
            <a:extLst>
              <a:ext uri="{FF2B5EF4-FFF2-40B4-BE49-F238E27FC236}">
                <a16:creationId xmlns:a16="http://schemas.microsoft.com/office/drawing/2014/main" id="{F5A722D9-8F88-420F-D8C6-7BF0D09A506D}"/>
              </a:ext>
            </a:extLst>
          </p:cNvPr>
          <p:cNvPicPr>
            <a:picLocks noChangeAspect="1"/>
          </p:cNvPicPr>
          <p:nvPr/>
        </p:nvPicPr>
        <p:blipFill>
          <a:blip r:embed="rId3"/>
          <a:srcRect l="15466" r="15466"/>
          <a:stretch>
            <a:fillRect/>
          </a:stretch>
        </p:blipFill>
        <p:spPr>
          <a:xfrm>
            <a:off x="0" y="0"/>
            <a:ext cx="3154680" cy="685800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BCDB3233-F7ED-6C44-3339-384A9E9612A1}"/>
              </a:ext>
            </a:extLst>
          </p:cNvPr>
          <p:cNvSpPr>
            <a:spLocks noGrp="1"/>
          </p:cNvSpPr>
          <p:nvPr>
            <p:ph type="ctrTitle"/>
          </p:nvPr>
        </p:nvSpPr>
        <p:spPr>
          <a:xfrm>
            <a:off x="3767328" y="2139696"/>
            <a:ext cx="4617720" cy="1828800"/>
          </a:xfrm>
        </p:spPr>
        <p:txBody>
          <a:bodyPr wrap="square" lIns="27432" tIns="27432" rIns="27432" bIns="27432" anchor="ctr">
            <a:noAutofit/>
          </a:bodyPr>
          <a:lstStyle/>
          <a:p>
            <a:pPr algn="l">
              <a:lnSpc>
                <a:spcPct val="100000"/>
              </a:lnSpc>
              <a:spcBef>
                <a:spcPts val="0"/>
              </a:spcBef>
              <a:spcAft>
                <a:spcPts val="0"/>
              </a:spcAft>
            </a:pPr>
            <a:r>
              <a:rPr lang="en-GB" sz="4000" b="1">
                <a:solidFill>
                  <a:srgbClr val="FFFFFF"/>
                </a:solidFill>
                <a:latin typeface="Aptos Display"/>
              </a:rPr>
              <a:t>Law Making: Judge-made law</a:t>
            </a:r>
          </a:p>
        </p:txBody>
      </p:sp>
      <p:sp>
        <p:nvSpPr>
          <p:cNvPr id="9" name="Rectangle 8"/>
          <p:cNvSpPr/>
          <p:nvPr/>
        </p:nvSpPr>
        <p:spPr>
          <a:xfrm>
            <a:off x="3154680" y="0"/>
            <a:ext cx="82296" cy="6858000"/>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785615" y="4160520"/>
            <a:ext cx="1051560" cy="54864"/>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001000" y="6236208"/>
            <a:ext cx="502920" cy="228600"/>
          </a:xfrm>
          <a:prstGeom prst="rect">
            <a:avLst/>
          </a:prstGeom>
          <a:noFill/>
        </p:spPr>
        <p:txBody>
          <a:bodyPr wrap="square" lIns="18288" tIns="9144" rIns="18288" bIns="9144" anchor="t">
            <a:noAutofit/>
          </a:bodyPr>
          <a:lstStyle/>
          <a:p>
            <a:pPr algn="r"/>
            <a:r>
              <a:rPr sz="1200" b="1">
                <a:solidFill>
                  <a:srgbClr val="C39B62"/>
                </a:solidFill>
                <a:latin typeface="Aptos"/>
              </a:rPr>
              <a:t>01</a:t>
            </a:r>
          </a:p>
        </p:txBody>
      </p:sp>
    </p:spTree>
    <p:extLst>
      <p:ext uri="{BB962C8B-B14F-4D97-AF65-F5344CB8AC3E}">
        <p14:creationId xmlns:p14="http://schemas.microsoft.com/office/powerpoint/2010/main" val="101537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Common Law - Historical Development</a:t>
            </a:r>
          </a:p>
        </p:txBody>
      </p:sp>
      <p:sp>
        <p:nvSpPr>
          <p:cNvPr id="3" name="Content Placeholder 2"/>
          <p:cNvSpPr>
            <a:spLocks noGrp="1"/>
          </p:cNvSpPr>
          <p:nvPr>
            <p:ph idx="1"/>
          </p:nvPr>
        </p:nvSpPr>
        <p:spPr>
          <a:xfrm>
            <a:off x="621792" y="1463040"/>
            <a:ext cx="5504688" cy="4828032"/>
          </a:xfrm>
        </p:spPr>
        <p:txBody>
          <a:bodyPr vert="horz" wrap="square" lIns="27432" tIns="27432" rIns="27432" bIns="27432" rtlCol="0" anchor="t">
            <a:noAutofit/>
          </a:bodyPr>
          <a:lstStyle/>
          <a:p>
            <a:pPr algn="l">
              <a:lnSpc>
                <a:spcPct val="106000"/>
              </a:lnSpc>
              <a:spcBef>
                <a:spcPts val="0"/>
              </a:spcBef>
              <a:spcAft>
                <a:spcPts val="500"/>
              </a:spcAft>
            </a:pPr>
            <a:r>
              <a:rPr lang="en-GB" b="0">
                <a:solidFill>
                  <a:srgbClr val="26343F"/>
                </a:solidFill>
                <a:latin typeface="Aptos"/>
              </a:rPr>
              <a:t>Common Law was the law common to all inhabitants of England and Wales. Before 1066, disputes were judged locally by Lords, leading to inconsistent rulings.</a:t>
            </a:r>
          </a:p>
          <a:p>
            <a:pPr algn="l">
              <a:lnSpc>
                <a:spcPct val="106000"/>
              </a:lnSpc>
              <a:spcBef>
                <a:spcPts val="0"/>
              </a:spcBef>
              <a:spcAft>
                <a:spcPts val="500"/>
              </a:spcAft>
            </a:pPr>
            <a:r>
              <a:rPr lang="en-GB" b="0">
                <a:solidFill>
                  <a:srgbClr val="26343F"/>
                </a:solidFill>
                <a:latin typeface="Aptos"/>
              </a:rPr>
              <a:t>Pre 1066: Examples: A land theft in Carmarthen might result in a fine, while in North Wales it could lead to imprisonment. Even within the same area, judgments varied.</a:t>
            </a:r>
          </a:p>
          <a:p>
            <a:pPr algn="l">
              <a:lnSpc>
                <a:spcPct val="106000"/>
              </a:lnSpc>
              <a:spcBef>
                <a:spcPts val="0"/>
              </a:spcBef>
              <a:spcAft>
                <a:spcPts val="500"/>
              </a:spcAft>
            </a:pPr>
            <a:r>
              <a:rPr lang="en-GB" b="0">
                <a:solidFill>
                  <a:srgbClr val="26343F"/>
                </a:solidFill>
                <a:latin typeface="Aptos"/>
              </a:rPr>
              <a:t>Post 1066: The Normans introduced a more organized system. The King established the Curia Regis (King's Court) to manage disputes among Lords.</a:t>
            </a:r>
          </a:p>
          <a:p>
            <a:pPr algn="l">
              <a:lnSpc>
                <a:spcPct val="106000"/>
              </a:lnSpc>
              <a:spcBef>
                <a:spcPts val="0"/>
              </a:spcBef>
              <a:spcAft>
                <a:spcPts val="500"/>
              </a:spcAft>
            </a:pPr>
            <a:r>
              <a:rPr lang="en-GB" b="0">
                <a:solidFill>
                  <a:srgbClr val="26343F"/>
                </a:solidFill>
                <a:latin typeface="Aptos"/>
              </a:rPr>
              <a:t>Henry II and traveling Judges: Judges travelled to towns to adjudicate cases, learned local laws, and developed consistent practices. This led to the emergence of 'common' laws.</a:t>
            </a:r>
          </a:p>
          <a:p>
            <a:pPr algn="l">
              <a:lnSpc>
                <a:spcPct val="106000"/>
              </a:lnSpc>
              <a:spcBef>
                <a:spcPts val="0"/>
              </a:spcBef>
              <a:spcAft>
                <a:spcPts val="500"/>
              </a:spcAft>
            </a:pPr>
            <a:endParaRPr lang="en-GB" sz="1100"/>
          </a:p>
          <a:p>
            <a:pPr algn="l">
              <a:lnSpc>
                <a:spcPct val="106000"/>
              </a:lnSpc>
              <a:spcBef>
                <a:spcPts val="0"/>
              </a:spcBef>
              <a:spcAft>
                <a:spcPts val="500"/>
              </a:spcAft>
            </a:pPr>
            <a:endParaRPr lang="en-GB" sz="1100"/>
          </a:p>
          <a:p>
            <a:pPr algn="l">
              <a:lnSpc>
                <a:spcPct val="106000"/>
              </a:lnSpc>
              <a:spcBef>
                <a:spcPts val="0"/>
              </a:spcBef>
              <a:spcAft>
                <a:spcPts val="500"/>
              </a:spcAft>
            </a:pPr>
            <a:endParaRPr lang="en-GB" sz="1100"/>
          </a:p>
        </p:txBody>
      </p:sp>
      <p:pic>
        <p:nvPicPr>
          <p:cNvPr id="5" name="Picture 4" descr="A stone footpath on the grassy field against the sky">
            <a:extLst>
              <a:ext uri="{FF2B5EF4-FFF2-40B4-BE49-F238E27FC236}">
                <a16:creationId xmlns:a16="http://schemas.microsoft.com/office/drawing/2014/main" id="{6199ADDD-7944-3C5D-3DEC-40BCABBC9F4F}"/>
              </a:ext>
            </a:extLst>
          </p:cNvPr>
          <p:cNvPicPr>
            <a:picLocks noChangeAspect="1"/>
          </p:cNvPicPr>
          <p:nvPr/>
        </p:nvPicPr>
        <p:blipFill>
          <a:blip r:embed="rId3"/>
          <a:srcRect l="33879" r="33879"/>
          <a:stretch>
            <a:fillRect/>
          </a:stretch>
        </p:blipFill>
        <p:spPr>
          <a:xfrm>
            <a:off x="6473952" y="1389888"/>
            <a:ext cx="2103120" cy="489204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02</a:t>
            </a:r>
          </a:p>
        </p:txBody>
      </p:sp>
      <p:sp>
        <p:nvSpPr>
          <p:cNvPr id="13" name="Rectangle 12"/>
          <p:cNvSpPr/>
          <p:nvPr/>
        </p:nvSpPr>
        <p:spPr>
          <a:xfrm>
            <a:off x="6254496" y="1389888"/>
            <a:ext cx="32004" cy="4892040"/>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The Common Law</a:t>
            </a:r>
          </a:p>
        </p:txBody>
      </p:sp>
      <p:graphicFrame>
        <p:nvGraphicFramePr>
          <p:cNvPr id="5" name="Content Placeholder 2">
            <a:extLst>
              <a:ext uri="{FF2B5EF4-FFF2-40B4-BE49-F238E27FC236}">
                <a16:creationId xmlns:a16="http://schemas.microsoft.com/office/drawing/2014/main" id="{D5C8C80B-E9DB-102C-44F4-ACD4ECD269C6}"/>
              </a:ext>
            </a:extLst>
          </p:cNvPr>
          <p:cNvGraphicFramePr>
            <a:graphicFrameLocks noGrp="1"/>
          </p:cNvGraphicFramePr>
          <p:nvPr>
            <p:ph idx="1"/>
            <p:extLst>
              <p:ext uri="{D42A27DB-BD31-4B8C-83A1-F6EECF244321}">
                <p14:modId xmlns:p14="http://schemas.microsoft.com/office/powerpoint/2010/main" val="445588917"/>
              </p:ext>
            </p:extLst>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94360" y="420624"/>
            <a:ext cx="7973568" cy="658368"/>
          </a:xfrm>
        </p:spPr>
        <p:txBody>
          <a:bodyPr wrap="square" lIns="27432" tIns="27432" rIns="27432" bIns="27432" anchor="ctr">
            <a:noAutofit/>
          </a:bodyPr>
          <a:lstStyle/>
          <a:p>
            <a:pPr algn="l">
              <a:lnSpc>
                <a:spcPct val="113000"/>
              </a:lnSpc>
              <a:spcBef>
                <a:spcPts val="0"/>
              </a:spcBef>
              <a:spcAft>
                <a:spcPts val="900"/>
              </a:spcAft>
            </a:pPr>
            <a:r>
              <a:rPr lang="en-GB" sz="1700" b="0">
                <a:solidFill>
                  <a:srgbClr val="26343F"/>
                </a:solidFill>
                <a:latin typeface="Aptos"/>
              </a:rPr>
              <a:t>Terminology : Meanings of Common Law</a:t>
            </a:r>
          </a:p>
        </p:txBody>
      </p:sp>
      <p:sp>
        <p:nvSpPr>
          <p:cNvPr id="3" name="Content Placeholder 2"/>
          <p:cNvSpPr>
            <a:spLocks noGrp="1"/>
          </p:cNvSpPr>
          <p:nvPr>
            <p:ph idx="1"/>
          </p:nvPr>
        </p:nvSpPr>
        <p:spPr>
          <a:xfrm>
            <a:off x="713232" y="1517904"/>
            <a:ext cx="7635240" cy="4526280"/>
          </a:xfrm>
        </p:spPr>
        <p:txBody>
          <a:bodyPr vert="horz" wrap="square" lIns="27432" tIns="27432" rIns="27432" bIns="27432" rtlCol="0" anchor="t">
            <a:noAutofit/>
          </a:bodyPr>
          <a:lstStyle/>
          <a:p>
            <a:pPr marL="0" indent="0" algn="l">
              <a:lnSpc>
                <a:spcPct val="113000"/>
              </a:lnSpc>
              <a:spcBef>
                <a:spcPts val="0"/>
              </a:spcBef>
              <a:spcAft>
                <a:spcPts val="900"/>
              </a:spcAft>
              <a:buNone/>
            </a:pPr>
            <a:r>
              <a:rPr lang="en-GB" sz="2000" b="0">
                <a:solidFill>
                  <a:srgbClr val="26343F"/>
                </a:solidFill>
                <a:latin typeface="Aptos"/>
              </a:rPr>
              <a:t>By now when we refer to ‘Common Law’ we might mean one of two things:</a:t>
            </a:r>
            <a:endParaRPr lang="en-GB" sz="2000" b="0" dirty="0">
              <a:solidFill>
                <a:srgbClr val="26343F"/>
              </a:solidFill>
              <a:latin typeface="Aptos"/>
            </a:endParaRPr>
          </a:p>
          <a:p>
            <a:pPr marL="0" indent="0" algn="l">
              <a:lnSpc>
                <a:spcPct val="113000"/>
              </a:lnSpc>
              <a:spcBef>
                <a:spcPts val="0"/>
              </a:spcBef>
              <a:spcAft>
                <a:spcPts val="900"/>
              </a:spcAft>
              <a:buNone/>
            </a:pPr>
            <a:r>
              <a:rPr lang="en-GB" sz="2800" b="1">
                <a:solidFill>
                  <a:srgbClr val="8A3B4A"/>
                </a:solidFill>
                <a:latin typeface="Aptos Display"/>
              </a:rPr>
              <a:t>1. Law developed by early judges.</a:t>
            </a:r>
          </a:p>
          <a:p>
            <a:pPr marL="0" indent="0" algn="l">
              <a:lnSpc>
                <a:spcPct val="113000"/>
              </a:lnSpc>
              <a:spcBef>
                <a:spcPts val="0"/>
              </a:spcBef>
              <a:spcAft>
                <a:spcPts val="900"/>
              </a:spcAft>
              <a:buNone/>
            </a:pPr>
            <a:r>
              <a:rPr lang="en-GB" sz="2800" b="1">
                <a:solidFill>
                  <a:srgbClr val="8A3B4A"/>
                </a:solidFill>
                <a:latin typeface="Aptos Display"/>
              </a:rPr>
              <a:t>2. Law developed through precedent (which we will deal with later in the course).</a:t>
            </a:r>
            <a:endParaRPr lang="en-GB" sz="3200" dirty="0"/>
          </a:p>
          <a:p>
            <a:pPr marL="0" indent="0" algn="l">
              <a:lnSpc>
                <a:spcPct val="113000"/>
              </a:lnSpc>
              <a:spcBef>
                <a:spcPts val="0"/>
              </a:spcBef>
              <a:spcAft>
                <a:spcPts val="900"/>
              </a:spcAft>
              <a:buNone/>
            </a:pPr>
            <a:endParaRPr lang="en-GB" sz="3200" dirty="0"/>
          </a:p>
          <a:p>
            <a:pPr marL="0" indent="0" algn="l">
              <a:lnSpc>
                <a:spcPct val="113000"/>
              </a:lnSpc>
              <a:spcBef>
                <a:spcPts val="0"/>
              </a:spcBef>
              <a:spcAft>
                <a:spcPts val="900"/>
              </a:spcAft>
              <a:buNone/>
            </a:pPr>
            <a:r>
              <a:rPr lang="en-GB" sz="2000" b="0" dirty="0">
                <a:solidFill>
                  <a:srgbClr val="26343F"/>
                </a:solidFill>
                <a:latin typeface="Aptos"/>
              </a:rPr>
              <a:t>Common Law still exists and has an important role even in our modern systems. The most serious crime, Murder, is defined by common law.  </a:t>
            </a:r>
            <a:r>
              <a:rPr lang="en-GB" sz="2000" b="0" dirty="0" err="1">
                <a:solidFill>
                  <a:srgbClr val="26343F"/>
                </a:solidFill>
                <a:latin typeface="Aptos"/>
              </a:rPr>
              <a:t>Whereas,</a:t>
            </a:r>
            <a:r>
              <a:rPr lang="en-GB" sz="2000" b="0" dirty="0">
                <a:solidFill>
                  <a:srgbClr val="26343F"/>
                </a:solidFill>
                <a:latin typeface="Aptos"/>
              </a:rPr>
              <a:t> most other offences are defined by statute (e.g. The Theft Act 1968)</a:t>
            </a:r>
            <a:endParaRPr lang="en-GB" sz="3200" dirty="0"/>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060981A7-208C-A415-BC30-D5A15BFCF4D3}"/>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u="sng">
                <a:solidFill>
                  <a:srgbClr val="12263A"/>
                </a:solidFill>
                <a:latin typeface="Aptos Display"/>
              </a:rPr>
              <a:t>Equity </a:t>
            </a:r>
          </a:p>
        </p:txBody>
      </p:sp>
      <p:graphicFrame>
        <p:nvGraphicFramePr>
          <p:cNvPr id="5" name="Content Placeholder 2">
            <a:extLst>
              <a:ext uri="{FF2B5EF4-FFF2-40B4-BE49-F238E27FC236}">
                <a16:creationId xmlns:a16="http://schemas.microsoft.com/office/drawing/2014/main" id="{DA29645D-E662-91BC-033A-33644721A85B}"/>
              </a:ext>
            </a:extLst>
          </p:cNvPr>
          <p:cNvGraphicFramePr>
            <a:graphicFrameLocks noGrp="1"/>
          </p:cNvGraphicFramePr>
          <p:nvPr>
            <p:ph idx="1"/>
            <p:extLst>
              <p:ext uri="{D42A27DB-BD31-4B8C-83A1-F6EECF244321}">
                <p14:modId xmlns:p14="http://schemas.microsoft.com/office/powerpoint/2010/main" val="504859184"/>
              </p:ext>
            </p:extLst>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05</a:t>
            </a:r>
          </a:p>
        </p:txBody>
      </p:sp>
    </p:spTree>
    <p:extLst>
      <p:ext uri="{BB962C8B-B14F-4D97-AF65-F5344CB8AC3E}">
        <p14:creationId xmlns:p14="http://schemas.microsoft.com/office/powerpoint/2010/main" val="2963861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9F08FFCA-A3B2-0832-70EC-B195FC7842CD}"/>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u="sng">
                <a:solidFill>
                  <a:srgbClr val="12263A"/>
                </a:solidFill>
                <a:latin typeface="Aptos Display"/>
              </a:rPr>
              <a:t>Continued </a:t>
            </a:r>
          </a:p>
        </p:txBody>
      </p:sp>
      <p:graphicFrame>
        <p:nvGraphicFramePr>
          <p:cNvPr id="5" name="Content Placeholder 2">
            <a:extLst>
              <a:ext uri="{FF2B5EF4-FFF2-40B4-BE49-F238E27FC236}">
                <a16:creationId xmlns:a16="http://schemas.microsoft.com/office/drawing/2014/main" id="{5EE31ED7-75F5-06BB-B48F-3A01A3B0F623}"/>
              </a:ext>
            </a:extLst>
          </p:cNvPr>
          <p:cNvGraphicFramePr>
            <a:graphicFrameLocks noGrp="1"/>
          </p:cNvGraphicFramePr>
          <p:nvPr>
            <p:ph idx="1"/>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06</a:t>
            </a:r>
          </a:p>
        </p:txBody>
      </p:sp>
    </p:spTree>
    <p:extLst>
      <p:ext uri="{BB962C8B-B14F-4D97-AF65-F5344CB8AC3E}">
        <p14:creationId xmlns:p14="http://schemas.microsoft.com/office/powerpoint/2010/main" val="2777891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5EB93D4C-A484-9F96-3174-C0D33BF8E6FA}"/>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u="sng">
                <a:solidFill>
                  <a:srgbClr val="12263A"/>
                </a:solidFill>
                <a:latin typeface="Aptos Display"/>
              </a:rPr>
              <a:t>Equitable maxims </a:t>
            </a:r>
          </a:p>
        </p:txBody>
      </p:sp>
      <p:graphicFrame>
        <p:nvGraphicFramePr>
          <p:cNvPr id="5" name="Content Placeholder 2">
            <a:extLst>
              <a:ext uri="{FF2B5EF4-FFF2-40B4-BE49-F238E27FC236}">
                <a16:creationId xmlns:a16="http://schemas.microsoft.com/office/drawing/2014/main" id="{CE6B7DEE-72DB-B2C5-9F9D-DD5C759FAFA7}"/>
              </a:ext>
            </a:extLst>
          </p:cNvPr>
          <p:cNvGraphicFramePr>
            <a:graphicFrameLocks noGrp="1"/>
          </p:cNvGraphicFramePr>
          <p:nvPr>
            <p:ph idx="1"/>
            <p:extLst>
              <p:ext uri="{D42A27DB-BD31-4B8C-83A1-F6EECF244321}">
                <p14:modId xmlns:p14="http://schemas.microsoft.com/office/powerpoint/2010/main" val="3749737096"/>
              </p:ext>
            </p:extLst>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07</a:t>
            </a:r>
          </a:p>
        </p:txBody>
      </p:sp>
    </p:spTree>
    <p:extLst>
      <p:ext uri="{BB962C8B-B14F-4D97-AF65-F5344CB8AC3E}">
        <p14:creationId xmlns:p14="http://schemas.microsoft.com/office/powerpoint/2010/main" val="2942541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F8B4F66E-6BE9-C644-1945-A8CA0A6E791A}"/>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u="sng">
                <a:solidFill>
                  <a:srgbClr val="12263A"/>
                </a:solidFill>
                <a:latin typeface="Aptos Display"/>
              </a:rPr>
              <a:t>Continued</a:t>
            </a:r>
          </a:p>
        </p:txBody>
      </p:sp>
      <p:graphicFrame>
        <p:nvGraphicFramePr>
          <p:cNvPr id="5" name="Content Placeholder 2">
            <a:extLst>
              <a:ext uri="{FF2B5EF4-FFF2-40B4-BE49-F238E27FC236}">
                <a16:creationId xmlns:a16="http://schemas.microsoft.com/office/drawing/2014/main" id="{D68AABE6-D0E7-0B81-626F-B492C0E680F7}"/>
              </a:ext>
            </a:extLst>
          </p:cNvPr>
          <p:cNvGraphicFramePr>
            <a:graphicFrameLocks noGrp="1"/>
          </p:cNvGraphicFramePr>
          <p:nvPr>
            <p:ph idx="1"/>
            <p:extLst>
              <p:ext uri="{D42A27DB-BD31-4B8C-83A1-F6EECF244321}">
                <p14:modId xmlns:p14="http://schemas.microsoft.com/office/powerpoint/2010/main" val="479530389"/>
              </p:ext>
            </p:extLst>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08</a:t>
            </a:r>
          </a:p>
        </p:txBody>
      </p:sp>
    </p:spTree>
    <p:extLst>
      <p:ext uri="{BB962C8B-B14F-4D97-AF65-F5344CB8AC3E}">
        <p14:creationId xmlns:p14="http://schemas.microsoft.com/office/powerpoint/2010/main" val="121262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74DD2158-3638-3198-FBF0-F422EECD1862}"/>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u="sng">
                <a:solidFill>
                  <a:srgbClr val="12263A"/>
                </a:solidFill>
                <a:latin typeface="Aptos Display"/>
              </a:rPr>
              <a:t>Equitable remedies </a:t>
            </a:r>
          </a:p>
        </p:txBody>
      </p:sp>
      <p:graphicFrame>
        <p:nvGraphicFramePr>
          <p:cNvPr id="5" name="Content Placeholder 2">
            <a:extLst>
              <a:ext uri="{FF2B5EF4-FFF2-40B4-BE49-F238E27FC236}">
                <a16:creationId xmlns:a16="http://schemas.microsoft.com/office/drawing/2014/main" id="{1FC70D36-6D47-1A87-531F-7C9B57408F0B}"/>
              </a:ext>
            </a:extLst>
          </p:cNvPr>
          <p:cNvGraphicFramePr>
            <a:graphicFrameLocks noGrp="1"/>
          </p:cNvGraphicFramePr>
          <p:nvPr>
            <p:ph idx="1"/>
            <p:extLst>
              <p:ext uri="{D42A27DB-BD31-4B8C-83A1-F6EECF244321}">
                <p14:modId xmlns:p14="http://schemas.microsoft.com/office/powerpoint/2010/main" val="3246874673"/>
              </p:ext>
            </p:extLst>
          </p:nvPr>
        </p:nvGraphicFramePr>
        <p:xfrm>
          <a:off x="868680" y="1444752"/>
          <a:ext cx="7635240" cy="464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2" name="TextBox 11"/>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09</a:t>
            </a:r>
          </a:p>
        </p:txBody>
      </p:sp>
    </p:spTree>
    <p:extLst>
      <p:ext uri="{BB962C8B-B14F-4D97-AF65-F5344CB8AC3E}">
        <p14:creationId xmlns:p14="http://schemas.microsoft.com/office/powerpoint/2010/main" val="410903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2CC89267-A837-5345-27D2-8F7B567EC8EF}"/>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Injunction</a:t>
            </a:r>
          </a:p>
        </p:txBody>
      </p:sp>
      <p:sp>
        <p:nvSpPr>
          <p:cNvPr id="3" name="Content Placeholder 2">
            <a:extLst>
              <a:ext uri="{FF2B5EF4-FFF2-40B4-BE49-F238E27FC236}">
                <a16:creationId xmlns:a16="http://schemas.microsoft.com/office/drawing/2014/main" id="{827E1749-E084-7FD3-C4EE-B2BA49120C8D}"/>
              </a:ext>
            </a:extLst>
          </p:cNvPr>
          <p:cNvSpPr>
            <a:spLocks noGrp="1"/>
          </p:cNvSpPr>
          <p:nvPr>
            <p:ph idx="1"/>
          </p:nvPr>
        </p:nvSpPr>
        <p:spPr>
          <a:xfrm>
            <a:off x="932688" y="1627632"/>
            <a:ext cx="7296912" cy="3977639"/>
          </a:xfrm>
        </p:spPr>
        <p:txBody>
          <a:bodyPr wrap="square" lIns="27432" tIns="27432" rIns="27432" bIns="27432" anchor="ctr">
            <a:noAutofit/>
          </a:bodyPr>
          <a:lstStyle/>
          <a:p>
            <a:pPr marL="0" indent="0" algn="l">
              <a:lnSpc>
                <a:spcPct val="115000"/>
              </a:lnSpc>
              <a:spcBef>
                <a:spcPts val="0"/>
              </a:spcBef>
              <a:spcAft>
                <a:spcPts val="0"/>
              </a:spcAft>
              <a:buNone/>
            </a:pPr>
            <a:r>
              <a:rPr lang="en-GB" sz="2800" b="0">
                <a:solidFill>
                  <a:srgbClr val="26343F"/>
                </a:solidFill>
                <a:latin typeface="Aptos"/>
              </a:rPr>
              <a:t>Janine has learned that a Sunday newspaper is planning to publish an article about her sex life which is full of lies and half-truths. She does not want compensation after publication – she wants the publication to be stopped.</a:t>
            </a: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10</a:t>
            </a:r>
          </a:p>
        </p:txBody>
      </p:sp>
      <p:sp>
        <p:nvSpPr>
          <p:cNvPr id="11" name="Rectangle 10"/>
          <p:cNvSpPr/>
          <p:nvPr/>
        </p:nvSpPr>
        <p:spPr>
          <a:xfrm>
            <a:off x="694944" y="1627632"/>
            <a:ext cx="50292" cy="3977639"/>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963790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4CDC2008-1D96-8EF5-FB92-E69EA2213EF9}"/>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Specific performance</a:t>
            </a:r>
          </a:p>
        </p:txBody>
      </p:sp>
      <p:sp>
        <p:nvSpPr>
          <p:cNvPr id="3" name="Content Placeholder 2">
            <a:extLst>
              <a:ext uri="{FF2B5EF4-FFF2-40B4-BE49-F238E27FC236}">
                <a16:creationId xmlns:a16="http://schemas.microsoft.com/office/drawing/2014/main" id="{84FC84BF-7889-15E0-CA8B-D05F9304E8D0}"/>
              </a:ext>
            </a:extLst>
          </p:cNvPr>
          <p:cNvSpPr>
            <a:spLocks noGrp="1"/>
          </p:cNvSpPr>
          <p:nvPr>
            <p:ph idx="1"/>
          </p:nvPr>
        </p:nvSpPr>
        <p:spPr>
          <a:xfrm>
            <a:off x="932688" y="1627632"/>
            <a:ext cx="7296912" cy="3977639"/>
          </a:xfrm>
        </p:spPr>
        <p:txBody>
          <a:bodyPr wrap="square" lIns="27432" tIns="27432" rIns="27432" bIns="27432" anchor="ctr">
            <a:noAutofit/>
          </a:bodyPr>
          <a:lstStyle/>
          <a:p>
            <a:pPr algn="l">
              <a:lnSpc>
                <a:spcPct val="115000"/>
              </a:lnSpc>
              <a:spcBef>
                <a:spcPts val="0"/>
              </a:spcBef>
              <a:spcAft>
                <a:spcPts val="0"/>
              </a:spcAft>
            </a:pPr>
            <a:r>
              <a:rPr lang="en-GB" sz="2400" b="0" dirty="0">
                <a:solidFill>
                  <a:srgbClr val="26343F"/>
                </a:solidFill>
                <a:latin typeface="Aptos"/>
              </a:rPr>
              <a:t> Kieran has exchanged contracts (created a binding contract) to purchase an island off the Welsh coast. Before the purchase has been completed and the legal ownership has been transferred to him, the seller changes his mind. He offers Kieran generous compensation for his disappointment and legal </a:t>
            </a:r>
            <a:r>
              <a:rPr lang="en-GB" sz="2400" b="0" dirty="0" err="1">
                <a:solidFill>
                  <a:srgbClr val="26343F"/>
                </a:solidFill>
                <a:latin typeface="Aptos"/>
              </a:rPr>
              <a:t>costs</a:t>
            </a:r>
            <a:r>
              <a:rPr lang="en-GB" sz="2400" b="0" dirty="0">
                <a:solidFill>
                  <a:srgbClr val="26343F"/>
                </a:solidFill>
                <a:latin typeface="Aptos"/>
              </a:rPr>
              <a:t> but Kieran is not interested in compensation – he has set his heart on owning this island.</a:t>
            </a: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11</a:t>
            </a:r>
          </a:p>
        </p:txBody>
      </p:sp>
      <p:sp>
        <p:nvSpPr>
          <p:cNvPr id="11" name="Rectangle 10"/>
          <p:cNvSpPr/>
          <p:nvPr/>
        </p:nvSpPr>
        <p:spPr>
          <a:xfrm>
            <a:off x="694944" y="1627632"/>
            <a:ext cx="50292" cy="3977639"/>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570093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40C1A09F-F455-DE50-D3A4-D15F0F4450D3}"/>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Rescission</a:t>
            </a:r>
          </a:p>
        </p:txBody>
      </p:sp>
      <p:sp>
        <p:nvSpPr>
          <p:cNvPr id="3" name="Content Placeholder 2">
            <a:extLst>
              <a:ext uri="{FF2B5EF4-FFF2-40B4-BE49-F238E27FC236}">
                <a16:creationId xmlns:a16="http://schemas.microsoft.com/office/drawing/2014/main" id="{8F06E878-334E-C3E9-D770-707D33F1DBD4}"/>
              </a:ext>
            </a:extLst>
          </p:cNvPr>
          <p:cNvSpPr>
            <a:spLocks noGrp="1"/>
          </p:cNvSpPr>
          <p:nvPr>
            <p:ph idx="1"/>
          </p:nvPr>
        </p:nvSpPr>
        <p:spPr>
          <a:xfrm>
            <a:off x="932688" y="1627632"/>
            <a:ext cx="7296912" cy="3977639"/>
          </a:xfrm>
        </p:spPr>
        <p:txBody>
          <a:bodyPr wrap="square" lIns="27432" tIns="27432" rIns="27432" bIns="27432" anchor="ctr">
            <a:noAutofit/>
          </a:bodyPr>
          <a:lstStyle/>
          <a:p>
            <a:pPr algn="l">
              <a:lnSpc>
                <a:spcPct val="115000"/>
              </a:lnSpc>
              <a:spcBef>
                <a:spcPts val="0"/>
              </a:spcBef>
              <a:spcAft>
                <a:spcPts val="0"/>
              </a:spcAft>
            </a:pPr>
            <a:r>
              <a:rPr lang="en-GB" sz="2400" b="0">
                <a:solidFill>
                  <a:srgbClr val="26343F"/>
                </a:solidFill>
                <a:latin typeface="Aptos"/>
              </a:rPr>
              <a:t>Ayana was told that a painting was by Picasso – a statement which subsequently turned out to be untrue, a misrepresentation. Because she believed the misrepresentation, she purchased the painting. The seller has offered to repay the difference between the purchase price and the real value of the painting as a Picasso imitation. Ayana simply wants to return the painting and get all her money back</a:t>
            </a: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12</a:t>
            </a:r>
          </a:p>
        </p:txBody>
      </p:sp>
      <p:sp>
        <p:nvSpPr>
          <p:cNvPr id="11" name="Rectangle 10"/>
          <p:cNvSpPr/>
          <p:nvPr/>
        </p:nvSpPr>
        <p:spPr>
          <a:xfrm>
            <a:off x="694944" y="1627632"/>
            <a:ext cx="50292" cy="3977639"/>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853284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9B35533B-093A-BF82-1178-FAB8D9428ADD}"/>
              </a:ext>
            </a:extLst>
          </p:cNvPr>
          <p:cNvSpPr>
            <a:spLocks noGrp="1"/>
          </p:cNvSpPr>
          <p:nvPr>
            <p:ph type="title"/>
          </p:nvPr>
        </p:nvSpPr>
        <p:spPr>
          <a:xfrm>
            <a:off x="594360" y="420624"/>
            <a:ext cx="7973568" cy="658368"/>
          </a:xfrm>
        </p:spPr>
        <p:txBody>
          <a:bodyPr wrap="square" lIns="27432" tIns="27432" rIns="27432" bIns="27432" anchor="ctr">
            <a:noAutofit/>
          </a:bodyPr>
          <a:lstStyle/>
          <a:p>
            <a:pPr algn="l">
              <a:lnSpc>
                <a:spcPct val="100000"/>
              </a:lnSpc>
              <a:spcBef>
                <a:spcPts val="0"/>
              </a:spcBef>
              <a:spcAft>
                <a:spcPts val="0"/>
              </a:spcAft>
            </a:pPr>
            <a:r>
              <a:rPr lang="en-GB" sz="2900" b="1">
                <a:solidFill>
                  <a:srgbClr val="12263A"/>
                </a:solidFill>
                <a:latin typeface="Aptos Display"/>
              </a:rPr>
              <a:t>Rectification</a:t>
            </a:r>
          </a:p>
        </p:txBody>
      </p:sp>
      <p:sp>
        <p:nvSpPr>
          <p:cNvPr id="3" name="Content Placeholder 2">
            <a:extLst>
              <a:ext uri="{FF2B5EF4-FFF2-40B4-BE49-F238E27FC236}">
                <a16:creationId xmlns:a16="http://schemas.microsoft.com/office/drawing/2014/main" id="{DDA61FB2-D3C3-DD30-6B01-A4004C3526A3}"/>
              </a:ext>
            </a:extLst>
          </p:cNvPr>
          <p:cNvSpPr>
            <a:spLocks noGrp="1"/>
          </p:cNvSpPr>
          <p:nvPr>
            <p:ph idx="1"/>
          </p:nvPr>
        </p:nvSpPr>
        <p:spPr>
          <a:xfrm>
            <a:off x="932688" y="1627632"/>
            <a:ext cx="7296912" cy="3977639"/>
          </a:xfrm>
        </p:spPr>
        <p:txBody>
          <a:bodyPr wrap="square" lIns="27432" tIns="27432" rIns="27432" bIns="27432" anchor="ctr">
            <a:noAutofit/>
          </a:bodyPr>
          <a:lstStyle/>
          <a:p>
            <a:pPr algn="l">
              <a:lnSpc>
                <a:spcPct val="115000"/>
              </a:lnSpc>
              <a:spcBef>
                <a:spcPts val="0"/>
              </a:spcBef>
              <a:spcAft>
                <a:spcPts val="0"/>
              </a:spcAft>
            </a:pPr>
            <a:r>
              <a:rPr lang="en-GB" sz="2400" b="0" dirty="0">
                <a:solidFill>
                  <a:srgbClr val="26343F"/>
                </a:solidFill>
                <a:latin typeface="Aptos"/>
              </a:rPr>
              <a:t> Marius agreed to hire a gardening firm to maintain his large garden for a fee of £50 per week. The agreement was oral but the written contract which he signed later on mistakenly stated that the fee was £500 per week. The gardening firm is suing him, arguing that the higher fee applied</a:t>
            </a: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13</a:t>
            </a:r>
          </a:p>
        </p:txBody>
      </p:sp>
      <p:sp>
        <p:nvSpPr>
          <p:cNvPr id="11" name="Rectangle 10"/>
          <p:cNvSpPr/>
          <p:nvPr/>
        </p:nvSpPr>
        <p:spPr>
          <a:xfrm>
            <a:off x="694944" y="1627632"/>
            <a:ext cx="50292" cy="3977639"/>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775131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94360" y="420624"/>
            <a:ext cx="7973568" cy="658368"/>
          </a:xfrm>
        </p:spPr>
        <p:txBody>
          <a:bodyPr wrap="square" lIns="27432" tIns="27432" rIns="27432" bIns="27432" anchor="ctr">
            <a:noAutofit/>
          </a:bodyPr>
          <a:lstStyle/>
          <a:p>
            <a:pPr algn="l">
              <a:lnSpc>
                <a:spcPct val="104000"/>
              </a:lnSpc>
              <a:spcBef>
                <a:spcPts val="0"/>
              </a:spcBef>
              <a:spcAft>
                <a:spcPts val="400"/>
              </a:spcAft>
            </a:pPr>
            <a:r>
              <a:rPr lang="en-GB" sz="1650" b="1">
                <a:solidFill>
                  <a:srgbClr val="8A3B4A"/>
                </a:solidFill>
                <a:latin typeface="Aptos Display"/>
              </a:rPr>
              <a:t>Cases</a:t>
            </a:r>
            <a:endParaRPr lang="en-GB">
              <a:solidFill>
                <a:srgbClr val="002060"/>
              </a:solidFill>
            </a:endParaRPr>
          </a:p>
        </p:txBody>
      </p:sp>
      <p:sp>
        <p:nvSpPr>
          <p:cNvPr id="3" name="Content Placeholder 2"/>
          <p:cNvSpPr>
            <a:spLocks noGrp="1"/>
          </p:cNvSpPr>
          <p:nvPr>
            <p:ph idx="1"/>
          </p:nvPr>
        </p:nvSpPr>
        <p:spPr>
          <a:xfrm>
            <a:off x="713232" y="1417320"/>
            <a:ext cx="7635240" cy="4828032"/>
          </a:xfrm>
        </p:spPr>
        <p:txBody>
          <a:bodyPr vert="horz" wrap="square" lIns="27432" tIns="27432" rIns="27432" bIns="27432" rtlCol="0" anchor="t">
            <a:noAutofit/>
          </a:bodyPr>
          <a:lstStyle/>
          <a:p>
            <a:pPr marL="0" indent="0" algn="l">
              <a:lnSpc>
                <a:spcPct val="104000"/>
              </a:lnSpc>
              <a:spcBef>
                <a:spcPts val="0"/>
              </a:spcBef>
              <a:spcAft>
                <a:spcPts val="400"/>
              </a:spcAft>
              <a:buNone/>
            </a:pPr>
            <a:r>
              <a:rPr lang="en-GB" sz="2000" b="1">
                <a:solidFill>
                  <a:srgbClr val="8A3B4A"/>
                </a:solidFill>
                <a:latin typeface="Aptos Display"/>
              </a:rPr>
              <a:t>Leaf v International Galleries [1950]</a:t>
            </a:r>
            <a:endParaRPr lang="en-GB" sz="2400" dirty="0"/>
          </a:p>
          <a:p>
            <a:pPr algn="l">
              <a:lnSpc>
                <a:spcPct val="104000"/>
              </a:lnSpc>
              <a:spcBef>
                <a:spcPts val="0"/>
              </a:spcBef>
              <a:spcAft>
                <a:spcPts val="400"/>
              </a:spcAft>
            </a:pPr>
            <a:r>
              <a:rPr lang="en-GB" b="0">
                <a:solidFill>
                  <a:srgbClr val="26343F"/>
                </a:solidFill>
                <a:latin typeface="Aptos"/>
              </a:rPr>
              <a:t>Facts: Buyer discovered painting was a copy after 5 years. Judgment: Claim failed due to delay.</a:t>
            </a:r>
            <a:endParaRPr lang="en-GB" sz="2400" dirty="0"/>
          </a:p>
          <a:p>
            <a:pPr algn="l">
              <a:lnSpc>
                <a:spcPct val="104000"/>
              </a:lnSpc>
              <a:spcBef>
                <a:spcPts val="0"/>
              </a:spcBef>
              <a:spcAft>
                <a:spcPts val="400"/>
              </a:spcAft>
            </a:pPr>
            <a:endParaRPr lang="en-GB" sz="2400" dirty="0">
              <a:solidFill>
                <a:srgbClr val="002060"/>
              </a:solidFill>
            </a:endParaRPr>
          </a:p>
          <a:p>
            <a:pPr marL="0" indent="0" algn="l">
              <a:lnSpc>
                <a:spcPct val="104000"/>
              </a:lnSpc>
              <a:spcBef>
                <a:spcPts val="0"/>
              </a:spcBef>
              <a:spcAft>
                <a:spcPts val="400"/>
              </a:spcAft>
              <a:buNone/>
            </a:pPr>
            <a:r>
              <a:rPr lang="en-GB" sz="2000" b="1">
                <a:solidFill>
                  <a:srgbClr val="8A3B4A"/>
                </a:solidFill>
                <a:latin typeface="Aptos Display"/>
              </a:rPr>
              <a:t>D&amp;C Builders v Rees [1966]</a:t>
            </a:r>
            <a:endParaRPr lang="en-GB" sz="2400" dirty="0"/>
          </a:p>
          <a:p>
            <a:pPr algn="l">
              <a:lnSpc>
                <a:spcPct val="104000"/>
              </a:lnSpc>
              <a:spcBef>
                <a:spcPts val="0"/>
              </a:spcBef>
              <a:spcAft>
                <a:spcPts val="400"/>
              </a:spcAft>
            </a:pPr>
            <a:r>
              <a:rPr lang="en-GB" b="0">
                <a:solidFill>
                  <a:srgbClr val="26343F"/>
                </a:solidFill>
                <a:latin typeface="Aptos"/>
              </a:rPr>
              <a:t>Facts: Rees paid less citing dissatisfaction.</a:t>
            </a:r>
          </a:p>
          <a:p>
            <a:pPr algn="l">
              <a:lnSpc>
                <a:spcPct val="104000"/>
              </a:lnSpc>
              <a:spcBef>
                <a:spcPts val="0"/>
              </a:spcBef>
              <a:spcAft>
                <a:spcPts val="400"/>
              </a:spcAft>
            </a:pPr>
            <a:r>
              <a:rPr lang="en-GB" b="0">
                <a:solidFill>
                  <a:srgbClr val="26343F"/>
                </a:solidFill>
                <a:latin typeface="Aptos"/>
              </a:rPr>
              <a:t>Judgment: Rees acted unfairly, denied equitable estoppel</a:t>
            </a:r>
          </a:p>
          <a:p>
            <a:pPr algn="l">
              <a:lnSpc>
                <a:spcPct val="104000"/>
              </a:lnSpc>
              <a:spcBef>
                <a:spcPts val="0"/>
              </a:spcBef>
              <a:spcAft>
                <a:spcPts val="400"/>
              </a:spcAft>
            </a:pPr>
            <a:endParaRPr lang="en-GB" sz="2400" dirty="0">
              <a:solidFill>
                <a:srgbClr val="002060"/>
              </a:solidFill>
            </a:endParaRPr>
          </a:p>
          <a:p>
            <a:pPr marL="0" indent="0" algn="l">
              <a:lnSpc>
                <a:spcPct val="104000"/>
              </a:lnSpc>
              <a:spcBef>
                <a:spcPts val="0"/>
              </a:spcBef>
              <a:spcAft>
                <a:spcPts val="400"/>
              </a:spcAft>
              <a:buNone/>
            </a:pPr>
            <a:r>
              <a:rPr lang="en-GB" sz="2000" b="1">
                <a:solidFill>
                  <a:srgbClr val="8A3B4A"/>
                </a:solidFill>
                <a:latin typeface="Aptos Display"/>
              </a:rPr>
              <a:t>Patel v Ali [1984]</a:t>
            </a:r>
            <a:endParaRPr lang="en-GB" sz="2400" dirty="0"/>
          </a:p>
          <a:p>
            <a:pPr algn="l">
              <a:lnSpc>
                <a:spcPct val="104000"/>
              </a:lnSpc>
              <a:spcBef>
                <a:spcPts val="0"/>
              </a:spcBef>
              <a:spcAft>
                <a:spcPts val="400"/>
              </a:spcAft>
            </a:pPr>
            <a:r>
              <a:rPr lang="en-GB" b="0">
                <a:solidFill>
                  <a:srgbClr val="26343F"/>
                </a:solidFill>
                <a:latin typeface="Aptos"/>
              </a:rPr>
              <a:t>Facts: Seller developed cancer and couldn't move.</a:t>
            </a:r>
          </a:p>
          <a:p>
            <a:pPr algn="l">
              <a:lnSpc>
                <a:spcPct val="104000"/>
              </a:lnSpc>
              <a:spcBef>
                <a:spcPts val="0"/>
              </a:spcBef>
              <a:spcAft>
                <a:spcPts val="400"/>
              </a:spcAft>
            </a:pPr>
            <a:r>
              <a:rPr lang="en-GB" b="0">
                <a:solidFill>
                  <a:srgbClr val="26343F"/>
                </a:solidFill>
                <a:latin typeface="Aptos"/>
              </a:rPr>
              <a:t>Judgment: Specific performance denied due to hardship.</a:t>
            </a:r>
          </a:p>
          <a:p>
            <a:pPr algn="l">
              <a:lnSpc>
                <a:spcPct val="104000"/>
              </a:lnSpc>
              <a:spcBef>
                <a:spcPts val="0"/>
              </a:spcBef>
              <a:spcAft>
                <a:spcPts val="400"/>
              </a:spcAft>
            </a:pPr>
            <a:endParaRPr lang="en-GB" sz="2400" dirty="0"/>
          </a:p>
        </p:txBody>
      </p:sp>
      <p:sp>
        <p:nvSpPr>
          <p:cNvPr id="13" name="Rectangle 12"/>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8" name="TextBox 17"/>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94360" y="420624"/>
            <a:ext cx="7973568" cy="658368"/>
          </a:xfrm>
        </p:spPr>
        <p:txBody>
          <a:bodyPr wrap="square" lIns="27432" tIns="27432" rIns="27432" bIns="27432" anchor="ctr">
            <a:noAutofit/>
          </a:bodyPr>
          <a:lstStyle/>
          <a:p>
            <a:pPr algn="l">
              <a:lnSpc>
                <a:spcPct val="108000"/>
              </a:lnSpc>
              <a:spcBef>
                <a:spcPts val="0"/>
              </a:spcBef>
              <a:spcAft>
                <a:spcPts val="600"/>
              </a:spcAft>
            </a:pPr>
            <a:r>
              <a:rPr lang="en-GB" sz="1550" b="0">
                <a:solidFill>
                  <a:srgbClr val="26343F"/>
                </a:solidFill>
                <a:latin typeface="Aptos"/>
              </a:rPr>
              <a:t>Modern Applications of Equity</a:t>
            </a:r>
          </a:p>
        </p:txBody>
      </p:sp>
      <p:sp>
        <p:nvSpPr>
          <p:cNvPr id="3" name="Content Placeholder 2"/>
          <p:cNvSpPr>
            <a:spLocks noGrp="1"/>
          </p:cNvSpPr>
          <p:nvPr>
            <p:ph idx="1"/>
          </p:nvPr>
        </p:nvSpPr>
        <p:spPr>
          <a:xfrm>
            <a:off x="713232" y="1417320"/>
            <a:ext cx="7635240" cy="4846320"/>
          </a:xfrm>
        </p:spPr>
        <p:txBody>
          <a:bodyPr vert="horz" wrap="square" lIns="27432" tIns="27432" rIns="27432" bIns="27432" rtlCol="0" anchor="t">
            <a:noAutofit/>
          </a:bodyPr>
          <a:lstStyle/>
          <a:p>
            <a:pPr marL="0" indent="0" algn="l">
              <a:lnSpc>
                <a:spcPct val="108000"/>
              </a:lnSpc>
              <a:spcBef>
                <a:spcPts val="0"/>
              </a:spcBef>
              <a:spcAft>
                <a:spcPts val="600"/>
              </a:spcAft>
              <a:buNone/>
            </a:pPr>
            <a:r>
              <a:rPr lang="en-GB" sz="2000" b="0">
                <a:solidFill>
                  <a:srgbClr val="26343F"/>
                </a:solidFill>
                <a:latin typeface="Aptos"/>
              </a:rPr>
              <a:t>Equity continues to play a vital role in contemporary legal systems. Some of its modern applications include:</a:t>
            </a:r>
          </a:p>
          <a:p>
            <a:pPr algn="l">
              <a:lnSpc>
                <a:spcPct val="108000"/>
              </a:lnSpc>
              <a:spcBef>
                <a:spcPts val="0"/>
              </a:spcBef>
              <a:spcAft>
                <a:spcPts val="600"/>
              </a:spcAft>
            </a:pPr>
            <a:r>
              <a:rPr lang="en-GB" sz="2000" b="0">
                <a:solidFill>
                  <a:srgbClr val="26343F"/>
                </a:solidFill>
                <a:latin typeface="Aptos"/>
              </a:rPr>
              <a:t>Trusts: Equity governs the creation and administration of trusts, ensuring fiduciary duties are upheld.</a:t>
            </a:r>
          </a:p>
          <a:p>
            <a:pPr algn="l">
              <a:lnSpc>
                <a:spcPct val="108000"/>
              </a:lnSpc>
              <a:spcBef>
                <a:spcPts val="0"/>
              </a:spcBef>
              <a:spcAft>
                <a:spcPts val="600"/>
              </a:spcAft>
            </a:pPr>
            <a:r>
              <a:rPr lang="en-GB" sz="2000" b="0">
                <a:solidFill>
                  <a:srgbClr val="26343F"/>
                </a:solidFill>
                <a:latin typeface="Aptos"/>
              </a:rPr>
              <a:t>Family Law: Equitable principles guide fair division of assets and responsibilities.</a:t>
            </a:r>
          </a:p>
          <a:p>
            <a:pPr algn="l">
              <a:lnSpc>
                <a:spcPct val="108000"/>
              </a:lnSpc>
              <a:spcBef>
                <a:spcPts val="0"/>
              </a:spcBef>
              <a:spcAft>
                <a:spcPts val="600"/>
              </a:spcAft>
            </a:pPr>
            <a:r>
              <a:rPr lang="en-GB" sz="2000" b="0">
                <a:solidFill>
                  <a:srgbClr val="26343F"/>
                </a:solidFill>
                <a:latin typeface="Aptos"/>
              </a:rPr>
              <a:t>Intellectual Property: Injunctions are used to prevent unauthorized use or infringement.</a:t>
            </a:r>
          </a:p>
          <a:p>
            <a:pPr algn="l">
              <a:lnSpc>
                <a:spcPct val="108000"/>
              </a:lnSpc>
              <a:spcBef>
                <a:spcPts val="0"/>
              </a:spcBef>
              <a:spcAft>
                <a:spcPts val="600"/>
              </a:spcAft>
            </a:pPr>
            <a:r>
              <a:rPr lang="en-GB" sz="2000" b="0">
                <a:solidFill>
                  <a:srgbClr val="26343F"/>
                </a:solidFill>
                <a:latin typeface="Aptos"/>
              </a:rPr>
              <a:t>Commercial Law: Equitable remedies address breaches of contract and ensure fair dealings.</a:t>
            </a:r>
          </a:p>
          <a:p>
            <a:pPr algn="l">
              <a:lnSpc>
                <a:spcPct val="108000"/>
              </a:lnSpc>
              <a:spcBef>
                <a:spcPts val="0"/>
              </a:spcBef>
              <a:spcAft>
                <a:spcPts val="600"/>
              </a:spcAft>
            </a:pPr>
            <a:r>
              <a:rPr lang="en-GB" sz="2000" b="0">
                <a:solidFill>
                  <a:srgbClr val="26343F"/>
                </a:solidFill>
                <a:latin typeface="Aptos"/>
              </a:rPr>
              <a:t>Property Law: Equitable interests protect rights not formally registered.</a:t>
            </a:r>
          </a:p>
          <a:p>
            <a:pPr algn="l">
              <a:lnSpc>
                <a:spcPct val="108000"/>
              </a:lnSpc>
              <a:spcBef>
                <a:spcPts val="0"/>
              </a:spcBef>
              <a:spcAft>
                <a:spcPts val="600"/>
              </a:spcAft>
            </a:pPr>
            <a:endParaRPr lang="en-GB"/>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ABCE2935-CEA5-467B-AB63-1C4699620F77}"/>
              </a:ext>
            </a:extLst>
          </p:cNvPr>
          <p:cNvSpPr>
            <a:spLocks noGrp="1"/>
          </p:cNvSpPr>
          <p:nvPr>
            <p:ph type="title"/>
          </p:nvPr>
        </p:nvSpPr>
        <p:spPr>
          <a:xfrm>
            <a:off x="594360" y="420624"/>
            <a:ext cx="7973568" cy="658368"/>
          </a:xfrm>
        </p:spPr>
        <p:txBody>
          <a:bodyPr wrap="square" lIns="27432" tIns="27432" rIns="27432" bIns="27432" anchor="ctr">
            <a:noAutofit/>
          </a:bodyPr>
          <a:lstStyle/>
          <a:p>
            <a:r>
              <a:rPr lang="en-GB" sz="2900" b="1">
                <a:solidFill>
                  <a:srgbClr val="12263A"/>
                </a:solidFill>
                <a:latin typeface="Aptos Display"/>
              </a:rPr>
              <a:t>Common law and civil law systems</a:t>
            </a: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6528816"/>
            <a:ext cx="3474720" cy="164592"/>
          </a:xfrm>
          <a:prstGeom prst="rect">
            <a:avLst/>
          </a:prstGeom>
          <a:noFill/>
        </p:spPr>
        <p:txBody>
          <a:bodyPr wrap="square" lIns="18288" tIns="9144" rIns="18288" bIns="9144" anchor="t">
            <a:noAutofit/>
          </a:bodyPr>
          <a:lstStyle/>
          <a:p>
            <a:pPr algn="l"/>
            <a:r>
              <a:rPr sz="850" b="0">
                <a:solidFill>
                  <a:srgbClr val="66717A"/>
                </a:solidFill>
                <a:latin typeface="Aptos"/>
              </a:rPr>
              <a:t>LAW MAKING • JUDGE-MADE LAW</a:t>
            </a:r>
          </a:p>
        </p:txBody>
      </p:sp>
      <p:sp>
        <p:nvSpPr>
          <p:cNvPr id="10" name="TextBox 9"/>
          <p:cNvSpPr txBox="1"/>
          <p:nvPr/>
        </p:nvSpPr>
        <p:spPr>
          <a:xfrm>
            <a:off x="8229600" y="6510528"/>
            <a:ext cx="338328" cy="182880"/>
          </a:xfrm>
          <a:prstGeom prst="rect">
            <a:avLst/>
          </a:prstGeom>
          <a:noFill/>
        </p:spPr>
        <p:txBody>
          <a:bodyPr wrap="square" lIns="18288" tIns="9144" rIns="18288" bIns="9144" anchor="t">
            <a:noAutofit/>
          </a:bodyPr>
          <a:lstStyle/>
          <a:p>
            <a:pPr algn="r"/>
            <a:r>
              <a:rPr sz="950" b="1">
                <a:solidFill>
                  <a:srgbClr val="8A3B4A"/>
                </a:solidFill>
                <a:latin typeface="Aptos"/>
              </a:rPr>
              <a:t>16</a:t>
            </a:r>
          </a:p>
        </p:txBody>
      </p:sp>
      <p:pic>
        <p:nvPicPr>
          <p:cNvPr id="11" name="Picture 10" descr="Common law courtroom: opposing advocates present arguments before an impartial judge."/>
          <p:cNvPicPr>
            <a:picLocks noChangeAspect="1"/>
          </p:cNvPicPr>
          <p:nvPr/>
        </p:nvPicPr>
        <p:blipFill>
          <a:blip r:embed="rId3"/>
          <a:srcRect l="6000" t="28000" r="6000" b="2000"/>
          <a:stretch>
            <a:fillRect/>
          </a:stretch>
        </p:blipFill>
        <p:spPr>
          <a:xfrm>
            <a:off x="713232" y="1444752"/>
            <a:ext cx="3730752" cy="1975104"/>
          </a:xfrm>
          <a:prstGeom prst="rect">
            <a:avLst/>
          </a:prstGeom>
          <a:ln w="8890">
            <a:solidFill>
              <a:srgbClr val="D8D0C5"/>
            </a:solidFill>
          </a:ln>
        </p:spPr>
      </p:pic>
      <p:pic>
        <p:nvPicPr>
          <p:cNvPr id="12" name="Picture 11" descr="Civil law courtroom: a judge leads questioning in an inquisitorial process."/>
          <p:cNvPicPr>
            <a:picLocks noChangeAspect="1"/>
          </p:cNvPicPr>
          <p:nvPr/>
        </p:nvPicPr>
        <p:blipFill>
          <a:blip r:embed="rId4"/>
          <a:srcRect l="20000" t="12000" b="24500"/>
          <a:stretch>
            <a:fillRect/>
          </a:stretch>
        </p:blipFill>
        <p:spPr>
          <a:xfrm>
            <a:off x="4700016" y="1444752"/>
            <a:ext cx="3730752" cy="1975104"/>
          </a:xfrm>
          <a:prstGeom prst="rect">
            <a:avLst/>
          </a:prstGeom>
          <a:ln w="8890">
            <a:solidFill>
              <a:srgbClr val="D8D0C5"/>
            </a:solidFill>
          </a:ln>
        </p:spPr>
      </p:pic>
      <p:sp>
        <p:nvSpPr>
          <p:cNvPr id="13" name="TextBox 12"/>
          <p:cNvSpPr txBox="1">
            <a:spLocks/>
          </p:cNvSpPr>
          <p:nvPr/>
        </p:nvSpPr>
        <p:spPr>
          <a:xfrm>
            <a:off x="713232" y="3602736"/>
            <a:ext cx="1920240" cy="256032"/>
          </a:xfrm>
          <a:prstGeom prst="rect">
            <a:avLst/>
          </a:prstGeom>
          <a:noFill/>
        </p:spPr>
        <p:txBody>
          <a:bodyPr wrap="square" lIns="9144" tIns="9144" rIns="9144" bIns="9144" anchor="ctr">
            <a:noAutofit/>
          </a:bodyPr>
          <a:lstStyle/>
          <a:p>
            <a:pPr algn="l"/>
            <a:r>
              <a:rPr lang="en-GB" sz="1250" b="1">
                <a:solidFill>
                  <a:srgbClr val="8A3B4A"/>
                </a:solidFill>
                <a:latin typeface="Aptos"/>
              </a:rPr>
              <a:t>COMMON LAW</a:t>
            </a:r>
          </a:p>
        </p:txBody>
      </p:sp>
      <p:sp>
        <p:nvSpPr>
          <p:cNvPr id="14" name="TextBox 13"/>
          <p:cNvSpPr txBox="1"/>
          <p:nvPr/>
        </p:nvSpPr>
        <p:spPr>
          <a:xfrm>
            <a:off x="2606040" y="3602736"/>
            <a:ext cx="1837943" cy="256032"/>
          </a:xfrm>
          <a:prstGeom prst="rect">
            <a:avLst/>
          </a:prstGeom>
          <a:noFill/>
        </p:spPr>
        <p:txBody>
          <a:bodyPr wrap="square" lIns="9144" tIns="9144" rIns="9144" bIns="9144" anchor="ctr">
            <a:noAutofit/>
          </a:bodyPr>
          <a:lstStyle/>
          <a:p>
            <a:pPr algn="r"/>
            <a:r>
              <a:rPr lang="en-GB" sz="1100" b="0">
                <a:solidFill>
                  <a:srgbClr val="66717A"/>
                </a:solidFill>
                <a:latin typeface="Aptos"/>
              </a:rPr>
              <a:t>England &amp; Wales</a:t>
            </a:r>
          </a:p>
        </p:txBody>
      </p:sp>
      <p:sp>
        <p:nvSpPr>
          <p:cNvPr id="15" name="Rectangle 14"/>
          <p:cNvSpPr/>
          <p:nvPr/>
        </p:nvSpPr>
        <p:spPr>
          <a:xfrm>
            <a:off x="713232" y="3931920"/>
            <a:ext cx="3730752" cy="32004"/>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31520" y="4096512"/>
            <a:ext cx="3685032" cy="1600200"/>
          </a:xfrm>
          <a:prstGeom prst="rect">
            <a:avLst/>
          </a:prstGeom>
          <a:noFill/>
        </p:spPr>
        <p:txBody>
          <a:bodyPr wrap="square" lIns="18288" tIns="27432" rIns="18288" bIns="9144" anchor="t">
            <a:noAutofit/>
          </a:bodyPr>
          <a:lstStyle/>
          <a:p>
            <a:pPr>
              <a:lnSpc>
                <a:spcPct val="103000"/>
              </a:lnSpc>
              <a:spcAft>
                <a:spcPts val="700"/>
              </a:spcAft>
            </a:pPr>
            <a:r>
              <a:rPr lang="en-GB">
                <a:solidFill>
                  <a:srgbClr val="12263A"/>
                </a:solidFill>
                <a:latin typeface="Aptos"/>
              </a:rPr>
              <a:t>•  Case law and precedent play a central role.</a:t>
            </a:r>
          </a:p>
          <a:p>
            <a:pPr>
              <a:lnSpc>
                <a:spcPct val="103000"/>
              </a:lnSpc>
              <a:spcAft>
                <a:spcPts val="700"/>
              </a:spcAft>
            </a:pPr>
            <a:r>
              <a:rPr lang="en-GB">
                <a:solidFill>
                  <a:srgbClr val="12263A"/>
                </a:solidFill>
                <a:latin typeface="Aptos"/>
              </a:rPr>
              <a:t>•  Adversarial: parties argue before an impartial judge.</a:t>
            </a:r>
          </a:p>
          <a:p>
            <a:pPr>
              <a:lnSpc>
                <a:spcPct val="103000"/>
              </a:lnSpc>
              <a:spcAft>
                <a:spcPts val="700"/>
              </a:spcAft>
            </a:pPr>
            <a:r>
              <a:rPr lang="en-GB">
                <a:solidFill>
                  <a:srgbClr val="12263A"/>
                </a:solidFill>
                <a:latin typeface="Aptos"/>
              </a:rPr>
              <a:t>•  Also used in the US, Canada, Australia and New Zealand.</a:t>
            </a:r>
          </a:p>
        </p:txBody>
      </p:sp>
      <p:sp>
        <p:nvSpPr>
          <p:cNvPr id="17" name="TextBox 16"/>
          <p:cNvSpPr txBox="1">
            <a:spLocks/>
          </p:cNvSpPr>
          <p:nvPr/>
        </p:nvSpPr>
        <p:spPr>
          <a:xfrm>
            <a:off x="4700016" y="3602736"/>
            <a:ext cx="1920240" cy="256032"/>
          </a:xfrm>
          <a:prstGeom prst="rect">
            <a:avLst/>
          </a:prstGeom>
          <a:noFill/>
        </p:spPr>
        <p:txBody>
          <a:bodyPr wrap="square" lIns="9144" tIns="9144" rIns="9144" bIns="9144" anchor="ctr">
            <a:noAutofit/>
          </a:bodyPr>
          <a:lstStyle/>
          <a:p>
            <a:pPr algn="l"/>
            <a:r>
              <a:rPr lang="en-GB" sz="1250" b="1">
                <a:solidFill>
                  <a:srgbClr val="2E7D7C"/>
                </a:solidFill>
                <a:latin typeface="Aptos"/>
              </a:rPr>
              <a:t>CIVIL LAW</a:t>
            </a:r>
          </a:p>
        </p:txBody>
      </p:sp>
      <p:sp>
        <p:nvSpPr>
          <p:cNvPr id="18" name="TextBox 17"/>
          <p:cNvSpPr txBox="1"/>
          <p:nvPr/>
        </p:nvSpPr>
        <p:spPr>
          <a:xfrm>
            <a:off x="6611112" y="3602736"/>
            <a:ext cx="1819656" cy="256032"/>
          </a:xfrm>
          <a:prstGeom prst="rect">
            <a:avLst/>
          </a:prstGeom>
          <a:noFill/>
        </p:spPr>
        <p:txBody>
          <a:bodyPr wrap="square" lIns="9144" tIns="9144" rIns="9144" bIns="9144" anchor="ctr">
            <a:noAutofit/>
          </a:bodyPr>
          <a:lstStyle/>
          <a:p>
            <a:pPr algn="r"/>
            <a:r>
              <a:rPr lang="en-GB" sz="1100" b="0">
                <a:solidFill>
                  <a:srgbClr val="66717A"/>
                </a:solidFill>
                <a:latin typeface="Aptos"/>
              </a:rPr>
              <a:t>Western Europe</a:t>
            </a:r>
          </a:p>
        </p:txBody>
      </p:sp>
      <p:sp>
        <p:nvSpPr>
          <p:cNvPr id="19" name="Rectangle 18"/>
          <p:cNvSpPr/>
          <p:nvPr/>
        </p:nvSpPr>
        <p:spPr>
          <a:xfrm>
            <a:off x="4700016" y="3931920"/>
            <a:ext cx="3730752" cy="32004"/>
          </a:xfrm>
          <a:prstGeom prst="rect">
            <a:avLst/>
          </a:prstGeom>
          <a:solidFill>
            <a:srgbClr val="2E7D7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718304" y="4096512"/>
            <a:ext cx="3685032" cy="1600200"/>
          </a:xfrm>
          <a:prstGeom prst="rect">
            <a:avLst/>
          </a:prstGeom>
          <a:noFill/>
        </p:spPr>
        <p:txBody>
          <a:bodyPr wrap="square" lIns="18288" tIns="27432" rIns="18288" bIns="9144" anchor="t">
            <a:noAutofit/>
          </a:bodyPr>
          <a:lstStyle/>
          <a:p>
            <a:pPr>
              <a:lnSpc>
                <a:spcPct val="103000"/>
              </a:lnSpc>
              <a:spcAft>
                <a:spcPts val="700"/>
              </a:spcAft>
            </a:pPr>
            <a:r>
              <a:rPr lang="en-GB">
                <a:solidFill>
                  <a:srgbClr val="2E7D7C"/>
                </a:solidFill>
                <a:latin typeface="Aptos"/>
              </a:rPr>
              <a:t>•  Core principles are set out in a written Civil Code.</a:t>
            </a:r>
          </a:p>
          <a:p>
            <a:pPr>
              <a:lnSpc>
                <a:spcPct val="103000"/>
              </a:lnSpc>
              <a:spcAft>
                <a:spcPts val="700"/>
              </a:spcAft>
            </a:pPr>
            <a:r>
              <a:rPr lang="en-GB">
                <a:solidFill>
                  <a:srgbClr val="2E7D7C"/>
                </a:solidFill>
                <a:latin typeface="Aptos"/>
              </a:rPr>
              <a:t>•  Judges apply the Code to the case before them.</a:t>
            </a:r>
          </a:p>
          <a:p>
            <a:pPr>
              <a:lnSpc>
                <a:spcPct val="103000"/>
              </a:lnSpc>
              <a:spcAft>
                <a:spcPts val="700"/>
              </a:spcAft>
            </a:pPr>
            <a:r>
              <a:rPr lang="en-GB">
                <a:solidFill>
                  <a:srgbClr val="2E7D7C"/>
                </a:solidFill>
                <a:latin typeface="Aptos"/>
              </a:rPr>
              <a:t>•  Often inquisitorial: the judge manages evidence and questions.</a:t>
            </a:r>
          </a:p>
        </p:txBody>
      </p:sp>
    </p:spTree>
    <p:extLst>
      <p:ext uri="{BB962C8B-B14F-4D97-AF65-F5344CB8AC3E}">
        <p14:creationId xmlns:p14="http://schemas.microsoft.com/office/powerpoint/2010/main" val="911134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7F4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0"/>
            <a:ext cx="109728" cy="6858000"/>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156448" y="6492240"/>
            <a:ext cx="365760" cy="182880"/>
          </a:xfrm>
          <a:prstGeom prst="rect">
            <a:avLst/>
          </a:prstGeom>
          <a:noFill/>
        </p:spPr>
        <p:txBody>
          <a:bodyPr wrap="square" lIns="18288" tIns="9144" rIns="18288" bIns="9144" anchor="t">
            <a:noAutofit/>
          </a:bodyPr>
          <a:lstStyle/>
          <a:p>
            <a:pPr algn="r"/>
            <a:r>
              <a:rPr sz="950" b="1">
                <a:solidFill>
                  <a:srgbClr val="8A3B4A"/>
                </a:solidFill>
                <a:latin typeface="Aptos"/>
              </a:rPr>
              <a:t>17</a:t>
            </a:r>
          </a:p>
        </p:txBody>
      </p:sp>
      <p:sp>
        <p:nvSpPr>
          <p:cNvPr id="8" name="TextBox 7"/>
          <p:cNvSpPr txBox="1"/>
          <p:nvPr/>
        </p:nvSpPr>
        <p:spPr>
          <a:xfrm>
            <a:off x="594360" y="420624"/>
            <a:ext cx="7973568" cy="658368"/>
          </a:xfrm>
          <a:prstGeom prst="rect">
            <a:avLst/>
          </a:prstGeom>
          <a:noFill/>
        </p:spPr>
        <p:txBody>
          <a:bodyPr wrap="square" lIns="9144" tIns="9144" rIns="9144" bIns="9144" anchor="ctr">
            <a:noAutofit/>
          </a:bodyPr>
          <a:lstStyle/>
          <a:p>
            <a:pPr algn="l"/>
            <a:r>
              <a:rPr lang="en-GB" sz="2900" b="1">
                <a:solidFill>
                  <a:srgbClr val="12263A"/>
                </a:solidFill>
                <a:latin typeface="Aptos Display"/>
              </a:rPr>
              <a:t>Oscar Pistorius trial: key facts</a:t>
            </a:r>
          </a:p>
        </p:txBody>
      </p:sp>
      <p:sp>
        <p:nvSpPr>
          <p:cNvPr id="9" name="Rectangle 8"/>
          <p:cNvSpPr/>
          <p:nvPr/>
        </p:nvSpPr>
        <p:spPr>
          <a:xfrm>
            <a:off x="594360" y="1188720"/>
            <a:ext cx="749808" cy="41148"/>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426464" y="1188720"/>
            <a:ext cx="7150608" cy="13716"/>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Oscar Pistorius, the defendant in the trial."/>
          <p:cNvPicPr>
            <a:picLocks noChangeAspect="1"/>
          </p:cNvPicPr>
          <p:nvPr/>
        </p:nvPicPr>
        <p:blipFill>
          <a:blip r:embed="rId3"/>
          <a:srcRect t="1284" b="1284"/>
          <a:stretch>
            <a:fillRect/>
          </a:stretch>
        </p:blipFill>
        <p:spPr>
          <a:xfrm>
            <a:off x="658368" y="1444752"/>
            <a:ext cx="3749039" cy="2103120"/>
          </a:xfrm>
          <a:prstGeom prst="rect">
            <a:avLst/>
          </a:prstGeom>
          <a:ln w="10160">
            <a:solidFill>
              <a:srgbClr val="E9E3D9"/>
            </a:solidFill>
          </a:ln>
        </p:spPr>
      </p:pic>
      <p:pic>
        <p:nvPicPr>
          <p:cNvPr id="12" name="Picture 11" descr="Reeva Steenkamp, the victim in the case."/>
          <p:cNvPicPr>
            <a:picLocks noChangeAspect="1"/>
          </p:cNvPicPr>
          <p:nvPr/>
        </p:nvPicPr>
        <p:blipFill>
          <a:blip r:embed="rId4"/>
          <a:srcRect t="136" b="136"/>
          <a:stretch>
            <a:fillRect/>
          </a:stretch>
        </p:blipFill>
        <p:spPr>
          <a:xfrm>
            <a:off x="4736592" y="1444752"/>
            <a:ext cx="3749039" cy="2103120"/>
          </a:xfrm>
          <a:prstGeom prst="rect">
            <a:avLst/>
          </a:prstGeom>
          <a:ln w="10160">
            <a:solidFill>
              <a:srgbClr val="E9E3D9"/>
            </a:solidFill>
          </a:ln>
        </p:spPr>
      </p:pic>
      <p:sp>
        <p:nvSpPr>
          <p:cNvPr id="13" name="TextBox 12"/>
          <p:cNvSpPr txBox="1"/>
          <p:nvPr/>
        </p:nvSpPr>
        <p:spPr>
          <a:xfrm>
            <a:off x="658368" y="3666744"/>
            <a:ext cx="2423160" cy="256032"/>
          </a:xfrm>
          <a:prstGeom prst="rect">
            <a:avLst/>
          </a:prstGeom>
          <a:noFill/>
        </p:spPr>
        <p:txBody>
          <a:bodyPr wrap="square" lIns="9144" tIns="9144" rIns="9144" bIns="9144" anchor="t">
            <a:noAutofit/>
          </a:bodyPr>
          <a:lstStyle/>
          <a:p>
            <a:pPr algn="l"/>
            <a:r>
              <a:rPr lang="en-GB" sz="1300" b="1">
                <a:solidFill>
                  <a:srgbClr val="8A3B4A"/>
                </a:solidFill>
                <a:latin typeface="Aptos"/>
              </a:rPr>
              <a:t>OSCAR PISTORIUS</a:t>
            </a:r>
          </a:p>
        </p:txBody>
      </p:sp>
      <p:sp>
        <p:nvSpPr>
          <p:cNvPr id="14" name="TextBox 13"/>
          <p:cNvSpPr txBox="1"/>
          <p:nvPr/>
        </p:nvSpPr>
        <p:spPr>
          <a:xfrm>
            <a:off x="3108960" y="3666744"/>
            <a:ext cx="1298448" cy="256032"/>
          </a:xfrm>
          <a:prstGeom prst="rect">
            <a:avLst/>
          </a:prstGeom>
          <a:noFill/>
        </p:spPr>
        <p:txBody>
          <a:bodyPr wrap="square" lIns="9144" tIns="9144" rIns="9144" bIns="9144" anchor="t">
            <a:noAutofit/>
          </a:bodyPr>
          <a:lstStyle/>
          <a:p>
            <a:pPr algn="r"/>
            <a:r>
              <a:rPr lang="en-GB" sz="1100" b="0">
                <a:solidFill>
                  <a:srgbClr val="66717A"/>
                </a:solidFill>
                <a:latin typeface="Aptos"/>
              </a:rPr>
              <a:t>Defendant</a:t>
            </a:r>
          </a:p>
        </p:txBody>
      </p:sp>
      <p:sp>
        <p:nvSpPr>
          <p:cNvPr id="15" name="TextBox 14"/>
          <p:cNvSpPr txBox="1"/>
          <p:nvPr/>
        </p:nvSpPr>
        <p:spPr>
          <a:xfrm>
            <a:off x="4736592" y="3666744"/>
            <a:ext cx="2423160" cy="256032"/>
          </a:xfrm>
          <a:prstGeom prst="rect">
            <a:avLst/>
          </a:prstGeom>
          <a:noFill/>
        </p:spPr>
        <p:txBody>
          <a:bodyPr wrap="square" lIns="9144" tIns="9144" rIns="9144" bIns="9144" anchor="t">
            <a:noAutofit/>
          </a:bodyPr>
          <a:lstStyle/>
          <a:p>
            <a:pPr algn="l"/>
            <a:r>
              <a:rPr lang="en-GB" sz="1300" b="1">
                <a:solidFill>
                  <a:srgbClr val="2E7D7C"/>
                </a:solidFill>
                <a:latin typeface="Aptos"/>
              </a:rPr>
              <a:t>REEVA STEENKAMP</a:t>
            </a:r>
          </a:p>
        </p:txBody>
      </p:sp>
      <p:sp>
        <p:nvSpPr>
          <p:cNvPr id="16" name="TextBox 15"/>
          <p:cNvSpPr txBox="1"/>
          <p:nvPr/>
        </p:nvSpPr>
        <p:spPr>
          <a:xfrm>
            <a:off x="7187184" y="3666744"/>
            <a:ext cx="1298448" cy="256032"/>
          </a:xfrm>
          <a:prstGeom prst="rect">
            <a:avLst/>
          </a:prstGeom>
          <a:noFill/>
        </p:spPr>
        <p:txBody>
          <a:bodyPr wrap="square" lIns="9144" tIns="9144" rIns="9144" bIns="9144" anchor="t">
            <a:noAutofit/>
          </a:bodyPr>
          <a:lstStyle/>
          <a:p>
            <a:pPr algn="r"/>
            <a:r>
              <a:rPr lang="en-GB" sz="1100" b="0">
                <a:solidFill>
                  <a:srgbClr val="66717A"/>
                </a:solidFill>
                <a:latin typeface="Aptos"/>
              </a:rPr>
              <a:t>Victim</a:t>
            </a:r>
          </a:p>
        </p:txBody>
      </p:sp>
      <p:sp>
        <p:nvSpPr>
          <p:cNvPr id="17" name="Rectangle 16"/>
          <p:cNvSpPr/>
          <p:nvPr/>
        </p:nvSpPr>
        <p:spPr>
          <a:xfrm>
            <a:off x="658368" y="4005072"/>
            <a:ext cx="7827264" cy="22860"/>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a:spLocks/>
          </p:cNvSpPr>
          <p:nvPr/>
        </p:nvSpPr>
        <p:spPr>
          <a:xfrm>
            <a:off x="658368" y="4215384"/>
            <a:ext cx="2331720" cy="256032"/>
          </a:xfrm>
          <a:prstGeom prst="rect">
            <a:avLst/>
          </a:prstGeom>
          <a:noFill/>
        </p:spPr>
        <p:txBody>
          <a:bodyPr wrap="square" lIns="9144" tIns="9144" rIns="9144" bIns="9144" anchor="t">
            <a:noAutofit/>
          </a:bodyPr>
          <a:lstStyle/>
          <a:p>
            <a:pPr algn="l"/>
            <a:r>
              <a:rPr lang="en-GB" sz="1250" b="1">
                <a:solidFill>
                  <a:srgbClr val="8A3B4A"/>
                </a:solidFill>
                <a:latin typeface="Aptos"/>
              </a:rPr>
              <a:t>14 FEB 2013</a:t>
            </a:r>
          </a:p>
        </p:txBody>
      </p:sp>
      <p:sp>
        <p:nvSpPr>
          <p:cNvPr id="19" name="Rectangle 18"/>
          <p:cNvSpPr/>
          <p:nvPr/>
        </p:nvSpPr>
        <p:spPr>
          <a:xfrm>
            <a:off x="658368" y="4562856"/>
            <a:ext cx="566928" cy="32004"/>
          </a:xfrm>
          <a:prstGeom prst="rect">
            <a:avLst/>
          </a:prstGeom>
          <a:solidFill>
            <a:srgbClr val="8A3B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4727448"/>
            <a:ext cx="2359152" cy="1005840"/>
          </a:xfrm>
          <a:prstGeom prst="rect">
            <a:avLst/>
          </a:prstGeom>
          <a:noFill/>
        </p:spPr>
        <p:txBody>
          <a:bodyPr wrap="square" lIns="9144" tIns="9144" rIns="9144" bIns="9144" anchor="t">
            <a:noAutofit/>
          </a:bodyPr>
          <a:lstStyle/>
          <a:p>
            <a:pPr algn="l"/>
            <a:r>
              <a:rPr lang="en-GB" sz="1320" b="0">
                <a:solidFill>
                  <a:srgbClr val="26343F"/>
                </a:solidFill>
                <a:latin typeface="Aptos"/>
              </a:rPr>
              <a:t>Pistorius shot and killed Steenkamp through a closed toilet door. He said he believed an intruder was inside.</a:t>
            </a:r>
          </a:p>
        </p:txBody>
      </p:sp>
      <p:sp>
        <p:nvSpPr>
          <p:cNvPr id="21" name="TextBox 20"/>
          <p:cNvSpPr txBox="1"/>
          <p:nvPr/>
        </p:nvSpPr>
        <p:spPr>
          <a:xfrm>
            <a:off x="3319272" y="4215384"/>
            <a:ext cx="2331720" cy="256032"/>
          </a:xfrm>
          <a:prstGeom prst="rect">
            <a:avLst/>
          </a:prstGeom>
          <a:noFill/>
        </p:spPr>
        <p:txBody>
          <a:bodyPr wrap="square" lIns="9144" tIns="9144" rIns="9144" bIns="9144" anchor="t">
            <a:noAutofit/>
          </a:bodyPr>
          <a:lstStyle/>
          <a:p>
            <a:pPr algn="l"/>
            <a:r>
              <a:rPr lang="en-GB" sz="1250" b="1">
                <a:solidFill>
                  <a:srgbClr val="2E7D7C"/>
                </a:solidFill>
                <a:latin typeface="Aptos"/>
              </a:rPr>
              <a:t>3 DEC 2015</a:t>
            </a:r>
          </a:p>
        </p:txBody>
      </p:sp>
      <p:sp>
        <p:nvSpPr>
          <p:cNvPr id="22" name="Rectangle 21"/>
          <p:cNvSpPr/>
          <p:nvPr/>
        </p:nvSpPr>
        <p:spPr>
          <a:xfrm>
            <a:off x="3319272" y="4562856"/>
            <a:ext cx="566928" cy="32004"/>
          </a:xfrm>
          <a:prstGeom prst="rect">
            <a:avLst/>
          </a:prstGeom>
          <a:solidFill>
            <a:srgbClr val="2E7D7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319272" y="4727448"/>
            <a:ext cx="2359152" cy="1005840"/>
          </a:xfrm>
          <a:prstGeom prst="rect">
            <a:avLst/>
          </a:prstGeom>
          <a:noFill/>
        </p:spPr>
        <p:txBody>
          <a:bodyPr wrap="square" lIns="9144" tIns="9144" rIns="9144" bIns="9144" anchor="t">
            <a:noAutofit/>
          </a:bodyPr>
          <a:lstStyle/>
          <a:p>
            <a:pPr algn="l"/>
            <a:r>
              <a:rPr lang="en-GB" sz="1320" b="0">
                <a:solidFill>
                  <a:srgbClr val="26343F"/>
                </a:solidFill>
                <a:latin typeface="Aptos"/>
              </a:rPr>
              <a:t>The Supreme Court of Appeal replaced the original culpable-homicide verdict with a murder conviction.</a:t>
            </a:r>
          </a:p>
        </p:txBody>
      </p:sp>
      <p:sp>
        <p:nvSpPr>
          <p:cNvPr id="24" name="TextBox 23"/>
          <p:cNvSpPr txBox="1"/>
          <p:nvPr/>
        </p:nvSpPr>
        <p:spPr>
          <a:xfrm>
            <a:off x="5980176" y="4215384"/>
            <a:ext cx="2331720" cy="256032"/>
          </a:xfrm>
          <a:prstGeom prst="rect">
            <a:avLst/>
          </a:prstGeom>
          <a:noFill/>
        </p:spPr>
        <p:txBody>
          <a:bodyPr wrap="square" lIns="9144" tIns="9144" rIns="9144" bIns="9144" anchor="t">
            <a:noAutofit/>
          </a:bodyPr>
          <a:lstStyle/>
          <a:p>
            <a:pPr algn="l"/>
            <a:r>
              <a:rPr lang="en-GB" sz="1250" b="1">
                <a:solidFill>
                  <a:srgbClr val="12263A"/>
                </a:solidFill>
                <a:latin typeface="Aptos"/>
              </a:rPr>
              <a:t>24 NOV 2017</a:t>
            </a:r>
          </a:p>
        </p:txBody>
      </p:sp>
      <p:sp>
        <p:nvSpPr>
          <p:cNvPr id="25" name="Rectangle 24"/>
          <p:cNvSpPr/>
          <p:nvPr/>
        </p:nvSpPr>
        <p:spPr>
          <a:xfrm>
            <a:off x="5980176" y="4562856"/>
            <a:ext cx="566928" cy="32004"/>
          </a:xfrm>
          <a:prstGeom prst="rect">
            <a:avLst/>
          </a:prstGeom>
          <a:solidFill>
            <a:srgbClr val="1226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980176" y="4727448"/>
            <a:ext cx="2359152" cy="1005840"/>
          </a:xfrm>
          <a:prstGeom prst="rect">
            <a:avLst/>
          </a:prstGeom>
          <a:noFill/>
        </p:spPr>
        <p:txBody>
          <a:bodyPr wrap="square" lIns="9144" tIns="9144" rIns="9144" bIns="9144" anchor="t">
            <a:noAutofit/>
          </a:bodyPr>
          <a:lstStyle/>
          <a:p>
            <a:pPr algn="l"/>
            <a:r>
              <a:rPr lang="en-GB" sz="1320" b="0">
                <a:solidFill>
                  <a:srgbClr val="26343F"/>
                </a:solidFill>
                <a:latin typeface="Aptos"/>
              </a:rPr>
              <a:t>The appeal court increased the sentence to 13 years and 5 months.</a:t>
            </a:r>
          </a:p>
        </p:txBody>
      </p:sp>
      <p:sp>
        <p:nvSpPr>
          <p:cNvPr id="27" name="Rectangle 26"/>
          <p:cNvSpPr>
            <a:spLocks/>
          </p:cNvSpPr>
          <p:nvPr/>
        </p:nvSpPr>
        <p:spPr>
          <a:xfrm>
            <a:off x="658368" y="5779008"/>
            <a:ext cx="7827264" cy="22860"/>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8" name="TextBox 27"/>
          <p:cNvSpPr txBox="1">
            <a:spLocks/>
          </p:cNvSpPr>
          <p:nvPr/>
        </p:nvSpPr>
        <p:spPr>
          <a:xfrm>
            <a:off x="658368" y="5907024"/>
            <a:ext cx="1280160" cy="201168"/>
          </a:xfrm>
          <a:prstGeom prst="rect">
            <a:avLst/>
          </a:prstGeom>
          <a:noFill/>
        </p:spPr>
        <p:txBody>
          <a:bodyPr wrap="square" lIns="9144" tIns="9144" rIns="9144" bIns="9144" anchor="t">
            <a:noAutofit/>
          </a:bodyPr>
          <a:lstStyle/>
          <a:p>
            <a:pPr algn="l"/>
            <a:r>
              <a:rPr lang="en-GB" sz="1050" b="1">
                <a:solidFill>
                  <a:srgbClr val="8A3B4A"/>
                </a:solidFill>
                <a:latin typeface="Aptos"/>
              </a:rPr>
              <a:t>TEACHING POINT</a:t>
            </a:r>
          </a:p>
        </p:txBody>
      </p:sp>
      <p:sp>
        <p:nvSpPr>
          <p:cNvPr id="29" name="TextBox 28"/>
          <p:cNvSpPr txBox="1"/>
          <p:nvPr/>
        </p:nvSpPr>
        <p:spPr>
          <a:xfrm>
            <a:off x="1965960" y="5852160"/>
            <a:ext cx="5989320" cy="329184"/>
          </a:xfrm>
          <a:prstGeom prst="rect">
            <a:avLst/>
          </a:prstGeom>
          <a:noFill/>
        </p:spPr>
        <p:txBody>
          <a:bodyPr wrap="square" lIns="9144" tIns="9144" rIns="9144" bIns="9144" anchor="t">
            <a:noAutofit/>
          </a:bodyPr>
          <a:lstStyle/>
          <a:p>
            <a:pPr algn="l"/>
            <a:r>
              <a:rPr lang="en-GB" sz="1350" b="1">
                <a:solidFill>
                  <a:srgbClr val="12263A"/>
                </a:solidFill>
                <a:latin typeface="Aptos Display"/>
              </a:rPr>
              <a:t>There was no jury: the judge determined both guilt and sentence.</a:t>
            </a:r>
          </a:p>
        </p:txBody>
      </p:sp>
      <p:sp>
        <p:nvSpPr>
          <p:cNvPr id="30" name="TextBox 29"/>
          <p:cNvSpPr txBox="1"/>
          <p:nvPr/>
        </p:nvSpPr>
        <p:spPr>
          <a:xfrm>
            <a:off x="658368" y="6236208"/>
            <a:ext cx="7589520" cy="164592"/>
          </a:xfrm>
          <a:prstGeom prst="rect">
            <a:avLst/>
          </a:prstGeom>
          <a:noFill/>
        </p:spPr>
        <p:txBody>
          <a:bodyPr wrap="square" lIns="9144" tIns="9144" rIns="9144" bIns="9144" anchor="t">
            <a:noAutofit/>
          </a:bodyPr>
          <a:lstStyle/>
          <a:p>
            <a:pPr algn="l"/>
            <a:r>
              <a:rPr lang="en-GB" sz="819" b="0">
                <a:solidFill>
                  <a:srgbClr val="66717A"/>
                </a:solidFill>
                <a:latin typeface="Aptos"/>
              </a:rPr>
              <a:t>Sources: Supreme Court of Appeal [2015] ZASCA 204; [2017] ZASCA 158. Portraits supplied by the user.</a:t>
            </a:r>
          </a:p>
        </p:txBody>
      </p:sp>
      <p:sp>
        <p:nvSpPr>
          <p:cNvPr id="31" name="Rectangle 30"/>
          <p:cNvSpPr/>
          <p:nvPr/>
        </p:nvSpPr>
        <p:spPr>
          <a:xfrm>
            <a:off x="594360" y="6473952"/>
            <a:ext cx="7973568" cy="10972"/>
          </a:xfrm>
          <a:prstGeom prst="rect">
            <a:avLst/>
          </a:prstGeom>
          <a:solidFill>
            <a:srgbClr val="E9E3D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94360" y="6528816"/>
            <a:ext cx="3474720" cy="164592"/>
          </a:xfrm>
          <a:prstGeom prst="rect">
            <a:avLst/>
          </a:prstGeom>
          <a:noFill/>
        </p:spPr>
        <p:txBody>
          <a:bodyPr wrap="square" lIns="9144" tIns="9144" rIns="9144" bIns="9144" anchor="t">
            <a:noAutofit/>
          </a:bodyPr>
          <a:lstStyle/>
          <a:p>
            <a:pPr algn="l"/>
            <a:r>
              <a:rPr lang="en-GB" sz="850" b="0">
                <a:solidFill>
                  <a:srgbClr val="66717A"/>
                </a:solidFill>
                <a:latin typeface="Aptos"/>
              </a:rPr>
              <a:t>LAW MAKING • JUDGE-MADE LAW</a:t>
            </a:r>
          </a:p>
        </p:txBody>
      </p:sp>
    </p:spTree>
    <p:extLst>
      <p:ext uri="{BB962C8B-B14F-4D97-AF65-F5344CB8AC3E}">
        <p14:creationId xmlns:p14="http://schemas.microsoft.com/office/powerpoint/2010/main" val="2607407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1226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itle 3">
            <a:extLst>
              <a:ext uri="{FF2B5EF4-FFF2-40B4-BE49-F238E27FC236}">
                <a16:creationId xmlns:a16="http://schemas.microsoft.com/office/drawing/2014/main" id="{89543CE7-3A45-4DCC-D2E2-37C6273D09A7}"/>
              </a:ext>
            </a:extLst>
          </p:cNvPr>
          <p:cNvSpPr>
            <a:spLocks noGrp="1"/>
          </p:cNvSpPr>
          <p:nvPr>
            <p:ph type="ctrTitle"/>
          </p:nvPr>
        </p:nvSpPr>
        <p:spPr>
          <a:xfrm>
            <a:off x="1261872" y="2240280"/>
            <a:ext cx="6812280" cy="1508760"/>
          </a:xfrm>
        </p:spPr>
        <p:txBody>
          <a:bodyPr wrap="square" lIns="27432" tIns="27432" rIns="27432" bIns="27432" anchor="ctr">
            <a:noAutofit/>
          </a:bodyPr>
          <a:lstStyle/>
          <a:p>
            <a:pPr algn="l">
              <a:lnSpc>
                <a:spcPct val="100000"/>
              </a:lnSpc>
              <a:spcBef>
                <a:spcPts val="0"/>
              </a:spcBef>
              <a:spcAft>
                <a:spcPts val="0"/>
              </a:spcAft>
            </a:pPr>
            <a:r>
              <a:rPr lang="en-GB" sz="4400" b="1" u="sng">
                <a:solidFill>
                  <a:srgbClr val="FFFFFF"/>
                </a:solidFill>
                <a:latin typeface="Aptos Display"/>
              </a:rPr>
              <a:t>Any questions!</a:t>
            </a:r>
          </a:p>
        </p:txBody>
      </p:sp>
      <p:sp>
        <p:nvSpPr>
          <p:cNvPr id="9" name="Rectangle 8"/>
          <p:cNvSpPr/>
          <p:nvPr/>
        </p:nvSpPr>
        <p:spPr>
          <a:xfrm>
            <a:off x="685800" y="960120"/>
            <a:ext cx="73152" cy="4892040"/>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280160" y="4069080"/>
            <a:ext cx="1051560" cy="54864"/>
          </a:xfrm>
          <a:prstGeom prst="rect">
            <a:avLst/>
          </a:prstGeom>
          <a:solidFill>
            <a:srgbClr val="C39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001000" y="6236208"/>
            <a:ext cx="502920" cy="228600"/>
          </a:xfrm>
          <a:prstGeom prst="rect">
            <a:avLst/>
          </a:prstGeom>
          <a:noFill/>
        </p:spPr>
        <p:txBody>
          <a:bodyPr wrap="square" lIns="18288" tIns="9144" rIns="18288" bIns="9144" anchor="t">
            <a:noAutofit/>
          </a:bodyPr>
          <a:lstStyle/>
          <a:p>
            <a:pPr algn="r"/>
            <a:r>
              <a:rPr sz="1200" b="1">
                <a:solidFill>
                  <a:srgbClr val="C39B62"/>
                </a:solidFill>
                <a:latin typeface="Aptos"/>
              </a:rPr>
              <a:t>18</a:t>
            </a:r>
          </a:p>
        </p:txBody>
      </p:sp>
    </p:spTree>
    <p:extLst>
      <p:ext uri="{BB962C8B-B14F-4D97-AF65-F5344CB8AC3E}">
        <p14:creationId xmlns:p14="http://schemas.microsoft.com/office/powerpoint/2010/main" val="18543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1640</TotalTime>
  <Words>1228</Words>
  <Application>Microsoft Office PowerPoint</Application>
  <PresentationFormat>On-screen Show (4:3)</PresentationFormat>
  <Paragraphs>139</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Aptos Display</vt:lpstr>
      <vt:lpstr>Arial</vt:lpstr>
      <vt:lpstr>Calibri</vt:lpstr>
      <vt:lpstr>Trebuchet MS</vt:lpstr>
      <vt:lpstr>Wingdings 3</vt:lpstr>
      <vt:lpstr>Facet</vt:lpstr>
      <vt:lpstr>Law Making: Judge-made law</vt:lpstr>
      <vt:lpstr>Common Law - Historical Development</vt:lpstr>
      <vt:lpstr>The Common Law</vt:lpstr>
      <vt:lpstr>Terminology : Meanings of Common Law</vt:lpstr>
      <vt:lpstr>Equity </vt:lpstr>
      <vt:lpstr>Continued </vt:lpstr>
      <vt:lpstr>Equitable maxims </vt:lpstr>
      <vt:lpstr>Continued</vt:lpstr>
      <vt:lpstr>Equitable remedies </vt:lpstr>
      <vt:lpstr>Injunction</vt:lpstr>
      <vt:lpstr>Specific performance</vt:lpstr>
      <vt:lpstr>Rescission</vt:lpstr>
      <vt:lpstr>Rectification</vt:lpstr>
      <vt:lpstr>Cases</vt:lpstr>
      <vt:lpstr>Modern Applications of Equity</vt:lpstr>
      <vt:lpstr>Common law and civil law systems</vt:lpstr>
      <vt:lpstr>PowerPoint Presentation</vt:lpstr>
      <vt:lpstr>Any 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Laura Knight</cp:lastModifiedBy>
  <cp:revision>42</cp:revision>
  <dcterms:created xsi:type="dcterms:W3CDTF">2013-01-27T09:14:16Z</dcterms:created>
  <dcterms:modified xsi:type="dcterms:W3CDTF">2026-10-23T15:29:01Z</dcterms:modified>
  <cp:category/>
</cp:coreProperties>
</file>