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61"/>
  </p:notesMasterIdLst>
  <p:handoutMasterIdLst>
    <p:handoutMasterId r:id="rId62"/>
  </p:handoutMasterIdLst>
  <p:sldIdLst>
    <p:sldId id="257" r:id="rId5"/>
    <p:sldId id="269" r:id="rId6"/>
    <p:sldId id="258" r:id="rId7"/>
    <p:sldId id="266" r:id="rId8"/>
    <p:sldId id="265" r:id="rId9"/>
    <p:sldId id="268" r:id="rId10"/>
    <p:sldId id="267" r:id="rId11"/>
    <p:sldId id="311" r:id="rId12"/>
    <p:sldId id="320" r:id="rId13"/>
    <p:sldId id="321" r:id="rId14"/>
    <p:sldId id="322" r:id="rId15"/>
    <p:sldId id="323" r:id="rId16"/>
    <p:sldId id="361" r:id="rId17"/>
    <p:sldId id="324" r:id="rId18"/>
    <p:sldId id="340" r:id="rId19"/>
    <p:sldId id="333" r:id="rId20"/>
    <p:sldId id="338" r:id="rId21"/>
    <p:sldId id="339" r:id="rId22"/>
    <p:sldId id="334" r:id="rId23"/>
    <p:sldId id="335" r:id="rId24"/>
    <p:sldId id="332" r:id="rId25"/>
    <p:sldId id="337" r:id="rId26"/>
    <p:sldId id="292" r:id="rId27"/>
    <p:sldId id="270" r:id="rId28"/>
    <p:sldId id="341" r:id="rId29"/>
    <p:sldId id="342" r:id="rId30"/>
    <p:sldId id="278" r:id="rId31"/>
    <p:sldId id="325" r:id="rId32"/>
    <p:sldId id="362" r:id="rId33"/>
    <p:sldId id="326" r:id="rId34"/>
    <p:sldId id="327" r:id="rId35"/>
    <p:sldId id="328" r:id="rId36"/>
    <p:sldId id="329" r:id="rId37"/>
    <p:sldId id="330" r:id="rId38"/>
    <p:sldId id="331" r:id="rId39"/>
    <p:sldId id="343" r:id="rId40"/>
    <p:sldId id="315" r:id="rId41"/>
    <p:sldId id="313" r:id="rId42"/>
    <p:sldId id="345" r:id="rId43"/>
    <p:sldId id="344" r:id="rId44"/>
    <p:sldId id="346" r:id="rId45"/>
    <p:sldId id="347" r:id="rId46"/>
    <p:sldId id="349" r:id="rId47"/>
    <p:sldId id="350" r:id="rId48"/>
    <p:sldId id="317" r:id="rId49"/>
    <p:sldId id="348" r:id="rId50"/>
    <p:sldId id="314" r:id="rId51"/>
    <p:sldId id="360" r:id="rId52"/>
    <p:sldId id="352" r:id="rId53"/>
    <p:sldId id="318" r:id="rId54"/>
    <p:sldId id="354" r:id="rId55"/>
    <p:sldId id="355" r:id="rId56"/>
    <p:sldId id="353" r:id="rId57"/>
    <p:sldId id="357" r:id="rId58"/>
    <p:sldId id="358" r:id="rId59"/>
    <p:sldId id="359" r:id="rId6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DB7F0"/>
    <a:srgbClr val="7C458B"/>
    <a:srgbClr val="4D996C"/>
    <a:srgbClr val="F5DBB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A6A279-5AAA-4441-A929-42036CB1BF46}" v="54" dt="2021-11-16T13:27:10.0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848" autoAdjust="0"/>
    <p:restoredTop sz="80000" autoAdjust="0"/>
  </p:normalViewPr>
  <p:slideViewPr>
    <p:cSldViewPr snapToGrid="0">
      <p:cViewPr varScale="1">
        <p:scale>
          <a:sx n="68" d="100"/>
          <a:sy n="68" d="100"/>
        </p:scale>
        <p:origin x="49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notesMaster" Target="notesMasters/notes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C4229D52-A14F-47F2-9D8A-E83EB9E2C733}" type="datetimeFigureOut">
              <a:rPr lang="en-GB" smtClean="0"/>
              <a:t>16/11/2021</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74676C23-CFE3-479F-8C00-FFE190561E4E}" type="slidenum">
              <a:rPr lang="en-GB" smtClean="0"/>
              <a:t>‹#›</a:t>
            </a:fld>
            <a:endParaRPr lang="en-GB"/>
          </a:p>
        </p:txBody>
      </p:sp>
    </p:spTree>
    <p:extLst>
      <p:ext uri="{BB962C8B-B14F-4D97-AF65-F5344CB8AC3E}">
        <p14:creationId xmlns:p14="http://schemas.microsoft.com/office/powerpoint/2010/main" val="23252084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DAA58BA-C149-4A1B-AB94-805A690C6488}" type="datetimeFigureOut">
              <a:rPr lang="en-GB" smtClean="0"/>
              <a:t>16/11/2021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32F41CB-8283-4F43-B2D3-35D2E096267C}" type="slidenum">
              <a:rPr lang="en-GB" smtClean="0"/>
              <a:t>‹#›</a:t>
            </a:fld>
            <a:endParaRPr lang="en-GB"/>
          </a:p>
        </p:txBody>
      </p:sp>
    </p:spTree>
    <p:extLst>
      <p:ext uri="{BB962C8B-B14F-4D97-AF65-F5344CB8AC3E}">
        <p14:creationId xmlns:p14="http://schemas.microsoft.com/office/powerpoint/2010/main" val="1010087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638" y="242888"/>
            <a:ext cx="6240462" cy="3511550"/>
          </a:xfrm>
        </p:spPr>
      </p:sp>
      <p:sp>
        <p:nvSpPr>
          <p:cNvPr id="3" name="Notes Placeholder 2"/>
          <p:cNvSpPr>
            <a:spLocks noGrp="1"/>
          </p:cNvSpPr>
          <p:nvPr>
            <p:ph type="body" idx="1"/>
          </p:nvPr>
        </p:nvSpPr>
        <p:spPr>
          <a:xfrm>
            <a:off x="648538" y="3915374"/>
            <a:ext cx="5188303" cy="5187986"/>
          </a:xfrm>
        </p:spPr>
        <p:txBody>
          <a:bodyPr/>
          <a:lstStyle/>
          <a:p>
            <a:pPr marL="0" indent="0">
              <a:buFont typeface="Arial" panose="020B0604020202020204" pitchFamily="34" charset="0"/>
              <a:buNone/>
            </a:pPr>
            <a:endParaRPr lang="en-GB" baseline="0" dirty="0"/>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2948210-110F-4D05-BC2E-5B246889E01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231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modern case studies as kind od ‘hypotheticals’</a:t>
            </a:r>
          </a:p>
        </p:txBody>
      </p:sp>
      <p:sp>
        <p:nvSpPr>
          <p:cNvPr id="4" name="Slide Number Placeholder 3"/>
          <p:cNvSpPr>
            <a:spLocks noGrp="1"/>
          </p:cNvSpPr>
          <p:nvPr>
            <p:ph type="sldNum" sz="quarter" idx="10"/>
          </p:nvPr>
        </p:nvSpPr>
        <p:spPr/>
        <p:txBody>
          <a:bodyPr/>
          <a:lstStyle/>
          <a:p>
            <a:fld id="{032F41CB-8283-4F43-B2D3-35D2E096267C}" type="slidenum">
              <a:rPr lang="en-GB" smtClean="0"/>
              <a:t>2</a:t>
            </a:fld>
            <a:endParaRPr lang="en-GB"/>
          </a:p>
        </p:txBody>
      </p:sp>
    </p:spTree>
    <p:extLst>
      <p:ext uri="{BB962C8B-B14F-4D97-AF65-F5344CB8AC3E}">
        <p14:creationId xmlns:p14="http://schemas.microsoft.com/office/powerpoint/2010/main" val="3676237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2F41CB-8283-4F43-B2D3-35D2E096267C}" type="slidenum">
              <a:rPr lang="en-GB" smtClean="0"/>
              <a:t>3</a:t>
            </a:fld>
            <a:endParaRPr lang="en-GB"/>
          </a:p>
        </p:txBody>
      </p:sp>
    </p:spTree>
    <p:extLst>
      <p:ext uri="{BB962C8B-B14F-4D97-AF65-F5344CB8AC3E}">
        <p14:creationId xmlns:p14="http://schemas.microsoft.com/office/powerpoint/2010/main" val="40093540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2F41CB-8283-4F43-B2D3-35D2E096267C}" type="slidenum">
              <a:rPr lang="en-GB" smtClean="0"/>
              <a:t>4</a:t>
            </a:fld>
            <a:endParaRPr lang="en-GB"/>
          </a:p>
        </p:txBody>
      </p:sp>
    </p:spTree>
    <p:extLst>
      <p:ext uri="{BB962C8B-B14F-4D97-AF65-F5344CB8AC3E}">
        <p14:creationId xmlns:p14="http://schemas.microsoft.com/office/powerpoint/2010/main" val="16085515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2F41CB-8283-4F43-B2D3-35D2E096267C}" type="slidenum">
              <a:rPr lang="en-GB" smtClean="0"/>
              <a:t>5</a:t>
            </a:fld>
            <a:endParaRPr lang="en-GB"/>
          </a:p>
        </p:txBody>
      </p:sp>
    </p:spTree>
    <p:extLst>
      <p:ext uri="{BB962C8B-B14F-4D97-AF65-F5344CB8AC3E}">
        <p14:creationId xmlns:p14="http://schemas.microsoft.com/office/powerpoint/2010/main" val="4552079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2F41CB-8283-4F43-B2D3-35D2E096267C}" type="slidenum">
              <a:rPr lang="en-GB" smtClean="0"/>
              <a:t>6</a:t>
            </a:fld>
            <a:endParaRPr lang="en-GB"/>
          </a:p>
        </p:txBody>
      </p:sp>
    </p:spTree>
    <p:extLst>
      <p:ext uri="{BB962C8B-B14F-4D97-AF65-F5344CB8AC3E}">
        <p14:creationId xmlns:p14="http://schemas.microsoft.com/office/powerpoint/2010/main" val="263320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2F41CB-8283-4F43-B2D3-35D2E096267C}" type="slidenum">
              <a:rPr lang="en-GB" smtClean="0"/>
              <a:t>7</a:t>
            </a:fld>
            <a:endParaRPr lang="en-GB"/>
          </a:p>
        </p:txBody>
      </p:sp>
    </p:spTree>
    <p:extLst>
      <p:ext uri="{BB962C8B-B14F-4D97-AF65-F5344CB8AC3E}">
        <p14:creationId xmlns:p14="http://schemas.microsoft.com/office/powerpoint/2010/main" val="20387352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2F41CB-8283-4F43-B2D3-35D2E096267C}" type="slidenum">
              <a:rPr lang="en-GB" smtClean="0"/>
              <a:t>8</a:t>
            </a:fld>
            <a:endParaRPr lang="en-GB"/>
          </a:p>
        </p:txBody>
      </p:sp>
    </p:spTree>
    <p:extLst>
      <p:ext uri="{BB962C8B-B14F-4D97-AF65-F5344CB8AC3E}">
        <p14:creationId xmlns:p14="http://schemas.microsoft.com/office/powerpoint/2010/main" val="32446920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2F41CB-8283-4F43-B2D3-35D2E096267C}" type="slidenum">
              <a:rPr lang="en-GB" smtClean="0"/>
              <a:t>9</a:t>
            </a:fld>
            <a:endParaRPr lang="en-GB"/>
          </a:p>
        </p:txBody>
      </p:sp>
    </p:spTree>
    <p:extLst>
      <p:ext uri="{BB962C8B-B14F-4D97-AF65-F5344CB8AC3E}">
        <p14:creationId xmlns:p14="http://schemas.microsoft.com/office/powerpoint/2010/main" val="42076689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2F41CB-8283-4F43-B2D3-35D2E096267C}" type="slidenum">
              <a:rPr lang="en-GB" smtClean="0"/>
              <a:t>10</a:t>
            </a:fld>
            <a:endParaRPr lang="en-GB"/>
          </a:p>
        </p:txBody>
      </p:sp>
    </p:spTree>
    <p:extLst>
      <p:ext uri="{BB962C8B-B14F-4D97-AF65-F5344CB8AC3E}">
        <p14:creationId xmlns:p14="http://schemas.microsoft.com/office/powerpoint/2010/main" val="3524195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2F41CB-8283-4F43-B2D3-35D2E096267C}" type="slidenum">
              <a:rPr lang="en-GB" smtClean="0"/>
              <a:t>11</a:t>
            </a:fld>
            <a:endParaRPr lang="en-GB"/>
          </a:p>
        </p:txBody>
      </p:sp>
    </p:spTree>
    <p:extLst>
      <p:ext uri="{BB962C8B-B14F-4D97-AF65-F5344CB8AC3E}">
        <p14:creationId xmlns:p14="http://schemas.microsoft.com/office/powerpoint/2010/main" val="30349492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Contrasting visual cultures</a:t>
            </a:r>
          </a:p>
          <a:p>
            <a:endParaRPr lang="en-GB" dirty="0"/>
          </a:p>
          <a:p>
            <a:r>
              <a:rPr lang="en-GB" dirty="0"/>
              <a:t>Aniconism</a:t>
            </a:r>
          </a:p>
        </p:txBody>
      </p:sp>
      <p:sp>
        <p:nvSpPr>
          <p:cNvPr id="4" name="Slide Number Placeholder 3"/>
          <p:cNvSpPr>
            <a:spLocks noGrp="1"/>
          </p:cNvSpPr>
          <p:nvPr>
            <p:ph type="sldNum" sz="quarter" idx="10"/>
          </p:nvPr>
        </p:nvSpPr>
        <p:spPr/>
        <p:txBody>
          <a:bodyPr/>
          <a:lstStyle/>
          <a:p>
            <a:fld id="{032F41CB-8283-4F43-B2D3-35D2E096267C}" type="slidenum">
              <a:rPr lang="en-GB" smtClean="0"/>
              <a:t>12</a:t>
            </a:fld>
            <a:endParaRPr lang="en-GB"/>
          </a:p>
        </p:txBody>
      </p:sp>
    </p:spTree>
    <p:extLst>
      <p:ext uri="{BB962C8B-B14F-4D97-AF65-F5344CB8AC3E}">
        <p14:creationId xmlns:p14="http://schemas.microsoft.com/office/powerpoint/2010/main" val="33103791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There’s something else that we’ve been looking at here …</a:t>
            </a:r>
          </a:p>
          <a:p>
            <a:r>
              <a:rPr lang="en-GB" dirty="0"/>
              <a:t>The photo itself</a:t>
            </a:r>
          </a:p>
        </p:txBody>
      </p:sp>
      <p:sp>
        <p:nvSpPr>
          <p:cNvPr id="4" name="Slide Number Placeholder 3"/>
          <p:cNvSpPr>
            <a:spLocks noGrp="1"/>
          </p:cNvSpPr>
          <p:nvPr>
            <p:ph type="sldNum" sz="quarter" idx="5"/>
          </p:nvPr>
        </p:nvSpPr>
        <p:spPr/>
        <p:txBody>
          <a:bodyPr/>
          <a:lstStyle/>
          <a:p>
            <a:fld id="{032F41CB-8283-4F43-B2D3-35D2E096267C}" type="slidenum">
              <a:rPr lang="en-GB" smtClean="0"/>
              <a:t>13</a:t>
            </a:fld>
            <a:endParaRPr lang="en-GB"/>
          </a:p>
        </p:txBody>
      </p:sp>
    </p:spTree>
    <p:extLst>
      <p:ext uri="{BB962C8B-B14F-4D97-AF65-F5344CB8AC3E}">
        <p14:creationId xmlns:p14="http://schemas.microsoft.com/office/powerpoint/2010/main" val="9799410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Photos of photos</a:t>
            </a:r>
          </a:p>
          <a:p>
            <a:endParaRPr lang="en-GB" dirty="0"/>
          </a:p>
          <a:p>
            <a:r>
              <a:rPr lang="en-GB" dirty="0"/>
              <a:t>NOTE THIS WILL LIKELY CHANGE</a:t>
            </a:r>
          </a:p>
        </p:txBody>
      </p:sp>
      <p:sp>
        <p:nvSpPr>
          <p:cNvPr id="4" name="Slide Number Placeholder 3"/>
          <p:cNvSpPr>
            <a:spLocks noGrp="1"/>
          </p:cNvSpPr>
          <p:nvPr>
            <p:ph type="sldNum" sz="quarter" idx="10"/>
          </p:nvPr>
        </p:nvSpPr>
        <p:spPr/>
        <p:txBody>
          <a:bodyPr/>
          <a:lstStyle/>
          <a:p>
            <a:fld id="{032F41CB-8283-4F43-B2D3-35D2E096267C}" type="slidenum">
              <a:rPr lang="en-GB" smtClean="0"/>
              <a:t>14</a:t>
            </a:fld>
            <a:endParaRPr lang="en-GB"/>
          </a:p>
        </p:txBody>
      </p:sp>
    </p:spTree>
    <p:extLst>
      <p:ext uri="{BB962C8B-B14F-4D97-AF65-F5344CB8AC3E}">
        <p14:creationId xmlns:p14="http://schemas.microsoft.com/office/powerpoint/2010/main" val="27399928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2F41CB-8283-4F43-B2D3-35D2E096267C}" type="slidenum">
              <a:rPr lang="en-GB" smtClean="0"/>
              <a:t>18</a:t>
            </a:fld>
            <a:endParaRPr lang="en-GB"/>
          </a:p>
        </p:txBody>
      </p:sp>
    </p:spTree>
    <p:extLst>
      <p:ext uri="{BB962C8B-B14F-4D97-AF65-F5344CB8AC3E}">
        <p14:creationId xmlns:p14="http://schemas.microsoft.com/office/powerpoint/2010/main" val="27361502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2F41CB-8283-4F43-B2D3-35D2E096267C}" type="slidenum">
              <a:rPr lang="en-GB" smtClean="0"/>
              <a:t>24</a:t>
            </a:fld>
            <a:endParaRPr lang="en-GB"/>
          </a:p>
        </p:txBody>
      </p:sp>
    </p:spTree>
    <p:extLst>
      <p:ext uri="{BB962C8B-B14F-4D97-AF65-F5344CB8AC3E}">
        <p14:creationId xmlns:p14="http://schemas.microsoft.com/office/powerpoint/2010/main" val="22542558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2F41CB-8283-4F43-B2D3-35D2E096267C}" type="slidenum">
              <a:rPr lang="en-GB" smtClean="0"/>
              <a:t>28</a:t>
            </a:fld>
            <a:endParaRPr lang="en-GB"/>
          </a:p>
        </p:txBody>
      </p:sp>
    </p:spTree>
    <p:extLst>
      <p:ext uri="{BB962C8B-B14F-4D97-AF65-F5344CB8AC3E}">
        <p14:creationId xmlns:p14="http://schemas.microsoft.com/office/powerpoint/2010/main" val="32148450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2F41CB-8283-4F43-B2D3-35D2E096267C}" type="slidenum">
              <a:rPr lang="en-GB" smtClean="0"/>
              <a:t>29</a:t>
            </a:fld>
            <a:endParaRPr lang="en-GB"/>
          </a:p>
        </p:txBody>
      </p:sp>
    </p:spTree>
    <p:extLst>
      <p:ext uri="{BB962C8B-B14F-4D97-AF65-F5344CB8AC3E}">
        <p14:creationId xmlns:p14="http://schemas.microsoft.com/office/powerpoint/2010/main" val="40258068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2F41CB-8283-4F43-B2D3-35D2E096267C}" type="slidenum">
              <a:rPr lang="en-GB" smtClean="0"/>
              <a:t>30</a:t>
            </a:fld>
            <a:endParaRPr lang="en-GB"/>
          </a:p>
        </p:txBody>
      </p:sp>
    </p:spTree>
    <p:extLst>
      <p:ext uri="{BB962C8B-B14F-4D97-AF65-F5344CB8AC3E}">
        <p14:creationId xmlns:p14="http://schemas.microsoft.com/office/powerpoint/2010/main" val="26599196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2F41CB-8283-4F43-B2D3-35D2E096267C}" type="slidenum">
              <a:rPr lang="en-GB" smtClean="0"/>
              <a:t>31</a:t>
            </a:fld>
            <a:endParaRPr lang="en-GB"/>
          </a:p>
        </p:txBody>
      </p:sp>
    </p:spTree>
    <p:extLst>
      <p:ext uri="{BB962C8B-B14F-4D97-AF65-F5344CB8AC3E}">
        <p14:creationId xmlns:p14="http://schemas.microsoft.com/office/powerpoint/2010/main" val="36658469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2F41CB-8283-4F43-B2D3-35D2E096267C}" type="slidenum">
              <a:rPr lang="en-GB" smtClean="0"/>
              <a:t>32</a:t>
            </a:fld>
            <a:endParaRPr lang="en-GB"/>
          </a:p>
        </p:txBody>
      </p:sp>
    </p:spTree>
    <p:extLst>
      <p:ext uri="{BB962C8B-B14F-4D97-AF65-F5344CB8AC3E}">
        <p14:creationId xmlns:p14="http://schemas.microsoft.com/office/powerpoint/2010/main" val="37521241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2F41CB-8283-4F43-B2D3-35D2E096267C}" type="slidenum">
              <a:rPr lang="en-GB" smtClean="0"/>
              <a:t>33</a:t>
            </a:fld>
            <a:endParaRPr lang="en-GB"/>
          </a:p>
        </p:txBody>
      </p:sp>
    </p:spTree>
    <p:extLst>
      <p:ext uri="{BB962C8B-B14F-4D97-AF65-F5344CB8AC3E}">
        <p14:creationId xmlns:p14="http://schemas.microsoft.com/office/powerpoint/2010/main" val="35019938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2F41CB-8283-4F43-B2D3-35D2E096267C}" type="slidenum">
              <a:rPr lang="en-GB" smtClean="0"/>
              <a:t>34</a:t>
            </a:fld>
            <a:endParaRPr lang="en-GB"/>
          </a:p>
        </p:txBody>
      </p:sp>
    </p:spTree>
    <p:extLst>
      <p:ext uri="{BB962C8B-B14F-4D97-AF65-F5344CB8AC3E}">
        <p14:creationId xmlns:p14="http://schemas.microsoft.com/office/powerpoint/2010/main" val="6500950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2F41CB-8283-4F43-B2D3-35D2E096267C}" type="slidenum">
              <a:rPr lang="en-GB" smtClean="0"/>
              <a:t>35</a:t>
            </a:fld>
            <a:endParaRPr lang="en-GB"/>
          </a:p>
        </p:txBody>
      </p:sp>
    </p:spTree>
    <p:extLst>
      <p:ext uri="{BB962C8B-B14F-4D97-AF65-F5344CB8AC3E}">
        <p14:creationId xmlns:p14="http://schemas.microsoft.com/office/powerpoint/2010/main" val="26563976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32F41CB-8283-4F43-B2D3-35D2E096267C}" type="slidenum">
              <a:rPr lang="en-GB" smtClean="0"/>
              <a:t>37</a:t>
            </a:fld>
            <a:endParaRPr lang="en-GB"/>
          </a:p>
        </p:txBody>
      </p:sp>
    </p:spTree>
    <p:extLst>
      <p:ext uri="{BB962C8B-B14F-4D97-AF65-F5344CB8AC3E}">
        <p14:creationId xmlns:p14="http://schemas.microsoft.com/office/powerpoint/2010/main" val="32022644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2F41CB-8283-4F43-B2D3-35D2E096267C}" type="slidenum">
              <a:rPr lang="en-GB" smtClean="0"/>
              <a:t>38</a:t>
            </a:fld>
            <a:endParaRPr lang="en-GB"/>
          </a:p>
        </p:txBody>
      </p:sp>
    </p:spTree>
    <p:extLst>
      <p:ext uri="{BB962C8B-B14F-4D97-AF65-F5344CB8AC3E}">
        <p14:creationId xmlns:p14="http://schemas.microsoft.com/office/powerpoint/2010/main" val="40416352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eaLnBrk="1" hangingPunct="1">
              <a:spcBef>
                <a:spcPct val="0"/>
              </a:spcBef>
              <a:buFont typeface="Arial" panose="020B0604020202020204" pitchFamily="34" charset="0"/>
              <a:buChar char="•"/>
            </a:pPr>
            <a:r>
              <a:rPr lang="en-GB" altLang="en-US" dirty="0"/>
              <a:t>With this targeting</a:t>
            </a:r>
            <a:r>
              <a:rPr lang="en-GB" altLang="en-US" baseline="0" dirty="0"/>
              <a:t> of homosexuality in mind, it is worth recording that the 1950s was the decade which helped popularise an enduring myth of suburban familial life, based on the normative model of a stay-at-home mother and white collar father</a:t>
            </a:r>
          </a:p>
          <a:p>
            <a:pPr marL="171450" indent="-171450" eaLnBrk="1" hangingPunct="1">
              <a:spcBef>
                <a:spcPct val="0"/>
              </a:spcBef>
              <a:buFont typeface="Arial" panose="020B0604020202020204" pitchFamily="34" charset="0"/>
              <a:buChar char="•"/>
            </a:pPr>
            <a:endParaRPr lang="en-GB" altLang="en-US" baseline="0" dirty="0"/>
          </a:p>
          <a:p>
            <a:pPr marL="171450" indent="-171450" eaLnBrk="1" hangingPunct="1">
              <a:spcBef>
                <a:spcPct val="0"/>
              </a:spcBef>
              <a:buFont typeface="Arial" panose="020B0604020202020204" pitchFamily="34" charset="0"/>
              <a:buChar char="•"/>
            </a:pPr>
            <a:r>
              <a:rPr lang="en-GB" altLang="en-US" baseline="0" dirty="0"/>
              <a:t>And while this idyll is partly framed through the lens of post-60s nostalgia, it is certainly the case that popular culture pervasively upheld such stereotypes – thanks to advertisements and the generic tropes associated with the family sitcom and other programmes on the new mass medium: television</a:t>
            </a:r>
          </a:p>
          <a:p>
            <a:pPr marL="171450" indent="-171450" eaLnBrk="1" hangingPunct="1">
              <a:spcBef>
                <a:spcPct val="0"/>
              </a:spcBef>
              <a:buFont typeface="Arial" panose="020B0604020202020204" pitchFamily="34" charset="0"/>
              <a:buChar char="•"/>
            </a:pPr>
            <a:endParaRPr lang="en-GB" altLang="en-US" baseline="0" dirty="0"/>
          </a:p>
          <a:p>
            <a:pPr marL="171450" indent="-171450" eaLnBrk="1" hangingPunct="1">
              <a:spcBef>
                <a:spcPct val="0"/>
              </a:spcBef>
              <a:buFont typeface="Arial" panose="020B0604020202020204" pitchFamily="34" charset="0"/>
              <a:buChar char="•"/>
            </a:pPr>
            <a:r>
              <a:rPr lang="en-GB" altLang="en-US" baseline="0" dirty="0"/>
              <a:t>Tupperware: symbolism of standardisation and – literally – a container</a:t>
            </a:r>
          </a:p>
          <a:p>
            <a:pPr marL="171450" indent="-171450" eaLnBrk="1" hangingPunct="1">
              <a:spcBef>
                <a:spcPct val="0"/>
              </a:spcBef>
              <a:buFont typeface="Arial" panose="020B0604020202020204" pitchFamily="34" charset="0"/>
              <a:buChar char="•"/>
            </a:pPr>
            <a:endParaRPr lang="en-GB" altLang="en-US" baseline="0" dirty="0"/>
          </a:p>
          <a:p>
            <a:pPr marL="171450" indent="-171450" eaLnBrk="1" hangingPunct="1">
              <a:spcBef>
                <a:spcPct val="0"/>
              </a:spcBef>
              <a:buFont typeface="Arial" panose="020B0604020202020204" pitchFamily="34" charset="0"/>
              <a:buChar char="•"/>
            </a:pPr>
            <a:r>
              <a:rPr lang="en-GB" altLang="en-US" baseline="0" dirty="0"/>
              <a:t>Kitchen as a front of the </a:t>
            </a:r>
            <a:r>
              <a:rPr lang="en-GB" altLang="en-US" baseline="0"/>
              <a:t>Cold War …</a:t>
            </a:r>
            <a:endParaRPr lang="en-GB" altLang="en-US" baseline="0" dirty="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42</a:t>
            </a:fld>
            <a:endParaRPr lang="en-GB" altLang="en-US">
              <a:solidFill>
                <a:srgbClr val="000000"/>
              </a:solidFill>
            </a:endParaRPr>
          </a:p>
        </p:txBody>
      </p:sp>
    </p:spTree>
    <p:extLst>
      <p:ext uri="{BB962C8B-B14F-4D97-AF65-F5344CB8AC3E}">
        <p14:creationId xmlns:p14="http://schemas.microsoft.com/office/powerpoint/2010/main" val="314105397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43</a:t>
            </a:fld>
            <a:endParaRPr lang="en-GB" altLang="en-US">
              <a:solidFill>
                <a:srgbClr val="000000"/>
              </a:solidFill>
            </a:endParaRPr>
          </a:p>
        </p:txBody>
      </p:sp>
    </p:spTree>
    <p:extLst>
      <p:ext uri="{BB962C8B-B14F-4D97-AF65-F5344CB8AC3E}">
        <p14:creationId xmlns:p14="http://schemas.microsoft.com/office/powerpoint/2010/main" val="294299306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44</a:t>
            </a:fld>
            <a:endParaRPr lang="en-GB" altLang="en-US">
              <a:solidFill>
                <a:srgbClr val="000000"/>
              </a:solidFill>
            </a:endParaRPr>
          </a:p>
        </p:txBody>
      </p:sp>
    </p:spTree>
    <p:extLst>
      <p:ext uri="{BB962C8B-B14F-4D97-AF65-F5344CB8AC3E}">
        <p14:creationId xmlns:p14="http://schemas.microsoft.com/office/powerpoint/2010/main" val="38382950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B38AE0-EB58-45FF-BDFF-77721C7ACCA6}" type="slidenum">
              <a:rPr kumimoji="0" lang="en-GB" altLang="en-US" sz="1200" b="0" i="0" u="none" strike="noStrike" kern="1200" cap="none" spc="0" normalizeH="0" baseline="0" noProof="0" smtClean="0">
                <a:ln>
                  <a:noFill/>
                </a:ln>
                <a:solidFill>
                  <a:srgbClr val="000000"/>
                </a:solidFill>
                <a:effectLst/>
                <a:uLnTx/>
                <a:uFillTx/>
                <a:latin typeface="Calibri"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45</a:t>
            </a:fld>
            <a:endParaRPr kumimoji="0" lang="en-GB" altLang="en-US" sz="1200" b="0" i="0" u="none" strike="noStrike" kern="1200" cap="none" spc="0" normalizeH="0" baseline="0" noProof="0">
              <a:ln>
                <a:noFill/>
              </a:ln>
              <a:solidFill>
                <a:srgbClr val="000000"/>
              </a:solidFill>
              <a:effectLst/>
              <a:uLnTx/>
              <a:uFillTx/>
              <a:latin typeface="Calibri" pitchFamily="34" charset="0"/>
              <a:ea typeface="+mn-ea"/>
              <a:cs typeface="+mn-cs"/>
            </a:endParaRPr>
          </a:p>
        </p:txBody>
      </p:sp>
    </p:spTree>
    <p:extLst>
      <p:ext uri="{BB962C8B-B14F-4D97-AF65-F5344CB8AC3E}">
        <p14:creationId xmlns:p14="http://schemas.microsoft.com/office/powerpoint/2010/main" val="269299603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46</a:t>
            </a:fld>
            <a:endParaRPr lang="en-GB" altLang="en-US">
              <a:solidFill>
                <a:srgbClr val="000000"/>
              </a:solidFill>
            </a:endParaRPr>
          </a:p>
        </p:txBody>
      </p:sp>
    </p:spTree>
    <p:extLst>
      <p:ext uri="{BB962C8B-B14F-4D97-AF65-F5344CB8AC3E}">
        <p14:creationId xmlns:p14="http://schemas.microsoft.com/office/powerpoint/2010/main" val="4777482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47</a:t>
            </a:fld>
            <a:endParaRPr lang="en-GB" altLang="en-US">
              <a:solidFill>
                <a:srgbClr val="000000"/>
              </a:solidFill>
            </a:endParaRPr>
          </a:p>
        </p:txBody>
      </p:sp>
    </p:spTree>
    <p:extLst>
      <p:ext uri="{BB962C8B-B14F-4D97-AF65-F5344CB8AC3E}">
        <p14:creationId xmlns:p14="http://schemas.microsoft.com/office/powerpoint/2010/main" val="23957884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2F41CB-8283-4F43-B2D3-35D2E096267C}" type="slidenum">
              <a:rPr lang="en-GB" smtClean="0"/>
              <a:t>53</a:t>
            </a:fld>
            <a:endParaRPr lang="en-GB"/>
          </a:p>
        </p:txBody>
      </p:sp>
    </p:spTree>
    <p:extLst>
      <p:ext uri="{BB962C8B-B14F-4D97-AF65-F5344CB8AC3E}">
        <p14:creationId xmlns:p14="http://schemas.microsoft.com/office/powerpoint/2010/main" val="854530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6192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71696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6092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705885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2998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11/16/2021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53526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11/16/2021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60443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48033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3078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508125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820224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815545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275281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11/16/2021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585333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11/16/2021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670076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9677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55149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B61BEF0D-F0BB-DE4B-95CE-6DB70DBA9567}" type="datetimeFigureOut">
              <a:rPr lang="en-US" smtClean="0"/>
              <a:pPr/>
              <a:t>11/16/2021</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4413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image" Target="../media/image33.png"/></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vam.ac.uk/exhibitions/opus-anglicanum-masterpieces-of-english-medieval-embroidery"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31.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47.jpeg"/><Relationship Id="rId4" Type="http://schemas.openxmlformats.org/officeDocument/2006/relationships/image" Target="../media/image46.jpeg"/></Relationships>
</file>

<file path=ppt/slides/_rels/slide32.xml.rels><?xml version="1.0" encoding="UTF-8" standalone="yes"?>
<Relationships xmlns="http://schemas.openxmlformats.org/package/2006/relationships"><Relationship Id="rId3" Type="http://schemas.openxmlformats.org/officeDocument/2006/relationships/image" Target="../media/image48.png"/><Relationship Id="rId7" Type="http://schemas.openxmlformats.org/officeDocument/2006/relationships/image" Target="../media/image51.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hyperlink" Target="https://worcestercathedrallibrary.wordpress.com/2015/06/03/memento-mori-death-and-hell-in-medieval-art/"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www.nationalgallery.org.uk/paintings/carlo-crivelli-the-demidoff-altarpiece"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slides/_rels/slide3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9.emf"/><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61.png"/><Relationship Id="rId4" Type="http://schemas.openxmlformats.org/officeDocument/2006/relationships/image" Target="../media/image60.emf"/></Relationships>
</file>

<file path=ppt/slides/_rels/slide3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2.xml"/><Relationship Id="rId5" Type="http://schemas.openxmlformats.org/officeDocument/2006/relationships/image" Target="../media/image66.png"/><Relationship Id="rId4" Type="http://schemas.openxmlformats.org/officeDocument/2006/relationships/image" Target="../media/image65.png"/></Relationships>
</file>

<file path=ppt/slides/_rels/slide40.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8.png"/><Relationship Id="rId1" Type="http://schemas.openxmlformats.org/officeDocument/2006/relationships/slideLayout" Target="../slideLayouts/slideLayout2.xml"/><Relationship Id="rId4" Type="http://schemas.openxmlformats.org/officeDocument/2006/relationships/image" Target="../media/image69.png"/></Relationships>
</file>

<file path=ppt/slides/_rels/slide4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image" Target="../media/image72.png"/><Relationship Id="rId4" Type="http://schemas.openxmlformats.org/officeDocument/2006/relationships/image" Target="../media/image71.png"/></Relationships>
</file>

<file path=ppt/slides/_rels/slide4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8.xml"/><Relationship Id="rId1" Type="http://schemas.openxmlformats.org/officeDocument/2006/relationships/slideLayout" Target="../slideLayouts/slideLayout7.xml"/><Relationship Id="rId5" Type="http://schemas.openxmlformats.org/officeDocument/2006/relationships/image" Target="../media/image75.png"/><Relationship Id="rId4" Type="http://schemas.openxmlformats.org/officeDocument/2006/relationships/image" Target="../media/image74.png"/></Relationships>
</file>

<file path=ppt/slides/_rels/slide4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75.png"/><Relationship Id="rId4" Type="http://schemas.openxmlformats.org/officeDocument/2006/relationships/image" Target="../media/image74.png"/></Relationships>
</file>

<file path=ppt/slides/_rels/slide45.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77.png"/></Relationships>
</file>

<file path=ppt/slides/_rels/slide46.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31.xml"/><Relationship Id="rId1" Type="http://schemas.openxmlformats.org/officeDocument/2006/relationships/slideLayout" Target="../slideLayouts/slideLayout7.xml"/><Relationship Id="rId5" Type="http://schemas.openxmlformats.org/officeDocument/2006/relationships/image" Target="../media/image80.png"/><Relationship Id="rId4" Type="http://schemas.openxmlformats.org/officeDocument/2006/relationships/image" Target="../media/image79.png"/></Relationships>
</file>

<file path=ppt/slides/_rels/slide47.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7.xml"/><Relationship Id="rId4" Type="http://schemas.openxmlformats.org/officeDocument/2006/relationships/image" Target="../media/image89.png"/></Relationships>
</file>

<file path=ppt/slides/_rels/slide52.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png"/><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33.xml"/><Relationship Id="rId1" Type="http://schemas.openxmlformats.org/officeDocument/2006/relationships/slideLayout" Target="../slideLayouts/slideLayout3.xml"/><Relationship Id="rId4" Type="http://schemas.openxmlformats.org/officeDocument/2006/relationships/image" Target="../media/image93.png"/></Relationships>
</file>

<file path=ppt/slides/_rels/slide54.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png"/><Relationship Id="rId1" Type="http://schemas.openxmlformats.org/officeDocument/2006/relationships/slideLayout" Target="../slideLayouts/slideLayout2.xml"/><Relationship Id="rId4" Type="http://schemas.openxmlformats.org/officeDocument/2006/relationships/image" Target="../media/image96.png"/></Relationships>
</file>

<file path=ppt/slides/_rels/slide55.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slideLayout" Target="../slideLayouts/slideLayout2.xml"/><Relationship Id="rId1" Type="http://schemas.openxmlformats.org/officeDocument/2006/relationships/video" Target="https://www.youtube.com/embed/DcwaiUxKClk?feature=oembed" TargetMode="External"/></Relationships>
</file>

<file path=ppt/slides/_rels/slide56.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07193" y="863605"/>
            <a:ext cx="9440034" cy="3536945"/>
          </a:xfrm>
        </p:spPr>
        <p:txBody>
          <a:bodyPr>
            <a:normAutofit/>
          </a:bodyPr>
          <a:lstStyle/>
          <a:p>
            <a:r>
              <a:rPr lang="en-GB" sz="8800" dirty="0">
                <a:solidFill>
                  <a:srgbClr val="FFFF00"/>
                </a:solidFill>
              </a:rPr>
              <a:t>Visual Culture/</a:t>
            </a:r>
            <a:br>
              <a:rPr lang="en-GB" sz="8800" dirty="0">
                <a:solidFill>
                  <a:srgbClr val="FFFF00"/>
                </a:solidFill>
              </a:rPr>
            </a:br>
            <a:r>
              <a:rPr lang="en-GB" sz="8800" dirty="0">
                <a:solidFill>
                  <a:srgbClr val="FFFF00"/>
                </a:solidFill>
              </a:rPr>
              <a:t>Material Culture</a:t>
            </a:r>
          </a:p>
        </p:txBody>
      </p:sp>
    </p:spTree>
    <p:extLst>
      <p:ext uri="{BB962C8B-B14F-4D97-AF65-F5344CB8AC3E}">
        <p14:creationId xmlns:p14="http://schemas.microsoft.com/office/powerpoint/2010/main" val="35878685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Overview</a:t>
            </a:r>
          </a:p>
        </p:txBody>
      </p:sp>
      <p:sp>
        <p:nvSpPr>
          <p:cNvPr id="3" name="Content Placeholder 2"/>
          <p:cNvSpPr>
            <a:spLocks noGrp="1"/>
          </p:cNvSpPr>
          <p:nvPr>
            <p:ph idx="1"/>
          </p:nvPr>
        </p:nvSpPr>
        <p:spPr>
          <a:xfrm>
            <a:off x="913795" y="1732449"/>
            <a:ext cx="10353762" cy="4896951"/>
          </a:xfrm>
        </p:spPr>
        <p:txBody>
          <a:bodyPr>
            <a:normAutofit fontScale="32500" lnSpcReduction="20000"/>
          </a:bodyPr>
          <a:lstStyle/>
          <a:p>
            <a:pPr marL="36900" indent="0">
              <a:buNone/>
            </a:pPr>
            <a:r>
              <a:rPr lang="en-GB" sz="7000" dirty="0"/>
              <a:t>1. Image Commentary Overview</a:t>
            </a:r>
          </a:p>
          <a:p>
            <a:pPr marL="494100" indent="-457200">
              <a:buAutoNum type="arabicPeriod"/>
            </a:pPr>
            <a:endParaRPr lang="en-GB" sz="7000" dirty="0"/>
          </a:p>
          <a:p>
            <a:pPr marL="36900" indent="0">
              <a:buNone/>
            </a:pPr>
            <a:r>
              <a:rPr lang="en-GB" sz="7000" dirty="0"/>
              <a:t>2. Visual Culture Concepts and Examples  </a:t>
            </a:r>
          </a:p>
          <a:p>
            <a:pPr>
              <a:buFontTx/>
              <a:buChar char="-"/>
            </a:pPr>
            <a:r>
              <a:rPr lang="en-GB" sz="7000" dirty="0"/>
              <a:t>Ronald Reagan Case Study</a:t>
            </a:r>
          </a:p>
          <a:p>
            <a:pPr marL="494100" indent="-457200">
              <a:buAutoNum type="arabicPeriod"/>
            </a:pPr>
            <a:endParaRPr lang="en-GB" sz="7000" dirty="0"/>
          </a:p>
          <a:p>
            <a:pPr marL="36900" indent="0">
              <a:buNone/>
            </a:pPr>
            <a:r>
              <a:rPr lang="en-GB" sz="7000" dirty="0"/>
              <a:t>3. Medieval Visual/Material Cultures</a:t>
            </a:r>
          </a:p>
          <a:p>
            <a:pPr marL="36900" indent="0">
              <a:buNone/>
            </a:pPr>
            <a:endParaRPr lang="en-GB" sz="7000" dirty="0"/>
          </a:p>
          <a:p>
            <a:pPr marL="36900" indent="0">
              <a:buNone/>
            </a:pPr>
            <a:r>
              <a:rPr lang="en-GB" sz="7000" dirty="0"/>
              <a:t>4. Visual/Material Cultures Case Studies</a:t>
            </a:r>
          </a:p>
          <a:p>
            <a:pPr lvl="1">
              <a:buFontTx/>
              <a:buChar char="-"/>
            </a:pPr>
            <a:r>
              <a:rPr lang="en-GB" sz="7000" dirty="0"/>
              <a:t>Plastic in US Culture in 1950s</a:t>
            </a:r>
          </a:p>
          <a:p>
            <a:pPr lvl="1">
              <a:buFontTx/>
              <a:buChar char="-"/>
            </a:pPr>
            <a:r>
              <a:rPr lang="en-GB" sz="7000" dirty="0"/>
              <a:t>Concrete vs Brick in Late-20th-Century Britain</a:t>
            </a:r>
          </a:p>
          <a:p>
            <a:pPr>
              <a:buFontTx/>
              <a:buChar char="-"/>
            </a:pPr>
            <a:br>
              <a:rPr lang="en-GB" sz="3200" dirty="0"/>
            </a:br>
            <a:br>
              <a:rPr lang="en-GB" sz="3200" dirty="0"/>
            </a:br>
            <a:endParaRPr lang="en-GB" sz="3200" dirty="0"/>
          </a:p>
          <a:p>
            <a:pPr marL="494100" indent="-457200">
              <a:buAutoNum type="arabicPeriod"/>
            </a:pPr>
            <a:endParaRPr lang="en-GB" dirty="0"/>
          </a:p>
          <a:p>
            <a:pPr marL="494100" indent="-457200">
              <a:buAutoNum type="arabicPeriod"/>
            </a:pPr>
            <a:endParaRPr lang="en-GB" dirty="0"/>
          </a:p>
          <a:p>
            <a:pPr marL="494100" indent="-457200">
              <a:buAutoNum type="arabicPeriod"/>
            </a:pPr>
            <a:endParaRPr lang="en-GB" dirty="0"/>
          </a:p>
          <a:p>
            <a:pPr marL="494100" indent="-457200">
              <a:buAutoNum type="arabicPeriod"/>
            </a:pPr>
            <a:endParaRPr lang="en-GB" dirty="0"/>
          </a:p>
          <a:p>
            <a:pPr marL="494100" indent="-457200">
              <a:buAutoNum type="arabicPeriod"/>
            </a:pPr>
            <a:endParaRPr lang="en-GB" dirty="0"/>
          </a:p>
        </p:txBody>
      </p:sp>
    </p:spTree>
    <p:extLst>
      <p:ext uri="{BB962C8B-B14F-4D97-AF65-F5344CB8AC3E}">
        <p14:creationId xmlns:p14="http://schemas.microsoft.com/office/powerpoint/2010/main" val="1293595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1054443"/>
            <a:ext cx="10353762" cy="970450"/>
          </a:xfrm>
        </p:spPr>
        <p:txBody>
          <a:bodyPr>
            <a:normAutofit fontScale="90000"/>
          </a:bodyPr>
          <a:lstStyle/>
          <a:p>
            <a:r>
              <a:rPr lang="en-GB" dirty="0">
                <a:solidFill>
                  <a:srgbClr val="FFFF00"/>
                </a:solidFill>
              </a:rPr>
              <a:t>1. Image Commentary Overview</a:t>
            </a:r>
            <a:br>
              <a:rPr lang="en-GB" dirty="0">
                <a:solidFill>
                  <a:srgbClr val="FFFF00"/>
                </a:solidFill>
              </a:rPr>
            </a:br>
            <a:br>
              <a:rPr lang="en-GB" dirty="0">
                <a:solidFill>
                  <a:srgbClr val="FFFF00"/>
                </a:solidFill>
              </a:rPr>
            </a:br>
            <a:r>
              <a:rPr lang="en-GB" dirty="0">
                <a:solidFill>
                  <a:srgbClr val="FDB7F0"/>
                </a:solidFill>
              </a:rPr>
              <a:t>Checklist</a:t>
            </a:r>
            <a:br>
              <a:rPr lang="en-GB" dirty="0">
                <a:solidFill>
                  <a:srgbClr val="FFFF00"/>
                </a:solidFill>
              </a:rPr>
            </a:br>
            <a:endParaRPr lang="en-GB" dirty="0">
              <a:solidFill>
                <a:srgbClr val="FFFF00"/>
              </a:solidFill>
            </a:endParaRPr>
          </a:p>
        </p:txBody>
      </p:sp>
      <p:sp>
        <p:nvSpPr>
          <p:cNvPr id="3" name="Content Placeholder 2"/>
          <p:cNvSpPr>
            <a:spLocks noGrp="1"/>
          </p:cNvSpPr>
          <p:nvPr>
            <p:ph idx="1"/>
          </p:nvPr>
        </p:nvSpPr>
        <p:spPr>
          <a:xfrm>
            <a:off x="913795" y="2385540"/>
            <a:ext cx="10518862" cy="4089401"/>
          </a:xfrm>
        </p:spPr>
        <p:txBody>
          <a:bodyPr numCol="2">
            <a:normAutofit lnSpcReduction="10000"/>
          </a:bodyPr>
          <a:lstStyle/>
          <a:p>
            <a:pPr algn="ctr"/>
            <a:r>
              <a:rPr lang="en-GB" sz="3200" dirty="0"/>
              <a:t>CONTENT</a:t>
            </a:r>
          </a:p>
          <a:p>
            <a:pPr algn="ctr"/>
            <a:endParaRPr lang="en-GB" sz="3200" dirty="0"/>
          </a:p>
          <a:p>
            <a:pPr algn="ctr"/>
            <a:r>
              <a:rPr lang="en-GB" sz="3200" dirty="0"/>
              <a:t>CONTEXT </a:t>
            </a:r>
          </a:p>
          <a:p>
            <a:pPr algn="ctr"/>
            <a:endParaRPr lang="en-GB" sz="3200" dirty="0"/>
          </a:p>
          <a:p>
            <a:pPr algn="ctr"/>
            <a:r>
              <a:rPr lang="en-GB" sz="3200" dirty="0"/>
              <a:t>SIGNIFICANCE</a:t>
            </a:r>
          </a:p>
          <a:p>
            <a:pPr algn="ctr"/>
            <a:endParaRPr lang="en-GB" sz="3200" dirty="0"/>
          </a:p>
          <a:p>
            <a:pPr algn="ctr"/>
            <a:r>
              <a:rPr lang="en-GB" sz="3200" dirty="0"/>
              <a:t>MEDIUM and  MATERIALS</a:t>
            </a:r>
          </a:p>
          <a:p>
            <a:pPr algn="ctr"/>
            <a:endParaRPr lang="en-GB" sz="3200" dirty="0"/>
          </a:p>
          <a:p>
            <a:pPr algn="ctr"/>
            <a:r>
              <a:rPr lang="en-GB" sz="3200" dirty="0"/>
              <a:t>PRODUCER(S)</a:t>
            </a:r>
          </a:p>
          <a:p>
            <a:pPr algn="ctr"/>
            <a:endParaRPr lang="en-GB" sz="3200" dirty="0"/>
          </a:p>
          <a:p>
            <a:pPr algn="ctr"/>
            <a:r>
              <a:rPr lang="en-GB" sz="3200" dirty="0"/>
              <a:t>AUDIENCE(S) and/or SETTING</a:t>
            </a:r>
          </a:p>
        </p:txBody>
      </p:sp>
    </p:spTree>
    <p:extLst>
      <p:ext uri="{BB962C8B-B14F-4D97-AF65-F5344CB8AC3E}">
        <p14:creationId xmlns:p14="http://schemas.microsoft.com/office/powerpoint/2010/main" val="980072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1762" y="0"/>
            <a:ext cx="6631136" cy="4432300"/>
          </a:xfrm>
          <a:prstGeom prst="rect">
            <a:avLst/>
          </a:prstGeom>
        </p:spPr>
      </p:pic>
      <p:sp>
        <p:nvSpPr>
          <p:cNvPr id="3" name="Rectangle 2"/>
          <p:cNvSpPr/>
          <p:nvPr/>
        </p:nvSpPr>
        <p:spPr>
          <a:xfrm>
            <a:off x="299724" y="4742934"/>
            <a:ext cx="3036280" cy="646331"/>
          </a:xfrm>
          <a:prstGeom prst="rect">
            <a:avLst/>
          </a:prstGeom>
        </p:spPr>
        <p:txBody>
          <a:bodyPr wrap="none">
            <a:spAutoFit/>
          </a:bodyPr>
          <a:lstStyle/>
          <a:p>
            <a:r>
              <a:rPr lang="en-GB" dirty="0"/>
              <a:t>Harold </a:t>
            </a:r>
            <a:r>
              <a:rPr lang="en-GB" dirty="0" err="1"/>
              <a:t>Lasswell</a:t>
            </a:r>
            <a:r>
              <a:rPr lang="en-GB" dirty="0"/>
              <a:t> (1902–1972)</a:t>
            </a:r>
          </a:p>
          <a:p>
            <a:endParaRPr lang="en-GB" dirty="0"/>
          </a:p>
        </p:txBody>
      </p:sp>
      <p:sp>
        <p:nvSpPr>
          <p:cNvPr id="4" name="Title 1"/>
          <p:cNvSpPr txBox="1">
            <a:spLocks/>
          </p:cNvSpPr>
          <p:nvPr/>
        </p:nvSpPr>
        <p:spPr>
          <a:xfrm>
            <a:off x="7175499" y="444500"/>
            <a:ext cx="4092057" cy="1135550"/>
          </a:xfrm>
          <a:prstGeom prst="rect">
            <a:avLst/>
          </a:prstGeom>
        </p:spPr>
        <p:txBody>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dirty="0" err="1"/>
              <a:t>Lasswell’s</a:t>
            </a:r>
            <a:r>
              <a:rPr lang="en-GB" sz="2800" dirty="0"/>
              <a:t> </a:t>
            </a:r>
          </a:p>
          <a:p>
            <a:r>
              <a:rPr lang="en-GB" sz="2800" dirty="0"/>
              <a:t>Model of Communication</a:t>
            </a:r>
          </a:p>
          <a:p>
            <a:r>
              <a:rPr lang="en-GB" sz="2800" dirty="0">
                <a:effectLst/>
              </a:rPr>
              <a:t>‘5Ws’ </a:t>
            </a:r>
          </a:p>
          <a:p>
            <a:r>
              <a:rPr lang="en-GB" sz="2800" dirty="0">
                <a:effectLst/>
              </a:rPr>
              <a:t>"</a:t>
            </a:r>
            <a:r>
              <a:rPr lang="en-GB" sz="2800" u="sng" dirty="0">
                <a:solidFill>
                  <a:srgbClr val="FFFF00"/>
                </a:solidFill>
                <a:effectLst/>
              </a:rPr>
              <a:t>W</a:t>
            </a:r>
            <a:r>
              <a:rPr lang="en-GB" sz="2800" dirty="0">
                <a:solidFill>
                  <a:srgbClr val="FFFF00"/>
                </a:solidFill>
                <a:effectLst/>
              </a:rPr>
              <a:t>ho</a:t>
            </a:r>
            <a:r>
              <a:rPr lang="en-GB" sz="2800" dirty="0">
                <a:effectLst/>
              </a:rPr>
              <a:t> says </a:t>
            </a:r>
            <a:r>
              <a:rPr lang="en-GB" sz="2800" u="sng" dirty="0">
                <a:solidFill>
                  <a:srgbClr val="FFFF00"/>
                </a:solidFill>
                <a:effectLst/>
              </a:rPr>
              <a:t>W</a:t>
            </a:r>
            <a:r>
              <a:rPr lang="en-GB" sz="2800" dirty="0">
                <a:solidFill>
                  <a:srgbClr val="FFFF00"/>
                </a:solidFill>
                <a:effectLst/>
              </a:rPr>
              <a:t>hat</a:t>
            </a:r>
            <a:r>
              <a:rPr lang="en-GB" sz="2800" dirty="0">
                <a:effectLst/>
              </a:rPr>
              <a:t> to </a:t>
            </a:r>
            <a:r>
              <a:rPr lang="en-GB" sz="2800" u="sng" dirty="0">
                <a:solidFill>
                  <a:srgbClr val="FFFF00"/>
                </a:solidFill>
                <a:effectLst/>
              </a:rPr>
              <a:t>W</a:t>
            </a:r>
            <a:r>
              <a:rPr lang="en-GB" sz="2800" dirty="0">
                <a:solidFill>
                  <a:srgbClr val="FFFF00"/>
                </a:solidFill>
                <a:effectLst/>
              </a:rPr>
              <a:t>hom</a:t>
            </a:r>
            <a:r>
              <a:rPr lang="en-GB" sz="2800" dirty="0">
                <a:effectLst/>
              </a:rPr>
              <a:t> in </a:t>
            </a:r>
            <a:r>
              <a:rPr lang="en-GB" sz="2800" u="sng" dirty="0">
                <a:solidFill>
                  <a:srgbClr val="FFFF00"/>
                </a:solidFill>
                <a:effectLst/>
              </a:rPr>
              <a:t>W</a:t>
            </a:r>
            <a:r>
              <a:rPr lang="en-GB" sz="2800" dirty="0">
                <a:solidFill>
                  <a:srgbClr val="FFFF00"/>
                </a:solidFill>
                <a:effectLst/>
              </a:rPr>
              <a:t>hich Channel </a:t>
            </a:r>
            <a:r>
              <a:rPr lang="en-GB" sz="2800" dirty="0">
                <a:effectLst/>
              </a:rPr>
              <a:t>with </a:t>
            </a:r>
            <a:r>
              <a:rPr lang="en-GB" sz="2800" u="sng" dirty="0">
                <a:solidFill>
                  <a:srgbClr val="FFFF00"/>
                </a:solidFill>
                <a:effectLst/>
              </a:rPr>
              <a:t>W</a:t>
            </a:r>
            <a:r>
              <a:rPr lang="en-GB" sz="2800" dirty="0">
                <a:solidFill>
                  <a:srgbClr val="FFFF00"/>
                </a:solidFill>
                <a:effectLst/>
              </a:rPr>
              <a:t>hat Effect</a:t>
            </a:r>
            <a:r>
              <a:rPr lang="en-GB" sz="2800" dirty="0">
                <a:effectLst/>
              </a:rPr>
              <a:t>".</a:t>
            </a:r>
          </a:p>
          <a:p>
            <a:endParaRPr lang="en-GB" sz="2800" dirty="0">
              <a:effectLst/>
            </a:endParaRPr>
          </a:p>
        </p:txBody>
      </p:sp>
    </p:spTree>
    <p:extLst>
      <p:ext uri="{BB962C8B-B14F-4D97-AF65-F5344CB8AC3E}">
        <p14:creationId xmlns:p14="http://schemas.microsoft.com/office/powerpoint/2010/main" val="2248405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490672" y="0"/>
            <a:ext cx="9134455" cy="6858000"/>
          </a:xfrm>
          <a:prstGeom prst="rect">
            <a:avLst/>
          </a:prstGeom>
        </p:spPr>
      </p:pic>
      <p:pic>
        <p:nvPicPr>
          <p:cNvPr id="4" name="Picture 3"/>
          <p:cNvPicPr>
            <a:picLocks noChangeAspect="1"/>
          </p:cNvPicPr>
          <p:nvPr/>
        </p:nvPicPr>
        <p:blipFill rotWithShape="1">
          <a:blip r:embed="rId3"/>
          <a:srcRect l="64043" t="64037" r="25529" b="32074"/>
          <a:stretch/>
        </p:blipFill>
        <p:spPr>
          <a:xfrm>
            <a:off x="7289801" y="4394200"/>
            <a:ext cx="952500" cy="266700"/>
          </a:xfrm>
          <a:prstGeom prst="rect">
            <a:avLst/>
          </a:prstGeom>
        </p:spPr>
      </p:pic>
      <p:pic>
        <p:nvPicPr>
          <p:cNvPr id="5" name="Picture 4"/>
          <p:cNvPicPr>
            <a:picLocks noChangeAspect="1"/>
          </p:cNvPicPr>
          <p:nvPr/>
        </p:nvPicPr>
        <p:blipFill rotWithShape="1">
          <a:blip r:embed="rId3"/>
          <a:srcRect l="64043" t="64037" r="34080" b="32630"/>
          <a:stretch/>
        </p:blipFill>
        <p:spPr>
          <a:xfrm>
            <a:off x="7766051" y="4660900"/>
            <a:ext cx="171449" cy="228600"/>
          </a:xfrm>
          <a:prstGeom prst="rect">
            <a:avLst/>
          </a:prstGeom>
        </p:spPr>
      </p:pic>
      <p:pic>
        <p:nvPicPr>
          <p:cNvPr id="6" name="Picture 5"/>
          <p:cNvPicPr>
            <a:picLocks noChangeAspect="1"/>
          </p:cNvPicPr>
          <p:nvPr/>
        </p:nvPicPr>
        <p:blipFill rotWithShape="1">
          <a:blip r:embed="rId3"/>
          <a:srcRect l="66363" t="64870" r="32603" b="32074"/>
          <a:stretch/>
        </p:blipFill>
        <p:spPr>
          <a:xfrm>
            <a:off x="8178007" y="4442619"/>
            <a:ext cx="94456" cy="209550"/>
          </a:xfrm>
          <a:prstGeom prst="rect">
            <a:avLst/>
          </a:prstGeom>
        </p:spPr>
      </p:pic>
    </p:spTree>
    <p:extLst>
      <p:ext uri="{BB962C8B-B14F-4D97-AF65-F5344CB8AC3E}">
        <p14:creationId xmlns:p14="http://schemas.microsoft.com/office/powerpoint/2010/main" val="16372124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1762" y="0"/>
            <a:ext cx="6631136" cy="4432300"/>
          </a:xfrm>
          <a:prstGeom prst="rect">
            <a:avLst/>
          </a:prstGeom>
        </p:spPr>
      </p:pic>
      <p:sp>
        <p:nvSpPr>
          <p:cNvPr id="3" name="Rectangle 2"/>
          <p:cNvSpPr/>
          <p:nvPr/>
        </p:nvSpPr>
        <p:spPr>
          <a:xfrm>
            <a:off x="299724" y="4742934"/>
            <a:ext cx="3036280" cy="646331"/>
          </a:xfrm>
          <a:prstGeom prst="rect">
            <a:avLst/>
          </a:prstGeom>
        </p:spPr>
        <p:txBody>
          <a:bodyPr wrap="none">
            <a:spAutoFit/>
          </a:bodyPr>
          <a:lstStyle/>
          <a:p>
            <a:r>
              <a:rPr lang="en-GB" dirty="0"/>
              <a:t>Harold </a:t>
            </a:r>
            <a:r>
              <a:rPr lang="en-GB" dirty="0" err="1"/>
              <a:t>Lasswell</a:t>
            </a:r>
            <a:r>
              <a:rPr lang="en-GB" dirty="0"/>
              <a:t> (1902–1972)</a:t>
            </a:r>
          </a:p>
          <a:p>
            <a:endParaRPr lang="en-GB" dirty="0"/>
          </a:p>
        </p:txBody>
      </p:sp>
      <p:sp>
        <p:nvSpPr>
          <p:cNvPr id="4" name="Title 1"/>
          <p:cNvSpPr txBox="1">
            <a:spLocks/>
          </p:cNvSpPr>
          <p:nvPr/>
        </p:nvSpPr>
        <p:spPr>
          <a:xfrm>
            <a:off x="7175499" y="444500"/>
            <a:ext cx="4092057" cy="1135550"/>
          </a:xfrm>
          <a:prstGeom prst="rect">
            <a:avLst/>
          </a:prstGeom>
        </p:spPr>
        <p:txBody>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dirty="0" err="1"/>
              <a:t>Lasswell’s</a:t>
            </a:r>
            <a:r>
              <a:rPr lang="en-GB" sz="2800" dirty="0"/>
              <a:t> </a:t>
            </a:r>
          </a:p>
          <a:p>
            <a:r>
              <a:rPr lang="en-GB" sz="2800" dirty="0"/>
              <a:t>Model of Communication</a:t>
            </a:r>
          </a:p>
          <a:p>
            <a:r>
              <a:rPr lang="en-GB" sz="2800" dirty="0">
                <a:effectLst/>
              </a:rPr>
              <a:t>‘5Ws’ </a:t>
            </a:r>
          </a:p>
          <a:p>
            <a:r>
              <a:rPr lang="en-GB" sz="2800" dirty="0">
                <a:effectLst/>
              </a:rPr>
              <a:t>"</a:t>
            </a:r>
            <a:r>
              <a:rPr lang="en-GB" sz="2800" u="sng" dirty="0">
                <a:solidFill>
                  <a:srgbClr val="FFFF00"/>
                </a:solidFill>
                <a:effectLst/>
              </a:rPr>
              <a:t>W</a:t>
            </a:r>
            <a:r>
              <a:rPr lang="en-GB" sz="2800" dirty="0">
                <a:solidFill>
                  <a:srgbClr val="FFFF00"/>
                </a:solidFill>
                <a:effectLst/>
              </a:rPr>
              <a:t>ho</a:t>
            </a:r>
            <a:r>
              <a:rPr lang="en-GB" sz="2800" dirty="0">
                <a:effectLst/>
              </a:rPr>
              <a:t> says </a:t>
            </a:r>
            <a:r>
              <a:rPr lang="en-GB" sz="2800" u="sng" dirty="0">
                <a:solidFill>
                  <a:srgbClr val="FFFF00"/>
                </a:solidFill>
                <a:effectLst/>
              </a:rPr>
              <a:t>W</a:t>
            </a:r>
            <a:r>
              <a:rPr lang="en-GB" sz="2800" dirty="0">
                <a:solidFill>
                  <a:srgbClr val="FFFF00"/>
                </a:solidFill>
                <a:effectLst/>
              </a:rPr>
              <a:t>hat</a:t>
            </a:r>
            <a:r>
              <a:rPr lang="en-GB" sz="2800" dirty="0">
                <a:effectLst/>
              </a:rPr>
              <a:t> to </a:t>
            </a:r>
            <a:r>
              <a:rPr lang="en-GB" sz="2800" u="sng" dirty="0">
                <a:solidFill>
                  <a:srgbClr val="FFFF00"/>
                </a:solidFill>
                <a:effectLst/>
              </a:rPr>
              <a:t>W</a:t>
            </a:r>
            <a:r>
              <a:rPr lang="en-GB" sz="2800" dirty="0">
                <a:solidFill>
                  <a:srgbClr val="FFFF00"/>
                </a:solidFill>
                <a:effectLst/>
              </a:rPr>
              <a:t>hom</a:t>
            </a:r>
            <a:r>
              <a:rPr lang="en-GB" sz="2800" dirty="0">
                <a:effectLst/>
              </a:rPr>
              <a:t> in </a:t>
            </a:r>
            <a:r>
              <a:rPr lang="en-GB" sz="2800" u="sng" dirty="0">
                <a:solidFill>
                  <a:srgbClr val="FFFF00"/>
                </a:solidFill>
                <a:effectLst/>
              </a:rPr>
              <a:t>W</a:t>
            </a:r>
            <a:r>
              <a:rPr lang="en-GB" sz="2800" dirty="0">
                <a:solidFill>
                  <a:srgbClr val="FFFF00"/>
                </a:solidFill>
                <a:effectLst/>
              </a:rPr>
              <a:t>hich Channel </a:t>
            </a:r>
            <a:r>
              <a:rPr lang="en-GB" sz="2800" dirty="0">
                <a:effectLst/>
              </a:rPr>
              <a:t>with </a:t>
            </a:r>
            <a:r>
              <a:rPr lang="en-GB" sz="2800" u="sng" dirty="0">
                <a:solidFill>
                  <a:srgbClr val="FFFF00"/>
                </a:solidFill>
                <a:effectLst/>
              </a:rPr>
              <a:t>W</a:t>
            </a:r>
            <a:r>
              <a:rPr lang="en-GB" sz="2800" dirty="0">
                <a:solidFill>
                  <a:srgbClr val="FFFF00"/>
                </a:solidFill>
                <a:effectLst/>
              </a:rPr>
              <a:t>hat Effect</a:t>
            </a:r>
            <a:r>
              <a:rPr lang="en-GB" sz="2800" dirty="0">
                <a:effectLst/>
              </a:rPr>
              <a:t>".</a:t>
            </a:r>
          </a:p>
          <a:p>
            <a:endParaRPr lang="en-GB" sz="2800" dirty="0">
              <a:effectLst/>
            </a:endParaRPr>
          </a:p>
          <a:p>
            <a:r>
              <a:rPr lang="en-GB" sz="2800" dirty="0">
                <a:effectLst/>
              </a:rPr>
              <a:t>To which as historians, we should add </a:t>
            </a:r>
            <a:r>
              <a:rPr lang="en-GB" sz="2800" dirty="0">
                <a:solidFill>
                  <a:srgbClr val="FFFF00"/>
                </a:solidFill>
                <a:effectLst/>
              </a:rPr>
              <a:t>WHEN AND WHERE</a:t>
            </a:r>
            <a:endParaRPr lang="en-GB" sz="2800" dirty="0">
              <a:solidFill>
                <a:srgbClr val="FFFF00"/>
              </a:solidFill>
            </a:endParaRPr>
          </a:p>
          <a:p>
            <a:endParaRPr lang="en-GB" sz="2800" dirty="0"/>
          </a:p>
          <a:p>
            <a:endParaRPr lang="en-GB" sz="2800" dirty="0"/>
          </a:p>
        </p:txBody>
      </p:sp>
    </p:spTree>
    <p:extLst>
      <p:ext uri="{BB962C8B-B14F-4D97-AF65-F5344CB8AC3E}">
        <p14:creationId xmlns:p14="http://schemas.microsoft.com/office/powerpoint/2010/main" val="3605046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850899"/>
            <a:ext cx="10353762" cy="970450"/>
          </a:xfrm>
        </p:spPr>
        <p:txBody>
          <a:bodyPr>
            <a:normAutofit fontScale="90000"/>
          </a:bodyPr>
          <a:lstStyle/>
          <a:p>
            <a:r>
              <a:rPr lang="en-GB" dirty="0">
                <a:solidFill>
                  <a:schemeClr val="accent1">
                    <a:lumMod val="20000"/>
                    <a:lumOff val="80000"/>
                  </a:schemeClr>
                </a:solidFill>
                <a:effectLst/>
              </a:rPr>
              <a:t>CHECKLIST </a:t>
            </a:r>
            <a:br>
              <a:rPr lang="en-GB" dirty="0">
                <a:solidFill>
                  <a:schemeClr val="accent1"/>
                </a:solidFill>
                <a:effectLst/>
              </a:rPr>
            </a:br>
            <a:r>
              <a:rPr lang="en-GB" u="sng" dirty="0">
                <a:solidFill>
                  <a:srgbClr val="FFFF00"/>
                </a:solidFill>
                <a:effectLst/>
              </a:rPr>
              <a:t>W</a:t>
            </a:r>
            <a:r>
              <a:rPr lang="en-GB" dirty="0">
                <a:solidFill>
                  <a:srgbClr val="FFFF00"/>
                </a:solidFill>
                <a:effectLst/>
              </a:rPr>
              <a:t>ho</a:t>
            </a:r>
            <a:r>
              <a:rPr lang="en-GB" dirty="0">
                <a:effectLst/>
              </a:rPr>
              <a:t> says </a:t>
            </a:r>
            <a:r>
              <a:rPr lang="en-GB" u="sng" dirty="0">
                <a:solidFill>
                  <a:srgbClr val="FFFF00"/>
                </a:solidFill>
                <a:effectLst/>
              </a:rPr>
              <a:t>W</a:t>
            </a:r>
            <a:r>
              <a:rPr lang="en-GB" dirty="0">
                <a:solidFill>
                  <a:srgbClr val="FFFF00"/>
                </a:solidFill>
                <a:effectLst/>
              </a:rPr>
              <a:t>hat</a:t>
            </a:r>
            <a:r>
              <a:rPr lang="en-GB" dirty="0">
                <a:effectLst/>
              </a:rPr>
              <a:t> to </a:t>
            </a:r>
            <a:r>
              <a:rPr lang="en-GB" u="sng" dirty="0">
                <a:solidFill>
                  <a:srgbClr val="FFFF00"/>
                </a:solidFill>
                <a:effectLst/>
              </a:rPr>
              <a:t>W</a:t>
            </a:r>
            <a:r>
              <a:rPr lang="en-GB" dirty="0">
                <a:solidFill>
                  <a:srgbClr val="FFFF00"/>
                </a:solidFill>
                <a:effectLst/>
              </a:rPr>
              <a:t>hom</a:t>
            </a:r>
            <a:r>
              <a:rPr lang="en-GB" dirty="0">
                <a:effectLst/>
              </a:rPr>
              <a:t> in </a:t>
            </a:r>
            <a:r>
              <a:rPr lang="en-GB" u="sng" dirty="0">
                <a:solidFill>
                  <a:srgbClr val="FFFF00"/>
                </a:solidFill>
                <a:effectLst/>
              </a:rPr>
              <a:t>W</a:t>
            </a:r>
            <a:r>
              <a:rPr lang="en-GB" dirty="0">
                <a:solidFill>
                  <a:srgbClr val="FFFF00"/>
                </a:solidFill>
                <a:effectLst/>
              </a:rPr>
              <a:t>hich Channel </a:t>
            </a:r>
            <a:r>
              <a:rPr lang="en-GB" dirty="0">
                <a:effectLst/>
              </a:rPr>
              <a:t>with </a:t>
            </a:r>
            <a:r>
              <a:rPr lang="en-GB" u="sng" dirty="0">
                <a:solidFill>
                  <a:srgbClr val="FFFF00"/>
                </a:solidFill>
                <a:effectLst/>
              </a:rPr>
              <a:t>W</a:t>
            </a:r>
            <a:r>
              <a:rPr lang="en-GB" dirty="0">
                <a:solidFill>
                  <a:srgbClr val="FFFF00"/>
                </a:solidFill>
                <a:effectLst/>
              </a:rPr>
              <a:t>hat Effect</a:t>
            </a:r>
            <a:r>
              <a:rPr lang="en-GB" dirty="0">
                <a:effectLst/>
              </a:rPr>
              <a:t>, </a:t>
            </a:r>
            <a:r>
              <a:rPr lang="en-GB" u="sng" dirty="0">
                <a:solidFill>
                  <a:srgbClr val="FFFF00"/>
                </a:solidFill>
                <a:effectLst/>
              </a:rPr>
              <a:t>W</a:t>
            </a:r>
            <a:r>
              <a:rPr lang="en-GB" dirty="0">
                <a:solidFill>
                  <a:srgbClr val="FFFF00"/>
                </a:solidFill>
                <a:effectLst/>
              </a:rPr>
              <a:t>hen</a:t>
            </a:r>
            <a:r>
              <a:rPr lang="en-GB" dirty="0">
                <a:effectLst/>
              </a:rPr>
              <a:t> and </a:t>
            </a:r>
            <a:r>
              <a:rPr lang="en-GB" u="sng" dirty="0">
                <a:solidFill>
                  <a:srgbClr val="FFFF00"/>
                </a:solidFill>
                <a:effectLst/>
              </a:rPr>
              <a:t>W</a:t>
            </a:r>
            <a:r>
              <a:rPr lang="en-GB" dirty="0">
                <a:solidFill>
                  <a:srgbClr val="FFFF00"/>
                </a:solidFill>
                <a:effectLst/>
              </a:rPr>
              <a:t>here</a:t>
            </a:r>
            <a:br>
              <a:rPr lang="en-GB" dirty="0"/>
            </a:br>
            <a:endParaRPr lang="en-GB" dirty="0"/>
          </a:p>
        </p:txBody>
      </p:sp>
      <p:sp>
        <p:nvSpPr>
          <p:cNvPr id="3" name="Content Placeholder 2"/>
          <p:cNvSpPr>
            <a:spLocks noGrp="1"/>
          </p:cNvSpPr>
          <p:nvPr>
            <p:ph idx="1"/>
          </p:nvPr>
        </p:nvSpPr>
        <p:spPr>
          <a:xfrm>
            <a:off x="913795" y="2176949"/>
            <a:ext cx="10353762" cy="4058751"/>
          </a:xfrm>
        </p:spPr>
        <p:txBody>
          <a:bodyPr/>
          <a:lstStyle/>
          <a:p>
            <a:r>
              <a:rPr lang="en-GB" dirty="0">
                <a:solidFill>
                  <a:srgbClr val="FFFF00"/>
                </a:solidFill>
              </a:rPr>
              <a:t>WHO</a:t>
            </a:r>
            <a:r>
              <a:rPr lang="en-GB" dirty="0"/>
              <a:t> = discussion of the </a:t>
            </a:r>
            <a:r>
              <a:rPr lang="en-GB" dirty="0">
                <a:solidFill>
                  <a:srgbClr val="92D050"/>
                </a:solidFill>
              </a:rPr>
              <a:t>PRODUCER(S)</a:t>
            </a:r>
            <a:r>
              <a:rPr lang="en-GB" dirty="0"/>
              <a:t> of the visual source (if known)</a:t>
            </a:r>
          </a:p>
          <a:p>
            <a:r>
              <a:rPr lang="en-GB" dirty="0">
                <a:solidFill>
                  <a:srgbClr val="FFFF00"/>
                </a:solidFill>
              </a:rPr>
              <a:t>WHAT </a:t>
            </a:r>
            <a:r>
              <a:rPr lang="en-GB" dirty="0"/>
              <a:t>= description and explanation of the visual source’s </a:t>
            </a:r>
            <a:r>
              <a:rPr lang="en-GB" dirty="0">
                <a:solidFill>
                  <a:srgbClr val="FFC000"/>
                </a:solidFill>
              </a:rPr>
              <a:t>CONTENT</a:t>
            </a:r>
          </a:p>
          <a:p>
            <a:r>
              <a:rPr lang="en-GB" dirty="0">
                <a:solidFill>
                  <a:srgbClr val="FFFF00"/>
                </a:solidFill>
              </a:rPr>
              <a:t>TO WHOM </a:t>
            </a:r>
            <a:r>
              <a:rPr lang="en-GB" dirty="0"/>
              <a:t>= discussion of </a:t>
            </a:r>
            <a:r>
              <a:rPr lang="en-GB"/>
              <a:t>intended </a:t>
            </a:r>
            <a:r>
              <a:rPr lang="en-GB">
                <a:solidFill>
                  <a:srgbClr val="FDB7F0"/>
                </a:solidFill>
              </a:rPr>
              <a:t>AUDIENCE(S)</a:t>
            </a:r>
            <a:r>
              <a:rPr lang="en-GB"/>
              <a:t> </a:t>
            </a:r>
            <a:r>
              <a:rPr lang="en-GB" dirty="0"/>
              <a:t>for the visual source and/or the </a:t>
            </a:r>
            <a:r>
              <a:rPr lang="en-GB" dirty="0">
                <a:solidFill>
                  <a:srgbClr val="FDB7F0"/>
                </a:solidFill>
              </a:rPr>
              <a:t>SETTING</a:t>
            </a:r>
            <a:r>
              <a:rPr lang="en-GB" dirty="0"/>
              <a:t> in which it is displayed or consumed</a:t>
            </a:r>
          </a:p>
          <a:p>
            <a:r>
              <a:rPr lang="en-GB" dirty="0">
                <a:solidFill>
                  <a:srgbClr val="FFFF00"/>
                </a:solidFill>
              </a:rPr>
              <a:t>WHICH CHANNEL </a:t>
            </a:r>
            <a:r>
              <a:rPr lang="en-GB" dirty="0"/>
              <a:t>= discussion of the </a:t>
            </a:r>
            <a:r>
              <a:rPr lang="en-GB" dirty="0">
                <a:solidFill>
                  <a:srgbClr val="00B0F0"/>
                </a:solidFill>
              </a:rPr>
              <a:t>MEDIUM</a:t>
            </a:r>
            <a:r>
              <a:rPr lang="en-GB" dirty="0"/>
              <a:t> in which the visual source was produced and the </a:t>
            </a:r>
            <a:r>
              <a:rPr lang="en-GB" dirty="0">
                <a:solidFill>
                  <a:srgbClr val="00B0F0"/>
                </a:solidFill>
              </a:rPr>
              <a:t>MATERIALS</a:t>
            </a:r>
            <a:r>
              <a:rPr lang="en-GB" dirty="0"/>
              <a:t> used</a:t>
            </a:r>
          </a:p>
          <a:p>
            <a:r>
              <a:rPr lang="en-GB" dirty="0">
                <a:solidFill>
                  <a:srgbClr val="FFFF00"/>
                </a:solidFill>
              </a:rPr>
              <a:t>WHEN and WHERE </a:t>
            </a:r>
            <a:r>
              <a:rPr lang="en-GB" dirty="0"/>
              <a:t>= discussion of the historical and geographical </a:t>
            </a:r>
            <a:r>
              <a:rPr lang="en-GB" dirty="0">
                <a:solidFill>
                  <a:srgbClr val="4D996C"/>
                </a:solidFill>
              </a:rPr>
              <a:t>CONTEXT</a:t>
            </a:r>
            <a:r>
              <a:rPr lang="en-GB" dirty="0">
                <a:solidFill>
                  <a:srgbClr val="F5DBBF"/>
                </a:solidFill>
              </a:rPr>
              <a:t> </a:t>
            </a:r>
            <a:r>
              <a:rPr lang="en-GB" dirty="0"/>
              <a:t>in which the source was originally made </a:t>
            </a:r>
          </a:p>
          <a:p>
            <a:r>
              <a:rPr lang="en-GB" dirty="0">
                <a:solidFill>
                  <a:srgbClr val="FFFF00"/>
                </a:solidFill>
              </a:rPr>
              <a:t>WHAT EFFECT </a:t>
            </a:r>
            <a:r>
              <a:rPr lang="en-GB" dirty="0"/>
              <a:t>= </a:t>
            </a:r>
            <a:r>
              <a:rPr lang="en-GB" b="1" i="1" dirty="0"/>
              <a:t>ANALYSIS</a:t>
            </a:r>
            <a:r>
              <a:rPr lang="en-GB" dirty="0"/>
              <a:t> of all of the above and a discussion of the source’s overall </a:t>
            </a:r>
            <a:r>
              <a:rPr lang="en-GB" dirty="0">
                <a:solidFill>
                  <a:srgbClr val="7C458B"/>
                </a:solidFill>
              </a:rPr>
              <a:t>SIGNIFICANCE</a:t>
            </a:r>
          </a:p>
        </p:txBody>
      </p:sp>
    </p:spTree>
    <p:extLst>
      <p:ext uri="{BB962C8B-B14F-4D97-AF65-F5344CB8AC3E}">
        <p14:creationId xmlns:p14="http://schemas.microsoft.com/office/powerpoint/2010/main" val="38596311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FFF00"/>
                </a:solidFill>
                <a:latin typeface="+mn-lt"/>
              </a:rPr>
              <a:t>MATERIALITIES</a:t>
            </a:r>
          </a:p>
        </p:txBody>
      </p:sp>
      <p:sp>
        <p:nvSpPr>
          <p:cNvPr id="3" name="Content Placeholder 2"/>
          <p:cNvSpPr>
            <a:spLocks noGrp="1"/>
          </p:cNvSpPr>
          <p:nvPr>
            <p:ph idx="1"/>
          </p:nvPr>
        </p:nvSpPr>
        <p:spPr/>
        <p:txBody>
          <a:bodyPr>
            <a:normAutofit lnSpcReduction="10000"/>
          </a:bodyPr>
          <a:lstStyle/>
          <a:p>
            <a:r>
              <a:rPr lang="en-GB" sz="4000" dirty="0">
                <a:solidFill>
                  <a:schemeClr val="tx1"/>
                </a:solidFill>
              </a:rPr>
              <a:t>Study of the matter (‘stuff’) that things (everything) is made up of</a:t>
            </a:r>
          </a:p>
          <a:p>
            <a:endParaRPr lang="en-GB" sz="4000" dirty="0">
              <a:solidFill>
                <a:schemeClr val="tx1"/>
              </a:solidFill>
            </a:endParaRPr>
          </a:p>
          <a:p>
            <a:r>
              <a:rPr lang="en-GB" sz="4000" dirty="0">
                <a:solidFill>
                  <a:schemeClr val="tx1"/>
                </a:solidFill>
              </a:rPr>
              <a:t>Significance of certain types of materials and how they impact upon humans (and vice versa) </a:t>
            </a:r>
          </a:p>
        </p:txBody>
      </p:sp>
    </p:spTree>
    <p:extLst>
      <p:ext uri="{BB962C8B-B14F-4D97-AF65-F5344CB8AC3E}">
        <p14:creationId xmlns:p14="http://schemas.microsoft.com/office/powerpoint/2010/main" val="2885379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7484A-3956-4BE3-A9D6-DED73C741AA9}"/>
              </a:ext>
            </a:extLst>
          </p:cNvPr>
          <p:cNvSpPr>
            <a:spLocks noGrp="1"/>
          </p:cNvSpPr>
          <p:nvPr>
            <p:ph type="title"/>
          </p:nvPr>
        </p:nvSpPr>
        <p:spPr>
          <a:xfrm>
            <a:off x="640079" y="2053641"/>
            <a:ext cx="4503421" cy="2760098"/>
          </a:xfrm>
        </p:spPr>
        <p:txBody>
          <a:bodyPr>
            <a:noAutofit/>
          </a:bodyPr>
          <a:lstStyle/>
          <a:p>
            <a:r>
              <a:rPr lang="en-GB" sz="8000" b="1" dirty="0">
                <a:solidFill>
                  <a:srgbClr val="FFFF00"/>
                </a:solidFill>
                <a:latin typeface="+mn-lt"/>
              </a:rPr>
              <a:t>What is Visual Culture?</a:t>
            </a:r>
          </a:p>
        </p:txBody>
      </p:sp>
      <p:sp>
        <p:nvSpPr>
          <p:cNvPr id="4" name="Content Placeholder 3"/>
          <p:cNvSpPr>
            <a:spLocks noGrp="1"/>
          </p:cNvSpPr>
          <p:nvPr>
            <p:ph idx="1"/>
          </p:nvPr>
        </p:nvSpPr>
        <p:spPr/>
        <p:txBody>
          <a:bodyPr/>
          <a:lstStyle/>
          <a:p>
            <a:endParaRPr lang="en-GB" dirty="0"/>
          </a:p>
        </p:txBody>
      </p:sp>
      <p:sp>
        <p:nvSpPr>
          <p:cNvPr id="5" name="TextBox 4">
            <a:extLst>
              <a:ext uri="{FF2B5EF4-FFF2-40B4-BE49-F238E27FC236}">
                <a16:creationId xmlns:a16="http://schemas.microsoft.com/office/drawing/2014/main" id="{FC717BCC-6070-4E51-A234-0ED6B797289B}"/>
              </a:ext>
            </a:extLst>
          </p:cNvPr>
          <p:cNvSpPr txBox="1"/>
          <p:nvPr/>
        </p:nvSpPr>
        <p:spPr>
          <a:xfrm>
            <a:off x="0" y="491405"/>
            <a:ext cx="12192000" cy="584775"/>
          </a:xfrm>
          <a:prstGeom prst="rect">
            <a:avLst/>
          </a:prstGeom>
          <a:noFill/>
        </p:spPr>
        <p:txBody>
          <a:bodyPr wrap="square">
            <a:spAutoFit/>
          </a:bodyPr>
          <a:lstStyle/>
          <a:p>
            <a:pPr algn="ctr"/>
            <a:r>
              <a:rPr lang="en-GB" sz="3200" dirty="0"/>
              <a:t>2. Visual Culture Concepts and Examples</a:t>
            </a:r>
          </a:p>
        </p:txBody>
      </p:sp>
    </p:spTree>
    <p:extLst>
      <p:ext uri="{BB962C8B-B14F-4D97-AF65-F5344CB8AC3E}">
        <p14:creationId xmlns:p14="http://schemas.microsoft.com/office/powerpoint/2010/main" val="3215896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7484A-3956-4BE3-A9D6-DED73C741AA9}"/>
              </a:ext>
            </a:extLst>
          </p:cNvPr>
          <p:cNvSpPr>
            <a:spLocks noGrp="1"/>
          </p:cNvSpPr>
          <p:nvPr>
            <p:ph type="title"/>
          </p:nvPr>
        </p:nvSpPr>
        <p:spPr>
          <a:xfrm>
            <a:off x="640079" y="2053641"/>
            <a:ext cx="4503421" cy="2760098"/>
          </a:xfrm>
        </p:spPr>
        <p:txBody>
          <a:bodyPr>
            <a:noAutofit/>
          </a:bodyPr>
          <a:lstStyle/>
          <a:p>
            <a:r>
              <a:rPr lang="en-GB" sz="8000" b="1" dirty="0">
                <a:solidFill>
                  <a:srgbClr val="FFFF00"/>
                </a:solidFill>
                <a:latin typeface="+mn-lt"/>
              </a:rPr>
              <a:t>What is Visual Culture?</a:t>
            </a:r>
          </a:p>
        </p:txBody>
      </p:sp>
      <p:sp>
        <p:nvSpPr>
          <p:cNvPr id="3" name="Content Placeholder 2">
            <a:extLst>
              <a:ext uri="{FF2B5EF4-FFF2-40B4-BE49-F238E27FC236}">
                <a16:creationId xmlns:a16="http://schemas.microsoft.com/office/drawing/2014/main" id="{4AD1EC1B-C9DE-425A-A698-84D8A3989452}"/>
              </a:ext>
            </a:extLst>
          </p:cNvPr>
          <p:cNvSpPr>
            <a:spLocks noGrp="1"/>
          </p:cNvSpPr>
          <p:nvPr>
            <p:ph idx="1"/>
          </p:nvPr>
        </p:nvSpPr>
        <p:spPr>
          <a:xfrm>
            <a:off x="3124200" y="1206156"/>
            <a:ext cx="8646885" cy="5651844"/>
          </a:xfrm>
        </p:spPr>
        <p:txBody>
          <a:bodyPr anchor="ctr">
            <a:noAutofit/>
          </a:bodyPr>
          <a:lstStyle/>
          <a:p>
            <a:pPr lvl="8" algn="r"/>
            <a:r>
              <a:rPr lang="en-GB" sz="4400" dirty="0">
                <a:solidFill>
                  <a:schemeClr val="tx1"/>
                </a:solidFill>
              </a:rPr>
              <a:t>Emphasis on sight and ‘</a:t>
            </a:r>
            <a:r>
              <a:rPr lang="en-GB" sz="4400" dirty="0" err="1">
                <a:solidFill>
                  <a:schemeClr val="tx1"/>
                </a:solidFill>
              </a:rPr>
              <a:t>visuality</a:t>
            </a:r>
            <a:r>
              <a:rPr lang="en-GB" sz="4400" dirty="0">
                <a:solidFill>
                  <a:schemeClr val="tx1"/>
                </a:solidFill>
              </a:rPr>
              <a:t>’</a:t>
            </a:r>
          </a:p>
          <a:p>
            <a:pPr lvl="8" algn="r"/>
            <a:endParaRPr lang="en-GB" sz="4400" dirty="0">
              <a:solidFill>
                <a:schemeClr val="tx1"/>
              </a:solidFill>
            </a:endParaRPr>
          </a:p>
          <a:p>
            <a:pPr lvl="8" algn="r"/>
            <a:r>
              <a:rPr lang="en-GB" sz="4400" dirty="0">
                <a:solidFill>
                  <a:schemeClr val="tx1"/>
                </a:solidFill>
              </a:rPr>
              <a:t>Non-textual</a:t>
            </a:r>
          </a:p>
          <a:p>
            <a:pPr lvl="8" algn="r"/>
            <a:endParaRPr lang="en-GB" sz="4400" dirty="0">
              <a:solidFill>
                <a:schemeClr val="tx1"/>
              </a:solidFill>
            </a:endParaRPr>
          </a:p>
          <a:p>
            <a:pPr lvl="8" algn="r"/>
            <a:r>
              <a:rPr lang="en-GB" sz="4400" dirty="0">
                <a:solidFill>
                  <a:schemeClr val="tx1"/>
                </a:solidFill>
              </a:rPr>
              <a:t>Not (just) art history</a:t>
            </a:r>
          </a:p>
          <a:p>
            <a:pPr algn="r"/>
            <a:endParaRPr lang="en-GB" dirty="0">
              <a:solidFill>
                <a:srgbClr val="000000"/>
              </a:solidFill>
            </a:endParaRPr>
          </a:p>
          <a:p>
            <a:pPr algn="r"/>
            <a:endParaRPr lang="en-GB" sz="2400" dirty="0">
              <a:solidFill>
                <a:srgbClr val="000000"/>
              </a:solidFill>
            </a:endParaRPr>
          </a:p>
          <a:p>
            <a:pPr algn="r"/>
            <a:endParaRPr lang="en-GB" sz="2400" dirty="0">
              <a:solidFill>
                <a:srgbClr val="000000"/>
              </a:solidFill>
            </a:endParaRPr>
          </a:p>
        </p:txBody>
      </p:sp>
    </p:spTree>
    <p:extLst>
      <p:ext uri="{BB962C8B-B14F-4D97-AF65-F5344CB8AC3E}">
        <p14:creationId xmlns:p14="http://schemas.microsoft.com/office/powerpoint/2010/main" val="1192027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7484A-3956-4BE3-A9D6-DED73C741AA9}"/>
              </a:ext>
            </a:extLst>
          </p:cNvPr>
          <p:cNvSpPr>
            <a:spLocks noGrp="1"/>
          </p:cNvSpPr>
          <p:nvPr>
            <p:ph type="title"/>
          </p:nvPr>
        </p:nvSpPr>
        <p:spPr>
          <a:xfrm>
            <a:off x="640079" y="2053641"/>
            <a:ext cx="4503421" cy="2760098"/>
          </a:xfrm>
        </p:spPr>
        <p:txBody>
          <a:bodyPr>
            <a:noAutofit/>
          </a:bodyPr>
          <a:lstStyle/>
          <a:p>
            <a:r>
              <a:rPr lang="en-GB" sz="8000" b="1" dirty="0">
                <a:solidFill>
                  <a:srgbClr val="FFFF00"/>
                </a:solidFill>
                <a:latin typeface="+mn-lt"/>
              </a:rPr>
              <a:t>What </a:t>
            </a:r>
            <a:r>
              <a:rPr lang="en-GB" sz="8000" b="1" i="1" dirty="0">
                <a:solidFill>
                  <a:srgbClr val="FFFF00"/>
                </a:solidFill>
                <a:latin typeface="+mn-lt"/>
              </a:rPr>
              <a:t>are</a:t>
            </a:r>
            <a:r>
              <a:rPr lang="en-GB" sz="8000" b="1" dirty="0">
                <a:solidFill>
                  <a:srgbClr val="FFFF00"/>
                </a:solidFill>
                <a:latin typeface="+mn-lt"/>
              </a:rPr>
              <a:t> Visual Culture</a:t>
            </a:r>
            <a:r>
              <a:rPr lang="en-GB" sz="8000" b="1" i="1" u="sng" dirty="0">
                <a:solidFill>
                  <a:srgbClr val="FFFF00"/>
                </a:solidFill>
                <a:latin typeface="+mn-lt"/>
              </a:rPr>
              <a:t>s</a:t>
            </a:r>
            <a:r>
              <a:rPr lang="en-GB" sz="8000" b="1" dirty="0">
                <a:solidFill>
                  <a:srgbClr val="FFFF00"/>
                </a:solidFill>
                <a:latin typeface="+mn-lt"/>
              </a:rPr>
              <a:t>?</a:t>
            </a:r>
          </a:p>
        </p:txBody>
      </p:sp>
      <p:sp>
        <p:nvSpPr>
          <p:cNvPr id="3" name="Content Placeholder 2">
            <a:extLst>
              <a:ext uri="{FF2B5EF4-FFF2-40B4-BE49-F238E27FC236}">
                <a16:creationId xmlns:a16="http://schemas.microsoft.com/office/drawing/2014/main" id="{4AD1EC1B-C9DE-425A-A698-84D8A3989452}"/>
              </a:ext>
            </a:extLst>
          </p:cNvPr>
          <p:cNvSpPr>
            <a:spLocks noGrp="1"/>
          </p:cNvSpPr>
          <p:nvPr>
            <p:ph idx="1"/>
          </p:nvPr>
        </p:nvSpPr>
        <p:spPr>
          <a:xfrm>
            <a:off x="3615398" y="1140332"/>
            <a:ext cx="8169756" cy="5651844"/>
          </a:xfrm>
        </p:spPr>
        <p:txBody>
          <a:bodyPr anchor="ctr">
            <a:noAutofit/>
          </a:bodyPr>
          <a:lstStyle/>
          <a:p>
            <a:pPr lvl="8" algn="r"/>
            <a:r>
              <a:rPr lang="en-GB" sz="3600" dirty="0">
                <a:solidFill>
                  <a:schemeClr val="tx1"/>
                </a:solidFill>
              </a:rPr>
              <a:t>Emphasis on multiple visual cultures</a:t>
            </a:r>
          </a:p>
          <a:p>
            <a:pPr lvl="8" algn="r"/>
            <a:endParaRPr lang="en-GB" sz="3600" dirty="0">
              <a:solidFill>
                <a:schemeClr val="tx1"/>
              </a:solidFill>
            </a:endParaRPr>
          </a:p>
          <a:p>
            <a:pPr lvl="8" algn="r"/>
            <a:r>
              <a:rPr lang="en-GB" sz="3600" dirty="0">
                <a:solidFill>
                  <a:schemeClr val="tx1"/>
                </a:solidFill>
              </a:rPr>
              <a:t>Varies according to technological capabilities</a:t>
            </a:r>
          </a:p>
          <a:p>
            <a:pPr lvl="8" algn="r"/>
            <a:endParaRPr lang="en-GB" sz="3600" dirty="0">
              <a:solidFill>
                <a:schemeClr val="tx1"/>
              </a:solidFill>
            </a:endParaRPr>
          </a:p>
          <a:p>
            <a:pPr lvl="8" algn="r"/>
            <a:r>
              <a:rPr lang="en-GB" sz="3600" dirty="0">
                <a:solidFill>
                  <a:schemeClr val="tx1"/>
                </a:solidFill>
              </a:rPr>
              <a:t>Varies across time, geography and societies</a:t>
            </a:r>
          </a:p>
          <a:p>
            <a:pPr algn="r"/>
            <a:endParaRPr lang="en-GB" dirty="0">
              <a:solidFill>
                <a:srgbClr val="000000"/>
              </a:solidFill>
            </a:endParaRPr>
          </a:p>
          <a:p>
            <a:pPr algn="r"/>
            <a:endParaRPr lang="en-GB" sz="2400" dirty="0">
              <a:solidFill>
                <a:srgbClr val="000000"/>
              </a:solidFill>
            </a:endParaRPr>
          </a:p>
          <a:p>
            <a:pPr algn="r"/>
            <a:endParaRPr lang="en-GB" sz="2400" dirty="0">
              <a:solidFill>
                <a:srgbClr val="000000"/>
              </a:solidFill>
            </a:endParaRPr>
          </a:p>
        </p:txBody>
      </p:sp>
    </p:spTree>
    <p:extLst>
      <p:ext uri="{BB962C8B-B14F-4D97-AF65-F5344CB8AC3E}">
        <p14:creationId xmlns:p14="http://schemas.microsoft.com/office/powerpoint/2010/main" val="25444333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l="5767" t="-1" r="7945" b="-4402"/>
          <a:stretch/>
        </p:blipFill>
        <p:spPr>
          <a:xfrm>
            <a:off x="0" y="3783874"/>
            <a:ext cx="6106886" cy="3265714"/>
          </a:xfrm>
          <a:prstGeom prst="rect">
            <a:avLst/>
          </a:prstGeom>
        </p:spPr>
      </p:pic>
      <p:sp>
        <p:nvSpPr>
          <p:cNvPr id="4" name="Rectangle 3"/>
          <p:cNvSpPr/>
          <p:nvPr/>
        </p:nvSpPr>
        <p:spPr>
          <a:xfrm>
            <a:off x="652154" y="5355814"/>
            <a:ext cx="1850571" cy="1477328"/>
          </a:xfrm>
          <a:prstGeom prst="rect">
            <a:avLst/>
          </a:prstGeom>
        </p:spPr>
        <p:txBody>
          <a:bodyPr wrap="square">
            <a:spAutoFit/>
          </a:bodyPr>
          <a:lstStyle/>
          <a:p>
            <a:r>
              <a:rPr lang="en-GB" b="1" dirty="0">
                <a:solidFill>
                  <a:schemeClr val="bg1"/>
                </a:solidFill>
              </a:rPr>
              <a:t>Mosaic of Christ </a:t>
            </a:r>
            <a:r>
              <a:rPr lang="en-GB" b="1" dirty="0" err="1">
                <a:solidFill>
                  <a:schemeClr val="bg1"/>
                </a:solidFill>
              </a:rPr>
              <a:t>Pantokrator</a:t>
            </a:r>
            <a:r>
              <a:rPr lang="en-GB" b="1" dirty="0">
                <a:solidFill>
                  <a:schemeClr val="bg1"/>
                </a:solidFill>
              </a:rPr>
              <a:t> in </a:t>
            </a:r>
            <a:r>
              <a:rPr lang="en-GB" b="1" dirty="0" err="1">
                <a:solidFill>
                  <a:schemeClr val="bg1"/>
                </a:solidFill>
              </a:rPr>
              <a:t>Hagia</a:t>
            </a:r>
            <a:r>
              <a:rPr lang="en-GB" b="1" dirty="0">
                <a:solidFill>
                  <a:schemeClr val="bg1"/>
                </a:solidFill>
              </a:rPr>
              <a:t> Sofia, Istanbul</a:t>
            </a:r>
          </a:p>
        </p:txBody>
      </p:sp>
      <p:pic>
        <p:nvPicPr>
          <p:cNvPr id="5" name="Picture 4"/>
          <p:cNvPicPr>
            <a:picLocks noChangeAspect="1"/>
          </p:cNvPicPr>
          <p:nvPr/>
        </p:nvPicPr>
        <p:blipFill>
          <a:blip r:embed="rId4"/>
          <a:stretch>
            <a:fillRect/>
          </a:stretch>
        </p:blipFill>
        <p:spPr>
          <a:xfrm>
            <a:off x="6191250" y="0"/>
            <a:ext cx="6000750" cy="4005500"/>
          </a:xfrm>
          <a:prstGeom prst="rect">
            <a:avLst/>
          </a:prstGeom>
        </p:spPr>
      </p:pic>
      <p:pic>
        <p:nvPicPr>
          <p:cNvPr id="7" name="Picture 6"/>
          <p:cNvPicPr>
            <a:picLocks noChangeAspect="1"/>
          </p:cNvPicPr>
          <p:nvPr/>
        </p:nvPicPr>
        <p:blipFill>
          <a:blip r:embed="rId5"/>
          <a:stretch>
            <a:fillRect/>
          </a:stretch>
        </p:blipFill>
        <p:spPr>
          <a:xfrm>
            <a:off x="8049985" y="3730360"/>
            <a:ext cx="4142015" cy="3102782"/>
          </a:xfrm>
          <a:prstGeom prst="rect">
            <a:avLst/>
          </a:prstGeom>
        </p:spPr>
      </p:pic>
      <p:pic>
        <p:nvPicPr>
          <p:cNvPr id="8" name="Picture 7"/>
          <p:cNvPicPr>
            <a:picLocks noChangeAspect="1"/>
          </p:cNvPicPr>
          <p:nvPr/>
        </p:nvPicPr>
        <p:blipFill>
          <a:blip r:embed="rId6"/>
          <a:stretch>
            <a:fillRect/>
          </a:stretch>
        </p:blipFill>
        <p:spPr>
          <a:xfrm>
            <a:off x="0" y="0"/>
            <a:ext cx="6106886" cy="3755735"/>
          </a:xfrm>
          <a:prstGeom prst="rect">
            <a:avLst/>
          </a:prstGeom>
        </p:spPr>
      </p:pic>
      <p:sp>
        <p:nvSpPr>
          <p:cNvPr id="10" name="Rectangle 9"/>
          <p:cNvSpPr/>
          <p:nvPr/>
        </p:nvSpPr>
        <p:spPr>
          <a:xfrm>
            <a:off x="6191250" y="4467420"/>
            <a:ext cx="1401537" cy="2308324"/>
          </a:xfrm>
          <a:prstGeom prst="rect">
            <a:avLst/>
          </a:prstGeom>
        </p:spPr>
        <p:txBody>
          <a:bodyPr wrap="square">
            <a:spAutoFit/>
          </a:bodyPr>
          <a:lstStyle/>
          <a:p>
            <a:r>
              <a:rPr lang="en-GB" b="1" dirty="0"/>
              <a:t>Interior of Sultan Ahmed Mosque, (Blue Mosque) Sofia, Istanbul</a:t>
            </a:r>
          </a:p>
        </p:txBody>
      </p:sp>
      <p:pic>
        <p:nvPicPr>
          <p:cNvPr id="2" name="Picture 1"/>
          <p:cNvPicPr>
            <a:picLocks noChangeAspect="1"/>
          </p:cNvPicPr>
          <p:nvPr/>
        </p:nvPicPr>
        <p:blipFill>
          <a:blip r:embed="rId7"/>
          <a:stretch>
            <a:fillRect/>
          </a:stretch>
        </p:blipFill>
        <p:spPr>
          <a:xfrm>
            <a:off x="29526" y="2764295"/>
            <a:ext cx="3095826" cy="1099663"/>
          </a:xfrm>
          <a:prstGeom prst="rect">
            <a:avLst/>
          </a:prstGeom>
        </p:spPr>
      </p:pic>
    </p:spTree>
    <p:extLst>
      <p:ext uri="{BB962C8B-B14F-4D97-AF65-F5344CB8AC3E}">
        <p14:creationId xmlns:p14="http://schemas.microsoft.com/office/powerpoint/2010/main" val="34785384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E29DDCA-359D-4EC5-80F2-B1DF43F35BA9}"/>
              </a:ext>
            </a:extLst>
          </p:cNvPr>
          <p:cNvSpPr txBox="1"/>
          <p:nvPr/>
        </p:nvSpPr>
        <p:spPr>
          <a:xfrm>
            <a:off x="666750" y="786884"/>
            <a:ext cx="6096000" cy="2308324"/>
          </a:xfrm>
          <a:prstGeom prst="rect">
            <a:avLst/>
          </a:prstGeom>
          <a:noFill/>
        </p:spPr>
        <p:txBody>
          <a:bodyPr wrap="square">
            <a:spAutoFit/>
          </a:bodyPr>
          <a:lstStyle/>
          <a:p>
            <a:r>
              <a:rPr lang="en-GB" sz="4800" dirty="0"/>
              <a:t>‘A photograph is always invisible: it is not it that we see’</a:t>
            </a:r>
            <a:endParaRPr lang="en-GB" dirty="0"/>
          </a:p>
        </p:txBody>
      </p:sp>
      <p:pic>
        <p:nvPicPr>
          <p:cNvPr id="4" name="Picture 3">
            <a:extLst>
              <a:ext uri="{FF2B5EF4-FFF2-40B4-BE49-F238E27FC236}">
                <a16:creationId xmlns:a16="http://schemas.microsoft.com/office/drawing/2014/main" id="{FEE38BC9-7D78-4ED9-92AD-4E59F2249BE4}"/>
              </a:ext>
            </a:extLst>
          </p:cNvPr>
          <p:cNvPicPr>
            <a:picLocks noChangeAspect="1"/>
          </p:cNvPicPr>
          <p:nvPr/>
        </p:nvPicPr>
        <p:blipFill>
          <a:blip r:embed="rId3"/>
          <a:stretch>
            <a:fillRect/>
          </a:stretch>
        </p:blipFill>
        <p:spPr>
          <a:xfrm>
            <a:off x="8515350" y="586573"/>
            <a:ext cx="3314700" cy="3845052"/>
          </a:xfrm>
          <a:prstGeom prst="rect">
            <a:avLst/>
          </a:prstGeom>
        </p:spPr>
      </p:pic>
      <p:pic>
        <p:nvPicPr>
          <p:cNvPr id="5" name="Picture 4">
            <a:extLst>
              <a:ext uri="{FF2B5EF4-FFF2-40B4-BE49-F238E27FC236}">
                <a16:creationId xmlns:a16="http://schemas.microsoft.com/office/drawing/2014/main" id="{53DDEF73-AFC1-47F2-B2EE-352E455178E1}"/>
              </a:ext>
            </a:extLst>
          </p:cNvPr>
          <p:cNvPicPr>
            <a:picLocks noChangeAspect="1"/>
          </p:cNvPicPr>
          <p:nvPr/>
        </p:nvPicPr>
        <p:blipFill rotWithShape="1">
          <a:blip r:embed="rId4"/>
          <a:srcRect l="2941" r="7058" b="3322"/>
          <a:stretch/>
        </p:blipFill>
        <p:spPr>
          <a:xfrm>
            <a:off x="6181725" y="2857500"/>
            <a:ext cx="2532447" cy="4000500"/>
          </a:xfrm>
          <a:prstGeom prst="rect">
            <a:avLst/>
          </a:prstGeom>
        </p:spPr>
      </p:pic>
    </p:spTree>
    <p:extLst>
      <p:ext uri="{BB962C8B-B14F-4D97-AF65-F5344CB8AC3E}">
        <p14:creationId xmlns:p14="http://schemas.microsoft.com/office/powerpoint/2010/main" val="42761138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524000" y="0"/>
            <a:ext cx="9144000" cy="6858000"/>
          </a:xfrm>
          <a:prstGeom prst="rect">
            <a:avLst/>
          </a:prstGeom>
        </p:spPr>
      </p:pic>
    </p:spTree>
    <p:extLst>
      <p:ext uri="{BB962C8B-B14F-4D97-AF65-F5344CB8AC3E}">
        <p14:creationId xmlns:p14="http://schemas.microsoft.com/office/powerpoint/2010/main" val="3944552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89A25-5AA7-4936-A237-3BADA7177112}"/>
              </a:ext>
            </a:extLst>
          </p:cNvPr>
          <p:cNvSpPr>
            <a:spLocks noGrp="1"/>
          </p:cNvSpPr>
          <p:nvPr>
            <p:ph type="title"/>
          </p:nvPr>
        </p:nvSpPr>
        <p:spPr/>
        <p:txBody>
          <a:bodyPr/>
          <a:lstStyle/>
          <a:p>
            <a:r>
              <a:rPr lang="en-GB" dirty="0"/>
              <a:t>Case Study : </a:t>
            </a:r>
            <a:br>
              <a:rPr lang="en-GB" dirty="0"/>
            </a:br>
            <a:r>
              <a:rPr lang="en-GB" dirty="0"/>
              <a:t>Ronald Reagan in Visual Culture</a:t>
            </a:r>
          </a:p>
        </p:txBody>
      </p:sp>
      <p:sp>
        <p:nvSpPr>
          <p:cNvPr id="3" name="Text Placeholder 2">
            <a:extLst>
              <a:ext uri="{FF2B5EF4-FFF2-40B4-BE49-F238E27FC236}">
                <a16:creationId xmlns:a16="http://schemas.microsoft.com/office/drawing/2014/main" id="{4E04267B-0785-483F-82AC-A29EC341EB30}"/>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7165685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9" name="Content Placeholder 8"/>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7222" t="-555" r="18334" b="555"/>
          <a:stretch/>
        </p:blipFill>
        <p:spPr>
          <a:xfrm>
            <a:off x="0" y="0"/>
            <a:ext cx="4419600" cy="6858000"/>
          </a:xfrm>
          <a:prstGeom prst="rect">
            <a:avLst/>
          </a:prstGeom>
        </p:spPr>
      </p:pic>
      <p:pic>
        <p:nvPicPr>
          <p:cNvPr id="6" name="Picture 5"/>
          <p:cNvPicPr>
            <a:picLocks noChangeAspect="1"/>
          </p:cNvPicPr>
          <p:nvPr/>
        </p:nvPicPr>
        <p:blipFill>
          <a:blip r:embed="rId3"/>
          <a:stretch>
            <a:fillRect/>
          </a:stretch>
        </p:blipFill>
        <p:spPr>
          <a:xfrm>
            <a:off x="4419600" y="0"/>
            <a:ext cx="4745736" cy="6858000"/>
          </a:xfrm>
          <a:prstGeom prst="rect">
            <a:avLst/>
          </a:prstGeom>
        </p:spPr>
      </p:pic>
      <p:pic>
        <p:nvPicPr>
          <p:cNvPr id="10" name="Content Placeholder 6"/>
          <p:cNvPicPr>
            <a:picLocks noChangeAspect="1"/>
          </p:cNvPicPr>
          <p:nvPr/>
        </p:nvPicPr>
        <p:blipFill>
          <a:blip r:embed="rId4"/>
          <a:stretch>
            <a:fillRect/>
          </a:stretch>
        </p:blipFill>
        <p:spPr>
          <a:xfrm>
            <a:off x="8529594" y="1388394"/>
            <a:ext cx="3662406" cy="4695393"/>
          </a:xfrm>
          <a:prstGeom prst="rect">
            <a:avLst/>
          </a:prstGeom>
        </p:spPr>
      </p:pic>
      <p:sp>
        <p:nvSpPr>
          <p:cNvPr id="8" name="TextBox 7">
            <a:extLst>
              <a:ext uri="{FF2B5EF4-FFF2-40B4-BE49-F238E27FC236}">
                <a16:creationId xmlns:a16="http://schemas.microsoft.com/office/drawing/2014/main" id="{2BFE6633-1FE2-44DE-A41F-BFE0C4A1497B}"/>
              </a:ext>
            </a:extLst>
          </p:cNvPr>
          <p:cNvSpPr txBox="1"/>
          <p:nvPr/>
        </p:nvSpPr>
        <p:spPr>
          <a:xfrm>
            <a:off x="320254" y="240268"/>
            <a:ext cx="6147580" cy="369332"/>
          </a:xfrm>
          <a:prstGeom prst="rect">
            <a:avLst/>
          </a:prstGeom>
          <a:noFill/>
        </p:spPr>
        <p:txBody>
          <a:bodyPr wrap="square">
            <a:spAutoFit/>
          </a:bodyPr>
          <a:lstStyle/>
          <a:p>
            <a:r>
              <a:rPr lang="en-GB" dirty="0"/>
              <a:t>Henry C. </a:t>
            </a:r>
            <a:r>
              <a:rPr lang="en-GB" dirty="0" err="1"/>
              <a:t>Casselli</a:t>
            </a:r>
            <a:r>
              <a:rPr lang="en-GB" dirty="0"/>
              <a:t> portrait, 1989</a:t>
            </a:r>
          </a:p>
        </p:txBody>
      </p:sp>
      <p:pic>
        <p:nvPicPr>
          <p:cNvPr id="7" name="Picture 6">
            <a:extLst>
              <a:ext uri="{FF2B5EF4-FFF2-40B4-BE49-F238E27FC236}">
                <a16:creationId xmlns:a16="http://schemas.microsoft.com/office/drawing/2014/main" id="{D932F10A-9F19-4271-A805-40B4211F2AB3}"/>
              </a:ext>
            </a:extLst>
          </p:cNvPr>
          <p:cNvPicPr>
            <a:picLocks noChangeAspect="1"/>
          </p:cNvPicPr>
          <p:nvPr/>
        </p:nvPicPr>
        <p:blipFill>
          <a:blip r:embed="rId5"/>
          <a:stretch>
            <a:fillRect/>
          </a:stretch>
        </p:blipFill>
        <p:spPr>
          <a:xfrm>
            <a:off x="9973639" y="0"/>
            <a:ext cx="2125772" cy="2458042"/>
          </a:xfrm>
          <a:prstGeom prst="rect">
            <a:avLst/>
          </a:prstGeom>
        </p:spPr>
      </p:pic>
      <p:sp>
        <p:nvSpPr>
          <p:cNvPr id="12" name="TextBox 11">
            <a:extLst>
              <a:ext uri="{FF2B5EF4-FFF2-40B4-BE49-F238E27FC236}">
                <a16:creationId xmlns:a16="http://schemas.microsoft.com/office/drawing/2014/main" id="{9D811B69-DCBA-4120-B39B-0B9693C7E6AC}"/>
              </a:ext>
            </a:extLst>
          </p:cNvPr>
          <p:cNvSpPr txBox="1"/>
          <p:nvPr/>
        </p:nvSpPr>
        <p:spPr>
          <a:xfrm>
            <a:off x="9621850" y="6286227"/>
            <a:ext cx="6098582" cy="369332"/>
          </a:xfrm>
          <a:prstGeom prst="rect">
            <a:avLst/>
          </a:prstGeom>
          <a:noFill/>
        </p:spPr>
        <p:txBody>
          <a:bodyPr wrap="square">
            <a:spAutoFit/>
          </a:bodyPr>
          <a:lstStyle/>
          <a:p>
            <a:r>
              <a:rPr lang="en-GB" dirty="0"/>
              <a:t>Mark Hess, 1983</a:t>
            </a:r>
          </a:p>
        </p:txBody>
      </p:sp>
      <p:sp>
        <p:nvSpPr>
          <p:cNvPr id="14" name="TextBox 13">
            <a:extLst>
              <a:ext uri="{FF2B5EF4-FFF2-40B4-BE49-F238E27FC236}">
                <a16:creationId xmlns:a16="http://schemas.microsoft.com/office/drawing/2014/main" id="{D2A722E9-0B19-48B7-B031-1D54FE359488}"/>
              </a:ext>
            </a:extLst>
          </p:cNvPr>
          <p:cNvSpPr txBox="1"/>
          <p:nvPr/>
        </p:nvSpPr>
        <p:spPr>
          <a:xfrm>
            <a:off x="4419600" y="164352"/>
            <a:ext cx="7859484" cy="369332"/>
          </a:xfrm>
          <a:prstGeom prst="rect">
            <a:avLst/>
          </a:prstGeom>
          <a:noFill/>
        </p:spPr>
        <p:txBody>
          <a:bodyPr wrap="square">
            <a:spAutoFit/>
          </a:bodyPr>
          <a:lstStyle/>
          <a:p>
            <a:r>
              <a:rPr lang="en-GB" dirty="0">
                <a:solidFill>
                  <a:schemeClr val="bg1"/>
                </a:solidFill>
              </a:rPr>
              <a:t>Aaron </a:t>
            </a:r>
            <a:r>
              <a:rPr lang="en-GB" dirty="0" err="1">
                <a:solidFill>
                  <a:schemeClr val="bg1"/>
                </a:solidFill>
              </a:rPr>
              <a:t>Shikler</a:t>
            </a:r>
            <a:r>
              <a:rPr lang="en-GB" dirty="0">
                <a:solidFill>
                  <a:schemeClr val="bg1"/>
                </a:solidFill>
              </a:rPr>
              <a:t>, 1989</a:t>
            </a:r>
          </a:p>
        </p:txBody>
      </p:sp>
    </p:spTree>
    <p:extLst>
      <p:ext uri="{BB962C8B-B14F-4D97-AF65-F5344CB8AC3E}">
        <p14:creationId xmlns:p14="http://schemas.microsoft.com/office/powerpoint/2010/main" val="16013601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F6B7-5C5E-4F77-894A-62C5A5E72D8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764CC48-495C-48D0-AF17-5305EE891C4F}"/>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DBF968F3-3020-4252-9000-9F3CDFA7F0B3}"/>
              </a:ext>
            </a:extLst>
          </p:cNvPr>
          <p:cNvPicPr>
            <a:picLocks noChangeAspect="1"/>
          </p:cNvPicPr>
          <p:nvPr/>
        </p:nvPicPr>
        <p:blipFill>
          <a:blip r:embed="rId2"/>
          <a:stretch>
            <a:fillRect/>
          </a:stretch>
        </p:blipFill>
        <p:spPr>
          <a:xfrm>
            <a:off x="3691631" y="0"/>
            <a:ext cx="5221826" cy="6879756"/>
          </a:xfrm>
          <a:prstGeom prst="rect">
            <a:avLst/>
          </a:prstGeom>
        </p:spPr>
      </p:pic>
    </p:spTree>
    <p:extLst>
      <p:ext uri="{BB962C8B-B14F-4D97-AF65-F5344CB8AC3E}">
        <p14:creationId xmlns:p14="http://schemas.microsoft.com/office/powerpoint/2010/main" val="42000488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0496C-DD6F-41D8-93D7-30D04A1F2F81}"/>
              </a:ext>
            </a:extLst>
          </p:cNvPr>
          <p:cNvSpPr>
            <a:spLocks noGrp="1"/>
          </p:cNvSpPr>
          <p:nvPr>
            <p:ph type="title"/>
          </p:nvPr>
        </p:nvSpPr>
        <p:spPr/>
        <p:txBody>
          <a:bodyPr/>
          <a:lstStyle/>
          <a:p>
            <a:endParaRPr lang="en-GB"/>
          </a:p>
        </p:txBody>
      </p:sp>
      <p:pic>
        <p:nvPicPr>
          <p:cNvPr id="9" name="Content Placeholder 8">
            <a:extLst>
              <a:ext uri="{FF2B5EF4-FFF2-40B4-BE49-F238E27FC236}">
                <a16:creationId xmlns:a16="http://schemas.microsoft.com/office/drawing/2014/main" id="{F2345D4B-1CC6-4E06-BFE4-E29713D5FDCA}"/>
              </a:ext>
            </a:extLst>
          </p:cNvPr>
          <p:cNvPicPr>
            <a:picLocks noGrp="1" noChangeAspect="1"/>
          </p:cNvPicPr>
          <p:nvPr>
            <p:ph idx="1"/>
          </p:nvPr>
        </p:nvPicPr>
        <p:blipFill>
          <a:blip r:embed="rId3"/>
          <a:stretch>
            <a:fillRect/>
          </a:stretch>
        </p:blipFill>
        <p:spPr>
          <a:xfrm>
            <a:off x="3995656" y="1731963"/>
            <a:ext cx="4191162" cy="4059237"/>
          </a:xfrm>
          <a:prstGeom prst="rect">
            <a:avLst/>
          </a:prstGeom>
        </p:spPr>
      </p:pic>
      <p:pic>
        <p:nvPicPr>
          <p:cNvPr id="8" name="Picture 7">
            <a:extLst>
              <a:ext uri="{FF2B5EF4-FFF2-40B4-BE49-F238E27FC236}">
                <a16:creationId xmlns:a16="http://schemas.microsoft.com/office/drawing/2014/main" id="{E95957CF-2038-433B-AA8D-3718D0B787EB}"/>
              </a:ext>
            </a:extLst>
          </p:cNvPr>
          <p:cNvPicPr>
            <a:picLocks noChangeAspect="1"/>
          </p:cNvPicPr>
          <p:nvPr/>
        </p:nvPicPr>
        <p:blipFill rotWithShape="1">
          <a:blip r:embed="rId4"/>
          <a:srcRect l="9410" t="23039" r="33748" b="11590"/>
          <a:stretch/>
        </p:blipFill>
        <p:spPr>
          <a:xfrm>
            <a:off x="196948" y="229551"/>
            <a:ext cx="8097736" cy="5561649"/>
          </a:xfrm>
          <a:prstGeom prst="rect">
            <a:avLst/>
          </a:prstGeom>
        </p:spPr>
      </p:pic>
      <p:pic>
        <p:nvPicPr>
          <p:cNvPr id="10" name="Picture 9">
            <a:extLst>
              <a:ext uri="{FF2B5EF4-FFF2-40B4-BE49-F238E27FC236}">
                <a16:creationId xmlns:a16="http://schemas.microsoft.com/office/drawing/2014/main" id="{6CBDD5BF-B39D-4011-937A-1AD9B6323E16}"/>
              </a:ext>
            </a:extLst>
          </p:cNvPr>
          <p:cNvPicPr>
            <a:picLocks noChangeAspect="1"/>
          </p:cNvPicPr>
          <p:nvPr/>
        </p:nvPicPr>
        <p:blipFill>
          <a:blip r:embed="rId3"/>
          <a:stretch>
            <a:fillRect/>
          </a:stretch>
        </p:blipFill>
        <p:spPr>
          <a:xfrm>
            <a:off x="7607514" y="229551"/>
            <a:ext cx="5292633" cy="5126037"/>
          </a:xfrm>
          <a:prstGeom prst="rect">
            <a:avLst/>
          </a:prstGeom>
        </p:spPr>
      </p:pic>
      <p:pic>
        <p:nvPicPr>
          <p:cNvPr id="11" name="Picture 10">
            <a:extLst>
              <a:ext uri="{FF2B5EF4-FFF2-40B4-BE49-F238E27FC236}">
                <a16:creationId xmlns:a16="http://schemas.microsoft.com/office/drawing/2014/main" id="{19374D79-D9EF-42C6-B314-1C9D770313F1}"/>
              </a:ext>
            </a:extLst>
          </p:cNvPr>
          <p:cNvPicPr>
            <a:picLocks noChangeAspect="1"/>
          </p:cNvPicPr>
          <p:nvPr/>
        </p:nvPicPr>
        <p:blipFill>
          <a:blip r:embed="rId5"/>
          <a:stretch>
            <a:fillRect/>
          </a:stretch>
        </p:blipFill>
        <p:spPr>
          <a:xfrm>
            <a:off x="10930597" y="5122933"/>
            <a:ext cx="1261403" cy="1654299"/>
          </a:xfrm>
          <a:prstGeom prst="rect">
            <a:avLst/>
          </a:prstGeom>
        </p:spPr>
      </p:pic>
      <p:pic>
        <p:nvPicPr>
          <p:cNvPr id="12" name="Picture 11">
            <a:extLst>
              <a:ext uri="{FF2B5EF4-FFF2-40B4-BE49-F238E27FC236}">
                <a16:creationId xmlns:a16="http://schemas.microsoft.com/office/drawing/2014/main" id="{B70D476D-D51F-4649-9712-8AC337C9264C}"/>
              </a:ext>
            </a:extLst>
          </p:cNvPr>
          <p:cNvPicPr>
            <a:picLocks noChangeAspect="1"/>
          </p:cNvPicPr>
          <p:nvPr/>
        </p:nvPicPr>
        <p:blipFill>
          <a:blip r:embed="rId6"/>
          <a:stretch>
            <a:fillRect/>
          </a:stretch>
        </p:blipFill>
        <p:spPr>
          <a:xfrm>
            <a:off x="142293" y="5355588"/>
            <a:ext cx="2476380" cy="1347151"/>
          </a:xfrm>
          <a:prstGeom prst="rect">
            <a:avLst/>
          </a:prstGeom>
        </p:spPr>
      </p:pic>
      <p:pic>
        <p:nvPicPr>
          <p:cNvPr id="14" name="Picture 13">
            <a:extLst>
              <a:ext uri="{FF2B5EF4-FFF2-40B4-BE49-F238E27FC236}">
                <a16:creationId xmlns:a16="http://schemas.microsoft.com/office/drawing/2014/main" id="{A7D96887-AEB1-41F8-A4F2-71353CAD010A}"/>
              </a:ext>
            </a:extLst>
          </p:cNvPr>
          <p:cNvPicPr>
            <a:picLocks noChangeAspect="1"/>
          </p:cNvPicPr>
          <p:nvPr/>
        </p:nvPicPr>
        <p:blipFill>
          <a:blip r:embed="rId7"/>
          <a:stretch>
            <a:fillRect/>
          </a:stretch>
        </p:blipFill>
        <p:spPr>
          <a:xfrm>
            <a:off x="6962205" y="4978714"/>
            <a:ext cx="1797701" cy="1724025"/>
          </a:xfrm>
          <a:prstGeom prst="rect">
            <a:avLst/>
          </a:prstGeom>
        </p:spPr>
      </p:pic>
    </p:spTree>
    <p:extLst>
      <p:ext uri="{BB962C8B-B14F-4D97-AF65-F5344CB8AC3E}">
        <p14:creationId xmlns:p14="http://schemas.microsoft.com/office/powerpoint/2010/main" val="16869729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7" name="Content Placeholder 6"/>
          <p:cNvPicPr>
            <a:picLocks noGrp="1" noChangeAspect="1"/>
          </p:cNvPicPr>
          <p:nvPr>
            <p:ph idx="1"/>
          </p:nvPr>
        </p:nvPicPr>
        <p:blipFill>
          <a:blip r:embed="rId2"/>
          <a:stretch>
            <a:fillRect/>
          </a:stretch>
        </p:blipFill>
        <p:spPr>
          <a:xfrm>
            <a:off x="3752291" y="2791959"/>
            <a:ext cx="4572000" cy="3429000"/>
          </a:xfrm>
          <a:prstGeom prst="rect">
            <a:avLst/>
          </a:prstGeom>
        </p:spPr>
      </p:pic>
      <p:pic>
        <p:nvPicPr>
          <p:cNvPr id="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09314" y="0"/>
            <a:ext cx="2982686" cy="36268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p:cNvPicPr>
          <p:nvPr/>
        </p:nvPicPr>
        <p:blipFill>
          <a:blip r:embed="rId4"/>
          <a:stretch>
            <a:fillRect/>
          </a:stretch>
        </p:blipFill>
        <p:spPr>
          <a:xfrm>
            <a:off x="3733800" y="527572"/>
            <a:ext cx="4571968" cy="2571732"/>
          </a:xfrm>
          <a:prstGeom prst="rect">
            <a:avLst/>
          </a:prstGeom>
        </p:spPr>
      </p:pic>
      <p:pic>
        <p:nvPicPr>
          <p:cNvPr id="8" name="Picture 7"/>
          <p:cNvPicPr>
            <a:picLocks noChangeAspect="1"/>
          </p:cNvPicPr>
          <p:nvPr/>
        </p:nvPicPr>
        <p:blipFill rotWithShape="1">
          <a:blip r:embed="rId5"/>
          <a:srcRect l="22473" t="4000" r="22740" b="286"/>
          <a:stretch/>
        </p:blipFill>
        <p:spPr>
          <a:xfrm>
            <a:off x="377244" y="2403770"/>
            <a:ext cx="2490024" cy="2446211"/>
          </a:xfrm>
          <a:prstGeom prst="rect">
            <a:avLst/>
          </a:prstGeom>
        </p:spPr>
      </p:pic>
      <p:pic>
        <p:nvPicPr>
          <p:cNvPr id="9" name="Picture 8"/>
          <p:cNvPicPr>
            <a:picLocks noChangeAspect="1"/>
          </p:cNvPicPr>
          <p:nvPr/>
        </p:nvPicPr>
        <p:blipFill>
          <a:blip r:embed="rId6"/>
          <a:stretch>
            <a:fillRect/>
          </a:stretch>
        </p:blipFill>
        <p:spPr>
          <a:xfrm>
            <a:off x="9487240" y="3368693"/>
            <a:ext cx="2497931" cy="3168623"/>
          </a:xfrm>
          <a:prstGeom prst="rect">
            <a:avLst/>
          </a:prstGeom>
        </p:spPr>
      </p:pic>
    </p:spTree>
    <p:extLst>
      <p:ext uri="{BB962C8B-B14F-4D97-AF65-F5344CB8AC3E}">
        <p14:creationId xmlns:p14="http://schemas.microsoft.com/office/powerpoint/2010/main" val="27642155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stretch>
            <a:fillRect/>
          </a:stretch>
        </p:blipFill>
        <p:spPr>
          <a:xfrm>
            <a:off x="5423538" y="408805"/>
            <a:ext cx="5524500" cy="3733800"/>
          </a:xfrm>
          <a:prstGeom prst="rect">
            <a:avLst/>
          </a:prstGeom>
        </p:spPr>
      </p:pic>
      <p:pic>
        <p:nvPicPr>
          <p:cNvPr id="4" name="Picture 3"/>
          <p:cNvPicPr>
            <a:picLocks noChangeAspect="1"/>
          </p:cNvPicPr>
          <p:nvPr/>
        </p:nvPicPr>
        <p:blipFill>
          <a:blip r:embed="rId3"/>
          <a:stretch>
            <a:fillRect/>
          </a:stretch>
        </p:blipFill>
        <p:spPr>
          <a:xfrm>
            <a:off x="48985" y="228600"/>
            <a:ext cx="4996543" cy="6365923"/>
          </a:xfrm>
          <a:prstGeom prst="rect">
            <a:avLst/>
          </a:prstGeom>
        </p:spPr>
      </p:pic>
      <p:pic>
        <p:nvPicPr>
          <p:cNvPr id="6" name="Picture 5"/>
          <p:cNvPicPr>
            <a:picLocks noChangeAspect="1"/>
          </p:cNvPicPr>
          <p:nvPr/>
        </p:nvPicPr>
        <p:blipFill>
          <a:blip r:embed="rId4"/>
          <a:stretch>
            <a:fillRect/>
          </a:stretch>
        </p:blipFill>
        <p:spPr>
          <a:xfrm>
            <a:off x="9780813" y="2773585"/>
            <a:ext cx="2362201" cy="3614251"/>
          </a:xfrm>
          <a:prstGeom prst="rect">
            <a:avLst/>
          </a:prstGeom>
        </p:spPr>
      </p:pic>
      <p:pic>
        <p:nvPicPr>
          <p:cNvPr id="7" name="Picture 6"/>
          <p:cNvPicPr>
            <a:picLocks noChangeAspect="1"/>
          </p:cNvPicPr>
          <p:nvPr/>
        </p:nvPicPr>
        <p:blipFill>
          <a:blip r:embed="rId5"/>
          <a:stretch>
            <a:fillRect/>
          </a:stretch>
        </p:blipFill>
        <p:spPr>
          <a:xfrm>
            <a:off x="5437414" y="2927308"/>
            <a:ext cx="2748374" cy="3735527"/>
          </a:xfrm>
          <a:prstGeom prst="rect">
            <a:avLst/>
          </a:prstGeom>
        </p:spPr>
      </p:pic>
    </p:spTree>
    <p:extLst>
      <p:ext uri="{BB962C8B-B14F-4D97-AF65-F5344CB8AC3E}">
        <p14:creationId xmlns:p14="http://schemas.microsoft.com/office/powerpoint/2010/main" val="42315379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90600" y="649501"/>
            <a:ext cx="4819650" cy="5362709"/>
          </a:xfrm>
          <a:prstGeom prst="rect">
            <a:avLst/>
          </a:prstGeom>
        </p:spPr>
      </p:pic>
      <p:pic>
        <p:nvPicPr>
          <p:cNvPr id="3" name="Picture 2"/>
          <p:cNvPicPr>
            <a:picLocks noChangeAspect="1"/>
          </p:cNvPicPr>
          <p:nvPr/>
        </p:nvPicPr>
        <p:blipFill>
          <a:blip r:embed="rId3"/>
          <a:stretch>
            <a:fillRect/>
          </a:stretch>
        </p:blipFill>
        <p:spPr>
          <a:xfrm>
            <a:off x="6662057" y="649501"/>
            <a:ext cx="4384159" cy="4749505"/>
          </a:xfrm>
          <a:prstGeom prst="rect">
            <a:avLst/>
          </a:prstGeom>
        </p:spPr>
      </p:pic>
    </p:spTree>
    <p:extLst>
      <p:ext uri="{BB962C8B-B14F-4D97-AF65-F5344CB8AC3E}">
        <p14:creationId xmlns:p14="http://schemas.microsoft.com/office/powerpoint/2010/main" val="38916793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80874"/>
            <a:ext cx="10515600" cy="2070440"/>
          </a:xfrm>
        </p:spPr>
        <p:txBody>
          <a:bodyPr>
            <a:normAutofit/>
          </a:bodyPr>
          <a:lstStyle/>
          <a:p>
            <a:pPr algn="ctr"/>
            <a:r>
              <a:rPr lang="en-GB" dirty="0"/>
              <a:t>7:^]</a:t>
            </a:r>
            <a:br>
              <a:rPr lang="en-GB" dirty="0"/>
            </a:br>
            <a:br>
              <a:rPr lang="en-GB" dirty="0"/>
            </a:b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838200" y="1371599"/>
            <a:ext cx="5008971" cy="5008971"/>
          </a:xfrm>
          <a:prstGeom prst="rect">
            <a:avLst/>
          </a:prstGeom>
        </p:spPr>
      </p:pic>
      <p:pic>
        <p:nvPicPr>
          <p:cNvPr id="5" name="Picture 4"/>
          <p:cNvPicPr>
            <a:picLocks noChangeAspect="1"/>
          </p:cNvPicPr>
          <p:nvPr/>
        </p:nvPicPr>
        <p:blipFill>
          <a:blip r:embed="rId2"/>
          <a:stretch>
            <a:fillRect/>
          </a:stretch>
        </p:blipFill>
        <p:spPr>
          <a:xfrm rot="5400000">
            <a:off x="6351464" y="1378234"/>
            <a:ext cx="5002336" cy="5002336"/>
          </a:xfrm>
          <a:prstGeom prst="rect">
            <a:avLst/>
          </a:prstGeom>
        </p:spPr>
      </p:pic>
    </p:spTree>
    <p:extLst>
      <p:ext uri="{BB962C8B-B14F-4D97-AF65-F5344CB8AC3E}">
        <p14:creationId xmlns:p14="http://schemas.microsoft.com/office/powerpoint/2010/main" val="22323247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latin typeface="+mn-lt"/>
              </a:rPr>
              <a:t>KEY CONCEPT: SEMIOTICS</a:t>
            </a:r>
            <a:br>
              <a:rPr lang="en-GB" dirty="0">
                <a:latin typeface="+mn-lt"/>
              </a:rPr>
            </a:br>
            <a:r>
              <a:rPr lang="en-GB" dirty="0">
                <a:latin typeface="+mn-lt"/>
              </a:rPr>
              <a:t>What is Semiotics?</a:t>
            </a:r>
          </a:p>
        </p:txBody>
      </p:sp>
      <p:pic>
        <p:nvPicPr>
          <p:cNvPr id="4" name="Content Placeholder 3"/>
          <p:cNvPicPr>
            <a:picLocks noGrp="1" noChangeAspect="1"/>
          </p:cNvPicPr>
          <p:nvPr>
            <p:ph idx="1"/>
          </p:nvPr>
        </p:nvPicPr>
        <p:blipFill>
          <a:blip r:embed="rId2"/>
          <a:stretch>
            <a:fillRect/>
          </a:stretch>
        </p:blipFill>
        <p:spPr>
          <a:xfrm>
            <a:off x="1784322" y="2650486"/>
            <a:ext cx="2853175" cy="2859272"/>
          </a:xfrm>
          <a:prstGeom prst="rect">
            <a:avLst/>
          </a:prstGeom>
        </p:spPr>
      </p:pic>
      <p:pic>
        <p:nvPicPr>
          <p:cNvPr id="5" name="Picture 4"/>
          <p:cNvPicPr>
            <a:picLocks noChangeAspect="1"/>
          </p:cNvPicPr>
          <p:nvPr/>
        </p:nvPicPr>
        <p:blipFill>
          <a:blip r:embed="rId3"/>
          <a:stretch>
            <a:fillRect/>
          </a:stretch>
        </p:blipFill>
        <p:spPr>
          <a:xfrm>
            <a:off x="4966138" y="2650486"/>
            <a:ext cx="2859272" cy="2859272"/>
          </a:xfrm>
          <a:prstGeom prst="rect">
            <a:avLst/>
          </a:prstGeom>
        </p:spPr>
      </p:pic>
      <p:sp>
        <p:nvSpPr>
          <p:cNvPr id="7" name="AutoShape 2" descr="Emoji Screaming Sticker IPhone Fear PNG, Clipart, Emoji, Emoji Movie,  Emoticon, Fear, Happiness Free PNG Download"/>
          <p:cNvSpPr>
            <a:spLocks noChangeAspect="1" noChangeArrowheads="1"/>
          </p:cNvSpPr>
          <p:nvPr/>
        </p:nvSpPr>
        <p:spPr bwMode="auto">
          <a:xfrm>
            <a:off x="635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p:cNvPicPr>
            <a:picLocks noChangeAspect="1"/>
          </p:cNvPicPr>
          <p:nvPr/>
        </p:nvPicPr>
        <p:blipFill>
          <a:blip r:embed="rId4"/>
          <a:stretch>
            <a:fillRect/>
          </a:stretch>
        </p:blipFill>
        <p:spPr>
          <a:xfrm>
            <a:off x="8154051" y="2650486"/>
            <a:ext cx="2859272" cy="2859272"/>
          </a:xfrm>
          <a:prstGeom prst="rect">
            <a:avLst/>
          </a:prstGeom>
        </p:spPr>
      </p:pic>
    </p:spTree>
    <p:extLst>
      <p:ext uri="{BB962C8B-B14F-4D97-AF65-F5344CB8AC3E}">
        <p14:creationId xmlns:p14="http://schemas.microsoft.com/office/powerpoint/2010/main" val="24436874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700" y="2494720"/>
            <a:ext cx="3390899" cy="1754259"/>
          </a:xfrm>
        </p:spPr>
        <p:txBody>
          <a:bodyPr>
            <a:noAutofit/>
          </a:bodyPr>
          <a:lstStyle/>
          <a:p>
            <a:pPr algn="ctr"/>
            <a:r>
              <a:rPr lang="en-GB" sz="4800" b="1" dirty="0">
                <a:solidFill>
                  <a:srgbClr val="FFFF00"/>
                </a:solidFill>
                <a:latin typeface="+mn-lt"/>
              </a:rPr>
              <a:t>Semiotics</a:t>
            </a:r>
            <a:br>
              <a:rPr lang="en-GB" sz="4800" b="1" dirty="0">
                <a:solidFill>
                  <a:srgbClr val="FFFF00"/>
                </a:solidFill>
                <a:latin typeface="+mn-lt"/>
              </a:rPr>
            </a:br>
            <a:r>
              <a:rPr lang="en-GB" sz="4800" b="1" dirty="0">
                <a:solidFill>
                  <a:srgbClr val="FFFF00"/>
                </a:solidFill>
                <a:latin typeface="+mn-lt"/>
              </a:rPr>
              <a:t>- the science of signs</a:t>
            </a:r>
            <a:br>
              <a:rPr lang="en-GB" sz="4800" b="1" dirty="0">
                <a:solidFill>
                  <a:srgbClr val="FFFF00"/>
                </a:solidFill>
                <a:latin typeface="+mn-lt"/>
              </a:rPr>
            </a:br>
            <a:r>
              <a:rPr lang="en-GB" sz="4800" b="1" dirty="0">
                <a:solidFill>
                  <a:srgbClr val="FFFF00"/>
                </a:solidFill>
                <a:latin typeface="+mn-lt"/>
              </a:rPr>
              <a:t>- decoding images (and word)</a:t>
            </a:r>
          </a:p>
        </p:txBody>
      </p:sp>
      <p:sp>
        <p:nvSpPr>
          <p:cNvPr id="6" name="Content Placeholder 5"/>
          <p:cNvSpPr>
            <a:spLocks noGrp="1"/>
          </p:cNvSpPr>
          <p:nvPr>
            <p:ph idx="1"/>
          </p:nvPr>
        </p:nvSpPr>
        <p:spPr>
          <a:xfrm>
            <a:off x="-1179786" y="7974177"/>
            <a:ext cx="10515600" cy="4351338"/>
          </a:xfrm>
        </p:spPr>
        <p:txBody>
          <a:bodyPr/>
          <a:lstStyle/>
          <a:p>
            <a:endParaRPr lang="en-GB" dirty="0"/>
          </a:p>
        </p:txBody>
      </p:sp>
      <p:pic>
        <p:nvPicPr>
          <p:cNvPr id="8" name="Picture 7"/>
          <p:cNvPicPr>
            <a:picLocks noChangeAspect="1"/>
          </p:cNvPicPr>
          <p:nvPr/>
        </p:nvPicPr>
        <p:blipFill rotWithShape="1">
          <a:blip r:embed="rId3"/>
          <a:srcRect l="2443" t="30741" r="5139" b="14985"/>
          <a:stretch/>
        </p:blipFill>
        <p:spPr>
          <a:xfrm>
            <a:off x="3867148" y="133350"/>
            <a:ext cx="7838534" cy="6477000"/>
          </a:xfrm>
          <a:prstGeom prst="rect">
            <a:avLst/>
          </a:prstGeom>
        </p:spPr>
      </p:pic>
    </p:spTree>
    <p:extLst>
      <p:ext uri="{BB962C8B-B14F-4D97-AF65-F5344CB8AC3E}">
        <p14:creationId xmlns:p14="http://schemas.microsoft.com/office/powerpoint/2010/main" val="16507498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DF436-65E5-4772-9675-D4B49520688F}"/>
              </a:ext>
            </a:extLst>
          </p:cNvPr>
          <p:cNvSpPr>
            <a:spLocks noGrp="1"/>
          </p:cNvSpPr>
          <p:nvPr>
            <p:ph type="title"/>
          </p:nvPr>
        </p:nvSpPr>
        <p:spPr>
          <a:xfrm>
            <a:off x="913795" y="2791374"/>
            <a:ext cx="10353762" cy="970450"/>
          </a:xfrm>
        </p:spPr>
        <p:txBody>
          <a:bodyPr>
            <a:normAutofit fontScale="90000"/>
          </a:bodyPr>
          <a:lstStyle/>
          <a:p>
            <a:r>
              <a:rPr lang="en-GB" sz="6000" dirty="0">
                <a:solidFill>
                  <a:srgbClr val="FFFF00"/>
                </a:solidFill>
                <a:latin typeface="Matura MT Script Capitals" panose="03020802060602070202" pitchFamily="66" charset="0"/>
              </a:rPr>
              <a:t>3. Medieval Visual</a:t>
            </a:r>
            <a:br>
              <a:rPr lang="en-GB" sz="6000" dirty="0">
                <a:solidFill>
                  <a:srgbClr val="FFFF00"/>
                </a:solidFill>
                <a:latin typeface="Matura MT Script Capitals" panose="03020802060602070202" pitchFamily="66" charset="0"/>
              </a:rPr>
            </a:br>
            <a:r>
              <a:rPr lang="en-GB" sz="6000" dirty="0">
                <a:solidFill>
                  <a:srgbClr val="FFFF00"/>
                </a:solidFill>
                <a:latin typeface="Matura MT Script Capitals" panose="03020802060602070202" pitchFamily="66" charset="0"/>
              </a:rPr>
              <a:t>&amp;</a:t>
            </a:r>
            <a:br>
              <a:rPr lang="en-GB" sz="6000" dirty="0">
                <a:solidFill>
                  <a:srgbClr val="FFFF00"/>
                </a:solidFill>
                <a:latin typeface="Matura MT Script Capitals" panose="03020802060602070202" pitchFamily="66" charset="0"/>
              </a:rPr>
            </a:br>
            <a:r>
              <a:rPr lang="en-GB" sz="8900" dirty="0">
                <a:solidFill>
                  <a:srgbClr val="FFFF00"/>
                </a:solidFill>
                <a:latin typeface="Old English Text MT" panose="03040902040508030806" pitchFamily="66" charset="0"/>
              </a:rPr>
              <a:t>Material</a:t>
            </a:r>
            <a:r>
              <a:rPr lang="en-GB" sz="8900" dirty="0">
                <a:solidFill>
                  <a:srgbClr val="FFFF00"/>
                </a:solidFill>
                <a:latin typeface="Matura MT Script Capitals" panose="03020802060602070202" pitchFamily="66" charset="0"/>
              </a:rPr>
              <a:t> </a:t>
            </a:r>
            <a:r>
              <a:rPr lang="en-GB" sz="8900" dirty="0">
                <a:solidFill>
                  <a:srgbClr val="FFFF00"/>
                </a:solidFill>
                <a:latin typeface="Old English Text MT" panose="03040902040508030806" pitchFamily="66" charset="0"/>
              </a:rPr>
              <a:t>Cultures</a:t>
            </a:r>
            <a:endParaRPr lang="en-GB" dirty="0">
              <a:solidFill>
                <a:srgbClr val="FFFF00"/>
              </a:solidFill>
              <a:latin typeface="Old English Text MT" panose="03040902040508030806" pitchFamily="66" charset="0"/>
            </a:endParaRPr>
          </a:p>
        </p:txBody>
      </p:sp>
    </p:spTree>
    <p:extLst>
      <p:ext uri="{BB962C8B-B14F-4D97-AF65-F5344CB8AC3E}">
        <p14:creationId xmlns:p14="http://schemas.microsoft.com/office/powerpoint/2010/main" val="14318811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F400B-991F-4310-9FAA-0A553DF8D765}"/>
              </a:ext>
            </a:extLst>
          </p:cNvPr>
          <p:cNvSpPr>
            <a:spLocks noGrp="1"/>
          </p:cNvSpPr>
          <p:nvPr>
            <p:ph type="title"/>
          </p:nvPr>
        </p:nvSpPr>
        <p:spPr>
          <a:xfrm>
            <a:off x="640079" y="2053641"/>
            <a:ext cx="3669161" cy="2760098"/>
          </a:xfrm>
        </p:spPr>
        <p:txBody>
          <a:bodyPr>
            <a:noAutofit/>
          </a:bodyPr>
          <a:lstStyle/>
          <a:p>
            <a:r>
              <a:rPr lang="en-GB" sz="7200" dirty="0">
                <a:solidFill>
                  <a:srgbClr val="FFFF00"/>
                </a:solidFill>
                <a:latin typeface="+mn-lt"/>
              </a:rPr>
              <a:t>What are material cultures?</a:t>
            </a:r>
          </a:p>
        </p:txBody>
      </p:sp>
      <p:sp>
        <p:nvSpPr>
          <p:cNvPr id="3" name="Content Placeholder 2">
            <a:extLst>
              <a:ext uri="{FF2B5EF4-FFF2-40B4-BE49-F238E27FC236}">
                <a16:creationId xmlns:a16="http://schemas.microsoft.com/office/drawing/2014/main" id="{044393B9-C73D-4C37-86C8-FD2513F84043}"/>
              </a:ext>
            </a:extLst>
          </p:cNvPr>
          <p:cNvSpPr>
            <a:spLocks noGrp="1"/>
          </p:cNvSpPr>
          <p:nvPr>
            <p:ph idx="1"/>
          </p:nvPr>
        </p:nvSpPr>
        <p:spPr>
          <a:xfrm>
            <a:off x="6090574" y="801866"/>
            <a:ext cx="5306084" cy="5230634"/>
          </a:xfrm>
        </p:spPr>
        <p:txBody>
          <a:bodyPr anchor="ctr">
            <a:normAutofit/>
          </a:bodyPr>
          <a:lstStyle/>
          <a:p>
            <a:pPr lvl="1"/>
            <a:endParaRPr lang="en-GB" sz="2800" dirty="0">
              <a:solidFill>
                <a:srgbClr val="000000"/>
              </a:solidFill>
            </a:endParaRPr>
          </a:p>
        </p:txBody>
      </p:sp>
    </p:spTree>
    <p:extLst>
      <p:ext uri="{BB962C8B-B14F-4D97-AF65-F5344CB8AC3E}">
        <p14:creationId xmlns:p14="http://schemas.microsoft.com/office/powerpoint/2010/main" val="14853760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F400B-991F-4310-9FAA-0A553DF8D765}"/>
              </a:ext>
            </a:extLst>
          </p:cNvPr>
          <p:cNvSpPr>
            <a:spLocks noGrp="1"/>
          </p:cNvSpPr>
          <p:nvPr>
            <p:ph type="title"/>
          </p:nvPr>
        </p:nvSpPr>
        <p:spPr>
          <a:xfrm>
            <a:off x="640079" y="2053641"/>
            <a:ext cx="3669161" cy="2760098"/>
          </a:xfrm>
        </p:spPr>
        <p:txBody>
          <a:bodyPr>
            <a:normAutofit/>
          </a:bodyPr>
          <a:lstStyle/>
          <a:p>
            <a:r>
              <a:rPr lang="en-GB" sz="5400" dirty="0">
                <a:solidFill>
                  <a:srgbClr val="FFFF00"/>
                </a:solidFill>
              </a:rPr>
              <a:t>What are material cultures?</a:t>
            </a:r>
          </a:p>
        </p:txBody>
      </p:sp>
      <p:sp>
        <p:nvSpPr>
          <p:cNvPr id="3" name="Content Placeholder 2">
            <a:extLst>
              <a:ext uri="{FF2B5EF4-FFF2-40B4-BE49-F238E27FC236}">
                <a16:creationId xmlns:a16="http://schemas.microsoft.com/office/drawing/2014/main" id="{044393B9-C73D-4C37-86C8-FD2513F84043}"/>
              </a:ext>
            </a:extLst>
          </p:cNvPr>
          <p:cNvSpPr>
            <a:spLocks noGrp="1"/>
          </p:cNvSpPr>
          <p:nvPr>
            <p:ph idx="1"/>
          </p:nvPr>
        </p:nvSpPr>
        <p:spPr>
          <a:xfrm>
            <a:off x="3569110" y="678697"/>
            <a:ext cx="8043664" cy="5509986"/>
          </a:xfrm>
        </p:spPr>
        <p:txBody>
          <a:bodyPr anchor="ctr">
            <a:normAutofit/>
          </a:bodyPr>
          <a:lstStyle/>
          <a:p>
            <a:pPr marL="457200" lvl="1" indent="0" algn="ctr">
              <a:buNone/>
            </a:pPr>
            <a:r>
              <a:rPr lang="en-GB" sz="4400" dirty="0">
                <a:solidFill>
                  <a:schemeClr val="tx1"/>
                </a:solidFill>
              </a:rPr>
              <a:t>Objects, materials, matter, things and ‘stuff’</a:t>
            </a:r>
          </a:p>
          <a:p>
            <a:pPr marL="457200" lvl="1" indent="0" algn="ctr">
              <a:buNone/>
            </a:pPr>
            <a:endParaRPr lang="en-GB" sz="4400" dirty="0">
              <a:solidFill>
                <a:schemeClr val="tx1"/>
              </a:solidFill>
            </a:endParaRPr>
          </a:p>
          <a:p>
            <a:pPr lvl="1" algn="r"/>
            <a:r>
              <a:rPr lang="en-GB" sz="2800" dirty="0">
                <a:solidFill>
                  <a:schemeClr val="tx1"/>
                </a:solidFill>
              </a:rPr>
              <a:t>Their creation and manufacture</a:t>
            </a:r>
          </a:p>
          <a:p>
            <a:pPr lvl="1" algn="r"/>
            <a:r>
              <a:rPr lang="en-GB" sz="2800" dirty="0">
                <a:solidFill>
                  <a:schemeClr val="tx1"/>
                </a:solidFill>
              </a:rPr>
              <a:t>Their usage and consumption</a:t>
            </a:r>
          </a:p>
          <a:p>
            <a:pPr lvl="1" algn="r"/>
            <a:r>
              <a:rPr lang="en-GB" sz="2800" dirty="0">
                <a:solidFill>
                  <a:schemeClr val="tx1"/>
                </a:solidFill>
              </a:rPr>
              <a:t>Their emotional and physiological affects</a:t>
            </a:r>
          </a:p>
          <a:p>
            <a:pPr lvl="1" algn="r"/>
            <a:r>
              <a:rPr lang="en-GB" sz="2800" dirty="0">
                <a:solidFill>
                  <a:schemeClr val="tx1"/>
                </a:solidFill>
              </a:rPr>
              <a:t>Their lives and changing meanings</a:t>
            </a:r>
          </a:p>
          <a:p>
            <a:pPr lvl="1" algn="r"/>
            <a:r>
              <a:rPr lang="en-GB" sz="2800" dirty="0">
                <a:solidFill>
                  <a:srgbClr val="FFFF00"/>
                </a:solidFill>
              </a:rPr>
              <a:t>Their meanings and connotations</a:t>
            </a:r>
          </a:p>
          <a:p>
            <a:pPr lvl="1" algn="r"/>
            <a:endParaRPr lang="en-GB" sz="2800" dirty="0">
              <a:solidFill>
                <a:schemeClr val="tx1"/>
              </a:solidFill>
            </a:endParaRPr>
          </a:p>
        </p:txBody>
      </p:sp>
    </p:spTree>
    <p:extLst>
      <p:ext uri="{BB962C8B-B14F-4D97-AF65-F5344CB8AC3E}">
        <p14:creationId xmlns:p14="http://schemas.microsoft.com/office/powerpoint/2010/main" val="22669015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7484A-3956-4BE3-A9D6-DED73C741AA9}"/>
              </a:ext>
            </a:extLst>
          </p:cNvPr>
          <p:cNvSpPr>
            <a:spLocks noGrp="1"/>
          </p:cNvSpPr>
          <p:nvPr>
            <p:ph type="title"/>
          </p:nvPr>
        </p:nvSpPr>
        <p:spPr>
          <a:xfrm>
            <a:off x="640079" y="2053641"/>
            <a:ext cx="5372794" cy="2760098"/>
          </a:xfrm>
        </p:spPr>
        <p:txBody>
          <a:bodyPr>
            <a:noAutofit/>
          </a:bodyPr>
          <a:lstStyle/>
          <a:p>
            <a:r>
              <a:rPr lang="en-GB" sz="6600" b="1" dirty="0">
                <a:solidFill>
                  <a:srgbClr val="FFFF00"/>
                </a:solidFill>
                <a:latin typeface="+mn-lt"/>
              </a:rPr>
              <a:t>What were(/are) medieval visual and material cultures?</a:t>
            </a:r>
          </a:p>
        </p:txBody>
      </p:sp>
      <p:sp>
        <p:nvSpPr>
          <p:cNvPr id="3" name="Content Placeholder 2">
            <a:extLst>
              <a:ext uri="{FF2B5EF4-FFF2-40B4-BE49-F238E27FC236}">
                <a16:creationId xmlns:a16="http://schemas.microsoft.com/office/drawing/2014/main" id="{4AD1EC1B-C9DE-425A-A698-84D8A3989452}"/>
              </a:ext>
            </a:extLst>
          </p:cNvPr>
          <p:cNvSpPr>
            <a:spLocks noGrp="1"/>
          </p:cNvSpPr>
          <p:nvPr>
            <p:ph idx="1"/>
          </p:nvPr>
        </p:nvSpPr>
        <p:spPr>
          <a:xfrm>
            <a:off x="3124200" y="4142508"/>
            <a:ext cx="8646885" cy="2715491"/>
          </a:xfrm>
        </p:spPr>
        <p:txBody>
          <a:bodyPr anchor="ctr">
            <a:noAutofit/>
          </a:bodyPr>
          <a:lstStyle/>
          <a:p>
            <a:pPr algn="r"/>
            <a:endParaRPr lang="en-GB" dirty="0">
              <a:solidFill>
                <a:srgbClr val="000000"/>
              </a:solidFill>
            </a:endParaRPr>
          </a:p>
          <a:p>
            <a:pPr algn="r"/>
            <a:endParaRPr lang="en-GB" sz="2400" dirty="0">
              <a:solidFill>
                <a:srgbClr val="000000"/>
              </a:solidFill>
            </a:endParaRPr>
          </a:p>
          <a:p>
            <a:pPr algn="r"/>
            <a:endParaRPr lang="en-GB" sz="2400" dirty="0">
              <a:solidFill>
                <a:srgbClr val="000000"/>
              </a:solidFill>
            </a:endParaRPr>
          </a:p>
        </p:txBody>
      </p:sp>
      <p:sp>
        <p:nvSpPr>
          <p:cNvPr id="4" name="Content Placeholder 2">
            <a:extLst>
              <a:ext uri="{FF2B5EF4-FFF2-40B4-BE49-F238E27FC236}">
                <a16:creationId xmlns:a16="http://schemas.microsoft.com/office/drawing/2014/main" id="{4AD1EC1B-C9DE-425A-A698-84D8A3989452}"/>
              </a:ext>
            </a:extLst>
          </p:cNvPr>
          <p:cNvSpPr txBox="1">
            <a:spLocks/>
          </p:cNvSpPr>
          <p:nvPr/>
        </p:nvSpPr>
        <p:spPr>
          <a:xfrm>
            <a:off x="3124200" y="607768"/>
            <a:ext cx="8646885" cy="5651844"/>
          </a:xfrm>
          <a:prstGeom prst="rect">
            <a:avLst/>
          </a:prstGeom>
          <a:effectLst>
            <a:outerShdw blurRad="25400" dir="17880000">
              <a:srgbClr val="000000">
                <a:alpha val="46000"/>
              </a:srgbClr>
            </a:outerShdw>
          </a:effectLst>
        </p:spPr>
        <p:txBody>
          <a:bodyPr vert="horz" lIns="91440" tIns="45720" rIns="91440" bIns="45720" rtlCol="0" anchor="ctr">
            <a:no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lvl="8" algn="r"/>
            <a:r>
              <a:rPr lang="en-GB" sz="3600" dirty="0">
                <a:solidFill>
                  <a:schemeClr val="tx1"/>
                </a:solidFill>
              </a:rPr>
              <a:t>What examples of medieval visual and material culture can you think of/ </a:t>
            </a:r>
            <a:endParaRPr lang="en-GB" sz="2400" dirty="0">
              <a:solidFill>
                <a:srgbClr val="000000"/>
              </a:solidFill>
            </a:endParaRPr>
          </a:p>
        </p:txBody>
      </p:sp>
    </p:spTree>
    <p:extLst>
      <p:ext uri="{BB962C8B-B14F-4D97-AF65-F5344CB8AC3E}">
        <p14:creationId xmlns:p14="http://schemas.microsoft.com/office/powerpoint/2010/main" val="37684088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7484A-3956-4BE3-A9D6-DED73C741AA9}"/>
              </a:ext>
            </a:extLst>
          </p:cNvPr>
          <p:cNvSpPr>
            <a:spLocks noGrp="1"/>
          </p:cNvSpPr>
          <p:nvPr>
            <p:ph type="title"/>
          </p:nvPr>
        </p:nvSpPr>
        <p:spPr>
          <a:xfrm>
            <a:off x="640079" y="2053641"/>
            <a:ext cx="5372794" cy="2760098"/>
          </a:xfrm>
        </p:spPr>
        <p:txBody>
          <a:bodyPr>
            <a:noAutofit/>
          </a:bodyPr>
          <a:lstStyle/>
          <a:p>
            <a:r>
              <a:rPr lang="en-GB" sz="6600" b="1" dirty="0">
                <a:solidFill>
                  <a:srgbClr val="FFFF00"/>
                </a:solidFill>
                <a:latin typeface="+mn-lt"/>
              </a:rPr>
              <a:t>What were medieval visual and material cultures?</a:t>
            </a:r>
          </a:p>
        </p:txBody>
      </p:sp>
      <p:sp>
        <p:nvSpPr>
          <p:cNvPr id="3" name="Content Placeholder 2">
            <a:extLst>
              <a:ext uri="{FF2B5EF4-FFF2-40B4-BE49-F238E27FC236}">
                <a16:creationId xmlns:a16="http://schemas.microsoft.com/office/drawing/2014/main" id="{4AD1EC1B-C9DE-425A-A698-84D8A3989452}"/>
              </a:ext>
            </a:extLst>
          </p:cNvPr>
          <p:cNvSpPr>
            <a:spLocks noGrp="1"/>
          </p:cNvSpPr>
          <p:nvPr>
            <p:ph idx="1"/>
          </p:nvPr>
        </p:nvSpPr>
        <p:spPr>
          <a:xfrm>
            <a:off x="3124200" y="4142508"/>
            <a:ext cx="8646885" cy="2715491"/>
          </a:xfrm>
        </p:spPr>
        <p:txBody>
          <a:bodyPr anchor="ctr">
            <a:noAutofit/>
          </a:bodyPr>
          <a:lstStyle/>
          <a:p>
            <a:pPr algn="r"/>
            <a:endParaRPr lang="en-GB" dirty="0">
              <a:solidFill>
                <a:srgbClr val="000000"/>
              </a:solidFill>
            </a:endParaRPr>
          </a:p>
          <a:p>
            <a:pPr algn="r"/>
            <a:endParaRPr lang="en-GB" sz="2400" dirty="0">
              <a:solidFill>
                <a:srgbClr val="000000"/>
              </a:solidFill>
            </a:endParaRPr>
          </a:p>
          <a:p>
            <a:pPr algn="r"/>
            <a:endParaRPr lang="en-GB" sz="2400" dirty="0">
              <a:solidFill>
                <a:srgbClr val="000000"/>
              </a:solidFill>
            </a:endParaRPr>
          </a:p>
        </p:txBody>
      </p:sp>
      <p:sp>
        <p:nvSpPr>
          <p:cNvPr id="4" name="Content Placeholder 2">
            <a:extLst>
              <a:ext uri="{FF2B5EF4-FFF2-40B4-BE49-F238E27FC236}">
                <a16:creationId xmlns:a16="http://schemas.microsoft.com/office/drawing/2014/main" id="{4AD1EC1B-C9DE-425A-A698-84D8A3989452}"/>
              </a:ext>
            </a:extLst>
          </p:cNvPr>
          <p:cNvSpPr txBox="1">
            <a:spLocks/>
          </p:cNvSpPr>
          <p:nvPr/>
        </p:nvSpPr>
        <p:spPr>
          <a:xfrm>
            <a:off x="3124200" y="607768"/>
            <a:ext cx="8646885" cy="5651844"/>
          </a:xfrm>
          <a:prstGeom prst="rect">
            <a:avLst/>
          </a:prstGeom>
          <a:effectLst>
            <a:outerShdw blurRad="25400" dir="17880000">
              <a:srgbClr val="000000">
                <a:alpha val="46000"/>
              </a:srgbClr>
            </a:outerShdw>
          </a:effectLst>
        </p:spPr>
        <p:txBody>
          <a:bodyPr vert="horz" lIns="91440" tIns="45720" rIns="91440" bIns="45720" rtlCol="0" anchor="ctr">
            <a:no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lvl="8" algn="r"/>
            <a:r>
              <a:rPr lang="en-GB" sz="3600" dirty="0">
                <a:solidFill>
                  <a:schemeClr val="tx1"/>
                </a:solidFill>
              </a:rPr>
              <a:t>What are some of the specific features one should bear in mind regarding the following examples – particularly with respect to their medium and materials?  </a:t>
            </a:r>
            <a:endParaRPr lang="en-GB" sz="2400" dirty="0">
              <a:solidFill>
                <a:srgbClr val="000000"/>
              </a:solidFill>
            </a:endParaRPr>
          </a:p>
        </p:txBody>
      </p:sp>
    </p:spTree>
    <p:extLst>
      <p:ext uri="{BB962C8B-B14F-4D97-AF65-F5344CB8AC3E}">
        <p14:creationId xmlns:p14="http://schemas.microsoft.com/office/powerpoint/2010/main" val="10629145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06829" y="1465942"/>
            <a:ext cx="5863772" cy="941421"/>
          </a:xfrm>
        </p:spPr>
        <p:txBody>
          <a:bodyPr>
            <a:normAutofit fontScale="90000"/>
          </a:bodyPr>
          <a:lstStyle/>
          <a:p>
            <a:r>
              <a:rPr lang="en-GB" dirty="0"/>
              <a:t>Tapestries and Embroideries</a:t>
            </a:r>
            <a:br>
              <a:rPr lang="en-GB" dirty="0"/>
            </a:br>
            <a:br>
              <a:rPr lang="en-GB" sz="2700" dirty="0"/>
            </a:br>
            <a:r>
              <a:rPr lang="en-GB" sz="2700" dirty="0"/>
              <a:t>See: V&amp;A Museum Exhibition </a:t>
            </a:r>
            <a:r>
              <a:rPr lang="en-GB" sz="2700" b="1" i="1" dirty="0">
                <a:effectLst/>
                <a:hlinkClick r:id="rId3"/>
              </a:rPr>
              <a:t>Opus </a:t>
            </a:r>
            <a:r>
              <a:rPr lang="en-GB" sz="2700" b="1" i="1" dirty="0" err="1">
                <a:effectLst/>
                <a:hlinkClick r:id="rId3"/>
              </a:rPr>
              <a:t>Anglicanum</a:t>
            </a:r>
            <a:r>
              <a:rPr lang="en-GB" sz="2700" b="1" i="1" dirty="0">
                <a:effectLst/>
                <a:hlinkClick r:id="rId3"/>
              </a:rPr>
              <a:t>: Masterpieces of English Medieval Embroidery</a:t>
            </a:r>
            <a:br>
              <a:rPr lang="en-GB" b="1" i="1" dirty="0">
                <a:effectLst/>
                <a:hlinkClick r:id="rId3"/>
              </a:rPr>
            </a:br>
            <a:endParaRPr lang="en-GB" i="1" dirty="0"/>
          </a:p>
        </p:txBody>
      </p:sp>
      <p:pic>
        <p:nvPicPr>
          <p:cNvPr id="3074" name="Picture 2" descr="Bayeux Tapestry - Wikipedia"/>
          <p:cNvPicPr>
            <a:picLocks noGrp="1" noChangeAspect="1" noChangeArrowheads="1"/>
          </p:cNvPicPr>
          <p:nvPr>
            <p:ph idx="1"/>
          </p:nvPr>
        </p:nvPicPr>
        <p:blipFill>
          <a:blip r:embed="rId4" cstate="print">
            <a:extLst>
              <a:ext uri="{28A0092B-C50C-407E-A947-70E740481C1C}">
                <a14:useLocalDpi xmlns:a14="http://schemas.microsoft.com/office/drawing/2010/main" val="0"/>
              </a:ext>
            </a:extLst>
          </a:blip>
          <a:srcRect/>
          <a:stretch>
            <a:fillRect/>
          </a:stretch>
        </p:blipFill>
        <p:spPr bwMode="auto">
          <a:xfrm>
            <a:off x="521706" y="510193"/>
            <a:ext cx="4572009" cy="331623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5"/>
          <a:stretch>
            <a:fillRect/>
          </a:stretch>
        </p:blipFill>
        <p:spPr>
          <a:xfrm>
            <a:off x="5696969" y="3052769"/>
            <a:ext cx="6495031" cy="3687734"/>
          </a:xfrm>
          <a:prstGeom prst="rect">
            <a:avLst/>
          </a:prstGeom>
        </p:spPr>
      </p:pic>
      <p:pic>
        <p:nvPicPr>
          <p:cNvPr id="5" name="Picture 4"/>
          <p:cNvPicPr>
            <a:picLocks noChangeAspect="1"/>
          </p:cNvPicPr>
          <p:nvPr/>
        </p:nvPicPr>
        <p:blipFill>
          <a:blip r:embed="rId6"/>
          <a:stretch>
            <a:fillRect/>
          </a:stretch>
        </p:blipFill>
        <p:spPr>
          <a:xfrm>
            <a:off x="521706" y="3925831"/>
            <a:ext cx="2476500" cy="2686050"/>
          </a:xfrm>
          <a:prstGeom prst="rect">
            <a:avLst/>
          </a:prstGeom>
        </p:spPr>
      </p:pic>
    </p:spTree>
    <p:extLst>
      <p:ext uri="{BB962C8B-B14F-4D97-AF65-F5344CB8AC3E}">
        <p14:creationId xmlns:p14="http://schemas.microsoft.com/office/powerpoint/2010/main" val="24285142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t>Reliquaries</a:t>
            </a:r>
          </a:p>
        </p:txBody>
      </p:sp>
      <p:sp>
        <p:nvSpPr>
          <p:cNvPr id="4" name="Content Placeholder 3"/>
          <p:cNvSpPr>
            <a:spLocks noGrp="1"/>
          </p:cNvSpPr>
          <p:nvPr>
            <p:ph idx="1"/>
          </p:nvPr>
        </p:nvSpPr>
        <p:spPr/>
        <p:txBody>
          <a:bodyPr/>
          <a:lstStyle/>
          <a:p>
            <a:endParaRPr lang="en-GB"/>
          </a:p>
        </p:txBody>
      </p:sp>
      <p:pic>
        <p:nvPicPr>
          <p:cNvPr id="13" name="Picture 6" descr="RELIQUARY CASKET OF ST THOMAS BECKET (detail) from the Ashmolean collec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2980" y="1762676"/>
            <a:ext cx="8530991" cy="4028524"/>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6" descr="RELIQUARY CASKET OF ST THOMAS BECKET from the Ashmolean collection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90181"/>
            <a:ext cx="5029200" cy="2374900"/>
          </a:xfrm>
          <a:prstGeom prst="rect">
            <a:avLst/>
          </a:prstGeom>
          <a:noFill/>
          <a:extLst>
            <a:ext uri="{909E8E84-426E-40DD-AFC4-6F175D3DCCD1}">
              <a14:hiddenFill xmlns:a14="http://schemas.microsoft.com/office/drawing/2010/main">
                <a:solidFill>
                  <a:srgbClr val="FFFFFF"/>
                </a:solidFill>
              </a14:hiddenFill>
            </a:ext>
          </a:extLst>
        </p:spPr>
      </p:pic>
      <p:pic>
        <p:nvPicPr>
          <p:cNvPr id="4116" name="Picture 20" descr="RELIQUARY CASKET OF ST THOMAS BECKET from the Ashmolean collections"/>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4267200"/>
            <a:ext cx="5224503" cy="2467127"/>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5528619" y="6078097"/>
            <a:ext cx="5738938" cy="656230"/>
          </a:xfrm>
          <a:prstGeom prst="rect">
            <a:avLst/>
          </a:prstGeom>
        </p:spPr>
        <p:txBody>
          <a:bodyPr wrap="square">
            <a:spAutoFit/>
          </a:bodyPr>
          <a:lstStyle/>
          <a:p>
            <a:r>
              <a:rPr lang="en-GB" dirty="0"/>
              <a:t>RELIQUARY CASKET OF ST THOMAS BECKET, Ashmolean, Oxford</a:t>
            </a:r>
          </a:p>
        </p:txBody>
      </p:sp>
    </p:spTree>
    <p:extLst>
      <p:ext uri="{BB962C8B-B14F-4D97-AF65-F5344CB8AC3E}">
        <p14:creationId xmlns:p14="http://schemas.microsoft.com/office/powerpoint/2010/main" val="30932378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Memento Mori</a:t>
            </a:r>
          </a:p>
        </p:txBody>
      </p:sp>
      <p:pic>
        <p:nvPicPr>
          <p:cNvPr id="4" name="Content Placeholder 3"/>
          <p:cNvPicPr>
            <a:picLocks noGrp="1" noChangeAspect="1"/>
          </p:cNvPicPr>
          <p:nvPr>
            <p:ph idx="1"/>
          </p:nvPr>
        </p:nvPicPr>
        <p:blipFill>
          <a:blip r:embed="rId3"/>
          <a:stretch>
            <a:fillRect/>
          </a:stretch>
        </p:blipFill>
        <p:spPr>
          <a:xfrm>
            <a:off x="3117776" y="1880103"/>
            <a:ext cx="5412316" cy="4059237"/>
          </a:xfrm>
          <a:prstGeom prst="rect">
            <a:avLst/>
          </a:prstGeom>
        </p:spPr>
      </p:pic>
      <p:sp>
        <p:nvSpPr>
          <p:cNvPr id="5" name="Rectangle 4"/>
          <p:cNvSpPr/>
          <p:nvPr/>
        </p:nvSpPr>
        <p:spPr>
          <a:xfrm>
            <a:off x="6090676" y="6332241"/>
            <a:ext cx="5738938" cy="369332"/>
          </a:xfrm>
          <a:prstGeom prst="rect">
            <a:avLst/>
          </a:prstGeom>
        </p:spPr>
        <p:txBody>
          <a:bodyPr wrap="square">
            <a:spAutoFit/>
          </a:bodyPr>
          <a:lstStyle/>
          <a:p>
            <a:pPr algn="r"/>
            <a:r>
              <a:rPr lang="en-GB" dirty="0"/>
              <a:t>See </a:t>
            </a:r>
            <a:r>
              <a:rPr lang="en-GB" dirty="0">
                <a:hlinkClick r:id="rId4"/>
              </a:rPr>
              <a:t>Worcester Cathedral blog</a:t>
            </a:r>
            <a:endParaRPr lang="en-GB" dirty="0"/>
          </a:p>
        </p:txBody>
      </p:sp>
      <p:pic>
        <p:nvPicPr>
          <p:cNvPr id="6" name="Picture 5"/>
          <p:cNvPicPr>
            <a:picLocks noChangeAspect="1"/>
          </p:cNvPicPr>
          <p:nvPr/>
        </p:nvPicPr>
        <p:blipFill>
          <a:blip r:embed="rId5"/>
          <a:stretch>
            <a:fillRect/>
          </a:stretch>
        </p:blipFill>
        <p:spPr>
          <a:xfrm>
            <a:off x="8530092" y="14514"/>
            <a:ext cx="3661908" cy="5273972"/>
          </a:xfrm>
          <a:prstGeom prst="rect">
            <a:avLst/>
          </a:prstGeom>
        </p:spPr>
      </p:pic>
      <p:pic>
        <p:nvPicPr>
          <p:cNvPr id="7" name="Picture 6"/>
          <p:cNvPicPr>
            <a:picLocks noChangeAspect="1"/>
          </p:cNvPicPr>
          <p:nvPr/>
        </p:nvPicPr>
        <p:blipFill>
          <a:blip r:embed="rId6"/>
          <a:stretch>
            <a:fillRect/>
          </a:stretch>
        </p:blipFill>
        <p:spPr>
          <a:xfrm>
            <a:off x="260276" y="213100"/>
            <a:ext cx="2857500" cy="2438400"/>
          </a:xfrm>
          <a:prstGeom prst="rect">
            <a:avLst/>
          </a:prstGeom>
        </p:spPr>
      </p:pic>
      <p:pic>
        <p:nvPicPr>
          <p:cNvPr id="8" name="Picture 7"/>
          <p:cNvPicPr>
            <a:picLocks noChangeAspect="1"/>
          </p:cNvPicPr>
          <p:nvPr/>
        </p:nvPicPr>
        <p:blipFill>
          <a:blip r:embed="rId7"/>
          <a:stretch>
            <a:fillRect/>
          </a:stretch>
        </p:blipFill>
        <p:spPr>
          <a:xfrm>
            <a:off x="260276" y="4293714"/>
            <a:ext cx="2765879" cy="2407859"/>
          </a:xfrm>
          <a:prstGeom prst="rect">
            <a:avLst/>
          </a:prstGeom>
        </p:spPr>
      </p:pic>
    </p:spTree>
    <p:extLst>
      <p:ext uri="{BB962C8B-B14F-4D97-AF65-F5344CB8AC3E}">
        <p14:creationId xmlns:p14="http://schemas.microsoft.com/office/powerpoint/2010/main" val="33888237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975" y="3429000"/>
            <a:ext cx="3063119" cy="970450"/>
          </a:xfrm>
        </p:spPr>
        <p:txBody>
          <a:bodyPr/>
          <a:lstStyle/>
          <a:p>
            <a:r>
              <a:rPr lang="en-GB" dirty="0"/>
              <a:t>Altarpiece</a:t>
            </a:r>
          </a:p>
        </p:txBody>
      </p:sp>
      <p:pic>
        <p:nvPicPr>
          <p:cNvPr id="5122" name="Picture 2" descr="https://upload.wikimedia.org/wikipedia/commons/thumb/8/89/Carlo_Crivelli_005.jpg/800px-Carlo_Crivelli_005.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826545" y="27290"/>
            <a:ext cx="6647892" cy="683071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579428" y="3077029"/>
            <a:ext cx="2480513" cy="3139321"/>
          </a:xfrm>
          <a:prstGeom prst="rect">
            <a:avLst/>
          </a:prstGeom>
        </p:spPr>
        <p:txBody>
          <a:bodyPr wrap="square">
            <a:spAutoFit/>
          </a:bodyPr>
          <a:lstStyle/>
          <a:p>
            <a:endParaRPr lang="en-GB" dirty="0">
              <a:hlinkClick r:id="rId4"/>
            </a:endParaRPr>
          </a:p>
          <a:p>
            <a:r>
              <a:rPr lang="en-GB" dirty="0"/>
              <a:t>Carlo </a:t>
            </a:r>
            <a:r>
              <a:rPr lang="en-GB" dirty="0" err="1"/>
              <a:t>Crivelli</a:t>
            </a:r>
            <a:r>
              <a:rPr lang="en-GB" dirty="0"/>
              <a:t>, </a:t>
            </a:r>
          </a:p>
          <a:p>
            <a:r>
              <a:rPr lang="en-GB" dirty="0" err="1"/>
              <a:t>Demidoff</a:t>
            </a:r>
            <a:r>
              <a:rPr lang="en-GB" dirty="0"/>
              <a:t> Altarpiece, National Gallery, London</a:t>
            </a:r>
          </a:p>
          <a:p>
            <a:endParaRPr lang="en-GB" dirty="0">
              <a:hlinkClick r:id="rId4"/>
            </a:endParaRPr>
          </a:p>
          <a:p>
            <a:r>
              <a:rPr lang="en-GB" dirty="0">
                <a:hlinkClick r:id="rId4"/>
              </a:rPr>
              <a:t>https://www.nationalgallery.org.uk/paintings/carlo-crivelli-the-demidoff-altarpiece</a:t>
            </a:r>
            <a:endParaRPr lang="en-GB" dirty="0"/>
          </a:p>
          <a:p>
            <a:endParaRPr lang="en-GB" dirty="0"/>
          </a:p>
        </p:txBody>
      </p:sp>
    </p:spTree>
    <p:extLst>
      <p:ext uri="{BB962C8B-B14F-4D97-AF65-F5344CB8AC3E}">
        <p14:creationId xmlns:p14="http://schemas.microsoft.com/office/powerpoint/2010/main" val="31974267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7338" y="116114"/>
            <a:ext cx="10353762" cy="970450"/>
          </a:xfrm>
        </p:spPr>
        <p:txBody>
          <a:bodyPr/>
          <a:lstStyle/>
          <a:p>
            <a:r>
              <a:rPr lang="en-GB" dirty="0"/>
              <a:t>Tympanum</a:t>
            </a:r>
          </a:p>
        </p:txBody>
      </p:sp>
      <p:pic>
        <p:nvPicPr>
          <p:cNvPr id="4" name="Content Placeholder 3"/>
          <p:cNvPicPr>
            <a:picLocks noGrp="1" noChangeAspect="1"/>
          </p:cNvPicPr>
          <p:nvPr>
            <p:ph idx="1"/>
          </p:nvPr>
        </p:nvPicPr>
        <p:blipFill>
          <a:blip r:embed="rId3"/>
          <a:stretch>
            <a:fillRect/>
          </a:stretch>
        </p:blipFill>
        <p:spPr>
          <a:xfrm>
            <a:off x="2566079" y="1361353"/>
            <a:ext cx="6882720" cy="4611422"/>
          </a:xfrm>
          <a:prstGeom prst="rect">
            <a:avLst/>
          </a:prstGeom>
        </p:spPr>
      </p:pic>
      <p:sp>
        <p:nvSpPr>
          <p:cNvPr id="5" name="Rectangle 4"/>
          <p:cNvSpPr/>
          <p:nvPr/>
        </p:nvSpPr>
        <p:spPr>
          <a:xfrm>
            <a:off x="145143" y="6062898"/>
            <a:ext cx="11887200" cy="369332"/>
          </a:xfrm>
          <a:prstGeom prst="rect">
            <a:avLst/>
          </a:prstGeom>
        </p:spPr>
        <p:txBody>
          <a:bodyPr wrap="square">
            <a:spAutoFit/>
          </a:bodyPr>
          <a:lstStyle/>
          <a:p>
            <a:pPr algn="ctr"/>
            <a:r>
              <a:rPr lang="en-GB" dirty="0"/>
              <a:t>Lincoln Cathedral</a:t>
            </a:r>
          </a:p>
        </p:txBody>
      </p:sp>
    </p:spTree>
    <p:extLst>
      <p:ext uri="{BB962C8B-B14F-4D97-AF65-F5344CB8AC3E}">
        <p14:creationId xmlns:p14="http://schemas.microsoft.com/office/powerpoint/2010/main" val="33041413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0"/>
            <a:ext cx="10353762" cy="970450"/>
          </a:xfrm>
        </p:spPr>
        <p:txBody>
          <a:bodyPr/>
          <a:lstStyle/>
          <a:p>
            <a:r>
              <a:rPr lang="en-GB" dirty="0"/>
              <a:t>Manuscripts and Illustrations</a:t>
            </a:r>
          </a:p>
        </p:txBody>
      </p:sp>
      <p:pic>
        <p:nvPicPr>
          <p:cNvPr id="5" name="Picture 2" descr="Image result for matenadar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6671" y="908525"/>
            <a:ext cx="4745329" cy="3558997"/>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p:cNvSpPr>
            <a:spLocks noGrp="1"/>
          </p:cNvSpPr>
          <p:nvPr>
            <p:ph idx="1"/>
          </p:nvPr>
        </p:nvSpPr>
        <p:spPr/>
        <p:txBody>
          <a:bodyPr/>
          <a:lstStyle/>
          <a:p>
            <a:endParaRPr lang="en-GB"/>
          </a:p>
        </p:txBody>
      </p:sp>
      <p:pic>
        <p:nvPicPr>
          <p:cNvPr id="7" name="Picture 6"/>
          <p:cNvPicPr>
            <a:picLocks noChangeAspect="1"/>
          </p:cNvPicPr>
          <p:nvPr/>
        </p:nvPicPr>
        <p:blipFill rotWithShape="1">
          <a:blip r:embed="rId4"/>
          <a:srcRect l="8928" t="9338" r="11905" b="8113"/>
          <a:stretch/>
        </p:blipFill>
        <p:spPr>
          <a:xfrm>
            <a:off x="204439" y="886606"/>
            <a:ext cx="6036704" cy="4198459"/>
          </a:xfrm>
          <a:prstGeom prst="rect">
            <a:avLst/>
          </a:prstGeom>
        </p:spPr>
      </p:pic>
      <p:pic>
        <p:nvPicPr>
          <p:cNvPr id="8" name="Picture 7"/>
          <p:cNvPicPr>
            <a:picLocks noChangeAspect="1"/>
          </p:cNvPicPr>
          <p:nvPr/>
        </p:nvPicPr>
        <p:blipFill rotWithShape="1">
          <a:blip r:embed="rId5"/>
          <a:srcRect r="-1299" b="16847"/>
          <a:stretch/>
        </p:blipFill>
        <p:spPr>
          <a:xfrm>
            <a:off x="9689231" y="3883330"/>
            <a:ext cx="2502769" cy="2974670"/>
          </a:xfrm>
          <a:prstGeom prst="rect">
            <a:avLst/>
          </a:prstGeom>
        </p:spPr>
      </p:pic>
      <p:sp>
        <p:nvSpPr>
          <p:cNvPr id="9" name="Rectangle 8"/>
          <p:cNvSpPr/>
          <p:nvPr/>
        </p:nvSpPr>
        <p:spPr>
          <a:xfrm>
            <a:off x="225803" y="5791200"/>
            <a:ext cx="3461910" cy="369332"/>
          </a:xfrm>
          <a:prstGeom prst="rect">
            <a:avLst/>
          </a:prstGeom>
        </p:spPr>
        <p:txBody>
          <a:bodyPr wrap="none">
            <a:spAutoFit/>
          </a:bodyPr>
          <a:lstStyle/>
          <a:p>
            <a:r>
              <a:rPr lang="en-GB" dirty="0" err="1"/>
              <a:t>Matenadaran</a:t>
            </a:r>
            <a:r>
              <a:rPr lang="en-GB" dirty="0"/>
              <a:t>, Yerevan, Armenia </a:t>
            </a:r>
          </a:p>
        </p:txBody>
      </p:sp>
      <p:pic>
        <p:nvPicPr>
          <p:cNvPr id="10" name="Picture 9"/>
          <p:cNvPicPr>
            <a:picLocks noChangeAspect="1"/>
          </p:cNvPicPr>
          <p:nvPr/>
        </p:nvPicPr>
        <p:blipFill>
          <a:blip r:embed="rId6"/>
          <a:stretch>
            <a:fillRect/>
          </a:stretch>
        </p:blipFill>
        <p:spPr>
          <a:xfrm>
            <a:off x="6293887" y="3687989"/>
            <a:ext cx="2034232" cy="3170011"/>
          </a:xfrm>
          <a:prstGeom prst="rect">
            <a:avLst/>
          </a:prstGeom>
        </p:spPr>
      </p:pic>
    </p:spTree>
    <p:extLst>
      <p:ext uri="{BB962C8B-B14F-4D97-AF65-F5344CB8AC3E}">
        <p14:creationId xmlns:p14="http://schemas.microsoft.com/office/powerpoint/2010/main" val="10523410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15400" y="2289175"/>
            <a:ext cx="3295650" cy="4225925"/>
          </a:xfrm>
        </p:spPr>
        <p:txBody>
          <a:bodyPr/>
          <a:lstStyle/>
          <a:p>
            <a:r>
              <a:rPr lang="en-GB" dirty="0"/>
              <a:t>Case Study 1:</a:t>
            </a:r>
            <a:br>
              <a:rPr lang="en-GB" dirty="0"/>
            </a:br>
            <a:r>
              <a:rPr lang="en-GB" dirty="0"/>
              <a:t>Plastic in </a:t>
            </a:r>
            <a:br>
              <a:rPr lang="en-GB" dirty="0"/>
            </a:br>
            <a:r>
              <a:rPr lang="en-GB" dirty="0"/>
              <a:t>culture of 1950s United States</a:t>
            </a:r>
          </a:p>
        </p:txBody>
      </p:sp>
      <p:pic>
        <p:nvPicPr>
          <p:cNvPr id="4" name="Content Placeholder 3"/>
          <p:cNvPicPr>
            <a:picLocks noGrp="1" noChangeAspect="1"/>
          </p:cNvPicPr>
          <p:nvPr>
            <p:ph idx="1"/>
          </p:nvPr>
        </p:nvPicPr>
        <p:blipFill>
          <a:blip r:embed="rId2"/>
          <a:stretch>
            <a:fillRect/>
          </a:stretch>
        </p:blipFill>
        <p:spPr>
          <a:xfrm>
            <a:off x="4876799" y="1157798"/>
            <a:ext cx="3571535" cy="5357302"/>
          </a:xfrm>
          <a:prstGeom prst="rect">
            <a:avLst/>
          </a:prstGeom>
        </p:spPr>
      </p:pic>
      <p:sp>
        <p:nvSpPr>
          <p:cNvPr id="6" name="TextBox 5">
            <a:extLst>
              <a:ext uri="{FF2B5EF4-FFF2-40B4-BE49-F238E27FC236}">
                <a16:creationId xmlns:a16="http://schemas.microsoft.com/office/drawing/2014/main" id="{AAFFC767-D651-4819-8F37-23ACC14A467E}"/>
              </a:ext>
            </a:extLst>
          </p:cNvPr>
          <p:cNvSpPr txBox="1"/>
          <p:nvPr/>
        </p:nvSpPr>
        <p:spPr>
          <a:xfrm>
            <a:off x="190500" y="1871008"/>
            <a:ext cx="4686300" cy="1938992"/>
          </a:xfrm>
          <a:prstGeom prst="rect">
            <a:avLst/>
          </a:prstGeom>
          <a:noFill/>
        </p:spPr>
        <p:txBody>
          <a:bodyPr wrap="square">
            <a:spAutoFit/>
          </a:bodyPr>
          <a:lstStyle/>
          <a:p>
            <a:pPr marL="36900"/>
            <a:r>
              <a:rPr lang="en-GB" sz="4000" dirty="0"/>
              <a:t>4. Visual/Material Cultures Case Studies</a:t>
            </a:r>
          </a:p>
        </p:txBody>
      </p:sp>
    </p:spTree>
    <p:extLst>
      <p:ext uri="{BB962C8B-B14F-4D97-AF65-F5344CB8AC3E}">
        <p14:creationId xmlns:p14="http://schemas.microsoft.com/office/powerpoint/2010/main" val="5354242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1" y="121465"/>
            <a:ext cx="4896600" cy="6736535"/>
          </a:xfrm>
          <a:prstGeom prst="rect">
            <a:avLst/>
          </a:prstGeom>
        </p:spPr>
      </p:pic>
      <p:pic>
        <p:nvPicPr>
          <p:cNvPr id="5" name="Picture 4"/>
          <p:cNvPicPr>
            <a:picLocks noChangeAspect="1"/>
          </p:cNvPicPr>
          <p:nvPr/>
        </p:nvPicPr>
        <p:blipFill>
          <a:blip r:embed="rId4"/>
          <a:stretch>
            <a:fillRect/>
          </a:stretch>
        </p:blipFill>
        <p:spPr>
          <a:xfrm>
            <a:off x="6312310" y="73154"/>
            <a:ext cx="5869041" cy="6784846"/>
          </a:xfrm>
          <a:prstGeom prst="rect">
            <a:avLst/>
          </a:prstGeom>
        </p:spPr>
      </p:pic>
      <p:pic>
        <p:nvPicPr>
          <p:cNvPr id="6" name="Picture 5"/>
          <p:cNvPicPr>
            <a:picLocks noChangeAspect="1"/>
          </p:cNvPicPr>
          <p:nvPr/>
        </p:nvPicPr>
        <p:blipFill>
          <a:blip r:embed="rId5"/>
          <a:stretch>
            <a:fillRect/>
          </a:stretch>
        </p:blipFill>
        <p:spPr>
          <a:xfrm>
            <a:off x="4820990" y="0"/>
            <a:ext cx="1978810" cy="2962290"/>
          </a:xfrm>
          <a:prstGeom prst="rect">
            <a:avLst/>
          </a:prstGeom>
        </p:spPr>
      </p:pic>
    </p:spTree>
    <p:extLst>
      <p:ext uri="{BB962C8B-B14F-4D97-AF65-F5344CB8AC3E}">
        <p14:creationId xmlns:p14="http://schemas.microsoft.com/office/powerpoint/2010/main" val="36010582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7" name="Picture 6"/>
          <p:cNvPicPr>
            <a:picLocks noChangeAspect="1"/>
          </p:cNvPicPr>
          <p:nvPr/>
        </p:nvPicPr>
        <p:blipFill>
          <a:blip r:embed="rId3"/>
          <a:stretch>
            <a:fillRect/>
          </a:stretch>
        </p:blipFill>
        <p:spPr>
          <a:xfrm>
            <a:off x="3767673" y="0"/>
            <a:ext cx="6172981" cy="6792686"/>
          </a:xfrm>
          <a:prstGeom prst="rect">
            <a:avLst/>
          </a:prstGeom>
        </p:spPr>
      </p:pic>
      <p:sp>
        <p:nvSpPr>
          <p:cNvPr id="2" name="Content Placeholder 1"/>
          <p:cNvSpPr>
            <a:spLocks noGrp="1"/>
          </p:cNvSpPr>
          <p:nvPr>
            <p:ph idx="1"/>
          </p:nvPr>
        </p:nvSpPr>
        <p:spPr>
          <a:xfrm>
            <a:off x="520505" y="1580051"/>
            <a:ext cx="2461846" cy="4211150"/>
          </a:xfrm>
        </p:spPr>
        <p:txBody>
          <a:bodyPr>
            <a:normAutofit lnSpcReduction="10000"/>
          </a:bodyPr>
          <a:lstStyle/>
          <a:p>
            <a:r>
              <a:rPr lang="en-GB" dirty="0"/>
              <a:t>How might a semiotician interpret this image?</a:t>
            </a:r>
          </a:p>
          <a:p>
            <a:endParaRPr lang="en-GB" dirty="0"/>
          </a:p>
          <a:p>
            <a:r>
              <a:rPr lang="en-GB" dirty="0"/>
              <a:t>What might plastic and Tupperware tell us about mid-20th-century American politics, society and culture?</a:t>
            </a:r>
          </a:p>
        </p:txBody>
      </p:sp>
    </p:spTree>
    <p:extLst>
      <p:ext uri="{BB962C8B-B14F-4D97-AF65-F5344CB8AC3E}">
        <p14:creationId xmlns:p14="http://schemas.microsoft.com/office/powerpoint/2010/main" val="12622464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0475" y="5915302"/>
            <a:ext cx="10353762" cy="970450"/>
          </a:xfrm>
        </p:spPr>
        <p:txBody>
          <a:bodyPr/>
          <a:lstStyle/>
          <a:p>
            <a:endParaRPr lang="en-GB" dirty="0"/>
          </a:p>
        </p:txBody>
      </p:sp>
      <p:sp>
        <p:nvSpPr>
          <p:cNvPr id="3" name="Content Placeholder 2"/>
          <p:cNvSpPr>
            <a:spLocks noGrp="1"/>
          </p:cNvSpPr>
          <p:nvPr>
            <p:ph idx="1"/>
          </p:nvPr>
        </p:nvSpPr>
        <p:spPr>
          <a:xfrm>
            <a:off x="838200" y="1641475"/>
            <a:ext cx="10515600" cy="4351338"/>
          </a:xfrm>
        </p:spPr>
        <p:txBody>
          <a:bodyPr/>
          <a:lstStyle/>
          <a:p>
            <a:endParaRPr lang="en-GB" dirty="0"/>
          </a:p>
        </p:txBody>
      </p:sp>
      <p:pic>
        <p:nvPicPr>
          <p:cNvPr id="4" name="Picture 3"/>
          <p:cNvPicPr>
            <a:picLocks noChangeAspect="1"/>
          </p:cNvPicPr>
          <p:nvPr/>
        </p:nvPicPr>
        <p:blipFill rotWithShape="1">
          <a:blip r:embed="rId2"/>
          <a:srcRect l="10937" t="27642" r="30938" b="8944"/>
          <a:stretch/>
        </p:blipFill>
        <p:spPr>
          <a:xfrm>
            <a:off x="3982065" y="0"/>
            <a:ext cx="8209935" cy="6885752"/>
          </a:xfrm>
          <a:prstGeom prst="rect">
            <a:avLst/>
          </a:prstGeom>
        </p:spPr>
      </p:pic>
      <p:pic>
        <p:nvPicPr>
          <p:cNvPr id="5" name="Picture 4"/>
          <p:cNvPicPr>
            <a:picLocks noChangeAspect="1"/>
          </p:cNvPicPr>
          <p:nvPr/>
        </p:nvPicPr>
        <p:blipFill rotWithShape="1">
          <a:blip r:embed="rId2"/>
          <a:srcRect l="10937" t="9349" r="70625" b="80293"/>
          <a:stretch/>
        </p:blipFill>
        <p:spPr>
          <a:xfrm>
            <a:off x="0" y="172244"/>
            <a:ext cx="2247900" cy="970756"/>
          </a:xfrm>
          <a:prstGeom prst="rect">
            <a:avLst/>
          </a:prstGeom>
        </p:spPr>
      </p:pic>
      <p:pic>
        <p:nvPicPr>
          <p:cNvPr id="6" name="Picture 5"/>
          <p:cNvPicPr>
            <a:picLocks noChangeAspect="1"/>
          </p:cNvPicPr>
          <p:nvPr/>
        </p:nvPicPr>
        <p:blipFill rotWithShape="1">
          <a:blip r:embed="rId3"/>
          <a:srcRect l="37500" t="56880" r="29838" b="11063"/>
          <a:stretch/>
        </p:blipFill>
        <p:spPr>
          <a:xfrm>
            <a:off x="0" y="2988288"/>
            <a:ext cx="3982065" cy="3126658"/>
          </a:xfrm>
          <a:prstGeom prst="rect">
            <a:avLst/>
          </a:prstGeom>
        </p:spPr>
      </p:pic>
      <p:pic>
        <p:nvPicPr>
          <p:cNvPr id="7" name="Picture 6"/>
          <p:cNvPicPr>
            <a:picLocks noChangeAspect="1"/>
          </p:cNvPicPr>
          <p:nvPr/>
        </p:nvPicPr>
        <p:blipFill rotWithShape="1">
          <a:blip r:embed="rId4"/>
          <a:srcRect l="38710" t="30724" r="13871" b="47246"/>
          <a:stretch/>
        </p:blipFill>
        <p:spPr>
          <a:xfrm>
            <a:off x="6587613" y="4944221"/>
            <a:ext cx="5358581" cy="1913779"/>
          </a:xfrm>
          <a:prstGeom prst="rect">
            <a:avLst/>
          </a:prstGeom>
        </p:spPr>
      </p:pic>
      <p:pic>
        <p:nvPicPr>
          <p:cNvPr id="8" name="Picture 7"/>
          <p:cNvPicPr>
            <a:picLocks noChangeAspect="1"/>
          </p:cNvPicPr>
          <p:nvPr/>
        </p:nvPicPr>
        <p:blipFill rotWithShape="1">
          <a:blip r:embed="rId5"/>
          <a:srcRect l="22258" t="31353" r="23790" b="31511"/>
          <a:stretch/>
        </p:blipFill>
        <p:spPr>
          <a:xfrm>
            <a:off x="2471168" y="48815"/>
            <a:ext cx="5073446" cy="2684603"/>
          </a:xfrm>
          <a:prstGeom prst="rect">
            <a:avLst/>
          </a:prstGeom>
        </p:spPr>
      </p:pic>
      <p:sp>
        <p:nvSpPr>
          <p:cNvPr id="9" name="Title 1">
            <a:extLst>
              <a:ext uri="{FF2B5EF4-FFF2-40B4-BE49-F238E27FC236}">
                <a16:creationId xmlns:a16="http://schemas.microsoft.com/office/drawing/2014/main" id="{7AD71B66-A503-47EC-9734-47DCDE8188D6}"/>
              </a:ext>
            </a:extLst>
          </p:cNvPr>
          <p:cNvSpPr txBox="1">
            <a:spLocks/>
          </p:cNvSpPr>
          <p:nvPr/>
        </p:nvSpPr>
        <p:spPr>
          <a:xfrm>
            <a:off x="3845137" y="1827954"/>
            <a:ext cx="3295650" cy="4225925"/>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chemeClr val="bg2"/>
                </a:solidFill>
              </a:rPr>
              <a:t>Tupperware as Art</a:t>
            </a:r>
          </a:p>
        </p:txBody>
      </p:sp>
    </p:spTree>
    <p:extLst>
      <p:ext uri="{BB962C8B-B14F-4D97-AF65-F5344CB8AC3E}">
        <p14:creationId xmlns:p14="http://schemas.microsoft.com/office/powerpoint/2010/main" val="28609730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403937" y="0"/>
            <a:ext cx="9795046" cy="6858000"/>
          </a:xfrm>
          <a:prstGeom prst="rect">
            <a:avLst/>
          </a:prstGeom>
        </p:spPr>
      </p:pic>
      <p:sp>
        <p:nvSpPr>
          <p:cNvPr id="5" name="Title 1">
            <a:extLst>
              <a:ext uri="{FF2B5EF4-FFF2-40B4-BE49-F238E27FC236}">
                <a16:creationId xmlns:a16="http://schemas.microsoft.com/office/drawing/2014/main" id="{6B5D7D85-0D5C-417A-A40B-04477C2B024E}"/>
              </a:ext>
            </a:extLst>
          </p:cNvPr>
          <p:cNvSpPr txBox="1">
            <a:spLocks/>
          </p:cNvSpPr>
          <p:nvPr/>
        </p:nvSpPr>
        <p:spPr>
          <a:xfrm>
            <a:off x="39712" y="739685"/>
            <a:ext cx="3295650" cy="5378630"/>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rgbClr val="FFC000"/>
                </a:solidFill>
              </a:rPr>
              <a:t>Tupperware as Technology</a:t>
            </a:r>
          </a:p>
        </p:txBody>
      </p:sp>
    </p:spTree>
    <p:extLst>
      <p:ext uri="{BB962C8B-B14F-4D97-AF65-F5344CB8AC3E}">
        <p14:creationId xmlns:p14="http://schemas.microsoft.com/office/powerpoint/2010/main" val="19563308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755" y="376994"/>
            <a:ext cx="6626487" cy="1522143"/>
          </a:xfrm>
        </p:spPr>
        <p:txBody>
          <a:bodyPr/>
          <a:lstStyle/>
          <a:p>
            <a:r>
              <a:rPr lang="en-GB" dirty="0"/>
              <a:t>Tupperware and Gender</a:t>
            </a:r>
          </a:p>
        </p:txBody>
      </p:sp>
      <p:pic>
        <p:nvPicPr>
          <p:cNvPr id="5" name="Content Placeholder 4"/>
          <p:cNvPicPr>
            <a:picLocks noGrp="1" noChangeAspect="1"/>
          </p:cNvPicPr>
          <p:nvPr>
            <p:ph idx="1"/>
          </p:nvPr>
        </p:nvPicPr>
        <p:blipFill>
          <a:blip r:embed="rId2"/>
          <a:stretch>
            <a:fillRect/>
          </a:stretch>
        </p:blipFill>
        <p:spPr>
          <a:xfrm>
            <a:off x="6553118" y="0"/>
            <a:ext cx="5638882" cy="4351338"/>
          </a:xfrm>
          <a:prstGeom prst="rect">
            <a:avLst/>
          </a:prstGeom>
        </p:spPr>
      </p:pic>
      <p:pic>
        <p:nvPicPr>
          <p:cNvPr id="4" name="Picture 3"/>
          <p:cNvPicPr>
            <a:picLocks noChangeAspect="1"/>
          </p:cNvPicPr>
          <p:nvPr/>
        </p:nvPicPr>
        <p:blipFill>
          <a:blip r:embed="rId3"/>
          <a:stretch>
            <a:fillRect/>
          </a:stretch>
        </p:blipFill>
        <p:spPr>
          <a:xfrm>
            <a:off x="0" y="2053883"/>
            <a:ext cx="4365831" cy="4804117"/>
          </a:xfrm>
          <a:prstGeom prst="rect">
            <a:avLst/>
          </a:prstGeom>
        </p:spPr>
      </p:pic>
      <p:pic>
        <p:nvPicPr>
          <p:cNvPr id="6" name="Picture 5"/>
          <p:cNvPicPr>
            <a:picLocks noChangeAspect="1"/>
          </p:cNvPicPr>
          <p:nvPr/>
        </p:nvPicPr>
        <p:blipFill>
          <a:blip r:embed="rId4"/>
          <a:stretch>
            <a:fillRect/>
          </a:stretch>
        </p:blipFill>
        <p:spPr>
          <a:xfrm>
            <a:off x="7988792" y="3931100"/>
            <a:ext cx="4203208" cy="3003893"/>
          </a:xfrm>
          <a:prstGeom prst="rect">
            <a:avLst/>
          </a:prstGeom>
        </p:spPr>
      </p:pic>
    </p:spTree>
    <p:extLst>
      <p:ext uri="{BB962C8B-B14F-4D97-AF65-F5344CB8AC3E}">
        <p14:creationId xmlns:p14="http://schemas.microsoft.com/office/powerpoint/2010/main" val="18336568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536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30104" y="1256634"/>
            <a:ext cx="7482740" cy="56013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86980"/>
            <a:ext cx="4460209" cy="3343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p:cNvPicPr>
            <a:picLocks noChangeAspect="1"/>
          </p:cNvPicPr>
          <p:nvPr/>
        </p:nvPicPr>
        <p:blipFill>
          <a:blip r:embed="rId5"/>
          <a:stretch>
            <a:fillRect/>
          </a:stretch>
        </p:blipFill>
        <p:spPr>
          <a:xfrm>
            <a:off x="8701807" y="7937"/>
            <a:ext cx="3322785" cy="4394384"/>
          </a:xfrm>
          <a:prstGeom prst="rect">
            <a:avLst/>
          </a:prstGeom>
        </p:spPr>
      </p:pic>
    </p:spTree>
    <p:extLst>
      <p:ext uri="{BB962C8B-B14F-4D97-AF65-F5344CB8AC3E}">
        <p14:creationId xmlns:p14="http://schemas.microsoft.com/office/powerpoint/2010/main" val="31313868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962597"/>
            <a:ext cx="4386974" cy="28954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7937"/>
            <a:ext cx="4001532" cy="31809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7889773" y="7937"/>
            <a:ext cx="4302227" cy="5959233"/>
          </a:xfrm>
          <a:prstGeom prst="rect">
            <a:avLst/>
          </a:prstGeom>
        </p:spPr>
        <p:txBody>
          <a:bodyPr wrap="square" lIns="360000" tIns="360000" rIns="360000" bIns="360000">
            <a:spAutoFit/>
          </a:bodyPr>
          <a:lstStyle/>
          <a:p>
            <a:pPr algn="just"/>
            <a:r>
              <a:rPr lang="en-GB" sz="2000" b="1" dirty="0">
                <a:solidFill>
                  <a:srgbClr val="0000FF"/>
                </a:solidFill>
              </a:rPr>
              <a:t>Nixon: I want to show you this kitchen. It is like those of our houses in California.</a:t>
            </a:r>
          </a:p>
          <a:p>
            <a:pPr algn="just"/>
            <a:r>
              <a:rPr lang="en-GB" sz="2000" b="1" dirty="0">
                <a:solidFill>
                  <a:srgbClr val="FF0000"/>
                </a:solidFill>
              </a:rPr>
              <a:t>Khrushchev: We have such things.</a:t>
            </a:r>
          </a:p>
          <a:p>
            <a:pPr algn="just"/>
            <a:r>
              <a:rPr lang="en-GB" sz="2000" b="1" dirty="0">
                <a:solidFill>
                  <a:srgbClr val="0000FF"/>
                </a:solidFill>
              </a:rPr>
              <a:t>Nixon: This is our newest model. This is the kind which is built in thousands of units for direct installations in the houses. In America, we like to make life easier for women…</a:t>
            </a:r>
          </a:p>
          <a:p>
            <a:pPr algn="just"/>
            <a:r>
              <a:rPr lang="en-GB" sz="2000" b="1" dirty="0">
                <a:solidFill>
                  <a:srgbClr val="FF0000"/>
                </a:solidFill>
              </a:rPr>
              <a:t>Khrushchev: Your capitalistic attitude toward women does not occur under Communism.</a:t>
            </a:r>
          </a:p>
          <a:p>
            <a:pPr algn="just"/>
            <a:r>
              <a:rPr lang="en-GB" sz="2000" b="1" dirty="0">
                <a:solidFill>
                  <a:srgbClr val="0000FF"/>
                </a:solidFill>
              </a:rPr>
              <a:t>Nixon: I think that this attitude towards women is universal. What we want to do, is make life more easy for our housewives  …</a:t>
            </a:r>
          </a:p>
        </p:txBody>
      </p:sp>
      <p:sp>
        <p:nvSpPr>
          <p:cNvPr id="8" name="Rectangle 7"/>
          <p:cNvSpPr/>
          <p:nvPr/>
        </p:nvSpPr>
        <p:spPr>
          <a:xfrm>
            <a:off x="3915990" y="7937"/>
            <a:ext cx="3799099" cy="2198543"/>
          </a:xfrm>
          <a:prstGeom prst="rect">
            <a:avLst/>
          </a:prstGeom>
        </p:spPr>
        <p:txBody>
          <a:bodyPr wrap="square" lIns="540000" tIns="540000" rIns="540000" bIns="540000">
            <a:spAutoFit/>
          </a:bodyPr>
          <a:lstStyle/>
          <a:p>
            <a:pPr>
              <a:defRPr/>
            </a:pPr>
            <a:r>
              <a:rPr lang="en-GB" sz="2400" b="1" u="sng" dirty="0">
                <a:solidFill>
                  <a:srgbClr val="FFC000"/>
                </a:solidFill>
              </a:rPr>
              <a:t>When Material Cultures Clash: The Kitchen Debates</a:t>
            </a:r>
          </a:p>
        </p:txBody>
      </p:sp>
      <p:pic>
        <p:nvPicPr>
          <p:cNvPr id="2" name="Picture 1"/>
          <p:cNvPicPr>
            <a:picLocks noChangeAspect="1"/>
          </p:cNvPicPr>
          <p:nvPr/>
        </p:nvPicPr>
        <p:blipFill>
          <a:blip r:embed="rId5"/>
          <a:stretch>
            <a:fillRect/>
          </a:stretch>
        </p:blipFill>
        <p:spPr>
          <a:xfrm>
            <a:off x="4001532" y="1894200"/>
            <a:ext cx="3888241" cy="2589283"/>
          </a:xfrm>
          <a:prstGeom prst="rect">
            <a:avLst/>
          </a:prstGeom>
        </p:spPr>
      </p:pic>
      <p:sp>
        <p:nvSpPr>
          <p:cNvPr id="3" name="Rectangle 2"/>
          <p:cNvSpPr/>
          <p:nvPr/>
        </p:nvSpPr>
        <p:spPr>
          <a:xfrm>
            <a:off x="4628477" y="4671634"/>
            <a:ext cx="3261296" cy="1477328"/>
          </a:xfrm>
          <a:prstGeom prst="rect">
            <a:avLst/>
          </a:prstGeom>
        </p:spPr>
        <p:txBody>
          <a:bodyPr wrap="square">
            <a:spAutoFit/>
          </a:bodyPr>
          <a:lstStyle/>
          <a:p>
            <a:r>
              <a:rPr lang="en-GB" dirty="0"/>
              <a:t>Soviet Premier Nikita Khrushchev and US Vice President Nixon exchange views, American National Exhibition, Moscow, July 1959</a:t>
            </a:r>
          </a:p>
        </p:txBody>
      </p:sp>
    </p:spTree>
    <p:extLst>
      <p:ext uri="{BB962C8B-B14F-4D97-AF65-F5344CB8AC3E}">
        <p14:creationId xmlns:p14="http://schemas.microsoft.com/office/powerpoint/2010/main" val="7086857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962597"/>
            <a:ext cx="4386974" cy="28954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7937"/>
            <a:ext cx="4001532" cy="31809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949441" y="7937"/>
            <a:ext cx="5242560" cy="6882563"/>
          </a:xfrm>
          <a:prstGeom prst="rect">
            <a:avLst/>
          </a:prstGeom>
        </p:spPr>
        <p:txBody>
          <a:bodyPr wrap="square" lIns="360000" tIns="360000" rIns="360000" bIns="360000">
            <a:spAutoFit/>
          </a:bodyPr>
          <a:lstStyle/>
          <a:p>
            <a:pPr algn="just"/>
            <a:r>
              <a:rPr lang="en-GB" sz="2000" b="1" dirty="0">
                <a:solidFill>
                  <a:srgbClr val="FF0000"/>
                </a:solidFill>
              </a:rPr>
              <a:t>Khrushchev: Your American houses are built to last only 20 years so builders could sell new houses at the end. We build firmly. We build for our children and grandchildren.</a:t>
            </a:r>
          </a:p>
          <a:p>
            <a:pPr algn="just"/>
            <a:r>
              <a:rPr lang="en-GB" sz="2000" b="1" dirty="0">
                <a:solidFill>
                  <a:srgbClr val="0000FF"/>
                </a:solidFill>
              </a:rPr>
              <a:t>Nixon: American houses last for more than 20 years, but, even so, after 20 years, many Americans want a new house or a new kitchen. Their kitchen is obsolete by that time ….The American system is designed to take advantage of new inventions and new techniques.</a:t>
            </a:r>
          </a:p>
          <a:p>
            <a:pPr algn="just"/>
            <a:r>
              <a:rPr lang="en-GB" sz="2000" b="1" dirty="0">
                <a:solidFill>
                  <a:srgbClr val="FF0000"/>
                </a:solidFill>
              </a:rPr>
              <a:t>Khrushchev: This theory does not hold water. Some things never get out of date – houses, for instance, and furniture, furnishings, perhaps –but not houses. I have read much about America and American houses, and I do not think that this is exhibit and what you say is strictly accurate.</a:t>
            </a:r>
          </a:p>
        </p:txBody>
      </p:sp>
      <p:sp>
        <p:nvSpPr>
          <p:cNvPr id="8" name="Rectangle 7"/>
          <p:cNvSpPr/>
          <p:nvPr/>
        </p:nvSpPr>
        <p:spPr>
          <a:xfrm>
            <a:off x="3915990" y="7937"/>
            <a:ext cx="3799099" cy="2567874"/>
          </a:xfrm>
          <a:prstGeom prst="rect">
            <a:avLst/>
          </a:prstGeom>
        </p:spPr>
        <p:txBody>
          <a:bodyPr wrap="square" lIns="540000" tIns="540000" rIns="540000" bIns="540000">
            <a:spAutoFit/>
          </a:bodyPr>
          <a:lstStyle/>
          <a:p>
            <a:pPr>
              <a:defRPr/>
            </a:pPr>
            <a:r>
              <a:rPr lang="en-GB" sz="2400" b="1" u="sng" dirty="0">
                <a:solidFill>
                  <a:srgbClr val="FFC000"/>
                </a:solidFill>
              </a:rPr>
              <a:t>When Material Cultures Clash: </a:t>
            </a:r>
          </a:p>
          <a:p>
            <a:pPr>
              <a:defRPr/>
            </a:pPr>
            <a:r>
              <a:rPr lang="en-GB" sz="2400" b="1" u="sng" dirty="0">
                <a:solidFill>
                  <a:srgbClr val="FFC000"/>
                </a:solidFill>
              </a:rPr>
              <a:t>The Kitchen Debates</a:t>
            </a:r>
          </a:p>
        </p:txBody>
      </p:sp>
      <p:pic>
        <p:nvPicPr>
          <p:cNvPr id="2" name="Picture 1"/>
          <p:cNvPicPr>
            <a:picLocks noChangeAspect="1"/>
          </p:cNvPicPr>
          <p:nvPr/>
        </p:nvPicPr>
        <p:blipFill>
          <a:blip r:embed="rId5"/>
          <a:stretch>
            <a:fillRect/>
          </a:stretch>
        </p:blipFill>
        <p:spPr>
          <a:xfrm>
            <a:off x="3097474" y="2134358"/>
            <a:ext cx="3888241" cy="2589283"/>
          </a:xfrm>
          <a:prstGeom prst="rect">
            <a:avLst/>
          </a:prstGeom>
        </p:spPr>
      </p:pic>
      <p:sp>
        <p:nvSpPr>
          <p:cNvPr id="3" name="Rectangle 2"/>
          <p:cNvSpPr/>
          <p:nvPr/>
        </p:nvSpPr>
        <p:spPr>
          <a:xfrm>
            <a:off x="4628477" y="4671634"/>
            <a:ext cx="2320963" cy="2031325"/>
          </a:xfrm>
          <a:prstGeom prst="rect">
            <a:avLst/>
          </a:prstGeom>
        </p:spPr>
        <p:txBody>
          <a:bodyPr wrap="square">
            <a:spAutoFit/>
          </a:bodyPr>
          <a:lstStyle/>
          <a:p>
            <a:r>
              <a:rPr lang="en-GB" dirty="0"/>
              <a:t>Soviet Premier Nikita Khrushchev and US Vice President Nixon exchange views, American National Exhibition, Moscow, July 1959</a:t>
            </a:r>
          </a:p>
        </p:txBody>
      </p:sp>
    </p:spTree>
    <p:extLst>
      <p:ext uri="{BB962C8B-B14F-4D97-AF65-F5344CB8AC3E}">
        <p14:creationId xmlns:p14="http://schemas.microsoft.com/office/powerpoint/2010/main" val="87132648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latin typeface="Calibri"/>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14771" y="1879275"/>
            <a:ext cx="5975100" cy="4797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22675" t="3833" r="20705" b="3307"/>
          <a:stretch/>
        </p:blipFill>
        <p:spPr bwMode="auto">
          <a:xfrm>
            <a:off x="511937" y="1879275"/>
            <a:ext cx="4753192" cy="4797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0" y="-3175"/>
            <a:ext cx="10654631" cy="2567874"/>
          </a:xfrm>
          <a:prstGeom prst="rect">
            <a:avLst/>
          </a:prstGeom>
        </p:spPr>
        <p:txBody>
          <a:bodyPr wrap="square" lIns="540000" tIns="540000" rIns="540000" bIns="540000">
            <a:spAutoFit/>
          </a:bodyPr>
          <a:lstStyle/>
          <a:p>
            <a:pPr marL="342900" indent="-342900" algn="just">
              <a:buFont typeface="Arial" panose="020B0604020202020204" pitchFamily="34" charset="0"/>
              <a:buChar char="•"/>
              <a:defRPr/>
            </a:pPr>
            <a:r>
              <a:rPr lang="en-GB" sz="2400" dirty="0">
                <a:solidFill>
                  <a:srgbClr val="FFC000"/>
                </a:solidFill>
                <a:latin typeface="Calibri"/>
              </a:rPr>
              <a:t>Levittown, Pennsylvania, built 1949–1951 = suburban community mass produced adapting </a:t>
            </a:r>
            <a:r>
              <a:rPr lang="en-GB" sz="2400" dirty="0" err="1">
                <a:solidFill>
                  <a:srgbClr val="FFC000"/>
                </a:solidFill>
                <a:latin typeface="Calibri"/>
              </a:rPr>
              <a:t>Fordist</a:t>
            </a:r>
            <a:r>
              <a:rPr lang="en-GB" sz="2400" dirty="0">
                <a:solidFill>
                  <a:srgbClr val="FFC000"/>
                </a:solidFill>
                <a:latin typeface="Calibri"/>
              </a:rPr>
              <a:t> conveyor belt techniques</a:t>
            </a:r>
          </a:p>
          <a:p>
            <a:pPr marL="342900" indent="-342900" algn="just">
              <a:buFont typeface="Arial" panose="020B0604020202020204" pitchFamily="34" charset="0"/>
              <a:buChar char="•"/>
              <a:defRPr/>
            </a:pPr>
            <a:endParaRPr lang="en-GB" sz="2400" dirty="0">
              <a:solidFill>
                <a:prstClr val="black"/>
              </a:solidFill>
              <a:latin typeface="Calibri"/>
            </a:endParaRPr>
          </a:p>
          <a:p>
            <a:pPr marL="342900" indent="-342900" algn="just">
              <a:buFont typeface="Arial" panose="020B0604020202020204" pitchFamily="34" charset="0"/>
              <a:buChar char="•"/>
              <a:defRPr/>
            </a:pPr>
            <a:endParaRPr lang="en-GB" sz="2400" dirty="0">
              <a:solidFill>
                <a:prstClr val="black"/>
              </a:solidFill>
              <a:latin typeface="Calibri"/>
            </a:endParaRPr>
          </a:p>
        </p:txBody>
      </p:sp>
    </p:spTree>
    <p:extLst>
      <p:ext uri="{BB962C8B-B14F-4D97-AF65-F5344CB8AC3E}">
        <p14:creationId xmlns:p14="http://schemas.microsoft.com/office/powerpoint/2010/main" val="25853509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695051"/>
            <a:ext cx="5377036" cy="3122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91101" y="-1"/>
            <a:ext cx="7200900" cy="53360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5422"/>
            <a:ext cx="4597400" cy="36871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5875126" y="5798217"/>
            <a:ext cx="3684264" cy="584775"/>
          </a:xfrm>
          <a:prstGeom prst="rect">
            <a:avLst/>
          </a:prstGeom>
        </p:spPr>
        <p:txBody>
          <a:bodyPr wrap="square">
            <a:spAutoFit/>
          </a:bodyPr>
          <a:lstStyle/>
          <a:p>
            <a:r>
              <a:rPr lang="en-GB" sz="1600" dirty="0">
                <a:solidFill>
                  <a:srgbClr val="FF0000"/>
                </a:solidFill>
              </a:rPr>
              <a:t>William Levitt (foot on car), Levittown construction site</a:t>
            </a:r>
          </a:p>
        </p:txBody>
      </p:sp>
    </p:spTree>
    <p:extLst>
      <p:ext uri="{BB962C8B-B14F-4D97-AF65-F5344CB8AC3E}">
        <p14:creationId xmlns:p14="http://schemas.microsoft.com/office/powerpoint/2010/main" val="359871256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p:nvPr/>
        </p:nvSpPr>
        <p:spPr>
          <a:xfrm>
            <a:off x="0" y="7937"/>
            <a:ext cx="10776521" cy="6938302"/>
          </a:xfrm>
          <a:prstGeom prst="rect">
            <a:avLst/>
          </a:prstGeom>
        </p:spPr>
        <p:txBody>
          <a:bodyPr wrap="square" lIns="540000" tIns="540000" rIns="540000" bIns="540000" numCol="2" spcCol="360000">
            <a:spAutoFit/>
          </a:bodyPr>
          <a:lstStyle/>
          <a:p>
            <a:r>
              <a:rPr lang="en-GB" sz="2000" b="1" dirty="0">
                <a:solidFill>
                  <a:srgbClr val="FFC000"/>
                </a:solidFill>
              </a:rPr>
              <a:t>Little boxes on the hillside</a:t>
            </a:r>
            <a:r>
              <a:rPr lang="en-GB" sz="2000" dirty="0">
                <a:solidFill>
                  <a:srgbClr val="FFC000"/>
                </a:solidFill>
              </a:rPr>
              <a:t>,</a:t>
            </a:r>
            <a:br>
              <a:rPr lang="en-GB" sz="2000" dirty="0">
                <a:solidFill>
                  <a:srgbClr val="FFC000"/>
                </a:solidFill>
              </a:rPr>
            </a:br>
            <a:r>
              <a:rPr lang="en-GB" sz="2000" dirty="0">
                <a:solidFill>
                  <a:srgbClr val="FFC000"/>
                </a:solidFill>
              </a:rPr>
              <a:t>Little boxes made of </a:t>
            </a:r>
            <a:r>
              <a:rPr lang="en-GB" sz="2000" dirty="0" err="1">
                <a:solidFill>
                  <a:srgbClr val="FFC000"/>
                </a:solidFill>
              </a:rPr>
              <a:t>ticky</a:t>
            </a:r>
            <a:r>
              <a:rPr lang="en-GB" sz="2000" dirty="0">
                <a:solidFill>
                  <a:srgbClr val="FFC000"/>
                </a:solidFill>
              </a:rPr>
              <a:t> tacky,</a:t>
            </a:r>
            <a:br>
              <a:rPr lang="en-GB" sz="2000" dirty="0">
                <a:solidFill>
                  <a:srgbClr val="FFC000"/>
                </a:solidFill>
              </a:rPr>
            </a:br>
            <a:r>
              <a:rPr lang="en-GB" sz="2000" dirty="0">
                <a:solidFill>
                  <a:srgbClr val="FFC000"/>
                </a:solidFill>
              </a:rPr>
              <a:t>Little boxes on the hillside,</a:t>
            </a:r>
            <a:br>
              <a:rPr lang="en-GB" sz="2000" dirty="0">
                <a:solidFill>
                  <a:srgbClr val="FFC000"/>
                </a:solidFill>
              </a:rPr>
            </a:br>
            <a:r>
              <a:rPr lang="en-GB" sz="2000" dirty="0">
                <a:solidFill>
                  <a:srgbClr val="FFC000"/>
                </a:solidFill>
              </a:rPr>
              <a:t>Little boxes all the same.</a:t>
            </a:r>
            <a:br>
              <a:rPr lang="en-GB" sz="2000" dirty="0">
                <a:solidFill>
                  <a:srgbClr val="FFC000"/>
                </a:solidFill>
              </a:rPr>
            </a:br>
            <a:r>
              <a:rPr lang="en-GB" sz="2000" dirty="0">
                <a:solidFill>
                  <a:srgbClr val="FFC000"/>
                </a:solidFill>
              </a:rPr>
              <a:t>There's a green one and a pink one </a:t>
            </a:r>
            <a:br>
              <a:rPr lang="en-GB" sz="2000" dirty="0">
                <a:solidFill>
                  <a:srgbClr val="FFC000"/>
                </a:solidFill>
              </a:rPr>
            </a:br>
            <a:r>
              <a:rPr lang="en-GB" sz="2000" dirty="0">
                <a:solidFill>
                  <a:srgbClr val="FFC000"/>
                </a:solidFill>
              </a:rPr>
              <a:t>And a blue one and a yellow one,</a:t>
            </a:r>
            <a:br>
              <a:rPr lang="en-GB" sz="2000" dirty="0">
                <a:solidFill>
                  <a:srgbClr val="FFC000"/>
                </a:solidFill>
              </a:rPr>
            </a:br>
            <a:r>
              <a:rPr lang="en-GB" sz="2000" dirty="0">
                <a:solidFill>
                  <a:srgbClr val="FFC000"/>
                </a:solidFill>
              </a:rPr>
              <a:t>And they're all made out of </a:t>
            </a:r>
            <a:r>
              <a:rPr lang="en-GB" sz="2000" dirty="0" err="1">
                <a:solidFill>
                  <a:srgbClr val="FFC000"/>
                </a:solidFill>
              </a:rPr>
              <a:t>ticky</a:t>
            </a:r>
            <a:r>
              <a:rPr lang="en-GB" sz="2000" dirty="0">
                <a:solidFill>
                  <a:srgbClr val="FFC000"/>
                </a:solidFill>
              </a:rPr>
              <a:t> tacky</a:t>
            </a:r>
            <a:br>
              <a:rPr lang="en-GB" sz="2000" dirty="0">
                <a:solidFill>
                  <a:srgbClr val="FFC000"/>
                </a:solidFill>
              </a:rPr>
            </a:br>
            <a:r>
              <a:rPr lang="en-GB" sz="2000" b="1" dirty="0">
                <a:solidFill>
                  <a:srgbClr val="FFC000"/>
                </a:solidFill>
              </a:rPr>
              <a:t>And they all look just the same.</a:t>
            </a:r>
          </a:p>
          <a:p>
            <a:endParaRPr lang="en-GB" sz="2000" dirty="0">
              <a:solidFill>
                <a:srgbClr val="FFC000"/>
              </a:solidFill>
            </a:endParaRPr>
          </a:p>
          <a:p>
            <a:r>
              <a:rPr lang="en-GB" sz="2000" b="1" dirty="0">
                <a:solidFill>
                  <a:srgbClr val="FFC000"/>
                </a:solidFill>
              </a:rPr>
              <a:t>And the people in the houses</a:t>
            </a:r>
            <a:br>
              <a:rPr lang="en-GB" sz="2000" b="1" dirty="0">
                <a:solidFill>
                  <a:srgbClr val="FFC000"/>
                </a:solidFill>
              </a:rPr>
            </a:br>
            <a:r>
              <a:rPr lang="en-GB" sz="2000" b="1" dirty="0">
                <a:solidFill>
                  <a:srgbClr val="FFC000"/>
                </a:solidFill>
              </a:rPr>
              <a:t>All went to the university,</a:t>
            </a:r>
            <a:br>
              <a:rPr lang="en-GB" sz="2000" dirty="0">
                <a:solidFill>
                  <a:srgbClr val="FFC000"/>
                </a:solidFill>
              </a:rPr>
            </a:br>
            <a:r>
              <a:rPr lang="en-GB" sz="2000" b="1" dirty="0">
                <a:solidFill>
                  <a:srgbClr val="FFC000"/>
                </a:solidFill>
              </a:rPr>
              <a:t>Where they were put in boxes</a:t>
            </a:r>
            <a:br>
              <a:rPr lang="en-GB" sz="2000" b="1" dirty="0">
                <a:solidFill>
                  <a:srgbClr val="FFC000"/>
                </a:solidFill>
              </a:rPr>
            </a:br>
            <a:r>
              <a:rPr lang="en-GB" sz="2000" b="1" dirty="0"/>
              <a:t>And they came out all the same</a:t>
            </a:r>
            <a:r>
              <a:rPr lang="en-GB" sz="2000" b="1" dirty="0">
                <a:solidFill>
                  <a:srgbClr val="FFC000"/>
                </a:solidFill>
              </a:rPr>
              <a:t>,</a:t>
            </a:r>
            <a:br>
              <a:rPr lang="en-GB" sz="2000" dirty="0">
                <a:solidFill>
                  <a:srgbClr val="FFC000"/>
                </a:solidFill>
              </a:rPr>
            </a:br>
            <a:r>
              <a:rPr lang="en-GB" sz="2000" dirty="0">
                <a:solidFill>
                  <a:srgbClr val="FFC000"/>
                </a:solidFill>
              </a:rPr>
              <a:t>And there's doctors and lawyers,</a:t>
            </a:r>
            <a:br>
              <a:rPr lang="en-GB" sz="2000" dirty="0">
                <a:solidFill>
                  <a:srgbClr val="FFC000"/>
                </a:solidFill>
              </a:rPr>
            </a:br>
            <a:r>
              <a:rPr lang="en-GB" sz="2000" dirty="0">
                <a:solidFill>
                  <a:srgbClr val="FFC000"/>
                </a:solidFill>
              </a:rPr>
              <a:t>And business executives,</a:t>
            </a:r>
            <a:br>
              <a:rPr lang="en-GB" sz="2000" dirty="0">
                <a:solidFill>
                  <a:srgbClr val="FFC000"/>
                </a:solidFill>
              </a:rPr>
            </a:br>
            <a:r>
              <a:rPr lang="en-GB" sz="2000" dirty="0">
                <a:solidFill>
                  <a:srgbClr val="FFC000"/>
                </a:solidFill>
              </a:rPr>
              <a:t>And they're all made out of </a:t>
            </a:r>
            <a:r>
              <a:rPr lang="en-GB" sz="2000" dirty="0" err="1">
                <a:solidFill>
                  <a:srgbClr val="FFC000"/>
                </a:solidFill>
              </a:rPr>
              <a:t>ticky</a:t>
            </a:r>
            <a:r>
              <a:rPr lang="en-GB" sz="2000" dirty="0">
                <a:solidFill>
                  <a:srgbClr val="FFC000"/>
                </a:solidFill>
              </a:rPr>
              <a:t> tacky</a:t>
            </a:r>
            <a:br>
              <a:rPr lang="en-GB" sz="2000" dirty="0">
                <a:solidFill>
                  <a:srgbClr val="FFC000"/>
                </a:solidFill>
              </a:rPr>
            </a:br>
            <a:r>
              <a:rPr lang="en-GB" sz="2000" b="1" dirty="0"/>
              <a:t>And they all look just the same</a:t>
            </a:r>
            <a:r>
              <a:rPr lang="en-GB" sz="2000" dirty="0"/>
              <a:t>.</a:t>
            </a:r>
          </a:p>
          <a:p>
            <a:endParaRPr lang="en-GB" sz="2000" dirty="0"/>
          </a:p>
          <a:p>
            <a:r>
              <a:rPr lang="en-GB" sz="2000" dirty="0">
                <a:solidFill>
                  <a:srgbClr val="FFC000"/>
                </a:solidFill>
              </a:rPr>
              <a:t>And they all play on the golf course</a:t>
            </a:r>
            <a:br>
              <a:rPr lang="en-GB" sz="2000" dirty="0">
                <a:solidFill>
                  <a:srgbClr val="FFC000"/>
                </a:solidFill>
              </a:rPr>
            </a:br>
            <a:r>
              <a:rPr lang="en-GB" sz="2000" dirty="0">
                <a:solidFill>
                  <a:srgbClr val="FFC000"/>
                </a:solidFill>
              </a:rPr>
              <a:t>And drink their martinis dry,</a:t>
            </a:r>
            <a:br>
              <a:rPr lang="en-GB" sz="2000" dirty="0">
                <a:solidFill>
                  <a:srgbClr val="FFC000"/>
                </a:solidFill>
              </a:rPr>
            </a:br>
            <a:r>
              <a:rPr lang="en-GB" sz="2000" dirty="0">
                <a:solidFill>
                  <a:srgbClr val="FFC000"/>
                </a:solidFill>
              </a:rPr>
              <a:t>And they all have pretty children</a:t>
            </a:r>
            <a:br>
              <a:rPr lang="en-GB" sz="2000" dirty="0">
                <a:solidFill>
                  <a:srgbClr val="FFC000"/>
                </a:solidFill>
              </a:rPr>
            </a:br>
            <a:r>
              <a:rPr lang="en-GB" sz="2000" dirty="0">
                <a:solidFill>
                  <a:srgbClr val="FFC000"/>
                </a:solidFill>
              </a:rPr>
              <a:t>And the children go to school,</a:t>
            </a:r>
            <a:br>
              <a:rPr lang="en-GB" sz="2000" dirty="0">
                <a:solidFill>
                  <a:srgbClr val="FFC000"/>
                </a:solidFill>
              </a:rPr>
            </a:br>
            <a:r>
              <a:rPr lang="en-GB" sz="2000" dirty="0">
                <a:solidFill>
                  <a:srgbClr val="FFC000"/>
                </a:solidFill>
              </a:rPr>
              <a:t>And the children go to summer camp</a:t>
            </a:r>
            <a:br>
              <a:rPr lang="en-GB" sz="2000" dirty="0">
                <a:solidFill>
                  <a:srgbClr val="FFC000"/>
                </a:solidFill>
              </a:rPr>
            </a:br>
            <a:r>
              <a:rPr lang="en-GB" sz="2000" dirty="0">
                <a:solidFill>
                  <a:srgbClr val="FFC000"/>
                </a:solidFill>
              </a:rPr>
              <a:t>And then to the university,</a:t>
            </a:r>
            <a:br>
              <a:rPr lang="en-GB" sz="2000" dirty="0">
                <a:solidFill>
                  <a:srgbClr val="FFC000"/>
                </a:solidFill>
              </a:rPr>
            </a:br>
            <a:r>
              <a:rPr lang="en-GB" sz="2000" dirty="0">
                <a:solidFill>
                  <a:srgbClr val="FFC000"/>
                </a:solidFill>
              </a:rPr>
              <a:t>Where they are put in boxes</a:t>
            </a:r>
            <a:br>
              <a:rPr lang="en-GB" sz="2000" dirty="0">
                <a:solidFill>
                  <a:srgbClr val="FFC000"/>
                </a:solidFill>
              </a:rPr>
            </a:br>
            <a:r>
              <a:rPr lang="en-GB" sz="2000" b="1" dirty="0">
                <a:solidFill>
                  <a:srgbClr val="FFC000"/>
                </a:solidFill>
              </a:rPr>
              <a:t>And they come out all the same</a:t>
            </a:r>
            <a:r>
              <a:rPr lang="en-GB" sz="2000" dirty="0">
                <a:solidFill>
                  <a:srgbClr val="FFC000"/>
                </a:solidFill>
              </a:rPr>
              <a:t>.</a:t>
            </a:r>
          </a:p>
          <a:p>
            <a:endParaRPr lang="en-GB" sz="2000" dirty="0">
              <a:solidFill>
                <a:srgbClr val="FFC000"/>
              </a:solidFill>
            </a:endParaRPr>
          </a:p>
          <a:p>
            <a:r>
              <a:rPr lang="en-GB" sz="2000" dirty="0">
                <a:solidFill>
                  <a:srgbClr val="FFC000"/>
                </a:solidFill>
              </a:rPr>
              <a:t>And the boys go into business</a:t>
            </a:r>
            <a:br>
              <a:rPr lang="en-GB" sz="2000" dirty="0">
                <a:solidFill>
                  <a:srgbClr val="FFC000"/>
                </a:solidFill>
              </a:rPr>
            </a:br>
            <a:r>
              <a:rPr lang="en-GB" sz="2000" dirty="0">
                <a:solidFill>
                  <a:srgbClr val="FFC000"/>
                </a:solidFill>
              </a:rPr>
              <a:t>And marry and raise a family</a:t>
            </a:r>
            <a:br>
              <a:rPr lang="en-GB" sz="2000" dirty="0">
                <a:solidFill>
                  <a:srgbClr val="FFC000"/>
                </a:solidFill>
              </a:rPr>
            </a:br>
            <a:r>
              <a:rPr lang="en-GB" sz="2000" dirty="0">
                <a:solidFill>
                  <a:srgbClr val="FFC000"/>
                </a:solidFill>
              </a:rPr>
              <a:t>In boxes made of </a:t>
            </a:r>
            <a:r>
              <a:rPr lang="en-GB" sz="2000" dirty="0" err="1">
                <a:solidFill>
                  <a:srgbClr val="FFC000"/>
                </a:solidFill>
              </a:rPr>
              <a:t>ticky</a:t>
            </a:r>
            <a:r>
              <a:rPr lang="en-GB" sz="2000" dirty="0">
                <a:solidFill>
                  <a:srgbClr val="FFC000"/>
                </a:solidFill>
              </a:rPr>
              <a:t> tacky </a:t>
            </a:r>
            <a:br>
              <a:rPr lang="en-GB" sz="2000" dirty="0">
                <a:solidFill>
                  <a:srgbClr val="FFC000"/>
                </a:solidFill>
              </a:rPr>
            </a:br>
            <a:r>
              <a:rPr lang="en-GB" sz="2000" dirty="0">
                <a:solidFill>
                  <a:srgbClr val="FFC000"/>
                </a:solidFill>
              </a:rPr>
              <a:t>And they all look just the same.</a:t>
            </a:r>
            <a:br>
              <a:rPr lang="en-GB" sz="2000" dirty="0">
                <a:solidFill>
                  <a:srgbClr val="FFC000"/>
                </a:solidFill>
              </a:rPr>
            </a:br>
            <a:r>
              <a:rPr lang="en-GB" sz="2000" dirty="0">
                <a:solidFill>
                  <a:srgbClr val="FFC000"/>
                </a:solidFill>
              </a:rPr>
              <a:t>There's a green one and a pink one</a:t>
            </a:r>
            <a:br>
              <a:rPr lang="en-GB" sz="2000" dirty="0">
                <a:solidFill>
                  <a:srgbClr val="FFC000"/>
                </a:solidFill>
              </a:rPr>
            </a:br>
            <a:r>
              <a:rPr lang="en-GB" sz="2000" dirty="0">
                <a:solidFill>
                  <a:srgbClr val="FFC000"/>
                </a:solidFill>
              </a:rPr>
              <a:t>And a blue one and a yellow one,</a:t>
            </a:r>
            <a:br>
              <a:rPr lang="en-GB" sz="2000" dirty="0">
                <a:solidFill>
                  <a:srgbClr val="FFC000"/>
                </a:solidFill>
              </a:rPr>
            </a:br>
            <a:r>
              <a:rPr lang="en-GB" sz="2000" dirty="0">
                <a:solidFill>
                  <a:srgbClr val="FFC000"/>
                </a:solidFill>
              </a:rPr>
              <a:t>And they're all made out of </a:t>
            </a:r>
            <a:r>
              <a:rPr lang="en-GB" sz="2000" dirty="0" err="1">
                <a:solidFill>
                  <a:srgbClr val="FFC000"/>
                </a:solidFill>
              </a:rPr>
              <a:t>ticky</a:t>
            </a:r>
            <a:r>
              <a:rPr lang="en-GB" sz="2000" dirty="0">
                <a:solidFill>
                  <a:srgbClr val="FFC000"/>
                </a:solidFill>
              </a:rPr>
              <a:t> tacky</a:t>
            </a:r>
            <a:br>
              <a:rPr lang="en-GB" sz="2000" dirty="0">
                <a:solidFill>
                  <a:srgbClr val="FFC000"/>
                </a:solidFill>
              </a:rPr>
            </a:br>
            <a:r>
              <a:rPr lang="en-GB" sz="2000" dirty="0">
                <a:solidFill>
                  <a:srgbClr val="FFC000"/>
                </a:solidFill>
              </a:rPr>
              <a:t>And they all look just the same.</a:t>
            </a:r>
          </a:p>
        </p:txBody>
      </p:sp>
      <p:pic>
        <p:nvPicPr>
          <p:cNvPr id="409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280576" y="3714387"/>
            <a:ext cx="1728544" cy="24514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9481625" y="7937"/>
            <a:ext cx="2837694" cy="3860536"/>
          </a:xfrm>
          <a:prstGeom prst="rect">
            <a:avLst/>
          </a:prstGeom>
        </p:spPr>
        <p:txBody>
          <a:bodyPr wrap="square" lIns="540000" tIns="540000" rIns="540000" bIns="540000">
            <a:spAutoFit/>
          </a:bodyPr>
          <a:lstStyle/>
          <a:p>
            <a:pPr>
              <a:defRPr/>
            </a:pPr>
            <a:r>
              <a:rPr lang="en-GB" sz="3600" b="1" u="sng" dirty="0"/>
              <a:t>Containment and Conformity?</a:t>
            </a:r>
          </a:p>
        </p:txBody>
      </p:sp>
    </p:spTree>
    <p:extLst>
      <p:ext uri="{BB962C8B-B14F-4D97-AF65-F5344CB8AC3E}">
        <p14:creationId xmlns:p14="http://schemas.microsoft.com/office/powerpoint/2010/main" val="6901152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E6D29-E6EE-4C65-A3FD-637C486305DC}"/>
              </a:ext>
            </a:extLst>
          </p:cNvPr>
          <p:cNvSpPr>
            <a:spLocks noGrp="1"/>
          </p:cNvSpPr>
          <p:nvPr>
            <p:ph type="title"/>
          </p:nvPr>
        </p:nvSpPr>
        <p:spPr>
          <a:xfrm>
            <a:off x="1300725" y="533388"/>
            <a:ext cx="9590550" cy="1828813"/>
          </a:xfrm>
        </p:spPr>
        <p:txBody>
          <a:bodyPr>
            <a:normAutofit fontScale="90000"/>
          </a:bodyPr>
          <a:lstStyle/>
          <a:p>
            <a:r>
              <a:rPr lang="en-GB" dirty="0"/>
              <a:t>Case Study 2:</a:t>
            </a:r>
            <a:br>
              <a:rPr lang="en-GB" dirty="0"/>
            </a:br>
            <a:r>
              <a:rPr lang="en-GB" dirty="0"/>
              <a:t>Concrete vs Brick in Late-20</a:t>
            </a:r>
            <a:r>
              <a:rPr lang="en-GB" baseline="30000" dirty="0"/>
              <a:t>th</a:t>
            </a:r>
            <a:r>
              <a:rPr lang="en-GB" dirty="0"/>
              <a:t>-Century Britain</a:t>
            </a:r>
          </a:p>
        </p:txBody>
      </p:sp>
      <p:pic>
        <p:nvPicPr>
          <p:cNvPr id="4" name="Picture 3">
            <a:extLst>
              <a:ext uri="{FF2B5EF4-FFF2-40B4-BE49-F238E27FC236}">
                <a16:creationId xmlns:a16="http://schemas.microsoft.com/office/drawing/2014/main" id="{1BEF518A-CEB4-43CC-BACE-028260F1C6E9}"/>
              </a:ext>
            </a:extLst>
          </p:cNvPr>
          <p:cNvPicPr>
            <a:picLocks noChangeAspect="1"/>
          </p:cNvPicPr>
          <p:nvPr/>
        </p:nvPicPr>
        <p:blipFill>
          <a:blip r:embed="rId2"/>
          <a:stretch>
            <a:fillRect/>
          </a:stretch>
        </p:blipFill>
        <p:spPr>
          <a:xfrm>
            <a:off x="4164806" y="2726556"/>
            <a:ext cx="3862388" cy="3862388"/>
          </a:xfrm>
          <a:prstGeom prst="rect">
            <a:avLst/>
          </a:prstGeom>
        </p:spPr>
      </p:pic>
    </p:spTree>
    <p:extLst>
      <p:ext uri="{BB962C8B-B14F-4D97-AF65-F5344CB8AC3E}">
        <p14:creationId xmlns:p14="http://schemas.microsoft.com/office/powerpoint/2010/main" val="139569508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E6D29-E6EE-4C65-A3FD-637C486305DC}"/>
              </a:ext>
            </a:extLst>
          </p:cNvPr>
          <p:cNvSpPr>
            <a:spLocks noGrp="1"/>
          </p:cNvSpPr>
          <p:nvPr>
            <p:ph type="title"/>
          </p:nvPr>
        </p:nvSpPr>
        <p:spPr>
          <a:xfrm>
            <a:off x="1300725" y="1219187"/>
            <a:ext cx="9590550" cy="1828813"/>
          </a:xfrm>
        </p:spPr>
        <p:txBody>
          <a:bodyPr>
            <a:normAutofit/>
          </a:bodyPr>
          <a:lstStyle/>
          <a:p>
            <a:r>
              <a:rPr lang="en-GB" dirty="0"/>
              <a:t>What might brick or concrete connote to you?</a:t>
            </a:r>
          </a:p>
        </p:txBody>
      </p:sp>
      <p:pic>
        <p:nvPicPr>
          <p:cNvPr id="6" name="Picture 5">
            <a:extLst>
              <a:ext uri="{FF2B5EF4-FFF2-40B4-BE49-F238E27FC236}">
                <a16:creationId xmlns:a16="http://schemas.microsoft.com/office/drawing/2014/main" id="{A8A65A4F-4B2C-4111-B17B-A7638587BE3C}"/>
              </a:ext>
            </a:extLst>
          </p:cNvPr>
          <p:cNvPicPr>
            <a:picLocks noChangeAspect="1"/>
          </p:cNvPicPr>
          <p:nvPr/>
        </p:nvPicPr>
        <p:blipFill rotWithShape="1">
          <a:blip r:embed="rId2"/>
          <a:srcRect t="30640"/>
          <a:stretch/>
        </p:blipFill>
        <p:spPr>
          <a:xfrm>
            <a:off x="5563810" y="3810000"/>
            <a:ext cx="6628190" cy="3048000"/>
          </a:xfrm>
          <a:prstGeom prst="rect">
            <a:avLst/>
          </a:prstGeom>
        </p:spPr>
      </p:pic>
      <p:pic>
        <p:nvPicPr>
          <p:cNvPr id="7" name="Picture 6">
            <a:extLst>
              <a:ext uri="{FF2B5EF4-FFF2-40B4-BE49-F238E27FC236}">
                <a16:creationId xmlns:a16="http://schemas.microsoft.com/office/drawing/2014/main" id="{7FB7988E-916D-4101-98FC-66BC87E25B06}"/>
              </a:ext>
            </a:extLst>
          </p:cNvPr>
          <p:cNvPicPr>
            <a:picLocks noChangeAspect="1"/>
          </p:cNvPicPr>
          <p:nvPr/>
        </p:nvPicPr>
        <p:blipFill>
          <a:blip r:embed="rId3"/>
          <a:stretch>
            <a:fillRect/>
          </a:stretch>
        </p:blipFill>
        <p:spPr>
          <a:xfrm>
            <a:off x="0" y="3810000"/>
            <a:ext cx="6096000" cy="3048000"/>
          </a:xfrm>
          <a:prstGeom prst="rect">
            <a:avLst/>
          </a:prstGeom>
        </p:spPr>
      </p:pic>
    </p:spTree>
    <p:extLst>
      <p:ext uri="{BB962C8B-B14F-4D97-AF65-F5344CB8AC3E}">
        <p14:creationId xmlns:p14="http://schemas.microsoft.com/office/powerpoint/2010/main" val="78746895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96FB1-6049-4268-A38A-4088C6876152}"/>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5CDD7219-076F-4E27-8472-9D3173D64176}"/>
              </a:ext>
            </a:extLst>
          </p:cNvPr>
          <p:cNvPicPr>
            <a:picLocks noChangeAspect="1"/>
          </p:cNvPicPr>
          <p:nvPr/>
        </p:nvPicPr>
        <p:blipFill rotWithShape="1">
          <a:blip r:embed="rId2"/>
          <a:srcRect l="31194" t="11978" r="31825"/>
          <a:stretch/>
        </p:blipFill>
        <p:spPr>
          <a:xfrm>
            <a:off x="1266306" y="0"/>
            <a:ext cx="4824370" cy="6858000"/>
          </a:xfrm>
          <a:prstGeom prst="rect">
            <a:avLst/>
          </a:prstGeom>
        </p:spPr>
      </p:pic>
      <p:pic>
        <p:nvPicPr>
          <p:cNvPr id="9" name="Content Placeholder 8">
            <a:extLst>
              <a:ext uri="{FF2B5EF4-FFF2-40B4-BE49-F238E27FC236}">
                <a16:creationId xmlns:a16="http://schemas.microsoft.com/office/drawing/2014/main" id="{B2DC0F5D-358E-41E3-AFD8-2B451101971C}"/>
              </a:ext>
            </a:extLst>
          </p:cNvPr>
          <p:cNvPicPr>
            <a:picLocks noGrp="1" noChangeAspect="1"/>
          </p:cNvPicPr>
          <p:nvPr>
            <p:ph idx="1"/>
          </p:nvPr>
        </p:nvPicPr>
        <p:blipFill>
          <a:blip r:embed="rId3"/>
          <a:stretch>
            <a:fillRect/>
          </a:stretch>
        </p:blipFill>
        <p:spPr>
          <a:xfrm>
            <a:off x="6267020" y="0"/>
            <a:ext cx="5353048" cy="6858000"/>
          </a:xfrm>
          <a:prstGeom prst="rect">
            <a:avLst/>
          </a:prstGeom>
        </p:spPr>
      </p:pic>
    </p:spTree>
    <p:extLst>
      <p:ext uri="{BB962C8B-B14F-4D97-AF65-F5344CB8AC3E}">
        <p14:creationId xmlns:p14="http://schemas.microsoft.com/office/powerpoint/2010/main" val="109115112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9FE563D-09F8-4CBA-8773-7616779E6C98}"/>
              </a:ext>
            </a:extLst>
          </p:cNvPr>
          <p:cNvPicPr>
            <a:picLocks noChangeAspect="1"/>
          </p:cNvPicPr>
          <p:nvPr/>
        </p:nvPicPr>
        <p:blipFill rotWithShape="1">
          <a:blip r:embed="rId2"/>
          <a:srcRect l="12182" t="5538" r="15645" b="2564"/>
          <a:stretch/>
        </p:blipFill>
        <p:spPr>
          <a:xfrm>
            <a:off x="8337451" y="154745"/>
            <a:ext cx="3713871" cy="6302326"/>
          </a:xfrm>
          <a:prstGeom prst="rect">
            <a:avLst/>
          </a:prstGeom>
        </p:spPr>
      </p:pic>
      <p:pic>
        <p:nvPicPr>
          <p:cNvPr id="4" name="Picture 3">
            <a:extLst>
              <a:ext uri="{FF2B5EF4-FFF2-40B4-BE49-F238E27FC236}">
                <a16:creationId xmlns:a16="http://schemas.microsoft.com/office/drawing/2014/main" id="{23AC908E-079A-4492-ADFC-098ABDC81696}"/>
              </a:ext>
            </a:extLst>
          </p:cNvPr>
          <p:cNvPicPr>
            <a:picLocks noChangeAspect="1"/>
          </p:cNvPicPr>
          <p:nvPr/>
        </p:nvPicPr>
        <p:blipFill rotWithShape="1">
          <a:blip r:embed="rId3"/>
          <a:srcRect l="6441" t="4102" r="14824" b="2256"/>
          <a:stretch/>
        </p:blipFill>
        <p:spPr>
          <a:xfrm>
            <a:off x="4947069" y="154745"/>
            <a:ext cx="2742414" cy="4346917"/>
          </a:xfrm>
          <a:prstGeom prst="rect">
            <a:avLst/>
          </a:prstGeom>
        </p:spPr>
      </p:pic>
      <p:pic>
        <p:nvPicPr>
          <p:cNvPr id="5" name="Picture 4">
            <a:extLst>
              <a:ext uri="{FF2B5EF4-FFF2-40B4-BE49-F238E27FC236}">
                <a16:creationId xmlns:a16="http://schemas.microsoft.com/office/drawing/2014/main" id="{1A14678C-518D-41BF-9C8D-7D309AD78DD1}"/>
              </a:ext>
            </a:extLst>
          </p:cNvPr>
          <p:cNvPicPr>
            <a:picLocks noChangeAspect="1"/>
          </p:cNvPicPr>
          <p:nvPr/>
        </p:nvPicPr>
        <p:blipFill rotWithShape="1">
          <a:blip r:embed="rId4"/>
          <a:srcRect t="9231" r="8500" b="11179"/>
          <a:stretch/>
        </p:blipFill>
        <p:spPr>
          <a:xfrm rot="5400000">
            <a:off x="-574218" y="1192613"/>
            <a:ext cx="5974787" cy="3899051"/>
          </a:xfrm>
          <a:prstGeom prst="rect">
            <a:avLst/>
          </a:prstGeom>
        </p:spPr>
      </p:pic>
      <p:sp>
        <p:nvSpPr>
          <p:cNvPr id="6" name="TextBox 5">
            <a:extLst>
              <a:ext uri="{FF2B5EF4-FFF2-40B4-BE49-F238E27FC236}">
                <a16:creationId xmlns:a16="http://schemas.microsoft.com/office/drawing/2014/main" id="{1FD0B271-F445-45B5-9C02-B932A76CD8DD}"/>
              </a:ext>
            </a:extLst>
          </p:cNvPr>
          <p:cNvSpPr txBox="1"/>
          <p:nvPr/>
        </p:nvSpPr>
        <p:spPr>
          <a:xfrm>
            <a:off x="5010669" y="5020501"/>
            <a:ext cx="2381250" cy="1200329"/>
          </a:xfrm>
          <a:prstGeom prst="rect">
            <a:avLst/>
          </a:prstGeom>
          <a:noFill/>
        </p:spPr>
        <p:txBody>
          <a:bodyPr wrap="square">
            <a:spAutoFit/>
          </a:bodyPr>
          <a:lstStyle/>
          <a:p>
            <a:r>
              <a:rPr lang="en-GB" dirty="0"/>
              <a:t>1964 Liverpool City Council documents on concrete construction methods</a:t>
            </a:r>
          </a:p>
        </p:txBody>
      </p:sp>
    </p:spTree>
    <p:extLst>
      <p:ext uri="{BB962C8B-B14F-4D97-AF65-F5344CB8AC3E}">
        <p14:creationId xmlns:p14="http://schemas.microsoft.com/office/powerpoint/2010/main" val="222589550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5E67C2F-0DA3-4CB6-BA9A-5DB4048640D1}"/>
              </a:ext>
            </a:extLst>
          </p:cNvPr>
          <p:cNvPicPr>
            <a:picLocks noChangeAspect="1"/>
          </p:cNvPicPr>
          <p:nvPr/>
        </p:nvPicPr>
        <p:blipFill>
          <a:blip r:embed="rId2"/>
          <a:stretch>
            <a:fillRect/>
          </a:stretch>
        </p:blipFill>
        <p:spPr>
          <a:xfrm>
            <a:off x="6298451" y="0"/>
            <a:ext cx="5950699" cy="6858000"/>
          </a:xfrm>
          <a:prstGeom prst="rect">
            <a:avLst/>
          </a:prstGeom>
        </p:spPr>
      </p:pic>
      <p:sp>
        <p:nvSpPr>
          <p:cNvPr id="2" name="Title 1">
            <a:extLst>
              <a:ext uri="{FF2B5EF4-FFF2-40B4-BE49-F238E27FC236}">
                <a16:creationId xmlns:a16="http://schemas.microsoft.com/office/drawing/2014/main" id="{6A634E28-9B01-48EC-9398-F41C67A1D978}"/>
              </a:ext>
            </a:extLst>
          </p:cNvPr>
          <p:cNvSpPr>
            <a:spLocks noGrp="1"/>
          </p:cNvSpPr>
          <p:nvPr>
            <p:ph type="title"/>
          </p:nvPr>
        </p:nvSpPr>
        <p:spPr/>
        <p:txBody>
          <a:bodyPr/>
          <a:lstStyle/>
          <a:p>
            <a:endParaRPr lang="en-GB" dirty="0"/>
          </a:p>
        </p:txBody>
      </p:sp>
      <p:sp>
        <p:nvSpPr>
          <p:cNvPr id="3" name="Text Placeholder 2">
            <a:extLst>
              <a:ext uri="{FF2B5EF4-FFF2-40B4-BE49-F238E27FC236}">
                <a16:creationId xmlns:a16="http://schemas.microsoft.com/office/drawing/2014/main" id="{42F32928-2E49-4EF8-9A67-2C64DDEE7361}"/>
              </a:ext>
            </a:extLst>
          </p:cNvPr>
          <p:cNvSpPr>
            <a:spLocks noGrp="1"/>
          </p:cNvSpPr>
          <p:nvPr>
            <p:ph type="body" idx="1"/>
          </p:nvPr>
        </p:nvSpPr>
        <p:spPr/>
        <p:txBody>
          <a:bodyPr/>
          <a:lstStyle/>
          <a:p>
            <a:endParaRPr lang="en-GB" dirty="0"/>
          </a:p>
        </p:txBody>
      </p:sp>
      <p:sp>
        <p:nvSpPr>
          <p:cNvPr id="6" name="TextBox 5">
            <a:extLst>
              <a:ext uri="{FF2B5EF4-FFF2-40B4-BE49-F238E27FC236}">
                <a16:creationId xmlns:a16="http://schemas.microsoft.com/office/drawing/2014/main" id="{972B9660-F7A7-4C97-8534-7FA6F21D8DB4}"/>
              </a:ext>
            </a:extLst>
          </p:cNvPr>
          <p:cNvSpPr txBox="1"/>
          <p:nvPr/>
        </p:nvSpPr>
        <p:spPr>
          <a:xfrm>
            <a:off x="628649" y="5892815"/>
            <a:ext cx="4929617" cy="646331"/>
          </a:xfrm>
          <a:prstGeom prst="rect">
            <a:avLst/>
          </a:prstGeom>
          <a:noFill/>
        </p:spPr>
        <p:txBody>
          <a:bodyPr wrap="square">
            <a:spAutoFit/>
          </a:bodyPr>
          <a:lstStyle/>
          <a:p>
            <a:r>
              <a:rPr lang="en-GB" i="1" dirty="0"/>
              <a:t>Sunday Times Magazine</a:t>
            </a:r>
            <a:r>
              <a:rPr lang="en-GB" dirty="0"/>
              <a:t>, 2 July 1978; September 1978,</a:t>
            </a:r>
          </a:p>
        </p:txBody>
      </p:sp>
      <p:pic>
        <p:nvPicPr>
          <p:cNvPr id="7" name="Picture 6">
            <a:extLst>
              <a:ext uri="{FF2B5EF4-FFF2-40B4-BE49-F238E27FC236}">
                <a16:creationId xmlns:a16="http://schemas.microsoft.com/office/drawing/2014/main" id="{3F63F8BB-CC94-429B-B92C-F692AC19E421}"/>
              </a:ext>
            </a:extLst>
          </p:cNvPr>
          <p:cNvPicPr>
            <a:picLocks noChangeAspect="1"/>
          </p:cNvPicPr>
          <p:nvPr/>
        </p:nvPicPr>
        <p:blipFill>
          <a:blip r:embed="rId3"/>
          <a:stretch>
            <a:fillRect/>
          </a:stretch>
        </p:blipFill>
        <p:spPr>
          <a:xfrm>
            <a:off x="0" y="0"/>
            <a:ext cx="5558267" cy="5848350"/>
          </a:xfrm>
          <a:prstGeom prst="rect">
            <a:avLst/>
          </a:prstGeom>
        </p:spPr>
      </p:pic>
    </p:spTree>
    <p:extLst>
      <p:ext uri="{BB962C8B-B14F-4D97-AF65-F5344CB8AC3E}">
        <p14:creationId xmlns:p14="http://schemas.microsoft.com/office/powerpoint/2010/main" val="93268245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06F8CFA-6747-4C53-8035-0E360B47FCB1}"/>
              </a:ext>
            </a:extLst>
          </p:cNvPr>
          <p:cNvPicPr>
            <a:picLocks noChangeAspect="1"/>
          </p:cNvPicPr>
          <p:nvPr/>
        </p:nvPicPr>
        <p:blipFill>
          <a:blip r:embed="rId3"/>
          <a:stretch>
            <a:fillRect/>
          </a:stretch>
        </p:blipFill>
        <p:spPr>
          <a:xfrm>
            <a:off x="876300" y="0"/>
            <a:ext cx="4200099" cy="6858000"/>
          </a:xfrm>
          <a:prstGeom prst="rect">
            <a:avLst/>
          </a:prstGeom>
        </p:spPr>
      </p:pic>
      <p:sp>
        <p:nvSpPr>
          <p:cNvPr id="2" name="Title 1">
            <a:extLst>
              <a:ext uri="{FF2B5EF4-FFF2-40B4-BE49-F238E27FC236}">
                <a16:creationId xmlns:a16="http://schemas.microsoft.com/office/drawing/2014/main" id="{E96D0B6A-F1E1-44BE-93A5-670390677324}"/>
              </a:ext>
            </a:extLst>
          </p:cNvPr>
          <p:cNvSpPr>
            <a:spLocks noGrp="1"/>
          </p:cNvSpPr>
          <p:nvPr>
            <p:ph type="title"/>
          </p:nvPr>
        </p:nvSpPr>
        <p:spPr/>
        <p:txBody>
          <a:bodyPr/>
          <a:lstStyle/>
          <a:p>
            <a:endParaRPr lang="en-GB" dirty="0"/>
          </a:p>
        </p:txBody>
      </p:sp>
      <p:pic>
        <p:nvPicPr>
          <p:cNvPr id="8" name="Picture 7">
            <a:extLst>
              <a:ext uri="{FF2B5EF4-FFF2-40B4-BE49-F238E27FC236}">
                <a16:creationId xmlns:a16="http://schemas.microsoft.com/office/drawing/2014/main" id="{542963A9-A430-4F1B-BA68-D3C0C5131F89}"/>
              </a:ext>
            </a:extLst>
          </p:cNvPr>
          <p:cNvPicPr>
            <a:picLocks noChangeAspect="1"/>
          </p:cNvPicPr>
          <p:nvPr/>
        </p:nvPicPr>
        <p:blipFill>
          <a:blip r:embed="rId4"/>
          <a:stretch>
            <a:fillRect/>
          </a:stretch>
        </p:blipFill>
        <p:spPr>
          <a:xfrm>
            <a:off x="5219700" y="984934"/>
            <a:ext cx="6972300" cy="2054869"/>
          </a:xfrm>
          <a:prstGeom prst="rect">
            <a:avLst/>
          </a:prstGeom>
        </p:spPr>
      </p:pic>
      <p:sp>
        <p:nvSpPr>
          <p:cNvPr id="3" name="Text Placeholder 2">
            <a:extLst>
              <a:ext uri="{FF2B5EF4-FFF2-40B4-BE49-F238E27FC236}">
                <a16:creationId xmlns:a16="http://schemas.microsoft.com/office/drawing/2014/main" id="{63908B7D-FC71-4AFA-8375-4388B4AE9DE4}"/>
              </a:ext>
            </a:extLst>
          </p:cNvPr>
          <p:cNvSpPr>
            <a:spLocks noGrp="1"/>
          </p:cNvSpPr>
          <p:nvPr>
            <p:ph type="body" idx="1"/>
          </p:nvPr>
        </p:nvSpPr>
        <p:spPr/>
        <p:txBody>
          <a:bodyPr/>
          <a:lstStyle/>
          <a:p>
            <a:endParaRPr lang="en-GB" dirty="0"/>
          </a:p>
        </p:txBody>
      </p:sp>
      <p:sp>
        <p:nvSpPr>
          <p:cNvPr id="6" name="TextBox 5">
            <a:extLst>
              <a:ext uri="{FF2B5EF4-FFF2-40B4-BE49-F238E27FC236}">
                <a16:creationId xmlns:a16="http://schemas.microsoft.com/office/drawing/2014/main" id="{CDADDAEA-3B66-4625-8DED-C29EE6F3F2F8}"/>
              </a:ext>
            </a:extLst>
          </p:cNvPr>
          <p:cNvSpPr txBox="1"/>
          <p:nvPr/>
        </p:nvSpPr>
        <p:spPr>
          <a:xfrm>
            <a:off x="5219700" y="6197084"/>
            <a:ext cx="6096000" cy="369332"/>
          </a:xfrm>
          <a:prstGeom prst="rect">
            <a:avLst/>
          </a:prstGeom>
          <a:noFill/>
        </p:spPr>
        <p:txBody>
          <a:bodyPr wrap="square">
            <a:spAutoFit/>
          </a:bodyPr>
          <a:lstStyle/>
          <a:p>
            <a:r>
              <a:rPr lang="en-GB" i="1"/>
              <a:t>Daily Mirror</a:t>
            </a:r>
            <a:r>
              <a:rPr lang="en-GB"/>
              <a:t>, 13 October 1980, p. 16</a:t>
            </a:r>
            <a:endParaRPr lang="en-GB" dirty="0"/>
          </a:p>
        </p:txBody>
      </p:sp>
      <p:sp>
        <p:nvSpPr>
          <p:cNvPr id="10" name="TextBox 9">
            <a:extLst>
              <a:ext uri="{FF2B5EF4-FFF2-40B4-BE49-F238E27FC236}">
                <a16:creationId xmlns:a16="http://schemas.microsoft.com/office/drawing/2014/main" id="{F1F6BB97-7338-4048-976C-9A4E60E73C40}"/>
              </a:ext>
            </a:extLst>
          </p:cNvPr>
          <p:cNvSpPr txBox="1"/>
          <p:nvPr/>
        </p:nvSpPr>
        <p:spPr>
          <a:xfrm>
            <a:off x="7658100" y="3130175"/>
            <a:ext cx="6096000" cy="369332"/>
          </a:xfrm>
          <a:prstGeom prst="rect">
            <a:avLst/>
          </a:prstGeom>
          <a:noFill/>
        </p:spPr>
        <p:txBody>
          <a:bodyPr wrap="square">
            <a:spAutoFit/>
          </a:bodyPr>
          <a:lstStyle/>
          <a:p>
            <a:r>
              <a:rPr lang="en-GB" i="1" dirty="0"/>
              <a:t> The Independent </a:t>
            </a:r>
            <a:r>
              <a:rPr lang="en-GB" dirty="0"/>
              <a:t>, 15 July 1989, p. 38</a:t>
            </a:r>
            <a:endParaRPr lang="en-GB" i="1" dirty="0"/>
          </a:p>
        </p:txBody>
      </p:sp>
    </p:spTree>
    <p:extLst>
      <p:ext uri="{BB962C8B-B14F-4D97-AF65-F5344CB8AC3E}">
        <p14:creationId xmlns:p14="http://schemas.microsoft.com/office/powerpoint/2010/main" val="352991341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A8DEE-721E-44A1-80D5-0CDFB675FC67}"/>
              </a:ext>
            </a:extLst>
          </p:cNvPr>
          <p:cNvSpPr>
            <a:spLocks noGrp="1"/>
          </p:cNvSpPr>
          <p:nvPr>
            <p:ph type="title"/>
          </p:nvPr>
        </p:nvSpPr>
        <p:spPr/>
        <p:txBody>
          <a:bodyPr>
            <a:normAutofit fontScale="90000"/>
          </a:bodyPr>
          <a:lstStyle/>
          <a:p>
            <a:r>
              <a:rPr lang="en-GB" dirty="0"/>
              <a:t>Brick and 1980s ‘Middle England’</a:t>
            </a:r>
            <a:br>
              <a:rPr lang="en-GB" dirty="0"/>
            </a:br>
            <a:r>
              <a:rPr lang="en-GB" dirty="0"/>
              <a:t>The Barratt House; </a:t>
            </a:r>
            <a:r>
              <a:rPr lang="en-GB" i="1" dirty="0"/>
              <a:t>Brookside</a:t>
            </a:r>
            <a:r>
              <a:rPr lang="en-GB" dirty="0"/>
              <a:t>-Style Housing</a:t>
            </a:r>
          </a:p>
        </p:txBody>
      </p:sp>
      <p:pic>
        <p:nvPicPr>
          <p:cNvPr id="5" name="Content Placeholder 4">
            <a:extLst>
              <a:ext uri="{FF2B5EF4-FFF2-40B4-BE49-F238E27FC236}">
                <a16:creationId xmlns:a16="http://schemas.microsoft.com/office/drawing/2014/main" id="{FBFB5A63-7206-4511-A217-ADF210FE2B6B}"/>
              </a:ext>
            </a:extLst>
          </p:cNvPr>
          <p:cNvPicPr>
            <a:picLocks noGrp="1" noChangeAspect="1"/>
          </p:cNvPicPr>
          <p:nvPr>
            <p:ph idx="1"/>
          </p:nvPr>
        </p:nvPicPr>
        <p:blipFill>
          <a:blip r:embed="rId2"/>
          <a:stretch>
            <a:fillRect/>
          </a:stretch>
        </p:blipFill>
        <p:spPr>
          <a:xfrm>
            <a:off x="7134225" y="2018823"/>
            <a:ext cx="4524375" cy="2333625"/>
          </a:xfrm>
          <a:prstGeom prst="rect">
            <a:avLst/>
          </a:prstGeom>
        </p:spPr>
      </p:pic>
      <p:pic>
        <p:nvPicPr>
          <p:cNvPr id="4" name="Picture 3">
            <a:extLst>
              <a:ext uri="{FF2B5EF4-FFF2-40B4-BE49-F238E27FC236}">
                <a16:creationId xmlns:a16="http://schemas.microsoft.com/office/drawing/2014/main" id="{F2C37279-B556-4B18-A9B7-36F4F7A50447}"/>
              </a:ext>
            </a:extLst>
          </p:cNvPr>
          <p:cNvPicPr>
            <a:picLocks noChangeAspect="1"/>
          </p:cNvPicPr>
          <p:nvPr/>
        </p:nvPicPr>
        <p:blipFill>
          <a:blip r:embed="rId3"/>
          <a:stretch>
            <a:fillRect/>
          </a:stretch>
        </p:blipFill>
        <p:spPr>
          <a:xfrm>
            <a:off x="0" y="2018823"/>
            <a:ext cx="5372100" cy="2820353"/>
          </a:xfrm>
          <a:prstGeom prst="rect">
            <a:avLst/>
          </a:prstGeom>
        </p:spPr>
      </p:pic>
      <p:pic>
        <p:nvPicPr>
          <p:cNvPr id="6" name="Picture 5">
            <a:extLst>
              <a:ext uri="{FF2B5EF4-FFF2-40B4-BE49-F238E27FC236}">
                <a16:creationId xmlns:a16="http://schemas.microsoft.com/office/drawing/2014/main" id="{C474FC9C-6151-414F-A9DF-B23D7235FAFB}"/>
              </a:ext>
            </a:extLst>
          </p:cNvPr>
          <p:cNvPicPr>
            <a:picLocks noChangeAspect="1"/>
          </p:cNvPicPr>
          <p:nvPr/>
        </p:nvPicPr>
        <p:blipFill>
          <a:blip r:embed="rId4"/>
          <a:stretch>
            <a:fillRect/>
          </a:stretch>
        </p:blipFill>
        <p:spPr>
          <a:xfrm>
            <a:off x="7134225" y="4542948"/>
            <a:ext cx="4728999" cy="2162652"/>
          </a:xfrm>
          <a:prstGeom prst="rect">
            <a:avLst/>
          </a:prstGeom>
        </p:spPr>
      </p:pic>
    </p:spTree>
    <p:extLst>
      <p:ext uri="{BB962C8B-B14F-4D97-AF65-F5344CB8AC3E}">
        <p14:creationId xmlns:p14="http://schemas.microsoft.com/office/powerpoint/2010/main" val="117806197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443C8-851B-43B1-BD70-22B266A6C979}"/>
              </a:ext>
            </a:extLst>
          </p:cNvPr>
          <p:cNvSpPr>
            <a:spLocks noGrp="1"/>
          </p:cNvSpPr>
          <p:nvPr>
            <p:ph type="title"/>
          </p:nvPr>
        </p:nvSpPr>
        <p:spPr/>
        <p:txBody>
          <a:bodyPr/>
          <a:lstStyle/>
          <a:p>
            <a:endParaRPr lang="en-GB" dirty="0"/>
          </a:p>
        </p:txBody>
      </p:sp>
      <p:pic>
        <p:nvPicPr>
          <p:cNvPr id="4" name="Online Media 3" title="Brookside (1988 Opening credits)">
            <a:hlinkClick r:id="" action="ppaction://media"/>
            <a:extLst>
              <a:ext uri="{FF2B5EF4-FFF2-40B4-BE49-F238E27FC236}">
                <a16:creationId xmlns:a16="http://schemas.microsoft.com/office/drawing/2014/main" id="{D0459C6A-D363-4483-8AFD-4EB5BE6357F4}"/>
              </a:ext>
            </a:extLst>
          </p:cNvPr>
          <p:cNvPicPr>
            <a:picLocks noGrp="1" noRot="1" noChangeAspect="1"/>
          </p:cNvPicPr>
          <p:nvPr>
            <p:ph idx="1"/>
            <a:videoFile r:link="rId1"/>
          </p:nvPr>
        </p:nvPicPr>
        <p:blipFill>
          <a:blip r:embed="rId3"/>
          <a:stretch>
            <a:fillRect/>
          </a:stretch>
        </p:blipFill>
        <p:spPr>
          <a:xfrm>
            <a:off x="1305680" y="0"/>
            <a:ext cx="9190870" cy="6893827"/>
          </a:xfrm>
          <a:prstGeom prst="rect">
            <a:avLst/>
          </a:prstGeom>
        </p:spPr>
      </p:pic>
    </p:spTree>
    <p:extLst>
      <p:ext uri="{BB962C8B-B14F-4D97-AF65-F5344CB8AC3E}">
        <p14:creationId xmlns:p14="http://schemas.microsoft.com/office/powerpoint/2010/main" val="2622898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5E67C2F-0DA3-4CB6-BA9A-5DB4048640D1}"/>
              </a:ext>
            </a:extLst>
          </p:cNvPr>
          <p:cNvPicPr>
            <a:picLocks noChangeAspect="1"/>
          </p:cNvPicPr>
          <p:nvPr/>
        </p:nvPicPr>
        <p:blipFill>
          <a:blip r:embed="rId2"/>
          <a:stretch>
            <a:fillRect/>
          </a:stretch>
        </p:blipFill>
        <p:spPr>
          <a:xfrm>
            <a:off x="1295401" y="160879"/>
            <a:ext cx="5950699" cy="6858000"/>
          </a:xfrm>
          <a:prstGeom prst="rect">
            <a:avLst/>
          </a:prstGeom>
        </p:spPr>
      </p:pic>
      <p:sp>
        <p:nvSpPr>
          <p:cNvPr id="2" name="Title 1">
            <a:extLst>
              <a:ext uri="{FF2B5EF4-FFF2-40B4-BE49-F238E27FC236}">
                <a16:creationId xmlns:a16="http://schemas.microsoft.com/office/drawing/2014/main" id="{6A634E28-9B01-48EC-9398-F41C67A1D978}"/>
              </a:ext>
            </a:extLst>
          </p:cNvPr>
          <p:cNvSpPr>
            <a:spLocks noGrp="1"/>
          </p:cNvSpPr>
          <p:nvPr>
            <p:ph type="title"/>
          </p:nvPr>
        </p:nvSpPr>
        <p:spPr/>
        <p:txBody>
          <a:bodyPr/>
          <a:lstStyle/>
          <a:p>
            <a:endParaRPr lang="en-GB" dirty="0"/>
          </a:p>
        </p:txBody>
      </p:sp>
      <p:sp>
        <p:nvSpPr>
          <p:cNvPr id="3" name="Text Placeholder 2">
            <a:extLst>
              <a:ext uri="{FF2B5EF4-FFF2-40B4-BE49-F238E27FC236}">
                <a16:creationId xmlns:a16="http://schemas.microsoft.com/office/drawing/2014/main" id="{42F32928-2E49-4EF8-9A67-2C64DDEE7361}"/>
              </a:ext>
            </a:extLst>
          </p:cNvPr>
          <p:cNvSpPr>
            <a:spLocks noGrp="1"/>
          </p:cNvSpPr>
          <p:nvPr>
            <p:ph type="body" idx="1"/>
          </p:nvPr>
        </p:nvSpPr>
        <p:spPr/>
        <p:txBody>
          <a:bodyPr/>
          <a:lstStyle/>
          <a:p>
            <a:endParaRPr lang="en-GB" dirty="0"/>
          </a:p>
        </p:txBody>
      </p:sp>
      <p:pic>
        <p:nvPicPr>
          <p:cNvPr id="8" name="Picture 7">
            <a:extLst>
              <a:ext uri="{FF2B5EF4-FFF2-40B4-BE49-F238E27FC236}">
                <a16:creationId xmlns:a16="http://schemas.microsoft.com/office/drawing/2014/main" id="{21F0959C-E4A2-4D82-8416-FA7DE7366ECD}"/>
              </a:ext>
            </a:extLst>
          </p:cNvPr>
          <p:cNvPicPr>
            <a:picLocks noChangeAspect="1"/>
          </p:cNvPicPr>
          <p:nvPr/>
        </p:nvPicPr>
        <p:blipFill rotWithShape="1">
          <a:blip r:embed="rId2"/>
          <a:srcRect t="25556" r="3640" b="30833"/>
          <a:stretch/>
        </p:blipFill>
        <p:spPr>
          <a:xfrm>
            <a:off x="1306049" y="1713796"/>
            <a:ext cx="9590550" cy="5002381"/>
          </a:xfrm>
          <a:prstGeom prst="rect">
            <a:avLst/>
          </a:prstGeom>
        </p:spPr>
      </p:pic>
      <p:pic>
        <p:nvPicPr>
          <p:cNvPr id="9" name="Picture 8">
            <a:extLst>
              <a:ext uri="{FF2B5EF4-FFF2-40B4-BE49-F238E27FC236}">
                <a16:creationId xmlns:a16="http://schemas.microsoft.com/office/drawing/2014/main" id="{5B3DA42F-9F92-4102-BD70-BE0D538C244D}"/>
              </a:ext>
            </a:extLst>
          </p:cNvPr>
          <p:cNvPicPr>
            <a:picLocks noChangeAspect="1"/>
          </p:cNvPicPr>
          <p:nvPr/>
        </p:nvPicPr>
        <p:blipFill rotWithShape="1">
          <a:blip r:embed="rId2"/>
          <a:srcRect l="73964" t="28718" r="8427" b="67130"/>
          <a:stretch/>
        </p:blipFill>
        <p:spPr>
          <a:xfrm>
            <a:off x="0" y="5611631"/>
            <a:ext cx="5178686" cy="1407248"/>
          </a:xfrm>
          <a:prstGeom prst="rect">
            <a:avLst/>
          </a:prstGeom>
        </p:spPr>
      </p:pic>
    </p:spTree>
    <p:extLst>
      <p:ext uri="{BB962C8B-B14F-4D97-AF65-F5344CB8AC3E}">
        <p14:creationId xmlns:p14="http://schemas.microsoft.com/office/powerpoint/2010/main" val="1638636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FA89855-97AF-4000-9C3A-11E453D97CFF}">
  <ds:schemaRefs>
    <ds:schemaRef ds:uri="18e00798-69c8-4d73-a841-5247a1895ee0"/>
    <ds:schemaRef ds:uri="http://purl.org/dc/terms/"/>
    <ds:schemaRef ds:uri="http://schemas.microsoft.com/office/2006/documentManagement/types"/>
    <ds:schemaRef ds:uri="http://schemas.microsoft.com/office/2006/metadata/properties"/>
    <ds:schemaRef ds:uri="http://www.w3.org/XML/1998/namespace"/>
    <ds:schemaRef ds:uri="http://purl.org/dc/elements/1.1/"/>
    <ds:schemaRef ds:uri="http://schemas.openxmlformats.org/package/2006/metadata/core-properties"/>
    <ds:schemaRef ds:uri="http://schemas.microsoft.com/office/infopath/2007/PartnerControls"/>
    <ds:schemaRef ds:uri="53eb33a0-f383-4069-9f53-0e79fd56955c"/>
    <ds:schemaRef ds:uri="http://purl.org/dc/dcmitype/"/>
  </ds:schemaRefs>
</ds:datastoreItem>
</file>

<file path=customXml/itemProps2.xml><?xml version="1.0" encoding="utf-8"?>
<ds:datastoreItem xmlns:ds="http://schemas.openxmlformats.org/officeDocument/2006/customXml" ds:itemID="{0D3722DE-A0CB-4B34-845A-FE608275B764}">
  <ds:schemaRefs>
    <ds:schemaRef ds:uri="http://schemas.microsoft.com/sharepoint/v3/contenttype/forms"/>
  </ds:schemaRefs>
</ds:datastoreItem>
</file>

<file path=customXml/itemProps3.xml><?xml version="1.0" encoding="utf-8"?>
<ds:datastoreItem xmlns:ds="http://schemas.openxmlformats.org/officeDocument/2006/customXml" ds:itemID="{233129A9-D313-490B-98FF-AD4DA5663E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8808</TotalTime>
  <Words>1521</Words>
  <Application>Microsoft Office PowerPoint</Application>
  <PresentationFormat>Widescreen</PresentationFormat>
  <Paragraphs>196</Paragraphs>
  <Slides>56</Slides>
  <Notes>33</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56</vt:i4>
      </vt:variant>
    </vt:vector>
  </HeadingPairs>
  <TitlesOfParts>
    <vt:vector size="63" baseType="lpstr">
      <vt:lpstr>Arial</vt:lpstr>
      <vt:lpstr>Calibri</vt:lpstr>
      <vt:lpstr>Calisto MT</vt:lpstr>
      <vt:lpstr>Matura MT Script Capitals</vt:lpstr>
      <vt:lpstr>Old English Text MT</vt:lpstr>
      <vt:lpstr>Wingdings 2</vt:lpstr>
      <vt:lpstr>Slate</vt:lpstr>
      <vt:lpstr>Visual Culture/ Material Culture</vt:lpstr>
      <vt:lpstr>Overview</vt:lpstr>
      <vt:lpstr>1. Image Commentary Overview  Checklist </vt:lpstr>
      <vt:lpstr>PowerPoint Presentation</vt:lpstr>
      <vt:lpstr>PowerPoint Presentation</vt:lpstr>
      <vt:lpstr>PowerPoint Presentation</vt:lpstr>
      <vt:lpstr>CHECKLIST  Who says What to Whom in Which Channel with What Effect, When and Where </vt:lpstr>
      <vt:lpstr>MATERIALITIES</vt:lpstr>
      <vt:lpstr>What is Visual Culture?</vt:lpstr>
      <vt:lpstr>What is Visual Culture?</vt:lpstr>
      <vt:lpstr>What are Visual Cultures?</vt:lpstr>
      <vt:lpstr>PowerPoint Presentation</vt:lpstr>
      <vt:lpstr>PowerPoint Presentation</vt:lpstr>
      <vt:lpstr>PowerPoint Presentation</vt:lpstr>
      <vt:lpstr>Case Study :  Ronald Reagan in Visual Culture</vt:lpstr>
      <vt:lpstr>PowerPoint Presentation</vt:lpstr>
      <vt:lpstr>PowerPoint Presentation</vt:lpstr>
      <vt:lpstr>PowerPoint Presentation</vt:lpstr>
      <vt:lpstr>PowerPoint Presentation</vt:lpstr>
      <vt:lpstr>PowerPoint Presentation</vt:lpstr>
      <vt:lpstr>PowerPoint Presentation</vt:lpstr>
      <vt:lpstr>7:^]  </vt:lpstr>
      <vt:lpstr>KEY CONCEPT: SEMIOTICS What is Semiotics?</vt:lpstr>
      <vt:lpstr>Semiotics - the science of signs - decoding images (and word)</vt:lpstr>
      <vt:lpstr>3. Medieval Visual &amp; Material Cultures</vt:lpstr>
      <vt:lpstr>What are material cultures?</vt:lpstr>
      <vt:lpstr>What are material cultures?</vt:lpstr>
      <vt:lpstr>What were(/are) medieval visual and material cultures?</vt:lpstr>
      <vt:lpstr>What were medieval visual and material cultures?</vt:lpstr>
      <vt:lpstr>Tapestries and Embroideries  See: V&amp;A Museum Exhibition Opus Anglicanum: Masterpieces of English Medieval Embroidery </vt:lpstr>
      <vt:lpstr>Reliquaries</vt:lpstr>
      <vt:lpstr>Memento Mori</vt:lpstr>
      <vt:lpstr>Altarpiece</vt:lpstr>
      <vt:lpstr>Tympanum</vt:lpstr>
      <vt:lpstr>Manuscripts and Illustrations</vt:lpstr>
      <vt:lpstr>Case Study 1: Plastic in  culture of 1950s United States</vt:lpstr>
      <vt:lpstr>PowerPoint Presentation</vt:lpstr>
      <vt:lpstr>PowerPoint Presentation</vt:lpstr>
      <vt:lpstr>PowerPoint Presentation</vt:lpstr>
      <vt:lpstr>PowerPoint Presentation</vt:lpstr>
      <vt:lpstr>Tupperware and Gender</vt:lpstr>
      <vt:lpstr>PowerPoint Presentation</vt:lpstr>
      <vt:lpstr>PowerPoint Presentation</vt:lpstr>
      <vt:lpstr>PowerPoint Presentation</vt:lpstr>
      <vt:lpstr>PowerPoint Presentation</vt:lpstr>
      <vt:lpstr>PowerPoint Presentation</vt:lpstr>
      <vt:lpstr>PowerPoint Presentation</vt:lpstr>
      <vt:lpstr>Case Study 2: Concrete vs Brick in Late-20th-Century Britain</vt:lpstr>
      <vt:lpstr>What might brick or concrete connote to you?</vt:lpstr>
      <vt:lpstr>PowerPoint Presentation</vt:lpstr>
      <vt:lpstr>PowerPoint Presentation</vt:lpstr>
      <vt:lpstr>PowerPoint Presentation</vt:lpstr>
      <vt:lpstr>PowerPoint Presentation</vt:lpstr>
      <vt:lpstr>Brick and 1980s ‘Middle England’ The Barratt House; Brookside-Style Housing</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Contextualising Research: Websites and Databases</dc:title>
  <dc:creator>Alexander Scott</dc:creator>
  <cp:lastModifiedBy>Alexander Scott</cp:lastModifiedBy>
  <cp:revision>57</cp:revision>
  <cp:lastPrinted>2021-11-16T13:23:47Z</cp:lastPrinted>
  <dcterms:created xsi:type="dcterms:W3CDTF">2020-10-20T09:14:36Z</dcterms:created>
  <dcterms:modified xsi:type="dcterms:W3CDTF">2021-11-16T13:47:00Z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