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0"/>
  </p:notesMasterIdLst>
  <p:sldIdLst>
    <p:sldId id="258" r:id="rId6"/>
    <p:sldId id="264" r:id="rId7"/>
    <p:sldId id="263" r:id="rId8"/>
    <p:sldId id="265" r:id="rId9"/>
    <p:sldId id="270" r:id="rId10"/>
    <p:sldId id="271" r:id="rId11"/>
    <p:sldId id="272" r:id="rId12"/>
    <p:sldId id="274" r:id="rId13"/>
    <p:sldId id="276" r:id="rId14"/>
    <p:sldId id="287" r:id="rId15"/>
    <p:sldId id="288" r:id="rId16"/>
    <p:sldId id="289" r:id="rId17"/>
    <p:sldId id="280"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8F9BE3-D36F-4A3D-BF89-C9135D9C1958}" v="3" dt="2025-02-18T12:19:47.9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111" d="100"/>
          <a:sy n="111" d="100"/>
        </p:scale>
        <p:origin x="42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5A8F9BE3-D36F-4A3D-BF89-C9135D9C1958}"/>
    <pc:docChg chg="custSel addSld delSld modSld delMainMaster">
      <pc:chgData name="Mohamed Asim" userId="463e8671-0eec-4074-8616-21d10d9d1eab" providerId="ADAL" clId="{5A8F9BE3-D36F-4A3D-BF89-C9135D9C1958}" dt="2025-02-18T12:23:45.281" v="461" actId="113"/>
      <pc:docMkLst>
        <pc:docMk/>
      </pc:docMkLst>
      <pc:sldChg chg="modSp mod">
        <pc:chgData name="Mohamed Asim" userId="463e8671-0eec-4074-8616-21d10d9d1eab" providerId="ADAL" clId="{5A8F9BE3-D36F-4A3D-BF89-C9135D9C1958}" dt="2025-02-17T15:14:16.715" v="98" actId="5793"/>
        <pc:sldMkLst>
          <pc:docMk/>
          <pc:sldMk cId="675937917" sldId="263"/>
        </pc:sldMkLst>
        <pc:spChg chg="mod">
          <ac:chgData name="Mohamed Asim" userId="463e8671-0eec-4074-8616-21d10d9d1eab" providerId="ADAL" clId="{5A8F9BE3-D36F-4A3D-BF89-C9135D9C1958}" dt="2025-02-17T15:14:16.715" v="98" actId="5793"/>
          <ac:spMkLst>
            <pc:docMk/>
            <pc:sldMk cId="675937917" sldId="263"/>
            <ac:spMk id="3" creationId="{362B371C-EBE1-213F-C23F-EAC2867DAF8C}"/>
          </ac:spMkLst>
        </pc:spChg>
      </pc:sldChg>
      <pc:sldChg chg="del">
        <pc:chgData name="Mohamed Asim" userId="463e8671-0eec-4074-8616-21d10d9d1eab" providerId="ADAL" clId="{5A8F9BE3-D36F-4A3D-BF89-C9135D9C1958}" dt="2025-02-17T15:15:00.311" v="99" actId="2696"/>
        <pc:sldMkLst>
          <pc:docMk/>
          <pc:sldMk cId="1389466257" sldId="266"/>
        </pc:sldMkLst>
      </pc:sldChg>
      <pc:sldChg chg="del">
        <pc:chgData name="Mohamed Asim" userId="463e8671-0eec-4074-8616-21d10d9d1eab" providerId="ADAL" clId="{5A8F9BE3-D36F-4A3D-BF89-C9135D9C1958}" dt="2025-02-17T15:15:06.799" v="100" actId="2696"/>
        <pc:sldMkLst>
          <pc:docMk/>
          <pc:sldMk cId="4146544261" sldId="269"/>
        </pc:sldMkLst>
      </pc:sldChg>
      <pc:sldChg chg="del">
        <pc:chgData name="Mohamed Asim" userId="463e8671-0eec-4074-8616-21d10d9d1eab" providerId="ADAL" clId="{5A8F9BE3-D36F-4A3D-BF89-C9135D9C1958}" dt="2025-02-17T15:15:20.112" v="101" actId="2696"/>
        <pc:sldMkLst>
          <pc:docMk/>
          <pc:sldMk cId="2901255118" sldId="273"/>
        </pc:sldMkLst>
      </pc:sldChg>
      <pc:sldChg chg="del">
        <pc:chgData name="Mohamed Asim" userId="463e8671-0eec-4074-8616-21d10d9d1eab" providerId="ADAL" clId="{5A8F9BE3-D36F-4A3D-BF89-C9135D9C1958}" dt="2025-02-17T15:16:09.531" v="103" actId="2696"/>
        <pc:sldMkLst>
          <pc:docMk/>
          <pc:sldMk cId="3267734555" sldId="277"/>
        </pc:sldMkLst>
      </pc:sldChg>
      <pc:sldChg chg="modSp mod">
        <pc:chgData name="Mohamed Asim" userId="463e8671-0eec-4074-8616-21d10d9d1eab" providerId="ADAL" clId="{5A8F9BE3-D36F-4A3D-BF89-C9135D9C1958}" dt="2025-02-18T12:22:54.372" v="447" actId="14100"/>
        <pc:sldMkLst>
          <pc:docMk/>
          <pc:sldMk cId="3033742946" sldId="280"/>
        </pc:sldMkLst>
        <pc:spChg chg="mod">
          <ac:chgData name="Mohamed Asim" userId="463e8671-0eec-4074-8616-21d10d9d1eab" providerId="ADAL" clId="{5A8F9BE3-D36F-4A3D-BF89-C9135D9C1958}" dt="2025-02-18T12:22:54.372" v="447" actId="14100"/>
          <ac:spMkLst>
            <pc:docMk/>
            <pc:sldMk cId="3033742946" sldId="280"/>
            <ac:spMk id="3" creationId="{828C9A0E-429A-150D-02BA-9F86A1A7E2D3}"/>
          </ac:spMkLst>
        </pc:spChg>
      </pc:sldChg>
      <pc:sldChg chg="add setBg">
        <pc:chgData name="Mohamed Asim" userId="463e8671-0eec-4074-8616-21d10d9d1eab" providerId="ADAL" clId="{5A8F9BE3-D36F-4A3D-BF89-C9135D9C1958}" dt="2025-02-17T15:16:04.675" v="102"/>
        <pc:sldMkLst>
          <pc:docMk/>
          <pc:sldMk cId="600456277" sldId="287"/>
        </pc:sldMkLst>
      </pc:sldChg>
      <pc:sldChg chg="addSp modSp new mod">
        <pc:chgData name="Mohamed Asim" userId="463e8671-0eec-4074-8616-21d10d9d1eab" providerId="ADAL" clId="{5A8F9BE3-D36F-4A3D-BF89-C9135D9C1958}" dt="2025-02-18T12:23:45.281" v="461" actId="113"/>
        <pc:sldMkLst>
          <pc:docMk/>
          <pc:sldMk cId="1088138135" sldId="289"/>
        </pc:sldMkLst>
        <pc:spChg chg="mod">
          <ac:chgData name="Mohamed Asim" userId="463e8671-0eec-4074-8616-21d10d9d1eab" providerId="ADAL" clId="{5A8F9BE3-D36F-4A3D-BF89-C9135D9C1958}" dt="2025-02-18T12:23:09.240" v="456" actId="20577"/>
          <ac:spMkLst>
            <pc:docMk/>
            <pc:sldMk cId="1088138135" sldId="289"/>
            <ac:spMk id="2" creationId="{E0B309B2-DEA9-37EE-5DCB-E6EBFB3EF3A8}"/>
          </ac:spMkLst>
        </pc:spChg>
        <pc:spChg chg="mod">
          <ac:chgData name="Mohamed Asim" userId="463e8671-0eec-4074-8616-21d10d9d1eab" providerId="ADAL" clId="{5A8F9BE3-D36F-4A3D-BF89-C9135D9C1958}" dt="2025-02-18T12:23:35.975" v="458" actId="114"/>
          <ac:spMkLst>
            <pc:docMk/>
            <pc:sldMk cId="1088138135" sldId="289"/>
            <ac:spMk id="3" creationId="{66F2453C-5C44-1A5F-7657-B4FCE71A6227}"/>
          </ac:spMkLst>
        </pc:spChg>
        <pc:spChg chg="add mod">
          <ac:chgData name="Mohamed Asim" userId="463e8671-0eec-4074-8616-21d10d9d1eab" providerId="ADAL" clId="{5A8F9BE3-D36F-4A3D-BF89-C9135D9C1958}" dt="2025-02-18T12:23:45.281" v="461" actId="113"/>
          <ac:spMkLst>
            <pc:docMk/>
            <pc:sldMk cId="1088138135" sldId="289"/>
            <ac:spMk id="4" creationId="{1978A2C9-7BE4-CBA8-09C1-889B0C8162E0}"/>
          </ac:spMkLst>
        </pc:spChg>
      </pc:sldChg>
      <pc:sldMasterChg chg="del delSldLayout">
        <pc:chgData name="Mohamed Asim" userId="463e8671-0eec-4074-8616-21d10d9d1eab" providerId="ADAL" clId="{5A8F9BE3-D36F-4A3D-BF89-C9135D9C1958}" dt="2025-02-17T15:13:54.320" v="20"/>
        <pc:sldMasterMkLst>
          <pc:docMk/>
          <pc:sldMasterMk cId="3994187330" sldId="2147483650"/>
        </pc:sldMasterMkLst>
        <pc:sldLayoutChg chg="del">
          <pc:chgData name="Mohamed Asim" userId="463e8671-0eec-4074-8616-21d10d9d1eab" providerId="ADAL" clId="{5A8F9BE3-D36F-4A3D-BF89-C9135D9C1958}" dt="2025-02-17T15:13:54.320" v="20"/>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5A8F9BE3-D36F-4A3D-BF89-C9135D9C1958}" dt="2025-02-17T15:13:54.320" v="21"/>
        <pc:sldMasterMkLst>
          <pc:docMk/>
          <pc:sldMasterMk cId="99430989" sldId="2147483652"/>
        </pc:sldMasterMkLst>
        <pc:sldLayoutChg chg="del">
          <pc:chgData name="Mohamed Asim" userId="463e8671-0eec-4074-8616-21d10d9d1eab" providerId="ADAL" clId="{5A8F9BE3-D36F-4A3D-BF89-C9135D9C1958}" dt="2025-02-17T15:13:54.320" v="21"/>
          <pc:sldLayoutMkLst>
            <pc:docMk/>
            <pc:sldMasterMk cId="99430989" sldId="2147483652"/>
            <pc:sldLayoutMk cId="114797263" sldId="2147483676"/>
          </pc:sldLayoutMkLst>
        </pc:sldLayoutChg>
      </pc:sldMasterChg>
      <pc:sldMasterChg chg="del delSldLayout">
        <pc:chgData name="Mohamed Asim" userId="463e8671-0eec-4074-8616-21d10d9d1eab" providerId="ADAL" clId="{5A8F9BE3-D36F-4A3D-BF89-C9135D9C1958}" dt="2025-02-17T15:13:54.320" v="22"/>
        <pc:sldMasterMkLst>
          <pc:docMk/>
          <pc:sldMasterMk cId="503966888" sldId="2147483653"/>
        </pc:sldMasterMkLst>
        <pc:sldLayoutChg chg="del">
          <pc:chgData name="Mohamed Asim" userId="463e8671-0eec-4074-8616-21d10d9d1eab" providerId="ADAL" clId="{5A8F9BE3-D36F-4A3D-BF89-C9135D9C1958}" dt="2025-02-17T15:13:54.320" v="22"/>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5A8F9BE3-D36F-4A3D-BF89-C9135D9C1958}" dt="2025-02-17T15:13:54.320" v="23"/>
        <pc:sldMasterMkLst>
          <pc:docMk/>
          <pc:sldMasterMk cId="19418140" sldId="2147483654"/>
        </pc:sldMasterMkLst>
        <pc:sldLayoutChg chg="del">
          <pc:chgData name="Mohamed Asim" userId="463e8671-0eec-4074-8616-21d10d9d1eab" providerId="ADAL" clId="{5A8F9BE3-D36F-4A3D-BF89-C9135D9C1958}" dt="2025-02-17T15:13:54.320" v="23"/>
          <pc:sldLayoutMkLst>
            <pc:docMk/>
            <pc:sldMasterMk cId="19418140" sldId="2147483654"/>
            <pc:sldLayoutMk cId="94923803" sldId="2147483678"/>
          </pc:sldLayoutMkLst>
        </pc:sldLayoutChg>
      </pc:sldMasterChg>
      <pc:sldMasterChg chg="del delSldLayout">
        <pc:chgData name="Mohamed Asim" userId="463e8671-0eec-4074-8616-21d10d9d1eab" providerId="ADAL" clId="{5A8F9BE3-D36F-4A3D-BF89-C9135D9C1958}" dt="2025-02-17T15:13:54.320" v="24"/>
        <pc:sldMasterMkLst>
          <pc:docMk/>
          <pc:sldMasterMk cId="537362470" sldId="2147483656"/>
        </pc:sldMasterMkLst>
        <pc:sldLayoutChg chg="del">
          <pc:chgData name="Mohamed Asim" userId="463e8671-0eec-4074-8616-21d10d9d1eab" providerId="ADAL" clId="{5A8F9BE3-D36F-4A3D-BF89-C9135D9C1958}" dt="2025-02-17T15:13:54.320" v="24"/>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5A8F9BE3-D36F-4A3D-BF89-C9135D9C1958}" dt="2025-02-17T15:13:54.320" v="34"/>
        <pc:sldMasterMkLst>
          <pc:docMk/>
          <pc:sldMasterMk cId="1800093731" sldId="2147483659"/>
        </pc:sldMasterMkLst>
        <pc:sldLayoutChg chg="del">
          <pc:chgData name="Mohamed Asim" userId="463e8671-0eec-4074-8616-21d10d9d1eab" providerId="ADAL" clId="{5A8F9BE3-D36F-4A3D-BF89-C9135D9C1958}" dt="2025-02-17T15:13:54.320" v="34"/>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5A8F9BE3-D36F-4A3D-BF89-C9135D9C1958}" dt="2025-02-17T15:13:54.320" v="35"/>
        <pc:sldMasterMkLst>
          <pc:docMk/>
          <pc:sldMasterMk cId="2581267852" sldId="2147483662"/>
        </pc:sldMasterMkLst>
        <pc:sldLayoutChg chg="del">
          <pc:chgData name="Mohamed Asim" userId="463e8671-0eec-4074-8616-21d10d9d1eab" providerId="ADAL" clId="{5A8F9BE3-D36F-4A3D-BF89-C9135D9C1958}" dt="2025-02-17T15:13:54.320" v="35"/>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5A8F9BE3-D36F-4A3D-BF89-C9135D9C1958}" dt="2025-02-17T15:13:54.320" v="36"/>
        <pc:sldMasterMkLst>
          <pc:docMk/>
          <pc:sldMasterMk cId="754378712" sldId="2147483666"/>
        </pc:sldMasterMkLst>
        <pc:sldLayoutChg chg="del">
          <pc:chgData name="Mohamed Asim" userId="463e8671-0eec-4074-8616-21d10d9d1eab" providerId="ADAL" clId="{5A8F9BE3-D36F-4A3D-BF89-C9135D9C1958}" dt="2025-02-17T15:13:54.320" v="36"/>
          <pc:sldLayoutMkLst>
            <pc:docMk/>
            <pc:sldMasterMk cId="754378712" sldId="2147483666"/>
            <pc:sldLayoutMk cId="3132846485" sldId="2147483690"/>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1638318787" sldId="2147483698"/>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1988994691" sldId="2147483699"/>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1668414652" sldId="2147483700"/>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3376813219" sldId="2147483701"/>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1322761775" sldId="2147483703"/>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1402491513" sldId="2147483704"/>
          </pc:sldLayoutMkLst>
        </pc:sldLayoutChg>
        <pc:sldLayoutChg chg="del">
          <pc:chgData name="Mohamed Asim" userId="463e8671-0eec-4074-8616-21d10d9d1eab" providerId="ADAL" clId="{5A8F9BE3-D36F-4A3D-BF89-C9135D9C1958}" dt="2025-02-17T15:13:54.320" v="36"/>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5A8F9BE3-D36F-4A3D-BF89-C9135D9C1958}" dt="2025-02-17T15:13:54.320" v="25"/>
        <pc:sldMasterMkLst>
          <pc:docMk/>
          <pc:sldMasterMk cId="1466483333" sldId="2147483706"/>
        </pc:sldMasterMkLst>
        <pc:sldLayoutChg chg="del">
          <pc:chgData name="Mohamed Asim" userId="463e8671-0eec-4074-8616-21d10d9d1eab" providerId="ADAL" clId="{5A8F9BE3-D36F-4A3D-BF89-C9135D9C1958}" dt="2025-02-17T15:13:54.320" v="25"/>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5A8F9BE3-D36F-4A3D-BF89-C9135D9C1958}" dt="2025-02-17T15:13:54.320" v="26"/>
        <pc:sldMasterMkLst>
          <pc:docMk/>
          <pc:sldMasterMk cId="897765364" sldId="2147483708"/>
        </pc:sldMasterMkLst>
        <pc:sldLayoutChg chg="del">
          <pc:chgData name="Mohamed Asim" userId="463e8671-0eec-4074-8616-21d10d9d1eab" providerId="ADAL" clId="{5A8F9BE3-D36F-4A3D-BF89-C9135D9C1958}" dt="2025-02-17T15:13:54.320" v="26"/>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5A8F9BE3-D36F-4A3D-BF89-C9135D9C1958}" dt="2025-02-17T15:13:54.320" v="27"/>
        <pc:sldMasterMkLst>
          <pc:docMk/>
          <pc:sldMasterMk cId="677080840" sldId="2147483710"/>
        </pc:sldMasterMkLst>
        <pc:sldLayoutChg chg="del">
          <pc:chgData name="Mohamed Asim" userId="463e8671-0eec-4074-8616-21d10d9d1eab" providerId="ADAL" clId="{5A8F9BE3-D36F-4A3D-BF89-C9135D9C1958}" dt="2025-02-17T15:13:54.320" v="27"/>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5A8F9BE3-D36F-4A3D-BF89-C9135D9C1958}" dt="2025-02-17T15:13:54.320" v="28"/>
        <pc:sldMasterMkLst>
          <pc:docMk/>
          <pc:sldMasterMk cId="298413319" sldId="2147483712"/>
        </pc:sldMasterMkLst>
        <pc:sldLayoutChg chg="del">
          <pc:chgData name="Mohamed Asim" userId="463e8671-0eec-4074-8616-21d10d9d1eab" providerId="ADAL" clId="{5A8F9BE3-D36F-4A3D-BF89-C9135D9C1958}" dt="2025-02-17T15:13:54.320" v="28"/>
          <pc:sldLayoutMkLst>
            <pc:docMk/>
            <pc:sldMasterMk cId="298413319" sldId="2147483712"/>
            <pc:sldLayoutMk cId="816941431" sldId="2147483713"/>
          </pc:sldLayoutMkLst>
        </pc:sldLayoutChg>
      </pc:sldMasterChg>
      <pc:sldMasterChg chg="del delSldLayout">
        <pc:chgData name="Mohamed Asim" userId="463e8671-0eec-4074-8616-21d10d9d1eab" providerId="ADAL" clId="{5A8F9BE3-D36F-4A3D-BF89-C9135D9C1958}" dt="2025-02-17T15:13:54.320" v="29"/>
        <pc:sldMasterMkLst>
          <pc:docMk/>
          <pc:sldMasterMk cId="3785228503" sldId="2147483714"/>
        </pc:sldMasterMkLst>
        <pc:sldLayoutChg chg="del">
          <pc:chgData name="Mohamed Asim" userId="463e8671-0eec-4074-8616-21d10d9d1eab" providerId="ADAL" clId="{5A8F9BE3-D36F-4A3D-BF89-C9135D9C1958}" dt="2025-02-17T15:13:54.320" v="29"/>
          <pc:sldLayoutMkLst>
            <pc:docMk/>
            <pc:sldMasterMk cId="3785228503" sldId="2147483714"/>
            <pc:sldLayoutMk cId="198213857" sldId="2147483715"/>
          </pc:sldLayoutMkLst>
        </pc:sldLayoutChg>
      </pc:sldMasterChg>
      <pc:sldMasterChg chg="del delSldLayout">
        <pc:chgData name="Mohamed Asim" userId="463e8671-0eec-4074-8616-21d10d9d1eab" providerId="ADAL" clId="{5A8F9BE3-D36F-4A3D-BF89-C9135D9C1958}" dt="2025-02-17T15:13:54.320" v="30"/>
        <pc:sldMasterMkLst>
          <pc:docMk/>
          <pc:sldMasterMk cId="1861407090" sldId="2147483716"/>
        </pc:sldMasterMkLst>
        <pc:sldLayoutChg chg="del">
          <pc:chgData name="Mohamed Asim" userId="463e8671-0eec-4074-8616-21d10d9d1eab" providerId="ADAL" clId="{5A8F9BE3-D36F-4A3D-BF89-C9135D9C1958}" dt="2025-02-17T15:13:54.320" v="30"/>
          <pc:sldLayoutMkLst>
            <pc:docMk/>
            <pc:sldMasterMk cId="1861407090" sldId="2147483716"/>
            <pc:sldLayoutMk cId="3638965304" sldId="2147483717"/>
          </pc:sldLayoutMkLst>
        </pc:sldLayoutChg>
      </pc:sldMasterChg>
      <pc:sldMasterChg chg="del delSldLayout">
        <pc:chgData name="Mohamed Asim" userId="463e8671-0eec-4074-8616-21d10d9d1eab" providerId="ADAL" clId="{5A8F9BE3-D36F-4A3D-BF89-C9135D9C1958}" dt="2025-02-17T15:13:54.320" v="31"/>
        <pc:sldMasterMkLst>
          <pc:docMk/>
          <pc:sldMasterMk cId="42203895" sldId="2147483718"/>
        </pc:sldMasterMkLst>
        <pc:sldLayoutChg chg="del">
          <pc:chgData name="Mohamed Asim" userId="463e8671-0eec-4074-8616-21d10d9d1eab" providerId="ADAL" clId="{5A8F9BE3-D36F-4A3D-BF89-C9135D9C1958}" dt="2025-02-17T15:13:54.320" v="31"/>
          <pc:sldLayoutMkLst>
            <pc:docMk/>
            <pc:sldMasterMk cId="42203895" sldId="2147483718"/>
            <pc:sldLayoutMk cId="1582093728" sldId="2147483719"/>
          </pc:sldLayoutMkLst>
        </pc:sldLayoutChg>
      </pc:sldMasterChg>
      <pc:sldMasterChg chg="del delSldLayout">
        <pc:chgData name="Mohamed Asim" userId="463e8671-0eec-4074-8616-21d10d9d1eab" providerId="ADAL" clId="{5A8F9BE3-D36F-4A3D-BF89-C9135D9C1958}" dt="2025-02-17T15:13:54.320" v="32"/>
        <pc:sldMasterMkLst>
          <pc:docMk/>
          <pc:sldMasterMk cId="3921216059" sldId="2147483720"/>
        </pc:sldMasterMkLst>
        <pc:sldLayoutChg chg="del">
          <pc:chgData name="Mohamed Asim" userId="463e8671-0eec-4074-8616-21d10d9d1eab" providerId="ADAL" clId="{5A8F9BE3-D36F-4A3D-BF89-C9135D9C1958}" dt="2025-02-17T15:13:54.320" v="32"/>
          <pc:sldLayoutMkLst>
            <pc:docMk/>
            <pc:sldMasterMk cId="3921216059" sldId="2147483720"/>
            <pc:sldLayoutMk cId="3706359216" sldId="2147483721"/>
          </pc:sldLayoutMkLst>
        </pc:sldLayoutChg>
      </pc:sldMasterChg>
      <pc:sldMasterChg chg="del delSldLayout">
        <pc:chgData name="Mohamed Asim" userId="463e8671-0eec-4074-8616-21d10d9d1eab" providerId="ADAL" clId="{5A8F9BE3-D36F-4A3D-BF89-C9135D9C1958}" dt="2025-02-17T15:13:54.320" v="33"/>
        <pc:sldMasterMkLst>
          <pc:docMk/>
          <pc:sldMasterMk cId="2412027871" sldId="2147483722"/>
        </pc:sldMasterMkLst>
        <pc:sldLayoutChg chg="del">
          <pc:chgData name="Mohamed Asim" userId="463e8671-0eec-4074-8616-21d10d9d1eab" providerId="ADAL" clId="{5A8F9BE3-D36F-4A3D-BF89-C9135D9C1958}" dt="2025-02-17T15:13:54.320" v="33"/>
          <pc:sldLayoutMkLst>
            <pc:docMk/>
            <pc:sldMasterMk cId="2412027871" sldId="2147483722"/>
            <pc:sldLayoutMk cId="3226134424" sldId="214748372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None/>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a:t>
            </a:fld>
            <a:endParaRPr lang="en-GB"/>
          </a:p>
        </p:txBody>
      </p:sp>
    </p:spTree>
    <p:extLst>
      <p:ext uri="{BB962C8B-B14F-4D97-AF65-F5344CB8AC3E}">
        <p14:creationId xmlns:p14="http://schemas.microsoft.com/office/powerpoint/2010/main" val="847744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3409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4000" dirty="0"/>
              <a:t>      </a:t>
            </a:r>
            <a:r>
              <a:rPr lang="en-GB" sz="4800" dirty="0"/>
              <a:t>Research Principles and Philosophy</a:t>
            </a:r>
          </a:p>
          <a:p>
            <a:pPr marL="0" indent="0">
              <a:buNone/>
            </a:pPr>
            <a:r>
              <a:rPr lang="en-GB" sz="4800" dirty="0"/>
              <a:t>     LCDB 7077</a:t>
            </a:r>
          </a:p>
          <a:p>
            <a:pPr marL="0" indent="0" algn="ctr">
              <a:buNone/>
            </a:pPr>
            <a:endParaRPr lang="en-GB" sz="4000" dirty="0"/>
          </a:p>
          <a:p>
            <a:pPr marL="0" indent="0">
              <a:buNone/>
            </a:pPr>
            <a:r>
              <a:rPr lang="en-GB" sz="4000" dirty="0"/>
              <a:t>Week 2 – Nature of Research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1046745" y="586822"/>
            <a:ext cx="10193473" cy="1645920"/>
          </a:xfrm>
        </p:spPr>
        <p:txBody>
          <a:bodyPr vert="horz" lIns="91440" tIns="45720" rIns="91440" bIns="45720" rtlCol="0" anchor="ctr">
            <a:normAutofit/>
          </a:bodyPr>
          <a:lstStyle/>
          <a:p>
            <a:r>
              <a:rPr lang="en-US" sz="2700" b="1" kern="1200" dirty="0">
                <a:solidFill>
                  <a:schemeClr val="tx1"/>
                </a:solidFill>
                <a:latin typeface="+mj-lt"/>
                <a:ea typeface="+mj-ea"/>
                <a:cs typeface="+mj-cs"/>
              </a:rPr>
              <a:t>Planned </a:t>
            </a:r>
            <a:r>
              <a:rPr lang="en-US" sz="2700" b="1" dirty="0"/>
              <a:t>i</a:t>
            </a:r>
            <a:r>
              <a:rPr lang="en-US" sz="2700" b="1" kern="1200" dirty="0">
                <a:solidFill>
                  <a:schemeClr val="tx1"/>
                </a:solidFill>
                <a:latin typeface="+mj-lt"/>
                <a:ea typeface="+mj-ea"/>
                <a:cs typeface="+mj-cs"/>
              </a:rPr>
              <a:t>nduction/Workshops sessions (February 2025 term)</a:t>
            </a:r>
            <a:br>
              <a:rPr lang="en-US" sz="2700" b="1" kern="1200" dirty="0">
                <a:solidFill>
                  <a:schemeClr val="tx1"/>
                </a:solidFill>
                <a:latin typeface="+mj-lt"/>
                <a:ea typeface="+mj-ea"/>
                <a:cs typeface="+mj-cs"/>
              </a:rPr>
            </a:br>
            <a:endParaRPr lang="en-US" sz="2700" b="1" kern="1200" dirty="0">
              <a:solidFill>
                <a:schemeClr val="tx1"/>
              </a:solidFill>
              <a:latin typeface="+mj-lt"/>
              <a:ea typeface="+mj-ea"/>
              <a:cs typeface="+mj-cs"/>
            </a:endParaRPr>
          </a:p>
        </p:txBody>
      </p:sp>
      <p:sp>
        <p:nvSpPr>
          <p:cNvPr id="6" name="Rectangle 1">
            <a:extLst>
              <a:ext uri="{FF2B5EF4-FFF2-40B4-BE49-F238E27FC236}">
                <a16:creationId xmlns:a16="http://schemas.microsoft.com/office/drawing/2014/main" id="{9D24ED3D-214F-6DE8-104F-A6EEE7C10D3C}"/>
              </a:ext>
            </a:extLst>
          </p:cNvPr>
          <p:cNvSpPr>
            <a:spLocks noChangeArrowheads="1"/>
          </p:cNvSpPr>
          <p:nvPr/>
        </p:nvSpPr>
        <p:spPr bwMode="auto">
          <a:xfrm>
            <a:off x="5351164" y="586822"/>
            <a:ext cx="6002636"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p:txBody>
      </p:sp>
      <p:graphicFrame>
        <p:nvGraphicFramePr>
          <p:cNvPr id="8" name="Content Placeholder 7">
            <a:extLst>
              <a:ext uri="{FF2B5EF4-FFF2-40B4-BE49-F238E27FC236}">
                <a16:creationId xmlns:a16="http://schemas.microsoft.com/office/drawing/2014/main" id="{B19DCB57-F227-04A7-3CE1-060A267E9AE5}"/>
              </a:ext>
            </a:extLst>
          </p:cNvPr>
          <p:cNvGraphicFramePr>
            <a:graphicFrameLocks noGrp="1"/>
          </p:cNvGraphicFramePr>
          <p:nvPr>
            <p:ph idx="1"/>
            <p:extLst>
              <p:ext uri="{D42A27DB-BD31-4B8C-83A1-F6EECF244321}">
                <p14:modId xmlns:p14="http://schemas.microsoft.com/office/powerpoint/2010/main" val="3812845496"/>
              </p:ext>
            </p:extLst>
          </p:nvPr>
        </p:nvGraphicFramePr>
        <p:xfrm>
          <a:off x="0" y="1078303"/>
          <a:ext cx="12191999" cy="5624424"/>
        </p:xfrm>
        <a:graphic>
          <a:graphicData uri="http://schemas.openxmlformats.org/drawingml/2006/table">
            <a:tbl>
              <a:tblPr firstRow="1" bandRow="1">
                <a:tableStyleId>{5C22544A-7EE6-4342-B048-85BDC9FD1C3A}</a:tableStyleId>
              </a:tblPr>
              <a:tblGrid>
                <a:gridCol w="819064">
                  <a:extLst>
                    <a:ext uri="{9D8B030D-6E8A-4147-A177-3AD203B41FA5}">
                      <a16:colId xmlns:a16="http://schemas.microsoft.com/office/drawing/2014/main" val="1301486975"/>
                    </a:ext>
                  </a:extLst>
                </a:gridCol>
                <a:gridCol w="1575657">
                  <a:extLst>
                    <a:ext uri="{9D8B030D-6E8A-4147-A177-3AD203B41FA5}">
                      <a16:colId xmlns:a16="http://schemas.microsoft.com/office/drawing/2014/main" val="3450164286"/>
                    </a:ext>
                  </a:extLst>
                </a:gridCol>
                <a:gridCol w="9797278">
                  <a:extLst>
                    <a:ext uri="{9D8B030D-6E8A-4147-A177-3AD203B41FA5}">
                      <a16:colId xmlns:a16="http://schemas.microsoft.com/office/drawing/2014/main" val="1386671798"/>
                    </a:ext>
                  </a:extLst>
                </a:gridCol>
              </a:tblGrid>
              <a:tr h="1141861">
                <a:tc>
                  <a:txBody>
                    <a:bodyPr/>
                    <a:lstStyle/>
                    <a:p>
                      <a:r>
                        <a:rPr lang="en-GB" dirty="0"/>
                        <a:t>WEEK</a:t>
                      </a:r>
                    </a:p>
                  </a:txBody>
                  <a:tcPr/>
                </a:tc>
                <a:tc>
                  <a:txBody>
                    <a:bodyPr/>
                    <a:lstStyle/>
                    <a:p>
                      <a:r>
                        <a:rPr lang="en-GB" dirty="0"/>
                        <a:t>DATE</a:t>
                      </a:r>
                    </a:p>
                  </a:txBody>
                  <a:tcPr/>
                </a:tc>
                <a:tc>
                  <a:txBody>
                    <a:bodyPr/>
                    <a:lstStyle/>
                    <a:p>
                      <a:r>
                        <a:rPr lang="en-GB" dirty="0"/>
                        <a:t>SESSION</a:t>
                      </a:r>
                    </a:p>
                  </a:txBody>
                  <a:tcPr/>
                </a:tc>
                <a:extLst>
                  <a:ext uri="{0D108BD9-81ED-4DB2-BD59-A6C34878D82A}">
                    <a16:rowId xmlns:a16="http://schemas.microsoft.com/office/drawing/2014/main" val="2154914611"/>
                  </a:ext>
                </a:extLst>
              </a:tr>
              <a:tr h="580190">
                <a:tc>
                  <a:txBody>
                    <a:bodyPr/>
                    <a:lstStyle/>
                    <a:p>
                      <a:r>
                        <a:rPr lang="en-GB" dirty="0"/>
                        <a:t>2</a:t>
                      </a:r>
                    </a:p>
                  </a:txBody>
                  <a:tcPr/>
                </a:tc>
                <a:tc>
                  <a:txBody>
                    <a:bodyPr/>
                    <a:lstStyle/>
                    <a:p>
                      <a:r>
                        <a:rPr lang="en-GB" b="1" dirty="0">
                          <a:solidFill>
                            <a:srgbClr val="C00000"/>
                          </a:solidFill>
                        </a:rPr>
                        <a:t>19 FEB</a:t>
                      </a:r>
                    </a:p>
                  </a:txBody>
                  <a:tcPr/>
                </a:tc>
                <a:tc>
                  <a:txBody>
                    <a:bodyPr/>
                    <a:lstStyle/>
                    <a:p>
                      <a:r>
                        <a:rPr lang="en-GB" dirty="0"/>
                        <a:t>INTRO TO LIBRARY RESOURCES</a:t>
                      </a:r>
                    </a:p>
                  </a:txBody>
                  <a:tcPr/>
                </a:tc>
                <a:extLst>
                  <a:ext uri="{0D108BD9-81ED-4DB2-BD59-A6C34878D82A}">
                    <a16:rowId xmlns:a16="http://schemas.microsoft.com/office/drawing/2014/main" val="1397492317"/>
                  </a:ext>
                </a:extLst>
              </a:tr>
              <a:tr h="580190">
                <a:tc>
                  <a:txBody>
                    <a:bodyPr/>
                    <a:lstStyle/>
                    <a:p>
                      <a:r>
                        <a:rPr lang="en-GB" dirty="0"/>
                        <a:t>3</a:t>
                      </a:r>
                    </a:p>
                  </a:txBody>
                  <a:tcPr/>
                </a:tc>
                <a:tc>
                  <a:txBody>
                    <a:bodyPr/>
                    <a:lstStyle/>
                    <a:p>
                      <a:r>
                        <a:rPr lang="en-GB" b="1" dirty="0">
                          <a:solidFill>
                            <a:srgbClr val="C00000"/>
                          </a:solidFill>
                        </a:rPr>
                        <a:t>26 FEB</a:t>
                      </a:r>
                    </a:p>
                  </a:txBody>
                  <a:tcPr/>
                </a:tc>
                <a:tc>
                  <a:txBody>
                    <a:bodyPr/>
                    <a:lstStyle/>
                    <a:p>
                      <a:r>
                        <a:rPr lang="en-GB" dirty="0"/>
                        <a:t>ACADEMIC WRITING -1</a:t>
                      </a:r>
                    </a:p>
                  </a:txBody>
                  <a:tcPr/>
                </a:tc>
                <a:extLst>
                  <a:ext uri="{0D108BD9-81ED-4DB2-BD59-A6C34878D82A}">
                    <a16:rowId xmlns:a16="http://schemas.microsoft.com/office/drawing/2014/main" val="1123429932"/>
                  </a:ext>
                </a:extLst>
              </a:tr>
              <a:tr h="1001423">
                <a:tc>
                  <a:txBody>
                    <a:bodyPr/>
                    <a:lstStyle/>
                    <a:p>
                      <a:r>
                        <a:rPr lang="en-GB" dirty="0"/>
                        <a:t>4</a:t>
                      </a:r>
                    </a:p>
                  </a:txBody>
                  <a:tcPr/>
                </a:tc>
                <a:tc>
                  <a:txBody>
                    <a:bodyPr/>
                    <a:lstStyle/>
                    <a:p>
                      <a:r>
                        <a:rPr lang="en-GB" b="1" dirty="0">
                          <a:solidFill>
                            <a:srgbClr val="C00000"/>
                          </a:solidFill>
                        </a:rPr>
                        <a:t>5 MARCH</a:t>
                      </a:r>
                    </a:p>
                  </a:txBody>
                  <a:tcPr/>
                </a:tc>
                <a:tc>
                  <a:txBody>
                    <a:bodyPr/>
                    <a:lstStyle/>
                    <a:p>
                      <a:r>
                        <a:rPr lang="en-GB" dirty="0"/>
                        <a:t>9 AM: ‘QUALTRICS’ TRAINING SESSION</a:t>
                      </a:r>
                    </a:p>
                    <a:p>
                      <a:r>
                        <a:rPr lang="en-GB" dirty="0"/>
                        <a:t>2 PM: LIBRARY SESSION 2</a:t>
                      </a:r>
                    </a:p>
                  </a:txBody>
                  <a:tcPr/>
                </a:tc>
                <a:extLst>
                  <a:ext uri="{0D108BD9-81ED-4DB2-BD59-A6C34878D82A}">
                    <a16:rowId xmlns:a16="http://schemas.microsoft.com/office/drawing/2014/main" val="2247613064"/>
                  </a:ext>
                </a:extLst>
              </a:tr>
              <a:tr h="580190">
                <a:tc>
                  <a:txBody>
                    <a:bodyPr/>
                    <a:lstStyle/>
                    <a:p>
                      <a:r>
                        <a:rPr lang="en-GB" dirty="0"/>
                        <a:t>5</a:t>
                      </a:r>
                    </a:p>
                  </a:txBody>
                  <a:tcPr/>
                </a:tc>
                <a:tc>
                  <a:txBody>
                    <a:bodyPr/>
                    <a:lstStyle/>
                    <a:p>
                      <a:r>
                        <a:rPr lang="en-GB" b="1" dirty="0">
                          <a:solidFill>
                            <a:srgbClr val="C00000"/>
                          </a:solidFill>
                        </a:rPr>
                        <a:t>12 MARCH</a:t>
                      </a:r>
                    </a:p>
                  </a:txBody>
                  <a:tcPr/>
                </a:tc>
                <a:tc>
                  <a:txBody>
                    <a:bodyPr/>
                    <a:lstStyle/>
                    <a:p>
                      <a:r>
                        <a:rPr lang="en-GB" dirty="0"/>
                        <a:t>STUDENT ENGAGEMENT GUIDELINES</a:t>
                      </a:r>
                    </a:p>
                  </a:txBody>
                  <a:tcPr/>
                </a:tc>
                <a:extLst>
                  <a:ext uri="{0D108BD9-81ED-4DB2-BD59-A6C34878D82A}">
                    <a16:rowId xmlns:a16="http://schemas.microsoft.com/office/drawing/2014/main" val="3512743233"/>
                  </a:ext>
                </a:extLst>
              </a:tr>
              <a:tr h="580190">
                <a:tc>
                  <a:txBody>
                    <a:bodyPr/>
                    <a:lstStyle/>
                    <a:p>
                      <a:r>
                        <a:rPr lang="en-GB" dirty="0"/>
                        <a:t>6</a:t>
                      </a:r>
                    </a:p>
                  </a:txBody>
                  <a:tcPr/>
                </a:tc>
                <a:tc>
                  <a:txBody>
                    <a:bodyPr/>
                    <a:lstStyle/>
                    <a:p>
                      <a:r>
                        <a:rPr lang="en-GB" b="1" dirty="0">
                          <a:solidFill>
                            <a:srgbClr val="C00000"/>
                          </a:solidFill>
                        </a:rPr>
                        <a:t>19 MARCH</a:t>
                      </a:r>
                    </a:p>
                  </a:txBody>
                  <a:tcPr/>
                </a:tc>
                <a:tc>
                  <a:txBody>
                    <a:bodyPr/>
                    <a:lstStyle/>
                    <a:p>
                      <a:r>
                        <a:rPr lang="en-GB" dirty="0"/>
                        <a:t>ACADEMIC MISCONDUCT AND USE OF AI</a:t>
                      </a:r>
                    </a:p>
                  </a:txBody>
                  <a:tcPr/>
                </a:tc>
                <a:extLst>
                  <a:ext uri="{0D108BD9-81ED-4DB2-BD59-A6C34878D82A}">
                    <a16:rowId xmlns:a16="http://schemas.microsoft.com/office/drawing/2014/main" val="4089922142"/>
                  </a:ext>
                </a:extLst>
              </a:tr>
              <a:tr h="580190">
                <a:tc>
                  <a:txBody>
                    <a:bodyPr/>
                    <a:lstStyle/>
                    <a:p>
                      <a:r>
                        <a:rPr lang="en-GB" dirty="0"/>
                        <a:t>7</a:t>
                      </a:r>
                    </a:p>
                  </a:txBody>
                  <a:tcPr/>
                </a:tc>
                <a:tc>
                  <a:txBody>
                    <a:bodyPr/>
                    <a:lstStyle/>
                    <a:p>
                      <a:r>
                        <a:rPr lang="en-GB" b="1" dirty="0">
                          <a:solidFill>
                            <a:srgbClr val="C00000"/>
                          </a:solidFill>
                        </a:rPr>
                        <a:t>26 MARCH</a:t>
                      </a:r>
                    </a:p>
                  </a:txBody>
                  <a:tcPr/>
                </a:tc>
                <a:tc>
                  <a:txBody>
                    <a:bodyPr/>
                    <a:lstStyle/>
                    <a:p>
                      <a:r>
                        <a:rPr lang="en-GB" dirty="0"/>
                        <a:t>ACADEMIC WRITING -2</a:t>
                      </a:r>
                    </a:p>
                  </a:txBody>
                  <a:tcPr/>
                </a:tc>
                <a:extLst>
                  <a:ext uri="{0D108BD9-81ED-4DB2-BD59-A6C34878D82A}">
                    <a16:rowId xmlns:a16="http://schemas.microsoft.com/office/drawing/2014/main" val="848528667"/>
                  </a:ext>
                </a:extLst>
              </a:tr>
              <a:tr h="580190">
                <a:tc>
                  <a:txBody>
                    <a:bodyPr/>
                    <a:lstStyle/>
                    <a:p>
                      <a:r>
                        <a:rPr lang="en-GB" dirty="0"/>
                        <a:t>9</a:t>
                      </a:r>
                    </a:p>
                  </a:txBody>
                  <a:tcPr/>
                </a:tc>
                <a:tc>
                  <a:txBody>
                    <a:bodyPr/>
                    <a:lstStyle/>
                    <a:p>
                      <a:r>
                        <a:rPr lang="en-GB" b="1" dirty="0">
                          <a:solidFill>
                            <a:srgbClr val="C00000"/>
                          </a:solidFill>
                        </a:rPr>
                        <a:t>9 APRIL</a:t>
                      </a:r>
                    </a:p>
                  </a:txBody>
                  <a:tcPr/>
                </a:tc>
                <a:tc>
                  <a:txBody>
                    <a:bodyPr/>
                    <a:lstStyle/>
                    <a:p>
                      <a:r>
                        <a:rPr lang="en-GB" dirty="0"/>
                        <a:t>ASSESSMENT WORKSHOP</a:t>
                      </a:r>
                    </a:p>
                  </a:txBody>
                  <a:tcPr/>
                </a:tc>
                <a:extLst>
                  <a:ext uri="{0D108BD9-81ED-4DB2-BD59-A6C34878D82A}">
                    <a16:rowId xmlns:a16="http://schemas.microsoft.com/office/drawing/2014/main" val="1524164890"/>
                  </a:ext>
                </a:extLst>
              </a:tr>
            </a:tbl>
          </a:graphicData>
        </a:graphic>
      </p:graphicFrame>
    </p:spTree>
    <p:extLst>
      <p:ext uri="{BB962C8B-B14F-4D97-AF65-F5344CB8AC3E}">
        <p14:creationId xmlns:p14="http://schemas.microsoft.com/office/powerpoint/2010/main" val="111663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4C42-0D9B-9EA7-695C-4205B1C36E07}"/>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362B371C-EBE1-213F-C23F-EAC2867DAF8C}"/>
              </a:ext>
            </a:extLst>
          </p:cNvPr>
          <p:cNvSpPr>
            <a:spLocks noGrp="1"/>
          </p:cNvSpPr>
          <p:nvPr>
            <p:ph idx="1"/>
          </p:nvPr>
        </p:nvSpPr>
        <p:spPr>
          <a:xfrm>
            <a:off x="358219" y="1825624"/>
            <a:ext cx="11481847" cy="3955415"/>
          </a:xfrm>
        </p:spPr>
        <p:txBody>
          <a:bodyPr>
            <a:normAutofit/>
          </a:bodyPr>
          <a:lstStyle/>
          <a:p>
            <a:r>
              <a:rPr lang="en-GB" dirty="0"/>
              <a:t>Understand what is academic research and nature of research</a:t>
            </a:r>
          </a:p>
          <a:p>
            <a:r>
              <a:rPr lang="en-GB" dirty="0"/>
              <a:t>Research Strategies (Forum question)</a:t>
            </a:r>
          </a:p>
          <a:p>
            <a:r>
              <a:rPr lang="en-GB" dirty="0"/>
              <a:t>Identify research area/questions and begin work on the Assessment!</a:t>
            </a:r>
          </a:p>
          <a:p>
            <a:endParaRPr lang="en-GB" dirty="0"/>
          </a:p>
          <a:p>
            <a:pPr marL="0" indent="0">
              <a:buNone/>
            </a:pPr>
            <a:endParaRPr lang="en-GB" dirty="0"/>
          </a:p>
        </p:txBody>
      </p:sp>
    </p:spTree>
    <p:extLst>
      <p:ext uri="{BB962C8B-B14F-4D97-AF65-F5344CB8AC3E}">
        <p14:creationId xmlns:p14="http://schemas.microsoft.com/office/powerpoint/2010/main" val="675937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44B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890F3-EA66-14B8-9515-FBE7A0130EA3}"/>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The post-it note by 3M</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51519FF-1E76-8142-93C7-D0F0E44327C2}"/>
              </a:ext>
            </a:extLst>
          </p:cNvPr>
          <p:cNvPicPr>
            <a:picLocks noGrp="1" noChangeAspect="1"/>
          </p:cNvPicPr>
          <p:nvPr>
            <p:ph idx="1"/>
          </p:nvPr>
        </p:nvPicPr>
        <p:blipFill rotWithShape="1">
          <a:blip r:embed="rId2"/>
          <a:srcRect b="22844"/>
          <a:stretch/>
        </p:blipFill>
        <p:spPr>
          <a:xfrm>
            <a:off x="976251" y="942538"/>
            <a:ext cx="7163222" cy="4808332"/>
          </a:xfrm>
          <a:prstGeom prst="rect">
            <a:avLst/>
          </a:prstGeom>
          <a:effectLst/>
        </p:spPr>
      </p:pic>
    </p:spTree>
    <p:extLst>
      <p:ext uri="{BB962C8B-B14F-4D97-AF65-F5344CB8AC3E}">
        <p14:creationId xmlns:p14="http://schemas.microsoft.com/office/powerpoint/2010/main" val="3116902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78F6-7E56-0431-39B0-5B408BC05E14}"/>
              </a:ext>
            </a:extLst>
          </p:cNvPr>
          <p:cNvSpPr>
            <a:spLocks noGrp="1"/>
          </p:cNvSpPr>
          <p:nvPr>
            <p:ph type="title"/>
          </p:nvPr>
        </p:nvSpPr>
        <p:spPr/>
        <p:txBody>
          <a:bodyPr/>
          <a:lstStyle/>
          <a:p>
            <a:r>
              <a:rPr lang="en-GB" dirty="0"/>
              <a:t>BUSINESS AND MANAGEMENT RESEARCH</a:t>
            </a:r>
          </a:p>
        </p:txBody>
      </p:sp>
      <p:sp>
        <p:nvSpPr>
          <p:cNvPr id="3" name="Content Placeholder 2">
            <a:extLst>
              <a:ext uri="{FF2B5EF4-FFF2-40B4-BE49-F238E27FC236}">
                <a16:creationId xmlns:a16="http://schemas.microsoft.com/office/drawing/2014/main" id="{3B06A84B-7660-944C-0515-10C511FADD48}"/>
              </a:ext>
            </a:extLst>
          </p:cNvPr>
          <p:cNvSpPr>
            <a:spLocks noGrp="1"/>
          </p:cNvSpPr>
          <p:nvPr>
            <p:ph idx="1"/>
          </p:nvPr>
        </p:nvSpPr>
        <p:spPr/>
        <p:txBody>
          <a:bodyPr/>
          <a:lstStyle/>
          <a:p>
            <a:r>
              <a:rPr lang="en-GB" dirty="0"/>
              <a:t>Transdisciplinary nature of research and</a:t>
            </a:r>
          </a:p>
          <a:p>
            <a:r>
              <a:rPr lang="en-GB" dirty="0"/>
              <a:t>Relevance or impact on business and management practice</a:t>
            </a:r>
          </a:p>
          <a:p>
            <a:r>
              <a:rPr lang="en-GB" dirty="0"/>
              <a:t>Management research draws on other disciplines such as psychology, economics, sociology etc.</a:t>
            </a:r>
          </a:p>
          <a:p>
            <a:r>
              <a:rPr lang="en-GB" dirty="0"/>
              <a:t>Management research provides new insights to aspects that these disciplines alone cannot provide</a:t>
            </a:r>
          </a:p>
          <a:p>
            <a:endParaRPr lang="en-GB" dirty="0"/>
          </a:p>
        </p:txBody>
      </p:sp>
    </p:spTree>
    <p:extLst>
      <p:ext uri="{BB962C8B-B14F-4D97-AF65-F5344CB8AC3E}">
        <p14:creationId xmlns:p14="http://schemas.microsoft.com/office/powerpoint/2010/main" val="1308847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41A48-38C7-AD60-DD4B-0CA266BB656E}"/>
              </a:ext>
            </a:extLst>
          </p:cNvPr>
          <p:cNvSpPr>
            <a:spLocks noGrp="1"/>
          </p:cNvSpPr>
          <p:nvPr>
            <p:ph type="title"/>
          </p:nvPr>
        </p:nvSpPr>
        <p:spPr/>
        <p:txBody>
          <a:bodyPr/>
          <a:lstStyle/>
          <a:p>
            <a:r>
              <a:rPr lang="en-GB" dirty="0"/>
              <a:t>Gibbons et.al. (1994)</a:t>
            </a:r>
          </a:p>
        </p:txBody>
      </p:sp>
      <p:sp>
        <p:nvSpPr>
          <p:cNvPr id="3" name="Content Placeholder 2">
            <a:extLst>
              <a:ext uri="{FF2B5EF4-FFF2-40B4-BE49-F238E27FC236}">
                <a16:creationId xmlns:a16="http://schemas.microsoft.com/office/drawing/2014/main" id="{7F62CEF3-2C91-D627-1503-BE9FD9852366}"/>
              </a:ext>
            </a:extLst>
          </p:cNvPr>
          <p:cNvSpPr>
            <a:spLocks noGrp="1"/>
          </p:cNvSpPr>
          <p:nvPr>
            <p:ph idx="1"/>
          </p:nvPr>
        </p:nvSpPr>
        <p:spPr>
          <a:xfrm>
            <a:off x="358219" y="1402080"/>
            <a:ext cx="11481847" cy="3999479"/>
          </a:xfrm>
        </p:spPr>
        <p:txBody>
          <a:bodyPr>
            <a:normAutofit fontScale="85000" lnSpcReduction="10000"/>
          </a:bodyPr>
          <a:lstStyle/>
          <a:p>
            <a:r>
              <a:rPr lang="en-GB" b="0" i="0" u="sng" dirty="0">
                <a:solidFill>
                  <a:srgbClr val="555555"/>
                </a:solidFill>
                <a:effectLst/>
              </a:rPr>
              <a:t>Mode 1 </a:t>
            </a:r>
            <a:r>
              <a:rPr lang="en-GB" b="0" i="0" dirty="0">
                <a:solidFill>
                  <a:srgbClr val="555555"/>
                </a:solidFill>
                <a:effectLst/>
              </a:rPr>
              <a:t>knowledge creation ­ emphasises research in which the questions are set and solved by academic interests, emphasising a basic rather than applied nature, where there is little, if any, focus on utilisation ­ of the research by practitioners. In contrast, </a:t>
            </a:r>
          </a:p>
          <a:p>
            <a:pPr marL="0" indent="0">
              <a:buNone/>
            </a:pPr>
            <a:endParaRPr lang="en-GB" b="0" i="0" dirty="0">
              <a:solidFill>
                <a:srgbClr val="555555"/>
              </a:solidFill>
              <a:effectLst/>
            </a:endParaRPr>
          </a:p>
          <a:p>
            <a:r>
              <a:rPr lang="en-GB" b="0" i="0" u="sng" dirty="0">
                <a:solidFill>
                  <a:srgbClr val="555555"/>
                </a:solidFill>
                <a:effectLst/>
              </a:rPr>
              <a:t>Mode 2 </a:t>
            </a:r>
            <a:r>
              <a:rPr lang="en-GB" b="0" i="0" dirty="0">
                <a:solidFill>
                  <a:srgbClr val="555555"/>
                </a:solidFill>
                <a:effectLst/>
              </a:rPr>
              <a:t>emphasises a context for research governed by the world of practice, highlighting the importance of collaboration both with and between practitioners (Starkey and Madan 2001) and the need for the production of practical relevant knowledge.</a:t>
            </a:r>
          </a:p>
          <a:p>
            <a:endParaRPr lang="en-GB" dirty="0"/>
          </a:p>
          <a:p>
            <a:pPr marL="0" indent="0">
              <a:buNone/>
            </a:pPr>
            <a:br>
              <a:rPr lang="en-GB" dirty="0"/>
            </a:br>
            <a:r>
              <a:rPr lang="en-GB" sz="1500" b="0" i="0" dirty="0">
                <a:solidFill>
                  <a:srgbClr val="555555"/>
                </a:solidFill>
                <a:effectLst/>
                <a:latin typeface="robotoregular"/>
              </a:rPr>
              <a:t>Saunders, Mark, et al. </a:t>
            </a:r>
            <a:r>
              <a:rPr lang="en-GB" sz="1500" b="0" i="1" dirty="0">
                <a:solidFill>
                  <a:srgbClr val="555555"/>
                </a:solidFill>
                <a:effectLst/>
                <a:latin typeface="robotoregular"/>
              </a:rPr>
              <a:t>Research Methods for Business Students</a:t>
            </a:r>
            <a:r>
              <a:rPr lang="en-GB" sz="1500" b="0" i="0" dirty="0">
                <a:solidFill>
                  <a:srgbClr val="555555"/>
                </a:solidFill>
                <a:effectLst/>
                <a:latin typeface="robotoregular"/>
              </a:rPr>
              <a:t>, Pearson Education, Limited, 2019.</a:t>
            </a:r>
            <a:r>
              <a:rPr lang="en-GB" sz="1500" b="0" i="1" dirty="0">
                <a:solidFill>
                  <a:srgbClr val="555555"/>
                </a:solidFill>
                <a:effectLst/>
                <a:latin typeface="robotoregular"/>
              </a:rPr>
              <a:t> ProQuest </a:t>
            </a:r>
            <a:r>
              <a:rPr lang="en-GB" sz="1500" b="0" i="1" dirty="0" err="1">
                <a:solidFill>
                  <a:srgbClr val="555555"/>
                </a:solidFill>
                <a:effectLst/>
                <a:latin typeface="robotoregular"/>
              </a:rPr>
              <a:t>Ebook</a:t>
            </a:r>
            <a:r>
              <a:rPr lang="en-GB" sz="1500" b="0" i="1" dirty="0">
                <a:solidFill>
                  <a:srgbClr val="555555"/>
                </a:solidFill>
                <a:effectLst/>
                <a:latin typeface="robotoregular"/>
              </a:rPr>
              <a:t> Central</a:t>
            </a:r>
            <a:r>
              <a:rPr lang="en-GB" sz="1500" b="0" i="0" dirty="0">
                <a:solidFill>
                  <a:srgbClr val="555555"/>
                </a:solidFill>
                <a:effectLst/>
                <a:latin typeface="robotoregular"/>
              </a:rPr>
              <a:t>, http://ebookcentral.proquest.com/lib/trinity/detail.action?docID=5774742.</a:t>
            </a:r>
            <a:br>
              <a:rPr lang="en-GB" sz="1500" dirty="0"/>
            </a:br>
            <a:r>
              <a:rPr lang="en-GB" sz="1500" b="0" i="0" dirty="0">
                <a:solidFill>
                  <a:srgbClr val="555555"/>
                </a:solidFill>
                <a:effectLst/>
                <a:latin typeface="robotoregular"/>
              </a:rPr>
              <a:t>Created from trinity on 2023-10-17 18:31:14.</a:t>
            </a:r>
            <a:endParaRPr lang="en-GB" sz="1500" dirty="0"/>
          </a:p>
        </p:txBody>
      </p:sp>
    </p:spTree>
    <p:extLst>
      <p:ext uri="{BB962C8B-B14F-4D97-AF65-F5344CB8AC3E}">
        <p14:creationId xmlns:p14="http://schemas.microsoft.com/office/powerpoint/2010/main" val="1691690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white paper with black text&#10;&#10;Description automatically generated">
            <a:extLst>
              <a:ext uri="{FF2B5EF4-FFF2-40B4-BE49-F238E27FC236}">
                <a16:creationId xmlns:a16="http://schemas.microsoft.com/office/drawing/2014/main" id="{079E9D85-471B-7CA8-EF17-8C748F2D5378}"/>
              </a:ext>
            </a:extLst>
          </p:cNvPr>
          <p:cNvPicPr>
            <a:picLocks noGrp="1" noChangeAspect="1"/>
          </p:cNvPicPr>
          <p:nvPr>
            <p:ph idx="1"/>
          </p:nvPr>
        </p:nvPicPr>
        <p:blipFill rotWithShape="1">
          <a:blip r:embed="rId2"/>
          <a:srcRect b="8554"/>
          <a:stretch/>
        </p:blipFill>
        <p:spPr>
          <a:xfrm>
            <a:off x="20" y="1282"/>
            <a:ext cx="12191980" cy="6856718"/>
          </a:xfrm>
          <a:prstGeom prst="rect">
            <a:avLst/>
          </a:prstGeom>
        </p:spPr>
      </p:pic>
    </p:spTree>
    <p:extLst>
      <p:ext uri="{BB962C8B-B14F-4D97-AF65-F5344CB8AC3E}">
        <p14:creationId xmlns:p14="http://schemas.microsoft.com/office/powerpoint/2010/main" val="271629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BC654-5421-A384-2279-34F4801E206E}"/>
              </a:ext>
            </a:extLst>
          </p:cNvPr>
          <p:cNvSpPr>
            <a:spLocks noGrp="1"/>
          </p:cNvSpPr>
          <p:nvPr>
            <p:ph type="title"/>
          </p:nvPr>
        </p:nvSpPr>
        <p:spPr/>
        <p:txBody>
          <a:bodyPr/>
          <a:lstStyle/>
          <a:p>
            <a:r>
              <a:rPr lang="en-GB" dirty="0"/>
              <a:t>The research process?</a:t>
            </a:r>
          </a:p>
        </p:txBody>
      </p:sp>
      <p:sp>
        <p:nvSpPr>
          <p:cNvPr id="3" name="Content Placeholder 2">
            <a:extLst>
              <a:ext uri="{FF2B5EF4-FFF2-40B4-BE49-F238E27FC236}">
                <a16:creationId xmlns:a16="http://schemas.microsoft.com/office/drawing/2014/main" id="{3BFC0689-E7AA-71E3-2A42-2070CE2777B3}"/>
              </a:ext>
            </a:extLst>
          </p:cNvPr>
          <p:cNvSpPr>
            <a:spLocks noGrp="1"/>
          </p:cNvSpPr>
          <p:nvPr>
            <p:ph idx="1"/>
          </p:nvPr>
        </p:nvSpPr>
        <p:spPr/>
        <p:txBody>
          <a:bodyPr>
            <a:normAutofit/>
          </a:bodyPr>
          <a:lstStyle/>
          <a:p>
            <a:pPr lvl="1"/>
            <a:r>
              <a:rPr lang="en-GB" b="1" dirty="0">
                <a:solidFill>
                  <a:schemeClr val="accent1"/>
                </a:solidFill>
              </a:rPr>
              <a:t>Topic / area</a:t>
            </a:r>
          </a:p>
          <a:p>
            <a:pPr lvl="1"/>
            <a:r>
              <a:rPr lang="en-GB" b="1" dirty="0">
                <a:solidFill>
                  <a:schemeClr val="accent1"/>
                </a:solidFill>
              </a:rPr>
              <a:t>Questions ?</a:t>
            </a:r>
          </a:p>
          <a:p>
            <a:pPr lvl="1"/>
            <a:r>
              <a:rPr lang="en-GB" b="1" dirty="0">
                <a:solidFill>
                  <a:schemeClr val="accent1"/>
                </a:solidFill>
              </a:rPr>
              <a:t>Hypothesis?</a:t>
            </a:r>
          </a:p>
          <a:p>
            <a:pPr lvl="1"/>
            <a:r>
              <a:rPr lang="en-GB" b="1" dirty="0">
                <a:solidFill>
                  <a:schemeClr val="accent1"/>
                </a:solidFill>
              </a:rPr>
              <a:t>Methods</a:t>
            </a:r>
          </a:p>
          <a:p>
            <a:pPr lvl="1"/>
            <a:r>
              <a:rPr lang="en-GB" b="1" dirty="0">
                <a:solidFill>
                  <a:schemeClr val="accent1"/>
                </a:solidFill>
              </a:rPr>
              <a:t>Data collection</a:t>
            </a:r>
          </a:p>
          <a:p>
            <a:pPr lvl="1"/>
            <a:r>
              <a:rPr lang="en-GB" b="1" dirty="0">
                <a:solidFill>
                  <a:schemeClr val="accent1"/>
                </a:solidFill>
              </a:rPr>
              <a:t>Analysis</a:t>
            </a:r>
          </a:p>
          <a:p>
            <a:pPr lvl="1"/>
            <a:r>
              <a:rPr lang="en-GB" b="1" dirty="0">
                <a:solidFill>
                  <a:schemeClr val="accent1"/>
                </a:solidFill>
              </a:rPr>
              <a:t>Findings </a:t>
            </a:r>
          </a:p>
          <a:p>
            <a:pPr lvl="1"/>
            <a:r>
              <a:rPr lang="en-GB" b="1" dirty="0">
                <a:solidFill>
                  <a:schemeClr val="accent1"/>
                </a:solidFill>
              </a:rPr>
              <a:t>Discussion</a:t>
            </a:r>
          </a:p>
          <a:p>
            <a:pPr lvl="1"/>
            <a:r>
              <a:rPr lang="en-GB" b="1" dirty="0">
                <a:solidFill>
                  <a:schemeClr val="accent1"/>
                </a:solidFill>
              </a:rPr>
              <a:t>Recommendation</a:t>
            </a:r>
          </a:p>
        </p:txBody>
      </p:sp>
    </p:spTree>
    <p:extLst>
      <p:ext uri="{BB962C8B-B14F-4D97-AF65-F5344CB8AC3E}">
        <p14:creationId xmlns:p14="http://schemas.microsoft.com/office/powerpoint/2010/main" val="3616253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B9D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research process&#10;&#10;Description automatically generated">
            <a:extLst>
              <a:ext uri="{FF2B5EF4-FFF2-40B4-BE49-F238E27FC236}">
                <a16:creationId xmlns:a16="http://schemas.microsoft.com/office/drawing/2014/main" id="{89FEF9FE-AE75-0FEC-8370-6835D1E90877}"/>
              </a:ext>
            </a:extLst>
          </p:cNvPr>
          <p:cNvPicPr>
            <a:picLocks noGrp="1" noChangeAspect="1"/>
          </p:cNvPicPr>
          <p:nvPr>
            <p:ph idx="1"/>
          </p:nvPr>
        </p:nvPicPr>
        <p:blipFill>
          <a:blip r:embed="rId2"/>
          <a:stretch>
            <a:fillRect/>
          </a:stretch>
        </p:blipFill>
        <p:spPr>
          <a:xfrm>
            <a:off x="3387069" y="643467"/>
            <a:ext cx="5417861" cy="5571066"/>
          </a:xfrm>
          <a:prstGeom prst="rect">
            <a:avLst/>
          </a:prstGeom>
        </p:spPr>
      </p:pic>
    </p:spTree>
    <p:extLst>
      <p:ext uri="{BB962C8B-B14F-4D97-AF65-F5344CB8AC3E}">
        <p14:creationId xmlns:p14="http://schemas.microsoft.com/office/powerpoint/2010/main" val="141692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C0F38-55B9-48DA-E237-7A81191BE4A3}"/>
              </a:ext>
            </a:extLst>
          </p:cNvPr>
          <p:cNvSpPr>
            <a:spLocks noGrp="1"/>
          </p:cNvSpPr>
          <p:nvPr>
            <p:ph type="title"/>
          </p:nvPr>
        </p:nvSpPr>
        <p:spPr>
          <a:xfrm>
            <a:off x="-243568" y="271049"/>
            <a:ext cx="11210925" cy="744836"/>
          </a:xfrm>
        </p:spPr>
        <p:txBody>
          <a:bodyPr vert="horz" lIns="91440" tIns="45720" rIns="91440" bIns="45720" rtlCol="0" anchor="ctr">
            <a:normAutofit/>
          </a:bodyPr>
          <a:lstStyle/>
          <a:p>
            <a:pPr algn="ctr"/>
            <a:r>
              <a:rPr lang="en-US" sz="3200" dirty="0">
                <a:solidFill>
                  <a:schemeClr val="accent1"/>
                </a:solidFill>
              </a:rPr>
              <a:t>Starting your </a:t>
            </a:r>
            <a:r>
              <a:rPr lang="en-US" sz="3200" dirty="0" err="1">
                <a:solidFill>
                  <a:schemeClr val="accent1"/>
                </a:solidFill>
              </a:rPr>
              <a:t>Research!</a:t>
            </a:r>
            <a:r>
              <a:rPr lang="en-US" sz="3200" kern="1200" dirty="0" err="1">
                <a:solidFill>
                  <a:schemeClr val="bg1"/>
                </a:solidFill>
                <a:latin typeface="+mj-lt"/>
                <a:ea typeface="+mj-ea"/>
                <a:cs typeface="+mj-cs"/>
              </a:rPr>
              <a:t>erating</a:t>
            </a:r>
            <a:r>
              <a:rPr lang="en-US" sz="3200" kern="1200" dirty="0">
                <a:solidFill>
                  <a:schemeClr val="bg1"/>
                </a:solidFill>
                <a:latin typeface="+mj-lt"/>
                <a:ea typeface="+mj-ea"/>
                <a:cs typeface="+mj-cs"/>
              </a:rPr>
              <a:t> your research question</a:t>
            </a:r>
          </a:p>
        </p:txBody>
      </p:sp>
      <p:pic>
        <p:nvPicPr>
          <p:cNvPr id="5" name="Content Placeholder 4" descr="A questionnaire with text&#10;&#10;Description automatically generated">
            <a:extLst>
              <a:ext uri="{FF2B5EF4-FFF2-40B4-BE49-F238E27FC236}">
                <a16:creationId xmlns:a16="http://schemas.microsoft.com/office/drawing/2014/main" id="{F88641D2-AB0D-D042-A8AC-3DEBDA065286}"/>
              </a:ext>
            </a:extLst>
          </p:cNvPr>
          <p:cNvPicPr>
            <a:picLocks noGrp="1" noChangeAspect="1"/>
          </p:cNvPicPr>
          <p:nvPr>
            <p:ph idx="1"/>
          </p:nvPr>
        </p:nvPicPr>
        <p:blipFill>
          <a:blip r:embed="rId2"/>
          <a:stretch>
            <a:fillRect/>
          </a:stretch>
        </p:blipFill>
        <p:spPr>
          <a:xfrm>
            <a:off x="709461" y="1396588"/>
            <a:ext cx="10905066" cy="4307500"/>
          </a:xfrm>
          <a:prstGeom prst="rect">
            <a:avLst/>
          </a:prstGeom>
        </p:spPr>
      </p:pic>
    </p:spTree>
    <p:extLst>
      <p:ext uri="{BB962C8B-B14F-4D97-AF65-F5344CB8AC3E}">
        <p14:creationId xmlns:p14="http://schemas.microsoft.com/office/powerpoint/2010/main" val="600456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paper&#10;&#10;Description automatically generated">
            <a:extLst>
              <a:ext uri="{FF2B5EF4-FFF2-40B4-BE49-F238E27FC236}">
                <a16:creationId xmlns:a16="http://schemas.microsoft.com/office/drawing/2014/main" id="{8B914D85-A331-F815-8DB0-EF6FCE9066F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790222" y="110067"/>
            <a:ext cx="10611555" cy="5571066"/>
          </a:xfrm>
          <a:prstGeom prst="rect">
            <a:avLst/>
          </a:prstGeom>
        </p:spPr>
      </p:pic>
    </p:spTree>
    <p:extLst>
      <p:ext uri="{BB962C8B-B14F-4D97-AF65-F5344CB8AC3E}">
        <p14:creationId xmlns:p14="http://schemas.microsoft.com/office/powerpoint/2010/main" val="1110255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09B2-DEA9-37EE-5DCB-E6EBFB3EF3A8}"/>
              </a:ext>
            </a:extLst>
          </p:cNvPr>
          <p:cNvSpPr>
            <a:spLocks noGrp="1"/>
          </p:cNvSpPr>
          <p:nvPr>
            <p:ph type="title"/>
          </p:nvPr>
        </p:nvSpPr>
        <p:spPr/>
        <p:txBody>
          <a:bodyPr/>
          <a:lstStyle/>
          <a:p>
            <a:r>
              <a:rPr lang="en-GB" b="1" dirty="0"/>
              <a:t>Research topic</a:t>
            </a:r>
          </a:p>
        </p:txBody>
      </p:sp>
      <p:sp>
        <p:nvSpPr>
          <p:cNvPr id="3" name="Content Placeholder 2">
            <a:extLst>
              <a:ext uri="{FF2B5EF4-FFF2-40B4-BE49-F238E27FC236}">
                <a16:creationId xmlns:a16="http://schemas.microsoft.com/office/drawing/2014/main" id="{66F2453C-5C44-1A5F-7657-B4FCE71A6227}"/>
              </a:ext>
            </a:extLst>
          </p:cNvPr>
          <p:cNvSpPr>
            <a:spLocks noGrp="1"/>
          </p:cNvSpPr>
          <p:nvPr>
            <p:ph idx="1"/>
          </p:nvPr>
        </p:nvSpPr>
        <p:spPr>
          <a:xfrm>
            <a:off x="358219" y="2087591"/>
            <a:ext cx="11481847" cy="3313967"/>
          </a:xfrm>
        </p:spPr>
        <p:txBody>
          <a:bodyPr>
            <a:normAutofit fontScale="92500" lnSpcReduction="10000"/>
          </a:bodyPr>
          <a:lstStyle/>
          <a:p>
            <a:r>
              <a:rPr lang="en-GB" b="1" dirty="0">
                <a:solidFill>
                  <a:srgbClr val="FF0000"/>
                </a:solidFill>
              </a:rPr>
              <a:t>TRUST</a:t>
            </a:r>
          </a:p>
          <a:p>
            <a:endParaRPr lang="en-GB" dirty="0"/>
          </a:p>
          <a:p>
            <a:r>
              <a:rPr lang="en-GB" i="1" dirty="0"/>
              <a:t>Trust is an important lubricant for employment relation : connecting and enabling employees with each other and with their managers</a:t>
            </a:r>
          </a:p>
          <a:p>
            <a:endParaRPr lang="en-GB" dirty="0"/>
          </a:p>
          <a:p>
            <a:r>
              <a:rPr lang="en-GB" i="1" dirty="0"/>
              <a:t>Yet, while trust can have a positive impact on employment relations improving commitment, loyalty, cooperation and effective relationships, its definitional opposite, distrust, can create considerable problems (Zak, 2017).</a:t>
            </a:r>
          </a:p>
        </p:txBody>
      </p:sp>
      <p:sp>
        <p:nvSpPr>
          <p:cNvPr id="4" name="TextBox 3">
            <a:extLst>
              <a:ext uri="{FF2B5EF4-FFF2-40B4-BE49-F238E27FC236}">
                <a16:creationId xmlns:a16="http://schemas.microsoft.com/office/drawing/2014/main" id="{1978A2C9-7BE4-CBA8-09C1-889B0C8162E0}"/>
              </a:ext>
            </a:extLst>
          </p:cNvPr>
          <p:cNvSpPr txBox="1"/>
          <p:nvPr/>
        </p:nvSpPr>
        <p:spPr>
          <a:xfrm>
            <a:off x="7231811" y="309234"/>
            <a:ext cx="5184476" cy="1200329"/>
          </a:xfrm>
          <a:prstGeom prst="rect">
            <a:avLst/>
          </a:prstGeom>
          <a:noFill/>
        </p:spPr>
        <p:txBody>
          <a:bodyPr wrap="square" rtlCol="0">
            <a:spAutoFit/>
          </a:bodyPr>
          <a:lstStyle/>
          <a:p>
            <a:r>
              <a:rPr lang="en-GB" b="1" dirty="0">
                <a:solidFill>
                  <a:srgbClr val="002060"/>
                </a:solidFill>
                <a:highlight>
                  <a:srgbClr val="FFFF00"/>
                </a:highlight>
              </a:rPr>
              <a:t>Activity:</a:t>
            </a:r>
          </a:p>
          <a:p>
            <a:endParaRPr lang="en-GB" b="1" dirty="0">
              <a:solidFill>
                <a:srgbClr val="002060"/>
              </a:solidFill>
              <a:highlight>
                <a:srgbClr val="FFFF00"/>
              </a:highlight>
            </a:endParaRPr>
          </a:p>
          <a:p>
            <a:r>
              <a:rPr lang="en-GB" b="1" dirty="0">
                <a:solidFill>
                  <a:srgbClr val="002060"/>
                </a:solidFill>
                <a:highlight>
                  <a:srgbClr val="FFFF00"/>
                </a:highlight>
              </a:rPr>
              <a:t>DISCUSS AND FORMULATE SOME QUESTIONS THAT YOU CAN RESEARCH ON THIS TOPIC</a:t>
            </a:r>
          </a:p>
        </p:txBody>
      </p:sp>
    </p:spTree>
    <p:extLst>
      <p:ext uri="{BB962C8B-B14F-4D97-AF65-F5344CB8AC3E}">
        <p14:creationId xmlns:p14="http://schemas.microsoft.com/office/powerpoint/2010/main" val="1088138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A7DD-46BB-E41F-A317-A330EE3CB42B}"/>
              </a:ext>
            </a:extLst>
          </p:cNvPr>
          <p:cNvSpPr>
            <a:spLocks noGrp="1"/>
          </p:cNvSpPr>
          <p:nvPr>
            <p:ph type="title"/>
          </p:nvPr>
        </p:nvSpPr>
        <p:spPr/>
        <p:txBody>
          <a:bodyPr/>
          <a:lstStyle/>
          <a:p>
            <a:r>
              <a:rPr lang="en-GB" dirty="0">
                <a:highlight>
                  <a:srgbClr val="00FFFF"/>
                </a:highlight>
              </a:rPr>
              <a:t>Activity on identifying the research topic for your Assessment</a:t>
            </a:r>
          </a:p>
        </p:txBody>
      </p:sp>
      <p:sp>
        <p:nvSpPr>
          <p:cNvPr id="3" name="Content Placeholder 2">
            <a:extLst>
              <a:ext uri="{FF2B5EF4-FFF2-40B4-BE49-F238E27FC236}">
                <a16:creationId xmlns:a16="http://schemas.microsoft.com/office/drawing/2014/main" id="{828C9A0E-429A-150D-02BA-9F86A1A7E2D3}"/>
              </a:ext>
            </a:extLst>
          </p:cNvPr>
          <p:cNvSpPr>
            <a:spLocks noGrp="1"/>
          </p:cNvSpPr>
          <p:nvPr>
            <p:ph idx="1"/>
          </p:nvPr>
        </p:nvSpPr>
        <p:spPr>
          <a:xfrm>
            <a:off x="358219" y="2070339"/>
            <a:ext cx="11481847" cy="3331219"/>
          </a:xfrm>
        </p:spPr>
        <p:txBody>
          <a:bodyPr/>
          <a:lstStyle/>
          <a:p>
            <a:pPr>
              <a:buFontTx/>
              <a:buChar char="-"/>
            </a:pPr>
            <a:r>
              <a:rPr lang="en-GB" dirty="0"/>
              <a:t>Do you have a question that puzzles you/interests you or that you are curious of?</a:t>
            </a:r>
          </a:p>
          <a:p>
            <a:pPr>
              <a:buFontTx/>
              <a:buChar char="-"/>
            </a:pPr>
            <a:r>
              <a:rPr lang="en-GB" dirty="0"/>
              <a:t>Write down potential topics of your interest</a:t>
            </a:r>
          </a:p>
          <a:p>
            <a:pPr>
              <a:buFontTx/>
              <a:buChar char="-"/>
            </a:pPr>
            <a:r>
              <a:rPr lang="en-GB" dirty="0"/>
              <a:t>Create a one or more question for each topic</a:t>
            </a:r>
          </a:p>
        </p:txBody>
      </p:sp>
    </p:spTree>
    <p:extLst>
      <p:ext uri="{BB962C8B-B14F-4D97-AF65-F5344CB8AC3E}">
        <p14:creationId xmlns:p14="http://schemas.microsoft.com/office/powerpoint/2010/main" val="3033742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p:txBody>
          <a:bodyPr>
            <a:normAutofit fontScale="90000"/>
          </a:bodyPr>
          <a:lstStyle/>
          <a:p>
            <a:br>
              <a:rPr lang="en-GB" dirty="0"/>
            </a:br>
            <a:br>
              <a:rPr lang="en-GB" dirty="0"/>
            </a:br>
            <a:r>
              <a:rPr lang="en-GB" dirty="0">
                <a:solidFill>
                  <a:schemeClr val="bg1"/>
                </a:solidFill>
                <a:highlight>
                  <a:srgbClr val="800080"/>
                </a:highlight>
              </a:rPr>
              <a:t>SEMINAR ACTIVITY</a:t>
            </a:r>
            <a:br>
              <a:rPr lang="en-GB" dirty="0">
                <a:highlight>
                  <a:srgbClr val="800080"/>
                </a:highlight>
              </a:rPr>
            </a:br>
            <a:endParaRPr lang="en-GB" dirty="0">
              <a:highlight>
                <a:srgbClr val="800080"/>
              </a:highlight>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p:txBody>
          <a:bodyPr/>
          <a:lstStyle/>
          <a:p>
            <a:pPr marL="0" indent="0">
              <a:buNone/>
            </a:pPr>
            <a:r>
              <a:rPr lang="en-GB" dirty="0"/>
              <a:t>.</a:t>
            </a:r>
          </a:p>
        </p:txBody>
      </p:sp>
    </p:spTree>
    <p:extLst>
      <p:ext uri="{BB962C8B-B14F-4D97-AF65-F5344CB8AC3E}">
        <p14:creationId xmlns:p14="http://schemas.microsoft.com/office/powerpoint/2010/main" val="32428832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0</TotalTime>
  <Words>486</Words>
  <Application>Microsoft Office PowerPoint</Application>
  <PresentationFormat>Widescreen</PresentationFormat>
  <Paragraphs>78</Paragraphs>
  <Slides>14</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robotoregular</vt:lpstr>
      <vt:lpstr>Arial</vt:lpstr>
      <vt:lpstr>Calibri</vt:lpstr>
      <vt:lpstr>Calibri Light</vt:lpstr>
      <vt:lpstr>Century Gothic</vt:lpstr>
      <vt:lpstr>UWTSD 200_Title Page</vt:lpstr>
      <vt:lpstr>UWTSD 200_Text 1</vt:lpstr>
      <vt:lpstr>PowerPoint Presentation</vt:lpstr>
      <vt:lpstr>Planned induction/Workshops sessions (February 2025 term) </vt:lpstr>
      <vt:lpstr>Session Objectives </vt:lpstr>
      <vt:lpstr>The post-it note by 3M</vt:lpstr>
      <vt:lpstr>BUSINESS AND MANAGEMENT RESEARCH</vt:lpstr>
      <vt:lpstr>Gibbons et.al. (1994)</vt:lpstr>
      <vt:lpstr>PowerPoint Presentation</vt:lpstr>
      <vt:lpstr>The research process?</vt:lpstr>
      <vt:lpstr>PowerPoint Presentation</vt:lpstr>
      <vt:lpstr>Starting your Research!erating your research question</vt:lpstr>
      <vt:lpstr>PowerPoint Presentation</vt:lpstr>
      <vt:lpstr>Research topic</vt:lpstr>
      <vt:lpstr>Activity on identifying the research topic for your Assessment</vt:lpstr>
      <vt:lpstr>  SEMINAR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2</cp:revision>
  <dcterms:created xsi:type="dcterms:W3CDTF">2023-10-08T18:11:10Z</dcterms:created>
  <dcterms:modified xsi:type="dcterms:W3CDTF">2025-02-18T12:23:46Z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