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72" r:id="rId4"/>
    <p:sldId id="273" r:id="rId5"/>
    <p:sldId id="263" r:id="rId6"/>
    <p:sldId id="264" r:id="rId7"/>
    <p:sldId id="267" r:id="rId8"/>
    <p:sldId id="265" r:id="rId9"/>
    <p:sldId id="266" r:id="rId10"/>
    <p:sldId id="259" r:id="rId11"/>
    <p:sldId id="270" r:id="rId12"/>
    <p:sldId id="271" r:id="rId13"/>
  </p:sldIdLst>
  <p:sldSz cx="12192000" cy="6858000"/>
  <p:notesSz cx="6858000" cy="9144000"/>
  <p:embeddedFontLst>
    <p:embeddedFont>
      <p:font typeface="Calibri Light" panose="020F0302020204030204" pitchFamily="34" charset="0"/>
      <p:regular r:id="rId15"/>
      <p: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84205" autoAdjust="0"/>
  </p:normalViewPr>
  <p:slideViewPr>
    <p:cSldViewPr snapToGrid="0">
      <p:cViewPr varScale="1">
        <p:scale>
          <a:sx n="66" d="100"/>
          <a:sy n="66" d="100"/>
        </p:scale>
        <p:origin x="66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1" d="100"/>
        <a:sy n="141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79B2-B29C-49EF-8C8F-0571BFECAC7B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43AECC-ED7E-4E87-9885-73D0012A33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73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I’m from our student services department to give you a brief introduction</a:t>
            </a:r>
            <a:r>
              <a:rPr lang="en-GB" baseline="0" dirty="0"/>
              <a:t> to some of the services we offer</a:t>
            </a:r>
          </a:p>
          <a:p>
            <a:r>
              <a:rPr lang="en-GB" baseline="0" dirty="0"/>
              <a:t>You can find out more about support services on MyDay or by dropping into our offices on each of the main campuses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At UWTSD we’re focused on ensuring you’re supported to</a:t>
            </a:r>
            <a:r>
              <a:rPr lang="en-GB" baseline="0" dirty="0"/>
              <a:t> make the most out of your studies with a focus on supporting you to reach your full potential.  There is a wide range of support available including professional careers advice and guidance, financial support, support for disabled students and emotional support – something for everybody.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189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have teams working across a range of different areas including the careers service, financial support,</a:t>
            </a:r>
            <a:r>
              <a:rPr lang="en-GB" baseline="0" dirty="0"/>
              <a:t> </a:t>
            </a:r>
            <a:r>
              <a:rPr lang="en-GB" dirty="0"/>
              <a:t>support for disabled students, counselling and mental health support, as well as general advice and support</a:t>
            </a:r>
          </a:p>
          <a:p>
            <a:endParaRPr lang="en-GB" baseline="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848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Careers Service </a:t>
            </a:r>
          </a:p>
          <a:p>
            <a:endParaRPr lang="en-GB" dirty="0"/>
          </a:p>
          <a:p>
            <a:r>
              <a:rPr lang="en-GB" dirty="0"/>
              <a:t>Availability of professionally qualified careers advisers to provide information, advice and guidance on a 1:1 basis – will also deliver group presentations on a variety of topics.</a:t>
            </a:r>
          </a:p>
          <a:p>
            <a:endParaRPr lang="en-GB" dirty="0"/>
          </a:p>
          <a:p>
            <a:r>
              <a:rPr lang="en-GB" dirty="0"/>
              <a:t>UWTSD’s DLHE results (Destinations of Leavers from Higher Education) for 2016/17 show that 97.6% of our graduates are in employment or further study within 6 months of graduating – reflects vocational nature of many of UWTSD’s programmes and the excellent support available from the University.  The DLHE survey has now been replaced by a Graduate Outcomes survey.</a:t>
            </a:r>
          </a:p>
          <a:p>
            <a:endParaRPr lang="en-GB" dirty="0"/>
          </a:p>
          <a:p>
            <a:r>
              <a:rPr lang="en-GB" dirty="0"/>
              <a:t>Comprehensive resources available on the Careers Service webpages including on-line resources, self help guides and an e-guidance facility.</a:t>
            </a:r>
          </a:p>
          <a:p>
            <a:endParaRPr lang="en-GB" dirty="0"/>
          </a:p>
          <a:p>
            <a:r>
              <a:rPr lang="en-GB" dirty="0"/>
              <a:t>GO Wales programme – EU (ESF) / HEFCW funded – new student-facing programme started in April 2016, and focusses on providing relevant interventions e.g. funded work placements, support and coaching for certain groups of students including those from low-income and low HE participation backgrounds, black and minority ethnic (BME) students, disabled students and students from a care background. </a:t>
            </a:r>
          </a:p>
          <a:p>
            <a:endParaRPr lang="en-GB" dirty="0"/>
          </a:p>
          <a:p>
            <a:r>
              <a:rPr lang="en-GB" dirty="0"/>
              <a:t>Job vacancies promoted on Twitter / Facebook – see Careers webpages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</a:t>
            </a:r>
            <a:r>
              <a:rPr lang="en-GB" baseline="0" dirty="0"/>
              <a:t> campus has a dedicated </a:t>
            </a:r>
            <a:r>
              <a:rPr lang="en-GB" dirty="0"/>
              <a:t>Student Finance Officer to support you,</a:t>
            </a:r>
            <a:r>
              <a:rPr lang="en-GB" baseline="0" dirty="0"/>
              <a:t> whether it’s understanding different student loan processes, what support you’re entitled to or managing your finances.</a:t>
            </a:r>
          </a:p>
          <a:p>
            <a:endParaRPr lang="en-GB" baseline="0" dirty="0"/>
          </a:p>
          <a:p>
            <a:r>
              <a:rPr lang="en-GB" baseline="0" dirty="0"/>
              <a:t>UWTSD also has a £1.5 million package of </a:t>
            </a:r>
            <a:r>
              <a:rPr lang="en-GB" dirty="0"/>
              <a:t>scholarships and bursaries –</a:t>
            </a:r>
            <a:r>
              <a:rPr lang="en-GB" baseline="0" dirty="0"/>
              <a:t> full details can be accessed via </a:t>
            </a:r>
            <a:r>
              <a:rPr lang="en-GB" baseline="0" dirty="0" err="1"/>
              <a:t>MyDay</a:t>
            </a:r>
            <a:r>
              <a:rPr lang="en-GB" baseline="0" dirty="0"/>
              <a:t> and on the Student Services webpages</a:t>
            </a:r>
          </a:p>
          <a:p>
            <a:endParaRPr lang="en-GB" dirty="0"/>
          </a:p>
          <a:p>
            <a:r>
              <a:rPr lang="en-GB" dirty="0"/>
              <a:t>We also have a University Hardship Fund available for those students experiencing financial hardship,</a:t>
            </a:r>
            <a:r>
              <a:rPr lang="en-GB" baseline="0" dirty="0"/>
              <a:t> whether through a small grant or a loan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941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you’re entering HE from a care background we have additional support for you, delivered</a:t>
            </a:r>
            <a:r>
              <a:rPr lang="en-GB" baseline="0" dirty="0"/>
              <a:t> in partnership with other agencies.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We have a dedicated key contact on each main campus for care leavers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As well as being a priority group for financial support there is a dedicated care leavers bursary of up to £1,000.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And practical support like access to year-round accommodation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65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UWTSD has a team of professionally qualified counsellors on each main campus who provide a confidential support service for students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Our team of professionally</a:t>
            </a:r>
            <a:r>
              <a:rPr lang="en-GB" baseline="0" dirty="0"/>
              <a:t> qualified </a:t>
            </a:r>
            <a:r>
              <a:rPr lang="en-GB" dirty="0"/>
              <a:t>Mental Health Advisers  and</a:t>
            </a:r>
            <a:r>
              <a:rPr lang="en-GB" baseline="0" dirty="0"/>
              <a:t> </a:t>
            </a:r>
            <a:r>
              <a:rPr lang="en-GB" dirty="0"/>
              <a:t>specialist mentors</a:t>
            </a:r>
            <a:r>
              <a:rPr lang="en-GB" baseline="0" dirty="0"/>
              <a:t> also </a:t>
            </a:r>
            <a:r>
              <a:rPr lang="en-GB" dirty="0"/>
              <a:t>provide support to eligible students</a:t>
            </a:r>
          </a:p>
          <a:p>
            <a:r>
              <a:rPr lang="en-GB" dirty="0"/>
              <a:t>All discussions are completely confidential</a:t>
            </a:r>
            <a:r>
              <a:rPr lang="en-GB" baseline="0" dirty="0"/>
              <a:t> and if you have concerns please make an appointment</a:t>
            </a:r>
            <a:r>
              <a:rPr lang="en-GB" dirty="0"/>
              <a:t> by contacting Student Services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161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Comprehensive support package available to support disabled students.</a:t>
            </a:r>
          </a:p>
          <a:p>
            <a:r>
              <a:rPr lang="en-GB" dirty="0"/>
              <a:t>The Learning Support team can provide screening and assessment for specific learning differences (</a:t>
            </a:r>
            <a:r>
              <a:rPr lang="en-GB" dirty="0" err="1"/>
              <a:t>SpLD</a:t>
            </a:r>
            <a:r>
              <a:rPr lang="en-GB" dirty="0"/>
              <a:t>) and support eligible students in applying for Disabled Students’ Allowances  (DSA’s).</a:t>
            </a:r>
          </a:p>
          <a:p>
            <a:r>
              <a:rPr lang="en-GB" dirty="0"/>
              <a:t>Large team of specialist learning support staff provide specialist 1:1 tuition / support for eligible students.  </a:t>
            </a:r>
          </a:p>
          <a:p>
            <a:endParaRPr lang="en-GB" dirty="0"/>
          </a:p>
          <a:p>
            <a:r>
              <a:rPr lang="en-GB" dirty="0"/>
              <a:t>If this is relevant to you, please contact the Learning Support Manager or Disability</a:t>
            </a:r>
            <a:r>
              <a:rPr lang="en-GB" baseline="0" dirty="0"/>
              <a:t> Adviser</a:t>
            </a:r>
            <a:r>
              <a:rPr lang="en-GB" dirty="0"/>
              <a:t> on your campus.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824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Alongside the support you receive in class and from the Library, </a:t>
            </a:r>
            <a:r>
              <a:rPr lang="en-GB" baseline="0" dirty="0"/>
              <a:t> open study skills sessions are held across all main campuses.  Distance study skills support is also available – see Student Services website for details.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Student Services is also able to provide e.g. information on local health services e.g. GP practices.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As well as providing general advice and support, we also have a Senior International Student Support Officer (Gruff Owen) who provides pastoral support for international students.  For general advice and support, please contact the Student Hub (hwb@uwtsd.ac.uk)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467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Contact details for Student Services on each campus – you only need to use the relevant slide for the campus where the presentation is being delivered.  Tania Dawson (Student Services</a:t>
            </a:r>
            <a:r>
              <a:rPr lang="en-GB" baseline="0" dirty="0"/>
              <a:t> Secretary) will probably be the first point of contact at </a:t>
            </a:r>
            <a:r>
              <a:rPr lang="en-GB" baseline="0" dirty="0" err="1"/>
              <a:t>Llys</a:t>
            </a:r>
            <a:r>
              <a:rPr lang="en-GB" baseline="0" dirty="0"/>
              <a:t> </a:t>
            </a:r>
            <a:r>
              <a:rPr lang="en-GB" baseline="0" dirty="0" err="1"/>
              <a:t>Glas</a:t>
            </a:r>
            <a:r>
              <a:rPr lang="en-GB" baseline="0" dirty="0"/>
              <a:t>.</a:t>
            </a:r>
            <a:endParaRPr lang="en-GB" dirty="0"/>
          </a:p>
          <a:p>
            <a:r>
              <a:rPr lang="en-GB" dirty="0"/>
              <a:t>Also worth noting that the Learning Support team at Swansea</a:t>
            </a:r>
            <a:r>
              <a:rPr lang="en-GB" baseline="0" dirty="0"/>
              <a:t> are now based on the first floor of the IQ Building in SA1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6554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Opportunity for students to ask questions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43AECC-ED7E-4E87-9885-73D0012A33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91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54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046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9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9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87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17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6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27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2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210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02D31-EC2A-4353-99DA-CC078160E5A8}" type="datetimeFigureOut">
              <a:rPr lang="en-GB" smtClean="0"/>
              <a:t>24/09/2019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41084-602F-4CF5-815D-979448F59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2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00332" y="2053804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PCYDDS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0332" y="3494505"/>
            <a:ext cx="96615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Supporting You: </a:t>
            </a:r>
          </a:p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UWTSD Student Services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29728" y="3468626"/>
            <a:ext cx="6512944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61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57"/>
            <a:ext cx="12192000" cy="6857143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11501" y="1782819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00332" y="2582232"/>
            <a:ext cx="5253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Rydym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canolbwyntio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cefnogi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gyrraedd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eich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potensial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llawn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gyda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gwybodaeth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cyngor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arweiniad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cymorth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ymarferol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emosiynol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ansawdd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uchel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en-GB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5562" y="2522741"/>
            <a:ext cx="52046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 are focused on supporting you to reach your full potential with high quality information, advice and guidance, practical and emotional support.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6107501" y="2536169"/>
            <a:ext cx="0" cy="2320505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107501" y="1306286"/>
            <a:ext cx="4889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    </a:t>
            </a:r>
            <a:r>
              <a:rPr lang="en-GB" sz="2800" b="1" dirty="0">
                <a:solidFill>
                  <a:schemeClr val="bg1"/>
                </a:solidFill>
              </a:rPr>
              <a:t>How?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332" y="1306286"/>
            <a:ext cx="4891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schemeClr val="bg1"/>
                </a:solidFill>
              </a:rPr>
              <a:t>Sut</a:t>
            </a:r>
            <a:r>
              <a:rPr lang="en-GB" sz="2800" b="1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0326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2465790"/>
            <a:ext cx="12192000" cy="359858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538824" y="2942868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885648" y="2991460"/>
            <a:ext cx="493430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v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 flipV="1">
            <a:off x="34506" y="12335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297283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Who we are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4015" y="14133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Pwy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ydym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ni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37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On-line resources / self-help guides /  e-guidance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 Wales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Job vacancies: advertised on Twitter and Facebook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Swyddogion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Adnoddau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ar-lein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hunan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/        e-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Rhaglen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GO Wales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Cyfleoedd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: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hysbysebir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Twitter a Facebook</a:t>
            </a: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Careers Service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Gyrfaoedd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43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897812"/>
            <a:ext cx="12192000" cy="3631720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2062172"/>
            <a:ext cx="5929223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Dedicated Student Finance Officer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Scholarships and bursaries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advice on managing your money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University Hardship Fund</a:t>
            </a:r>
          </a:p>
          <a:p>
            <a:pPr>
              <a:spcAft>
                <a:spcPts val="600"/>
              </a:spcAft>
              <a:defRPr/>
            </a:pPr>
            <a:endParaRPr lang="en-GB" altLang="en-US" sz="16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2062172"/>
            <a:ext cx="547346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Swyddog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Cyllid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Ysgoloriaethau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bwrsariau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reoli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eich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Cronfa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Galedi’r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Brifysgol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776378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Financial Support &amp; Advice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956168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Ariannol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57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-103517" y="357171"/>
            <a:ext cx="12516928" cy="1458529"/>
          </a:xfrm>
          <a:prstGeom prst="rect">
            <a:avLst/>
          </a:prstGeom>
          <a:solidFill>
            <a:schemeClr val="bg1">
              <a:alpha val="6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3234905"/>
            <a:ext cx="12192000" cy="320902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374921" y="3500735"/>
            <a:ext cx="570711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Key contact for care leavers on each main campus</a:t>
            </a: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 bursary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Practical support 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3500735"/>
            <a:ext cx="57387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Cyswllt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Bwrsari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12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1956556"/>
            <a:ext cx="12192000" cy="1107997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599208" y="1948614"/>
            <a:ext cx="4572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Supporting </a:t>
            </a:r>
            <a:b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care leavers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905775" y="1956559"/>
            <a:ext cx="4520240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Cefnogi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gefndir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gofal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pic>
        <p:nvPicPr>
          <p:cNvPr id="11" name="Picture 10" descr="C:\Users\sh055\AppData\Local\Microsoft\Windows\Temporary Internet Files\Content.Outlook\48WI3P9A\Class Cymru colour Bi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8420" y="562951"/>
            <a:ext cx="7664172" cy="10469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65974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911231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534116" y="2270586"/>
            <a:ext cx="5692390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counsellors on each main campus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Links with specialist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accessing support agencies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Professional Mental Health Adviser and specialist mentors</a:t>
            </a:r>
          </a:p>
        </p:txBody>
      </p:sp>
      <p:sp>
        <p:nvSpPr>
          <p:cNvPr id="7" name="Rectangle 6"/>
          <p:cNvSpPr/>
          <p:nvPr/>
        </p:nvSpPr>
        <p:spPr>
          <a:xfrm>
            <a:off x="263664" y="1778708"/>
            <a:ext cx="5988204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Cysylltiadau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gydag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sut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gael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mynediad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asiantaethau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Iechyd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proffesiynol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mentoriaid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Counselling &amp; Mental Health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Cwnsela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Meddwl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59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90623"/>
            <a:ext cx="5929223" cy="41703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Support for disabled students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Specific learning differences: screening and assessment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to claim Disabled Students’ Allowances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Team of specialist staff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 Manager and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Disability Adviser on each main campus</a:t>
            </a:r>
          </a:p>
          <a:p>
            <a:pPr lvl="1">
              <a:spcAft>
                <a:spcPts val="600"/>
              </a:spcAft>
              <a:defRPr/>
            </a:pP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endParaRPr lang="en-GB" altLang="en-US" sz="2000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14068" y="1778708"/>
            <a:ext cx="5473460" cy="43242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Sgrinio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ag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asesu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gwahaniaethu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penodol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Help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hawlio’r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Lwfansau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Tîm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o staff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arbenigol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Rheolydd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ac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Ymgynghorydd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Anabledd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bob </a:t>
            </a: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prif</a:t>
            </a: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campws</a:t>
            </a:r>
            <a:endParaRPr lang="en-GB" altLang="en-US" sz="24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  <a:defRPr/>
            </a:pPr>
            <a:r>
              <a:rPr lang="en-GB" altLang="en-US" sz="24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      </a:t>
            </a:r>
            <a:endParaRPr lang="en-GB" altLang="en-US" i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Learning support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77970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dysgu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1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48591" y="1614348"/>
            <a:ext cx="12192000" cy="4781008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52816" y="1778708"/>
            <a:ext cx="5929223" cy="49705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Study skills support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&amp; advice on policies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e.g. Student Disciplinary Policy, Fitness to Study/Practise Policies, Bullying and Harassment Policy, PREVENT Strategy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Information on local health services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General advice and support – contact the Student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Hwb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International student support</a:t>
            </a:r>
          </a:p>
          <a:p>
            <a:pPr lvl="1">
              <a:spcAft>
                <a:spcPts val="600"/>
              </a:spcAft>
              <a:defRPr/>
            </a:pP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414067" y="1778708"/>
            <a:ext cx="5633341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Cymorth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sgiliau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bolisiau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e.e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.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Disgyblaeth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Polisiau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Ffitrwydd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Astudio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/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Ymarfer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Polisi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Bwlio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ac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Aflonyddu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, </a:t>
            </a:r>
            <a:r>
              <a:rPr lang="en-GB" altLang="en-US" sz="2400" i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Strategaeth</a:t>
            </a:r>
            <a:r>
              <a:rPr lang="en-GB" altLang="en-US" sz="2400" i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PREVENT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Gwybodaeth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wasanaethau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iechyd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lleol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Cyngor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a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chefnogaeth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cyffredinol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Cefnogaeth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gyfer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myfyrwyr</a:t>
            </a:r>
            <a:r>
              <a:rPr lang="en-GB" altLang="en-US" sz="28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28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rhyngwladol</a:t>
            </a:r>
            <a:endParaRPr lang="en-GB" altLang="en-US" sz="28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 flipV="1">
            <a:off x="34506" y="492914"/>
            <a:ext cx="12192000" cy="848033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297283" y="672704"/>
            <a:ext cx="517585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Other services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333326" y="672704"/>
            <a:ext cx="5665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Gwasanaethau</a:t>
            </a:r>
            <a:r>
              <a:rPr lang="en-GB" altLang="en-US" sz="32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2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eraill</a:t>
            </a:r>
            <a:endParaRPr lang="en-GB" altLang="en-US" sz="32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7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32495" y="3446252"/>
            <a:ext cx="63519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60430" y="1797785"/>
            <a:ext cx="78960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Ble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mae</a:t>
            </a:r>
            <a:endParaRPr lang="en-GB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32495" y="3977707"/>
            <a:ext cx="63519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Services?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60430" y="2237688"/>
            <a:ext cx="78960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Gwasanaethau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5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Myfyrwyr</a:t>
            </a:r>
            <a:r>
              <a:rPr lang="en-GB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3992593" y="3321170"/>
            <a:ext cx="3631721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645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60934"/>
            <a:ext cx="12192000" cy="6857143"/>
          </a:xfrm>
          <a:prstGeom prst="rect">
            <a:avLst/>
          </a:prstGeom>
          <a:solidFill>
            <a:schemeClr val="tx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-261257" y="1225499"/>
            <a:ext cx="6082195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GWASANAETHAU MYFYRWYR ABERTAWE: PRIF SWYDDFA</a:t>
            </a:r>
          </a:p>
          <a:p>
            <a:pPr algn="r"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Heol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Alexandra</a:t>
            </a: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08867" y="4349312"/>
            <a:ext cx="1159726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01792 481206</a:t>
            </a:r>
          </a:p>
          <a:p>
            <a:pPr algn="ctr">
              <a:defRPr/>
            </a:pPr>
            <a:endParaRPr lang="en-GB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student.services@uwtsd.ac.uk</a:t>
            </a: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algn="ctr">
              <a:defRPr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www.uwtsd.ac.uk/student-services </a:t>
            </a:r>
          </a:p>
        </p:txBody>
      </p:sp>
      <p:sp>
        <p:nvSpPr>
          <p:cNvPr id="9" name="Rectangle 8"/>
          <p:cNvSpPr/>
          <p:nvPr/>
        </p:nvSpPr>
        <p:spPr>
          <a:xfrm>
            <a:off x="6378498" y="1225500"/>
            <a:ext cx="581350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STUDENT SERVICES</a:t>
            </a:r>
          </a:p>
          <a:p>
            <a:pPr>
              <a:defRPr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SWANSEA: MAIN OFFICE</a:t>
            </a:r>
          </a:p>
          <a:p>
            <a:pPr>
              <a:defRPr/>
            </a:pP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Llys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Glas</a:t>
            </a: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, Alexandra Road</a:t>
            </a: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sz="24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6107501" y="1225500"/>
            <a:ext cx="0" cy="2364006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76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1595887"/>
            <a:ext cx="12192000" cy="3726611"/>
          </a:xfrm>
          <a:prstGeom prst="rect">
            <a:avLst/>
          </a:pr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89" y="332702"/>
            <a:ext cx="1839018" cy="70246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332" y="5875392"/>
            <a:ext cx="9661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www.uwtsd.ac.uk/student-services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629728" y="3468626"/>
            <a:ext cx="2581823" cy="0"/>
          </a:xfrm>
          <a:prstGeom prst="line">
            <a:avLst/>
          </a:prstGeom>
          <a:ln w="28575"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629728" y="2037465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3600" b="1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Diolch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Unrhyw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 </a:t>
            </a:r>
            <a:r>
              <a:rPr lang="en-GB" altLang="en-US" sz="3600" kern="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gwestiynau</a:t>
            </a: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?</a:t>
            </a: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/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Thank you</a:t>
            </a:r>
            <a:br>
              <a:rPr lang="en-GB" altLang="en-US" sz="3600" b="1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altLang="en-US" sz="3600" kern="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700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884</TotalTime>
  <Words>1285</Words>
  <Application>Microsoft Office PowerPoint</Application>
  <PresentationFormat>Widescreen</PresentationFormat>
  <Paragraphs>161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 Light</vt:lpstr>
      <vt:lpstr>Arial</vt:lpstr>
      <vt:lpstr>Wingdings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Pearson;Estelle Hart</dc:creator>
  <cp:lastModifiedBy>Marie Pitson</cp:lastModifiedBy>
  <cp:revision>70</cp:revision>
  <dcterms:created xsi:type="dcterms:W3CDTF">2017-08-30T08:28:35Z</dcterms:created>
  <dcterms:modified xsi:type="dcterms:W3CDTF">2019-09-24T15:21:23Z</dcterms:modified>
</cp:coreProperties>
</file>