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x-wav"/>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258" r:id="rId3"/>
    <p:sldId id="259" r:id="rId4"/>
    <p:sldId id="260" r:id="rId5"/>
    <p:sldId id="261" r:id="rId6"/>
    <p:sldId id="262" r:id="rId7"/>
    <p:sldId id="285" r:id="rId8"/>
    <p:sldId id="263" r:id="rId9"/>
    <p:sldId id="283" r:id="rId10"/>
    <p:sldId id="264" r:id="rId11"/>
    <p:sldId id="286" r:id="rId12"/>
    <p:sldId id="265" r:id="rId13"/>
    <p:sldId id="266" r:id="rId14"/>
    <p:sldId id="267" r:id="rId15"/>
    <p:sldId id="268" r:id="rId16"/>
    <p:sldId id="269" r:id="rId17"/>
    <p:sldId id="270" r:id="rId18"/>
    <p:sldId id="272" r:id="rId19"/>
    <p:sldId id="273" r:id="rId20"/>
    <p:sldId id="274" r:id="rId21"/>
    <p:sldId id="284" r:id="rId22"/>
    <p:sldId id="275" r:id="rId23"/>
    <p:sldId id="276" r:id="rId24"/>
    <p:sldId id="277" r:id="rId25"/>
    <p:sldId id="278" r:id="rId26"/>
    <p:sldId id="279" r:id="rId27"/>
    <p:sldId id="280" r:id="rId28"/>
    <p:sldId id="281"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64801" autoAdjust="0"/>
  </p:normalViewPr>
  <p:slideViewPr>
    <p:cSldViewPr snapToGrid="0">
      <p:cViewPr>
        <p:scale>
          <a:sx n="66" d="100"/>
          <a:sy n="66" d="100"/>
        </p:scale>
        <p:origin x="486"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C4E088-16D8-494D-B7BC-7CBD30DED3C6}" type="datetimeFigureOut">
              <a:rPr lang="en-GB" smtClean="0"/>
              <a:t>19/02/2019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04B2D2-A4A5-426B-B372-793C607237FE}" type="slidenum">
              <a:rPr lang="en-GB" smtClean="0"/>
              <a:t>‹#›</a:t>
            </a:fld>
            <a:endParaRPr lang="en-GB"/>
          </a:p>
        </p:txBody>
      </p:sp>
    </p:spTree>
    <p:extLst>
      <p:ext uri="{BB962C8B-B14F-4D97-AF65-F5344CB8AC3E}">
        <p14:creationId xmlns:p14="http://schemas.microsoft.com/office/powerpoint/2010/main" val="1285906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last letter read out in </a:t>
            </a:r>
            <a:r>
              <a:rPr lang="en-GB" sz="1200" i="1" kern="1200" dirty="0" smtClean="0">
                <a:solidFill>
                  <a:schemeClr val="tx1"/>
                </a:solidFill>
                <a:effectLst/>
                <a:latin typeface="+mn-lt"/>
                <a:ea typeface="+mn-ea"/>
                <a:cs typeface="+mn-cs"/>
              </a:rPr>
              <a:t>Dear America </a:t>
            </a:r>
            <a:r>
              <a:rPr lang="en-GB" sz="1200" kern="1200" dirty="0" smtClean="0">
                <a:solidFill>
                  <a:schemeClr val="tx1"/>
                </a:solidFill>
                <a:effectLst/>
                <a:latin typeface="+mn-lt"/>
                <a:ea typeface="+mn-ea"/>
                <a:cs typeface="+mn-cs"/>
              </a:rPr>
              <a:t>is by Eleanor </a:t>
            </a:r>
            <a:r>
              <a:rPr lang="en-GB" sz="1200" kern="1200" dirty="0" err="1" smtClean="0">
                <a:solidFill>
                  <a:schemeClr val="tx1"/>
                </a:solidFill>
                <a:effectLst/>
                <a:latin typeface="+mn-lt"/>
                <a:ea typeface="+mn-ea"/>
                <a:cs typeface="+mn-cs"/>
              </a:rPr>
              <a:t>Wimbish</a:t>
            </a:r>
            <a:r>
              <a:rPr lang="en-GB" sz="1200" kern="1200" dirty="0" smtClean="0">
                <a:solidFill>
                  <a:schemeClr val="tx1"/>
                </a:solidFill>
                <a:effectLst/>
                <a:latin typeface="+mn-lt"/>
                <a:ea typeface="+mn-ea"/>
                <a:cs typeface="+mn-cs"/>
              </a:rPr>
              <a:t> to her deceased son Billy, who was killed in action in Southeast Asia. </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As the actress Ellen Burstyn reads out lines about the “pain left over from the Vietnam War,” the camera steadily zooms in on a photograph of Billy that has been pinned to the Vietnam Veterans Memorial in Washington DC. </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At this point, a caption appears stating that ‘58,132 Americans were lost to the Vietnam War … and nearly three million came home.’</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3</a:t>
            </a:fld>
            <a:endParaRPr lang="en-GB"/>
          </a:p>
        </p:txBody>
      </p:sp>
    </p:spTree>
    <p:extLst>
      <p:ext uri="{BB962C8B-B14F-4D97-AF65-F5344CB8AC3E}">
        <p14:creationId xmlns:p14="http://schemas.microsoft.com/office/powerpoint/2010/main" val="3198171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There is then a cut to a shot of an American flag, and the first bars of ‘Born in the USA’ are audible.</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As the song plays, we see footage of the Vietnam memorial wall being dedicated before the final credits roll.</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So why did the filmmakers elect to end their film with this particular song?</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On one hand, it seems to conclude </a:t>
            </a:r>
            <a:r>
              <a:rPr lang="en-GB" sz="1200" i="1" kern="1200" dirty="0" smtClean="0">
                <a:solidFill>
                  <a:schemeClr val="tx1"/>
                </a:solidFill>
                <a:effectLst/>
                <a:latin typeface="+mn-lt"/>
                <a:ea typeface="+mn-ea"/>
                <a:cs typeface="+mn-cs"/>
              </a:rPr>
              <a:t>Dear America </a:t>
            </a:r>
            <a:r>
              <a:rPr lang="en-GB" sz="1200" kern="1200" dirty="0" smtClean="0">
                <a:solidFill>
                  <a:schemeClr val="tx1"/>
                </a:solidFill>
                <a:effectLst/>
                <a:latin typeface="+mn-lt"/>
                <a:ea typeface="+mn-ea"/>
                <a:cs typeface="+mn-cs"/>
              </a:rPr>
              <a:t>on an uplifting note, since musically ‘Born in the USA’ has an almost martial sound: its bombastic synthesiser and booming drumbeat are akin to a military band, and provide an appropriate counterpart to on-screen images of veterans parading through the nation’s capital. </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Equally, the song’s repeated refrain – ‘Born in the USA’ – adds a patriotic sheen to veterans’ ‘homecoming,’ casting the film and song as fairly straightforward celebrations of American culture.</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There is also a sense that the film’s use of ‘Born in the USA’ situates the song within the discourse of national healing which, both the Vietnam Veterans Memorial and </a:t>
            </a:r>
            <a:r>
              <a:rPr lang="en-GB" sz="1200" i="1" kern="1200" dirty="0" smtClean="0">
                <a:solidFill>
                  <a:schemeClr val="tx1"/>
                </a:solidFill>
                <a:effectLst/>
                <a:latin typeface="+mn-lt"/>
                <a:ea typeface="+mn-ea"/>
                <a:cs typeface="+mn-cs"/>
              </a:rPr>
              <a:t>Dear America </a:t>
            </a:r>
            <a:r>
              <a:rPr lang="en-GB" sz="1200" kern="1200" dirty="0" smtClean="0">
                <a:solidFill>
                  <a:schemeClr val="tx1"/>
                </a:solidFill>
                <a:effectLst/>
                <a:latin typeface="+mn-lt"/>
                <a:ea typeface="+mn-ea"/>
                <a:cs typeface="+mn-cs"/>
              </a:rPr>
              <a:t>were products and proponents of.</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As we shall see, though, this rests on a fairly selective interpretation of the song – especially its lyrics</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Before getting into this, I want to first pause to consider the important relationship between popular music and the Vietnam War. </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For the very fact that </a:t>
            </a:r>
            <a:r>
              <a:rPr lang="en-GB" sz="1200" i="1" kern="1200" dirty="0" smtClean="0">
                <a:solidFill>
                  <a:schemeClr val="tx1"/>
                </a:solidFill>
                <a:effectLst/>
                <a:latin typeface="+mn-lt"/>
                <a:ea typeface="+mn-ea"/>
                <a:cs typeface="+mn-cs"/>
              </a:rPr>
              <a:t>Dear America </a:t>
            </a:r>
            <a:r>
              <a:rPr lang="en-GB" sz="1200" kern="1200" dirty="0" smtClean="0">
                <a:solidFill>
                  <a:schemeClr val="tx1"/>
                </a:solidFill>
                <a:effectLst/>
                <a:latin typeface="+mn-lt"/>
                <a:ea typeface="+mn-ea"/>
                <a:cs typeface="+mn-cs"/>
              </a:rPr>
              <a:t>ends with a rock anthem like ‘Born in the USA’ tells us something about the importance of popular music in framing how the Vietnam War has come to be remembered in contemporary culture.</a:t>
            </a:r>
          </a:p>
          <a:p>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4</a:t>
            </a:fld>
            <a:endParaRPr lang="en-GB"/>
          </a:p>
        </p:txBody>
      </p:sp>
    </p:spTree>
    <p:extLst>
      <p:ext uri="{BB962C8B-B14F-4D97-AF65-F5344CB8AC3E}">
        <p14:creationId xmlns:p14="http://schemas.microsoft.com/office/powerpoint/2010/main" val="3815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Complementing its visual iconography, for instance, a number of aural and sonic effects – helicopter wings and gunfire among others – are familiar to representations of Vietnam, as are any number of popular music songs.</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Indeed, at the very mention of the Vietnam War, one can quickly assemble a mental playlist of suitable songs</a:t>
            </a:r>
          </a:p>
          <a:p>
            <a:pPr marL="0" lv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What is more, the </a:t>
            </a:r>
            <a:r>
              <a:rPr lang="en-GB" sz="1200" i="1" kern="1200" dirty="0" smtClean="0">
                <a:solidFill>
                  <a:schemeClr val="tx1"/>
                </a:solidFill>
                <a:effectLst/>
                <a:latin typeface="+mn-lt"/>
                <a:ea typeface="+mn-ea"/>
                <a:cs typeface="+mn-cs"/>
              </a:rPr>
              <a:t>genre</a:t>
            </a:r>
            <a:r>
              <a:rPr lang="en-GB" sz="1200" kern="1200" dirty="0" smtClean="0">
                <a:solidFill>
                  <a:schemeClr val="tx1"/>
                </a:solidFill>
                <a:effectLst/>
                <a:latin typeface="+mn-lt"/>
                <a:ea typeface="+mn-ea"/>
                <a:cs typeface="+mn-cs"/>
              </a:rPr>
              <a:t> of the music most associated with the Vietnam War is significant. </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Analogous to the oft-heard claims about the influence which television news reports had on US public opinion, a convincing argument can be made that it was also the first rock ‘n’ roll war. </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This is true chronologically, at the very least</a:t>
            </a:r>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5</a:t>
            </a:fld>
            <a:endParaRPr lang="en-GB"/>
          </a:p>
        </p:txBody>
      </p:sp>
    </p:spTree>
    <p:extLst>
      <p:ext uri="{BB962C8B-B14F-4D97-AF65-F5344CB8AC3E}">
        <p14:creationId xmlns:p14="http://schemas.microsoft.com/office/powerpoint/2010/main" val="39885044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Given its widespread and diverse presence, it is hardly surprising that rock ‘n’ roll features heavily in cinematic representations of the war</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As attested in the feature films and documentaries screened this term, it is predominantly rock and pop music is used to soundtrack Hollywood’s Vietnam, save honourable deployments of classical pieces in </a:t>
            </a:r>
            <a:r>
              <a:rPr lang="en-GB" sz="1200" i="1" kern="1200" dirty="0" smtClean="0">
                <a:solidFill>
                  <a:schemeClr val="tx1"/>
                </a:solidFill>
                <a:effectLst/>
                <a:latin typeface="+mn-lt"/>
                <a:ea typeface="+mn-ea"/>
                <a:cs typeface="+mn-cs"/>
              </a:rPr>
              <a:t>Platoon </a:t>
            </a:r>
            <a:r>
              <a:rPr lang="en-GB" sz="1200" kern="1200" dirty="0" smtClean="0">
                <a:solidFill>
                  <a:schemeClr val="tx1"/>
                </a:solidFill>
                <a:effectLst/>
                <a:latin typeface="+mn-lt"/>
                <a:ea typeface="+mn-ea"/>
                <a:cs typeface="+mn-cs"/>
              </a:rPr>
              <a:t>and </a:t>
            </a:r>
            <a:r>
              <a:rPr lang="en-GB" sz="1200" i="1" kern="1200" dirty="0" smtClean="0">
                <a:solidFill>
                  <a:schemeClr val="tx1"/>
                </a:solidFill>
                <a:effectLst/>
                <a:latin typeface="+mn-lt"/>
                <a:ea typeface="+mn-ea"/>
                <a:cs typeface="+mn-cs"/>
              </a:rPr>
              <a:t>Apocalypse Now</a:t>
            </a:r>
            <a:r>
              <a:rPr lang="en-GB" sz="1200" kern="1200" dirty="0" smtClean="0">
                <a:solidFill>
                  <a:schemeClr val="tx1"/>
                </a:solidFill>
                <a:effectLst/>
                <a:latin typeface="+mn-lt"/>
                <a:ea typeface="+mn-ea"/>
                <a:cs typeface="+mn-cs"/>
              </a:rPr>
              <a:t>.</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Rock most often used as a shorthand to evoke the historical milieu of the war, but occasionally popular music occasionally figures as an important plot feature</a:t>
            </a:r>
          </a:p>
          <a:p>
            <a:r>
              <a:rPr lang="en-GB" sz="1200" kern="1200" dirty="0" smtClean="0">
                <a:solidFill>
                  <a:schemeClr val="tx1"/>
                </a:solidFill>
                <a:effectLst/>
                <a:latin typeface="+mn-lt"/>
                <a:ea typeface="+mn-ea"/>
                <a:cs typeface="+mn-cs"/>
              </a:rPr>
              <a:t> </a:t>
            </a:r>
          </a:p>
          <a:p>
            <a:pPr lvl="0"/>
            <a:r>
              <a:rPr lang="en-GB" sz="1200" kern="1200" dirty="0" err="1" smtClean="0">
                <a:solidFill>
                  <a:schemeClr val="tx1"/>
                </a:solidFill>
                <a:effectLst/>
                <a:latin typeface="+mn-lt"/>
                <a:ea typeface="+mn-ea"/>
                <a:cs typeface="+mn-cs"/>
              </a:rPr>
              <a:t>Tto</a:t>
            </a:r>
            <a:r>
              <a:rPr lang="en-GB" sz="1200" kern="1200" dirty="0" smtClean="0">
                <a:solidFill>
                  <a:schemeClr val="tx1"/>
                </a:solidFill>
                <a:effectLst/>
                <a:latin typeface="+mn-lt"/>
                <a:ea typeface="+mn-ea"/>
                <a:cs typeface="+mn-cs"/>
              </a:rPr>
              <a:t> cite one good example, </a:t>
            </a:r>
            <a:r>
              <a:rPr lang="en-GB" sz="1200" i="1" kern="1200" dirty="0" smtClean="0">
                <a:solidFill>
                  <a:schemeClr val="tx1"/>
                </a:solidFill>
                <a:effectLst/>
                <a:latin typeface="+mn-lt"/>
                <a:ea typeface="+mn-ea"/>
                <a:cs typeface="+mn-cs"/>
              </a:rPr>
              <a:t>Good Morning, Vietnam </a:t>
            </a:r>
            <a:r>
              <a:rPr lang="en-GB" sz="1200" kern="1200" dirty="0" smtClean="0">
                <a:solidFill>
                  <a:schemeClr val="tx1"/>
                </a:solidFill>
                <a:effectLst/>
                <a:latin typeface="+mn-lt"/>
                <a:ea typeface="+mn-ea"/>
                <a:cs typeface="+mn-cs"/>
              </a:rPr>
              <a:t>revolves a radio DJ working in Southeast Asia, whilst in </a:t>
            </a:r>
            <a:r>
              <a:rPr lang="en-GB" sz="1200" i="1" kern="1200" dirty="0" smtClean="0">
                <a:solidFill>
                  <a:schemeClr val="tx1"/>
                </a:solidFill>
                <a:effectLst/>
                <a:latin typeface="+mn-lt"/>
                <a:ea typeface="+mn-ea"/>
                <a:cs typeface="+mn-cs"/>
              </a:rPr>
              <a:t>Platoon</a:t>
            </a:r>
            <a:r>
              <a:rPr lang="en-GB" sz="1200" kern="1200" dirty="0" smtClean="0">
                <a:solidFill>
                  <a:schemeClr val="tx1"/>
                </a:solidFill>
                <a:effectLst/>
                <a:latin typeface="+mn-lt"/>
                <a:ea typeface="+mn-ea"/>
                <a:cs typeface="+mn-cs"/>
              </a:rPr>
              <a:t>, a la </a:t>
            </a:r>
            <a:r>
              <a:rPr lang="en-GB" sz="1200" i="1" kern="1200" dirty="0" smtClean="0">
                <a:solidFill>
                  <a:schemeClr val="tx1"/>
                </a:solidFill>
                <a:effectLst/>
                <a:latin typeface="+mn-lt"/>
                <a:ea typeface="+mn-ea"/>
                <a:cs typeface="+mn-cs"/>
              </a:rPr>
              <a:t>Bloods</a:t>
            </a:r>
            <a:r>
              <a:rPr lang="en-GB" sz="1200" kern="1200" dirty="0" smtClean="0">
                <a:solidFill>
                  <a:schemeClr val="tx1"/>
                </a:solidFill>
                <a:effectLst/>
                <a:latin typeface="+mn-lt"/>
                <a:ea typeface="+mn-ea"/>
                <a:cs typeface="+mn-cs"/>
              </a:rPr>
              <a:t>, there is a stark contrast between Barnes’ country-and-western loving crew and the followers of Elias, who prefer soul and rock records.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Conversely, Vietnam-themed cinema has also impacted on pop records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To cite an example, Paul </a:t>
            </a:r>
            <a:r>
              <a:rPr lang="en-GB" sz="1200" kern="1200" dirty="0" err="1" smtClean="0">
                <a:solidFill>
                  <a:schemeClr val="tx1"/>
                </a:solidFill>
                <a:effectLst/>
                <a:latin typeface="+mn-lt"/>
                <a:ea typeface="+mn-ea"/>
                <a:cs typeface="+mn-cs"/>
              </a:rPr>
              <a:t>Hardcastle’s</a:t>
            </a:r>
            <a:r>
              <a:rPr lang="en-GB" sz="1200" kern="1200" dirty="0" smtClean="0">
                <a:solidFill>
                  <a:schemeClr val="tx1"/>
                </a:solidFill>
                <a:effectLst/>
                <a:latin typeface="+mn-lt"/>
                <a:ea typeface="+mn-ea"/>
                <a:cs typeface="+mn-cs"/>
              </a:rPr>
              <a:t> hit single ’19,’ which uses extracts from the documentary with its  director Bill </a:t>
            </a:r>
            <a:r>
              <a:rPr lang="en-GB" sz="1200" kern="1200" dirty="0" err="1" smtClean="0">
                <a:solidFill>
                  <a:schemeClr val="tx1"/>
                </a:solidFill>
                <a:effectLst/>
                <a:latin typeface="+mn-lt"/>
                <a:ea typeface="+mn-ea"/>
                <a:cs typeface="+mn-cs"/>
              </a:rPr>
              <a:t>Couterié</a:t>
            </a:r>
            <a:r>
              <a:rPr lang="en-GB" sz="1200" kern="1200" dirty="0" smtClean="0">
                <a:solidFill>
                  <a:schemeClr val="tx1"/>
                </a:solidFill>
                <a:effectLst/>
                <a:latin typeface="+mn-lt"/>
                <a:ea typeface="+mn-ea"/>
                <a:cs typeface="+mn-cs"/>
              </a:rPr>
              <a:t> was involved in the producing the music video for ‘19,’ which itself includes several clips also used in that film.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There are further crossovers between movies and rock in this respect</a:t>
            </a:r>
          </a:p>
          <a:p>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6</a:t>
            </a:fld>
            <a:endParaRPr lang="en-GB"/>
          </a:p>
        </p:txBody>
      </p:sp>
    </p:spTree>
    <p:extLst>
      <p:ext uri="{BB962C8B-B14F-4D97-AF65-F5344CB8AC3E}">
        <p14:creationId xmlns:p14="http://schemas.microsoft.com/office/powerpoint/2010/main" val="34515817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These associations with music video have significance to ‘Born in the USA,’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Released four months prior to ‘19’ going to number one in the UK in February 1985, like Paul </a:t>
            </a:r>
            <a:r>
              <a:rPr lang="en-GB" sz="1200" kern="1200" dirty="0" err="1" smtClean="0">
                <a:solidFill>
                  <a:schemeClr val="tx1"/>
                </a:solidFill>
                <a:effectLst/>
                <a:latin typeface="+mn-lt"/>
                <a:ea typeface="+mn-ea"/>
                <a:cs typeface="+mn-cs"/>
              </a:rPr>
              <a:t>Hardcastle’s</a:t>
            </a:r>
            <a:r>
              <a:rPr lang="en-GB" sz="1200" kern="1200" dirty="0" smtClean="0">
                <a:solidFill>
                  <a:schemeClr val="tx1"/>
                </a:solidFill>
                <a:effectLst/>
                <a:latin typeface="+mn-lt"/>
                <a:ea typeface="+mn-ea"/>
                <a:cs typeface="+mn-cs"/>
              </a:rPr>
              <a:t> song, ‘Born in the USA’ had a successful video effectively tapped the m changing media landscape of the mid-eighties.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During this era, Springsteen was one of a handful of artists –Madonna, Michael Jackson, and Prince, for example – whose careers were boosted by massively popular music videos, a form then still in relative infancy, with the first television channel devoted to playing them, MTV, having only launched in 1981.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 ‘Born in the USA’ was actually the third release from the album of the same name, with its lead single ‘Dancing in the Dark’ having already enjoyed chart success and regular airplay on MTV.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The video to ‘Dancing in the Dark’ is notable as it was directed by Brian De Palma, a filmmaker whose credits include </a:t>
            </a:r>
            <a:r>
              <a:rPr lang="en-GB" sz="1200" i="1" kern="1200" dirty="0" smtClean="0">
                <a:solidFill>
                  <a:schemeClr val="tx1"/>
                </a:solidFill>
                <a:effectLst/>
                <a:latin typeface="+mn-lt"/>
                <a:ea typeface="+mn-ea"/>
                <a:cs typeface="+mn-cs"/>
              </a:rPr>
              <a:t>Carrie</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Scarface</a:t>
            </a:r>
            <a:r>
              <a:rPr lang="en-GB" sz="1200" kern="1200" dirty="0" smtClean="0">
                <a:solidFill>
                  <a:schemeClr val="tx1"/>
                </a:solidFill>
                <a:effectLst/>
                <a:latin typeface="+mn-lt"/>
                <a:ea typeface="+mn-ea"/>
                <a:cs typeface="+mn-cs"/>
              </a:rPr>
              <a:t> and </a:t>
            </a:r>
            <a:r>
              <a:rPr lang="en-GB" sz="1200" i="1" kern="1200" dirty="0" smtClean="0">
                <a:solidFill>
                  <a:schemeClr val="tx1"/>
                </a:solidFill>
                <a:effectLst/>
                <a:latin typeface="+mn-lt"/>
                <a:ea typeface="+mn-ea"/>
                <a:cs typeface="+mn-cs"/>
              </a:rPr>
              <a:t>The Untouchables</a:t>
            </a:r>
            <a:r>
              <a:rPr lang="en-GB" sz="1200" kern="1200" dirty="0" smtClean="0">
                <a:solidFill>
                  <a:schemeClr val="tx1"/>
                </a:solidFill>
                <a:effectLst/>
                <a:latin typeface="+mn-lt"/>
                <a:ea typeface="+mn-ea"/>
                <a:cs typeface="+mn-cs"/>
              </a:rPr>
              <a:t>, and it combines footage of an E Street Band stadium concert with a narrative which culminates in Springsteen selecting a random audience member to dance on stage with him. </a:t>
            </a:r>
          </a:p>
          <a:p>
            <a:r>
              <a:rPr lang="en-GB" sz="1200" kern="1200" dirty="0" smtClean="0">
                <a:solidFill>
                  <a:schemeClr val="tx1"/>
                </a:solidFill>
                <a:effectLst/>
                <a:latin typeface="+mn-lt"/>
                <a:ea typeface="+mn-ea"/>
                <a:cs typeface="+mn-cs"/>
              </a:rPr>
              <a:t> </a:t>
            </a:r>
          </a:p>
          <a:p>
            <a:pPr lvl="0"/>
            <a:r>
              <a:rPr lang="en-GB" sz="1200" i="1" kern="1200" dirty="0" smtClean="0">
                <a:solidFill>
                  <a:schemeClr val="tx1"/>
                </a:solidFill>
                <a:effectLst/>
                <a:latin typeface="+mn-lt"/>
                <a:ea typeface="+mn-ea"/>
                <a:cs typeface="+mn-cs"/>
              </a:rPr>
              <a:t>Trivia question:</a:t>
            </a:r>
            <a:r>
              <a:rPr lang="en-GB" sz="1200" kern="1200" dirty="0" smtClean="0">
                <a:solidFill>
                  <a:schemeClr val="tx1"/>
                </a:solidFill>
                <a:effectLst/>
                <a:latin typeface="+mn-lt"/>
                <a:ea typeface="+mn-ea"/>
                <a:cs typeface="+mn-cs"/>
              </a:rPr>
              <a:t> – </a:t>
            </a:r>
            <a:r>
              <a:rPr lang="en-GB" sz="1200" i="1" kern="1200" dirty="0" smtClean="0">
                <a:solidFill>
                  <a:schemeClr val="tx1"/>
                </a:solidFill>
                <a:effectLst/>
                <a:latin typeface="+mn-lt"/>
                <a:ea typeface="+mn-ea"/>
                <a:cs typeface="+mn-cs"/>
              </a:rPr>
              <a:t>who just happens to be a young Courtney Cox</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Whilst rather dated today, ‘Dancing in the Dark’ was brilliantly of its time and, more generally, the </a:t>
            </a:r>
            <a:r>
              <a:rPr lang="en-GB" sz="1200" i="1" kern="1200" dirty="0" smtClean="0">
                <a:solidFill>
                  <a:schemeClr val="tx1"/>
                </a:solidFill>
                <a:effectLst/>
                <a:latin typeface="+mn-lt"/>
                <a:ea typeface="+mn-ea"/>
                <a:cs typeface="+mn-cs"/>
              </a:rPr>
              <a:t>Born in the USA </a:t>
            </a:r>
            <a:r>
              <a:rPr lang="en-GB" sz="1200" kern="1200" dirty="0" smtClean="0">
                <a:solidFill>
                  <a:schemeClr val="tx1"/>
                </a:solidFill>
                <a:effectLst/>
                <a:latin typeface="+mn-lt"/>
                <a:ea typeface="+mn-ea"/>
                <a:cs typeface="+mn-cs"/>
              </a:rPr>
              <a:t>album was a massive commercial success.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It spawned a record-equalling seven Top 10 singles in the American Billboard Chart, and to date it has sold more than 15 million copies in the United States, plus about 30 million worldwide. As such, it is easily Springsteen’s bestseller, and it remains one of the biggest albums of all time by any artist.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This popularity was thanks in no small part to a highly effective promotional campaign, which saw the album cover image reach iconic status, being used in posters and t-shirts.</a:t>
            </a:r>
          </a:p>
          <a:p>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8</a:t>
            </a:fld>
            <a:endParaRPr lang="en-GB"/>
          </a:p>
        </p:txBody>
      </p:sp>
    </p:spTree>
    <p:extLst>
      <p:ext uri="{BB962C8B-B14F-4D97-AF65-F5344CB8AC3E}">
        <p14:creationId xmlns:p14="http://schemas.microsoft.com/office/powerpoint/2010/main" val="33092980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With all of this in mind, when considering ‘Born in the USA’ it makes sense to judge the visual appeal of its promotional video, which we will do when I play it shortly.</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Beforehand, though, it is also worth noting that film itself is an important referent in Springsteen’s work.</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Even before the advent of music video, for example, Springsteen had released several songs – ‘Thunder Road,’ ‘Badlands,’ and ‘Point Blank’ – which took their titles from feature films, and he is also on-record comparing his song-writing to cinematic techniques.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As he puts it, his songs “pick up the action at some point then the camera pans away … the camera focuses in and out.”</a:t>
            </a:r>
          </a:p>
          <a:p>
            <a:endParaRPr lang="en-GB" dirty="0"/>
          </a:p>
        </p:txBody>
      </p:sp>
      <p:sp>
        <p:nvSpPr>
          <p:cNvPr id="4" name="Slide Number Placeholder 3"/>
          <p:cNvSpPr>
            <a:spLocks noGrp="1"/>
          </p:cNvSpPr>
          <p:nvPr>
            <p:ph type="sldNum" sz="quarter" idx="10"/>
          </p:nvPr>
        </p:nvSpPr>
        <p:spPr/>
        <p:txBody>
          <a:bodyPr/>
          <a:lstStyle/>
          <a:p>
            <a:fld id="{CA2F5C90-6681-492E-8F27-678824B2AA2F}" type="slidenum">
              <a:rPr lang="en-GB" smtClean="0"/>
              <a:t>10</a:t>
            </a:fld>
            <a:endParaRPr lang="en-GB"/>
          </a:p>
        </p:txBody>
      </p:sp>
    </p:spTree>
    <p:extLst>
      <p:ext uri="{BB962C8B-B14F-4D97-AF65-F5344CB8AC3E}">
        <p14:creationId xmlns:p14="http://schemas.microsoft.com/office/powerpoint/2010/main" val="14289050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Several things are worthy of note the  ‘Born in the USA’ video.</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For one thing, as with ‘Dancing in the Dark,’ the ‘Born in the USA’ video includes concert footage, and was also the work of a movie director – albeit, in John Sayles, one of less repute than Brian De Palma – I’ve seen his </a:t>
            </a:r>
            <a:r>
              <a:rPr lang="en-GB" sz="1200" i="1" kern="1200" dirty="0" smtClean="0">
                <a:solidFill>
                  <a:schemeClr val="tx1"/>
                </a:solidFill>
                <a:effectLst/>
                <a:latin typeface="+mn-lt"/>
                <a:ea typeface="+mn-ea"/>
                <a:cs typeface="+mn-cs"/>
              </a:rPr>
              <a:t>Eight Men Out</a:t>
            </a:r>
            <a:r>
              <a:rPr lang="en-GB" sz="1200" kern="1200" dirty="0" smtClean="0">
                <a:solidFill>
                  <a:schemeClr val="tx1"/>
                </a:solidFill>
                <a:effectLst/>
                <a:latin typeface="+mn-lt"/>
                <a:ea typeface="+mn-ea"/>
                <a:cs typeface="+mn-cs"/>
              </a:rPr>
              <a:t>, for instance, and it’s not great</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More importantly, the visual imagery deployed in the ‘Born in the USA’ video provides a wider context for understanding the song and its lyrics.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Perhaps the most obvious thing to observe is the way the recording of Springsteen’s song is juxtaposed against a succession of images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These show Springsteen in full stadium rock icon mode alongside several clips of extraneous, stock footage.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Regarding the latter, it is significant that what we see on screen are generally stereotypes of American culture: there are clips of people playing baseball, a wedding, high school girls, and several motor vehicles.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As well as this sort of Mom and Apple Pie Americana, we see several sites of industry and scenes people working at factory and a manufacturing plant.</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CA2F5C90-6681-492E-8F27-678824B2AA2F}" type="slidenum">
              <a:rPr lang="en-GB" smtClean="0"/>
              <a:t>12</a:t>
            </a:fld>
            <a:endParaRPr lang="en-GB"/>
          </a:p>
        </p:txBody>
      </p:sp>
    </p:spTree>
    <p:extLst>
      <p:ext uri="{BB962C8B-B14F-4D97-AF65-F5344CB8AC3E}">
        <p14:creationId xmlns:p14="http://schemas.microsoft.com/office/powerpoint/2010/main" val="37192063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Emphasis on clichéd American tropes and on traditional manufacture correlates to themes used in the other videos for singles from the </a:t>
            </a:r>
            <a:r>
              <a:rPr lang="en-GB" sz="1200" i="1" kern="1200" dirty="0" smtClean="0">
                <a:solidFill>
                  <a:schemeClr val="tx1"/>
                </a:solidFill>
                <a:effectLst/>
                <a:latin typeface="+mn-lt"/>
                <a:ea typeface="+mn-ea"/>
                <a:cs typeface="+mn-cs"/>
              </a:rPr>
              <a:t>Born in the USA</a:t>
            </a:r>
            <a:r>
              <a:rPr lang="en-GB" sz="1200" kern="1200" dirty="0" smtClean="0">
                <a:solidFill>
                  <a:schemeClr val="tx1"/>
                </a:solidFill>
                <a:effectLst/>
                <a:latin typeface="+mn-lt"/>
                <a:ea typeface="+mn-ea"/>
                <a:cs typeface="+mn-cs"/>
              </a:rPr>
              <a:t> album.</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In ‘I’m on Fire’ Bruce plays a lovelorn car mechanic, and is first seen on screen working under the bonnet of a car.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Likewise, in ‘Glory Days’ he is introduced operating a construction vehicle, and therein the narrative shows Bruce dreaming about recapturing his prowess as a high school baseball pitcher.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Whilst there is a degree of irony in such depictions – certainly in ‘Glory Days,’ given the sarcastic tone of the song’s lyrics – it also remains that the case that </a:t>
            </a:r>
            <a:r>
              <a:rPr lang="en-GB" sz="1200" i="1" kern="1200" dirty="0" smtClean="0">
                <a:solidFill>
                  <a:schemeClr val="tx1"/>
                </a:solidFill>
                <a:effectLst/>
                <a:latin typeface="+mn-lt"/>
                <a:ea typeface="+mn-ea"/>
                <a:cs typeface="+mn-cs"/>
              </a:rPr>
              <a:t>Born in the USA </a:t>
            </a:r>
            <a:r>
              <a:rPr lang="en-GB" sz="1200" kern="1200" dirty="0" smtClean="0">
                <a:solidFill>
                  <a:schemeClr val="tx1"/>
                </a:solidFill>
                <a:effectLst/>
                <a:latin typeface="+mn-lt"/>
                <a:ea typeface="+mn-ea"/>
                <a:cs typeface="+mn-cs"/>
              </a:rPr>
              <a:t>videos collectively conform to a set of audience expectations regarding Springsteen. </a:t>
            </a:r>
          </a:p>
          <a:p>
            <a:pPr lvl="0"/>
            <a:r>
              <a:rPr lang="en-GB" sz="1200" kern="1200" dirty="0" smtClean="0">
                <a:solidFill>
                  <a:schemeClr val="tx1"/>
                </a:solidFill>
                <a:effectLst/>
                <a:latin typeface="+mn-lt"/>
                <a:ea typeface="+mn-ea"/>
                <a:cs typeface="+mn-cs"/>
              </a:rPr>
              <a:t>In ‘Dancing in the Dar,’ ‘I’m On Fire,’ ‘Born in the USA,’ and ‘Glory Days’ different aspects of his persona are exaggerated to maintain an image of ‘The Boss’ as an all-American icon, and a working class hero. </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CA2F5C90-6681-492E-8F27-678824B2AA2F}" type="slidenum">
              <a:rPr lang="en-GB" smtClean="0"/>
              <a:t>13</a:t>
            </a:fld>
            <a:endParaRPr lang="en-GB"/>
          </a:p>
        </p:txBody>
      </p:sp>
    </p:spTree>
    <p:extLst>
      <p:ext uri="{BB962C8B-B14F-4D97-AF65-F5344CB8AC3E}">
        <p14:creationId xmlns:p14="http://schemas.microsoft.com/office/powerpoint/2010/main" val="42574015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These identities synthesise in the closing shots of the ‘Born in the USA’ video</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We see Springsteen standing before a Star Spangled Banner clad in blue jeans, a white t-shirt, and with a baseball cap – signifiers of both Bruce’s </a:t>
            </a:r>
            <a:r>
              <a:rPr lang="en-GB" sz="1200" kern="1200" dirty="0" err="1" smtClean="0">
                <a:solidFill>
                  <a:schemeClr val="tx1"/>
                </a:solidFill>
                <a:effectLst/>
                <a:latin typeface="+mn-lt"/>
                <a:ea typeface="+mn-ea"/>
                <a:cs typeface="+mn-cs"/>
              </a:rPr>
              <a:t>Americanness</a:t>
            </a:r>
            <a:r>
              <a:rPr lang="en-GB" sz="1200" kern="1200" dirty="0" smtClean="0">
                <a:solidFill>
                  <a:schemeClr val="tx1"/>
                </a:solidFill>
                <a:effectLst/>
                <a:latin typeface="+mn-lt"/>
                <a:ea typeface="+mn-ea"/>
                <a:cs typeface="+mn-cs"/>
              </a:rPr>
              <a:t> and am apparent ordinariness he manages to maintain, the logic follows, whilst being able to load stadiums and ballparks with his stage-act.</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All of which seems to hints at a patriotism, perhaps jingoism, behind for the song –especially given the video begins and ends with shots of an American flag.</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According to this reading, ‘Born in the USA’ is a straightforward national anthem, and its earlier-mentioned usage in </a:t>
            </a:r>
            <a:r>
              <a:rPr lang="en-GB" sz="1200" i="1" kern="1200" dirty="0" smtClean="0">
                <a:solidFill>
                  <a:schemeClr val="tx1"/>
                </a:solidFill>
                <a:effectLst/>
                <a:latin typeface="+mn-lt"/>
                <a:ea typeface="+mn-ea"/>
                <a:cs typeface="+mn-cs"/>
              </a:rPr>
              <a:t>Dear America </a:t>
            </a:r>
            <a:r>
              <a:rPr lang="en-GB" sz="1200" kern="1200" dirty="0" smtClean="0">
                <a:solidFill>
                  <a:schemeClr val="tx1"/>
                </a:solidFill>
                <a:effectLst/>
                <a:latin typeface="+mn-lt"/>
                <a:ea typeface="+mn-ea"/>
                <a:cs typeface="+mn-cs"/>
              </a:rPr>
              <a:t>can be seen as an affirmation of this status.</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CA2F5C90-6681-492E-8F27-678824B2AA2F}" type="slidenum">
              <a:rPr lang="en-GB" smtClean="0"/>
              <a:t>14</a:t>
            </a:fld>
            <a:endParaRPr lang="en-GB"/>
          </a:p>
        </p:txBody>
      </p:sp>
    </p:spTree>
    <p:extLst>
      <p:ext uri="{BB962C8B-B14F-4D97-AF65-F5344CB8AC3E}">
        <p14:creationId xmlns:p14="http://schemas.microsoft.com/office/powerpoint/2010/main" val="12898944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Indicating that the song is concerned with the Vietnam War, we see:</a:t>
            </a:r>
          </a:p>
          <a:p>
            <a:r>
              <a:rPr lang="en-GB" sz="1200" kern="1200" dirty="0" smtClean="0">
                <a:solidFill>
                  <a:schemeClr val="tx1"/>
                </a:solidFill>
                <a:effectLst/>
                <a:latin typeface="+mn-lt"/>
                <a:ea typeface="+mn-ea"/>
                <a:cs typeface="+mn-cs"/>
              </a:rPr>
              <a:t>-  clips of military training procedures</a:t>
            </a:r>
          </a:p>
          <a:p>
            <a:r>
              <a:rPr lang="en-GB" sz="1200" kern="1200" dirty="0" smtClean="0">
                <a:solidFill>
                  <a:schemeClr val="tx1"/>
                </a:solidFill>
                <a:effectLst/>
                <a:latin typeface="+mn-lt"/>
                <a:ea typeface="+mn-ea"/>
                <a:cs typeface="+mn-cs"/>
              </a:rPr>
              <a:t>- what is presumably a veterans’ cemetery</a:t>
            </a:r>
          </a:p>
          <a:p>
            <a:r>
              <a:rPr lang="en-GB" sz="1200" kern="1200" dirty="0" smtClean="0">
                <a:solidFill>
                  <a:schemeClr val="tx1"/>
                </a:solidFill>
                <a:effectLst/>
                <a:latin typeface="+mn-lt"/>
                <a:ea typeface="+mn-ea"/>
                <a:cs typeface="+mn-cs"/>
              </a:rPr>
              <a:t>- close-ups of a tattooed Marine Corps veteran and a wounded veteran with one eye</a:t>
            </a:r>
          </a:p>
          <a:p>
            <a:r>
              <a:rPr lang="en-GB" sz="1200" kern="1200" dirty="0" smtClean="0">
                <a:solidFill>
                  <a:schemeClr val="tx1"/>
                </a:solidFill>
                <a:effectLst/>
                <a:latin typeface="+mn-lt"/>
                <a:ea typeface="+mn-ea"/>
                <a:cs typeface="+mn-cs"/>
              </a:rPr>
              <a:t>- plus an Asian, or perhaps </a:t>
            </a:r>
            <a:r>
              <a:rPr lang="en-GB" sz="1200" kern="1200" dirty="0" err="1" smtClean="0">
                <a:solidFill>
                  <a:schemeClr val="tx1"/>
                </a:solidFill>
                <a:effectLst/>
                <a:latin typeface="+mn-lt"/>
                <a:ea typeface="+mn-ea"/>
                <a:cs typeface="+mn-cs"/>
              </a:rPr>
              <a:t>Amerasian</a:t>
            </a:r>
            <a:r>
              <a:rPr lang="en-GB" sz="1200" kern="1200" dirty="0" smtClean="0">
                <a:solidFill>
                  <a:schemeClr val="tx1"/>
                </a:solidFill>
                <a:effectLst/>
                <a:latin typeface="+mn-lt"/>
                <a:ea typeface="+mn-ea"/>
                <a:cs typeface="+mn-cs"/>
              </a:rPr>
              <a:t>, child.</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The easy legibility of such visual allusions, moreover, underlines o draws attention to the on-going prevalence of the Vietnam War in 1980s America, and could seem to fit a mould in which veterans are regarded as a source of national pride and symbols of a successful post-war healing process.</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CA2F5C90-6681-492E-8F27-678824B2AA2F}" type="slidenum">
              <a:rPr lang="en-GB" smtClean="0"/>
              <a:t>15</a:t>
            </a:fld>
            <a:endParaRPr lang="en-GB"/>
          </a:p>
        </p:txBody>
      </p:sp>
    </p:spTree>
    <p:extLst>
      <p:ext uri="{BB962C8B-B14F-4D97-AF65-F5344CB8AC3E}">
        <p14:creationId xmlns:p14="http://schemas.microsoft.com/office/powerpoint/2010/main" val="6625794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Yet this belies a more subtle political commentary that is evident in the video.</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Closer inspection of what appears onscreen reveals signs of economic depression, unemployment and poverty: after a shot of a classic car, for instance, the next frame cuts to another automobile with a ‘For Sale’ sign on a car window.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Innocent enough in its own right, the next image shows a group of men lined up in a queue, almost as if awaiting a social security cheque.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Indeed, scrutinising the frames closely, to the top right there is a sign which states ‘Food Stamps,’ the financial assistance programme which helps poor American citizens purchase  food.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These two images thus coalesce to hint at a darker side to version of the United States represented by the video’s shots of baseball triangles, front porches, fairground games and birthday cakes.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Superficially, this might seem discordant with the upbeat, fist-pumping tone of the song’s sound, but – and I’m aware many of you will be aware of this – it is actually consistent with many of the song’s lyrics.</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CA2F5C90-6681-492E-8F27-678824B2AA2F}" type="slidenum">
              <a:rPr lang="en-GB" smtClean="0"/>
              <a:t>16</a:t>
            </a:fld>
            <a:endParaRPr lang="en-GB"/>
          </a:p>
        </p:txBody>
      </p:sp>
    </p:spTree>
    <p:extLst>
      <p:ext uri="{BB962C8B-B14F-4D97-AF65-F5344CB8AC3E}">
        <p14:creationId xmlns:p14="http://schemas.microsoft.com/office/powerpoint/2010/main" val="2788792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Despite the pomp and ceremony of the song’s chorus and its instrumentation, most of its lines actually tell a story of disaffection, dissatisfaction and hardship.</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Take the first words spoken in the song – ‘Born down in a dead man’s town’ – a lyric which necessitates a reconsideration the song’s title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For, if this song is about being ‘born in the USA,’ the birth described is instantaneously associated with death, and the nation represented at large is capable of having ‘a dead man’s town,’ whatever that might mean.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Not only this, but immediately thereafter we are informed that the protagonist spends their life ‘covering up,’ from being kicked and beaten like a dog – again, hardly a set of circumstances consistent with the patriotic sheen and grandeur the ensuing chorus might otherwise signify.</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In the second verse, the narrator’s no hope situation is also implicitly related to the Vietnam War.</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He gets ‘in a little hometown jam,’ and so they ‘put a rifle in his hands,’ an allusion to the practice which allowed petty criminals to enrol for military service to avoid having to a jail term.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As an enlisted man, the song’s narrator then ends up ‘sent off to a foreign land to go and kill the yellow man.’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Significantly, this characterisation does not mention Vietnam by name, an elision which reiterates some themes of our course.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On the one hand, the references to just a ‘foreign land’ populated by ‘yellow men’ reflects both to the racism and ignorance regarding Vietnamese history, culture and geography which are referred to in a number of the accounts we have read by American servicemen and women.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At the same time, Springsteen’s choice of phrasing shows that the war remained ubiquitous enough circa 1984 that he need not even specifically name Vietnam to evoke myriad set of connotations amongst listeners.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Then, after another recitation of the chorus, the song’s third verse recapitulates the generalised image of veterans’ experience seen in films like </a:t>
            </a:r>
            <a:r>
              <a:rPr lang="en-GB" sz="1200" i="1" kern="1200" dirty="0" smtClean="0">
                <a:solidFill>
                  <a:schemeClr val="tx1"/>
                </a:solidFill>
                <a:effectLst/>
                <a:latin typeface="+mn-lt"/>
                <a:ea typeface="+mn-ea"/>
                <a:cs typeface="+mn-cs"/>
              </a:rPr>
              <a:t>First Blood</a:t>
            </a:r>
            <a:r>
              <a:rPr lang="en-GB" sz="1200" kern="1200" dirty="0" smtClean="0">
                <a:solidFill>
                  <a:schemeClr val="tx1"/>
                </a:solidFill>
                <a:effectLst/>
                <a:latin typeface="+mn-lt"/>
                <a:ea typeface="+mn-ea"/>
                <a:cs typeface="+mn-cs"/>
              </a:rPr>
              <a:t>.</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Post-war, the soldier ‘comes back home’ and seeks work in an oil refinery, precisely the sort of blue collar employment shown in the ‘Born in the USA’ video.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However, he is unable to find a job: the hiring man turns him away with the platitude ‘if it were up to me.’ Ditto, the VA – aka the Veterans Administration – is equally unhelpful: the man there passes him off with ‘son, don’t you understand.’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Again, exactly what is not understood is enigmatic, but to someone schooled in Eighties American culture, or has taken course such as HIST257, it stands in for a  familiar narrative about veterans’ perceived lack of employability, and the general sense that ‘back home’ they found a country unwilling to welcome them with so much as a job.</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Once more, in the fourth verse the plot situation shifts back to Southeast Asia, and listeners are told the story of the man’s ‘brother’ who is left ‘still there,’ presumably dead, ‘at </a:t>
            </a:r>
            <a:r>
              <a:rPr lang="en-GB" sz="1200" kern="1200" dirty="0" err="1" smtClean="0">
                <a:solidFill>
                  <a:schemeClr val="tx1"/>
                </a:solidFill>
                <a:effectLst/>
                <a:latin typeface="+mn-lt"/>
                <a:ea typeface="+mn-ea"/>
                <a:cs typeface="+mn-cs"/>
              </a:rPr>
              <a:t>Khe</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Sanh</a:t>
            </a:r>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This choice of location is itself significant, since </a:t>
            </a:r>
            <a:r>
              <a:rPr lang="en-GB" sz="1200" kern="1200" dirty="0" err="1" smtClean="0">
                <a:solidFill>
                  <a:schemeClr val="tx1"/>
                </a:solidFill>
                <a:effectLst/>
                <a:latin typeface="+mn-lt"/>
                <a:ea typeface="+mn-ea"/>
                <a:cs typeface="+mn-cs"/>
              </a:rPr>
              <a:t>Khe</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Sanh</a:t>
            </a:r>
            <a:r>
              <a:rPr lang="en-GB" sz="1200" kern="1200" dirty="0" smtClean="0">
                <a:solidFill>
                  <a:schemeClr val="tx1"/>
                </a:solidFill>
                <a:effectLst/>
                <a:latin typeface="+mn-lt"/>
                <a:ea typeface="+mn-ea"/>
                <a:cs typeface="+mn-cs"/>
              </a:rPr>
              <a:t> was one of the most high profile, yet ultimately futile, battles in the Vietnam War: American forces successfully held off an enemy siege after seventy plus days, only then to be ordered to abandon the base shortly afterwards.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As such, this historical detail adds to the sense that veterans were betrayed by the upper echelons of the American military, and the poignancy to the man’s brother being reduced to ‘now’ only to a photographic memory, and  lost to the woman ‘he loved in Saigon.’ </a:t>
            </a:r>
          </a:p>
          <a:p>
            <a:r>
              <a:rPr lang="en-GB" sz="1200" kern="1200" dirty="0" smtClean="0">
                <a:solidFill>
                  <a:schemeClr val="tx1"/>
                </a:solidFill>
                <a:effectLst/>
                <a:latin typeface="+mn-lt"/>
                <a:ea typeface="+mn-ea"/>
                <a:cs typeface="+mn-cs"/>
              </a:rPr>
              <a:t> </a:t>
            </a:r>
          </a:p>
          <a:p>
            <a:pPr lvl="0"/>
            <a:r>
              <a:rPr lang="en-GB" sz="1200" i="1" kern="1200" dirty="0" smtClean="0">
                <a:solidFill>
                  <a:schemeClr val="tx1"/>
                </a:solidFill>
                <a:effectLst/>
                <a:latin typeface="+mn-lt"/>
                <a:ea typeface="+mn-ea"/>
                <a:cs typeface="+mn-cs"/>
              </a:rPr>
              <a:t>As point of accuracy, though, it ought to be noted that the belligerents at </a:t>
            </a:r>
            <a:r>
              <a:rPr lang="en-GB" sz="1200" i="1" kern="1200" dirty="0" err="1" smtClean="0">
                <a:solidFill>
                  <a:schemeClr val="tx1"/>
                </a:solidFill>
                <a:effectLst/>
                <a:latin typeface="+mn-lt"/>
                <a:ea typeface="+mn-ea"/>
                <a:cs typeface="+mn-cs"/>
              </a:rPr>
              <a:t>Khe</a:t>
            </a:r>
            <a:r>
              <a:rPr lang="en-GB" sz="1200" i="1" kern="1200" dirty="0" smtClean="0">
                <a:solidFill>
                  <a:schemeClr val="tx1"/>
                </a:solidFill>
                <a:effectLst/>
                <a:latin typeface="+mn-lt"/>
                <a:ea typeface="+mn-ea"/>
                <a:cs typeface="+mn-cs"/>
              </a:rPr>
              <a:t> </a:t>
            </a:r>
            <a:r>
              <a:rPr lang="en-GB" sz="1200" i="1" kern="1200" dirty="0" err="1" smtClean="0">
                <a:solidFill>
                  <a:schemeClr val="tx1"/>
                </a:solidFill>
                <a:effectLst/>
                <a:latin typeface="+mn-lt"/>
                <a:ea typeface="+mn-ea"/>
                <a:cs typeface="+mn-cs"/>
              </a:rPr>
              <a:t>Sanh</a:t>
            </a:r>
            <a:r>
              <a:rPr lang="en-GB" sz="1200" i="1" kern="1200" dirty="0" smtClean="0">
                <a:solidFill>
                  <a:schemeClr val="tx1"/>
                </a:solidFill>
                <a:effectLst/>
                <a:latin typeface="+mn-lt"/>
                <a:ea typeface="+mn-ea"/>
                <a:cs typeface="+mn-cs"/>
              </a:rPr>
              <a:t> were the United States and the People’s Republican Army, not the guerrilla forces implied by the designation ‘Viet Cong’ used in the song.</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Therein the song reaches a conclusion, but it is not narrative with a neat closure.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‘Ten years on’ the man remains in the ‘shadow of the penitentiary,’ facing the prospect of returning to jail in situation where he cannot find work at ‘the gas fires of the refinery.’</a:t>
            </a:r>
          </a:p>
          <a:p>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Unlike the triumphant scenes at the end of </a:t>
            </a:r>
            <a:r>
              <a:rPr lang="en-GB" sz="1200" i="1" kern="1200" dirty="0" smtClean="0">
                <a:solidFill>
                  <a:schemeClr val="tx1"/>
                </a:solidFill>
                <a:effectLst/>
                <a:latin typeface="+mn-lt"/>
                <a:ea typeface="+mn-ea"/>
                <a:cs typeface="+mn-cs"/>
              </a:rPr>
              <a:t>Dear America</a:t>
            </a:r>
            <a:r>
              <a:rPr lang="en-GB" sz="1200" kern="1200" dirty="0" smtClean="0">
                <a:solidFill>
                  <a:schemeClr val="tx1"/>
                </a:solidFill>
                <a:effectLst/>
                <a:latin typeface="+mn-lt"/>
                <a:ea typeface="+mn-ea"/>
                <a:cs typeface="+mn-cs"/>
              </a:rPr>
              <a:t>, the veteran in ‘Born in the USA’ has not found peace or reconciliation at a memorial ceremony, nor does his life seem directed towards any purpose whatsoever.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There is, then, clear discrepancy between the written lyrics of ‘Born in the USA’ with the effect engendered by how they were sang; and how the song, the album and Springsteen himself was marketed.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804B2D2-A4A5-426B-B372-793C607237FE}" type="slidenum">
              <a:rPr lang="en-GB" smtClean="0"/>
              <a:t>17</a:t>
            </a:fld>
            <a:endParaRPr lang="en-GB"/>
          </a:p>
        </p:txBody>
      </p:sp>
    </p:spTree>
    <p:extLst>
      <p:ext uri="{BB962C8B-B14F-4D97-AF65-F5344CB8AC3E}">
        <p14:creationId xmlns:p14="http://schemas.microsoft.com/office/powerpoint/2010/main" val="3488135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From where we left off in the first part of the lecture, I suppose the burning question remained of why Springsteen would have chosen to write this particular song, and why he was interested in the Vietnam War.</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Well, an obvious answer to this is that, as someone born in 1949, Springsteen came of age in the era of the United States involvement in Vietnam</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Indeed, it was only because of a failed medical that Springsteen managed to avoid the draft, whilst several of his high school friends served in Southeast Asia –  including an early bandmate, whose photograph flashes on screen briefly in the ‘Born in the USA’ video.</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Reflecting this, Vietnam and the veterans’ experience had already been themes in Springsteen’s back catalogue prior to </a:t>
            </a:r>
            <a:r>
              <a:rPr lang="en-GB" sz="1200" i="1" kern="1200" dirty="0" smtClean="0">
                <a:solidFill>
                  <a:schemeClr val="tx1"/>
                </a:solidFill>
                <a:effectLst/>
                <a:latin typeface="+mn-lt"/>
                <a:ea typeface="+mn-ea"/>
                <a:cs typeface="+mn-cs"/>
              </a:rPr>
              <a:t>Born in the USA</a:t>
            </a:r>
            <a:r>
              <a:rPr lang="en-GB" sz="1200" kern="1200" dirty="0" smtClean="0">
                <a:solidFill>
                  <a:schemeClr val="tx1"/>
                </a:solidFill>
                <a:effectLst/>
                <a:latin typeface="+mn-lt"/>
                <a:ea typeface="+mn-ea"/>
                <a:cs typeface="+mn-cs"/>
              </a:rPr>
              <a:t>.</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 A track off his debut album entitled ‘Lost in the Flood’ has a ‘ragamuffin gunner </a:t>
            </a:r>
            <a:r>
              <a:rPr lang="en-GB" sz="1200" kern="1200" dirty="0" err="1" smtClean="0">
                <a:solidFill>
                  <a:schemeClr val="tx1"/>
                </a:solidFill>
                <a:effectLst/>
                <a:latin typeface="+mn-lt"/>
                <a:ea typeface="+mn-ea"/>
                <a:cs typeface="+mn-cs"/>
              </a:rPr>
              <a:t>returnin</a:t>
            </a:r>
            <a:r>
              <a:rPr lang="en-GB" sz="1200" kern="1200" dirty="0" smtClean="0">
                <a:solidFill>
                  <a:schemeClr val="tx1"/>
                </a:solidFill>
                <a:effectLst/>
                <a:latin typeface="+mn-lt"/>
                <a:ea typeface="+mn-ea"/>
                <a:cs typeface="+mn-cs"/>
              </a:rPr>
              <a:t>' home like a runaway,’ whilst on </a:t>
            </a:r>
            <a:r>
              <a:rPr lang="en-GB" sz="1200" i="1" kern="1200" dirty="0" smtClean="0">
                <a:solidFill>
                  <a:schemeClr val="tx1"/>
                </a:solidFill>
                <a:effectLst/>
                <a:latin typeface="+mn-lt"/>
                <a:ea typeface="+mn-ea"/>
                <a:cs typeface="+mn-cs"/>
              </a:rPr>
              <a:t>Nebraska</a:t>
            </a:r>
            <a:r>
              <a:rPr lang="en-GB" sz="1200" kern="1200" dirty="0" smtClean="0">
                <a:solidFill>
                  <a:schemeClr val="tx1"/>
                </a:solidFill>
                <a:effectLst/>
                <a:latin typeface="+mn-lt"/>
                <a:ea typeface="+mn-ea"/>
                <a:cs typeface="+mn-cs"/>
              </a:rPr>
              <a:t>, the album that preceded </a:t>
            </a:r>
            <a:r>
              <a:rPr lang="en-GB" sz="1200" i="1" kern="1200" dirty="0" smtClean="0">
                <a:solidFill>
                  <a:schemeClr val="tx1"/>
                </a:solidFill>
                <a:effectLst/>
                <a:latin typeface="+mn-lt"/>
                <a:ea typeface="+mn-ea"/>
                <a:cs typeface="+mn-cs"/>
              </a:rPr>
              <a:t>Born in the USA</a:t>
            </a:r>
            <a:r>
              <a:rPr lang="en-GB" sz="1200" kern="1200" dirty="0" smtClean="0">
                <a:solidFill>
                  <a:schemeClr val="tx1"/>
                </a:solidFill>
                <a:effectLst/>
                <a:latin typeface="+mn-lt"/>
                <a:ea typeface="+mn-ea"/>
                <a:cs typeface="+mn-cs"/>
              </a:rPr>
              <a:t>, there is a song about a character who “</a:t>
            </a:r>
            <a:r>
              <a:rPr lang="en-GB" sz="1200" kern="1200" dirty="0" err="1" smtClean="0">
                <a:solidFill>
                  <a:schemeClr val="tx1"/>
                </a:solidFill>
                <a:effectLst/>
                <a:latin typeface="+mn-lt"/>
                <a:ea typeface="+mn-ea"/>
                <a:cs typeface="+mn-cs"/>
              </a:rPr>
              <a:t>Franky</a:t>
            </a:r>
            <a:r>
              <a:rPr lang="en-GB" sz="1200" kern="1200" dirty="0" smtClean="0">
                <a:solidFill>
                  <a:schemeClr val="tx1"/>
                </a:solidFill>
                <a:effectLst/>
                <a:latin typeface="+mn-lt"/>
                <a:ea typeface="+mn-ea"/>
                <a:cs typeface="+mn-cs"/>
              </a:rPr>
              <a:t> went in the army back in 1965” and endures travails therein.</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More specifically, Springsteen later told interviewers that he was attracted to the subject of Vietnam having read Ron </a:t>
            </a:r>
            <a:r>
              <a:rPr lang="en-GB" sz="1200" kern="1200" dirty="0" err="1" smtClean="0">
                <a:solidFill>
                  <a:schemeClr val="tx1"/>
                </a:solidFill>
                <a:effectLst/>
                <a:latin typeface="+mn-lt"/>
                <a:ea typeface="+mn-ea"/>
                <a:cs typeface="+mn-cs"/>
              </a:rPr>
              <a:t>Kovic’s</a:t>
            </a:r>
            <a:r>
              <a:rPr lang="en-GB" sz="1200" kern="1200" dirty="0" smtClean="0">
                <a:solidFill>
                  <a:schemeClr val="tx1"/>
                </a:solidFill>
                <a:effectLst/>
                <a:latin typeface="+mn-lt"/>
                <a:ea typeface="+mn-ea"/>
                <a:cs typeface="+mn-cs"/>
              </a:rPr>
              <a:t> autobiography </a:t>
            </a:r>
            <a:r>
              <a:rPr lang="en-GB" sz="1200" i="1" kern="1200" dirty="0" smtClean="0">
                <a:solidFill>
                  <a:schemeClr val="tx1"/>
                </a:solidFill>
                <a:effectLst/>
                <a:latin typeface="+mn-lt"/>
                <a:ea typeface="+mn-ea"/>
                <a:cs typeface="+mn-cs"/>
              </a:rPr>
              <a:t>Born On The Fourth Of July</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He also befriended </a:t>
            </a:r>
            <a:r>
              <a:rPr lang="en-GB" sz="1200" kern="1200" dirty="0" err="1" smtClean="0">
                <a:solidFill>
                  <a:schemeClr val="tx1"/>
                </a:solidFill>
                <a:effectLst/>
                <a:latin typeface="+mn-lt"/>
                <a:ea typeface="+mn-ea"/>
                <a:cs typeface="+mn-cs"/>
              </a:rPr>
              <a:t>Kovic’s</a:t>
            </a:r>
            <a:r>
              <a:rPr lang="en-GB" sz="1200" kern="1200" dirty="0" smtClean="0">
                <a:solidFill>
                  <a:schemeClr val="tx1"/>
                </a:solidFill>
                <a:effectLst/>
                <a:latin typeface="+mn-lt"/>
                <a:ea typeface="+mn-ea"/>
                <a:cs typeface="+mn-cs"/>
              </a:rPr>
              <a:t> fellow wheelchair veteran Bobby Muller, president of Vietnam Veterans of America, an organisation for whom Springsteen played a benefit gig in 1980.</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18</a:t>
            </a:fld>
            <a:endParaRPr lang="en-GB"/>
          </a:p>
        </p:txBody>
      </p:sp>
    </p:spTree>
    <p:extLst>
      <p:ext uri="{BB962C8B-B14F-4D97-AF65-F5344CB8AC3E}">
        <p14:creationId xmlns:p14="http://schemas.microsoft.com/office/powerpoint/2010/main" val="31709719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Such activism can be contextualised in relation to </a:t>
            </a:r>
            <a:r>
              <a:rPr lang="en-GB" sz="1200" kern="1200" dirty="0" err="1" smtClean="0">
                <a:solidFill>
                  <a:schemeClr val="tx1"/>
                </a:solidFill>
                <a:effectLst/>
                <a:latin typeface="+mn-lt"/>
                <a:ea typeface="+mn-ea"/>
                <a:cs typeface="+mn-cs"/>
              </a:rPr>
              <a:t>Springteen’s</a:t>
            </a:r>
            <a:r>
              <a:rPr lang="en-GB" sz="1200" kern="1200" dirty="0" smtClean="0">
                <a:solidFill>
                  <a:schemeClr val="tx1"/>
                </a:solidFill>
                <a:effectLst/>
                <a:latin typeface="+mn-lt"/>
                <a:ea typeface="+mn-ea"/>
                <a:cs typeface="+mn-cs"/>
              </a:rPr>
              <a:t>  career up to this point.</a:t>
            </a:r>
          </a:p>
          <a:p>
            <a:r>
              <a:rPr lang="en-GB" sz="1200" kern="1200" dirty="0" smtClean="0">
                <a:solidFill>
                  <a:schemeClr val="tx1"/>
                </a:solidFill>
                <a:effectLst/>
                <a:latin typeface="+mn-lt"/>
                <a:ea typeface="+mn-ea"/>
                <a:cs typeface="+mn-cs"/>
              </a:rPr>
              <a:t> </a:t>
            </a:r>
          </a:p>
          <a:p>
            <a:pPr lvl="0"/>
            <a:r>
              <a:rPr lang="en-GB" sz="1200" i="1" kern="1200" dirty="0" smtClean="0">
                <a:solidFill>
                  <a:schemeClr val="tx1"/>
                </a:solidFill>
                <a:effectLst/>
                <a:latin typeface="+mn-lt"/>
                <a:ea typeface="+mn-ea"/>
                <a:cs typeface="+mn-cs"/>
              </a:rPr>
              <a:t>Born in the USA</a:t>
            </a:r>
            <a:r>
              <a:rPr lang="en-GB" sz="1200" kern="1200" dirty="0" smtClean="0">
                <a:solidFill>
                  <a:schemeClr val="tx1"/>
                </a:solidFill>
                <a:effectLst/>
                <a:latin typeface="+mn-lt"/>
                <a:ea typeface="+mn-ea"/>
                <a:cs typeface="+mn-cs"/>
              </a:rPr>
              <a:t> was Springsteen’s seventh studio album, and his previous releases had been critically-acclaimed, gathering him an impressive </a:t>
            </a:r>
            <a:r>
              <a:rPr lang="en-GB" sz="1200" kern="1200" dirty="0" err="1" smtClean="0">
                <a:solidFill>
                  <a:schemeClr val="tx1"/>
                </a:solidFill>
                <a:effectLst/>
                <a:latin typeface="+mn-lt"/>
                <a:ea typeface="+mn-ea"/>
                <a:cs typeface="+mn-cs"/>
              </a:rPr>
              <a:t>fanbase</a:t>
            </a:r>
            <a:r>
              <a:rPr lang="en-GB" sz="1200" kern="1200" dirty="0" smtClean="0">
                <a:solidFill>
                  <a:schemeClr val="tx1"/>
                </a:solidFill>
                <a:effectLst/>
                <a:latin typeface="+mn-lt"/>
                <a:ea typeface="+mn-ea"/>
                <a:cs typeface="+mn-cs"/>
              </a:rPr>
              <a:t> – albeit one which paled compared to the millions of followers he attracted in the mid-eighties.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By 1984, therefore, Springsteen already had a solid reputation as a singer-songwriter, plus as an artist deeply rooted in his roots of East Coast, urban America, and his hometown of Asbury, New Jersey in particular – as attested by its namecheck in the title of his first album.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Furthermore, Springsteen’s music projects the image of an everyman figure, and a representative of the American working class, a theme explored in his music: to cite but one example, </a:t>
            </a:r>
            <a:r>
              <a:rPr lang="en-GB" sz="1200" i="1" kern="1200" dirty="0" smtClean="0">
                <a:solidFill>
                  <a:schemeClr val="tx1"/>
                </a:solidFill>
                <a:effectLst/>
                <a:latin typeface="+mn-lt"/>
                <a:ea typeface="+mn-ea"/>
                <a:cs typeface="+mn-cs"/>
              </a:rPr>
              <a:t>Darkness On The Edge Of Town </a:t>
            </a:r>
            <a:r>
              <a:rPr lang="en-GB" sz="1200" kern="1200" dirty="0" smtClean="0">
                <a:solidFill>
                  <a:schemeClr val="tx1"/>
                </a:solidFill>
                <a:effectLst/>
                <a:latin typeface="+mn-lt"/>
                <a:ea typeface="+mn-ea"/>
                <a:cs typeface="+mn-cs"/>
              </a:rPr>
              <a:t>has a song entitled ‘Factory’ which concentrates on the daily routine of a working man.</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By making such concerns a feature of his music, Springsteen drew attention to threats to existing working class occupations and identities.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In particular, his music – not entirely unlike HIST257 – shows a recurrent preoccupation with the decline of traditional manufacturing industry in the United States and the impact of this on American society</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1982’s </a:t>
            </a:r>
            <a:r>
              <a:rPr lang="en-GB" sz="1200" i="1" kern="1200" dirty="0" smtClean="0">
                <a:solidFill>
                  <a:schemeClr val="tx1"/>
                </a:solidFill>
                <a:effectLst/>
                <a:latin typeface="+mn-lt"/>
                <a:ea typeface="+mn-ea"/>
                <a:cs typeface="+mn-cs"/>
              </a:rPr>
              <a:t>Nebraska</a:t>
            </a:r>
            <a:r>
              <a:rPr lang="en-GB" sz="1200" kern="1200" dirty="0" smtClean="0">
                <a:solidFill>
                  <a:schemeClr val="tx1"/>
                </a:solidFill>
                <a:effectLst/>
                <a:latin typeface="+mn-lt"/>
                <a:ea typeface="+mn-ea"/>
                <a:cs typeface="+mn-cs"/>
              </a:rPr>
              <a:t> amounts to an extended meditation on these themes: its songs are low-key acoustic numbers, and its lyrics have a dark tone, telling stories of criminals and disaffected loners within a milieu of urban degradation</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In the same vein,  </a:t>
            </a:r>
            <a:r>
              <a:rPr lang="en-GB" sz="1200" i="1" kern="1200" dirty="0" smtClean="0">
                <a:solidFill>
                  <a:schemeClr val="tx1"/>
                </a:solidFill>
                <a:effectLst/>
                <a:latin typeface="+mn-lt"/>
                <a:ea typeface="+mn-ea"/>
                <a:cs typeface="+mn-cs"/>
              </a:rPr>
              <a:t>Born in the USA</a:t>
            </a:r>
            <a:r>
              <a:rPr lang="en-GB" sz="1200" kern="1200" dirty="0" smtClean="0">
                <a:solidFill>
                  <a:schemeClr val="tx1"/>
                </a:solidFill>
                <a:effectLst/>
                <a:latin typeface="+mn-lt"/>
                <a:ea typeface="+mn-ea"/>
                <a:cs typeface="+mn-cs"/>
              </a:rPr>
              <a:t>’s final track ‘My Home Town’ tells of a man who surveys “Main Street’s” vacant shops and a derelict textile mill, before resolving to emigrate to the American south.</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Indeed, themes of this ilk have been frequently returned in Springsteen’s work since the eighties, most obviously his 1995 album </a:t>
            </a:r>
            <a:r>
              <a:rPr lang="en-GB" sz="1200" i="1" kern="1200" dirty="0" smtClean="0">
                <a:solidFill>
                  <a:schemeClr val="tx1"/>
                </a:solidFill>
                <a:effectLst/>
                <a:latin typeface="+mn-lt"/>
                <a:ea typeface="+mn-ea"/>
                <a:cs typeface="+mn-cs"/>
              </a:rPr>
              <a:t>The Ghost of Tom Joad</a:t>
            </a:r>
            <a:r>
              <a:rPr lang="en-GB" sz="1200" kern="1200" dirty="0" smtClean="0">
                <a:solidFill>
                  <a:schemeClr val="tx1"/>
                </a:solidFill>
                <a:effectLst/>
                <a:latin typeface="+mn-lt"/>
                <a:ea typeface="+mn-ea"/>
                <a:cs typeface="+mn-cs"/>
              </a:rPr>
              <a:t> (1995), which owes its title to the lead character of John Steinbeck’s Great Depression-era classic  </a:t>
            </a:r>
            <a:r>
              <a:rPr lang="en-GB" sz="1200" i="1" kern="1200" dirty="0" smtClean="0">
                <a:solidFill>
                  <a:schemeClr val="tx1"/>
                </a:solidFill>
                <a:effectLst/>
                <a:latin typeface="+mn-lt"/>
                <a:ea typeface="+mn-ea"/>
                <a:cs typeface="+mn-cs"/>
              </a:rPr>
              <a:t>The Grapes of Wrath </a:t>
            </a:r>
            <a:r>
              <a:rPr lang="en-GB" sz="1200" kern="1200" dirty="0" smtClean="0">
                <a:solidFill>
                  <a:schemeClr val="tx1"/>
                </a:solidFill>
                <a:effectLst/>
                <a:latin typeface="+mn-lt"/>
                <a:ea typeface="+mn-ea"/>
                <a:cs typeface="+mn-cs"/>
              </a:rPr>
              <a:t>(1939)</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Interest in the changing basis of America’s economy and how it affects the nation’s population is not disconnected from </a:t>
            </a:r>
            <a:r>
              <a:rPr lang="en-GB" sz="1200" kern="1200" dirty="0" err="1" smtClean="0">
                <a:solidFill>
                  <a:schemeClr val="tx1"/>
                </a:solidFill>
                <a:effectLst/>
                <a:latin typeface="+mn-lt"/>
                <a:ea typeface="+mn-ea"/>
                <a:cs typeface="+mn-cs"/>
              </a:rPr>
              <a:t>Springteen’s</a:t>
            </a:r>
            <a:r>
              <a:rPr lang="en-GB" sz="1200" kern="1200" dirty="0" smtClean="0">
                <a:solidFill>
                  <a:schemeClr val="tx1"/>
                </a:solidFill>
                <a:effectLst/>
                <a:latin typeface="+mn-lt"/>
                <a:ea typeface="+mn-ea"/>
                <a:cs typeface="+mn-cs"/>
              </a:rPr>
              <a:t> interest in Vietnam and veterans.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For example, in live performances he would tell a story of how he avoided the draft before performing ‘The River,’ a song about a construction worker who can’t get work “on account of economy” and who  ends up questioning the meaning of the American Dream (‘Is a dream a lie if it don’t come true/Or is it something worse?’)</a:t>
            </a:r>
          </a:p>
          <a:p>
            <a:pPr lvl="0"/>
            <a:r>
              <a:rPr lang="en-GB" sz="1200" kern="1200" dirty="0" smtClean="0">
                <a:solidFill>
                  <a:schemeClr val="tx1"/>
                </a:solidFill>
                <a:effectLst/>
                <a:latin typeface="+mn-lt"/>
                <a:ea typeface="+mn-ea"/>
                <a:cs typeface="+mn-cs"/>
              </a:rPr>
              <a:t>Broadly speaking then, Springsteen was known for his left-wing affiliations, and as an artist whose output was quintessentially American but which cast a critical eye over US culture and some enduring national myths.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b="1" kern="1200" dirty="0" smtClean="0">
                <a:solidFill>
                  <a:schemeClr val="tx1"/>
                </a:solidFill>
                <a:effectLst/>
                <a:latin typeface="+mn-lt"/>
                <a:ea typeface="+mn-ea"/>
                <a:cs typeface="+mn-cs"/>
              </a:rPr>
              <a:t/>
            </a:r>
            <a:br>
              <a:rPr lang="en-GB" sz="1200" b="1" kern="1200" dirty="0" smtClean="0">
                <a:solidFill>
                  <a:schemeClr val="tx1"/>
                </a:solidFill>
                <a:effectLst/>
                <a:latin typeface="+mn-lt"/>
                <a:ea typeface="+mn-ea"/>
                <a:cs typeface="+mn-cs"/>
              </a:rPr>
            </a:br>
            <a:r>
              <a:rPr lang="en-GB" sz="1200" b="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19</a:t>
            </a:fld>
            <a:endParaRPr lang="en-GB"/>
          </a:p>
        </p:txBody>
      </p:sp>
    </p:spTree>
    <p:extLst>
      <p:ext uri="{BB962C8B-B14F-4D97-AF65-F5344CB8AC3E}">
        <p14:creationId xmlns:p14="http://schemas.microsoft.com/office/powerpoint/2010/main" val="39962130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It might seem odd, therefore, that representatives of Ronald Reagan’s government and the New Right in general responded with enthusiasm for </a:t>
            </a:r>
            <a:r>
              <a:rPr lang="en-GB" sz="1200" i="1" kern="1200" dirty="0" smtClean="0">
                <a:solidFill>
                  <a:schemeClr val="tx1"/>
                </a:solidFill>
                <a:effectLst/>
                <a:latin typeface="+mn-lt"/>
                <a:ea typeface="+mn-ea"/>
                <a:cs typeface="+mn-cs"/>
              </a:rPr>
              <a:t>Born in the USA </a:t>
            </a:r>
            <a:r>
              <a:rPr lang="en-GB" sz="1200" kern="1200" dirty="0" smtClean="0">
                <a:solidFill>
                  <a:schemeClr val="tx1"/>
                </a:solidFill>
                <a:effectLst/>
                <a:latin typeface="+mn-lt"/>
                <a:ea typeface="+mn-ea"/>
                <a:cs typeface="+mn-cs"/>
              </a:rPr>
              <a:t>when it was released in 1984</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For instance, the conservative columnist George Will attended a Springsteen concert in September 1984, and went onto write an infamous article which stated: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I have not got a clue about Springsteen’s politics, if any, but flags get waved at his concerts when he sings songs about hard times … He is no whiner, and the recitation of closed factories and other problems always seems punctuated by a grand, cheerful, affirmation: ‘Born in the USA!’</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Of course, the logic of this statement only worked if one disregarded the fact that the Reagan Administration’s economic policies were a prime causes of the abandoned factories and closing mills explored in Springsteen’s songs, since its deregulation of the US economy had allowed companies and corporations to outsource millions of American jobs overseas.</a:t>
            </a:r>
          </a:p>
          <a:p>
            <a:pPr lvl="0"/>
            <a:r>
              <a:rPr lang="en-US" sz="1200" kern="1200" dirty="0" smtClean="0">
                <a:solidFill>
                  <a:schemeClr val="tx1"/>
                </a:solidFill>
                <a:effectLst/>
                <a:latin typeface="+mn-lt"/>
                <a:ea typeface="+mn-ea"/>
                <a:cs typeface="+mn-cs"/>
              </a:rPr>
              <a:t>Nonetheless, the President himself too attempted to ally himself with Springsteen’s popularity and mass appeal.</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pPr lvl="0"/>
            <a:r>
              <a:rPr lang="en-US" sz="1200" kern="1200" dirty="0" smtClean="0">
                <a:solidFill>
                  <a:schemeClr val="tx1"/>
                </a:solidFill>
                <a:effectLst/>
                <a:latin typeface="+mn-lt"/>
                <a:ea typeface="+mn-ea"/>
                <a:cs typeface="+mn-cs"/>
              </a:rPr>
              <a:t> Appearing at a rally in </a:t>
            </a:r>
            <a:r>
              <a:rPr lang="en-GB" sz="1200" kern="1200" dirty="0" smtClean="0">
                <a:solidFill>
                  <a:schemeClr val="tx1"/>
                </a:solidFill>
                <a:effectLst/>
                <a:latin typeface="+mn-lt"/>
                <a:ea typeface="+mn-ea"/>
                <a:cs typeface="+mn-cs"/>
              </a:rPr>
              <a:t>Hammonton, New Jersey, six days after </a:t>
            </a:r>
            <a:r>
              <a:rPr lang="en-US" sz="1200" kern="1200" dirty="0" smtClean="0">
                <a:solidFill>
                  <a:schemeClr val="tx1"/>
                </a:solidFill>
                <a:effectLst/>
                <a:latin typeface="+mn-lt"/>
                <a:ea typeface="+mn-ea"/>
                <a:cs typeface="+mn-cs"/>
              </a:rPr>
              <a:t>after Will’s column was published,</a:t>
            </a:r>
            <a:r>
              <a:rPr lang="en-GB" sz="1200" kern="1200" dirty="0" smtClean="0">
                <a:solidFill>
                  <a:schemeClr val="tx1"/>
                </a:solidFill>
                <a:effectLst/>
                <a:latin typeface="+mn-lt"/>
                <a:ea typeface="+mn-ea"/>
                <a:cs typeface="+mn-cs"/>
              </a:rPr>
              <a:t> Reagan made a speech declaring </a:t>
            </a:r>
            <a:r>
              <a:rPr lang="en-GB" sz="1200" kern="1200" dirty="0" err="1" smtClean="0">
                <a:solidFill>
                  <a:schemeClr val="tx1"/>
                </a:solidFill>
                <a:effectLst/>
                <a:latin typeface="+mn-lt"/>
                <a:ea typeface="+mn-ea"/>
                <a:cs typeface="+mn-cs"/>
              </a:rPr>
              <a:t>thatt</a:t>
            </a:r>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America’s future rests in the message of hope in songs so many young Americans admire: New Jersey’s own Bruce Springsteen. And helping make [your] dreams come true is what this job of mine is all about</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In making this statement, Reagan obviously was making a crowd-pleasing reference to Springsteen’s status as an icon in his home state, as well as trying to bracket the singer’s own work within the sort of positive rhetoric which characterised his presidency.</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Exaggerating this, it has also been</a:t>
            </a:r>
            <a:r>
              <a:rPr lang="en-GB" sz="1200" kern="1200" baseline="0" dirty="0" smtClean="0">
                <a:solidFill>
                  <a:schemeClr val="tx1"/>
                </a:solidFill>
                <a:effectLst/>
                <a:latin typeface="+mn-lt"/>
                <a:ea typeface="+mn-ea"/>
                <a:cs typeface="+mn-cs"/>
              </a:rPr>
              <a:t> suggested </a:t>
            </a:r>
            <a:r>
              <a:rPr lang="en-GB" sz="1200" kern="1200" dirty="0" smtClean="0">
                <a:solidFill>
                  <a:schemeClr val="tx1"/>
                </a:solidFill>
                <a:effectLst/>
                <a:latin typeface="+mn-lt"/>
                <a:ea typeface="+mn-ea"/>
                <a:cs typeface="+mn-cs"/>
              </a:rPr>
              <a:t>that the Reagan team sought permission to use ‘Born in the USA’ his re-election campaign – overtures which were refused by Springsteen.</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20</a:t>
            </a:fld>
            <a:endParaRPr lang="en-GB"/>
          </a:p>
        </p:txBody>
      </p:sp>
    </p:spTree>
    <p:extLst>
      <p:ext uri="{BB962C8B-B14F-4D97-AF65-F5344CB8AC3E}">
        <p14:creationId xmlns:p14="http://schemas.microsoft.com/office/powerpoint/2010/main" val="34480575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Although</a:t>
            </a:r>
            <a:r>
              <a:rPr lang="en-GB" baseline="0" dirty="0" smtClean="0"/>
              <a:t> …</a:t>
            </a:r>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21</a:t>
            </a:fld>
            <a:endParaRPr lang="en-GB"/>
          </a:p>
        </p:txBody>
      </p:sp>
    </p:spTree>
    <p:extLst>
      <p:ext uri="{BB962C8B-B14F-4D97-AF65-F5344CB8AC3E}">
        <p14:creationId xmlns:p14="http://schemas.microsoft.com/office/powerpoint/2010/main" val="38621066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Perhaps predictably, liberal commentators and critics reacted angrily to Reagan’s attempted appropriation of Springsteen.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For his part, two days after Reagan delivered his speech in Hammonton speech, Springsteen addressed a concert audience by sarcastically asking whether the president had ever listened to </a:t>
            </a:r>
            <a:r>
              <a:rPr lang="en-GB" sz="1200" i="1" kern="1200" dirty="0" smtClean="0">
                <a:solidFill>
                  <a:schemeClr val="tx1"/>
                </a:solidFill>
                <a:effectLst/>
                <a:latin typeface="+mn-lt"/>
                <a:ea typeface="+mn-ea"/>
                <a:cs typeface="+mn-cs"/>
              </a:rPr>
              <a:t>Nebraska </a:t>
            </a:r>
            <a:r>
              <a:rPr lang="en-GB" sz="1200" kern="1200" dirty="0" smtClean="0">
                <a:solidFill>
                  <a:schemeClr val="tx1"/>
                </a:solidFill>
                <a:effectLst/>
                <a:latin typeface="+mn-lt"/>
                <a:ea typeface="+mn-ea"/>
                <a:cs typeface="+mn-cs"/>
              </a:rPr>
              <a:t>– an album </a:t>
            </a:r>
            <a:r>
              <a:rPr lang="en-GB" sz="1200" i="1" kern="1200" dirty="0" smtClean="0">
                <a:solidFill>
                  <a:schemeClr val="tx1"/>
                </a:solidFill>
                <a:effectLst/>
                <a:latin typeface="+mn-lt"/>
                <a:ea typeface="+mn-ea"/>
                <a:cs typeface="+mn-cs"/>
              </a:rPr>
              <a:t>Rolling Stone </a:t>
            </a:r>
            <a:r>
              <a:rPr lang="en-GB" sz="1200" kern="1200" dirty="0" smtClean="0">
                <a:solidFill>
                  <a:schemeClr val="tx1"/>
                </a:solidFill>
                <a:effectLst/>
                <a:latin typeface="+mn-lt"/>
                <a:ea typeface="+mn-ea"/>
                <a:cs typeface="+mn-cs"/>
              </a:rPr>
              <a:t>magazine had called “the most complete and convincing statement of resistance that Ronald Reagan’s USA has yet elicited.”</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In an interview later in 1984, Springsteen stated more definitively:</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What’s happening now is people want to forget. There was Vietnam, there was Watergate, there was Iran — we were beaten, hustled, and then humiliated. And I think people got a need to feel good about the country they live in. But that need is getting manipulated and exploited. And you see the Reagan re-election ads on TV, you know: ‘It’s morning in America.’ And you say, well, it’s not morning in Pittsburgh. It’s not morning about 125</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Street in New York. And that’s why when Reagan mentioned my name, I felt it was another manipulation, and I had to disassociate myself from the president</a:t>
            </a:r>
          </a:p>
          <a:p>
            <a:pPr lvl="0"/>
            <a:r>
              <a:rPr lang="en-GB" sz="1200" kern="1200" dirty="0" smtClean="0">
                <a:solidFill>
                  <a:schemeClr val="tx1"/>
                </a:solidFill>
                <a:effectLst/>
                <a:latin typeface="+mn-lt"/>
                <a:ea typeface="+mn-ea"/>
                <a:cs typeface="+mn-cs"/>
              </a:rPr>
              <a:t>As if to ram the point home absolutely, the following year Springsteen released the live single ‘War,’ a cover of Edwin Starr’s </a:t>
            </a:r>
            <a:r>
              <a:rPr lang="en-GB" sz="1200" kern="1200" dirty="0" err="1" smtClean="0">
                <a:solidFill>
                  <a:schemeClr val="tx1"/>
                </a:solidFill>
                <a:effectLst/>
                <a:latin typeface="+mn-lt"/>
                <a:ea typeface="+mn-ea"/>
                <a:cs typeface="+mn-cs"/>
              </a:rPr>
              <a:t>antiwar</a:t>
            </a:r>
            <a:r>
              <a:rPr lang="en-GB" sz="1200" kern="1200" dirty="0" smtClean="0">
                <a:solidFill>
                  <a:schemeClr val="tx1"/>
                </a:solidFill>
                <a:effectLst/>
                <a:latin typeface="+mn-lt"/>
                <a:ea typeface="+mn-ea"/>
                <a:cs typeface="+mn-cs"/>
              </a:rPr>
              <a:t> classic.</a:t>
            </a:r>
          </a:p>
          <a:p>
            <a:r>
              <a:rPr lang="en-GB" sz="1200" kern="1200" dirty="0" smtClean="0">
                <a:solidFill>
                  <a:schemeClr val="tx1"/>
                </a:solidFill>
                <a:effectLst/>
                <a:latin typeface="+mn-lt"/>
                <a:ea typeface="+mn-ea"/>
                <a:cs typeface="+mn-cs"/>
              </a:rPr>
              <a:t> </a:t>
            </a:r>
          </a:p>
          <a:p>
            <a:pPr lvl="0"/>
            <a:r>
              <a:rPr lang="en-GB" sz="1200" i="1" kern="1200" dirty="0" smtClean="0">
                <a:solidFill>
                  <a:schemeClr val="tx1"/>
                </a:solidFill>
                <a:effectLst/>
                <a:latin typeface="+mn-lt"/>
                <a:ea typeface="+mn-ea"/>
                <a:cs typeface="+mn-cs"/>
              </a:rPr>
              <a:t>And I’ll play the start of the video here, as it provides a clear example of Springsteen’s reaction to the politics of the Reagan Administration’s domestic and foreign policies, as well as reiterating some of the themes already discussed about the media representation of the Vietnam War.</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22</a:t>
            </a:fld>
            <a:endParaRPr lang="en-GB"/>
          </a:p>
        </p:txBody>
      </p:sp>
    </p:spTree>
    <p:extLst>
      <p:ext uri="{BB962C8B-B14F-4D97-AF65-F5344CB8AC3E}">
        <p14:creationId xmlns:p14="http://schemas.microsoft.com/office/powerpoint/2010/main" val="30155464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In 1985, blind faith in your leaders or in anything will get you killed’ – there couldn’t seem a more clearly oppositional statement towards Reagan’s presidency, and especially the fears that Central America could become ‘Another Vietnam’</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But for all this, I find myself in the somewhat uncomfortable position of kind of agreeing, or at least understanding, </a:t>
            </a:r>
            <a:r>
              <a:rPr lang="en-GB" sz="1200" kern="1200" dirty="0" err="1" smtClean="0">
                <a:solidFill>
                  <a:schemeClr val="tx1"/>
                </a:solidFill>
                <a:effectLst/>
                <a:latin typeface="+mn-lt"/>
                <a:ea typeface="+mn-ea"/>
                <a:cs typeface="+mn-cs"/>
              </a:rPr>
              <a:t>Reaganite’s</a:t>
            </a:r>
            <a:r>
              <a:rPr lang="en-GB" sz="1200" kern="1200" dirty="0" smtClean="0">
                <a:solidFill>
                  <a:schemeClr val="tx1"/>
                </a:solidFill>
                <a:effectLst/>
                <a:latin typeface="+mn-lt"/>
                <a:ea typeface="+mn-ea"/>
                <a:cs typeface="+mn-cs"/>
              </a:rPr>
              <a:t> supposed misinterpretation of the song</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For one thing, it seems likely that a proportion of the millions who bought copies of ‘Born in the USA’ or went to see Springsteen and the E Street Band in concert would have been the sorts of flag-waving patriots George Will had them down for, and perhaps responded more to the chorus of ‘Born in the USA’ than the other lyrics and political commentary which accompanied it.</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Moreover, there were further similarities between the populism of Reagan and Springsteen – they projected themselves as straight-speaking, uncomplicated characters, who each were able to appeal to a similar demographic/</a:t>
            </a: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Where Springsteen characteristically enjoyed massive popularity amongst a white, working class audience more so than he did with any ethnic minorities, Reagan too won support from such people.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Indeed, Reagan’s ability to attract votes from blue collar workers, union members and other social groups traditionally inclined to vote for the Democratic Party allowed him to effectively redraw the electoral map of the United States.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Furthermore, despite Springsteen’s protestations, there also existed outstanding constituency between his own output and that of the President.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Strikingly, there is a visual consistency between the imagery in the ‘Born in the USA’ video and that used to promote the 1984 Reagan-Bush campaign</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The promo for Springsteen’s song surveys the same happy, contented and wholesome nation charted by Reagan’s ‘Morning in America’ campaign: the political ad and music video alike video show marriage ceremonies, kids on bikes, suburban homes – and each end with their stars, Reagan and Springsteen, facing into the camera beside an American flag.</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Given this, it is easy to see how one might have equated the message of ‘Morning in America’ with that ‘Born in the USA’ – even if Springsteen and John Sayles had intended their video to have a different impact. </a:t>
            </a: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To this, we might add that, with their frequent references to cars and teenage rebellion, Springsteen’s songs often harken to a bygone age, rooted in nostalgia for the America of Elvis Presley, James Dean, and the pre-Vietnam era of prosperity and political consensus.</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23</a:t>
            </a:fld>
            <a:endParaRPr lang="en-GB"/>
          </a:p>
        </p:txBody>
      </p:sp>
    </p:spTree>
    <p:extLst>
      <p:ext uri="{BB962C8B-B14F-4D97-AF65-F5344CB8AC3E}">
        <p14:creationId xmlns:p14="http://schemas.microsoft.com/office/powerpoint/2010/main" val="32242297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We can, then, identify certain ‘small c’ conservative traits within Springsteen’s overall political outlook.</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Likewise thinking back to Week 7’s lecture, there is a definite sense that Springsteen’s music cultivates a particular interpretation of American masculinity</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Just as Reagan projected an image as a national patriarch, Springsteen too shows on overt concern with traditional conceptions of manhood.</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In interviews, he is on record as saying rock music is “about fathers and sons,” and even has a song titled ‘Walk Like A Man’ that effectively makes this argument.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By contrast, when listening to Springsteen’s songs any references to women are usually to idealised ‘pretty babies’ and ‘little girls,’ who effectively exist only as foil to the drama taking place in the male characters’ lives.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This can, therefore, be related to a ‘crisis in masculinity’ engendered by shifting gender roles  in 1980s America, lending an extra dimensions to Springsteen’ songs’ discussions of the declining numbers of jobs in once male-dominated hard industry.</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The body of image of </a:t>
            </a:r>
            <a:r>
              <a:rPr lang="en-GB" sz="1200" i="1" kern="1200" dirty="0" smtClean="0">
                <a:solidFill>
                  <a:schemeClr val="tx1"/>
                </a:solidFill>
                <a:effectLst/>
                <a:latin typeface="+mn-lt"/>
                <a:ea typeface="+mn-ea"/>
                <a:cs typeface="+mn-cs"/>
              </a:rPr>
              <a:t>Born in the USA</a:t>
            </a:r>
            <a:r>
              <a:rPr lang="en-GB" sz="1200" kern="1200" dirty="0" smtClean="0">
                <a:solidFill>
                  <a:schemeClr val="tx1"/>
                </a:solidFill>
                <a:effectLst/>
                <a:latin typeface="+mn-lt"/>
                <a:ea typeface="+mn-ea"/>
                <a:cs typeface="+mn-cs"/>
              </a:rPr>
              <a:t>-era Springsteen too is significant.</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As Eric </a:t>
            </a:r>
            <a:r>
              <a:rPr lang="en-GB" sz="1200" kern="1200" dirty="0" err="1" smtClean="0">
                <a:solidFill>
                  <a:schemeClr val="tx1"/>
                </a:solidFill>
                <a:effectLst/>
                <a:latin typeface="+mn-lt"/>
                <a:ea typeface="+mn-ea"/>
                <a:cs typeface="+mn-cs"/>
              </a:rPr>
              <a:t>Alterman</a:t>
            </a:r>
            <a:r>
              <a:rPr lang="en-GB" sz="1200" kern="1200" dirty="0" smtClean="0">
                <a:solidFill>
                  <a:schemeClr val="tx1"/>
                </a:solidFill>
                <a:effectLst/>
                <a:latin typeface="+mn-lt"/>
                <a:ea typeface="+mn-ea"/>
                <a:cs typeface="+mn-cs"/>
              </a:rPr>
              <a:t> points out, whilst recording the album, ‘The Boss’ underwent a physical transformation, shifting from  “scrawny, sweet punk with poor complexion, bad teeth and worse hair,” into a fitness fanatic with “bulging biceps ... and a few dozen extremely tight pairs of Levi jeans.”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24</a:t>
            </a:fld>
            <a:endParaRPr lang="en-GB"/>
          </a:p>
        </p:txBody>
      </p:sp>
    </p:spTree>
    <p:extLst>
      <p:ext uri="{BB962C8B-B14F-4D97-AF65-F5344CB8AC3E}">
        <p14:creationId xmlns:p14="http://schemas.microsoft.com/office/powerpoint/2010/main" val="16588457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Neither it is hard to locate  place Bruce Springsteen within the absurdist image of masculinity that feminists such as Susan Jeffords and Susan </a:t>
            </a:r>
            <a:r>
              <a:rPr lang="en-GB" sz="1200" kern="1200" dirty="0" err="1" smtClean="0">
                <a:solidFill>
                  <a:schemeClr val="tx1"/>
                </a:solidFill>
                <a:effectLst/>
                <a:latin typeface="+mn-lt"/>
                <a:ea typeface="+mn-ea"/>
                <a:cs typeface="+mn-cs"/>
              </a:rPr>
              <a:t>Faludi</a:t>
            </a:r>
            <a:r>
              <a:rPr lang="en-GB" sz="1200" kern="1200" dirty="0" smtClean="0">
                <a:solidFill>
                  <a:schemeClr val="tx1"/>
                </a:solidFill>
                <a:effectLst/>
                <a:latin typeface="+mn-lt"/>
                <a:ea typeface="+mn-ea"/>
                <a:cs typeface="+mn-cs"/>
              </a:rPr>
              <a:t> discuss in their studies of post-Vietnam gender relations.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For one thing, eighties Springsteen was very muscular, if in a less over the top fashion than a Sylvester Stallone.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What’s more, Springsteen also resembles the </a:t>
            </a:r>
            <a:r>
              <a:rPr lang="en-GB" sz="1200" i="1" kern="1200" dirty="0" smtClean="0">
                <a:solidFill>
                  <a:schemeClr val="tx1"/>
                </a:solidFill>
                <a:effectLst/>
                <a:latin typeface="+mn-lt"/>
                <a:ea typeface="+mn-ea"/>
                <a:cs typeface="+mn-cs"/>
              </a:rPr>
              <a:t>Rambo </a:t>
            </a:r>
            <a:r>
              <a:rPr lang="en-GB" sz="1200" kern="1200" dirty="0" smtClean="0">
                <a:solidFill>
                  <a:schemeClr val="tx1"/>
                </a:solidFill>
                <a:effectLst/>
                <a:latin typeface="+mn-lt"/>
                <a:ea typeface="+mn-ea"/>
                <a:cs typeface="+mn-cs"/>
              </a:rPr>
              <a:t>star in that he and Stallone both men are of Italian extraction, as well as being from comparable East Coast, urban backgrounds.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And certain elements of the </a:t>
            </a:r>
            <a:r>
              <a:rPr lang="en-GB" sz="1200" i="1" kern="1200" dirty="0" smtClean="0">
                <a:solidFill>
                  <a:schemeClr val="tx1"/>
                </a:solidFill>
                <a:effectLst/>
                <a:latin typeface="+mn-lt"/>
                <a:ea typeface="+mn-ea"/>
                <a:cs typeface="+mn-cs"/>
              </a:rPr>
              <a:t>Born in the USA</a:t>
            </a:r>
            <a:r>
              <a:rPr lang="en-GB" sz="1200" kern="1200" dirty="0" smtClean="0">
                <a:solidFill>
                  <a:schemeClr val="tx1"/>
                </a:solidFill>
                <a:effectLst/>
                <a:latin typeface="+mn-lt"/>
                <a:ea typeface="+mn-ea"/>
                <a:cs typeface="+mn-cs"/>
              </a:rPr>
              <a:t> stage persona bore echoes of the Rambo ‘look’: both John Rambo and The Boss wear dark, unkempt hair, a bandana and ragged clothes, each carrying a customarily carrying a phallic substitute – for Rambo a gun or some other weapon, and for Bruce his guitar/axe.</a:t>
            </a:r>
          </a:p>
          <a:p>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25</a:t>
            </a:fld>
            <a:endParaRPr lang="en-GB"/>
          </a:p>
        </p:txBody>
      </p:sp>
    </p:spTree>
    <p:extLst>
      <p:ext uri="{BB962C8B-B14F-4D97-AF65-F5344CB8AC3E}">
        <p14:creationId xmlns:p14="http://schemas.microsoft.com/office/powerpoint/2010/main" val="3553743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Admittedly such connections seem a tad speculative, but this hardly prevented commentators from making them at the time.</a:t>
            </a:r>
          </a:p>
          <a:p>
            <a:r>
              <a:rPr lang="en-GB" sz="1200" b="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In August 1985, </a:t>
            </a:r>
            <a:r>
              <a:rPr lang="en-GB" sz="1200" i="1" kern="1200" dirty="0" smtClean="0">
                <a:solidFill>
                  <a:schemeClr val="tx1"/>
                </a:solidFill>
                <a:effectLst/>
                <a:latin typeface="+mn-lt"/>
                <a:ea typeface="+mn-ea"/>
                <a:cs typeface="+mn-cs"/>
              </a:rPr>
              <a:t>The Chicago Tribune</a:t>
            </a:r>
            <a:r>
              <a:rPr lang="en-GB" sz="1200" kern="1200" dirty="0" smtClean="0">
                <a:solidFill>
                  <a:schemeClr val="tx1"/>
                </a:solidFill>
                <a:effectLst/>
                <a:latin typeface="+mn-lt"/>
                <a:ea typeface="+mn-ea"/>
                <a:cs typeface="+mn-cs"/>
              </a:rPr>
              <a:t> ran an editorial entitled ‘The Rambo Of Rock And Roll,’ likening “Mr Springsteen’s dreary post-Vietnam frustration … to Sylvester Stallone’s hero who only wants America to love him as much as he loves it.”</a:t>
            </a:r>
          </a:p>
          <a:p>
            <a:r>
              <a:rPr lang="en-GB" sz="1200" b="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Of course, as we saw a similar conflation of identities occurred in the mid-eighties which saw satirists characterise Reagan as ‘</a:t>
            </a:r>
            <a:r>
              <a:rPr lang="en-GB" sz="1200" kern="1200" dirty="0" err="1" smtClean="0">
                <a:solidFill>
                  <a:schemeClr val="tx1"/>
                </a:solidFill>
                <a:effectLst/>
                <a:latin typeface="+mn-lt"/>
                <a:ea typeface="+mn-ea"/>
                <a:cs typeface="+mn-cs"/>
              </a:rPr>
              <a:t>Ronbo</a:t>
            </a:r>
            <a:r>
              <a:rPr lang="en-GB" sz="1200" kern="1200" dirty="0" smtClean="0">
                <a:solidFill>
                  <a:schemeClr val="tx1"/>
                </a:solidFill>
                <a:effectLst/>
                <a:latin typeface="+mn-lt"/>
                <a:ea typeface="+mn-ea"/>
                <a:cs typeface="+mn-cs"/>
              </a:rPr>
              <a:t>’ in relation to some of his more zealous foreign policy speeches.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Although intended to mock Reagan, the attribution of ‘</a:t>
            </a:r>
            <a:r>
              <a:rPr lang="en-GB" sz="1200" kern="1200" dirty="0" err="1" smtClean="0">
                <a:solidFill>
                  <a:schemeClr val="tx1"/>
                </a:solidFill>
                <a:effectLst/>
                <a:latin typeface="+mn-lt"/>
                <a:ea typeface="+mn-ea"/>
                <a:cs typeface="+mn-cs"/>
              </a:rPr>
              <a:t>Ronbo</a:t>
            </a:r>
            <a:r>
              <a:rPr lang="en-GB" sz="1200" kern="1200" dirty="0" smtClean="0">
                <a:solidFill>
                  <a:schemeClr val="tx1"/>
                </a:solidFill>
                <a:effectLst/>
                <a:latin typeface="+mn-lt"/>
                <a:ea typeface="+mn-ea"/>
                <a:cs typeface="+mn-cs"/>
              </a:rPr>
              <a:t>’ did not necessarily unflatter his sensibilities as a former movie actor, and it also was not inconsistent with the type of rugged masculinity which was part of his electoral plank.</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And if all this seems a stretch, it might be worth remembering that one of Reagan’s successors as governor of California was none other than Arnold Schwarzenegger.</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Before moving on let me reiterate: in considering the masculinised personas of Springsteen, Stallone and Reagan, as father figures, lovers and fighters, one must keep in mind that what we are talking about – gender – is a cultural construct, which is negotiated and mediated via social processes. It is not therefore my intention to claim that there is inherently ‘male’ about a muscular physique or carrying guns, but that these are things which have come to be associated as thus.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In fact, the extremities of the male roles implied by </a:t>
            </a:r>
            <a:r>
              <a:rPr lang="en-GB" sz="1200" kern="1200" dirty="0" err="1" smtClean="0">
                <a:solidFill>
                  <a:schemeClr val="tx1"/>
                </a:solidFill>
                <a:effectLst/>
                <a:latin typeface="+mn-lt"/>
                <a:ea typeface="+mn-ea"/>
                <a:cs typeface="+mn-cs"/>
              </a:rPr>
              <a:t>Ronbo</a:t>
            </a:r>
            <a:r>
              <a:rPr lang="en-GB" sz="1200" kern="1200" dirty="0" smtClean="0">
                <a:solidFill>
                  <a:schemeClr val="tx1"/>
                </a:solidFill>
                <a:effectLst/>
                <a:latin typeface="+mn-lt"/>
                <a:ea typeface="+mn-ea"/>
                <a:cs typeface="+mn-cs"/>
              </a:rPr>
              <a:t>, Rambo and The Boss monikers actually, I think, shows just how contingent and flimsy gender distinctions usually are, as well as bringing into clearer view the ways male identities are socially sculpted.</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26</a:t>
            </a:fld>
            <a:endParaRPr lang="en-GB"/>
          </a:p>
        </p:txBody>
      </p:sp>
    </p:spTree>
    <p:extLst>
      <p:ext uri="{BB962C8B-B14F-4D97-AF65-F5344CB8AC3E}">
        <p14:creationId xmlns:p14="http://schemas.microsoft.com/office/powerpoint/2010/main" val="19363235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This is grandstanding a tad, and instead I want to close the lecture by summarising some of the ways interpretations of ‘Born in the USA’ have changed since the 1980s.</a:t>
            </a:r>
          </a:p>
          <a:p>
            <a:r>
              <a:rPr lang="en-GB" sz="1200" b="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And – happily for any fans of his in the audience – this enables me to more effectively distance Springsteen from some of the more regressive tendencies associated with Rambo and Reagan.</a:t>
            </a:r>
          </a:p>
          <a:p>
            <a:r>
              <a:rPr lang="en-GB" sz="1200" b="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As the release of the single ‘War’ shown earlier attests, Springsteen made consciously attempts to remove some of the ambiguities associated with ‘Born in the USA.’</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After the end of his marathon 1984-1985 tour, ‘Born in the USA’ was used more sparingly in Springsteen’s live-shows, and any performances tended to dramatically alter the studio-version of the song, with Springsteen rendering it as a downbeat, solo acoustic number. </a:t>
            </a:r>
          </a:p>
          <a:p>
            <a:r>
              <a:rPr lang="en-GB" sz="1200" kern="1200" dirty="0" smtClean="0">
                <a:solidFill>
                  <a:schemeClr val="tx1"/>
                </a:solidFill>
                <a:effectLst/>
                <a:latin typeface="+mn-lt"/>
                <a:ea typeface="+mn-ea"/>
                <a:cs typeface="+mn-cs"/>
              </a:rPr>
              <a:t> </a:t>
            </a:r>
          </a:p>
          <a:p>
            <a:pPr lvl="0"/>
            <a:r>
              <a:rPr lang="en-GB" sz="1200" i="1" kern="1200" dirty="0" smtClean="0">
                <a:solidFill>
                  <a:schemeClr val="tx1"/>
                </a:solidFill>
                <a:effectLst/>
                <a:latin typeface="+mn-lt"/>
                <a:ea typeface="+mn-ea"/>
                <a:cs typeface="+mn-cs"/>
              </a:rPr>
              <a:t>It’s worth watching this to appreciate just how different a song it is, although it is also worth noting that for a period post-9/11 Springsteen revised the full band version. Anyway: </a:t>
            </a:r>
            <a:r>
              <a:rPr lang="en-GB" sz="1200" b="1" i="1" kern="1200" dirty="0" smtClean="0">
                <a:solidFill>
                  <a:schemeClr val="tx1"/>
                </a:solidFill>
                <a:effectLst/>
                <a:latin typeface="+mn-lt"/>
                <a:ea typeface="+mn-ea"/>
                <a:cs typeface="+mn-cs"/>
              </a:rPr>
              <a:t>play song.</a:t>
            </a:r>
            <a:endParaRPr lang="en-GB" sz="1200" kern="1200" dirty="0" smtClean="0">
              <a:solidFill>
                <a:schemeClr val="tx1"/>
              </a:solidFill>
              <a:effectLst/>
              <a:latin typeface="+mn-lt"/>
              <a:ea typeface="+mn-ea"/>
              <a:cs typeface="+mn-cs"/>
            </a:endParaRP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If this version is more akin to songs by his idols Woody Guthrie or Hank Williams, since the 1980s Springsteen’s  politics have since the 1980s concurrently become more clear-cut.</a:t>
            </a: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He is now more overtly aligned with the American Left, having been an outspoken critic of George W Bush’s administration, and giving open endorsements to John Kerry (himself a Vietnam veteran) as the Democratic presidential candidate in 2004, plus Barack Obama in 2008 and 2012.</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 As well as appearing at rallies for both, he allowed Kerry and Obama to use his songs in campaign material: Kerry used ‘No Surrender,’ from </a:t>
            </a:r>
            <a:r>
              <a:rPr lang="en-GB" sz="1200" i="1" kern="1200" dirty="0" smtClean="0">
                <a:solidFill>
                  <a:schemeClr val="tx1"/>
                </a:solidFill>
                <a:effectLst/>
                <a:latin typeface="+mn-lt"/>
                <a:ea typeface="+mn-ea"/>
                <a:cs typeface="+mn-cs"/>
              </a:rPr>
              <a:t>Born in the USA</a:t>
            </a:r>
            <a:r>
              <a:rPr lang="en-GB" sz="1200" kern="1200" dirty="0" smtClean="0">
                <a:solidFill>
                  <a:schemeClr val="tx1"/>
                </a:solidFill>
                <a:effectLst/>
                <a:latin typeface="+mn-lt"/>
                <a:ea typeface="+mn-ea"/>
                <a:cs typeface="+mn-cs"/>
              </a:rPr>
              <a:t> in 2004, and Obama’s reflection campaign used the 2012 song ‘We Take Care of Our Own’ </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p>
          <a:p>
            <a:pPr lvl="0"/>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27</a:t>
            </a:fld>
            <a:endParaRPr lang="en-GB"/>
          </a:p>
        </p:txBody>
      </p:sp>
    </p:spTree>
    <p:extLst>
      <p:ext uri="{BB962C8B-B14F-4D97-AF65-F5344CB8AC3E}">
        <p14:creationId xmlns:p14="http://schemas.microsoft.com/office/powerpoint/2010/main" val="11465904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But if Springsteen’s politics have become less complex in recent decades, this has hardly stopped ‘Born in the USA’ from being appropriated in myriad contexts and by differing interest groups.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For instance, the song is documented to have been during military cadets’ graduation ceremonies in the United States, and more problematically was reportedly used in interrogations of terror suspects at Guantanamo Bay.</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Likewise, the song has continued to have currency within the domestic politics of America.</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For instance, Fox News’ commentator Glenn Beck subjected Springsteen to a tirade when in 2010 he finally realised ‘Born in the USA’ was “anti-American,” whilst the following year President Obama used the song as a way to mock ‘</a:t>
            </a:r>
            <a:r>
              <a:rPr lang="en-GB" sz="1200" kern="1200" dirty="0" err="1" smtClean="0">
                <a:solidFill>
                  <a:schemeClr val="tx1"/>
                </a:solidFill>
                <a:effectLst/>
                <a:latin typeface="+mn-lt"/>
                <a:ea typeface="+mn-ea"/>
                <a:cs typeface="+mn-cs"/>
              </a:rPr>
              <a:t>birthers</a:t>
            </a:r>
            <a:r>
              <a:rPr lang="en-GB" sz="1200" kern="1200" dirty="0" smtClean="0">
                <a:solidFill>
                  <a:schemeClr val="tx1"/>
                </a:solidFill>
                <a:effectLst/>
                <a:latin typeface="+mn-lt"/>
                <a:ea typeface="+mn-ea"/>
                <a:cs typeface="+mn-cs"/>
              </a:rPr>
              <a:t>’ who continue not to believe that he is not a US citizen.</a:t>
            </a:r>
          </a:p>
          <a:p>
            <a:r>
              <a:rPr lang="en-GB" sz="1200" kern="1200" dirty="0" smtClean="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F804B2D2-A4A5-426B-B372-793C607237FE}" type="slidenum">
              <a:rPr lang="en-GB" smtClean="0"/>
              <a:t>28</a:t>
            </a:fld>
            <a:endParaRPr lang="en-GB"/>
          </a:p>
        </p:txBody>
      </p:sp>
    </p:spTree>
    <p:extLst>
      <p:ext uri="{BB962C8B-B14F-4D97-AF65-F5344CB8AC3E}">
        <p14:creationId xmlns:p14="http://schemas.microsoft.com/office/powerpoint/2010/main" val="514035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C58EB68-37D4-49DC-B71F-25E5B84342C1}" type="datetimeFigureOut">
              <a:rPr lang="en-GB" smtClean="0"/>
              <a:t>19/02/2019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1605854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C58EB68-37D4-49DC-B71F-25E5B84342C1}" type="datetimeFigureOut">
              <a:rPr lang="en-GB" smtClean="0"/>
              <a:t>19/02/2019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1343142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C58EB68-37D4-49DC-B71F-25E5B84342C1}" type="datetimeFigureOut">
              <a:rPr lang="en-GB" smtClean="0"/>
              <a:t>19/02/2019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25245823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C58EB68-37D4-49DC-B71F-25E5B84342C1}" type="datetimeFigureOut">
              <a:rPr lang="en-GB" smtClean="0"/>
              <a:t>19/02/2019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2760405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C58EB68-37D4-49DC-B71F-25E5B84342C1}" type="datetimeFigureOut">
              <a:rPr lang="en-GB" smtClean="0"/>
              <a:t>19/02/2019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1351585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C58EB68-37D4-49DC-B71F-25E5B84342C1}" type="datetimeFigureOut">
              <a:rPr lang="en-GB" smtClean="0"/>
              <a:t>19/02/2019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530653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58EB68-37D4-49DC-B71F-25E5B84342C1}" type="datetimeFigureOut">
              <a:rPr lang="en-GB" smtClean="0"/>
              <a:t>19/02/2019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2768907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C58EB68-37D4-49DC-B71F-25E5B84342C1}" type="datetimeFigureOut">
              <a:rPr lang="en-GB" smtClean="0"/>
              <a:t>19/02/2019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14674551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C58EB68-37D4-49DC-B71F-25E5B84342C1}" type="datetimeFigureOut">
              <a:rPr lang="en-GB" smtClean="0"/>
              <a:t>19/02/2019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15436022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C58EB68-37D4-49DC-B71F-25E5B84342C1}" type="datetimeFigureOut">
              <a:rPr lang="en-GB" smtClean="0"/>
              <a:t>19/02/2019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235393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C58EB68-37D4-49DC-B71F-25E5B84342C1}" type="datetimeFigureOut">
              <a:rPr lang="en-GB" smtClean="0"/>
              <a:t>19/02/2019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4264147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8000"/>
            <a:lum/>
            <a:extLst>
              <a:ext uri="{BEBA8EAE-BF5A-486C-A8C5-ECC9F3942E4B}">
                <a14:imgProps xmlns:a14="http://schemas.microsoft.com/office/drawing/2010/main">
                  <a14:imgLayer r:embed="rId14">
                    <a14:imgEffect>
                      <a14:saturation sat="0"/>
                    </a14:imgEffect>
                  </a14:imgLayer>
                </a14:imgProps>
              </a:ext>
            </a:extLst>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58EB68-37D4-49DC-B71F-25E5B84342C1}" type="datetimeFigureOut">
              <a:rPr lang="en-GB" smtClean="0"/>
              <a:t>19/02/2019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B8F0A7-81B8-44BA-A2F2-0F30E1ABA614}" type="slidenum">
              <a:rPr lang="en-GB" smtClean="0"/>
              <a:t>‹#›</a:t>
            </a:fld>
            <a:endParaRPr lang="en-GB"/>
          </a:p>
        </p:txBody>
      </p:sp>
    </p:spTree>
    <p:extLst>
      <p:ext uri="{BB962C8B-B14F-4D97-AF65-F5344CB8AC3E}">
        <p14:creationId xmlns:p14="http://schemas.microsoft.com/office/powerpoint/2010/main" val="33929783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hyperlink" Target="https://www.youtube.com/watch?v=EPhWR4d3FJQ" TargetMode="External"/><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hyperlink" Target="http://www.npr.org/2011/10/30/141827472/the-u-s-armys-rock-n-roll-past"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hyperlink" Target="http://www.youtube.com/watch?v=uhi6mwLjDMw"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7.xml"/><Relationship Id="rId1" Type="http://schemas.openxmlformats.org/officeDocument/2006/relationships/video" Target="https://www.youtube.com/embed/doDdTAlpFzk"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image" Target="../media/image25.jpeg"/></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EPhWR4d3FJQ"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9.png"/><Relationship Id="rId10" Type="http://schemas.openxmlformats.org/officeDocument/2006/relationships/hyperlink" Target="https://www.youtube.com/watch?v=EPhWR4d3FJQ" TargetMode="External"/><Relationship Id="rId4" Type="http://schemas.openxmlformats.org/officeDocument/2006/relationships/image" Target="../media/image28.png"/><Relationship Id="rId9" Type="http://schemas.openxmlformats.org/officeDocument/2006/relationships/image" Target="../media/image33.png"/></Relationships>
</file>

<file path=ppt/slides/_rels/slide1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1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40.png"/><Relationship Id="rId4" Type="http://schemas.openxmlformats.org/officeDocument/2006/relationships/image" Target="../media/image39.png"/></Relationships>
</file>

<file path=ppt/slides/_rels/slide15.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16.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 Id="rId9" Type="http://schemas.openxmlformats.org/officeDocument/2006/relationships/image" Target="../media/image53.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56.png"/><Relationship Id="rId4" Type="http://schemas.openxmlformats.org/officeDocument/2006/relationships/image" Target="../media/image55.png"/></Relationships>
</file>

<file path=ppt/slides/_rels/slide1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58.png"/></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z8BRWNaOdlc"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60.png"/><Relationship Id="rId4" Type="http://schemas.openxmlformats.org/officeDocument/2006/relationships/image" Target="../media/image59.png"/></Relationships>
</file>

<file path=ppt/slides/_rels/slide2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hyperlink" Target="https://www.youtube.com/watch?v=mn91L9goKfQ&amp;t=175s"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www.youtube.com/watch?v=EU-IBF8nwSY" TargetMode="External"/><Relationship Id="rId3" Type="http://schemas.openxmlformats.org/officeDocument/2006/relationships/image" Target="../media/image63.png"/><Relationship Id="rId7" Type="http://schemas.openxmlformats.org/officeDocument/2006/relationships/image" Target="../media/image67.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66.png"/><Relationship Id="rId11" Type="http://schemas.openxmlformats.org/officeDocument/2006/relationships/image" Target="../media/image70.png"/><Relationship Id="rId5" Type="http://schemas.openxmlformats.org/officeDocument/2006/relationships/image" Target="../media/image65.png"/><Relationship Id="rId10" Type="http://schemas.openxmlformats.org/officeDocument/2006/relationships/image" Target="../media/image69.png"/><Relationship Id="rId4" Type="http://schemas.openxmlformats.org/officeDocument/2006/relationships/image" Target="../media/image64.png"/><Relationship Id="rId9" Type="http://schemas.openxmlformats.org/officeDocument/2006/relationships/image" Target="../media/image68.png"/></Relationships>
</file>

<file path=ppt/slides/_rels/slide24.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74.png"/><Relationship Id="rId5" Type="http://schemas.openxmlformats.org/officeDocument/2006/relationships/image" Target="../media/image73.png"/><Relationship Id="rId4" Type="http://schemas.openxmlformats.org/officeDocument/2006/relationships/image" Target="../media/image72.png"/></Relationships>
</file>

<file path=ppt/slides/_rels/slide25.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78.png"/><Relationship Id="rId5" Type="http://schemas.openxmlformats.org/officeDocument/2006/relationships/image" Target="../media/image77.png"/><Relationship Id="rId4" Type="http://schemas.openxmlformats.org/officeDocument/2006/relationships/image" Target="../media/image76.png"/></Relationships>
</file>

<file path=ppt/slides/_rels/slide26.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80.png"/><Relationship Id="rId5" Type="http://schemas.openxmlformats.org/officeDocument/2006/relationships/image" Target="../media/image79.png"/><Relationship Id="rId4" Type="http://schemas.openxmlformats.org/officeDocument/2006/relationships/image" Target="../media/image77.png"/></Relationships>
</file>

<file path=ppt/slides/_rels/slide27.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hyperlink" Target="https://www.youtube.com/watch?v=d8TwMqpBeL4" TargetMode="External"/><Relationship Id="rId4" Type="http://schemas.openxmlformats.org/officeDocument/2006/relationships/image" Target="../media/image82.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extLst>
              <a:ext uri="{BEBA8EAE-BF5A-486C-A8C5-ECC9F3942E4B}">
                <a14:imgProps xmlns:a14="http://schemas.microsoft.com/office/drawing/2010/main">
                  <a14:imgLayer r:embed="rId3">
                    <a14:imgEffect>
                      <a14:saturation sat="0"/>
                    </a14:imgEffect>
                  </a14:imgLayer>
                </a14:imgProps>
              </a:ext>
            </a:extLst>
          </a:blip>
          <a:srcRect/>
          <a:stretch>
            <a:fillRect t="-39000" b="-39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10343" y="3653292"/>
            <a:ext cx="9557657" cy="2387600"/>
          </a:xfrm>
        </p:spPr>
        <p:txBody>
          <a:bodyPr>
            <a:normAutofit fontScale="90000"/>
          </a:bodyPr>
          <a:lstStyle/>
          <a:p>
            <a:r>
              <a:rPr lang="en-GB" dirty="0" smtClean="0"/>
              <a:t/>
            </a:r>
            <a:br>
              <a:rPr lang="en-GB" dirty="0" smtClean="0"/>
            </a:br>
            <a:r>
              <a:rPr lang="en-GB" dirty="0"/>
              <a:t/>
            </a:r>
            <a:br>
              <a:rPr lang="en-GB" dirty="0"/>
            </a:br>
            <a:r>
              <a:rPr lang="en-GB" dirty="0" smtClean="0">
                <a:effectLst>
                  <a:outerShdw blurRad="38100" dist="38100" dir="2700000" algn="tl">
                    <a:srgbClr val="000000">
                      <a:alpha val="43137"/>
                    </a:srgbClr>
                  </a:outerShdw>
                </a:effectLst>
              </a:rPr>
              <a:t/>
            </a:r>
            <a:br>
              <a:rPr lang="en-GB" dirty="0" smtClean="0">
                <a:effectLst>
                  <a:outerShdw blurRad="38100" dist="38100" dir="2700000" algn="tl">
                    <a:srgbClr val="000000">
                      <a:alpha val="43137"/>
                    </a:srgbClr>
                  </a:outerShdw>
                </a:effectLst>
              </a:rPr>
            </a:br>
            <a:r>
              <a:rPr lang="en-GB" sz="4400" dirty="0" smtClean="0">
                <a:solidFill>
                  <a:srgbClr val="FF0000"/>
                </a:solidFill>
                <a:effectLst>
                  <a:outerShdw blurRad="38100" dist="38100" dir="2700000" algn="tl">
                    <a:srgbClr val="000000">
                      <a:alpha val="43137"/>
                    </a:srgbClr>
                  </a:outerShdw>
                </a:effectLst>
                <a:latin typeface="Arial Black" panose="020B0A04020102020204" pitchFamily="34" charset="0"/>
              </a:rPr>
              <a:t>Week </a:t>
            </a:r>
            <a:r>
              <a:rPr lang="en-GB" sz="4400" dirty="0">
                <a:solidFill>
                  <a:srgbClr val="FF0000"/>
                </a:solidFill>
                <a:effectLst>
                  <a:outerShdw blurRad="38100" dist="38100" dir="2700000" algn="tl">
                    <a:srgbClr val="000000">
                      <a:alpha val="43137"/>
                    </a:srgbClr>
                  </a:outerShdw>
                </a:effectLst>
                <a:latin typeface="Arial Black" panose="020B0A04020102020204" pitchFamily="34" charset="0"/>
              </a:rPr>
              <a:t>2 </a:t>
            </a:r>
            <a:r>
              <a:rPr lang="en-GB" sz="4400" dirty="0" smtClean="0">
                <a:solidFill>
                  <a:srgbClr val="FF0000"/>
                </a:solidFill>
                <a:effectLst>
                  <a:outerShdw blurRad="38100" dist="38100" dir="2700000" algn="tl">
                    <a:srgbClr val="000000">
                      <a:alpha val="43137"/>
                    </a:srgbClr>
                  </a:outerShdw>
                </a:effectLst>
                <a:latin typeface="Arial Black" panose="020B0A04020102020204" pitchFamily="34" charset="0"/>
              </a:rPr>
              <a:t>Wednesday: </a:t>
            </a:r>
            <a:br>
              <a:rPr lang="en-GB" sz="4400" dirty="0" smtClean="0">
                <a:solidFill>
                  <a:srgbClr val="FF0000"/>
                </a:solidFill>
                <a:effectLst>
                  <a:outerShdw blurRad="38100" dist="38100" dir="2700000" algn="tl">
                    <a:srgbClr val="000000">
                      <a:alpha val="43137"/>
                    </a:srgbClr>
                  </a:outerShdw>
                </a:effectLst>
                <a:latin typeface="Arial Black" panose="020B0A04020102020204" pitchFamily="34" charset="0"/>
              </a:rPr>
            </a:br>
            <a:r>
              <a:rPr lang="en-GB" sz="4400" dirty="0" smtClean="0">
                <a:solidFill>
                  <a:srgbClr val="00B0F0"/>
                </a:solidFill>
                <a:effectLst>
                  <a:outerShdw blurRad="38100" dist="38100" dir="2700000" algn="tl">
                    <a:srgbClr val="000000">
                      <a:alpha val="43137"/>
                    </a:srgbClr>
                  </a:outerShdw>
                </a:effectLst>
                <a:latin typeface="Arial Black" panose="020B0A04020102020204" pitchFamily="34" charset="0"/>
              </a:rPr>
              <a:t>American </a:t>
            </a:r>
            <a:r>
              <a:rPr lang="en-GB" sz="4400" dirty="0">
                <a:solidFill>
                  <a:srgbClr val="00B0F0"/>
                </a:solidFill>
                <a:effectLst>
                  <a:outerShdw blurRad="38100" dist="38100" dir="2700000" algn="tl">
                    <a:srgbClr val="000000">
                      <a:alpha val="43137"/>
                    </a:srgbClr>
                  </a:outerShdw>
                </a:effectLst>
                <a:latin typeface="Arial Black" panose="020B0A04020102020204" pitchFamily="34" charset="0"/>
              </a:rPr>
              <a:t>Pop Music in the 1980s</a:t>
            </a:r>
            <a:br>
              <a:rPr lang="en-GB" sz="4400" dirty="0">
                <a:solidFill>
                  <a:srgbClr val="00B0F0"/>
                </a:solidFill>
                <a:effectLst>
                  <a:outerShdw blurRad="38100" dist="38100" dir="2700000" algn="tl">
                    <a:srgbClr val="000000">
                      <a:alpha val="43137"/>
                    </a:srgbClr>
                  </a:outerShdw>
                </a:effectLst>
                <a:latin typeface="Arial Black" panose="020B0A04020102020204" pitchFamily="34" charset="0"/>
              </a:rPr>
            </a:br>
            <a:r>
              <a:rPr lang="en-GB" sz="4400" dirty="0">
                <a:solidFill>
                  <a:schemeClr val="bg1"/>
                </a:solidFill>
                <a:effectLst>
                  <a:outerShdw blurRad="38100" dist="38100" dir="2700000" algn="tl">
                    <a:srgbClr val="000000">
                      <a:alpha val="43137"/>
                    </a:srgbClr>
                  </a:outerShdw>
                </a:effectLst>
                <a:latin typeface="Arial Black" panose="020B0A04020102020204" pitchFamily="34" charset="0"/>
              </a:rPr>
              <a:t>Hours 1–2 –</a:t>
            </a:r>
            <a:r>
              <a:rPr lang="en-GB" sz="4400" dirty="0">
                <a:solidFill>
                  <a:srgbClr val="00B0F0"/>
                </a:solidFill>
                <a:effectLst>
                  <a:outerShdw blurRad="38100" dist="38100" dir="2700000" algn="tl">
                    <a:srgbClr val="000000">
                      <a:alpha val="43137"/>
                    </a:srgbClr>
                  </a:outerShdw>
                </a:effectLst>
                <a:latin typeface="Arial Black" panose="020B0A04020102020204" pitchFamily="34" charset="0"/>
              </a:rPr>
              <a:t> </a:t>
            </a:r>
            <a:r>
              <a:rPr lang="en-GB" sz="4400" dirty="0" smtClean="0">
                <a:solidFill>
                  <a:srgbClr val="00B0F0"/>
                </a:solidFill>
                <a:effectLst>
                  <a:outerShdw blurRad="38100" dist="38100" dir="2700000" algn="tl">
                    <a:srgbClr val="000000">
                      <a:alpha val="43137"/>
                    </a:srgbClr>
                  </a:outerShdw>
                </a:effectLst>
                <a:latin typeface="Arial Black" panose="020B0A04020102020204" pitchFamily="34" charset="0"/>
              </a:rPr>
              <a:t/>
            </a:r>
            <a:br>
              <a:rPr lang="en-GB" sz="4400" dirty="0" smtClean="0">
                <a:solidFill>
                  <a:srgbClr val="00B0F0"/>
                </a:solidFill>
                <a:effectLst>
                  <a:outerShdw blurRad="38100" dist="38100" dir="2700000" algn="tl">
                    <a:srgbClr val="000000">
                      <a:alpha val="43137"/>
                    </a:srgbClr>
                  </a:outerShdw>
                </a:effectLst>
                <a:latin typeface="Arial Black" panose="020B0A04020102020204" pitchFamily="34" charset="0"/>
              </a:rPr>
            </a:br>
            <a:r>
              <a:rPr lang="en-GB" sz="4400" dirty="0" smtClean="0">
                <a:solidFill>
                  <a:srgbClr val="FF0000"/>
                </a:solidFill>
                <a:effectLst>
                  <a:outerShdw blurRad="38100" dist="38100" dir="2700000" algn="tl">
                    <a:srgbClr val="000000">
                      <a:alpha val="43137"/>
                    </a:srgbClr>
                  </a:outerShdw>
                </a:effectLst>
                <a:latin typeface="Arial Black" panose="020B0A04020102020204" pitchFamily="34" charset="0"/>
              </a:rPr>
              <a:t>Torn </a:t>
            </a:r>
            <a:r>
              <a:rPr lang="en-GB" sz="4400" dirty="0">
                <a:solidFill>
                  <a:srgbClr val="FF0000"/>
                </a:solidFill>
                <a:effectLst>
                  <a:outerShdw blurRad="38100" dist="38100" dir="2700000" algn="tl">
                    <a:srgbClr val="000000">
                      <a:alpha val="43137"/>
                    </a:srgbClr>
                  </a:outerShdw>
                </a:effectLst>
                <a:latin typeface="Arial Black" panose="020B0A04020102020204" pitchFamily="34" charset="0"/>
              </a:rPr>
              <a:t>in the USA: </a:t>
            </a:r>
            <a:r>
              <a:rPr lang="en-GB" sz="4400" dirty="0" smtClean="0">
                <a:solidFill>
                  <a:srgbClr val="00B0F0"/>
                </a:solidFill>
                <a:effectLst>
                  <a:outerShdw blurRad="38100" dist="38100" dir="2700000" algn="tl">
                    <a:srgbClr val="000000">
                      <a:alpha val="43137"/>
                    </a:srgbClr>
                  </a:outerShdw>
                </a:effectLst>
                <a:latin typeface="Arial Black" panose="020B0A04020102020204" pitchFamily="34" charset="0"/>
              </a:rPr>
              <a:t/>
            </a:r>
            <a:br>
              <a:rPr lang="en-GB" sz="4400" dirty="0" smtClean="0">
                <a:solidFill>
                  <a:srgbClr val="00B0F0"/>
                </a:solidFill>
                <a:effectLst>
                  <a:outerShdw blurRad="38100" dist="38100" dir="2700000" algn="tl">
                    <a:srgbClr val="000000">
                      <a:alpha val="43137"/>
                    </a:srgbClr>
                  </a:outerShdw>
                </a:effectLst>
                <a:latin typeface="Arial Black" panose="020B0A04020102020204" pitchFamily="34" charset="0"/>
              </a:rPr>
            </a:br>
            <a:r>
              <a:rPr lang="en-GB" sz="4400" dirty="0" smtClean="0">
                <a:solidFill>
                  <a:srgbClr val="00B0F0"/>
                </a:solidFill>
                <a:effectLst>
                  <a:outerShdw blurRad="38100" dist="38100" dir="2700000" algn="tl">
                    <a:srgbClr val="000000">
                      <a:alpha val="43137"/>
                    </a:srgbClr>
                  </a:outerShdw>
                </a:effectLst>
                <a:latin typeface="Arial Black" panose="020B0A04020102020204" pitchFamily="34" charset="0"/>
              </a:rPr>
              <a:t>Reagan</a:t>
            </a:r>
            <a:r>
              <a:rPr lang="en-GB" sz="4400" dirty="0" smtClean="0">
                <a:solidFill>
                  <a:srgbClr val="FF0000"/>
                </a:solidFill>
                <a:effectLst>
                  <a:outerShdw blurRad="38100" dist="38100" dir="2700000" algn="tl">
                    <a:srgbClr val="000000">
                      <a:alpha val="43137"/>
                    </a:srgbClr>
                  </a:outerShdw>
                </a:effectLst>
                <a:latin typeface="Arial Black" panose="020B0A04020102020204" pitchFamily="34" charset="0"/>
              </a:rPr>
              <a:t/>
            </a:r>
            <a:br>
              <a:rPr lang="en-GB" sz="4400" dirty="0" smtClean="0">
                <a:solidFill>
                  <a:srgbClr val="FF0000"/>
                </a:solidFill>
                <a:effectLst>
                  <a:outerShdw blurRad="38100" dist="38100" dir="2700000" algn="tl">
                    <a:srgbClr val="000000">
                      <a:alpha val="43137"/>
                    </a:srgbClr>
                  </a:outerShdw>
                </a:effectLst>
                <a:latin typeface="Arial Black" panose="020B0A04020102020204" pitchFamily="34" charset="0"/>
              </a:rPr>
            </a:br>
            <a:r>
              <a:rPr lang="en-GB" sz="4400" dirty="0" smtClean="0">
                <a:solidFill>
                  <a:srgbClr val="00B0F0"/>
                </a:solidFill>
                <a:effectLst>
                  <a:outerShdw blurRad="38100" dist="38100" dir="2700000" algn="tl">
                    <a:srgbClr val="000000">
                      <a:alpha val="43137"/>
                    </a:srgbClr>
                  </a:outerShdw>
                </a:effectLst>
                <a:latin typeface="Arial Black" panose="020B0A04020102020204" pitchFamily="34" charset="0"/>
              </a:rPr>
              <a:t> </a:t>
            </a:r>
            <a:r>
              <a:rPr lang="en-GB" sz="4400" dirty="0">
                <a:solidFill>
                  <a:schemeClr val="bg1"/>
                </a:solidFill>
                <a:effectLst>
                  <a:outerShdw blurRad="38100" dist="38100" dir="2700000" algn="tl">
                    <a:srgbClr val="000000">
                      <a:alpha val="43137"/>
                    </a:srgbClr>
                  </a:outerShdw>
                </a:effectLst>
                <a:latin typeface="Arial Black" panose="020B0A04020102020204" pitchFamily="34" charset="0"/>
              </a:rPr>
              <a:t>vs. </a:t>
            </a:r>
            <a:r>
              <a:rPr lang="en-GB" sz="4400" dirty="0" smtClean="0">
                <a:solidFill>
                  <a:schemeClr val="bg1"/>
                </a:solidFill>
                <a:effectLst>
                  <a:outerShdw blurRad="38100" dist="38100" dir="2700000" algn="tl">
                    <a:srgbClr val="000000">
                      <a:alpha val="43137"/>
                    </a:srgbClr>
                  </a:outerShdw>
                </a:effectLst>
                <a:latin typeface="Arial Black" panose="020B0A04020102020204" pitchFamily="34" charset="0"/>
              </a:rPr>
              <a:t/>
            </a:r>
            <a:br>
              <a:rPr lang="en-GB" sz="4400" dirty="0" smtClean="0">
                <a:solidFill>
                  <a:schemeClr val="bg1"/>
                </a:solidFill>
                <a:effectLst>
                  <a:outerShdw blurRad="38100" dist="38100" dir="2700000" algn="tl">
                    <a:srgbClr val="000000">
                      <a:alpha val="43137"/>
                    </a:srgbClr>
                  </a:outerShdw>
                </a:effectLst>
                <a:latin typeface="Arial Black" panose="020B0A04020102020204" pitchFamily="34" charset="0"/>
              </a:rPr>
            </a:br>
            <a:r>
              <a:rPr lang="en-GB" sz="4400" smtClean="0">
                <a:solidFill>
                  <a:srgbClr val="FF0000"/>
                </a:solidFill>
                <a:effectLst>
                  <a:outerShdw blurRad="38100" dist="38100" dir="2700000" algn="tl">
                    <a:srgbClr val="000000">
                      <a:alpha val="43137"/>
                    </a:srgbClr>
                  </a:outerShdw>
                </a:effectLst>
                <a:latin typeface="Arial Black" panose="020B0A04020102020204" pitchFamily="34" charset="0"/>
              </a:rPr>
              <a:t>Bruce </a:t>
            </a:r>
            <a:r>
              <a:rPr lang="en-GB" sz="4400" smtClean="0">
                <a:solidFill>
                  <a:srgbClr val="FF0000"/>
                </a:solidFill>
                <a:effectLst>
                  <a:outerShdw blurRad="38100" dist="38100" dir="2700000" algn="tl">
                    <a:srgbClr val="000000">
                      <a:alpha val="43137"/>
                    </a:srgbClr>
                  </a:outerShdw>
                </a:effectLst>
                <a:latin typeface="Arial Black" panose="020B0A04020102020204" pitchFamily="34" charset="0"/>
              </a:rPr>
              <a:t>Springsteen</a:t>
            </a:r>
            <a:r>
              <a:rPr lang="en-GB" dirty="0">
                <a:solidFill>
                  <a:schemeClr val="bg1"/>
                </a:solidFill>
              </a:rPr>
              <a:t/>
            </a:r>
            <a:br>
              <a:rPr lang="en-GB"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25491356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6029" y="204024"/>
            <a:ext cx="4665377" cy="48678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15845" y="204024"/>
            <a:ext cx="4377317" cy="48922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01 Born In The U.S.A..wa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167601" y="5542088"/>
            <a:ext cx="609600" cy="609600"/>
          </a:xfrm>
          <a:prstGeom prst="rect">
            <a:avLst/>
          </a:prstGeom>
        </p:spPr>
      </p:pic>
      <p:sp>
        <p:nvSpPr>
          <p:cNvPr id="3" name="TextBox 2"/>
          <p:cNvSpPr txBox="1"/>
          <p:nvPr/>
        </p:nvSpPr>
        <p:spPr>
          <a:xfrm>
            <a:off x="738429" y="5246724"/>
            <a:ext cx="10283356" cy="1200329"/>
          </a:xfrm>
          <a:prstGeom prst="rect">
            <a:avLst/>
          </a:prstGeom>
          <a:noFill/>
        </p:spPr>
        <p:txBody>
          <a:bodyPr wrap="square" rtlCol="0">
            <a:spAutoFit/>
          </a:bodyPr>
          <a:lstStyle/>
          <a:p>
            <a:r>
              <a:rPr lang="en-GB" dirty="0"/>
              <a:t>Bruce Springsteen</a:t>
            </a:r>
          </a:p>
          <a:p>
            <a:r>
              <a:rPr lang="en-GB" dirty="0"/>
              <a:t>‘Born in the USA,’ from the album</a:t>
            </a:r>
            <a:r>
              <a:rPr lang="en-GB" i="1" dirty="0"/>
              <a:t> Born in the USA </a:t>
            </a:r>
            <a:r>
              <a:rPr lang="en-GB" dirty="0"/>
              <a:t>(1984)</a:t>
            </a:r>
          </a:p>
          <a:p>
            <a:r>
              <a:rPr lang="en-GB" dirty="0"/>
              <a:t>Chart positions: </a:t>
            </a:r>
          </a:p>
          <a:p>
            <a:r>
              <a:rPr lang="en-GB" dirty="0"/>
              <a:t>Single = UK # 5 US # 9; Album = UK # 1  US # 1</a:t>
            </a:r>
          </a:p>
        </p:txBody>
      </p:sp>
      <p:sp>
        <p:nvSpPr>
          <p:cNvPr id="2" name="Rectangle 1"/>
          <p:cNvSpPr/>
          <p:nvPr/>
        </p:nvSpPr>
        <p:spPr>
          <a:xfrm>
            <a:off x="8331199" y="5385223"/>
            <a:ext cx="2333625" cy="1200329"/>
          </a:xfrm>
          <a:prstGeom prst="rect">
            <a:avLst/>
          </a:prstGeom>
        </p:spPr>
        <p:txBody>
          <a:bodyPr wrap="square">
            <a:spAutoFit/>
          </a:bodyPr>
          <a:lstStyle/>
          <a:p>
            <a:r>
              <a:rPr lang="en-GB" dirty="0">
                <a:hlinkClick r:id="rId7"/>
              </a:rPr>
              <a:t>https://</a:t>
            </a:r>
            <a:r>
              <a:rPr lang="en-GB" dirty="0" smtClean="0">
                <a:hlinkClick r:id="rId7"/>
              </a:rPr>
              <a:t>www.youtube.com/watch?v=EPhWR4d3FJQ</a:t>
            </a:r>
            <a:endParaRPr lang="en-GB" dirty="0" smtClean="0"/>
          </a:p>
          <a:p>
            <a:r>
              <a:rPr lang="en-GB" dirty="0"/>
              <a:t>]</a:t>
            </a:r>
          </a:p>
        </p:txBody>
      </p:sp>
    </p:spTree>
    <p:extLst>
      <p:ext uri="{BB962C8B-B14F-4D97-AF65-F5344CB8AC3E}">
        <p14:creationId xmlns:p14="http://schemas.microsoft.com/office/powerpoint/2010/main" val="421259771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79826"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6857"/>
            <a:ext cx="12192000" cy="5774567"/>
          </a:xfrm>
          <a:prstGeom prst="rect">
            <a:avLst/>
          </a:prstGeom>
          <a:noFill/>
        </p:spPr>
        <p:txBody>
          <a:bodyPr wrap="square" lIns="360000" tIns="360000" rIns="360000" bIns="360000" rtlCol="0">
            <a:spAutoFit/>
          </a:bodyPr>
          <a:lstStyle/>
          <a:p>
            <a:pPr algn="just"/>
            <a:r>
              <a:rPr lang="en-GB" sz="2400" b="1" dirty="0" smtClean="0">
                <a:solidFill>
                  <a:prstClr val="black"/>
                </a:solidFill>
                <a:latin typeface="Arial Black" panose="020B0A04020102020204" pitchFamily="34" charset="0"/>
                <a:cs typeface="Arial" pitchFamily="34" charset="0"/>
              </a:rPr>
              <a:t>‘Born </a:t>
            </a:r>
            <a:r>
              <a:rPr lang="en-GB" sz="2400" b="1" dirty="0">
                <a:solidFill>
                  <a:prstClr val="black"/>
                </a:solidFill>
                <a:latin typeface="Arial Black" panose="020B0A04020102020204" pitchFamily="34" charset="0"/>
                <a:cs typeface="Arial" pitchFamily="34" charset="0"/>
              </a:rPr>
              <a:t>in the USA’ and </a:t>
            </a:r>
            <a:r>
              <a:rPr lang="en-GB" sz="2400" b="1" i="1" dirty="0">
                <a:solidFill>
                  <a:prstClr val="black"/>
                </a:solidFill>
                <a:latin typeface="Arial Black" panose="020B0A04020102020204" pitchFamily="34" charset="0"/>
                <a:cs typeface="Arial" pitchFamily="34" charset="0"/>
              </a:rPr>
              <a:t>Dear America: Letters from Vietnam </a:t>
            </a:r>
            <a:r>
              <a:rPr lang="en-GB" sz="2400" b="1" dirty="0">
                <a:solidFill>
                  <a:prstClr val="black"/>
                </a:solidFill>
                <a:latin typeface="Arial Black" panose="020B0A04020102020204" pitchFamily="34" charset="0"/>
                <a:cs typeface="Arial" pitchFamily="34" charset="0"/>
              </a:rPr>
              <a:t>(1987)</a:t>
            </a:r>
            <a:endParaRPr lang="en-GB" sz="2400" b="1" i="1" dirty="0">
              <a:solidFill>
                <a:prstClr val="black"/>
              </a:solidFill>
              <a:latin typeface="Arial Black" panose="020B0A04020102020204" pitchFamily="34" charset="0"/>
              <a:cs typeface="Arial" pitchFamily="34" charset="0"/>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just"/>
            <a:endParaRPr lang="en-GB" sz="1600" b="1" dirty="0">
              <a:solidFill>
                <a:prstClr val="black"/>
              </a:solidFill>
            </a:endParaRPr>
          </a:p>
          <a:p>
            <a:pPr algn="just"/>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just"/>
            <a:endParaRPr lang="en-GB" sz="1600" b="1" dirty="0">
              <a:solidFill>
                <a:prstClr val="black"/>
              </a:solidFill>
            </a:endParaRPr>
          </a:p>
          <a:p>
            <a:pPr algn="ctr"/>
            <a:endParaRPr lang="en-GB" sz="1600" dirty="0">
              <a:solidFill>
                <a:prstClr val="black"/>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48905" y="792989"/>
            <a:ext cx="4572001" cy="3213361"/>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65860" y="3356993"/>
            <a:ext cx="5002139" cy="3501008"/>
          </a:xfrm>
          <a:prstGeom prst="rect">
            <a:avLst/>
          </a:prstGeom>
        </p:spPr>
      </p:pic>
      <p:sp>
        <p:nvSpPr>
          <p:cNvPr id="6" name="TextBox 5"/>
          <p:cNvSpPr txBox="1"/>
          <p:nvPr/>
        </p:nvSpPr>
        <p:spPr>
          <a:xfrm>
            <a:off x="1556172" y="4149080"/>
            <a:ext cx="4109687" cy="1600438"/>
          </a:xfrm>
          <a:prstGeom prst="rect">
            <a:avLst/>
          </a:prstGeom>
          <a:noFill/>
        </p:spPr>
        <p:txBody>
          <a:bodyPr wrap="square" lIns="360000" rIns="360000" rtlCol="0">
            <a:spAutoFit/>
          </a:bodyPr>
          <a:lstStyle/>
          <a:p>
            <a:pPr marL="285750" indent="-285750">
              <a:buFont typeface="Arial" pitchFamily="34" charset="0"/>
              <a:buChar char="•"/>
            </a:pPr>
            <a:r>
              <a:rPr lang="en-GB" sz="2000" dirty="0"/>
              <a:t>‘Born in the USA’ plays at the end of </a:t>
            </a:r>
            <a:r>
              <a:rPr lang="en-GB" sz="2000" i="1" dirty="0"/>
              <a:t>Dear America</a:t>
            </a:r>
            <a:r>
              <a:rPr lang="en-GB" sz="2000" dirty="0"/>
              <a:t>, after Ellen Burstyn reads the final letter by Eleanor </a:t>
            </a:r>
            <a:r>
              <a:rPr lang="en-GB" sz="2000" dirty="0" err="1"/>
              <a:t>Wimbish</a:t>
            </a:r>
            <a:r>
              <a:rPr lang="en-GB" sz="2000" dirty="0"/>
              <a:t>.</a:t>
            </a:r>
          </a:p>
          <a:p>
            <a:pPr marL="285750" indent="-285750">
              <a:buFont typeface="Arial" pitchFamily="34" charset="0"/>
              <a:buChar char="•"/>
            </a:pPr>
            <a:endParaRPr lang="en-GB" dirty="0"/>
          </a:p>
        </p:txBody>
      </p:sp>
      <p:sp>
        <p:nvSpPr>
          <p:cNvPr id="5" name="Rectangle 4"/>
          <p:cNvSpPr/>
          <p:nvPr/>
        </p:nvSpPr>
        <p:spPr>
          <a:xfrm>
            <a:off x="6395358" y="1634085"/>
            <a:ext cx="4272641" cy="923330"/>
          </a:xfrm>
          <a:prstGeom prst="rect">
            <a:avLst/>
          </a:prstGeom>
        </p:spPr>
        <p:txBody>
          <a:bodyPr wrap="square">
            <a:spAutoFit/>
          </a:bodyPr>
          <a:lstStyle/>
          <a:p>
            <a:r>
              <a:rPr lang="en-GB" dirty="0"/>
              <a:t>https://www.youtube.com/watch?v=70mKwbmsJH4&amp;index=7&amp;list=PL2BBA84FC6F234C4A</a:t>
            </a:r>
          </a:p>
        </p:txBody>
      </p:sp>
    </p:spTree>
    <p:extLst>
      <p:ext uri="{BB962C8B-B14F-4D97-AF65-F5344CB8AC3E}">
        <p14:creationId xmlns:p14="http://schemas.microsoft.com/office/powerpoint/2010/main" val="18460824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6856"/>
            <a:ext cx="12066814" cy="5528346"/>
          </a:xfrm>
          <a:prstGeom prst="rect">
            <a:avLst/>
          </a:prstGeom>
          <a:noFill/>
        </p:spPr>
        <p:txBody>
          <a:bodyPr wrap="square" lIns="360000" tIns="360000" rIns="360000" bIns="360000" rtlCol="0">
            <a:spAutoFit/>
          </a:bodyPr>
          <a:lstStyle/>
          <a:p>
            <a:pPr algn="ctr"/>
            <a:r>
              <a:rPr lang="en-GB" sz="2400" b="1" dirty="0">
                <a:solidFill>
                  <a:prstClr val="black"/>
                </a:solidFill>
                <a:cs typeface="Arial" pitchFamily="34" charset="0"/>
              </a:rPr>
              <a:t>‘</a:t>
            </a:r>
            <a:r>
              <a:rPr lang="en-GB" sz="2400" b="1" dirty="0">
                <a:solidFill>
                  <a:prstClr val="black"/>
                </a:solidFill>
                <a:latin typeface="Arial Black" panose="020B0A04020102020204" pitchFamily="34" charset="0"/>
                <a:cs typeface="Arial" pitchFamily="34" charset="0"/>
              </a:rPr>
              <a:t>Born in the USA’ and </a:t>
            </a:r>
            <a:r>
              <a:rPr lang="en-GB" sz="2400" b="1" i="1" dirty="0">
                <a:solidFill>
                  <a:prstClr val="black"/>
                </a:solidFill>
                <a:latin typeface="Arial Black" panose="020B0A04020102020204" pitchFamily="34" charset="0"/>
                <a:cs typeface="Arial" pitchFamily="34" charset="0"/>
              </a:rPr>
              <a:t>Dear America: Letters from Vietnam</a:t>
            </a:r>
            <a:endParaRPr lang="en-GB" sz="1600" b="1" dirty="0">
              <a:solidFill>
                <a:prstClr val="black"/>
              </a:solidFill>
              <a:latin typeface="Arial Black" panose="020B0A04020102020204" pitchFamily="34" charset="0"/>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just"/>
            <a:endParaRPr lang="en-GB" sz="1600" b="1" dirty="0">
              <a:solidFill>
                <a:prstClr val="black"/>
              </a:solidFill>
            </a:endParaRPr>
          </a:p>
          <a:p>
            <a:pPr algn="just"/>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just"/>
            <a:endParaRPr lang="en-GB" sz="1600" b="1" dirty="0">
              <a:solidFill>
                <a:prstClr val="black"/>
              </a:solidFill>
            </a:endParaRPr>
          </a:p>
          <a:p>
            <a:pPr algn="ctr"/>
            <a:endParaRPr lang="en-GB" sz="1600" dirty="0">
              <a:solidFill>
                <a:prstClr val="black"/>
              </a:solidFill>
            </a:endParaRPr>
          </a:p>
        </p:txBody>
      </p:sp>
      <p:sp>
        <p:nvSpPr>
          <p:cNvPr id="6" name="TextBox 5"/>
          <p:cNvSpPr txBox="1"/>
          <p:nvPr/>
        </p:nvSpPr>
        <p:spPr>
          <a:xfrm>
            <a:off x="-152144" y="1535859"/>
            <a:ext cx="2223825" cy="2800767"/>
          </a:xfrm>
          <a:prstGeom prst="rect">
            <a:avLst/>
          </a:prstGeom>
          <a:noFill/>
        </p:spPr>
        <p:txBody>
          <a:bodyPr wrap="square" lIns="360000" rIns="360000" rtlCol="0">
            <a:spAutoFit/>
          </a:bodyPr>
          <a:lstStyle/>
          <a:p>
            <a:pPr marL="285750" indent="-285750">
              <a:buFont typeface="Arial" pitchFamily="34" charset="0"/>
              <a:buChar char="•"/>
            </a:pPr>
            <a:r>
              <a:rPr lang="en-GB" sz="1600" dirty="0"/>
              <a:t>As ‘Born in the USA’ plays, we see footage of Vietnam veterans at the Vietnam Veterans Memorial, before the end credits start to roll.</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19536" y="836712"/>
            <a:ext cx="3917950" cy="2670058"/>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317702" y="856556"/>
            <a:ext cx="3917950" cy="2830911"/>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17702" y="3854338"/>
            <a:ext cx="3917950" cy="2785764"/>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19536" y="3854338"/>
            <a:ext cx="3917950" cy="2850262"/>
          </a:xfrm>
          <a:prstGeom prst="rect">
            <a:avLst/>
          </a:prstGeom>
        </p:spPr>
      </p:pic>
    </p:spTree>
    <p:extLst>
      <p:ext uri="{BB962C8B-B14F-4D97-AF65-F5344CB8AC3E}">
        <p14:creationId xmlns:p14="http://schemas.microsoft.com/office/powerpoint/2010/main" val="262053093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0"/>
            <a:ext cx="9568543" cy="7461522"/>
          </a:xfrm>
          <a:prstGeom prst="rect">
            <a:avLst/>
          </a:prstGeom>
          <a:noFill/>
        </p:spPr>
        <p:txBody>
          <a:bodyPr wrap="square" lIns="540000" tIns="540000" rIns="540000" bIns="540000" rtlCol="0">
            <a:spAutoFit/>
          </a:bodyPr>
          <a:lstStyle/>
          <a:p>
            <a:pPr algn="ctr"/>
            <a:r>
              <a:rPr lang="en-GB" sz="2800" b="1" dirty="0">
                <a:latin typeface="Arial Black" panose="020B0A04020102020204" pitchFamily="34" charset="0"/>
              </a:rPr>
              <a:t>Vietnam as a “Rock ‘n’ Roll War”</a:t>
            </a:r>
          </a:p>
          <a:p>
            <a:pPr marL="285750" indent="-285750">
              <a:buFont typeface="Arial" pitchFamily="34" charset="0"/>
              <a:buChar char="•"/>
            </a:pPr>
            <a:endParaRPr lang="en-GB" sz="2400" dirty="0"/>
          </a:p>
          <a:p>
            <a:pPr marL="285750" indent="-285750">
              <a:buFont typeface="Arial" pitchFamily="34" charset="0"/>
              <a:buChar char="•"/>
            </a:pPr>
            <a:r>
              <a:rPr lang="en-GB" sz="2200" dirty="0"/>
              <a:t>Rock ‘n’ roll </a:t>
            </a:r>
            <a:r>
              <a:rPr lang="en-GB" sz="2200" dirty="0" smtClean="0"/>
              <a:t>indelibly associated </a:t>
            </a:r>
            <a:r>
              <a:rPr lang="en-GB" sz="2200" dirty="0"/>
              <a:t>with Vietnam in popular memory of the war</a:t>
            </a:r>
          </a:p>
          <a:p>
            <a:pPr marL="285750" indent="-285750">
              <a:buFont typeface="Arial" pitchFamily="34" charset="0"/>
              <a:buChar char="•"/>
            </a:pPr>
            <a:endParaRPr lang="en-GB" sz="2200" dirty="0"/>
          </a:p>
          <a:p>
            <a:pPr marL="285750" indent="-285750">
              <a:buFont typeface="Arial" pitchFamily="34" charset="0"/>
              <a:buChar char="•"/>
            </a:pPr>
            <a:r>
              <a:rPr lang="en-GB" sz="2200" dirty="0"/>
              <a:t>Rock ‘n’ roll novel to Vietnam War era; emerged in 1950s thus postdating other American wars</a:t>
            </a:r>
          </a:p>
          <a:p>
            <a:pPr marL="285750" indent="-285750">
              <a:buFont typeface="Arial" pitchFamily="34" charset="0"/>
              <a:buChar char="•"/>
            </a:pPr>
            <a:endParaRPr lang="en-GB" sz="2200" dirty="0"/>
          </a:p>
          <a:p>
            <a:pPr marL="285750" indent="-285750">
              <a:buFont typeface="Arial" pitchFamily="34" charset="0"/>
              <a:buChar char="•"/>
            </a:pPr>
            <a:r>
              <a:rPr lang="en-GB" sz="2200" dirty="0"/>
              <a:t>Rock artists associated with 60s counterculture and Civil Rights movement: anti-war songs by </a:t>
            </a:r>
            <a:r>
              <a:rPr lang="en-GB" sz="2200" dirty="0" smtClean="0"/>
              <a:t>Crosby, Stills, Nash &amp; Young (‘Ohio’), Marvin </a:t>
            </a:r>
            <a:r>
              <a:rPr lang="en-GB" sz="2200" dirty="0"/>
              <a:t>Gaye (‘What’s Going On?’) and Edwin Starr (‘War’)</a:t>
            </a:r>
          </a:p>
          <a:p>
            <a:pPr marL="285750" indent="-285750">
              <a:buFont typeface="Arial" pitchFamily="34" charset="0"/>
              <a:buChar char="•"/>
            </a:pPr>
            <a:endParaRPr lang="en-GB" sz="2200" dirty="0"/>
          </a:p>
          <a:p>
            <a:pPr marL="285750" indent="-285750">
              <a:buFont typeface="Arial" pitchFamily="34" charset="0"/>
              <a:buChar char="•"/>
            </a:pPr>
            <a:r>
              <a:rPr lang="en-GB" sz="2200" dirty="0"/>
              <a:t>Rock ‘n’ roll part of everyday experience in Vietnam – e.g. </a:t>
            </a:r>
            <a:r>
              <a:rPr lang="en-GB" sz="2200" dirty="0" smtClean="0"/>
              <a:t>oral interviewees</a:t>
            </a:r>
            <a:r>
              <a:rPr lang="en-GB" sz="2200" i="1" dirty="0" smtClean="0"/>
              <a:t>; </a:t>
            </a:r>
            <a:r>
              <a:rPr lang="en-GB" sz="2200" dirty="0"/>
              <a:t>American rock influenced indigenous Vietnamese music; US Army sponsored rock bands featuring servicemen in Vietnam era (see: </a:t>
            </a:r>
            <a:r>
              <a:rPr lang="en-GB" sz="2200" u="sng" dirty="0">
                <a:hlinkClick r:id="rId3"/>
              </a:rPr>
              <a:t>http://www.npr.org/2011/10/30/141827472/the-u-s-armys-rock-n-roll-past</a:t>
            </a:r>
            <a:r>
              <a:rPr lang="en-GB" sz="2200" u="sng" dirty="0"/>
              <a:t>)</a:t>
            </a:r>
          </a:p>
          <a:p>
            <a:endParaRPr lang="en-GB" sz="1600" u="sng" dirty="0"/>
          </a:p>
          <a:p>
            <a:pPr marL="285750" indent="-285750">
              <a:buFont typeface="Arial" pitchFamily="34" charset="0"/>
              <a:buChar char="•"/>
            </a:pPr>
            <a:endParaRPr lang="en-GB" sz="1600" u="sng" dirty="0"/>
          </a:p>
        </p:txBody>
      </p:sp>
      <p:pic>
        <p:nvPicPr>
          <p:cNvPr id="5" name="Picture 4"/>
          <p:cNvPicPr>
            <a:picLocks noChangeAspect="1"/>
          </p:cNvPicPr>
          <p:nvPr/>
        </p:nvPicPr>
        <p:blipFill>
          <a:blip r:embed="rId4"/>
          <a:stretch>
            <a:fillRect/>
          </a:stretch>
        </p:blipFill>
        <p:spPr>
          <a:xfrm>
            <a:off x="9720943" y="2470008"/>
            <a:ext cx="2471057" cy="2464817"/>
          </a:xfrm>
          <a:prstGeom prst="rect">
            <a:avLst/>
          </a:prstGeom>
        </p:spPr>
      </p:pic>
      <p:pic>
        <p:nvPicPr>
          <p:cNvPr id="6" name="Picture 5"/>
          <p:cNvPicPr>
            <a:picLocks noChangeAspect="1"/>
          </p:cNvPicPr>
          <p:nvPr/>
        </p:nvPicPr>
        <p:blipFill>
          <a:blip r:embed="rId5"/>
          <a:stretch>
            <a:fillRect/>
          </a:stretch>
        </p:blipFill>
        <p:spPr>
          <a:xfrm>
            <a:off x="9720943" y="0"/>
            <a:ext cx="2471057" cy="2471057"/>
          </a:xfrm>
          <a:prstGeom prst="rect">
            <a:avLst/>
          </a:prstGeom>
        </p:spPr>
      </p:pic>
      <p:pic>
        <p:nvPicPr>
          <p:cNvPr id="7" name="Picture 6"/>
          <p:cNvPicPr>
            <a:picLocks noChangeAspect="1"/>
          </p:cNvPicPr>
          <p:nvPr/>
        </p:nvPicPr>
        <p:blipFill>
          <a:blip r:embed="rId6"/>
          <a:stretch>
            <a:fillRect/>
          </a:stretch>
        </p:blipFill>
        <p:spPr>
          <a:xfrm>
            <a:off x="9568543" y="4610100"/>
            <a:ext cx="2247900" cy="2247900"/>
          </a:xfrm>
          <a:prstGeom prst="rect">
            <a:avLst/>
          </a:prstGeom>
        </p:spPr>
      </p:pic>
    </p:spTree>
    <p:extLst>
      <p:ext uri="{BB962C8B-B14F-4D97-AF65-F5344CB8AC3E}">
        <p14:creationId xmlns:p14="http://schemas.microsoft.com/office/powerpoint/2010/main" val="380998779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6856"/>
            <a:ext cx="9095656" cy="4543461"/>
          </a:xfrm>
          <a:prstGeom prst="rect">
            <a:avLst/>
          </a:prstGeom>
          <a:noFill/>
        </p:spPr>
        <p:txBody>
          <a:bodyPr wrap="square" lIns="360000" tIns="360000" rIns="360000" bIns="360000" rtlCol="0">
            <a:spAutoFit/>
          </a:bodyPr>
          <a:lstStyle/>
          <a:p>
            <a:r>
              <a:rPr lang="en-GB" sz="3200" b="1" dirty="0">
                <a:latin typeface="Arial Black" panose="020B0A04020102020204" pitchFamily="34" charset="0"/>
              </a:rPr>
              <a:t>Vietnam as a “Rock ‘n’ Roll </a:t>
            </a:r>
            <a:r>
              <a:rPr lang="en-GB" sz="3200" b="1" dirty="0" smtClean="0">
                <a:latin typeface="Arial Black" panose="020B0A04020102020204" pitchFamily="34" charset="0"/>
              </a:rPr>
              <a:t>War</a:t>
            </a:r>
          </a:p>
          <a:p>
            <a:endParaRPr lang="en-GB" sz="2400" dirty="0"/>
          </a:p>
          <a:p>
            <a:pPr marL="285750" indent="-285750">
              <a:buFont typeface="Arial" pitchFamily="34" charset="0"/>
              <a:buChar char="•"/>
            </a:pPr>
            <a:r>
              <a:rPr lang="en-GB" sz="2400" dirty="0" smtClean="0"/>
              <a:t>Use </a:t>
            </a:r>
            <a:r>
              <a:rPr lang="en-GB" sz="2400" dirty="0"/>
              <a:t>of rock ‘n’ roll in Vietnam War films as a way to evoke historical milieu, and as a thematic trope (e.g. </a:t>
            </a:r>
            <a:r>
              <a:rPr lang="en-GB" sz="2400" i="1" dirty="0"/>
              <a:t>Apocalypse Now </a:t>
            </a:r>
            <a:r>
              <a:rPr lang="en-GB" sz="2400" dirty="0"/>
              <a:t>[1979], </a:t>
            </a:r>
            <a:r>
              <a:rPr lang="en-GB" sz="2400" i="1" dirty="0"/>
              <a:t>Platoon </a:t>
            </a:r>
            <a:r>
              <a:rPr lang="en-GB" sz="2400" dirty="0"/>
              <a:t>[1986]</a:t>
            </a:r>
            <a:r>
              <a:rPr lang="en-GB" sz="2400" i="1" dirty="0"/>
              <a:t>, Good Morning, Vietnam </a:t>
            </a:r>
            <a:r>
              <a:rPr lang="en-GB" sz="2400" dirty="0"/>
              <a:t>[1987</a:t>
            </a:r>
            <a:r>
              <a:rPr lang="en-GB" sz="2400" dirty="0" smtClean="0"/>
              <a:t>])</a:t>
            </a:r>
          </a:p>
          <a:p>
            <a:pPr marL="285750" indent="-285750">
              <a:buFont typeface="Arial" pitchFamily="34" charset="0"/>
              <a:buChar char="•"/>
            </a:pPr>
            <a:endParaRPr lang="en-GB" sz="2400" dirty="0"/>
          </a:p>
          <a:p>
            <a:pPr marL="285750" indent="-285750">
              <a:buFont typeface="Arial" pitchFamily="34" charset="0"/>
              <a:buChar char="•"/>
            </a:pPr>
            <a:r>
              <a:rPr lang="en-GB" sz="2400" dirty="0"/>
              <a:t>Lines and images from documentary film </a:t>
            </a:r>
            <a:r>
              <a:rPr lang="en-GB" sz="2400" i="1" dirty="0"/>
              <a:t>Vietnam Requiem </a:t>
            </a:r>
            <a:r>
              <a:rPr lang="en-GB" sz="2400" dirty="0"/>
              <a:t>(1982) used in Paul </a:t>
            </a:r>
            <a:r>
              <a:rPr lang="en-GB" sz="2400" dirty="0" err="1"/>
              <a:t>Hardcastle’s</a:t>
            </a:r>
            <a:r>
              <a:rPr lang="en-GB" sz="2400" dirty="0"/>
              <a:t> UK # 1 single ‘19’ (1985) and in its video (directed by Jonas McCord and Bill </a:t>
            </a:r>
            <a:r>
              <a:rPr lang="en-GB" sz="2400" dirty="0" err="1"/>
              <a:t>Couterié</a:t>
            </a:r>
            <a:r>
              <a:rPr lang="en-GB" sz="2400" dirty="0"/>
              <a:t>) [</a:t>
            </a:r>
            <a:r>
              <a:rPr lang="en-GB" sz="2400" dirty="0">
                <a:hlinkClick r:id="rId3"/>
              </a:rPr>
              <a:t>http://www.youtube.com/watch?v=uhi6mwLjDMw</a:t>
            </a:r>
            <a:r>
              <a:rPr lang="en-GB" sz="2400" dirty="0" smtClean="0"/>
              <a:t>]</a:t>
            </a:r>
            <a:endParaRPr lang="en-GB" sz="2400" dirty="0"/>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95656" y="3571784"/>
            <a:ext cx="3096344" cy="30963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19827" y="278008"/>
            <a:ext cx="3096344" cy="30963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4064180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doDdTAlpFzk"/>
          <p:cNvPicPr>
            <a:picLocks noRot="1" noChangeAspect="1"/>
          </p:cNvPicPr>
          <p:nvPr>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2367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4300" y="-2580"/>
            <a:ext cx="12306300" cy="6636341"/>
          </a:xfrm>
          <a:prstGeom prst="rect">
            <a:avLst/>
          </a:prstGeom>
          <a:noFill/>
        </p:spPr>
        <p:txBody>
          <a:bodyPr wrap="square" lIns="360000" tIns="360000" rIns="360000" bIns="360000" rtlCol="0">
            <a:spAutoFit/>
          </a:bodyPr>
          <a:lstStyle/>
          <a:p>
            <a:pPr algn="ctr"/>
            <a:r>
              <a:rPr lang="en-GB" sz="2400" b="1" i="1" dirty="0">
                <a:latin typeface="Arial Black" panose="020B0A04020102020204" pitchFamily="34" charset="0"/>
              </a:rPr>
              <a:t>Born in the USA</a:t>
            </a:r>
            <a:r>
              <a:rPr lang="en-GB" sz="2400" b="1" dirty="0">
                <a:latin typeface="Arial Black" panose="020B0A04020102020204" pitchFamily="34" charset="0"/>
              </a:rPr>
              <a:t>, Film and Video</a:t>
            </a:r>
            <a:endParaRPr lang="en-GB" sz="2400" dirty="0">
              <a:latin typeface="Arial Black" panose="020B0A04020102020204" pitchFamily="34" charset="0"/>
            </a:endParaRP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pPr marL="285750" indent="-285750">
              <a:buFont typeface="Arial" pitchFamily="34" charset="0"/>
              <a:buChar char="•"/>
            </a:pPr>
            <a:r>
              <a:rPr lang="en-GB" sz="2000" dirty="0"/>
              <a:t>Like ‘19,’ ‘Born in the USA’ prospered from the advent of music video and a television channel devoted to playing them (MTV, launched 1981)</a:t>
            </a:r>
          </a:p>
          <a:p>
            <a:pPr marL="285750" indent="-285750">
              <a:buFont typeface="Arial" pitchFamily="34" charset="0"/>
              <a:buChar char="•"/>
            </a:pPr>
            <a:r>
              <a:rPr lang="en-GB" sz="2000" dirty="0" smtClean="0"/>
              <a:t>‘</a:t>
            </a:r>
            <a:r>
              <a:rPr lang="en-GB" sz="2000" dirty="0"/>
              <a:t>Born in the USA’ third of a record-equalling seven US Top 10 hits from the album of the same name</a:t>
            </a:r>
          </a:p>
          <a:p>
            <a:pPr marL="285750" indent="-285750">
              <a:buFont typeface="Arial" pitchFamily="34" charset="0"/>
              <a:buChar char="•"/>
            </a:pPr>
            <a:r>
              <a:rPr lang="en-GB" sz="2000" dirty="0"/>
              <a:t>Lead single ‘Dancing in the Dark’ had successful video directed by Brian De Palma (whose credits include </a:t>
            </a:r>
            <a:r>
              <a:rPr lang="en-GB" sz="2000" i="1" dirty="0"/>
              <a:t>Carrie </a:t>
            </a:r>
            <a:r>
              <a:rPr lang="en-GB" sz="2000" dirty="0"/>
              <a:t>[1976], </a:t>
            </a:r>
            <a:r>
              <a:rPr lang="en-GB" sz="2000" i="1" dirty="0"/>
              <a:t>Scarface</a:t>
            </a:r>
            <a:r>
              <a:rPr lang="en-GB" sz="2000" dirty="0"/>
              <a:t> [1983] and </a:t>
            </a:r>
            <a:r>
              <a:rPr lang="en-GB" sz="2000" i="1" dirty="0"/>
              <a:t>The Untouchables </a:t>
            </a:r>
            <a:r>
              <a:rPr lang="en-GB" sz="2000" dirty="0"/>
              <a:t>[1987])</a:t>
            </a:r>
          </a:p>
          <a:p>
            <a:pPr marL="285750" indent="-285750">
              <a:buFont typeface="Arial" pitchFamily="34" charset="0"/>
              <a:buChar char="•"/>
            </a:pPr>
            <a:r>
              <a:rPr lang="en-GB" sz="2000" i="1" dirty="0"/>
              <a:t>Born in the USA </a:t>
            </a:r>
            <a:r>
              <a:rPr lang="en-GB" sz="2000" dirty="0"/>
              <a:t>sold upwards of 15 million copies in the US, and more than 30 million worldwide</a:t>
            </a:r>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3666" t="10109" r="7526" b="3417"/>
          <a:stretch/>
        </p:blipFill>
        <p:spPr>
          <a:xfrm>
            <a:off x="5839173" y="812852"/>
            <a:ext cx="4559711" cy="3505865"/>
          </a:xfrm>
          <a:prstGeom prst="rect">
            <a:avLst/>
          </a:prstGeom>
        </p:spPr>
      </p:pic>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l="29672" t="9606" r="20972" b="10388"/>
          <a:stretch/>
        </p:blipFill>
        <p:spPr>
          <a:xfrm>
            <a:off x="1759972" y="812852"/>
            <a:ext cx="4047996" cy="3497109"/>
          </a:xfrm>
          <a:prstGeom prst="rect">
            <a:avLst/>
          </a:prstGeom>
        </p:spPr>
      </p:pic>
    </p:spTree>
    <p:extLst>
      <p:ext uri="{BB962C8B-B14F-4D97-AF65-F5344CB8AC3E}">
        <p14:creationId xmlns:p14="http://schemas.microsoft.com/office/powerpoint/2010/main" val="66141530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26658" y="-2580"/>
            <a:ext cx="9065342" cy="4481905"/>
          </a:xfrm>
          <a:prstGeom prst="rect">
            <a:avLst/>
          </a:prstGeom>
          <a:noFill/>
        </p:spPr>
        <p:txBody>
          <a:bodyPr wrap="square" lIns="360000" tIns="360000" rIns="360000" bIns="360000" rtlCol="0">
            <a:spAutoFit/>
          </a:bodyPr>
          <a:lstStyle/>
          <a:p>
            <a:pPr algn="ctr"/>
            <a:r>
              <a:rPr lang="en-GB" sz="3200" b="1" dirty="0" smtClean="0">
                <a:latin typeface="Arial Black" panose="020B0A04020102020204" pitchFamily="34" charset="0"/>
              </a:rPr>
              <a:t>The MTV Generation</a:t>
            </a:r>
            <a:endParaRPr lang="en-GB" sz="32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000" dirty="0"/>
          </a:p>
        </p:txBody>
      </p:sp>
      <p:pic>
        <p:nvPicPr>
          <p:cNvPr id="4" name="Picture 3"/>
          <p:cNvPicPr>
            <a:picLocks noChangeAspect="1"/>
          </p:cNvPicPr>
          <p:nvPr/>
        </p:nvPicPr>
        <p:blipFill>
          <a:blip r:embed="rId2"/>
          <a:stretch>
            <a:fillRect/>
          </a:stretch>
        </p:blipFill>
        <p:spPr>
          <a:xfrm>
            <a:off x="5524500" y="1097950"/>
            <a:ext cx="6667500" cy="3381375"/>
          </a:xfrm>
          <a:prstGeom prst="rect">
            <a:avLst/>
          </a:prstGeom>
        </p:spPr>
      </p:pic>
      <p:pic>
        <p:nvPicPr>
          <p:cNvPr id="5" name="Picture 4"/>
          <p:cNvPicPr>
            <a:picLocks noChangeAspect="1"/>
          </p:cNvPicPr>
          <p:nvPr/>
        </p:nvPicPr>
        <p:blipFill>
          <a:blip r:embed="rId3"/>
          <a:stretch>
            <a:fillRect/>
          </a:stretch>
        </p:blipFill>
        <p:spPr>
          <a:xfrm>
            <a:off x="0" y="3685609"/>
            <a:ext cx="4792495" cy="3172391"/>
          </a:xfrm>
          <a:prstGeom prst="rect">
            <a:avLst/>
          </a:prstGeom>
        </p:spPr>
      </p:pic>
      <p:pic>
        <p:nvPicPr>
          <p:cNvPr id="6" name="Picture 5"/>
          <p:cNvPicPr>
            <a:picLocks noChangeAspect="1"/>
          </p:cNvPicPr>
          <p:nvPr/>
        </p:nvPicPr>
        <p:blipFill>
          <a:blip r:embed="rId4"/>
          <a:stretch>
            <a:fillRect/>
          </a:stretch>
        </p:blipFill>
        <p:spPr>
          <a:xfrm>
            <a:off x="-36679" y="-55654"/>
            <a:ext cx="3808579" cy="3816211"/>
          </a:xfrm>
          <a:prstGeom prst="rect">
            <a:avLst/>
          </a:prstGeom>
        </p:spPr>
      </p:pic>
      <p:pic>
        <p:nvPicPr>
          <p:cNvPr id="7" name="Picture 6"/>
          <p:cNvPicPr>
            <a:picLocks noChangeAspect="1"/>
          </p:cNvPicPr>
          <p:nvPr/>
        </p:nvPicPr>
        <p:blipFill>
          <a:blip r:embed="rId5"/>
          <a:stretch>
            <a:fillRect/>
          </a:stretch>
        </p:blipFill>
        <p:spPr>
          <a:xfrm>
            <a:off x="4829174" y="4532398"/>
            <a:ext cx="2811166" cy="2325601"/>
          </a:xfrm>
          <a:prstGeom prst="rect">
            <a:avLst/>
          </a:prstGeom>
        </p:spPr>
      </p:pic>
      <p:pic>
        <p:nvPicPr>
          <p:cNvPr id="8" name="Picture 7"/>
          <p:cNvPicPr>
            <a:picLocks noChangeAspect="1"/>
          </p:cNvPicPr>
          <p:nvPr/>
        </p:nvPicPr>
        <p:blipFill>
          <a:blip r:embed="rId6"/>
          <a:stretch>
            <a:fillRect/>
          </a:stretch>
        </p:blipFill>
        <p:spPr>
          <a:xfrm>
            <a:off x="8967019" y="4463873"/>
            <a:ext cx="3261660" cy="2394126"/>
          </a:xfrm>
          <a:prstGeom prst="rect">
            <a:avLst/>
          </a:prstGeom>
        </p:spPr>
      </p:pic>
    </p:spTree>
    <p:extLst>
      <p:ext uri="{BB962C8B-B14F-4D97-AF65-F5344CB8AC3E}">
        <p14:creationId xmlns:p14="http://schemas.microsoft.com/office/powerpoint/2010/main" val="127577926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542" y="3442573"/>
            <a:ext cx="12192000" cy="3497020"/>
          </a:xfrm>
          <a:prstGeom prst="rect">
            <a:avLst/>
          </a:prstGeom>
          <a:noFill/>
        </p:spPr>
        <p:txBody>
          <a:bodyPr wrap="square" lIns="360000" tIns="360000" rIns="360000" bIns="360000" rtlCol="0">
            <a:spAutoFit/>
          </a:bodyPr>
          <a:lstStyle/>
          <a:p>
            <a:r>
              <a:rPr lang="en-GB" sz="1000" i="1" dirty="0"/>
              <a:t>	</a:t>
            </a:r>
            <a:r>
              <a:rPr lang="en-GB" sz="1000" i="1" dirty="0" smtClean="0"/>
              <a:t>		Thunder </a:t>
            </a:r>
            <a:r>
              <a:rPr lang="en-GB" sz="1000" i="1" dirty="0"/>
              <a:t>Road </a:t>
            </a:r>
            <a:r>
              <a:rPr lang="en-GB" sz="1000" dirty="0"/>
              <a:t>(1958) 		</a:t>
            </a:r>
            <a:r>
              <a:rPr lang="en-GB" sz="1000" i="1" dirty="0"/>
              <a:t>Badlands </a:t>
            </a:r>
            <a:r>
              <a:rPr lang="en-GB" sz="1000" dirty="0"/>
              <a:t>(1973)		                </a:t>
            </a:r>
            <a:r>
              <a:rPr lang="en-GB" sz="1000" dirty="0" smtClean="0"/>
              <a:t>`	</a:t>
            </a:r>
            <a:r>
              <a:rPr lang="en-GB" sz="1000" i="1" dirty="0" smtClean="0"/>
              <a:t>Point </a:t>
            </a:r>
            <a:r>
              <a:rPr lang="en-GB" sz="1000" i="1" dirty="0"/>
              <a:t>Blank  </a:t>
            </a:r>
            <a:r>
              <a:rPr lang="en-GB" sz="1000" dirty="0"/>
              <a:t>(1967) </a:t>
            </a:r>
            <a:endParaRPr lang="en-GB" sz="1000" dirty="0" smtClean="0"/>
          </a:p>
          <a:p>
            <a:endParaRPr lang="en-GB" sz="1000" i="1" dirty="0"/>
          </a:p>
          <a:p>
            <a:pPr marL="285750" indent="-285750">
              <a:buFont typeface="Arial" pitchFamily="34" charset="0"/>
              <a:buChar char="•"/>
            </a:pPr>
            <a:r>
              <a:rPr lang="en-GB" sz="2000" dirty="0" smtClean="0"/>
              <a:t>Film </a:t>
            </a:r>
            <a:r>
              <a:rPr lang="en-GB" sz="2000" dirty="0"/>
              <a:t>references in Springsteen’s oeuvre prior to </a:t>
            </a:r>
            <a:r>
              <a:rPr lang="en-GB" sz="2000" i="1" dirty="0"/>
              <a:t>Born in the USA:</a:t>
            </a:r>
            <a:r>
              <a:rPr lang="en-GB" sz="2000" dirty="0"/>
              <a:t> his songs ‘Thunder Road’ (from </a:t>
            </a:r>
            <a:r>
              <a:rPr lang="en-GB" sz="2000" i="1" dirty="0"/>
              <a:t>Born to Run</a:t>
            </a:r>
            <a:r>
              <a:rPr lang="en-GB" sz="2000" dirty="0"/>
              <a:t>, 1975), ‘Badlands’ (</a:t>
            </a:r>
            <a:r>
              <a:rPr lang="en-GB" sz="2000" i="1" dirty="0"/>
              <a:t>Darkness on the Edge of Town</a:t>
            </a:r>
            <a:r>
              <a:rPr lang="en-GB" sz="2000" dirty="0"/>
              <a:t>, 1978) and ‘Point Blank’ (</a:t>
            </a:r>
            <a:r>
              <a:rPr lang="en-GB" sz="2000" i="1" dirty="0"/>
              <a:t>The River</a:t>
            </a:r>
            <a:r>
              <a:rPr lang="en-GB" sz="2000" dirty="0"/>
              <a:t>, 1980) all take their titles from feature films</a:t>
            </a:r>
          </a:p>
          <a:p>
            <a:pPr marL="285750" indent="-285750">
              <a:buFont typeface="Arial" pitchFamily="34" charset="0"/>
              <a:buChar char="•"/>
            </a:pPr>
            <a:r>
              <a:rPr lang="en-GB" sz="2000" dirty="0"/>
              <a:t>Springsteen compares his own song-writing to cinematic techniques: “The songs I write don’t have particular beginnings and they don’t have endings ... You pick up the action then at some point the camera pans away, and whatever happened, that’s what happened. The camera focuses in and out.” Bruce Springsteen, cited by Jim Curtis, </a:t>
            </a:r>
            <a:r>
              <a:rPr lang="en-GB" sz="2000" i="1" dirty="0"/>
              <a:t>Rock Eras: Interpretations of Music and Society. 1954–1984 </a:t>
            </a:r>
            <a:r>
              <a:rPr lang="en-GB" sz="2000" dirty="0"/>
              <a:t>(Bowling Green, Ohio: Bowling Green University, 1987), p. 274.</a:t>
            </a:r>
          </a:p>
        </p:txBody>
      </p:sp>
      <p:pic>
        <p:nvPicPr>
          <p:cNvPr id="3076"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48477" y="1"/>
            <a:ext cx="2399447" cy="36015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8" name="Picture 6" descr="File:Badlands movie poster.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25908" y="-19074"/>
            <a:ext cx="2512414" cy="3538611"/>
          </a:xfrm>
          <a:prstGeom prst="rect">
            <a:avLst/>
          </a:prstGeom>
          <a:noFill/>
          <a:extLst>
            <a:ext uri="{909E8E84-426E-40DD-AFC4-6F175D3DCCD1}">
              <a14:hiddenFill xmlns:a14="http://schemas.microsoft.com/office/drawing/2010/main">
                <a:solidFill>
                  <a:srgbClr val="FFFFFF"/>
                </a:solidFill>
              </a14:hiddenFill>
            </a:ext>
          </a:extLst>
        </p:spPr>
      </p:pic>
      <p:pic>
        <p:nvPicPr>
          <p:cNvPr id="3079"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16306" y="1"/>
            <a:ext cx="2303994" cy="3611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316853" y="472549"/>
            <a:ext cx="1685118" cy="3046988"/>
          </a:xfrm>
          <a:prstGeom prst="rect">
            <a:avLst/>
          </a:prstGeom>
        </p:spPr>
        <p:txBody>
          <a:bodyPr wrap="square">
            <a:spAutoFit/>
          </a:bodyPr>
          <a:lstStyle/>
          <a:p>
            <a:pPr algn="ctr"/>
            <a:r>
              <a:rPr lang="en-GB" sz="3200" b="1" i="1" dirty="0">
                <a:latin typeface="Arial Black" panose="020B0A04020102020204" pitchFamily="34" charset="0"/>
              </a:rPr>
              <a:t>Born in the USA</a:t>
            </a:r>
            <a:r>
              <a:rPr lang="en-GB" sz="3200" b="1" dirty="0">
                <a:latin typeface="Arial Black" panose="020B0A04020102020204" pitchFamily="34" charset="0"/>
              </a:rPr>
              <a:t>, Film and Video</a:t>
            </a:r>
            <a:endParaRPr lang="en-GB" sz="3200" dirty="0">
              <a:latin typeface="Arial Black" panose="020B0A04020102020204" pitchFamily="34" charset="0"/>
            </a:endParaRPr>
          </a:p>
        </p:txBody>
      </p:sp>
    </p:spTree>
    <p:extLst>
      <p:ext uri="{BB962C8B-B14F-4D97-AF65-F5344CB8AC3E}">
        <p14:creationId xmlns:p14="http://schemas.microsoft.com/office/powerpoint/2010/main" val="275852594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212375"/>
            <a:ext cx="12192000" cy="5447645"/>
          </a:xfrm>
          <a:prstGeom prst="rect">
            <a:avLst/>
          </a:prstGeom>
        </p:spPr>
        <p:txBody>
          <a:bodyPr wrap="square">
            <a:spAutoFit/>
          </a:bodyPr>
          <a:lstStyle/>
          <a:p>
            <a:pPr algn="ctr"/>
            <a:r>
              <a:rPr lang="en-GB" sz="3600" b="1" dirty="0">
                <a:solidFill>
                  <a:srgbClr val="FF0000"/>
                </a:solidFill>
                <a:effectLst>
                  <a:outerShdw blurRad="38100" dist="38100" dir="2700000" algn="tl">
                    <a:srgbClr val="000000">
                      <a:alpha val="43137"/>
                    </a:srgbClr>
                  </a:outerShdw>
                </a:effectLst>
                <a:latin typeface="Arial Black" panose="020B0A04020102020204" pitchFamily="34" charset="0"/>
                <a:hlinkClick r:id="rId2"/>
              </a:rPr>
              <a:t>‘Born in the USA’ </a:t>
            </a:r>
            <a:r>
              <a:rPr lang="en-GB" sz="3600" b="1" dirty="0" smtClean="0">
                <a:solidFill>
                  <a:srgbClr val="FF0000"/>
                </a:solidFill>
                <a:effectLst>
                  <a:outerShdw blurRad="38100" dist="38100" dir="2700000" algn="tl">
                    <a:srgbClr val="000000">
                      <a:alpha val="43137"/>
                    </a:srgbClr>
                  </a:outerShdw>
                </a:effectLst>
                <a:latin typeface="Arial Black" panose="020B0A04020102020204" pitchFamily="34" charset="0"/>
                <a:hlinkClick r:id="rId2"/>
              </a:rPr>
              <a:t>video</a:t>
            </a:r>
            <a:endParaRPr lang="en-GB" sz="3600" b="1" dirty="0" smtClean="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endParaRPr lang="en-GB" sz="2600" b="1" dirty="0">
              <a:solidFill>
                <a:srgbClr val="FF0000"/>
              </a:solidFill>
              <a:effectLst>
                <a:outerShdw blurRad="38100" dist="38100" dir="2700000" algn="tl">
                  <a:srgbClr val="000000">
                    <a:alpha val="43137"/>
                  </a:srgbClr>
                </a:outerShdw>
              </a:effectLst>
              <a:latin typeface="Arial Black" panose="020B0A04020102020204" pitchFamily="34" charset="0"/>
            </a:endParaRPr>
          </a:p>
          <a:p>
            <a:pPr marL="571500" indent="-571500" algn="ctr">
              <a:buFont typeface="Arial" panose="020B0604020202020204" pitchFamily="34" charset="0"/>
              <a:buChar char="•"/>
            </a:pPr>
            <a:r>
              <a:rPr lang="en-GB" sz="2600" b="1" dirty="0" smtClean="0">
                <a:solidFill>
                  <a:srgbClr val="FF0000"/>
                </a:solidFill>
                <a:effectLst>
                  <a:outerShdw blurRad="38100" dist="38100" dir="2700000" algn="tl">
                    <a:srgbClr val="000000">
                      <a:alpha val="43137"/>
                    </a:srgbClr>
                  </a:outerShdw>
                </a:effectLst>
                <a:latin typeface="Arial Black" panose="020B0A04020102020204" pitchFamily="34" charset="0"/>
              </a:rPr>
              <a:t>How do you interpret this video?</a:t>
            </a:r>
          </a:p>
          <a:p>
            <a:pPr marL="571500" indent="-571500" algn="ctr">
              <a:buFont typeface="Arial" panose="020B0604020202020204" pitchFamily="34" charset="0"/>
              <a:buChar char="•"/>
            </a:pPr>
            <a:endParaRPr lang="en-GB" sz="2600" b="1" dirty="0">
              <a:solidFill>
                <a:srgbClr val="FF0000"/>
              </a:solidFill>
              <a:effectLst>
                <a:outerShdw blurRad="38100" dist="38100" dir="2700000" algn="tl">
                  <a:srgbClr val="000000">
                    <a:alpha val="43137"/>
                  </a:srgbClr>
                </a:outerShdw>
              </a:effectLst>
              <a:latin typeface="Arial Black" panose="020B0A04020102020204" pitchFamily="34" charset="0"/>
            </a:endParaRPr>
          </a:p>
          <a:p>
            <a:pPr marL="571500" indent="-571500" algn="ctr">
              <a:buFont typeface="Arial" panose="020B0604020202020204" pitchFamily="34" charset="0"/>
              <a:buChar char="•"/>
            </a:pPr>
            <a:r>
              <a:rPr lang="en-GB" sz="2600" b="1" dirty="0" smtClean="0">
                <a:solidFill>
                  <a:srgbClr val="FF0000"/>
                </a:solidFill>
                <a:effectLst>
                  <a:outerShdw blurRad="38100" dist="38100" dir="2700000" algn="tl">
                    <a:srgbClr val="000000">
                      <a:alpha val="43137"/>
                    </a:srgbClr>
                  </a:outerShdw>
                </a:effectLst>
                <a:latin typeface="Arial Black" panose="020B0A04020102020204" pitchFamily="34" charset="0"/>
              </a:rPr>
              <a:t>How does it represent the Vietnam War?</a:t>
            </a:r>
          </a:p>
          <a:p>
            <a:pPr marL="571500" indent="-571500" algn="ctr">
              <a:buFont typeface="Arial" panose="020B0604020202020204" pitchFamily="34" charset="0"/>
              <a:buChar char="•"/>
            </a:pPr>
            <a:endParaRPr lang="en-GB" sz="2600" b="1" dirty="0">
              <a:solidFill>
                <a:srgbClr val="FF0000"/>
              </a:solidFill>
              <a:effectLst>
                <a:outerShdw blurRad="38100" dist="38100" dir="2700000" algn="tl">
                  <a:srgbClr val="000000">
                    <a:alpha val="43137"/>
                  </a:srgbClr>
                </a:outerShdw>
              </a:effectLst>
              <a:latin typeface="Arial Black" panose="020B0A04020102020204" pitchFamily="34" charset="0"/>
            </a:endParaRPr>
          </a:p>
          <a:p>
            <a:pPr marL="571500" indent="-571500" algn="ctr">
              <a:buFont typeface="Arial" panose="020B0604020202020204" pitchFamily="34" charset="0"/>
              <a:buChar char="•"/>
            </a:pPr>
            <a:r>
              <a:rPr lang="en-GB" sz="2600" b="1" dirty="0" smtClean="0">
                <a:solidFill>
                  <a:srgbClr val="FF0000"/>
                </a:solidFill>
                <a:effectLst>
                  <a:outerShdw blurRad="38100" dist="38100" dir="2700000" algn="tl">
                    <a:srgbClr val="000000">
                      <a:alpha val="43137"/>
                    </a:srgbClr>
                  </a:outerShdw>
                </a:effectLst>
                <a:latin typeface="Arial Black" panose="020B0A04020102020204" pitchFamily="34" charset="0"/>
              </a:rPr>
              <a:t>How does it represent 1980s America and the Reagan era?</a:t>
            </a:r>
          </a:p>
          <a:p>
            <a:pPr marL="571500" indent="-571500" algn="ctr">
              <a:buFont typeface="Arial" panose="020B0604020202020204" pitchFamily="34" charset="0"/>
              <a:buChar char="•"/>
            </a:pPr>
            <a:endParaRPr lang="en-GB" sz="2600" b="1" dirty="0" smtClean="0">
              <a:solidFill>
                <a:srgbClr val="FF0000"/>
              </a:solidFill>
              <a:effectLst>
                <a:outerShdw blurRad="38100" dist="38100" dir="2700000" algn="tl">
                  <a:srgbClr val="000000">
                    <a:alpha val="43137"/>
                  </a:srgbClr>
                </a:outerShdw>
              </a:effectLst>
              <a:latin typeface="Arial Black" panose="020B0A04020102020204" pitchFamily="34" charset="0"/>
            </a:endParaRPr>
          </a:p>
          <a:p>
            <a:pPr marL="571500" indent="-571500" algn="ctr">
              <a:buFont typeface="Arial" panose="020B0604020202020204" pitchFamily="34" charset="0"/>
              <a:buChar char="•"/>
            </a:pPr>
            <a:r>
              <a:rPr lang="en-GB" sz="2600" b="1" dirty="0" smtClean="0">
                <a:solidFill>
                  <a:srgbClr val="FF0000"/>
                </a:solidFill>
                <a:effectLst>
                  <a:outerShdw blurRad="38100" dist="38100" dir="2700000" algn="tl">
                    <a:srgbClr val="000000">
                      <a:alpha val="43137"/>
                    </a:srgbClr>
                  </a:outerShdw>
                </a:effectLst>
                <a:latin typeface="Arial Black" panose="020B0A04020102020204" pitchFamily="34" charset="0"/>
              </a:rPr>
              <a:t>How does it represent Bruce Springsteen? What insights might it provide about his stage persona and fan appeal?</a:t>
            </a:r>
            <a:endParaRPr lang="en-GB" sz="2600" b="1" dirty="0">
              <a:solidFill>
                <a:srgbClr val="FF0000"/>
              </a:solidFill>
              <a:effectLst>
                <a:outerShdw blurRad="38100" dist="38100" dir="2700000" algn="tl">
                  <a:srgbClr val="000000">
                    <a:alpha val="43137"/>
                  </a:srgbClr>
                </a:outerShdw>
              </a:effectLst>
              <a:latin typeface="Arial Black" panose="020B0A04020102020204" pitchFamily="34" charset="0"/>
            </a:endParaRPr>
          </a:p>
          <a:p>
            <a:pPr marL="571500" indent="-571500" algn="ctr">
              <a:buFont typeface="Arial" panose="020B0604020202020204" pitchFamily="34" charset="0"/>
              <a:buChar char="•"/>
            </a:pPr>
            <a:endParaRPr lang="en-GB" sz="2600" b="1" dirty="0">
              <a:solidFill>
                <a:srgbClr val="FF0000"/>
              </a:solidFill>
              <a:effectLst>
                <a:outerShdw blurRad="38100" dist="38100" dir="2700000" algn="tl">
                  <a:srgbClr val="000000">
                    <a:alpha val="43137"/>
                  </a:srgbClr>
                </a:outerShdw>
              </a:effectLst>
              <a:latin typeface="Arial Black" panose="020B0A04020102020204" pitchFamily="34" charset="0"/>
            </a:endParaRPr>
          </a:p>
          <a:p>
            <a:pPr marL="571500" indent="-571500" algn="ctr">
              <a:buFont typeface="Arial" panose="020B0604020202020204" pitchFamily="34" charset="0"/>
              <a:buChar char="•"/>
            </a:pPr>
            <a:r>
              <a:rPr lang="en-GB" sz="2600" b="1" dirty="0" smtClean="0">
                <a:solidFill>
                  <a:srgbClr val="FF0000"/>
                </a:solidFill>
                <a:effectLst>
                  <a:outerShdw blurRad="38100" dist="38100" dir="2700000" algn="tl">
                    <a:srgbClr val="000000">
                      <a:alpha val="43137"/>
                    </a:srgbClr>
                  </a:outerShdw>
                </a:effectLst>
                <a:latin typeface="Arial Black" panose="020B0A04020102020204" pitchFamily="34" charset="0"/>
              </a:rPr>
              <a:t>Are there similarities between the video and other cultural representations encountered on ‘How Soon is Then’? </a:t>
            </a:r>
            <a:endParaRPr lang="en-GB" sz="2600" dirty="0">
              <a:solidFill>
                <a:srgbClr val="FF0000"/>
              </a:solidFill>
              <a:latin typeface="Arial Black" panose="020B0A04020102020204" pitchFamily="34" charset="0"/>
            </a:endParaRPr>
          </a:p>
        </p:txBody>
      </p:sp>
    </p:spTree>
    <p:extLst>
      <p:ext uri="{BB962C8B-B14F-4D97-AF65-F5344CB8AC3E}">
        <p14:creationId xmlns:p14="http://schemas.microsoft.com/office/powerpoint/2010/main" val="383098340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133350" y="4973845"/>
            <a:ext cx="9277350" cy="1631216"/>
          </a:xfrm>
          <a:prstGeom prst="rect">
            <a:avLst/>
          </a:prstGeom>
          <a:noFill/>
        </p:spPr>
        <p:txBody>
          <a:bodyPr wrap="square" lIns="360000" rIns="360000" rtlCol="0">
            <a:spAutoFit/>
          </a:bodyPr>
          <a:lstStyle/>
          <a:p>
            <a:pPr marL="285750" indent="-285750">
              <a:buFont typeface="Arial" pitchFamily="34" charset="0"/>
              <a:buChar char="•"/>
            </a:pPr>
            <a:r>
              <a:rPr lang="en-GB" sz="2000" dirty="0"/>
              <a:t>‘Born in the USA’ video directed by John Sayles (</a:t>
            </a:r>
            <a:r>
              <a:rPr lang="en-GB" sz="2000" i="1" dirty="0"/>
              <a:t>The Brother from Another Planet </a:t>
            </a:r>
            <a:r>
              <a:rPr lang="en-GB" sz="2000" dirty="0"/>
              <a:t>[1984], </a:t>
            </a:r>
            <a:r>
              <a:rPr lang="en-GB" sz="2000" i="1" dirty="0"/>
              <a:t>Eight Men Out</a:t>
            </a:r>
            <a:r>
              <a:rPr lang="en-GB" sz="2000" dirty="0"/>
              <a:t> [1988])</a:t>
            </a:r>
            <a:endParaRPr lang="en-GB" sz="2000" i="1" dirty="0"/>
          </a:p>
          <a:p>
            <a:pPr marL="285750" indent="-285750">
              <a:buFont typeface="Arial" pitchFamily="34" charset="0"/>
              <a:buChar char="•"/>
            </a:pPr>
            <a:r>
              <a:rPr lang="en-GB" sz="2000" dirty="0"/>
              <a:t>Video consists of live concert footage contrasted against brief clips of stock </a:t>
            </a:r>
            <a:r>
              <a:rPr lang="en-GB" sz="2000" dirty="0" smtClean="0"/>
              <a:t>images showing sights </a:t>
            </a:r>
            <a:r>
              <a:rPr lang="en-GB" sz="2000" dirty="0"/>
              <a:t>and scenes of Americana (baseball, wedding, high school girls, motor vehicles) as well as sites of American industry</a:t>
            </a:r>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l="17499" t="6609" r="18125" b="22212"/>
          <a:stretch/>
        </p:blipFill>
        <p:spPr>
          <a:xfrm>
            <a:off x="7968208" y="2610536"/>
            <a:ext cx="3556074" cy="2095521"/>
          </a:xfrm>
          <a:prstGeom prst="rect">
            <a:avLst/>
          </a:prstGeom>
        </p:spPr>
      </p:pic>
      <p:pic>
        <p:nvPicPr>
          <p:cNvPr id="4" name="Picture 3"/>
          <p:cNvPicPr>
            <a:picLocks noChangeAspect="1"/>
          </p:cNvPicPr>
          <p:nvPr/>
        </p:nvPicPr>
        <p:blipFill rotWithShape="1">
          <a:blip r:embed="rId4" cstate="print">
            <a:extLst>
              <a:ext uri="{28A0092B-C50C-407E-A947-70E740481C1C}">
                <a14:useLocalDpi xmlns:a14="http://schemas.microsoft.com/office/drawing/2010/main" val="0"/>
              </a:ext>
            </a:extLst>
          </a:blip>
          <a:srcRect l="29062" t="15990" r="28125" b="5435"/>
          <a:stretch/>
        </p:blipFill>
        <p:spPr>
          <a:xfrm>
            <a:off x="9715500" y="4912304"/>
            <a:ext cx="1928105" cy="1885883"/>
          </a:xfrm>
          <a:prstGeom prst="rect">
            <a:avLst/>
          </a:prstGeom>
        </p:spPr>
      </p:pic>
      <p:pic>
        <p:nvPicPr>
          <p:cNvPr id="6" name="Picture 5"/>
          <p:cNvPicPr>
            <a:picLocks noChangeAspect="1"/>
          </p:cNvPicPr>
          <p:nvPr/>
        </p:nvPicPr>
        <p:blipFill rotWithShape="1">
          <a:blip r:embed="rId5" cstate="print">
            <a:extLst>
              <a:ext uri="{28A0092B-C50C-407E-A947-70E740481C1C}">
                <a14:useLocalDpi xmlns:a14="http://schemas.microsoft.com/office/drawing/2010/main" val="0"/>
              </a:ext>
            </a:extLst>
          </a:blip>
          <a:srcRect l="19479" t="12082" r="19583" b="8563"/>
          <a:stretch/>
        </p:blipFill>
        <p:spPr>
          <a:xfrm>
            <a:off x="0" y="0"/>
            <a:ext cx="3407006" cy="2364521"/>
          </a:xfrm>
          <a:prstGeom prst="rect">
            <a:avLst/>
          </a:prstGeom>
        </p:spPr>
      </p:pic>
      <p:pic>
        <p:nvPicPr>
          <p:cNvPr id="7" name="Picture 6"/>
          <p:cNvPicPr>
            <a:picLocks noChangeAspect="1"/>
          </p:cNvPicPr>
          <p:nvPr/>
        </p:nvPicPr>
        <p:blipFill rotWithShape="1">
          <a:blip r:embed="rId6" cstate="print">
            <a:extLst>
              <a:ext uri="{28A0092B-C50C-407E-A947-70E740481C1C}">
                <a14:useLocalDpi xmlns:a14="http://schemas.microsoft.com/office/drawing/2010/main" val="0"/>
              </a:ext>
            </a:extLst>
          </a:blip>
          <a:srcRect l="18958" t="8172" r="17859" b="16772"/>
          <a:stretch/>
        </p:blipFill>
        <p:spPr>
          <a:xfrm>
            <a:off x="0" y="2549148"/>
            <a:ext cx="3407006" cy="2156910"/>
          </a:xfrm>
          <a:prstGeom prst="rect">
            <a:avLst/>
          </a:prstGeom>
        </p:spPr>
      </p:pic>
      <p:pic>
        <p:nvPicPr>
          <p:cNvPr id="9" name="Picture 8"/>
          <p:cNvPicPr>
            <a:picLocks noChangeAspect="1"/>
          </p:cNvPicPr>
          <p:nvPr/>
        </p:nvPicPr>
        <p:blipFill rotWithShape="1">
          <a:blip r:embed="rId7" cstate="print">
            <a:extLst>
              <a:ext uri="{28A0092B-C50C-407E-A947-70E740481C1C}">
                <a14:useLocalDpi xmlns:a14="http://schemas.microsoft.com/office/drawing/2010/main" val="0"/>
              </a:ext>
            </a:extLst>
          </a:blip>
          <a:srcRect l="25729" t="13645" r="17859" b="12863"/>
          <a:stretch/>
        </p:blipFill>
        <p:spPr>
          <a:xfrm>
            <a:off x="3953065" y="21769"/>
            <a:ext cx="3342939" cy="2320981"/>
          </a:xfrm>
          <a:prstGeom prst="rect">
            <a:avLst/>
          </a:prstGeom>
        </p:spPr>
      </p:pic>
      <p:pic>
        <p:nvPicPr>
          <p:cNvPr id="10" name="Picture 9"/>
          <p:cNvPicPr>
            <a:picLocks noChangeAspect="1"/>
          </p:cNvPicPr>
          <p:nvPr/>
        </p:nvPicPr>
        <p:blipFill rotWithShape="1">
          <a:blip r:embed="rId8" cstate="print">
            <a:extLst>
              <a:ext uri="{28A0092B-C50C-407E-A947-70E740481C1C}">
                <a14:useLocalDpi xmlns:a14="http://schemas.microsoft.com/office/drawing/2010/main" val="0"/>
              </a:ext>
            </a:extLst>
          </a:blip>
          <a:srcRect l="16876" t="7196" r="19225" b="13841"/>
          <a:stretch/>
        </p:blipFill>
        <p:spPr>
          <a:xfrm>
            <a:off x="3995563" y="2551959"/>
            <a:ext cx="3270848" cy="2154099"/>
          </a:xfrm>
          <a:prstGeom prst="rect">
            <a:avLst/>
          </a:prstGeom>
        </p:spPr>
      </p:pic>
      <p:pic>
        <p:nvPicPr>
          <p:cNvPr id="11" name="Picture 10"/>
          <p:cNvPicPr>
            <a:picLocks noChangeAspect="1"/>
          </p:cNvPicPr>
          <p:nvPr/>
        </p:nvPicPr>
        <p:blipFill rotWithShape="1">
          <a:blip r:embed="rId9" cstate="print">
            <a:extLst>
              <a:ext uri="{28A0092B-C50C-407E-A947-70E740481C1C}">
                <a14:useLocalDpi xmlns:a14="http://schemas.microsoft.com/office/drawing/2010/main" val="0"/>
              </a:ext>
            </a:extLst>
          </a:blip>
          <a:srcRect l="18125" t="9541" r="16532" b="14900"/>
          <a:stretch/>
        </p:blipFill>
        <p:spPr>
          <a:xfrm>
            <a:off x="7842063" y="0"/>
            <a:ext cx="3801542" cy="2342750"/>
          </a:xfrm>
          <a:prstGeom prst="rect">
            <a:avLst/>
          </a:prstGeom>
        </p:spPr>
      </p:pic>
      <p:sp>
        <p:nvSpPr>
          <p:cNvPr id="13" name="TextBox 12"/>
          <p:cNvSpPr txBox="1"/>
          <p:nvPr/>
        </p:nvSpPr>
        <p:spPr>
          <a:xfrm>
            <a:off x="0" y="1842561"/>
            <a:ext cx="12192000" cy="5405235"/>
          </a:xfrm>
          <a:prstGeom prst="rect">
            <a:avLst/>
          </a:prstGeom>
          <a:noFill/>
        </p:spPr>
        <p:txBody>
          <a:bodyPr wrap="square" lIns="360000" tIns="360000" rIns="360000" bIns="360000" rtlCol="0">
            <a:spAutoFit/>
          </a:bodyPr>
          <a:lstStyle/>
          <a:p>
            <a:pPr algn="ctr"/>
            <a:r>
              <a:rPr lang="en-GB" sz="2400" b="1" dirty="0" smtClean="0">
                <a:solidFill>
                  <a:srgbClr val="FF0000"/>
                </a:solidFill>
                <a:effectLst>
                  <a:outerShdw blurRad="38100" dist="38100" dir="2700000" algn="tl">
                    <a:srgbClr val="000000">
                      <a:alpha val="43137"/>
                    </a:srgbClr>
                  </a:outerShdw>
                </a:effectLst>
                <a:latin typeface="Arial Black" panose="020B0A04020102020204" pitchFamily="34" charset="0"/>
                <a:hlinkClick r:id="rId10"/>
              </a:rPr>
              <a:t>‘</a:t>
            </a:r>
            <a:r>
              <a:rPr lang="en-GB" sz="2400" b="1" dirty="0">
                <a:solidFill>
                  <a:srgbClr val="FF0000"/>
                </a:solidFill>
                <a:effectLst>
                  <a:outerShdw blurRad="38100" dist="38100" dir="2700000" algn="tl">
                    <a:srgbClr val="000000">
                      <a:alpha val="43137"/>
                    </a:srgbClr>
                  </a:outerShdw>
                </a:effectLst>
                <a:latin typeface="Arial Black" panose="020B0A04020102020204" pitchFamily="34" charset="0"/>
                <a:hlinkClick r:id="rId10"/>
              </a:rPr>
              <a:t>Born in the USA’ video</a:t>
            </a:r>
            <a:endParaRPr lang="en-GB" sz="2400" dirty="0">
              <a:solidFill>
                <a:srgbClr val="FF0000"/>
              </a:solidFill>
              <a:effectLst>
                <a:outerShdw blurRad="38100" dist="38100" dir="2700000" algn="tl">
                  <a:srgbClr val="000000">
                    <a:alpha val="43137"/>
                  </a:srgbClr>
                </a:outerShdw>
              </a:effectLst>
              <a:latin typeface="Arial Black" panose="020B0A04020102020204" pitchFamily="34" charset="0"/>
            </a:endParaRP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pPr marL="285750" indent="-285750">
              <a:buFont typeface="Arial" pitchFamily="34" charset="0"/>
              <a:buChar char="•"/>
            </a:pPr>
            <a:endParaRPr lang="en-GB" sz="1600" dirty="0"/>
          </a:p>
        </p:txBody>
      </p:sp>
    </p:spTree>
    <p:extLst>
      <p:ext uri="{BB962C8B-B14F-4D97-AF65-F5344CB8AC3E}">
        <p14:creationId xmlns:p14="http://schemas.microsoft.com/office/powerpoint/2010/main" val="175846530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82050" y="0"/>
            <a:ext cx="3329980" cy="5282124"/>
          </a:xfrm>
          <a:prstGeom prst="rect">
            <a:avLst/>
          </a:prstGeom>
          <a:noFill/>
        </p:spPr>
        <p:txBody>
          <a:bodyPr wrap="square" lIns="360000" tIns="360000" rIns="360000" bIns="360000" rtlCol="0">
            <a:spAutoFit/>
          </a:bodyPr>
          <a:lstStyle/>
          <a:p>
            <a:pPr algn="r"/>
            <a:r>
              <a:rPr lang="en-GB" sz="2400" b="1" i="1" dirty="0"/>
              <a:t>Born in the USA</a:t>
            </a:r>
            <a:r>
              <a:rPr lang="en-GB" sz="2400" b="1" dirty="0"/>
              <a:t>, Film and </a:t>
            </a:r>
            <a:r>
              <a:rPr lang="en-GB" sz="2400" b="1" dirty="0" smtClean="0"/>
              <a:t>Video</a:t>
            </a:r>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pPr marL="285750" indent="-285750">
              <a:buFont typeface="Arial" pitchFamily="34" charset="0"/>
              <a:buChar char="•"/>
            </a:pPr>
            <a:endParaRPr lang="en-GB" sz="1600" dirty="0"/>
          </a:p>
          <a:p>
            <a:pPr marL="285750" indent="-285750">
              <a:buFont typeface="Arial" pitchFamily="34" charset="0"/>
              <a:buChar char="•"/>
            </a:pPr>
            <a:endParaRPr lang="en-GB" sz="1600" dirty="0"/>
          </a:p>
        </p:txBody>
      </p:sp>
      <p:sp>
        <p:nvSpPr>
          <p:cNvPr id="12" name="TextBox 11"/>
          <p:cNvSpPr txBox="1"/>
          <p:nvPr/>
        </p:nvSpPr>
        <p:spPr>
          <a:xfrm>
            <a:off x="9074905" y="1355620"/>
            <a:ext cx="3037125" cy="5324535"/>
          </a:xfrm>
          <a:prstGeom prst="rect">
            <a:avLst/>
          </a:prstGeom>
          <a:noFill/>
        </p:spPr>
        <p:txBody>
          <a:bodyPr wrap="square" lIns="360000" rIns="360000" rtlCol="0">
            <a:spAutoFit/>
          </a:bodyPr>
          <a:lstStyle/>
          <a:p>
            <a:pPr marL="285750" indent="-285750">
              <a:buFont typeface="Arial" pitchFamily="34" charset="0"/>
              <a:buChar char="•"/>
            </a:pPr>
            <a:r>
              <a:rPr lang="en-GB" sz="2000" dirty="0" smtClean="0"/>
              <a:t>In </a:t>
            </a:r>
            <a:r>
              <a:rPr lang="en-GB" sz="2000" dirty="0"/>
              <a:t>‘I’m on Fire’ Bruce plays a lovelorn car mechanic, and in ‘Glory Days’ he is a construction worker who dreams of recapturing his prowess as a high school baseball pitcher</a:t>
            </a:r>
          </a:p>
          <a:p>
            <a:pPr marL="285750" indent="-285750">
              <a:buFont typeface="Arial" pitchFamily="34" charset="0"/>
              <a:buChar char="•"/>
            </a:pPr>
            <a:r>
              <a:rPr lang="en-GB" sz="2000" dirty="0" smtClean="0"/>
              <a:t>Springsteen’s </a:t>
            </a:r>
            <a:r>
              <a:rPr lang="en-GB" sz="2000" dirty="0"/>
              <a:t>reputation as an All-American icon and a Working Class Hero </a:t>
            </a:r>
            <a:r>
              <a:rPr lang="en-GB" sz="2000" i="1" dirty="0"/>
              <a:t> </a:t>
            </a:r>
            <a:endParaRPr lang="en-GB" sz="2000" dirty="0"/>
          </a:p>
        </p:txBody>
      </p:sp>
      <p:pic>
        <p:nvPicPr>
          <p:cNvPr id="14" name="Picture 13"/>
          <p:cNvPicPr>
            <a:picLocks noChangeAspect="1"/>
          </p:cNvPicPr>
          <p:nvPr/>
        </p:nvPicPr>
        <p:blipFill rotWithShape="1">
          <a:blip r:embed="rId3" cstate="print">
            <a:extLst>
              <a:ext uri="{28A0092B-C50C-407E-A947-70E740481C1C}">
                <a14:useLocalDpi xmlns:a14="http://schemas.microsoft.com/office/drawing/2010/main" val="0"/>
              </a:ext>
            </a:extLst>
          </a:blip>
          <a:srcRect l="20520" t="7485" r="18438" b="9643"/>
          <a:stretch/>
        </p:blipFill>
        <p:spPr>
          <a:xfrm>
            <a:off x="0" y="3510813"/>
            <a:ext cx="4626066" cy="3347188"/>
          </a:xfrm>
          <a:prstGeom prst="rect">
            <a:avLst/>
          </a:prstGeom>
        </p:spPr>
      </p:pic>
      <p:pic>
        <p:nvPicPr>
          <p:cNvPr id="15" name="Picture 14"/>
          <p:cNvPicPr>
            <a:picLocks noChangeAspect="1"/>
          </p:cNvPicPr>
          <p:nvPr/>
        </p:nvPicPr>
        <p:blipFill rotWithShape="1">
          <a:blip r:embed="rId4" cstate="print">
            <a:extLst>
              <a:ext uri="{28A0092B-C50C-407E-A947-70E740481C1C}">
                <a14:useLocalDpi xmlns:a14="http://schemas.microsoft.com/office/drawing/2010/main" val="0"/>
              </a:ext>
            </a:extLst>
          </a:blip>
          <a:srcRect l="28854" t="6022" r="18021" b="15788"/>
          <a:stretch/>
        </p:blipFill>
        <p:spPr>
          <a:xfrm>
            <a:off x="4721314" y="32996"/>
            <a:ext cx="4440111" cy="3482784"/>
          </a:xfrm>
          <a:prstGeom prst="rect">
            <a:avLst/>
          </a:prstGeom>
        </p:spPr>
      </p:pic>
      <p:pic>
        <p:nvPicPr>
          <p:cNvPr id="16" name="Picture 15"/>
          <p:cNvPicPr>
            <a:picLocks noChangeAspect="1"/>
          </p:cNvPicPr>
          <p:nvPr/>
        </p:nvPicPr>
        <p:blipFill rotWithShape="1">
          <a:blip r:embed="rId5" cstate="print">
            <a:extLst>
              <a:ext uri="{28A0092B-C50C-407E-A947-70E740481C1C}">
                <a14:useLocalDpi xmlns:a14="http://schemas.microsoft.com/office/drawing/2010/main" val="0"/>
              </a:ext>
            </a:extLst>
          </a:blip>
          <a:srcRect l="17188" t="7782" r="17291" b="10872"/>
          <a:stretch/>
        </p:blipFill>
        <p:spPr>
          <a:xfrm>
            <a:off x="4744972" y="3510812"/>
            <a:ext cx="4416454" cy="3169343"/>
          </a:xfrm>
          <a:prstGeom prst="rect">
            <a:avLst/>
          </a:prstGeom>
        </p:spPr>
      </p:pic>
      <p:pic>
        <p:nvPicPr>
          <p:cNvPr id="8"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4626066" cy="33546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3556888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2" y="0"/>
            <a:ext cx="9143999" cy="6020788"/>
          </a:xfrm>
          <a:prstGeom prst="rect">
            <a:avLst/>
          </a:prstGeom>
          <a:noFill/>
        </p:spPr>
        <p:txBody>
          <a:bodyPr wrap="square" lIns="360000" tIns="360000" rIns="360000" bIns="360000" rtlCol="0">
            <a:spAutoFit/>
          </a:bodyPr>
          <a:lstStyle/>
          <a:p>
            <a:r>
              <a:rPr lang="en-GB" sz="2400" b="1" i="1" dirty="0"/>
              <a:t>Born in the USA</a:t>
            </a:r>
            <a:r>
              <a:rPr lang="en-GB" sz="2400" b="1" dirty="0"/>
              <a:t>, Film and Video: ‘Born in the USA’ Video</a:t>
            </a:r>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pPr marL="285750" indent="-285750">
              <a:buFont typeface="Arial" pitchFamily="34" charset="0"/>
              <a:buChar char="•"/>
            </a:pPr>
            <a:endParaRPr lang="en-GB" sz="1600" dirty="0"/>
          </a:p>
          <a:p>
            <a:pPr marL="285750" indent="-285750">
              <a:buFont typeface="Arial" pitchFamily="34" charset="0"/>
              <a:buChar char="•"/>
            </a:pPr>
            <a:endParaRPr lang="en-GB" sz="1600"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17708" t="6414" r="17187" b="7808"/>
          <a:stretch/>
        </p:blipFill>
        <p:spPr>
          <a:xfrm>
            <a:off x="18833" y="777517"/>
            <a:ext cx="5946521" cy="4175483"/>
          </a:xfrm>
          <a:prstGeom prst="rect">
            <a:avLst/>
          </a:prstGeom>
        </p:spPr>
      </p:pic>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l="16771" t="6805" r="16875" b="10127"/>
          <a:stretch/>
        </p:blipFill>
        <p:spPr>
          <a:xfrm>
            <a:off x="6036314" y="780850"/>
            <a:ext cx="6253317" cy="4172150"/>
          </a:xfrm>
          <a:prstGeom prst="rect">
            <a:avLst/>
          </a:prstGeom>
        </p:spPr>
      </p:pic>
      <p:pic>
        <p:nvPicPr>
          <p:cNvPr id="7" name="Picture 6"/>
          <p:cNvPicPr>
            <a:picLocks noChangeAspect="1"/>
          </p:cNvPicPr>
          <p:nvPr/>
        </p:nvPicPr>
        <p:blipFill rotWithShape="1">
          <a:blip r:embed="rId5" cstate="print">
            <a:extLst>
              <a:ext uri="{28A0092B-C50C-407E-A947-70E740481C1C}">
                <a14:useLocalDpi xmlns:a14="http://schemas.microsoft.com/office/drawing/2010/main" val="0"/>
              </a:ext>
            </a:extLst>
          </a:blip>
          <a:srcRect l="17604" t="6999" r="16979" b="13646"/>
          <a:stretch/>
        </p:blipFill>
        <p:spPr>
          <a:xfrm>
            <a:off x="3638551" y="3695701"/>
            <a:ext cx="4822692" cy="3117854"/>
          </a:xfrm>
          <a:prstGeom prst="rect">
            <a:avLst/>
          </a:prstGeom>
        </p:spPr>
      </p:pic>
    </p:spTree>
    <p:extLst>
      <p:ext uri="{BB962C8B-B14F-4D97-AF65-F5344CB8AC3E}">
        <p14:creationId xmlns:p14="http://schemas.microsoft.com/office/powerpoint/2010/main" val="91988995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2" y="-2580"/>
            <a:ext cx="9143999" cy="5774567"/>
          </a:xfrm>
          <a:prstGeom prst="rect">
            <a:avLst/>
          </a:prstGeom>
          <a:noFill/>
        </p:spPr>
        <p:txBody>
          <a:bodyPr wrap="square" lIns="360000" tIns="360000" rIns="360000" bIns="360000" rtlCol="0">
            <a:spAutoFit/>
          </a:bodyPr>
          <a:lstStyle/>
          <a:p>
            <a:r>
              <a:rPr lang="en-GB" sz="2400" b="1" i="1" dirty="0"/>
              <a:t>Born in the USA</a:t>
            </a:r>
            <a:r>
              <a:rPr lang="en-GB" sz="2400" b="1" dirty="0"/>
              <a:t>, Film and Video</a:t>
            </a:r>
            <a:r>
              <a:rPr lang="en-GB" sz="2400" dirty="0"/>
              <a:t>: ‘Born in the USA’ video</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1600" dirty="0"/>
          </a:p>
        </p:txBody>
      </p:sp>
      <p:sp>
        <p:nvSpPr>
          <p:cNvPr id="12" name="TextBox 11"/>
          <p:cNvSpPr txBox="1"/>
          <p:nvPr/>
        </p:nvSpPr>
        <p:spPr>
          <a:xfrm>
            <a:off x="0" y="5485044"/>
            <a:ext cx="12192000" cy="1015663"/>
          </a:xfrm>
          <a:prstGeom prst="rect">
            <a:avLst/>
          </a:prstGeom>
          <a:noFill/>
        </p:spPr>
        <p:txBody>
          <a:bodyPr wrap="square" lIns="360000" rIns="360000" rtlCol="0">
            <a:spAutoFit/>
          </a:bodyPr>
          <a:lstStyle/>
          <a:p>
            <a:pPr marL="285750" indent="-285750">
              <a:buFont typeface="Arial" pitchFamily="34" charset="0"/>
              <a:buChar char="•"/>
            </a:pPr>
            <a:r>
              <a:rPr lang="en-GB" sz="2000" dirty="0"/>
              <a:t>The video also reflects the songs’ wider concern with the Vietnam </a:t>
            </a:r>
            <a:r>
              <a:rPr lang="en-GB" sz="2000" dirty="0" smtClean="0"/>
              <a:t>War: military </a:t>
            </a:r>
            <a:r>
              <a:rPr lang="en-GB" sz="2000" dirty="0"/>
              <a:t>training procedures, and what we take to be veterans’ gravestones in a cemetery, a tattooed Marine Corps veteran, a wounded veteran with one eye, plus an Asian child </a:t>
            </a: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17292" t="8759" r="17083" b="10909"/>
          <a:stretch/>
        </p:blipFill>
        <p:spPr>
          <a:xfrm>
            <a:off x="7651749" y="3068961"/>
            <a:ext cx="3016252" cy="2058995"/>
          </a:xfrm>
          <a:prstGeom prst="rect">
            <a:avLst/>
          </a:prstGeom>
        </p:spPr>
      </p:pic>
      <p:pic>
        <p:nvPicPr>
          <p:cNvPr id="5" name="Picture 4"/>
          <p:cNvPicPr>
            <a:picLocks noChangeAspect="1"/>
          </p:cNvPicPr>
          <p:nvPr/>
        </p:nvPicPr>
        <p:blipFill rotWithShape="1">
          <a:blip r:embed="rId4" cstate="print">
            <a:extLst>
              <a:ext uri="{28A0092B-C50C-407E-A947-70E740481C1C}">
                <a14:useLocalDpi xmlns:a14="http://schemas.microsoft.com/office/drawing/2010/main" val="0"/>
              </a:ext>
            </a:extLst>
          </a:blip>
          <a:srcRect l="16667" t="6004" r="19167" b="9540"/>
          <a:stretch/>
        </p:blipFill>
        <p:spPr>
          <a:xfrm>
            <a:off x="4738626" y="3082678"/>
            <a:ext cx="2847057" cy="1997083"/>
          </a:xfrm>
          <a:prstGeom prst="rect">
            <a:avLst/>
          </a:prstGeom>
        </p:spPr>
      </p:pic>
      <p:pic>
        <p:nvPicPr>
          <p:cNvPr id="6" name="Picture 5"/>
          <p:cNvPicPr>
            <a:picLocks noChangeAspect="1"/>
          </p:cNvPicPr>
          <p:nvPr/>
        </p:nvPicPr>
        <p:blipFill rotWithShape="1">
          <a:blip r:embed="rId5" cstate="print">
            <a:extLst>
              <a:ext uri="{28A0092B-C50C-407E-A947-70E740481C1C}">
                <a14:useLocalDpi xmlns:a14="http://schemas.microsoft.com/office/drawing/2010/main" val="0"/>
              </a:ext>
            </a:extLst>
          </a:blip>
          <a:srcRect l="17187" t="10104" r="19375" b="9345"/>
          <a:stretch/>
        </p:blipFill>
        <p:spPr>
          <a:xfrm>
            <a:off x="1642422" y="3082677"/>
            <a:ext cx="2951161" cy="1997084"/>
          </a:xfrm>
          <a:prstGeom prst="rect">
            <a:avLst/>
          </a:prstGeom>
        </p:spPr>
      </p:pic>
      <p:pic>
        <p:nvPicPr>
          <p:cNvPr id="7" name="Picture 6"/>
          <p:cNvPicPr>
            <a:picLocks noChangeAspect="1"/>
          </p:cNvPicPr>
          <p:nvPr/>
        </p:nvPicPr>
        <p:blipFill rotWithShape="1">
          <a:blip r:embed="rId6" cstate="print">
            <a:extLst>
              <a:ext uri="{28A0092B-C50C-407E-A947-70E740481C1C}">
                <a14:useLocalDpi xmlns:a14="http://schemas.microsoft.com/office/drawing/2010/main" val="0"/>
              </a:ext>
            </a:extLst>
          </a:blip>
          <a:srcRect l="17188" t="6005" r="20445" b="16483"/>
          <a:stretch/>
        </p:blipFill>
        <p:spPr>
          <a:xfrm>
            <a:off x="4726918" y="967507"/>
            <a:ext cx="2731069" cy="1917197"/>
          </a:xfrm>
          <a:prstGeom prst="rect">
            <a:avLst/>
          </a:prstGeom>
        </p:spPr>
      </p:pic>
      <p:pic>
        <p:nvPicPr>
          <p:cNvPr id="10" name="Picture 9"/>
          <p:cNvPicPr>
            <a:picLocks noChangeAspect="1"/>
          </p:cNvPicPr>
          <p:nvPr/>
        </p:nvPicPr>
        <p:blipFill rotWithShape="1">
          <a:blip r:embed="rId7" cstate="print">
            <a:extLst>
              <a:ext uri="{28A0092B-C50C-407E-A947-70E740481C1C}">
                <a14:useLocalDpi xmlns:a14="http://schemas.microsoft.com/office/drawing/2010/main" val="0"/>
              </a:ext>
            </a:extLst>
          </a:blip>
          <a:srcRect l="16875" t="7586" r="16875" b="12472"/>
          <a:stretch/>
        </p:blipFill>
        <p:spPr>
          <a:xfrm>
            <a:off x="1642422" y="1006007"/>
            <a:ext cx="2952253" cy="1898541"/>
          </a:xfrm>
          <a:prstGeom prst="rect">
            <a:avLst/>
          </a:prstGeom>
        </p:spPr>
      </p:pic>
      <p:pic>
        <p:nvPicPr>
          <p:cNvPr id="13" name="Picture 12"/>
          <p:cNvPicPr>
            <a:picLocks noChangeAspect="1"/>
          </p:cNvPicPr>
          <p:nvPr/>
        </p:nvPicPr>
        <p:blipFill rotWithShape="1">
          <a:blip r:embed="rId8" cstate="print">
            <a:extLst>
              <a:ext uri="{28A0092B-C50C-407E-A947-70E740481C1C}">
                <a14:useLocalDpi xmlns:a14="http://schemas.microsoft.com/office/drawing/2010/main" val="0"/>
              </a:ext>
            </a:extLst>
          </a:blip>
          <a:srcRect l="17291" t="9345" r="21411" b="13840"/>
          <a:stretch/>
        </p:blipFill>
        <p:spPr>
          <a:xfrm>
            <a:off x="7651748" y="967506"/>
            <a:ext cx="2900441" cy="1937042"/>
          </a:xfrm>
          <a:prstGeom prst="rect">
            <a:avLst/>
          </a:prstGeom>
        </p:spPr>
      </p:pic>
    </p:spTree>
    <p:extLst>
      <p:ext uri="{BB962C8B-B14F-4D97-AF65-F5344CB8AC3E}">
        <p14:creationId xmlns:p14="http://schemas.microsoft.com/office/powerpoint/2010/main" val="416816537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2" y="-2580"/>
            <a:ext cx="9143999" cy="5405235"/>
          </a:xfrm>
          <a:prstGeom prst="rect">
            <a:avLst/>
          </a:prstGeom>
          <a:noFill/>
        </p:spPr>
        <p:txBody>
          <a:bodyPr wrap="square" lIns="360000" tIns="360000" rIns="360000" bIns="360000" rtlCol="0">
            <a:spAutoFit/>
          </a:bodyPr>
          <a:lstStyle/>
          <a:p>
            <a:r>
              <a:rPr lang="en-GB" sz="2400" b="1" i="1" dirty="0"/>
              <a:t>Born in the USA</a:t>
            </a:r>
            <a:r>
              <a:rPr lang="en-GB" sz="2400" b="1" dirty="0"/>
              <a:t>, Film and Video</a:t>
            </a:r>
            <a:r>
              <a:rPr lang="en-GB" sz="2400" dirty="0"/>
              <a:t>: ‘Born in the USA’ video</a:t>
            </a:r>
          </a:p>
          <a:p>
            <a:r>
              <a:rPr lang="en-GB" sz="1600" dirty="0"/>
              <a:t>	</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1600" dirty="0"/>
          </a:p>
        </p:txBody>
      </p:sp>
      <p:sp>
        <p:nvSpPr>
          <p:cNvPr id="12" name="TextBox 11"/>
          <p:cNvSpPr txBox="1"/>
          <p:nvPr/>
        </p:nvSpPr>
        <p:spPr>
          <a:xfrm>
            <a:off x="0" y="4288081"/>
            <a:ext cx="12192000" cy="1200329"/>
          </a:xfrm>
          <a:prstGeom prst="rect">
            <a:avLst/>
          </a:prstGeom>
          <a:noFill/>
        </p:spPr>
        <p:txBody>
          <a:bodyPr wrap="square" lIns="360000" rIns="360000" rtlCol="0">
            <a:spAutoFit/>
          </a:bodyPr>
          <a:lstStyle/>
          <a:p>
            <a:pPr marL="285750" indent="-285750">
              <a:buFont typeface="Arial" pitchFamily="34" charset="0"/>
              <a:buChar char="•"/>
            </a:pPr>
            <a:r>
              <a:rPr lang="en-GB" dirty="0"/>
              <a:t>F</a:t>
            </a:r>
            <a:r>
              <a:rPr lang="en-GB" dirty="0" smtClean="0"/>
              <a:t>ocus </a:t>
            </a:r>
            <a:r>
              <a:rPr lang="en-GB" dirty="0"/>
              <a:t>on veterans experience and the on-going currency of the Vietnam War in American society is suggestive that the song has a wider political commentary</a:t>
            </a:r>
          </a:p>
          <a:p>
            <a:pPr marL="285750" indent="-285750">
              <a:buFont typeface="Arial" pitchFamily="34" charset="0"/>
              <a:buChar char="•"/>
            </a:pPr>
            <a:r>
              <a:rPr lang="en-GB" dirty="0" smtClean="0"/>
              <a:t>Closer </a:t>
            </a:r>
            <a:r>
              <a:rPr lang="en-GB" dirty="0"/>
              <a:t>inspection reveals the ‘For Sale’ sign on a car window and a group of men queuing for food stamps, hinting at a darker side to version of the United States represented in the video </a:t>
            </a:r>
          </a:p>
        </p:txBody>
      </p:sp>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16875" t="3873" r="17187" b="7808"/>
          <a:stretch/>
        </p:blipFill>
        <p:spPr>
          <a:xfrm>
            <a:off x="1623052" y="980729"/>
            <a:ext cx="4472948" cy="3192947"/>
          </a:xfrm>
          <a:prstGeom prst="rect">
            <a:avLst/>
          </a:prstGeom>
        </p:spPr>
      </p:pic>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l="17396" t="6414" r="16875" b="7808"/>
          <a:stretch/>
        </p:blipFill>
        <p:spPr>
          <a:xfrm>
            <a:off x="5951984" y="979215"/>
            <a:ext cx="4593071" cy="3194460"/>
          </a:xfrm>
          <a:prstGeom prst="rect">
            <a:avLst/>
          </a:prstGeom>
        </p:spPr>
      </p:pic>
      <p:pic>
        <p:nvPicPr>
          <p:cNvPr id="4" name="Picture 3"/>
          <p:cNvPicPr>
            <a:picLocks noChangeAspect="1"/>
          </p:cNvPicPr>
          <p:nvPr/>
        </p:nvPicPr>
        <p:blipFill rotWithShape="1">
          <a:blip r:embed="rId5" cstate="print">
            <a:extLst>
              <a:ext uri="{28A0092B-C50C-407E-A947-70E740481C1C}">
                <a14:useLocalDpi xmlns:a14="http://schemas.microsoft.com/office/drawing/2010/main" val="0"/>
              </a:ext>
            </a:extLst>
          </a:blip>
          <a:srcRect l="18021" t="11300" r="17084" b="12351"/>
          <a:stretch/>
        </p:blipFill>
        <p:spPr>
          <a:xfrm>
            <a:off x="1524001" y="5657738"/>
            <a:ext cx="1914274" cy="1200262"/>
          </a:xfrm>
          <a:prstGeom prst="rect">
            <a:avLst/>
          </a:prstGeom>
        </p:spPr>
      </p:pic>
      <p:pic>
        <p:nvPicPr>
          <p:cNvPr id="1026"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38276" y="5657738"/>
            <a:ext cx="1774833" cy="1200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p:cNvPicPr>
          <p:nvPr/>
        </p:nvPicPr>
        <p:blipFill rotWithShape="1">
          <a:blip r:embed="rId7" cstate="print">
            <a:extLst>
              <a:ext uri="{28A0092B-C50C-407E-A947-70E740481C1C}">
                <a14:useLocalDpi xmlns:a14="http://schemas.microsoft.com/office/drawing/2010/main" val="0"/>
              </a:ext>
            </a:extLst>
          </a:blip>
          <a:srcRect l="16458" t="10909" r="16979" b="12472"/>
          <a:stretch/>
        </p:blipFill>
        <p:spPr>
          <a:xfrm>
            <a:off x="5213108" y="5657739"/>
            <a:ext cx="1956548" cy="1200261"/>
          </a:xfrm>
          <a:prstGeom prst="rect">
            <a:avLst/>
          </a:prstGeom>
        </p:spPr>
      </p:pic>
      <p:pic>
        <p:nvPicPr>
          <p:cNvPr id="6" name="Picture 5"/>
          <p:cNvPicPr>
            <a:picLocks noChangeAspect="1"/>
          </p:cNvPicPr>
          <p:nvPr/>
        </p:nvPicPr>
        <p:blipFill rotWithShape="1">
          <a:blip r:embed="rId8" cstate="print">
            <a:extLst>
              <a:ext uri="{28A0092B-C50C-407E-A947-70E740481C1C}">
                <a14:useLocalDpi xmlns:a14="http://schemas.microsoft.com/office/drawing/2010/main" val="0"/>
              </a:ext>
            </a:extLst>
          </a:blip>
          <a:srcRect l="18129" t="10006" r="18851" b="13179"/>
          <a:stretch/>
        </p:blipFill>
        <p:spPr>
          <a:xfrm>
            <a:off x="7169656" y="5657738"/>
            <a:ext cx="1830581" cy="1200262"/>
          </a:xfrm>
          <a:prstGeom prst="rect">
            <a:avLst/>
          </a:prstGeom>
        </p:spPr>
      </p:pic>
      <p:pic>
        <p:nvPicPr>
          <p:cNvPr id="7" name="Picture 6"/>
          <p:cNvPicPr>
            <a:picLocks noChangeAspect="1"/>
          </p:cNvPicPr>
          <p:nvPr/>
        </p:nvPicPr>
        <p:blipFill rotWithShape="1">
          <a:blip r:embed="rId9" cstate="print">
            <a:extLst>
              <a:ext uri="{28A0092B-C50C-407E-A947-70E740481C1C}">
                <a14:useLocalDpi xmlns:a14="http://schemas.microsoft.com/office/drawing/2010/main" val="0"/>
              </a:ext>
            </a:extLst>
          </a:blip>
          <a:srcRect l="18438" t="7196" r="18542" b="13449"/>
          <a:stretch/>
        </p:blipFill>
        <p:spPr>
          <a:xfrm>
            <a:off x="8951604" y="5657738"/>
            <a:ext cx="1744651" cy="1200262"/>
          </a:xfrm>
          <a:prstGeom prst="rect">
            <a:avLst/>
          </a:prstGeom>
        </p:spPr>
      </p:pic>
      <p:sp>
        <p:nvSpPr>
          <p:cNvPr id="9" name="Oval 8"/>
          <p:cNvSpPr/>
          <p:nvPr/>
        </p:nvSpPr>
        <p:spPr>
          <a:xfrm>
            <a:off x="1623052" y="836712"/>
            <a:ext cx="858086" cy="64807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2188313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 y="1052736"/>
            <a:ext cx="12058650" cy="5595714"/>
          </a:xfrm>
          <a:prstGeom prst="rect">
            <a:avLst/>
          </a:prstGeom>
          <a:noFill/>
        </p:spPr>
        <p:txBody>
          <a:bodyPr wrap="square" lIns="360000" tIns="180000" rIns="360000" bIns="180000" numCol="3" rtlCol="0">
            <a:spAutoFit/>
          </a:bodyPr>
          <a:lstStyle/>
          <a:p>
            <a:pPr lvl="1"/>
            <a:r>
              <a:rPr lang="en-GB" dirty="0">
                <a:solidFill>
                  <a:prstClr val="black"/>
                </a:solidFill>
              </a:rPr>
              <a:t>Born down in a dead man's town</a:t>
            </a:r>
            <a:br>
              <a:rPr lang="en-GB" dirty="0">
                <a:solidFill>
                  <a:prstClr val="black"/>
                </a:solidFill>
              </a:rPr>
            </a:br>
            <a:r>
              <a:rPr lang="en-GB" dirty="0">
                <a:solidFill>
                  <a:prstClr val="black"/>
                </a:solidFill>
              </a:rPr>
              <a:t>The first kick I took was when I hit the ground</a:t>
            </a:r>
            <a:br>
              <a:rPr lang="en-GB" dirty="0">
                <a:solidFill>
                  <a:prstClr val="black"/>
                </a:solidFill>
              </a:rPr>
            </a:br>
            <a:r>
              <a:rPr lang="en-GB" dirty="0">
                <a:solidFill>
                  <a:prstClr val="black"/>
                </a:solidFill>
              </a:rPr>
              <a:t>You end up like a dog that's been beat too much</a:t>
            </a:r>
            <a:br>
              <a:rPr lang="en-GB" dirty="0">
                <a:solidFill>
                  <a:prstClr val="black"/>
                </a:solidFill>
              </a:rPr>
            </a:br>
            <a:r>
              <a:rPr lang="en-GB" dirty="0">
                <a:solidFill>
                  <a:prstClr val="black"/>
                </a:solidFill>
              </a:rPr>
              <a:t>Till you spend half your life just covering up</a:t>
            </a:r>
            <a:br>
              <a:rPr lang="en-GB" dirty="0">
                <a:solidFill>
                  <a:prstClr val="black"/>
                </a:solidFill>
              </a:rPr>
            </a:br>
            <a:r>
              <a:rPr lang="en-GB" dirty="0">
                <a:solidFill>
                  <a:prstClr val="black"/>
                </a:solidFill>
              </a:rPr>
              <a:t/>
            </a:r>
            <a:br>
              <a:rPr lang="en-GB" dirty="0">
                <a:solidFill>
                  <a:prstClr val="black"/>
                </a:solidFill>
              </a:rPr>
            </a:br>
            <a:r>
              <a:rPr lang="en-GB" dirty="0">
                <a:solidFill>
                  <a:prstClr val="black"/>
                </a:solidFill>
              </a:rPr>
              <a:t>Born in the USA</a:t>
            </a:r>
            <a:br>
              <a:rPr lang="en-GB" dirty="0">
                <a:solidFill>
                  <a:prstClr val="black"/>
                </a:solidFill>
              </a:rPr>
            </a:br>
            <a:r>
              <a:rPr lang="en-GB" dirty="0">
                <a:solidFill>
                  <a:prstClr val="black"/>
                </a:solidFill>
              </a:rPr>
              <a:t>I was born in the USA</a:t>
            </a:r>
            <a:br>
              <a:rPr lang="en-GB" dirty="0">
                <a:solidFill>
                  <a:prstClr val="black"/>
                </a:solidFill>
              </a:rPr>
            </a:br>
            <a:r>
              <a:rPr lang="en-GB" dirty="0">
                <a:solidFill>
                  <a:prstClr val="black"/>
                </a:solidFill>
              </a:rPr>
              <a:t>I was born in the USA</a:t>
            </a:r>
            <a:br>
              <a:rPr lang="en-GB" dirty="0">
                <a:solidFill>
                  <a:prstClr val="black"/>
                </a:solidFill>
              </a:rPr>
            </a:br>
            <a:r>
              <a:rPr lang="en-GB" dirty="0">
                <a:solidFill>
                  <a:prstClr val="black"/>
                </a:solidFill>
              </a:rPr>
              <a:t>Born in the USA</a:t>
            </a:r>
            <a:br>
              <a:rPr lang="en-GB" dirty="0">
                <a:solidFill>
                  <a:prstClr val="black"/>
                </a:solidFill>
              </a:rPr>
            </a:br>
            <a:r>
              <a:rPr lang="en-GB" dirty="0">
                <a:solidFill>
                  <a:prstClr val="black"/>
                </a:solidFill>
              </a:rPr>
              <a:t/>
            </a:r>
            <a:br>
              <a:rPr lang="en-GB" dirty="0">
                <a:solidFill>
                  <a:prstClr val="black"/>
                </a:solidFill>
              </a:rPr>
            </a:br>
            <a:r>
              <a:rPr lang="en-GB" dirty="0">
                <a:solidFill>
                  <a:prstClr val="black"/>
                </a:solidFill>
              </a:rPr>
              <a:t>Got in a little hometown jam</a:t>
            </a:r>
            <a:br>
              <a:rPr lang="en-GB" dirty="0">
                <a:solidFill>
                  <a:prstClr val="black"/>
                </a:solidFill>
              </a:rPr>
            </a:br>
            <a:r>
              <a:rPr lang="en-GB" dirty="0">
                <a:solidFill>
                  <a:prstClr val="black"/>
                </a:solidFill>
              </a:rPr>
              <a:t>So they put a rifle in my hand</a:t>
            </a:r>
            <a:br>
              <a:rPr lang="en-GB" dirty="0">
                <a:solidFill>
                  <a:prstClr val="black"/>
                </a:solidFill>
              </a:rPr>
            </a:br>
            <a:r>
              <a:rPr lang="en-GB" dirty="0">
                <a:solidFill>
                  <a:prstClr val="black"/>
                </a:solidFill>
              </a:rPr>
              <a:t>Sent me off to a foreign land</a:t>
            </a:r>
            <a:br>
              <a:rPr lang="en-GB" dirty="0">
                <a:solidFill>
                  <a:prstClr val="black"/>
                </a:solidFill>
              </a:rPr>
            </a:br>
            <a:r>
              <a:rPr lang="en-GB" dirty="0">
                <a:solidFill>
                  <a:prstClr val="black"/>
                </a:solidFill>
              </a:rPr>
              <a:t>To go and kill the yellow man</a:t>
            </a:r>
            <a:br>
              <a:rPr lang="en-GB" dirty="0">
                <a:solidFill>
                  <a:prstClr val="black"/>
                </a:solidFill>
              </a:rPr>
            </a:br>
            <a:r>
              <a:rPr lang="en-GB" dirty="0">
                <a:solidFill>
                  <a:prstClr val="black"/>
                </a:solidFill>
              </a:rPr>
              <a:t/>
            </a:r>
            <a:br>
              <a:rPr lang="en-GB" dirty="0">
                <a:solidFill>
                  <a:prstClr val="black"/>
                </a:solidFill>
              </a:rPr>
            </a:br>
            <a:endParaRPr lang="en-GB" dirty="0" smtClean="0">
              <a:solidFill>
                <a:prstClr val="black"/>
              </a:solidFill>
            </a:endParaRPr>
          </a:p>
          <a:p>
            <a:pPr lvl="1"/>
            <a:r>
              <a:rPr lang="en-GB" dirty="0" smtClean="0">
                <a:solidFill>
                  <a:prstClr val="black"/>
                </a:solidFill>
              </a:rPr>
              <a:t>Born </a:t>
            </a:r>
            <a:r>
              <a:rPr lang="en-GB" dirty="0">
                <a:solidFill>
                  <a:prstClr val="black"/>
                </a:solidFill>
              </a:rPr>
              <a:t>in the USA</a:t>
            </a:r>
            <a:br>
              <a:rPr lang="en-GB" dirty="0">
                <a:solidFill>
                  <a:prstClr val="black"/>
                </a:solidFill>
              </a:rPr>
            </a:br>
            <a:r>
              <a:rPr lang="en-GB" dirty="0">
                <a:solidFill>
                  <a:prstClr val="black"/>
                </a:solidFill>
              </a:rPr>
              <a:t>I was born in the USA</a:t>
            </a:r>
            <a:br>
              <a:rPr lang="en-GB" dirty="0">
                <a:solidFill>
                  <a:prstClr val="black"/>
                </a:solidFill>
              </a:rPr>
            </a:br>
            <a:r>
              <a:rPr lang="en-GB" dirty="0">
                <a:solidFill>
                  <a:prstClr val="black"/>
                </a:solidFill>
              </a:rPr>
              <a:t>I was born in the USA</a:t>
            </a:r>
            <a:br>
              <a:rPr lang="en-GB" dirty="0">
                <a:solidFill>
                  <a:prstClr val="black"/>
                </a:solidFill>
              </a:rPr>
            </a:br>
            <a:r>
              <a:rPr lang="en-GB" dirty="0">
                <a:solidFill>
                  <a:prstClr val="black"/>
                </a:solidFill>
              </a:rPr>
              <a:t>I was born in the USA</a:t>
            </a:r>
          </a:p>
          <a:p>
            <a:pPr lvl="1"/>
            <a:r>
              <a:rPr lang="en-GB" dirty="0">
                <a:solidFill>
                  <a:prstClr val="black"/>
                </a:solidFill>
              </a:rPr>
              <a:t>Born in the USA</a:t>
            </a:r>
            <a:br>
              <a:rPr lang="en-GB" dirty="0">
                <a:solidFill>
                  <a:prstClr val="black"/>
                </a:solidFill>
              </a:rPr>
            </a:br>
            <a:r>
              <a:rPr lang="en-GB" dirty="0">
                <a:solidFill>
                  <a:prstClr val="black"/>
                </a:solidFill>
              </a:rPr>
              <a:t>Come back home to the refinery</a:t>
            </a:r>
            <a:br>
              <a:rPr lang="en-GB" dirty="0">
                <a:solidFill>
                  <a:prstClr val="black"/>
                </a:solidFill>
              </a:rPr>
            </a:br>
            <a:r>
              <a:rPr lang="en-GB" dirty="0">
                <a:solidFill>
                  <a:prstClr val="black"/>
                </a:solidFill>
              </a:rPr>
              <a:t>Hiring man says: “Son if it was up to me”</a:t>
            </a:r>
            <a:br>
              <a:rPr lang="en-GB" dirty="0">
                <a:solidFill>
                  <a:prstClr val="black"/>
                </a:solidFill>
              </a:rPr>
            </a:br>
            <a:r>
              <a:rPr lang="en-GB" dirty="0">
                <a:solidFill>
                  <a:prstClr val="black"/>
                </a:solidFill>
              </a:rPr>
              <a:t>Went down to see my VA man</a:t>
            </a:r>
            <a:br>
              <a:rPr lang="en-GB" dirty="0">
                <a:solidFill>
                  <a:prstClr val="black"/>
                </a:solidFill>
              </a:rPr>
            </a:br>
            <a:r>
              <a:rPr lang="en-GB" dirty="0">
                <a:solidFill>
                  <a:prstClr val="black"/>
                </a:solidFill>
              </a:rPr>
              <a:t>He said: “Son, don't you understand”</a:t>
            </a:r>
            <a:br>
              <a:rPr lang="en-GB" dirty="0">
                <a:solidFill>
                  <a:prstClr val="black"/>
                </a:solidFill>
              </a:rPr>
            </a:br>
            <a:r>
              <a:rPr lang="en-GB" dirty="0">
                <a:solidFill>
                  <a:prstClr val="black"/>
                </a:solidFill>
              </a:rPr>
              <a:t/>
            </a:r>
            <a:br>
              <a:rPr lang="en-GB" dirty="0">
                <a:solidFill>
                  <a:prstClr val="black"/>
                </a:solidFill>
              </a:rPr>
            </a:br>
            <a:r>
              <a:rPr lang="en-GB" dirty="0">
                <a:solidFill>
                  <a:prstClr val="black"/>
                </a:solidFill>
              </a:rPr>
              <a:t>I had a brother at </a:t>
            </a:r>
            <a:r>
              <a:rPr lang="en-GB" dirty="0" err="1">
                <a:solidFill>
                  <a:prstClr val="black"/>
                </a:solidFill>
              </a:rPr>
              <a:t>Khe</a:t>
            </a:r>
            <a:r>
              <a:rPr lang="en-GB" dirty="0">
                <a:solidFill>
                  <a:prstClr val="black"/>
                </a:solidFill>
              </a:rPr>
              <a:t> </a:t>
            </a:r>
            <a:r>
              <a:rPr lang="en-GB" dirty="0" err="1">
                <a:solidFill>
                  <a:prstClr val="black"/>
                </a:solidFill>
              </a:rPr>
              <a:t>Sahn</a:t>
            </a:r>
            <a:r>
              <a:rPr lang="en-GB" dirty="0">
                <a:solidFill>
                  <a:prstClr val="black"/>
                </a:solidFill>
              </a:rPr>
              <a:t> fighting off the Viet Cong</a:t>
            </a:r>
            <a:br>
              <a:rPr lang="en-GB" dirty="0">
                <a:solidFill>
                  <a:prstClr val="black"/>
                </a:solidFill>
              </a:rPr>
            </a:br>
            <a:r>
              <a:rPr lang="en-GB" dirty="0">
                <a:solidFill>
                  <a:prstClr val="black"/>
                </a:solidFill>
              </a:rPr>
              <a:t>They're still there, he's all gone</a:t>
            </a:r>
            <a:br>
              <a:rPr lang="en-GB" dirty="0">
                <a:solidFill>
                  <a:prstClr val="black"/>
                </a:solidFill>
              </a:rPr>
            </a:br>
            <a:r>
              <a:rPr lang="en-GB" dirty="0">
                <a:solidFill>
                  <a:prstClr val="black"/>
                </a:solidFill>
              </a:rPr>
              <a:t/>
            </a:r>
            <a:br>
              <a:rPr lang="en-GB" dirty="0">
                <a:solidFill>
                  <a:prstClr val="black"/>
                </a:solidFill>
              </a:rPr>
            </a:br>
            <a:r>
              <a:rPr lang="en-GB" dirty="0">
                <a:solidFill>
                  <a:prstClr val="black"/>
                </a:solidFill>
              </a:rPr>
              <a:t>He had a woman he loved in Saigon</a:t>
            </a:r>
            <a:br>
              <a:rPr lang="en-GB" dirty="0">
                <a:solidFill>
                  <a:prstClr val="black"/>
                </a:solidFill>
              </a:rPr>
            </a:br>
            <a:r>
              <a:rPr lang="en-GB" dirty="0">
                <a:solidFill>
                  <a:prstClr val="black"/>
                </a:solidFill>
              </a:rPr>
              <a:t>I got a picture of him in her arms now</a:t>
            </a:r>
            <a:br>
              <a:rPr lang="en-GB" dirty="0">
                <a:solidFill>
                  <a:prstClr val="black"/>
                </a:solidFill>
              </a:rPr>
            </a:br>
            <a:r>
              <a:rPr lang="en-GB" dirty="0" smtClean="0">
                <a:solidFill>
                  <a:prstClr val="black"/>
                </a:solidFill>
              </a:rPr>
              <a:t>Down </a:t>
            </a:r>
            <a:r>
              <a:rPr lang="en-GB" dirty="0">
                <a:solidFill>
                  <a:prstClr val="black"/>
                </a:solidFill>
              </a:rPr>
              <a:t>in the shadow of the penitentiary</a:t>
            </a:r>
            <a:br>
              <a:rPr lang="en-GB" dirty="0">
                <a:solidFill>
                  <a:prstClr val="black"/>
                </a:solidFill>
              </a:rPr>
            </a:br>
            <a:r>
              <a:rPr lang="en-GB" dirty="0">
                <a:solidFill>
                  <a:prstClr val="black"/>
                </a:solidFill>
              </a:rPr>
              <a:t>Out by the gas fires of the refinery</a:t>
            </a:r>
            <a:br>
              <a:rPr lang="en-GB" dirty="0">
                <a:solidFill>
                  <a:prstClr val="black"/>
                </a:solidFill>
              </a:rPr>
            </a:br>
            <a:r>
              <a:rPr lang="en-GB" dirty="0">
                <a:solidFill>
                  <a:prstClr val="black"/>
                </a:solidFill>
              </a:rPr>
              <a:t>I'm ten years burning down the road</a:t>
            </a:r>
            <a:br>
              <a:rPr lang="en-GB" dirty="0">
                <a:solidFill>
                  <a:prstClr val="black"/>
                </a:solidFill>
              </a:rPr>
            </a:br>
            <a:r>
              <a:rPr lang="en-GB" dirty="0">
                <a:solidFill>
                  <a:prstClr val="black"/>
                </a:solidFill>
              </a:rPr>
              <a:t>Nowhere to run </a:t>
            </a:r>
          </a:p>
          <a:p>
            <a:pPr lvl="1"/>
            <a:r>
              <a:rPr lang="en-GB" dirty="0" err="1">
                <a:solidFill>
                  <a:prstClr val="black"/>
                </a:solidFill>
              </a:rPr>
              <a:t>Ain't</a:t>
            </a:r>
            <a:r>
              <a:rPr lang="en-GB" dirty="0">
                <a:solidFill>
                  <a:prstClr val="black"/>
                </a:solidFill>
              </a:rPr>
              <a:t> got nowhere to go</a:t>
            </a:r>
            <a:br>
              <a:rPr lang="en-GB" dirty="0">
                <a:solidFill>
                  <a:prstClr val="black"/>
                </a:solidFill>
              </a:rPr>
            </a:br>
            <a:r>
              <a:rPr lang="en-GB" dirty="0">
                <a:solidFill>
                  <a:prstClr val="black"/>
                </a:solidFill>
              </a:rPr>
              <a:t>Born in the USA</a:t>
            </a:r>
            <a:br>
              <a:rPr lang="en-GB" dirty="0">
                <a:solidFill>
                  <a:prstClr val="black"/>
                </a:solidFill>
              </a:rPr>
            </a:br>
            <a:r>
              <a:rPr lang="en-GB" dirty="0">
                <a:solidFill>
                  <a:prstClr val="black"/>
                </a:solidFill>
              </a:rPr>
              <a:t>I was born in the USA</a:t>
            </a:r>
            <a:br>
              <a:rPr lang="en-GB" dirty="0">
                <a:solidFill>
                  <a:prstClr val="black"/>
                </a:solidFill>
              </a:rPr>
            </a:br>
            <a:r>
              <a:rPr lang="en-GB" dirty="0">
                <a:solidFill>
                  <a:prstClr val="black"/>
                </a:solidFill>
              </a:rPr>
              <a:t>Born in the USA</a:t>
            </a:r>
            <a:br>
              <a:rPr lang="en-GB" dirty="0">
                <a:solidFill>
                  <a:prstClr val="black"/>
                </a:solidFill>
              </a:rPr>
            </a:br>
            <a:r>
              <a:rPr lang="en-GB" dirty="0">
                <a:solidFill>
                  <a:prstClr val="black"/>
                </a:solidFill>
              </a:rPr>
              <a:t>I'm a long gone Daddy in the USA</a:t>
            </a:r>
            <a:br>
              <a:rPr lang="en-GB" dirty="0">
                <a:solidFill>
                  <a:prstClr val="black"/>
                </a:solidFill>
              </a:rPr>
            </a:br>
            <a:r>
              <a:rPr lang="en-GB" dirty="0">
                <a:solidFill>
                  <a:prstClr val="black"/>
                </a:solidFill>
              </a:rPr>
              <a:t>Born in the USA</a:t>
            </a:r>
            <a:br>
              <a:rPr lang="en-GB" dirty="0">
                <a:solidFill>
                  <a:prstClr val="black"/>
                </a:solidFill>
              </a:rPr>
            </a:br>
            <a:r>
              <a:rPr lang="en-GB" dirty="0">
                <a:solidFill>
                  <a:prstClr val="black"/>
                </a:solidFill>
              </a:rPr>
              <a:t>Born in the USA</a:t>
            </a:r>
            <a:br>
              <a:rPr lang="en-GB" dirty="0">
                <a:solidFill>
                  <a:prstClr val="black"/>
                </a:solidFill>
              </a:rPr>
            </a:br>
            <a:r>
              <a:rPr lang="en-GB" dirty="0">
                <a:solidFill>
                  <a:prstClr val="black"/>
                </a:solidFill>
              </a:rPr>
              <a:t>Born in the USA</a:t>
            </a:r>
            <a:br>
              <a:rPr lang="en-GB" dirty="0">
                <a:solidFill>
                  <a:prstClr val="black"/>
                </a:solidFill>
              </a:rPr>
            </a:br>
            <a:r>
              <a:rPr lang="en-GB" dirty="0">
                <a:solidFill>
                  <a:prstClr val="black"/>
                </a:solidFill>
              </a:rPr>
              <a:t>I'm a cool rocking Daddy in the USA</a:t>
            </a:r>
            <a:endParaRPr lang="en-US" dirty="0">
              <a:solidFill>
                <a:prstClr val="black"/>
              </a:solidFill>
            </a:endParaRPr>
          </a:p>
          <a:p>
            <a:pPr lvl="1"/>
            <a:r>
              <a:rPr lang="en-GB" dirty="0">
                <a:solidFill>
                  <a:prstClr val="black"/>
                </a:solidFill>
              </a:rPr>
              <a:t> </a:t>
            </a:r>
            <a:endParaRPr lang="en-US" dirty="0">
              <a:solidFill>
                <a:prstClr val="black"/>
              </a:solidFill>
            </a:endParaRPr>
          </a:p>
          <a:p>
            <a:pPr lvl="1"/>
            <a:endParaRPr lang="en-US" sz="1400" dirty="0">
              <a:solidFill>
                <a:prstClr val="black"/>
              </a:solidFill>
            </a:endParaRPr>
          </a:p>
        </p:txBody>
      </p:sp>
      <p:sp>
        <p:nvSpPr>
          <p:cNvPr id="4" name="Rectangle 3"/>
          <p:cNvSpPr/>
          <p:nvPr/>
        </p:nvSpPr>
        <p:spPr>
          <a:xfrm>
            <a:off x="0" y="7294"/>
            <a:ext cx="12192000" cy="1096363"/>
          </a:xfrm>
          <a:prstGeom prst="rect">
            <a:avLst/>
          </a:prstGeom>
        </p:spPr>
        <p:txBody>
          <a:bodyPr wrap="square" lIns="360000" tIns="360000" rIns="360000" bIns="360000">
            <a:spAutoFit/>
          </a:bodyPr>
          <a:lstStyle/>
          <a:p>
            <a:pPr algn="ctr"/>
            <a:r>
              <a:rPr lang="en-GB" sz="2400" b="1" dirty="0" smtClean="0">
                <a:latin typeface="Arial Black" panose="020B0A04020102020204" pitchFamily="34" charset="0"/>
              </a:rPr>
              <a:t>How do you interpret the lyrics of ‘Born in the USA’?</a:t>
            </a:r>
            <a:endParaRPr lang="en-GB" sz="2400" b="1" dirty="0">
              <a:latin typeface="Arial Black" panose="020B0A04020102020204" pitchFamily="34" charset="0"/>
            </a:endParaRPr>
          </a:p>
        </p:txBody>
      </p:sp>
    </p:spTree>
    <p:extLst>
      <p:ext uri="{BB962C8B-B14F-4D97-AF65-F5344CB8AC3E}">
        <p14:creationId xmlns:p14="http://schemas.microsoft.com/office/powerpoint/2010/main" val="242709805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0" y="0"/>
            <a:ext cx="9144000" cy="369332"/>
          </a:xfrm>
          <a:prstGeom prst="rect">
            <a:avLst/>
          </a:prstGeom>
        </p:spPr>
        <p:txBody>
          <a:bodyPr wrap="square">
            <a:spAutoFit/>
          </a:bodyPr>
          <a:lstStyle/>
          <a:p>
            <a:pPr algn="just">
              <a:buFont typeface="Arial" pitchFamily="34" charset="0"/>
              <a:buChar char="•"/>
            </a:pPr>
            <a:endParaRPr lang="en-GB" b="1" dirty="0">
              <a:solidFill>
                <a:prstClr val="black"/>
              </a:solidFill>
            </a:endParaRPr>
          </a:p>
        </p:txBody>
      </p:sp>
      <p:sp>
        <p:nvSpPr>
          <p:cNvPr id="4" name="Rectangle 3"/>
          <p:cNvSpPr/>
          <p:nvPr/>
        </p:nvSpPr>
        <p:spPr>
          <a:xfrm>
            <a:off x="0" y="7292"/>
            <a:ext cx="12192000" cy="3804797"/>
          </a:xfrm>
          <a:prstGeom prst="rect">
            <a:avLst/>
          </a:prstGeom>
        </p:spPr>
        <p:txBody>
          <a:bodyPr wrap="square" lIns="360000" tIns="360000" rIns="360000" bIns="360000">
            <a:spAutoFit/>
          </a:bodyPr>
          <a:lstStyle/>
          <a:p>
            <a:pPr algn="ctr">
              <a:defRPr/>
            </a:pPr>
            <a:r>
              <a:rPr lang="en-GB" sz="2400" kern="0" dirty="0" smtClean="0">
                <a:solidFill>
                  <a:prstClr val="black"/>
                </a:solidFill>
                <a:latin typeface="Arial Black" panose="020B0A04020102020204" pitchFamily="34" charset="0"/>
              </a:rPr>
              <a:t>Bruce </a:t>
            </a:r>
            <a:r>
              <a:rPr lang="en-GB" sz="2400" kern="0" dirty="0">
                <a:solidFill>
                  <a:prstClr val="black"/>
                </a:solidFill>
                <a:latin typeface="Arial Black" panose="020B0A04020102020204" pitchFamily="34" charset="0"/>
              </a:rPr>
              <a:t>Springsteen and </a:t>
            </a:r>
            <a:r>
              <a:rPr lang="en-GB" sz="2400" kern="0" dirty="0" smtClean="0">
                <a:solidFill>
                  <a:prstClr val="black"/>
                </a:solidFill>
                <a:latin typeface="Arial Black" panose="020B0A04020102020204" pitchFamily="34" charset="0"/>
              </a:rPr>
              <a:t>the </a:t>
            </a:r>
            <a:r>
              <a:rPr lang="en-GB" sz="2400" kern="0" dirty="0">
                <a:solidFill>
                  <a:prstClr val="black"/>
                </a:solidFill>
                <a:latin typeface="Arial Black" panose="020B0A04020102020204" pitchFamily="34" charset="0"/>
              </a:rPr>
              <a:t>Vietnam War</a:t>
            </a:r>
          </a:p>
          <a:p>
            <a:pPr>
              <a:defRPr/>
            </a:pPr>
            <a:endParaRPr lang="en-GB" sz="2200" b="1" kern="0" dirty="0">
              <a:solidFill>
                <a:prstClr val="black"/>
              </a:solidFill>
            </a:endParaRPr>
          </a:p>
          <a:p>
            <a:pPr marL="285750" indent="-285750">
              <a:buFont typeface="Arial" pitchFamily="34" charset="0"/>
              <a:buChar char="•"/>
            </a:pPr>
            <a:r>
              <a:rPr lang="en-GB" sz="2200" kern="0" dirty="0" smtClean="0">
                <a:solidFill>
                  <a:prstClr val="black"/>
                </a:solidFill>
              </a:rPr>
              <a:t>Springsteen </a:t>
            </a:r>
            <a:r>
              <a:rPr lang="en-GB" sz="2200" kern="0" dirty="0">
                <a:solidFill>
                  <a:prstClr val="black"/>
                </a:solidFill>
              </a:rPr>
              <a:t>was inspired by accounts by Vietnam veterans Bobby Muller and Ron </a:t>
            </a:r>
            <a:r>
              <a:rPr lang="en-GB" sz="2200" kern="0" dirty="0" err="1">
                <a:solidFill>
                  <a:prstClr val="black"/>
                </a:solidFill>
              </a:rPr>
              <a:t>Kovic</a:t>
            </a:r>
            <a:endParaRPr lang="en-GB" sz="2200" kern="0" dirty="0">
              <a:solidFill>
                <a:prstClr val="black"/>
              </a:solidFill>
            </a:endParaRPr>
          </a:p>
          <a:p>
            <a:pPr marL="285750" indent="-285750">
              <a:buFont typeface="Arial" pitchFamily="34" charset="0"/>
              <a:buChar char="•"/>
            </a:pPr>
            <a:r>
              <a:rPr lang="en-GB" sz="2200" kern="0" dirty="0">
                <a:solidFill>
                  <a:prstClr val="black"/>
                </a:solidFill>
              </a:rPr>
              <a:t>Pre-</a:t>
            </a:r>
            <a:r>
              <a:rPr lang="en-GB" sz="2200" i="1" kern="0" dirty="0">
                <a:solidFill>
                  <a:prstClr val="black"/>
                </a:solidFill>
              </a:rPr>
              <a:t>Born in the USA </a:t>
            </a:r>
            <a:r>
              <a:rPr lang="en-GB" sz="2200" kern="0" dirty="0">
                <a:solidFill>
                  <a:prstClr val="black"/>
                </a:solidFill>
              </a:rPr>
              <a:t>interest in Vietnam and veterans:</a:t>
            </a:r>
          </a:p>
          <a:p>
            <a:pPr marL="742950" lvl="1" indent="-285750">
              <a:buFontTx/>
              <a:buChar char="-"/>
            </a:pPr>
            <a:r>
              <a:rPr lang="en-GB" sz="2200" kern="0" dirty="0">
                <a:solidFill>
                  <a:prstClr val="black"/>
                </a:solidFill>
              </a:rPr>
              <a:t>‘Lost in the Flood’ (</a:t>
            </a:r>
            <a:r>
              <a:rPr lang="en-GB" sz="2200" i="1" kern="0" dirty="0" smtClean="0">
                <a:solidFill>
                  <a:prstClr val="black"/>
                </a:solidFill>
              </a:rPr>
              <a:t>Greetings from </a:t>
            </a:r>
            <a:r>
              <a:rPr lang="en-GB" sz="2200" i="1" kern="0" dirty="0">
                <a:solidFill>
                  <a:prstClr val="black"/>
                </a:solidFill>
              </a:rPr>
              <a:t>Asbury Park, New Jersey</a:t>
            </a:r>
            <a:r>
              <a:rPr lang="en-GB" sz="2200" kern="0" dirty="0">
                <a:solidFill>
                  <a:prstClr val="black"/>
                </a:solidFill>
              </a:rPr>
              <a:t>, 1973) has a “</a:t>
            </a:r>
            <a:r>
              <a:rPr lang="en-GB" sz="2200" dirty="0"/>
              <a:t>ragamuffin gunner </a:t>
            </a:r>
            <a:r>
              <a:rPr lang="en-GB" sz="2200" dirty="0" err="1"/>
              <a:t>returnin</a:t>
            </a:r>
            <a:r>
              <a:rPr lang="en-GB" sz="2200" dirty="0"/>
              <a:t>' home like a runaway”</a:t>
            </a:r>
          </a:p>
          <a:p>
            <a:pPr marL="742950" lvl="1" indent="-285750">
              <a:buFontTx/>
              <a:buChar char="-"/>
            </a:pPr>
            <a:r>
              <a:rPr lang="en-GB" sz="2200" kern="0" dirty="0">
                <a:solidFill>
                  <a:prstClr val="black"/>
                </a:solidFill>
              </a:rPr>
              <a:t>In </a:t>
            </a:r>
            <a:r>
              <a:rPr lang="en-GB" sz="2200" i="1" kern="0" dirty="0">
                <a:solidFill>
                  <a:prstClr val="black"/>
                </a:solidFill>
              </a:rPr>
              <a:t>Nebraska</a:t>
            </a:r>
            <a:r>
              <a:rPr lang="en-GB" sz="2200" kern="0" dirty="0">
                <a:solidFill>
                  <a:prstClr val="black"/>
                </a:solidFill>
              </a:rPr>
              <a:t>’s ‘Highway Patrolman’ (1982) “</a:t>
            </a:r>
            <a:r>
              <a:rPr lang="en-GB" sz="2200" dirty="0" err="1"/>
              <a:t>Franky</a:t>
            </a:r>
            <a:r>
              <a:rPr lang="en-GB" sz="2200" dirty="0"/>
              <a:t> went in the army back in 1965”</a:t>
            </a:r>
          </a:p>
          <a:p>
            <a:pPr marL="285750" indent="-285750">
              <a:buFont typeface="Arial" pitchFamily="34" charset="0"/>
              <a:buChar char="•"/>
            </a:pPr>
            <a:r>
              <a:rPr lang="en-GB" sz="2200" kern="0" dirty="0">
                <a:solidFill>
                  <a:prstClr val="black"/>
                </a:solidFill>
              </a:rPr>
              <a:t>Springsteen avoided the draft after failing a medical, although he speaks about many of his friends going to Vietnam, including members of his high school band (pictured in ‘Born in the USA’ </a:t>
            </a:r>
            <a:r>
              <a:rPr lang="en-GB" sz="2200" kern="0" dirty="0" smtClean="0">
                <a:solidFill>
                  <a:prstClr val="black"/>
                </a:solidFill>
              </a:rPr>
              <a:t>vide)</a:t>
            </a:r>
            <a:endParaRPr lang="en-GB" sz="2200" kern="0" dirty="0">
              <a:solidFill>
                <a:prstClr val="black"/>
              </a:solidFill>
            </a:endParaRPr>
          </a:p>
        </p:txBody>
      </p:sp>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17396" t="6412" r="16771" b="13059"/>
          <a:stretch/>
        </p:blipFill>
        <p:spPr>
          <a:xfrm>
            <a:off x="453955" y="3545304"/>
            <a:ext cx="5062768" cy="3300412"/>
          </a:xfrm>
          <a:prstGeom prst="rect">
            <a:avLst/>
          </a:prstGeom>
        </p:spPr>
      </p:pic>
      <p:pic>
        <p:nvPicPr>
          <p:cNvPr id="5" name="Picture 4"/>
          <p:cNvPicPr>
            <a:picLocks noChangeAspect="1"/>
          </p:cNvPicPr>
          <p:nvPr/>
        </p:nvPicPr>
        <p:blipFill>
          <a:blip r:embed="rId4"/>
          <a:stretch>
            <a:fillRect/>
          </a:stretch>
        </p:blipFill>
        <p:spPr>
          <a:xfrm>
            <a:off x="6096000" y="3663083"/>
            <a:ext cx="2197768" cy="3250864"/>
          </a:xfrm>
          <a:prstGeom prst="rect">
            <a:avLst/>
          </a:prstGeom>
        </p:spPr>
      </p:pic>
      <p:pic>
        <p:nvPicPr>
          <p:cNvPr id="6" name="Picture 5"/>
          <p:cNvPicPr>
            <a:picLocks noChangeAspect="1"/>
          </p:cNvPicPr>
          <p:nvPr/>
        </p:nvPicPr>
        <p:blipFill>
          <a:blip r:embed="rId5"/>
          <a:stretch>
            <a:fillRect/>
          </a:stretch>
        </p:blipFill>
        <p:spPr>
          <a:xfrm>
            <a:off x="8873045" y="3663083"/>
            <a:ext cx="2434136" cy="3182633"/>
          </a:xfrm>
          <a:prstGeom prst="rect">
            <a:avLst/>
          </a:prstGeom>
        </p:spPr>
      </p:pic>
    </p:spTree>
    <p:extLst>
      <p:ext uri="{BB962C8B-B14F-4D97-AF65-F5344CB8AC3E}">
        <p14:creationId xmlns:p14="http://schemas.microsoft.com/office/powerpoint/2010/main" val="183851995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90650" y="33726"/>
            <a:ext cx="9144000" cy="369332"/>
          </a:xfrm>
          <a:prstGeom prst="rect">
            <a:avLst/>
          </a:prstGeom>
        </p:spPr>
        <p:txBody>
          <a:bodyPr wrap="square">
            <a:spAutoFit/>
          </a:bodyPr>
          <a:lstStyle/>
          <a:p>
            <a:pPr algn="just">
              <a:buFont typeface="Arial" pitchFamily="34" charset="0"/>
              <a:buChar char="•"/>
            </a:pPr>
            <a:endParaRPr lang="en-GB" b="1" dirty="0">
              <a:solidFill>
                <a:prstClr val="black"/>
              </a:solidFill>
            </a:endParaRPr>
          </a:p>
        </p:txBody>
      </p:sp>
      <p:sp>
        <p:nvSpPr>
          <p:cNvPr id="4" name="Rectangle 3"/>
          <p:cNvSpPr/>
          <p:nvPr/>
        </p:nvSpPr>
        <p:spPr>
          <a:xfrm>
            <a:off x="0" y="633890"/>
            <a:ext cx="9201150" cy="5897678"/>
          </a:xfrm>
          <a:prstGeom prst="rect">
            <a:avLst/>
          </a:prstGeom>
        </p:spPr>
        <p:txBody>
          <a:bodyPr wrap="square" lIns="360000" tIns="360000" rIns="360000" bIns="360000">
            <a:spAutoFit/>
          </a:bodyPr>
          <a:lstStyle/>
          <a:p>
            <a:pPr>
              <a:defRPr/>
            </a:pPr>
            <a:endParaRPr lang="en-GB" sz="1200" b="1" kern="0" dirty="0" smtClean="0">
              <a:solidFill>
                <a:prstClr val="black"/>
              </a:solidFill>
            </a:endParaRPr>
          </a:p>
          <a:p>
            <a:pPr marL="285750" indent="-285750">
              <a:buFont typeface="Arial" pitchFamily="34" charset="0"/>
              <a:buChar char="•"/>
            </a:pPr>
            <a:r>
              <a:rPr lang="en-GB" i="1" kern="0" dirty="0" smtClean="0">
                <a:solidFill>
                  <a:prstClr val="black"/>
                </a:solidFill>
              </a:rPr>
              <a:t>Born in the USA </a:t>
            </a:r>
            <a:r>
              <a:rPr lang="en-GB" kern="0" dirty="0" smtClean="0">
                <a:solidFill>
                  <a:prstClr val="black"/>
                </a:solidFill>
              </a:rPr>
              <a:t>Springsteen’s 7</a:t>
            </a:r>
            <a:r>
              <a:rPr lang="en-GB" kern="0" baseline="30000" dirty="0" smtClean="0">
                <a:solidFill>
                  <a:prstClr val="black"/>
                </a:solidFill>
              </a:rPr>
              <a:t>th</a:t>
            </a:r>
            <a:r>
              <a:rPr lang="en-GB" kern="0" dirty="0" smtClean="0">
                <a:solidFill>
                  <a:prstClr val="black"/>
                </a:solidFill>
              </a:rPr>
              <a:t> studio album – preceded by </a:t>
            </a:r>
            <a:r>
              <a:rPr lang="en-GB" i="1" dirty="0" smtClean="0"/>
              <a:t>Greetings from Asbury Park, New Jersey</a:t>
            </a:r>
            <a:r>
              <a:rPr lang="en-GB" dirty="0" smtClean="0"/>
              <a:t> (1973), </a:t>
            </a:r>
            <a:r>
              <a:rPr lang="en-GB" i="1" dirty="0" smtClean="0"/>
              <a:t>The Wild, the Innocent &amp; the E Street Shuffle </a:t>
            </a:r>
            <a:r>
              <a:rPr lang="en-GB" dirty="0" smtClean="0"/>
              <a:t>(1973), </a:t>
            </a:r>
            <a:r>
              <a:rPr lang="en-GB" i="1" dirty="0" smtClean="0"/>
              <a:t>Born to Run </a:t>
            </a:r>
            <a:r>
              <a:rPr lang="en-GB" dirty="0" smtClean="0"/>
              <a:t>(1975), </a:t>
            </a:r>
            <a:r>
              <a:rPr lang="en-GB" i="1" dirty="0" smtClean="0"/>
              <a:t>Darkness on the Edge of Town </a:t>
            </a:r>
            <a:r>
              <a:rPr lang="en-GB" dirty="0" smtClean="0"/>
              <a:t>(1978), </a:t>
            </a:r>
            <a:r>
              <a:rPr lang="en-GB" i="1" dirty="0" smtClean="0"/>
              <a:t>The River </a:t>
            </a:r>
            <a:r>
              <a:rPr lang="en-GB" dirty="0" smtClean="0"/>
              <a:t>(1980</a:t>
            </a:r>
            <a:r>
              <a:rPr lang="en-GB" dirty="0" smtClean="0"/>
              <a:t>) &amp; </a:t>
            </a:r>
            <a:r>
              <a:rPr lang="en-GB" i="1" dirty="0" smtClean="0"/>
              <a:t>Nebraska </a:t>
            </a:r>
            <a:r>
              <a:rPr lang="en-GB" dirty="0" smtClean="0"/>
              <a:t>(1982)</a:t>
            </a:r>
          </a:p>
          <a:p>
            <a:pPr marL="285750" indent="-285750">
              <a:buFont typeface="Arial" pitchFamily="34" charset="0"/>
              <a:buChar char="•"/>
            </a:pPr>
            <a:endParaRPr lang="en-GB" kern="0" dirty="0" smtClean="0">
              <a:solidFill>
                <a:prstClr val="black"/>
              </a:solidFill>
            </a:endParaRPr>
          </a:p>
          <a:p>
            <a:pPr marL="285750" indent="-285750">
              <a:buFont typeface="Arial" pitchFamily="34" charset="0"/>
              <a:buChar char="•"/>
            </a:pPr>
            <a:r>
              <a:rPr lang="en-GB" kern="0" dirty="0" smtClean="0">
                <a:solidFill>
                  <a:prstClr val="black"/>
                </a:solidFill>
              </a:rPr>
              <a:t>Springsteen </a:t>
            </a:r>
            <a:r>
              <a:rPr lang="en-GB" kern="0" dirty="0" smtClean="0">
                <a:solidFill>
                  <a:prstClr val="black"/>
                </a:solidFill>
              </a:rPr>
              <a:t>deeply </a:t>
            </a:r>
            <a:r>
              <a:rPr lang="en-GB" kern="0" dirty="0" smtClean="0">
                <a:solidFill>
                  <a:prstClr val="black"/>
                </a:solidFill>
              </a:rPr>
              <a:t>rooted in his locale of East Coast, urban America, </a:t>
            </a:r>
            <a:r>
              <a:rPr lang="en-GB" kern="0" dirty="0" smtClean="0">
                <a:solidFill>
                  <a:prstClr val="black"/>
                </a:solidFill>
              </a:rPr>
              <a:t>hometown </a:t>
            </a:r>
            <a:r>
              <a:rPr lang="en-GB" kern="0" dirty="0" smtClean="0">
                <a:solidFill>
                  <a:prstClr val="black"/>
                </a:solidFill>
              </a:rPr>
              <a:t>of Asbury, New Jersey in particular; viewed as an </a:t>
            </a:r>
            <a:r>
              <a:rPr lang="en-GB" kern="0" dirty="0" smtClean="0">
                <a:solidFill>
                  <a:prstClr val="black"/>
                </a:solidFill>
              </a:rPr>
              <a:t>everyman, working-class figure</a:t>
            </a:r>
          </a:p>
          <a:p>
            <a:pPr marL="285750" indent="-285750">
              <a:buFont typeface="Arial" pitchFamily="34" charset="0"/>
              <a:buChar char="•"/>
            </a:pPr>
            <a:endParaRPr lang="en-GB" kern="0" dirty="0" smtClean="0">
              <a:solidFill>
                <a:prstClr val="black"/>
              </a:solidFill>
            </a:endParaRPr>
          </a:p>
          <a:p>
            <a:pPr marL="285750" indent="-285750">
              <a:buFont typeface="Arial" pitchFamily="34" charset="0"/>
              <a:buChar char="•"/>
            </a:pPr>
            <a:r>
              <a:rPr lang="en-GB" kern="0" dirty="0" smtClean="0">
                <a:solidFill>
                  <a:prstClr val="black"/>
                </a:solidFill>
              </a:rPr>
              <a:t>Decline </a:t>
            </a:r>
            <a:r>
              <a:rPr lang="en-GB" kern="0" dirty="0" smtClean="0">
                <a:solidFill>
                  <a:prstClr val="black"/>
                </a:solidFill>
              </a:rPr>
              <a:t>of traditional manufacturing industry and its impact on American society:</a:t>
            </a:r>
          </a:p>
          <a:p>
            <a:pPr marL="742950" lvl="1" indent="-285750">
              <a:buFontTx/>
              <a:buChar char="-"/>
            </a:pPr>
            <a:r>
              <a:rPr lang="en-GB" i="1" kern="0" dirty="0" smtClean="0">
                <a:solidFill>
                  <a:prstClr val="black"/>
                </a:solidFill>
              </a:rPr>
              <a:t>Nebraska </a:t>
            </a:r>
            <a:r>
              <a:rPr lang="en-GB" kern="0" dirty="0" smtClean="0">
                <a:solidFill>
                  <a:prstClr val="black"/>
                </a:solidFill>
              </a:rPr>
              <a:t>is low-key and dark in tone, telling stories of crimes and disaffected loners (‘State Trooper,’ ‘Johnny 99’) and faded urban landscapes (‘Atlantic City’)</a:t>
            </a:r>
          </a:p>
          <a:p>
            <a:pPr marL="742950" lvl="1" indent="-285750">
              <a:buFontTx/>
              <a:buChar char="-"/>
            </a:pPr>
            <a:r>
              <a:rPr lang="en-GB" kern="0" dirty="0" smtClean="0">
                <a:solidFill>
                  <a:prstClr val="black"/>
                </a:solidFill>
              </a:rPr>
              <a:t>On </a:t>
            </a:r>
            <a:r>
              <a:rPr lang="en-GB" i="1" kern="0" dirty="0" smtClean="0">
                <a:solidFill>
                  <a:prstClr val="black"/>
                </a:solidFill>
              </a:rPr>
              <a:t>Born in the USA’s </a:t>
            </a:r>
            <a:r>
              <a:rPr lang="en-GB" kern="0" dirty="0" smtClean="0">
                <a:solidFill>
                  <a:prstClr val="black"/>
                </a:solidFill>
              </a:rPr>
              <a:t>final track on ‘My Home Town,’ after surveying “</a:t>
            </a:r>
            <a:r>
              <a:rPr lang="en-GB" dirty="0" smtClean="0"/>
              <a:t>Main Street's whitewashed windows and vacant stores” and a closing textile mill, the protagonist resolves to “maybe head south”</a:t>
            </a:r>
          </a:p>
          <a:p>
            <a:pPr marL="742950" lvl="1" indent="-285750">
              <a:buFontTx/>
              <a:buChar char="-"/>
            </a:pPr>
            <a:r>
              <a:rPr lang="en-GB" kern="0" dirty="0" smtClean="0">
                <a:solidFill>
                  <a:prstClr val="black"/>
                </a:solidFill>
              </a:rPr>
              <a:t>Themes of this ilk are returned to on </a:t>
            </a:r>
            <a:r>
              <a:rPr lang="en-GB" i="1" kern="0" dirty="0" smtClean="0">
                <a:solidFill>
                  <a:prstClr val="black"/>
                </a:solidFill>
              </a:rPr>
              <a:t>The Ghost of Tom Joad </a:t>
            </a:r>
            <a:r>
              <a:rPr lang="en-GB" kern="0" dirty="0" smtClean="0">
                <a:solidFill>
                  <a:prstClr val="black"/>
                </a:solidFill>
              </a:rPr>
              <a:t>(1995)</a:t>
            </a:r>
          </a:p>
          <a:p>
            <a:pPr marL="742950" lvl="1" indent="-285750">
              <a:buFontTx/>
              <a:buChar char="-"/>
            </a:pPr>
            <a:r>
              <a:rPr lang="en-GB" kern="0" dirty="0" smtClean="0">
                <a:solidFill>
                  <a:prstClr val="black"/>
                </a:solidFill>
              </a:rPr>
              <a:t>On </a:t>
            </a:r>
            <a:r>
              <a:rPr lang="en-GB" i="1" kern="0" dirty="0" smtClean="0">
                <a:solidFill>
                  <a:prstClr val="black"/>
                </a:solidFill>
              </a:rPr>
              <a:t>Live 1975–85 </a:t>
            </a:r>
            <a:r>
              <a:rPr lang="en-GB" kern="0" dirty="0" smtClean="0">
                <a:solidFill>
                  <a:prstClr val="black"/>
                </a:solidFill>
              </a:rPr>
              <a:t>(1986), Springsteen tells a story of how he avoided the draft before performing ‘The River,’ a song charting the travails of a construction worker who can’t get work “on account of economy” and which meditates on the meaning of the American Dream</a:t>
            </a:r>
            <a:endParaRPr lang="en-GB" i="1" kern="0" dirty="0">
              <a:solidFill>
                <a:prstClr val="black"/>
              </a:solidFill>
            </a:endParaRPr>
          </a:p>
        </p:txBody>
      </p:sp>
      <p:pic>
        <p:nvPicPr>
          <p:cNvPr id="3" name="Picture 2"/>
          <p:cNvPicPr>
            <a:picLocks noChangeAspect="1"/>
          </p:cNvPicPr>
          <p:nvPr/>
        </p:nvPicPr>
        <p:blipFill>
          <a:blip r:embed="rId3"/>
          <a:stretch>
            <a:fillRect/>
          </a:stretch>
        </p:blipFill>
        <p:spPr>
          <a:xfrm>
            <a:off x="9201150" y="1087689"/>
            <a:ext cx="2990850" cy="2977255"/>
          </a:xfrm>
          <a:prstGeom prst="rect">
            <a:avLst/>
          </a:prstGeom>
        </p:spPr>
      </p:pic>
      <p:pic>
        <p:nvPicPr>
          <p:cNvPr id="5" name="Picture 4"/>
          <p:cNvPicPr>
            <a:picLocks noChangeAspect="1"/>
          </p:cNvPicPr>
          <p:nvPr/>
        </p:nvPicPr>
        <p:blipFill>
          <a:blip r:embed="rId4"/>
          <a:stretch>
            <a:fillRect/>
          </a:stretch>
        </p:blipFill>
        <p:spPr>
          <a:xfrm>
            <a:off x="9201150" y="3798244"/>
            <a:ext cx="2990850" cy="2990850"/>
          </a:xfrm>
          <a:prstGeom prst="rect">
            <a:avLst/>
          </a:prstGeom>
        </p:spPr>
      </p:pic>
      <p:sp>
        <p:nvSpPr>
          <p:cNvPr id="6" name="Rectangle 5"/>
          <p:cNvSpPr/>
          <p:nvPr/>
        </p:nvSpPr>
        <p:spPr>
          <a:xfrm>
            <a:off x="266700" y="218392"/>
            <a:ext cx="11677650" cy="461665"/>
          </a:xfrm>
          <a:prstGeom prst="rect">
            <a:avLst/>
          </a:prstGeom>
        </p:spPr>
        <p:txBody>
          <a:bodyPr wrap="square">
            <a:spAutoFit/>
          </a:bodyPr>
          <a:lstStyle/>
          <a:p>
            <a:pPr algn="ctr">
              <a:defRPr/>
            </a:pPr>
            <a:r>
              <a:rPr lang="en-GB" sz="2400" kern="0" dirty="0" smtClean="0">
                <a:solidFill>
                  <a:prstClr val="black"/>
                </a:solidFill>
                <a:latin typeface="Arial Black" panose="020B0A04020102020204" pitchFamily="34" charset="0"/>
              </a:rPr>
              <a:t>Springsteen </a:t>
            </a:r>
            <a:r>
              <a:rPr lang="en-GB" sz="2400" kern="0" dirty="0">
                <a:solidFill>
                  <a:prstClr val="black"/>
                </a:solidFill>
                <a:latin typeface="Arial Black" panose="020B0A04020102020204" pitchFamily="34" charset="0"/>
              </a:rPr>
              <a:t>and ‘Post-Industrial America’</a:t>
            </a:r>
          </a:p>
        </p:txBody>
      </p:sp>
    </p:spTree>
    <p:extLst>
      <p:ext uri="{BB962C8B-B14F-4D97-AF65-F5344CB8AC3E}">
        <p14:creationId xmlns:p14="http://schemas.microsoft.com/office/powerpoint/2010/main" val="11577902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0" y="0"/>
            <a:ext cx="9144000" cy="369332"/>
          </a:xfrm>
          <a:prstGeom prst="rect">
            <a:avLst/>
          </a:prstGeom>
        </p:spPr>
        <p:txBody>
          <a:bodyPr wrap="square">
            <a:spAutoFit/>
          </a:bodyPr>
          <a:lstStyle/>
          <a:p>
            <a:pPr algn="just">
              <a:buFont typeface="Arial" pitchFamily="34" charset="0"/>
              <a:buChar char="•"/>
            </a:pPr>
            <a:endParaRPr lang="en-GB" b="1" dirty="0">
              <a:solidFill>
                <a:prstClr val="black"/>
              </a:solidFill>
            </a:endParaRPr>
          </a:p>
        </p:txBody>
      </p:sp>
      <p:sp>
        <p:nvSpPr>
          <p:cNvPr id="4" name="Rectangle 3"/>
          <p:cNvSpPr/>
          <p:nvPr/>
        </p:nvSpPr>
        <p:spPr>
          <a:xfrm>
            <a:off x="0" y="7294"/>
            <a:ext cx="7524749" cy="7498116"/>
          </a:xfrm>
          <a:prstGeom prst="rect">
            <a:avLst/>
          </a:prstGeom>
        </p:spPr>
        <p:txBody>
          <a:bodyPr wrap="square" lIns="360000" tIns="360000" rIns="360000" bIns="360000">
            <a:spAutoFit/>
          </a:bodyPr>
          <a:lstStyle/>
          <a:p>
            <a:pPr algn="ctr">
              <a:defRPr/>
            </a:pPr>
            <a:r>
              <a:rPr lang="en-GB" sz="2400" b="1" kern="0" dirty="0">
                <a:solidFill>
                  <a:prstClr val="black"/>
                </a:solidFill>
                <a:latin typeface="Arial Black" panose="020B0A04020102020204" pitchFamily="34" charset="0"/>
              </a:rPr>
              <a:t>‘Born in the USA’ and Ronald Reagan</a:t>
            </a:r>
          </a:p>
          <a:p>
            <a:pPr>
              <a:defRPr/>
            </a:pPr>
            <a:endParaRPr lang="en-GB" sz="1600" kern="0" dirty="0">
              <a:solidFill>
                <a:prstClr val="black"/>
              </a:solidFill>
            </a:endParaRPr>
          </a:p>
          <a:p>
            <a:pPr marL="285750" indent="-285750">
              <a:buFont typeface="Arial" pitchFamily="34" charset="0"/>
              <a:buChar char="•"/>
              <a:defRPr/>
            </a:pPr>
            <a:r>
              <a:rPr lang="en-GB" sz="2000" kern="0" dirty="0" err="1">
                <a:solidFill>
                  <a:prstClr val="black"/>
                </a:solidFill>
              </a:rPr>
              <a:t>Reaganites</a:t>
            </a:r>
            <a:r>
              <a:rPr lang="en-GB" sz="2000" kern="0" dirty="0">
                <a:solidFill>
                  <a:prstClr val="black"/>
                </a:solidFill>
              </a:rPr>
              <a:t> responded with enthusiasm for the implied patriotism of ‘Born in the USA’:</a:t>
            </a:r>
          </a:p>
          <a:p>
            <a:pPr marL="285750" indent="-285750">
              <a:buFont typeface="Arial" pitchFamily="34" charset="0"/>
              <a:buChar char="•"/>
              <a:defRPr/>
            </a:pPr>
            <a:endParaRPr lang="en-GB" sz="2000" kern="0" dirty="0">
              <a:solidFill>
                <a:prstClr val="black"/>
              </a:solidFill>
            </a:endParaRPr>
          </a:p>
          <a:p>
            <a:pPr lvl="1" algn="just"/>
            <a:r>
              <a:rPr lang="en-GB" sz="2000" dirty="0"/>
              <a:t>“</a:t>
            </a:r>
            <a:r>
              <a:rPr lang="en-US" sz="2000" dirty="0"/>
              <a:t>I have not got a clue about Springsteen’s politics, if any, but flags get waved at his concerts when he sings songs about hard times … He is no whiner, and the recitation of closed factories and other problems always seems punctuated by a grand, cheerful, affirmation: ‘Born in the USA!’”</a:t>
            </a:r>
          </a:p>
          <a:p>
            <a:pPr lvl="1" algn="r"/>
            <a:r>
              <a:rPr lang="en-GB" sz="2000" dirty="0"/>
              <a:t>George Will (conservative columnist), </a:t>
            </a:r>
            <a:r>
              <a:rPr lang="en-US" sz="2000" i="1" dirty="0"/>
              <a:t>Washington Post</a:t>
            </a:r>
            <a:r>
              <a:rPr lang="en-US" sz="2000" dirty="0"/>
              <a:t>, </a:t>
            </a:r>
          </a:p>
          <a:p>
            <a:pPr lvl="1" algn="r"/>
            <a:r>
              <a:rPr lang="en-US" sz="2000" dirty="0"/>
              <a:t>September 13 1984</a:t>
            </a:r>
          </a:p>
          <a:p>
            <a:pPr lvl="0" algn="just"/>
            <a:endParaRPr lang="en-US" sz="2000" dirty="0"/>
          </a:p>
          <a:p>
            <a:pPr lvl="1" algn="just"/>
            <a:r>
              <a:rPr lang="en-GB" sz="2000" dirty="0" smtClean="0"/>
              <a:t>“</a:t>
            </a:r>
            <a:r>
              <a:rPr lang="en-GB" sz="2000" dirty="0"/>
              <a:t>America's future rests in a thousand dreams inside your hearts; it rests in the message of hope in songs of a man so many young Americans admire: New Jersey's own Bruce Springsteen. And helping you make those dreams come true is what this job of mine is all about.”</a:t>
            </a:r>
            <a:endParaRPr lang="en-US" sz="2000" dirty="0"/>
          </a:p>
          <a:p>
            <a:pPr algn="r"/>
            <a:r>
              <a:rPr lang="en-GB" sz="2000" dirty="0"/>
              <a:t>Ronald Reagan, campaign speech, Hammonton, New Jersey, </a:t>
            </a:r>
          </a:p>
          <a:p>
            <a:pPr algn="r"/>
            <a:r>
              <a:rPr lang="en-GB" sz="2000" dirty="0"/>
              <a:t>September 19, 1984 (</a:t>
            </a:r>
            <a:r>
              <a:rPr lang="en-GB" sz="2000" dirty="0">
                <a:hlinkClick r:id="rId3"/>
              </a:rPr>
              <a:t>https://</a:t>
            </a:r>
            <a:r>
              <a:rPr lang="en-GB" sz="2000" dirty="0" smtClean="0">
                <a:hlinkClick r:id="rId3"/>
              </a:rPr>
              <a:t>www.youtube.com/watch?v=z8BRWNaOdlc</a:t>
            </a:r>
            <a:r>
              <a:rPr lang="en-GB" sz="2000" dirty="0" smtClean="0"/>
              <a:t>)</a:t>
            </a:r>
          </a:p>
          <a:p>
            <a:pPr algn="r"/>
            <a:endParaRPr lang="en-GB" sz="2000" dirty="0"/>
          </a:p>
        </p:txBody>
      </p:sp>
      <p:pic>
        <p:nvPicPr>
          <p:cNvPr id="5"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48750" y="3228424"/>
            <a:ext cx="3143250" cy="36343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24751" y="7293"/>
            <a:ext cx="4667250" cy="32211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1393861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219200" y="2166937"/>
            <a:ext cx="9753600" cy="2524125"/>
          </a:xfrm>
          <a:prstGeom prst="rect">
            <a:avLst/>
          </a:prstGeom>
        </p:spPr>
      </p:pic>
    </p:spTree>
    <p:extLst>
      <p:ext uri="{BB962C8B-B14F-4D97-AF65-F5344CB8AC3E}">
        <p14:creationId xmlns:p14="http://schemas.microsoft.com/office/powerpoint/2010/main" val="15755429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7295"/>
            <a:ext cx="8515350" cy="7067228"/>
          </a:xfrm>
          <a:prstGeom prst="rect">
            <a:avLst/>
          </a:prstGeom>
        </p:spPr>
        <p:txBody>
          <a:bodyPr wrap="square" lIns="360000" tIns="360000" rIns="360000" bIns="360000">
            <a:spAutoFit/>
          </a:bodyPr>
          <a:lstStyle/>
          <a:p>
            <a:pPr algn="just"/>
            <a:r>
              <a:rPr lang="en-GB" sz="2200" dirty="0" smtClean="0"/>
              <a:t>“</a:t>
            </a:r>
            <a:r>
              <a:rPr lang="en-GB" sz="2200" dirty="0"/>
              <a:t>Well, the President was mentioning my name in his speech the other day, and I kind of got to wondering what his favourite album of mine must’ve been, you know? I don’t think it was </a:t>
            </a:r>
            <a:r>
              <a:rPr lang="en-GB" sz="2200" i="1" dirty="0"/>
              <a:t>Nebraska</a:t>
            </a:r>
            <a:r>
              <a:rPr lang="en-GB" sz="2200" dirty="0"/>
              <a:t>.”</a:t>
            </a:r>
          </a:p>
          <a:p>
            <a:pPr algn="r"/>
            <a:r>
              <a:rPr lang="en-US" sz="2200" dirty="0"/>
              <a:t>Bruce Springsteen at concert </a:t>
            </a:r>
            <a:r>
              <a:rPr lang="en-GB" sz="2200" dirty="0"/>
              <a:t>Civic Arena, Pittsburgh September 21 1984</a:t>
            </a:r>
            <a:endParaRPr lang="en-US" sz="2200" dirty="0"/>
          </a:p>
          <a:p>
            <a:pPr algn="just"/>
            <a:endParaRPr lang="en-GB" sz="2200" dirty="0"/>
          </a:p>
          <a:p>
            <a:pPr algn="just"/>
            <a:r>
              <a:rPr lang="en-GB" sz="2200" dirty="0"/>
              <a:t>“I think what’s happening now is people want to forget. There was Vietnam, there was Watergate, there was Iran — we were beaten, we were hustled, and then we were humiliated. And I think people got a need to feel good about the country they live in. But what’s happening, I think, is that need — which is a good thing — is getting manipulated and exploited. And you see the Reagan re-election ads on TV — you know: ‘It's morning in America.’ And you say, well, it's not morning in Pittsburgh. It’s not morning about 125th Street in New York. And that's why when Reagan mentioned my name in New Jersey, I felt it was another manipulation, and I had to disassociate myself from the president's kind words.”</a:t>
            </a:r>
            <a:endParaRPr lang="en-US" sz="2200" dirty="0"/>
          </a:p>
          <a:p>
            <a:pPr algn="r"/>
            <a:r>
              <a:rPr lang="en-GB" sz="2200" dirty="0"/>
              <a:t> </a:t>
            </a:r>
            <a:r>
              <a:rPr lang="en-US" sz="2200" dirty="0"/>
              <a:t>Bruce Springsteen, </a:t>
            </a:r>
            <a:r>
              <a:rPr lang="en-GB" sz="2200" i="1" dirty="0"/>
              <a:t>Rolling Stone </a:t>
            </a:r>
            <a:r>
              <a:rPr lang="en-GB" sz="2200" dirty="0"/>
              <a:t>interview, December 1984</a:t>
            </a:r>
            <a:endParaRPr lang="en-US" sz="2200" dirty="0"/>
          </a:p>
          <a:p>
            <a:pPr algn="just"/>
            <a:r>
              <a:rPr lang="en-GB" sz="1600" dirty="0"/>
              <a:t> </a:t>
            </a:r>
          </a:p>
        </p:txBody>
      </p:sp>
      <p:pic>
        <p:nvPicPr>
          <p:cNvPr id="2" name="Picture 1"/>
          <p:cNvPicPr>
            <a:picLocks noChangeAspect="1"/>
          </p:cNvPicPr>
          <p:nvPr/>
        </p:nvPicPr>
        <p:blipFill>
          <a:blip r:embed="rId3"/>
          <a:stretch>
            <a:fillRect/>
          </a:stretch>
        </p:blipFill>
        <p:spPr>
          <a:xfrm>
            <a:off x="8656358" y="1694517"/>
            <a:ext cx="3535642" cy="3600450"/>
          </a:xfrm>
          <a:prstGeom prst="rect">
            <a:avLst/>
          </a:prstGeom>
        </p:spPr>
      </p:pic>
      <p:sp>
        <p:nvSpPr>
          <p:cNvPr id="3" name="Rectangle 2"/>
          <p:cNvSpPr/>
          <p:nvPr/>
        </p:nvSpPr>
        <p:spPr>
          <a:xfrm>
            <a:off x="9068908" y="357200"/>
            <a:ext cx="2710542" cy="1200329"/>
          </a:xfrm>
          <a:prstGeom prst="rect">
            <a:avLst/>
          </a:prstGeom>
        </p:spPr>
        <p:txBody>
          <a:bodyPr wrap="square">
            <a:spAutoFit/>
          </a:bodyPr>
          <a:lstStyle/>
          <a:p>
            <a:pPr lvl="0" algn="ctr">
              <a:defRPr/>
            </a:pPr>
            <a:r>
              <a:rPr lang="en-GB" sz="2400" b="1" kern="0" dirty="0">
                <a:solidFill>
                  <a:prstClr val="black"/>
                </a:solidFill>
                <a:latin typeface="Arial Black" panose="020B0A04020102020204" pitchFamily="34" charset="0"/>
              </a:rPr>
              <a:t>‘Born in the USA’ and Ronald Reagan</a:t>
            </a:r>
          </a:p>
        </p:txBody>
      </p:sp>
      <p:sp>
        <p:nvSpPr>
          <p:cNvPr id="5" name="Rectangle 4"/>
          <p:cNvSpPr/>
          <p:nvPr/>
        </p:nvSpPr>
        <p:spPr>
          <a:xfrm>
            <a:off x="8656358" y="5546663"/>
            <a:ext cx="3123092" cy="923330"/>
          </a:xfrm>
          <a:prstGeom prst="rect">
            <a:avLst/>
          </a:prstGeom>
        </p:spPr>
        <p:txBody>
          <a:bodyPr wrap="square">
            <a:spAutoFit/>
          </a:bodyPr>
          <a:lstStyle/>
          <a:p>
            <a:r>
              <a:rPr lang="en-GB" dirty="0">
                <a:hlinkClick r:id="rId4"/>
              </a:rPr>
              <a:t>https://</a:t>
            </a:r>
            <a:r>
              <a:rPr lang="en-GB" dirty="0" smtClean="0">
                <a:hlinkClick r:id="rId4"/>
              </a:rPr>
              <a:t>www.youtube.com/watch?v=mn91L9goKfQ&amp;t=175s</a:t>
            </a:r>
            <a:endParaRPr lang="en-GB" dirty="0" smtClean="0"/>
          </a:p>
          <a:p>
            <a:endParaRPr lang="en-GB" dirty="0"/>
          </a:p>
        </p:txBody>
      </p:sp>
    </p:spTree>
    <p:extLst>
      <p:ext uri="{BB962C8B-B14F-4D97-AF65-F5344CB8AC3E}">
        <p14:creationId xmlns:p14="http://schemas.microsoft.com/office/powerpoint/2010/main" val="241008700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24737" y="-249849"/>
            <a:ext cx="9144000" cy="369332"/>
          </a:xfrm>
          <a:prstGeom prst="rect">
            <a:avLst/>
          </a:prstGeom>
        </p:spPr>
        <p:txBody>
          <a:bodyPr wrap="square">
            <a:spAutoFit/>
          </a:bodyPr>
          <a:lstStyle/>
          <a:p>
            <a:pPr algn="just">
              <a:buFont typeface="Arial" pitchFamily="34" charset="0"/>
              <a:buChar char="•"/>
            </a:pPr>
            <a:endParaRPr lang="en-GB" b="1" dirty="0">
              <a:solidFill>
                <a:prstClr val="black"/>
              </a:solidFill>
            </a:endParaRPr>
          </a:p>
        </p:txBody>
      </p:sp>
      <p:sp>
        <p:nvSpPr>
          <p:cNvPr id="4" name="Rectangle 3"/>
          <p:cNvSpPr/>
          <p:nvPr/>
        </p:nvSpPr>
        <p:spPr>
          <a:xfrm>
            <a:off x="0" y="7293"/>
            <a:ext cx="7266214" cy="1342584"/>
          </a:xfrm>
          <a:prstGeom prst="rect">
            <a:avLst/>
          </a:prstGeom>
        </p:spPr>
        <p:txBody>
          <a:bodyPr wrap="square" lIns="360000" tIns="360000" rIns="360000" bIns="360000">
            <a:spAutoFit/>
          </a:bodyPr>
          <a:lstStyle/>
          <a:p>
            <a:pPr lvl="0">
              <a:defRPr/>
            </a:pPr>
            <a:r>
              <a:rPr lang="en-GB" sz="2400" b="1" kern="0" dirty="0">
                <a:solidFill>
                  <a:prstClr val="black"/>
                </a:solidFill>
                <a:latin typeface="Arial Black" panose="020B0A04020102020204" pitchFamily="34" charset="0"/>
              </a:rPr>
              <a:t>‘Born in the USA’ and Ronald Reagan</a:t>
            </a:r>
          </a:p>
          <a:p>
            <a:pPr>
              <a:defRPr/>
            </a:pPr>
            <a:endParaRPr lang="en-GB" sz="1600" kern="0" dirty="0">
              <a:solidFill>
                <a:prstClr val="black"/>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7976" y="3141913"/>
            <a:ext cx="2409170" cy="16283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37976" y="-35075"/>
            <a:ext cx="2401209" cy="16285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r="14438" b="16990"/>
          <a:stretch/>
        </p:blipFill>
        <p:spPr bwMode="auto">
          <a:xfrm>
            <a:off x="7637976" y="1550031"/>
            <a:ext cx="2390916" cy="15918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rotWithShape="1">
          <a:blip r:embed="rId6" cstate="print">
            <a:extLst>
              <a:ext uri="{28A0092B-C50C-407E-A947-70E740481C1C}">
                <a14:useLocalDpi xmlns:a14="http://schemas.microsoft.com/office/drawing/2010/main" val="0"/>
              </a:ext>
            </a:extLst>
          </a:blip>
          <a:srcRect l="17500" t="4264" r="18646"/>
          <a:stretch/>
        </p:blipFill>
        <p:spPr>
          <a:xfrm>
            <a:off x="10039185" y="-45349"/>
            <a:ext cx="2152815" cy="1581939"/>
          </a:xfrm>
          <a:prstGeom prst="rect">
            <a:avLst/>
          </a:prstGeom>
        </p:spPr>
      </p:pic>
      <p:pic>
        <p:nvPicPr>
          <p:cNvPr id="7" name="Picture 6"/>
          <p:cNvPicPr>
            <a:picLocks noChangeAspect="1"/>
          </p:cNvPicPr>
          <p:nvPr/>
        </p:nvPicPr>
        <p:blipFill rotWithShape="1">
          <a:blip r:embed="rId7" cstate="print">
            <a:extLst>
              <a:ext uri="{28A0092B-C50C-407E-A947-70E740481C1C}">
                <a14:useLocalDpi xmlns:a14="http://schemas.microsoft.com/office/drawing/2010/main" val="0"/>
              </a:ext>
            </a:extLst>
          </a:blip>
          <a:srcRect l="20184" t="26863" r="27832" b="3091"/>
          <a:stretch/>
        </p:blipFill>
        <p:spPr>
          <a:xfrm>
            <a:off x="10047146" y="3160430"/>
            <a:ext cx="2153536" cy="1615270"/>
          </a:xfrm>
          <a:prstGeom prst="rect">
            <a:avLst/>
          </a:prstGeom>
        </p:spPr>
      </p:pic>
      <p:sp>
        <p:nvSpPr>
          <p:cNvPr id="9" name="TextBox 8"/>
          <p:cNvSpPr txBox="1"/>
          <p:nvPr/>
        </p:nvSpPr>
        <p:spPr>
          <a:xfrm>
            <a:off x="114300" y="682431"/>
            <a:ext cx="7505422" cy="6001643"/>
          </a:xfrm>
          <a:prstGeom prst="rect">
            <a:avLst/>
          </a:prstGeom>
          <a:noFill/>
        </p:spPr>
        <p:txBody>
          <a:bodyPr wrap="square" lIns="360000" tIns="0" rIns="360000" bIns="0" rtlCol="0">
            <a:spAutoFit/>
          </a:bodyPr>
          <a:lstStyle/>
          <a:p>
            <a:pPr lvl="0">
              <a:defRPr/>
            </a:pPr>
            <a:endParaRPr lang="en-GB" sz="1600" kern="0" dirty="0">
              <a:solidFill>
                <a:prstClr val="black"/>
              </a:solidFill>
            </a:endParaRPr>
          </a:p>
          <a:p>
            <a:pPr marL="285750" indent="-285750">
              <a:buFont typeface="Arial" pitchFamily="34" charset="0"/>
              <a:buChar char="•"/>
              <a:defRPr/>
            </a:pPr>
            <a:r>
              <a:rPr lang="en-GB" sz="2000" dirty="0">
                <a:solidFill>
                  <a:prstClr val="black"/>
                </a:solidFill>
              </a:rPr>
              <a:t>Rationale for Reagan’s ‘misinterpretation’ of ‘Born in the USA’:</a:t>
            </a:r>
          </a:p>
          <a:p>
            <a:pPr marL="285750" indent="-285750">
              <a:buFont typeface="Arial" pitchFamily="34" charset="0"/>
              <a:buChar char="•"/>
              <a:defRPr/>
            </a:pPr>
            <a:endParaRPr lang="en-GB" sz="2000" dirty="0">
              <a:solidFill>
                <a:prstClr val="black"/>
              </a:solidFill>
            </a:endParaRPr>
          </a:p>
          <a:p>
            <a:pPr marL="742950" lvl="1" indent="-285750">
              <a:buFontTx/>
              <a:buChar char="-"/>
              <a:defRPr/>
            </a:pPr>
            <a:r>
              <a:rPr lang="en-GB" sz="2000" dirty="0">
                <a:solidFill>
                  <a:prstClr val="black"/>
                </a:solidFill>
              </a:rPr>
              <a:t>His re-election campaign sought – and successfully obtained –support of blue collar workers, the same constituency Springsteen cultivated as his fan-base</a:t>
            </a:r>
          </a:p>
          <a:p>
            <a:pPr marL="742950" lvl="1" indent="-285750">
              <a:buFontTx/>
              <a:buChar char="-"/>
              <a:defRPr/>
            </a:pPr>
            <a:endParaRPr lang="en-GB" sz="2000" dirty="0">
              <a:solidFill>
                <a:prstClr val="black"/>
              </a:solidFill>
            </a:endParaRPr>
          </a:p>
          <a:p>
            <a:pPr marL="285750" indent="-285750">
              <a:buFont typeface="Arial" pitchFamily="34" charset="0"/>
              <a:buChar char="•"/>
              <a:defRPr/>
            </a:pPr>
            <a:r>
              <a:rPr lang="en-GB" sz="2000" dirty="0">
                <a:solidFill>
                  <a:prstClr val="black"/>
                </a:solidFill>
              </a:rPr>
              <a:t>Doth Bruce protest too much?</a:t>
            </a:r>
          </a:p>
          <a:p>
            <a:pPr marL="742950" lvl="1" indent="-285750">
              <a:buFontTx/>
              <a:buChar char="-"/>
              <a:defRPr/>
            </a:pPr>
            <a:endParaRPr lang="en-GB" sz="2000" dirty="0">
              <a:solidFill>
                <a:prstClr val="black"/>
              </a:solidFill>
            </a:endParaRPr>
          </a:p>
          <a:p>
            <a:pPr marL="742950" lvl="1" indent="-285750">
              <a:buFontTx/>
              <a:buChar char="-"/>
              <a:defRPr/>
            </a:pPr>
            <a:r>
              <a:rPr lang="en-GB" sz="2000" dirty="0">
                <a:solidFill>
                  <a:prstClr val="black"/>
                </a:solidFill>
              </a:rPr>
              <a:t>The song </a:t>
            </a:r>
            <a:r>
              <a:rPr lang="en-GB" sz="2000" i="1" dirty="0">
                <a:solidFill>
                  <a:prstClr val="black"/>
                </a:solidFill>
              </a:rPr>
              <a:t>did </a:t>
            </a:r>
            <a:r>
              <a:rPr lang="en-GB" sz="2000" dirty="0">
                <a:solidFill>
                  <a:prstClr val="black"/>
                </a:solidFill>
              </a:rPr>
              <a:t>flag-wave and show off its American credentials</a:t>
            </a:r>
          </a:p>
          <a:p>
            <a:pPr marL="742950" lvl="1" indent="-285750">
              <a:buFontTx/>
              <a:buChar char="-"/>
              <a:defRPr/>
            </a:pPr>
            <a:r>
              <a:rPr lang="en-GB" sz="2000" dirty="0">
                <a:solidFill>
                  <a:prstClr val="black"/>
                </a:solidFill>
              </a:rPr>
              <a:t>The images in the ‘Born in the USA’ </a:t>
            </a:r>
            <a:r>
              <a:rPr lang="en-GB" sz="2000" i="1" dirty="0">
                <a:solidFill>
                  <a:prstClr val="black"/>
                </a:solidFill>
              </a:rPr>
              <a:t>were</a:t>
            </a:r>
            <a:r>
              <a:rPr lang="en-GB" sz="2000" dirty="0">
                <a:solidFill>
                  <a:prstClr val="black"/>
                </a:solidFill>
              </a:rPr>
              <a:t> analogous to  ‘Morning in America’ (</a:t>
            </a:r>
            <a:r>
              <a:rPr lang="en-GB" sz="2000" dirty="0">
                <a:solidFill>
                  <a:prstClr val="black"/>
                </a:solidFill>
                <a:hlinkClick r:id="rId8"/>
              </a:rPr>
              <a:t>http://www.youtube.com/watch?v=EU-IBF8nwSY</a:t>
            </a:r>
            <a:r>
              <a:rPr lang="en-GB" sz="2000" dirty="0">
                <a:solidFill>
                  <a:prstClr val="black"/>
                </a:solidFill>
              </a:rPr>
              <a:t>; see stills)</a:t>
            </a:r>
          </a:p>
          <a:p>
            <a:pPr marL="742950" lvl="1" indent="-285750">
              <a:buFontTx/>
              <a:buChar char="-"/>
              <a:defRPr/>
            </a:pPr>
            <a:r>
              <a:rPr lang="en-GB" sz="2000" dirty="0">
                <a:solidFill>
                  <a:prstClr val="black"/>
                </a:solidFill>
              </a:rPr>
              <a:t>Springsteen’s songs </a:t>
            </a:r>
            <a:r>
              <a:rPr lang="en-GB" sz="2000" i="1" dirty="0">
                <a:solidFill>
                  <a:prstClr val="black"/>
                </a:solidFill>
              </a:rPr>
              <a:t>do </a:t>
            </a:r>
            <a:r>
              <a:rPr lang="en-GB" sz="2000" dirty="0">
                <a:solidFill>
                  <a:prstClr val="black"/>
                </a:solidFill>
              </a:rPr>
              <a:t>evoke a (small ‘c’?) conservative nostalgia for a bygone America, and that of the 1950s era in particular</a:t>
            </a:r>
          </a:p>
          <a:p>
            <a:pPr lvl="1">
              <a:defRPr/>
            </a:pPr>
            <a:endParaRPr lang="en-GB" sz="1600" dirty="0">
              <a:solidFill>
                <a:prstClr val="black"/>
              </a:solidFill>
            </a:endParaRPr>
          </a:p>
          <a:p>
            <a:endParaRPr lang="en-GB" dirty="0"/>
          </a:p>
        </p:txBody>
      </p:sp>
      <p:pic>
        <p:nvPicPr>
          <p:cNvPr id="2054" name="Picture 6"/>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37976" y="4764599"/>
            <a:ext cx="2409170" cy="15051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5" name="Picture 7"/>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0005153" y="4797631"/>
            <a:ext cx="2175836" cy="1450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0005153" y="1531858"/>
            <a:ext cx="2186847" cy="1604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212379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0" y="0"/>
            <a:ext cx="9144000" cy="369332"/>
          </a:xfrm>
          <a:prstGeom prst="rect">
            <a:avLst/>
          </a:prstGeom>
        </p:spPr>
        <p:txBody>
          <a:bodyPr wrap="square">
            <a:spAutoFit/>
          </a:bodyPr>
          <a:lstStyle/>
          <a:p>
            <a:pPr algn="just">
              <a:buFont typeface="Arial" pitchFamily="34" charset="0"/>
              <a:buChar char="•"/>
            </a:pPr>
            <a:endParaRPr lang="en-GB" b="1" dirty="0">
              <a:solidFill>
                <a:prstClr val="black"/>
              </a:solidFill>
            </a:endParaRPr>
          </a:p>
        </p:txBody>
      </p:sp>
      <p:sp>
        <p:nvSpPr>
          <p:cNvPr id="4" name="Rectangle 3"/>
          <p:cNvSpPr/>
          <p:nvPr/>
        </p:nvSpPr>
        <p:spPr>
          <a:xfrm>
            <a:off x="7081986" y="-88547"/>
            <a:ext cx="5110014" cy="1958138"/>
          </a:xfrm>
          <a:prstGeom prst="rect">
            <a:avLst/>
          </a:prstGeom>
        </p:spPr>
        <p:txBody>
          <a:bodyPr wrap="square" lIns="360000" tIns="360000" rIns="360000" bIns="360000">
            <a:spAutoFit/>
          </a:bodyPr>
          <a:lstStyle/>
          <a:p>
            <a:pPr>
              <a:defRPr/>
            </a:pPr>
            <a:r>
              <a:rPr lang="en-GB" sz="2800" kern="0" dirty="0" smtClean="0">
                <a:solidFill>
                  <a:prstClr val="black"/>
                </a:solidFill>
                <a:latin typeface="Arial Black" panose="020B0A04020102020204" pitchFamily="34" charset="0"/>
              </a:rPr>
              <a:t>Bruce </a:t>
            </a:r>
            <a:r>
              <a:rPr lang="en-GB" sz="2800" kern="0" dirty="0">
                <a:solidFill>
                  <a:prstClr val="black"/>
                </a:solidFill>
                <a:latin typeface="Arial Black" panose="020B0A04020102020204" pitchFamily="34" charset="0"/>
              </a:rPr>
              <a:t>Springsteen and Masculinity</a:t>
            </a:r>
          </a:p>
          <a:p>
            <a:pPr>
              <a:defRPr/>
            </a:pPr>
            <a:endParaRPr lang="en-GB" sz="2400" kern="0" dirty="0">
              <a:solidFill>
                <a:prstClr val="black"/>
              </a:solidFill>
              <a:latin typeface="Arial Black" panose="020B0A04020102020204" pitchFamily="34" charset="0"/>
            </a:endParaRPr>
          </a:p>
        </p:txBody>
      </p:sp>
      <p:sp>
        <p:nvSpPr>
          <p:cNvPr id="9" name="TextBox 8"/>
          <p:cNvSpPr txBox="1"/>
          <p:nvPr/>
        </p:nvSpPr>
        <p:spPr>
          <a:xfrm>
            <a:off x="48372" y="38504"/>
            <a:ext cx="7432226" cy="6524863"/>
          </a:xfrm>
          <a:prstGeom prst="rect">
            <a:avLst/>
          </a:prstGeom>
          <a:noFill/>
        </p:spPr>
        <p:txBody>
          <a:bodyPr wrap="square" lIns="360000" tIns="0" rIns="360000" bIns="0" rtlCol="0">
            <a:spAutoFit/>
          </a:bodyPr>
          <a:lstStyle/>
          <a:p>
            <a:pPr>
              <a:defRPr/>
            </a:pPr>
            <a:endParaRPr lang="en-GB" sz="2000" kern="0" dirty="0">
              <a:solidFill>
                <a:prstClr val="black"/>
              </a:solidFill>
            </a:endParaRPr>
          </a:p>
          <a:p>
            <a:pPr marL="285750" indent="-285750">
              <a:buFont typeface="Arial" pitchFamily="34" charset="0"/>
              <a:buChar char="•"/>
              <a:defRPr/>
            </a:pPr>
            <a:r>
              <a:rPr lang="en-GB" sz="2000" dirty="0" smtClean="0">
                <a:solidFill>
                  <a:prstClr val="black"/>
                </a:solidFill>
              </a:rPr>
              <a:t>Springsteen </a:t>
            </a:r>
            <a:r>
              <a:rPr lang="en-GB" sz="2000" dirty="0">
                <a:solidFill>
                  <a:prstClr val="black"/>
                </a:solidFill>
              </a:rPr>
              <a:t>projects a particular image of </a:t>
            </a:r>
            <a:r>
              <a:rPr lang="en-GB" sz="2000" dirty="0" smtClean="0">
                <a:solidFill>
                  <a:prstClr val="black"/>
                </a:solidFill>
              </a:rPr>
              <a:t>manhood: </a:t>
            </a:r>
            <a:r>
              <a:rPr lang="en-GB" sz="2000" dirty="0" smtClean="0">
                <a:solidFill>
                  <a:prstClr val="black"/>
                </a:solidFill>
              </a:rPr>
              <a:t>he</a:t>
            </a:r>
            <a:r>
              <a:rPr lang="en-GB" sz="2000" dirty="0" smtClean="0">
                <a:solidFill>
                  <a:prstClr val="black"/>
                </a:solidFill>
              </a:rPr>
              <a:t> </a:t>
            </a:r>
            <a:r>
              <a:rPr lang="en-GB" sz="2000" dirty="0">
                <a:solidFill>
                  <a:prstClr val="black"/>
                </a:solidFill>
              </a:rPr>
              <a:t>says rock music is “about fathers and sons,” and even has a song titled ‘Walk Like A Man’ (</a:t>
            </a:r>
            <a:r>
              <a:rPr lang="en-GB" sz="2000" i="1" dirty="0">
                <a:solidFill>
                  <a:prstClr val="black"/>
                </a:solidFill>
              </a:rPr>
              <a:t>Tunnel of Love</a:t>
            </a:r>
            <a:r>
              <a:rPr lang="en-GB" sz="2000" dirty="0">
                <a:solidFill>
                  <a:prstClr val="black"/>
                </a:solidFill>
              </a:rPr>
              <a:t>, 1987). </a:t>
            </a:r>
            <a:endParaRPr lang="en-GB" sz="2000" dirty="0" smtClean="0">
              <a:solidFill>
                <a:prstClr val="black"/>
              </a:solidFill>
            </a:endParaRPr>
          </a:p>
          <a:p>
            <a:pPr marL="285750" indent="-285750">
              <a:buFont typeface="Arial" pitchFamily="34" charset="0"/>
              <a:buChar char="•"/>
              <a:defRPr/>
            </a:pPr>
            <a:endParaRPr lang="en-GB" sz="2000" dirty="0">
              <a:solidFill>
                <a:prstClr val="black"/>
              </a:solidFill>
            </a:endParaRPr>
          </a:p>
          <a:p>
            <a:pPr marL="285750" indent="-285750">
              <a:buFont typeface="Arial" pitchFamily="34" charset="0"/>
              <a:buChar char="•"/>
              <a:defRPr/>
            </a:pPr>
            <a:r>
              <a:rPr lang="en-GB" sz="2000" dirty="0" smtClean="0">
                <a:solidFill>
                  <a:prstClr val="black"/>
                </a:solidFill>
              </a:rPr>
              <a:t>By </a:t>
            </a:r>
            <a:r>
              <a:rPr lang="en-GB" sz="2000" dirty="0">
                <a:solidFill>
                  <a:prstClr val="black"/>
                </a:solidFill>
              </a:rPr>
              <a:t>contrast, women in Springsteen’s songs usually conform to stereotypes as ‘pretty babies’ and ‘little girls’</a:t>
            </a:r>
          </a:p>
          <a:p>
            <a:pPr marL="285750" indent="-285750">
              <a:buFont typeface="Arial" pitchFamily="34" charset="0"/>
              <a:buChar char="•"/>
              <a:defRPr/>
            </a:pPr>
            <a:endParaRPr lang="en-GB" sz="2000" dirty="0">
              <a:solidFill>
                <a:prstClr val="black"/>
              </a:solidFill>
            </a:endParaRPr>
          </a:p>
          <a:p>
            <a:pPr marL="285750" indent="-285750">
              <a:buFont typeface="Arial" pitchFamily="34" charset="0"/>
              <a:buChar char="•"/>
              <a:defRPr/>
            </a:pPr>
            <a:r>
              <a:rPr lang="en-GB" sz="2000" dirty="0" smtClean="0">
                <a:solidFill>
                  <a:prstClr val="black"/>
                </a:solidFill>
              </a:rPr>
              <a:t>Relatable to 1980s </a:t>
            </a:r>
            <a:r>
              <a:rPr lang="en-GB" sz="2000" dirty="0">
                <a:solidFill>
                  <a:prstClr val="black"/>
                </a:solidFill>
              </a:rPr>
              <a:t>‘crisis in masculinity’ </a:t>
            </a:r>
            <a:r>
              <a:rPr lang="en-GB" sz="2000" dirty="0" smtClean="0">
                <a:solidFill>
                  <a:prstClr val="black"/>
                </a:solidFill>
              </a:rPr>
              <a:t>= </a:t>
            </a:r>
            <a:r>
              <a:rPr lang="en-GB" sz="2000" dirty="0" smtClean="0">
                <a:solidFill>
                  <a:prstClr val="black"/>
                </a:solidFill>
              </a:rPr>
              <a:t>shifting </a:t>
            </a:r>
            <a:r>
              <a:rPr lang="en-GB" sz="2000" dirty="0">
                <a:solidFill>
                  <a:prstClr val="black"/>
                </a:solidFill>
              </a:rPr>
              <a:t>gender roles and declining numbers of jobs in male-dominated professions</a:t>
            </a:r>
          </a:p>
          <a:p>
            <a:pPr marL="285750" indent="-285750">
              <a:buFont typeface="Arial" pitchFamily="34" charset="0"/>
              <a:buChar char="•"/>
              <a:defRPr/>
            </a:pPr>
            <a:endParaRPr lang="en-GB" sz="2000" dirty="0">
              <a:solidFill>
                <a:prstClr val="black"/>
              </a:solidFill>
            </a:endParaRPr>
          </a:p>
          <a:p>
            <a:pPr lvl="1" algn="just">
              <a:defRPr/>
            </a:pPr>
            <a:r>
              <a:rPr lang="en-GB" sz="2000" dirty="0" smtClean="0"/>
              <a:t>“</a:t>
            </a:r>
            <a:r>
              <a:rPr lang="en-GB" sz="2000" dirty="0"/>
              <a:t>Physically, Springsteen transformed himself. Gone was the scrawny, leather-jacketed sweet punk with poor complexion, bad teeth and worse hair. Having hired a personal trainer, Springsteen emerged from the </a:t>
            </a:r>
            <a:r>
              <a:rPr lang="en-GB" sz="2000" i="1" dirty="0"/>
              <a:t>Born in the USA </a:t>
            </a:r>
            <a:r>
              <a:rPr lang="en-GB" sz="2000" dirty="0"/>
              <a:t>sessions with biceps bulging ... and stocked up on a few dozen extremely tight pairs of Levi jeans.”</a:t>
            </a:r>
            <a:endParaRPr lang="en-US" sz="2000" dirty="0"/>
          </a:p>
          <a:p>
            <a:pPr marL="1200150" lvl="2" indent="-285750" algn="r">
              <a:buFontTx/>
              <a:buChar char="-"/>
            </a:pPr>
            <a:r>
              <a:rPr lang="en-GB" sz="1600" dirty="0"/>
              <a:t>Eric </a:t>
            </a:r>
            <a:r>
              <a:rPr lang="en-GB" sz="1600" dirty="0" err="1"/>
              <a:t>Alterman</a:t>
            </a:r>
            <a:r>
              <a:rPr lang="en-GB" sz="1600" dirty="0"/>
              <a:t>, </a:t>
            </a:r>
            <a:r>
              <a:rPr lang="en-GB" sz="1600" i="1" dirty="0"/>
              <a:t>It </a:t>
            </a:r>
            <a:r>
              <a:rPr lang="en-GB" sz="1600" i="1" dirty="0" err="1"/>
              <a:t>Ain’t</a:t>
            </a:r>
            <a:r>
              <a:rPr lang="en-GB" sz="1600" i="1" dirty="0"/>
              <a:t> No Sin to Be Glad You’re Alive:  The Promise of Bruce Springsteen</a:t>
            </a:r>
          </a:p>
          <a:p>
            <a:pPr lvl="2" algn="r"/>
            <a:r>
              <a:rPr lang="en-GB" sz="1600" dirty="0"/>
              <a:t>(Back Bay Books: New York, 2001), p. 154</a:t>
            </a:r>
          </a:p>
          <a:p>
            <a:pPr algn="r"/>
            <a:r>
              <a:rPr lang="en-GB" sz="1600" dirty="0">
                <a:solidFill>
                  <a:prstClr val="black"/>
                </a:solidFill>
              </a:rPr>
              <a:t>(see </a:t>
            </a:r>
            <a:r>
              <a:rPr lang="en-GB" sz="1600" i="1" dirty="0">
                <a:solidFill>
                  <a:prstClr val="black"/>
                </a:solidFill>
              </a:rPr>
              <a:t>Darkness</a:t>
            </a:r>
            <a:r>
              <a:rPr lang="en-GB" sz="1600" dirty="0">
                <a:solidFill>
                  <a:prstClr val="black"/>
                </a:solidFill>
              </a:rPr>
              <a:t>-era Bruce versus </a:t>
            </a:r>
            <a:r>
              <a:rPr lang="en-GB" sz="1600" i="1" dirty="0">
                <a:solidFill>
                  <a:prstClr val="black"/>
                </a:solidFill>
              </a:rPr>
              <a:t>Born in the USA</a:t>
            </a:r>
            <a:r>
              <a:rPr lang="en-GB" sz="1600" dirty="0">
                <a:solidFill>
                  <a:prstClr val="black"/>
                </a:solidFill>
              </a:rPr>
              <a:t>’s The Boss</a:t>
            </a:r>
            <a:r>
              <a:rPr lang="en-GB" sz="1400" dirty="0">
                <a:solidFill>
                  <a:prstClr val="black"/>
                </a:solidFill>
              </a:rPr>
              <a:t>)</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10906" y="1278023"/>
            <a:ext cx="2745462" cy="2745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09334" y="3431917"/>
            <a:ext cx="2745462" cy="32853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83532" y="5123573"/>
            <a:ext cx="1547664" cy="15396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4"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74046" y="1485737"/>
            <a:ext cx="1676400" cy="167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7051836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23941"/>
            <a:ext cx="12192000" cy="4287667"/>
          </a:xfrm>
          <a:prstGeom prst="rect">
            <a:avLst/>
          </a:prstGeom>
          <a:noFill/>
        </p:spPr>
        <p:txBody>
          <a:bodyPr wrap="square" lIns="360000" tIns="360000" rIns="360000" rtlCol="0">
            <a:spAutoFit/>
          </a:bodyPr>
          <a:lstStyle/>
          <a:p>
            <a:pPr lvl="0">
              <a:buFont typeface="Arial" pitchFamily="34" charset="0"/>
              <a:buChar char="•"/>
            </a:pPr>
            <a:endParaRPr lang="en-GB" b="1" dirty="0"/>
          </a:p>
          <a:p>
            <a:r>
              <a:rPr lang="en-GB" dirty="0"/>
              <a:t> </a:t>
            </a:r>
            <a:endParaRPr lang="en-US" dirty="0"/>
          </a:p>
          <a:p>
            <a:endParaRPr lang="en-GB"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pPr algn="just"/>
            <a:endParaRPr lang="en-GB" sz="1600" dirty="0"/>
          </a:p>
          <a:p>
            <a:pPr algn="just"/>
            <a:endParaRPr lang="en-GB" sz="1400" dirty="0"/>
          </a:p>
          <a:p>
            <a:pPr algn="just"/>
            <a:endParaRPr lang="en-GB" sz="1400" dirty="0"/>
          </a:p>
          <a:p>
            <a:pPr algn="just"/>
            <a:endParaRPr lang="en-GB" sz="1400" dirty="0" smtClean="0"/>
          </a:p>
          <a:p>
            <a:pPr algn="just"/>
            <a:endParaRPr lang="en-GB" sz="1400" dirty="0"/>
          </a:p>
          <a:p>
            <a:pPr algn="just"/>
            <a:endParaRPr lang="en-GB" sz="1400" dirty="0" smtClean="0"/>
          </a:p>
        </p:txBody>
      </p:sp>
      <p:pic>
        <p:nvPicPr>
          <p:cNvPr id="25603" name="Picture 3"/>
          <p:cNvPicPr>
            <a:picLocks noChangeAspect="1" noChangeArrowheads="1"/>
          </p:cNvPicPr>
          <p:nvPr/>
        </p:nvPicPr>
        <p:blipFill>
          <a:blip r:embed="rId3" cstate="print"/>
          <a:srcRect l="3595" r="20899" b="3031"/>
          <a:stretch>
            <a:fillRect/>
          </a:stretch>
        </p:blipFill>
        <p:spPr bwMode="auto">
          <a:xfrm>
            <a:off x="5200114" y="972362"/>
            <a:ext cx="3111500" cy="2667000"/>
          </a:xfrm>
          <a:prstGeom prst="rect">
            <a:avLst/>
          </a:prstGeom>
          <a:noFill/>
          <a:ln w="9525">
            <a:noFill/>
            <a:miter lim="800000"/>
            <a:headEnd/>
            <a:tailEnd/>
          </a:ln>
        </p:spPr>
      </p:pic>
      <p:pic>
        <p:nvPicPr>
          <p:cNvPr id="25605" name="Picture 5"/>
          <p:cNvPicPr>
            <a:picLocks noChangeAspect="1" noChangeArrowheads="1"/>
          </p:cNvPicPr>
          <p:nvPr/>
        </p:nvPicPr>
        <p:blipFill>
          <a:blip r:embed="rId4" cstate="print"/>
          <a:srcRect b="2972"/>
          <a:stretch>
            <a:fillRect/>
          </a:stretch>
        </p:blipFill>
        <p:spPr bwMode="auto">
          <a:xfrm>
            <a:off x="8051923" y="785714"/>
            <a:ext cx="4140077" cy="5914395"/>
          </a:xfrm>
          <a:prstGeom prst="rect">
            <a:avLst/>
          </a:prstGeom>
          <a:noFill/>
          <a:ln w="9525">
            <a:noFill/>
            <a:miter lim="800000"/>
            <a:headEnd/>
            <a:tailEnd/>
          </a:ln>
        </p:spPr>
      </p:pic>
      <p:pic>
        <p:nvPicPr>
          <p:cNvPr id="25606" name="Picture 6"/>
          <p:cNvPicPr>
            <a:picLocks noChangeAspect="1" noChangeArrowheads="1"/>
          </p:cNvPicPr>
          <p:nvPr/>
        </p:nvPicPr>
        <p:blipFill>
          <a:blip r:embed="rId5" cstate="print"/>
          <a:srcRect l="9524" r="6667"/>
          <a:stretch>
            <a:fillRect/>
          </a:stretch>
        </p:blipFill>
        <p:spPr bwMode="auto">
          <a:xfrm>
            <a:off x="146596" y="1227973"/>
            <a:ext cx="4309290" cy="5484551"/>
          </a:xfrm>
          <a:prstGeom prst="rect">
            <a:avLst/>
          </a:prstGeom>
          <a:noFill/>
          <a:ln w="9525">
            <a:noFill/>
            <a:miter lim="800000"/>
            <a:headEnd/>
            <a:tailEnd/>
          </a:ln>
        </p:spPr>
      </p:pic>
      <p:pic>
        <p:nvPicPr>
          <p:cNvPr id="10" name="Picture 2"/>
          <p:cNvPicPr>
            <a:picLocks noChangeAspect="1" noChangeArrowheads="1"/>
          </p:cNvPicPr>
          <p:nvPr/>
        </p:nvPicPr>
        <p:blipFill>
          <a:blip r:embed="rId6" cstate="print"/>
          <a:srcRect l="6674" t="2553" r="6563" b="7636"/>
          <a:stretch>
            <a:fillRect/>
          </a:stretch>
        </p:blipFill>
        <p:spPr bwMode="auto">
          <a:xfrm>
            <a:off x="4018023" y="3201788"/>
            <a:ext cx="2673063" cy="3495544"/>
          </a:xfrm>
          <a:prstGeom prst="rect">
            <a:avLst/>
          </a:prstGeom>
          <a:noFill/>
          <a:ln w="9525">
            <a:noFill/>
            <a:miter lim="800000"/>
            <a:headEnd/>
            <a:tailEnd/>
          </a:ln>
        </p:spPr>
      </p:pic>
      <p:sp>
        <p:nvSpPr>
          <p:cNvPr id="7" name="Rectangle 6"/>
          <p:cNvSpPr/>
          <p:nvPr/>
        </p:nvSpPr>
        <p:spPr>
          <a:xfrm>
            <a:off x="0" y="-88547"/>
            <a:ext cx="12192000" cy="1527250"/>
          </a:xfrm>
          <a:prstGeom prst="rect">
            <a:avLst/>
          </a:prstGeom>
        </p:spPr>
        <p:txBody>
          <a:bodyPr wrap="square" lIns="360000" tIns="360000" rIns="360000" bIns="360000">
            <a:spAutoFit/>
          </a:bodyPr>
          <a:lstStyle/>
          <a:p>
            <a:pPr algn="ctr">
              <a:defRPr/>
            </a:pPr>
            <a:r>
              <a:rPr lang="en-GB" sz="2800" kern="0" dirty="0" smtClean="0">
                <a:solidFill>
                  <a:prstClr val="black"/>
                </a:solidFill>
                <a:latin typeface="Arial Black" panose="020B0A04020102020204" pitchFamily="34" charset="0"/>
              </a:rPr>
              <a:t>Bruce </a:t>
            </a:r>
            <a:r>
              <a:rPr lang="en-GB" sz="2800" kern="0" dirty="0">
                <a:solidFill>
                  <a:prstClr val="black"/>
                </a:solidFill>
                <a:latin typeface="Arial Black" panose="020B0A04020102020204" pitchFamily="34" charset="0"/>
              </a:rPr>
              <a:t>Springsteen and Masculinity</a:t>
            </a:r>
          </a:p>
          <a:p>
            <a:pPr>
              <a:defRPr/>
            </a:pPr>
            <a:endParaRPr lang="en-GB" sz="2400" kern="0" dirty="0">
              <a:solidFill>
                <a:prstClr val="black"/>
              </a:solidFill>
              <a:latin typeface="Arial Black" panose="020B0A04020102020204" pitchFamily="34" charset="0"/>
            </a:endParaRPr>
          </a:p>
        </p:txBody>
      </p:sp>
    </p:spTree>
    <p:extLst>
      <p:ext uri="{BB962C8B-B14F-4D97-AF65-F5344CB8AC3E}">
        <p14:creationId xmlns:p14="http://schemas.microsoft.com/office/powerpoint/2010/main" val="338967504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00400" y="-88547"/>
            <a:ext cx="5880100" cy="6288214"/>
          </a:xfrm>
          <a:prstGeom prst="rect">
            <a:avLst/>
          </a:prstGeom>
          <a:noFill/>
        </p:spPr>
        <p:txBody>
          <a:bodyPr wrap="square" lIns="360000" tIns="360000" rIns="360000" rtlCol="0">
            <a:spAutoFit/>
          </a:bodyPr>
          <a:lstStyle/>
          <a:p>
            <a:pPr lvl="0"/>
            <a:endParaRPr lang="en-GB" sz="2400" b="1" dirty="0" smtClean="0"/>
          </a:p>
          <a:p>
            <a:pPr lvl="0">
              <a:buFont typeface="Arial" pitchFamily="34" charset="0"/>
              <a:buChar char="•"/>
            </a:pPr>
            <a:endParaRPr lang="en-GB" b="1" dirty="0"/>
          </a:p>
          <a:p>
            <a:pPr algn="just"/>
            <a:endParaRPr lang="en-GB" sz="1400" dirty="0"/>
          </a:p>
          <a:p>
            <a:pPr marL="285750" indent="-285750" algn="just">
              <a:buFont typeface="Arial" pitchFamily="34" charset="0"/>
              <a:buChar char="•"/>
            </a:pPr>
            <a:r>
              <a:rPr lang="en-GB" sz="2000" dirty="0" smtClean="0"/>
              <a:t>Slogan </a:t>
            </a:r>
            <a:r>
              <a:rPr lang="en-GB" sz="2000" dirty="0"/>
              <a:t>‘The Rambo Of Rock And Roll’ coined by  </a:t>
            </a:r>
            <a:r>
              <a:rPr lang="en-GB" sz="2000" i="1" dirty="0"/>
              <a:t>The Chicago Tribune</a:t>
            </a:r>
            <a:r>
              <a:rPr lang="en-GB" sz="2000" dirty="0"/>
              <a:t>, August 9 1985, </a:t>
            </a:r>
            <a:endParaRPr lang="en-GB" sz="2000" dirty="0" smtClean="0"/>
          </a:p>
          <a:p>
            <a:pPr marL="285750" indent="-285750" algn="just">
              <a:buFont typeface="Arial" pitchFamily="34" charset="0"/>
              <a:buChar char="•"/>
            </a:pPr>
            <a:endParaRPr lang="en-GB" sz="2000" dirty="0" smtClean="0"/>
          </a:p>
          <a:p>
            <a:pPr algn="just"/>
            <a:r>
              <a:rPr lang="en-GB" sz="2000" dirty="0" smtClean="0">
                <a:latin typeface="Arial Black" panose="020B0A04020102020204" pitchFamily="34" charset="0"/>
              </a:rPr>
              <a:t>“</a:t>
            </a:r>
            <a:r>
              <a:rPr lang="en-GB" sz="2000" dirty="0">
                <a:latin typeface="Arial Black" panose="020B0A04020102020204" pitchFamily="34" charset="0"/>
              </a:rPr>
              <a:t>Many people believed Rambo and Springsteen, and perhaps </a:t>
            </a:r>
            <a:r>
              <a:rPr lang="en-GB" sz="2000" dirty="0" err="1">
                <a:latin typeface="Arial Black" panose="020B0A04020102020204" pitchFamily="34" charset="0"/>
              </a:rPr>
              <a:t>Ronbo</a:t>
            </a:r>
            <a:r>
              <a:rPr lang="en-GB" sz="2000" dirty="0">
                <a:latin typeface="Arial Black" panose="020B0A04020102020204" pitchFamily="34" charset="0"/>
              </a:rPr>
              <a:t>, shared the same politics ... Like Reagan and Rambo, Springsteen was for many Americans a white hard-body hero whose masculinity confirmed the values of patriarchy and patriotism, and who clearly demarcated the boundaries between men and women, black and white, heterosexual and </a:t>
            </a:r>
            <a:r>
              <a:rPr lang="en-GB" sz="2000" dirty="0" smtClean="0">
                <a:latin typeface="Arial Black" panose="020B0A04020102020204" pitchFamily="34" charset="0"/>
              </a:rPr>
              <a:t>homosexual.” </a:t>
            </a:r>
            <a:endParaRPr lang="en-GB" dirty="0" smtClean="0">
              <a:latin typeface="Arial Black" panose="020B0A04020102020204" pitchFamily="34" charset="0"/>
            </a:endParaRPr>
          </a:p>
          <a:p>
            <a:pPr algn="r"/>
            <a:r>
              <a:rPr lang="en-GB" dirty="0" smtClean="0"/>
              <a:t>- </a:t>
            </a:r>
            <a:r>
              <a:rPr lang="en-GB" sz="1400" dirty="0" smtClean="0"/>
              <a:t>Bryan Garman, </a:t>
            </a:r>
            <a:r>
              <a:rPr lang="en-GB" sz="1400" i="1" dirty="0" smtClean="0"/>
              <a:t>A Race of Singers: Whitman’s Working-Class Hero from Guthrie to Springsteen</a:t>
            </a:r>
            <a:r>
              <a:rPr lang="en-GB" sz="1400" dirty="0" smtClean="0"/>
              <a:t> (Chapel Hill: University of North Carolina, 2000, pp. 217-222.</a:t>
            </a:r>
            <a:endParaRPr lang="en-GB" sz="1400" dirty="0"/>
          </a:p>
        </p:txBody>
      </p:sp>
      <p:pic>
        <p:nvPicPr>
          <p:cNvPr id="25605" name="Picture 5"/>
          <p:cNvPicPr>
            <a:picLocks noChangeAspect="1" noChangeArrowheads="1"/>
          </p:cNvPicPr>
          <p:nvPr/>
        </p:nvPicPr>
        <p:blipFill>
          <a:blip r:embed="rId3" cstate="print"/>
          <a:srcRect b="2972"/>
          <a:stretch>
            <a:fillRect/>
          </a:stretch>
        </p:blipFill>
        <p:spPr bwMode="auto">
          <a:xfrm>
            <a:off x="9665931" y="16589"/>
            <a:ext cx="2526070" cy="3608671"/>
          </a:xfrm>
          <a:prstGeom prst="rect">
            <a:avLst/>
          </a:prstGeom>
          <a:noFill/>
          <a:ln w="9525">
            <a:noFill/>
            <a:miter lim="800000"/>
            <a:headEnd/>
            <a:tailEnd/>
          </a:ln>
        </p:spPr>
      </p:pic>
      <p:pic>
        <p:nvPicPr>
          <p:cNvPr id="25606" name="Picture 6"/>
          <p:cNvPicPr>
            <a:picLocks noChangeAspect="1" noChangeArrowheads="1"/>
          </p:cNvPicPr>
          <p:nvPr/>
        </p:nvPicPr>
        <p:blipFill>
          <a:blip r:embed="rId4" cstate="print"/>
          <a:srcRect l="9524" r="6667"/>
          <a:stretch>
            <a:fillRect/>
          </a:stretch>
        </p:blipFill>
        <p:spPr bwMode="auto">
          <a:xfrm>
            <a:off x="0" y="24063"/>
            <a:ext cx="2667000" cy="3394364"/>
          </a:xfrm>
          <a:prstGeom prst="rect">
            <a:avLst/>
          </a:prstGeom>
          <a:noFill/>
          <a:ln w="9525">
            <a:noFill/>
            <a:miter lim="800000"/>
            <a:headEnd/>
            <a:tailEnd/>
          </a:ln>
        </p:spPr>
      </p:pic>
      <p:pic>
        <p:nvPicPr>
          <p:cNvPr id="409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65930" y="3418427"/>
            <a:ext cx="2582436" cy="34395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3418427"/>
            <a:ext cx="2667000" cy="35498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0" y="-88547"/>
            <a:ext cx="12192000" cy="1527250"/>
          </a:xfrm>
          <a:prstGeom prst="rect">
            <a:avLst/>
          </a:prstGeom>
        </p:spPr>
        <p:txBody>
          <a:bodyPr wrap="square" lIns="360000" tIns="360000" rIns="360000" bIns="360000">
            <a:spAutoFit/>
          </a:bodyPr>
          <a:lstStyle/>
          <a:p>
            <a:pPr algn="ctr">
              <a:defRPr/>
            </a:pPr>
            <a:r>
              <a:rPr lang="en-GB" sz="2800" kern="0" dirty="0" smtClean="0">
                <a:solidFill>
                  <a:prstClr val="black"/>
                </a:solidFill>
                <a:latin typeface="Arial Black" panose="020B0A04020102020204" pitchFamily="34" charset="0"/>
              </a:rPr>
              <a:t>Bruce </a:t>
            </a:r>
            <a:r>
              <a:rPr lang="en-GB" sz="2800" kern="0" dirty="0">
                <a:solidFill>
                  <a:prstClr val="black"/>
                </a:solidFill>
                <a:latin typeface="Arial Black" panose="020B0A04020102020204" pitchFamily="34" charset="0"/>
              </a:rPr>
              <a:t>Springsteen and Masculinity</a:t>
            </a:r>
          </a:p>
          <a:p>
            <a:pPr>
              <a:defRPr/>
            </a:pPr>
            <a:endParaRPr lang="en-GB" sz="2400" kern="0" dirty="0">
              <a:solidFill>
                <a:prstClr val="black"/>
              </a:solidFill>
              <a:latin typeface="Arial Black" panose="020B0A04020102020204" pitchFamily="34" charset="0"/>
            </a:endParaRPr>
          </a:p>
        </p:txBody>
      </p:sp>
    </p:spTree>
    <p:extLst>
      <p:ext uri="{BB962C8B-B14F-4D97-AF65-F5344CB8AC3E}">
        <p14:creationId xmlns:p14="http://schemas.microsoft.com/office/powerpoint/2010/main" val="378791871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41226" y="1271387"/>
            <a:ext cx="3492061" cy="26474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4"/>
          <a:stretch>
            <a:fillRect/>
          </a:stretch>
        </p:blipFill>
        <p:spPr>
          <a:xfrm>
            <a:off x="8541227" y="4117497"/>
            <a:ext cx="3647756" cy="2348618"/>
          </a:xfrm>
          <a:prstGeom prst="rect">
            <a:avLst/>
          </a:prstGeom>
        </p:spPr>
      </p:pic>
      <p:sp>
        <p:nvSpPr>
          <p:cNvPr id="5" name="TextBox 4"/>
          <p:cNvSpPr txBox="1"/>
          <p:nvPr/>
        </p:nvSpPr>
        <p:spPr>
          <a:xfrm>
            <a:off x="0" y="2"/>
            <a:ext cx="12192000" cy="1025235"/>
          </a:xfrm>
          <a:prstGeom prst="rect">
            <a:avLst/>
          </a:prstGeom>
          <a:noFill/>
        </p:spPr>
        <p:txBody>
          <a:bodyPr wrap="square" lIns="360000" tIns="360000" rIns="360000" rtlCol="0">
            <a:spAutoFit/>
          </a:bodyPr>
          <a:lstStyle/>
          <a:p>
            <a:pPr lvl="0"/>
            <a:r>
              <a:rPr lang="en-GB" sz="2400" b="1" dirty="0">
                <a:latin typeface="Arial Black" panose="020B0A04020102020204" pitchFamily="34" charset="0"/>
              </a:rPr>
              <a:t>The Politics of ‘Born in the USA’</a:t>
            </a:r>
            <a:r>
              <a:rPr lang="en-GB" sz="2400" dirty="0">
                <a:latin typeface="Arial Black" panose="020B0A04020102020204" pitchFamily="34" charset="0"/>
              </a:rPr>
              <a:t>: The Afterlife of ‘Born in the USA’</a:t>
            </a:r>
          </a:p>
          <a:p>
            <a:pPr marL="285750" indent="-285750">
              <a:buFont typeface="Arial" pitchFamily="34" charset="0"/>
              <a:buChar char="•"/>
            </a:pPr>
            <a:endParaRPr lang="en-GB" sz="1600" dirty="0"/>
          </a:p>
        </p:txBody>
      </p:sp>
      <p:sp>
        <p:nvSpPr>
          <p:cNvPr id="6" name="TextBox 5"/>
          <p:cNvSpPr txBox="1"/>
          <p:nvPr/>
        </p:nvSpPr>
        <p:spPr>
          <a:xfrm>
            <a:off x="0" y="512619"/>
            <a:ext cx="8541227" cy="8565761"/>
          </a:xfrm>
          <a:prstGeom prst="rect">
            <a:avLst/>
          </a:prstGeom>
          <a:noFill/>
        </p:spPr>
        <p:txBody>
          <a:bodyPr wrap="square" lIns="360000" tIns="360000" rIns="360000" rtlCol="0">
            <a:spAutoFit/>
          </a:bodyPr>
          <a:lstStyle/>
          <a:p>
            <a:pPr marL="285750" indent="-285750">
              <a:buFont typeface="Arial" pitchFamily="34" charset="0"/>
              <a:buChar char="•"/>
            </a:pPr>
            <a:endParaRPr lang="en-GB" sz="1600" dirty="0"/>
          </a:p>
          <a:p>
            <a:pPr marL="285750" indent="-285750">
              <a:buFont typeface="Arial" pitchFamily="34" charset="0"/>
              <a:buChar char="•"/>
            </a:pPr>
            <a:r>
              <a:rPr lang="en-GB" sz="2000" dirty="0"/>
              <a:t>After the </a:t>
            </a:r>
            <a:r>
              <a:rPr lang="en-GB" sz="2000" i="1" dirty="0"/>
              <a:t>Born in the USA </a:t>
            </a:r>
            <a:r>
              <a:rPr lang="en-GB" sz="2000" dirty="0"/>
              <a:t>tour (June 1984–October 1985), ‘Born in the USA’ was used more sparingly in Springsteen’s live-shows</a:t>
            </a:r>
          </a:p>
          <a:p>
            <a:pPr marL="285750" indent="-285750">
              <a:buFont typeface="Arial" pitchFamily="34" charset="0"/>
              <a:buChar char="•"/>
            </a:pPr>
            <a:endParaRPr lang="en-GB" sz="1600" dirty="0"/>
          </a:p>
          <a:p>
            <a:pPr marL="285750" indent="-285750">
              <a:buFont typeface="Arial" pitchFamily="34" charset="0"/>
              <a:buChar char="•"/>
            </a:pPr>
            <a:r>
              <a:rPr lang="en-GB" sz="2000" dirty="0"/>
              <a:t>Performances tended to dramatically alter the studio-version of the song, with Springsteen rendering it as a downbeat acoustic number (although for a period post-9/11 he revised the full band version): </a:t>
            </a:r>
            <a:r>
              <a:rPr lang="en-GB" sz="2000" dirty="0">
                <a:hlinkClick r:id="rId5"/>
              </a:rPr>
              <a:t>https://</a:t>
            </a:r>
            <a:r>
              <a:rPr lang="en-GB" sz="2000" dirty="0" smtClean="0">
                <a:hlinkClick r:id="rId5"/>
              </a:rPr>
              <a:t>www.youtube.com/watch?v=d8TwMqpBeL4</a:t>
            </a:r>
            <a:endParaRPr lang="en-GB" sz="2000" dirty="0" smtClean="0"/>
          </a:p>
          <a:p>
            <a:pPr marL="285750" indent="-285750">
              <a:buFont typeface="Arial" pitchFamily="34" charset="0"/>
              <a:buChar char="•"/>
            </a:pPr>
            <a:endParaRPr lang="en-GB" sz="1600" dirty="0"/>
          </a:p>
          <a:p>
            <a:pPr marL="285750" indent="-285750">
              <a:buFont typeface="Arial" pitchFamily="34" charset="0"/>
              <a:buChar char="•"/>
            </a:pPr>
            <a:r>
              <a:rPr lang="en-GB" sz="2000" dirty="0" smtClean="0"/>
              <a:t>Springsteen’s </a:t>
            </a:r>
            <a:r>
              <a:rPr lang="en-GB" sz="2000" dirty="0"/>
              <a:t>politics became more unambiguously aligned with </a:t>
            </a:r>
            <a:r>
              <a:rPr lang="en-GB" sz="2000" dirty="0" smtClean="0"/>
              <a:t>Left</a:t>
            </a:r>
            <a:r>
              <a:rPr lang="en-GB" sz="2000" dirty="0"/>
              <a:t>:</a:t>
            </a:r>
          </a:p>
          <a:p>
            <a:pPr marL="742950" lvl="1" indent="-285750">
              <a:buFontTx/>
              <a:buChar char="-"/>
            </a:pPr>
            <a:r>
              <a:rPr lang="en-GB" sz="2000" dirty="0"/>
              <a:t>Outspoken critic of George W Bush’s administration</a:t>
            </a:r>
          </a:p>
          <a:p>
            <a:pPr marL="742950" lvl="1" indent="-285750">
              <a:buFontTx/>
              <a:buChar char="-"/>
            </a:pPr>
            <a:r>
              <a:rPr lang="en-GB" sz="2000" dirty="0"/>
              <a:t>Endorsed John Kerry (himself a Vietnam veteran) as the Democratic presidential candidate in 2004, and Barack Obama in 2008 and 2012</a:t>
            </a:r>
          </a:p>
          <a:p>
            <a:pPr marL="742950" lvl="1" indent="-285750">
              <a:buFontTx/>
              <a:buChar char="-"/>
            </a:pPr>
            <a:r>
              <a:rPr lang="en-GB" sz="2000" dirty="0"/>
              <a:t>Appeared at rallies for both Kerry and Obama, and allowed them to use </a:t>
            </a:r>
            <a:r>
              <a:rPr lang="en-GB" sz="2000" dirty="0" smtClean="0"/>
              <a:t>his songs </a:t>
            </a:r>
            <a:r>
              <a:rPr lang="en-GB" sz="2000" dirty="0"/>
              <a:t>in campaign material (Kerry 2004 ‘No Surrender,’ from </a:t>
            </a:r>
            <a:r>
              <a:rPr lang="en-GB" sz="2000" i="1" dirty="0"/>
              <a:t>Born in the USA</a:t>
            </a:r>
            <a:r>
              <a:rPr lang="en-GB" sz="2000" dirty="0"/>
              <a:t>; Obama 2012 ‘We Take Care of Our Own,’ </a:t>
            </a:r>
            <a:r>
              <a:rPr lang="en-GB" sz="2000" i="1" dirty="0"/>
              <a:t>Wrecking Ball </a:t>
            </a:r>
            <a:r>
              <a:rPr lang="en-GB" sz="2000" dirty="0"/>
              <a:t>[2012])</a:t>
            </a:r>
          </a:p>
          <a:p>
            <a:endParaRPr lang="en-GB" sz="1600" dirty="0"/>
          </a:p>
          <a:p>
            <a:endParaRPr lang="en-GB" sz="1600" dirty="0"/>
          </a:p>
          <a:p>
            <a:endParaRPr lang="en-GB" sz="1600" dirty="0"/>
          </a:p>
          <a:p>
            <a:endParaRPr lang="en-GB" sz="1600" dirty="0"/>
          </a:p>
          <a:p>
            <a:endParaRPr lang="en-GB" sz="1600" dirty="0"/>
          </a:p>
          <a:p>
            <a:pPr algn="just"/>
            <a:endParaRPr lang="en-GB" sz="1600" dirty="0"/>
          </a:p>
          <a:p>
            <a:pPr algn="just"/>
            <a:endParaRPr lang="en-GB" sz="1400" dirty="0"/>
          </a:p>
          <a:p>
            <a:pPr algn="just"/>
            <a:endParaRPr lang="en-GB" sz="1400" dirty="0"/>
          </a:p>
          <a:p>
            <a:pPr algn="just"/>
            <a:endParaRPr lang="en-GB" sz="1400" dirty="0"/>
          </a:p>
          <a:p>
            <a:pPr algn="just"/>
            <a:endParaRPr lang="en-GB" sz="1400" dirty="0"/>
          </a:p>
          <a:p>
            <a:pPr algn="just"/>
            <a:endParaRPr lang="en-GB" sz="1400" dirty="0"/>
          </a:p>
          <a:p>
            <a:pPr lvl="0"/>
            <a:endParaRPr lang="en-GB" b="1" dirty="0"/>
          </a:p>
          <a:p>
            <a:endParaRPr lang="en-US" dirty="0"/>
          </a:p>
        </p:txBody>
      </p:sp>
    </p:spTree>
    <p:extLst>
      <p:ext uri="{BB962C8B-B14F-4D97-AF65-F5344CB8AC3E}">
        <p14:creationId xmlns:p14="http://schemas.microsoft.com/office/powerpoint/2010/main" val="317390286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
            <a:ext cx="12192000" cy="5087886"/>
          </a:xfrm>
          <a:prstGeom prst="rect">
            <a:avLst/>
          </a:prstGeom>
          <a:noFill/>
        </p:spPr>
        <p:txBody>
          <a:bodyPr wrap="square" lIns="360000" tIns="360000" rIns="360000" rtlCol="0">
            <a:spAutoFit/>
          </a:bodyPr>
          <a:lstStyle/>
          <a:p>
            <a:pPr lvl="0" algn="ctr"/>
            <a:r>
              <a:rPr lang="en-GB" sz="2800" b="1" dirty="0">
                <a:latin typeface="Arial Black" panose="020B0A04020102020204" pitchFamily="34" charset="0"/>
              </a:rPr>
              <a:t>The Afterlife of ‘Born in the USA</a:t>
            </a:r>
            <a:r>
              <a:rPr lang="en-GB" sz="2800" b="1" dirty="0" smtClean="0">
                <a:latin typeface="Arial Black" panose="020B0A04020102020204" pitchFamily="34" charset="0"/>
              </a:rPr>
              <a:t>’</a:t>
            </a:r>
          </a:p>
          <a:p>
            <a:pPr lvl="0" algn="ctr"/>
            <a:r>
              <a:rPr lang="en-GB" sz="2800" b="1" dirty="0" smtClean="0">
                <a:latin typeface="Arial Black" panose="020B0A04020102020204" pitchFamily="34" charset="0"/>
              </a:rPr>
              <a:t>CULTURE WARS</a:t>
            </a:r>
            <a:endParaRPr lang="en-GB" sz="2800" b="1" dirty="0">
              <a:latin typeface="Arial Black" panose="020B0A04020102020204" pitchFamily="34" charset="0"/>
            </a:endParaRPr>
          </a:p>
          <a:p>
            <a:pPr lvl="0"/>
            <a:endParaRPr lang="en-GB" sz="2400" b="1" dirty="0"/>
          </a:p>
          <a:p>
            <a:pPr marL="285750" indent="-285750">
              <a:buFont typeface="Arial" pitchFamily="34" charset="0"/>
              <a:buChar char="•"/>
            </a:pPr>
            <a:r>
              <a:rPr lang="en-GB" sz="2800" dirty="0" smtClean="0"/>
              <a:t>Yet</a:t>
            </a:r>
            <a:r>
              <a:rPr lang="en-GB" sz="2800" dirty="0"/>
              <a:t>, ‘Born in the USA’ remains open to  appropriation in myriad contexts. </a:t>
            </a:r>
            <a:r>
              <a:rPr lang="en-GB" sz="2800" dirty="0" smtClean="0"/>
              <a:t>The </a:t>
            </a:r>
            <a:r>
              <a:rPr lang="en-GB" sz="2800" dirty="0"/>
              <a:t>song has been: </a:t>
            </a:r>
          </a:p>
          <a:p>
            <a:pPr marL="742950" lvl="1" indent="-285750">
              <a:buFontTx/>
              <a:buChar char="-"/>
            </a:pPr>
            <a:r>
              <a:rPr lang="en-GB" sz="2800" dirty="0"/>
              <a:t>Used in the Colorado Springs Air Force Academy during cadets’ graduation ceremonies</a:t>
            </a:r>
          </a:p>
          <a:p>
            <a:pPr marL="742950" lvl="1" indent="-285750">
              <a:buFontTx/>
              <a:buChar char="-"/>
            </a:pPr>
            <a:r>
              <a:rPr lang="en-GB" sz="2800" dirty="0"/>
              <a:t>Reportedly used in interrogations at Guantanamo Bay</a:t>
            </a:r>
          </a:p>
          <a:p>
            <a:pPr marL="742950" lvl="1" indent="-285750">
              <a:buFontTx/>
              <a:buChar char="-"/>
            </a:pPr>
            <a:r>
              <a:rPr lang="en-GB" sz="2800" dirty="0"/>
              <a:t>Subject to a tirade by Fox News’ Glenn Beck in March 2010</a:t>
            </a:r>
          </a:p>
          <a:p>
            <a:pPr marL="742950" lvl="1" indent="-285750">
              <a:buFontTx/>
              <a:buChar char="-"/>
            </a:pPr>
            <a:r>
              <a:rPr lang="en-GB" sz="2800" dirty="0"/>
              <a:t>Used by President Obama to mock ‘</a:t>
            </a:r>
            <a:r>
              <a:rPr lang="en-GB" sz="2800" dirty="0" err="1"/>
              <a:t>birthers</a:t>
            </a:r>
            <a:r>
              <a:rPr lang="en-GB" sz="2800" dirty="0"/>
              <a:t>’ </a:t>
            </a:r>
            <a:endParaRPr lang="en-GB" sz="2800" dirty="0" smtClean="0"/>
          </a:p>
          <a:p>
            <a:pPr marL="742950" lvl="1" indent="-285750">
              <a:buFontTx/>
              <a:buChar char="-"/>
            </a:pPr>
            <a:r>
              <a:rPr lang="en-GB" sz="2800" dirty="0" smtClean="0"/>
              <a:t>Booed by Donald Trump fans</a:t>
            </a:r>
            <a:endParaRPr lang="en-US" dirty="0"/>
          </a:p>
        </p:txBody>
      </p:sp>
    </p:spTree>
    <p:extLst>
      <p:ext uri="{BB962C8B-B14F-4D97-AF65-F5344CB8AC3E}">
        <p14:creationId xmlns:p14="http://schemas.microsoft.com/office/powerpoint/2010/main" val="425751117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337</TotalTime>
  <Words>2973</Words>
  <Application>Microsoft Office PowerPoint</Application>
  <PresentationFormat>Widescreen</PresentationFormat>
  <Paragraphs>623</Paragraphs>
  <Slides>28</Slides>
  <Notes>23</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Arial Black</vt:lpstr>
      <vt:lpstr>Calibri</vt:lpstr>
      <vt:lpstr>Calibri Light</vt:lpstr>
      <vt:lpstr>Office Theme</vt:lpstr>
      <vt:lpstr>   Week 2 Wednesday:  American Pop Music in the 1980s Hours 1–2 –  Torn in the USA:  Reagan  vs.  Bruce Springsteen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21</cp:revision>
  <dcterms:created xsi:type="dcterms:W3CDTF">2019-01-28T16:08:39Z</dcterms:created>
  <dcterms:modified xsi:type="dcterms:W3CDTF">2019-02-19T17:04:17Z</dcterms:modified>
</cp:coreProperties>
</file>