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heme/themeOverride1.xml" ContentType="application/vnd.openxmlformats-officedocument.themeOverr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handoutMasterIdLst>
    <p:handoutMasterId r:id="rId45"/>
  </p:handoutMasterIdLst>
  <p:sldIdLst>
    <p:sldId id="969" r:id="rId5"/>
    <p:sldId id="453" r:id="rId6"/>
    <p:sldId id="977" r:id="rId7"/>
    <p:sldId id="451" r:id="rId8"/>
    <p:sldId id="961" r:id="rId9"/>
    <p:sldId id="962" r:id="rId10"/>
    <p:sldId id="896" r:id="rId11"/>
    <p:sldId id="970" r:id="rId12"/>
    <p:sldId id="978" r:id="rId13"/>
    <p:sldId id="980" r:id="rId14"/>
    <p:sldId id="895" r:id="rId15"/>
    <p:sldId id="958" r:id="rId16"/>
    <p:sldId id="866" r:id="rId17"/>
    <p:sldId id="886" r:id="rId18"/>
    <p:sldId id="953" r:id="rId19"/>
    <p:sldId id="959" r:id="rId20"/>
    <p:sldId id="960" r:id="rId21"/>
    <p:sldId id="833" r:id="rId22"/>
    <p:sldId id="963" r:id="rId23"/>
    <p:sldId id="424" r:id="rId24"/>
    <p:sldId id="466" r:id="rId25"/>
    <p:sldId id="448" r:id="rId26"/>
    <p:sldId id="446" r:id="rId27"/>
    <p:sldId id="456" r:id="rId28"/>
    <p:sldId id="966" r:id="rId29"/>
    <p:sldId id="981" r:id="rId30"/>
    <p:sldId id="979" r:id="rId31"/>
    <p:sldId id="964" r:id="rId32"/>
    <p:sldId id="967" r:id="rId33"/>
    <p:sldId id="974" r:id="rId34"/>
    <p:sldId id="975" r:id="rId35"/>
    <p:sldId id="976" r:id="rId36"/>
    <p:sldId id="971" r:id="rId37"/>
    <p:sldId id="965" r:id="rId38"/>
    <p:sldId id="780" r:id="rId39"/>
    <p:sldId id="972" r:id="rId40"/>
    <p:sldId id="783" r:id="rId41"/>
    <p:sldId id="973" r:id="rId42"/>
    <p:sldId id="779"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DCD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343" autoAdjust="0"/>
  </p:normalViewPr>
  <p:slideViewPr>
    <p:cSldViewPr snapToGrid="0">
      <p:cViewPr varScale="1">
        <p:scale>
          <a:sx n="82" d="100"/>
          <a:sy n="82" d="100"/>
        </p:scale>
        <p:origin x="1388" y="7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13/09/2026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If not in class will have to discuss your research in following weeks</a:t>
            </a:r>
          </a:p>
        </p:txBody>
      </p:sp>
      <p:sp>
        <p:nvSpPr>
          <p:cNvPr id="4" name="Slide Number Placeholder 3"/>
          <p:cNvSpPr>
            <a:spLocks noGrp="1"/>
          </p:cNvSpPr>
          <p:nvPr>
            <p:ph type="sldNum" sz="quarter" idx="5"/>
          </p:nvPr>
        </p:nvSpPr>
        <p:spPr/>
        <p:txBody>
          <a:bodyPr/>
          <a:lstStyle/>
          <a:p>
            <a:fld id="{17EA8173-6EA7-483C-A1E0-CFB4950086E9}" type="slidenum">
              <a:rPr lang="en-GB" smtClean="0"/>
              <a:t>3</a:t>
            </a:fld>
            <a:endParaRPr lang="en-GB"/>
          </a:p>
        </p:txBody>
      </p:sp>
    </p:spTree>
    <p:extLst>
      <p:ext uri="{BB962C8B-B14F-4D97-AF65-F5344CB8AC3E}">
        <p14:creationId xmlns:p14="http://schemas.microsoft.com/office/powerpoint/2010/main" val="2902026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t"/>
            <a:r>
              <a:rPr lang="en-GB" sz="1200" b="1" i="0" kern="1200" dirty="0">
                <a:solidFill>
                  <a:schemeClr val="tx1"/>
                </a:solidFill>
                <a:effectLst/>
                <a:latin typeface="+mn-lt"/>
                <a:ea typeface="+mn-ea"/>
                <a:cs typeface="+mn-cs"/>
              </a:rPr>
              <a:t>If you collected BMI scores from 100 people before and after a health intervention, which software would you use to analyse the data and why?</a:t>
            </a:r>
            <a:endParaRPr lang="en-GB" sz="1200" b="0" i="0" kern="1200" dirty="0">
              <a:solidFill>
                <a:schemeClr val="tx1"/>
              </a:solidFill>
              <a:effectLst/>
              <a:latin typeface="+mn-lt"/>
              <a:ea typeface="+mn-ea"/>
              <a:cs typeface="+mn-cs"/>
            </a:endParaRPr>
          </a:p>
          <a:p>
            <a:pPr lvl="1" fontAlgn="t"/>
            <a:r>
              <a:rPr lang="en-GB" sz="1200" b="0" i="1" kern="1200" dirty="0">
                <a:solidFill>
                  <a:schemeClr val="tx1"/>
                </a:solidFill>
                <a:effectLst/>
                <a:latin typeface="+mn-lt"/>
                <a:ea typeface="+mn-ea"/>
                <a:cs typeface="+mn-cs"/>
              </a:rPr>
              <a:t>Hint: Think about analysing numbers.</a:t>
            </a:r>
            <a:endParaRPr lang="en-GB" sz="1200" b="0" i="0" kern="1200" dirty="0">
              <a:solidFill>
                <a:schemeClr val="tx1"/>
              </a:solidFill>
              <a:effectLst/>
              <a:latin typeface="+mn-lt"/>
              <a:ea typeface="+mn-ea"/>
              <a:cs typeface="+mn-cs"/>
            </a:endParaRPr>
          </a:p>
          <a:p>
            <a:pPr lvl="0" fontAlgn="t"/>
            <a:r>
              <a:rPr lang="en-GB" sz="1200" b="1" i="0" kern="1200" dirty="0">
                <a:solidFill>
                  <a:schemeClr val="tx1"/>
                </a:solidFill>
                <a:effectLst/>
                <a:latin typeface="+mn-lt"/>
                <a:ea typeface="+mn-ea"/>
                <a:cs typeface="+mn-cs"/>
              </a:rPr>
              <a:t>If you conducted interviews with participants about their experiences of a health programme, which software would help you identify common themes and opinions?</a:t>
            </a:r>
            <a:endParaRPr lang="en-GB" sz="1200" b="0" i="0" kern="1200" dirty="0">
              <a:solidFill>
                <a:schemeClr val="tx1"/>
              </a:solidFill>
              <a:effectLst/>
              <a:latin typeface="+mn-lt"/>
              <a:ea typeface="+mn-ea"/>
              <a:cs typeface="+mn-cs"/>
            </a:endParaRPr>
          </a:p>
          <a:p>
            <a:pPr lvl="1" fontAlgn="t"/>
            <a:r>
              <a:rPr lang="en-GB" sz="1200" b="0" i="1" kern="1200" dirty="0">
                <a:solidFill>
                  <a:schemeClr val="tx1"/>
                </a:solidFill>
                <a:effectLst/>
                <a:latin typeface="+mn-lt"/>
                <a:ea typeface="+mn-ea"/>
                <a:cs typeface="+mn-cs"/>
              </a:rPr>
              <a:t>Hint: Think about analysing text.</a:t>
            </a:r>
            <a:endParaRPr lang="en-GB" sz="1200" b="0" i="0" kern="1200" dirty="0">
              <a:solidFill>
                <a:schemeClr val="tx1"/>
              </a:solidFill>
              <a:effectLst/>
              <a:latin typeface="+mn-lt"/>
              <a:ea typeface="+mn-ea"/>
              <a:cs typeface="+mn-cs"/>
            </a:endParaRPr>
          </a:p>
          <a:p>
            <a:pPr lvl="0" fontAlgn="t"/>
            <a:r>
              <a:rPr lang="en-GB" sz="1200" b="1" i="0" kern="1200" dirty="0">
                <a:solidFill>
                  <a:schemeClr val="tx1"/>
                </a:solidFill>
                <a:effectLst/>
                <a:latin typeface="+mn-lt"/>
                <a:ea typeface="+mn-ea"/>
                <a:cs typeface="+mn-cs"/>
              </a:rPr>
              <a:t>What different types of questions can SPSS and NVivo help answer in public health research?</a:t>
            </a:r>
            <a:endParaRPr lang="en-GB" sz="1200" b="0" i="0" kern="1200" dirty="0">
              <a:solidFill>
                <a:schemeClr val="tx1"/>
              </a:solidFill>
              <a:effectLst/>
              <a:latin typeface="+mn-lt"/>
              <a:ea typeface="+mn-ea"/>
              <a:cs typeface="+mn-cs"/>
            </a:endParaRPr>
          </a:p>
          <a:p>
            <a:pPr lvl="1" fontAlgn="t"/>
            <a:r>
              <a:rPr lang="en-GB" sz="1200" b="0" i="1" kern="1200" dirty="0">
                <a:solidFill>
                  <a:schemeClr val="tx1"/>
                </a:solidFill>
                <a:effectLst/>
                <a:latin typeface="+mn-lt"/>
                <a:ea typeface="+mn-ea"/>
                <a:cs typeface="+mn-cs"/>
              </a:rPr>
              <a:t>Example: SPSS helps answer "Did BMI improve?" while NVivo helps answer "Why did participants find the programme helpful?</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3440114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1D35"/>
                </a:solidFill>
                <a:effectLst/>
                <a:latin typeface="Google Sans"/>
              </a:rPr>
              <a:t>(General Certificate of Secondary Education)</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14</a:t>
            </a:fld>
            <a:endParaRPr lang="en-GB"/>
          </a:p>
        </p:txBody>
      </p:sp>
    </p:spTree>
    <p:extLst>
      <p:ext uri="{BB962C8B-B14F-4D97-AF65-F5344CB8AC3E}">
        <p14:creationId xmlns:p14="http://schemas.microsoft.com/office/powerpoint/2010/main" val="2979636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2785075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18</a:t>
            </a:fld>
            <a:endParaRPr lang="en-GB"/>
          </a:p>
        </p:txBody>
      </p:sp>
    </p:spTree>
    <p:extLst>
      <p:ext uri="{BB962C8B-B14F-4D97-AF65-F5344CB8AC3E}">
        <p14:creationId xmlns:p14="http://schemas.microsoft.com/office/powerpoint/2010/main" val="1078265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854776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20</a:t>
            </a:fld>
            <a:endParaRPr lang="en-GB"/>
          </a:p>
        </p:txBody>
      </p:sp>
    </p:spTree>
    <p:extLst>
      <p:ext uri="{BB962C8B-B14F-4D97-AF65-F5344CB8AC3E}">
        <p14:creationId xmlns:p14="http://schemas.microsoft.com/office/powerpoint/2010/main" val="2012503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E1BDCB-C195-4A45-974F-E6DDB024ACA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781711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highlight>
                  <a:srgbClr val="FFFFFF"/>
                </a:highlight>
                <a:latin typeface="arial" panose="020B0604020202020204" pitchFamily="34" charset="0"/>
              </a:rPr>
              <a:t> is the </a:t>
            </a:r>
            <a:r>
              <a:rPr lang="en-GB" b="1" i="0" dirty="0">
                <a:solidFill>
                  <a:srgbClr val="5F6368"/>
                </a:solidFill>
                <a:effectLst/>
                <a:highlight>
                  <a:srgbClr val="FFFFFF"/>
                </a:highlight>
                <a:latin typeface="arial" panose="020B0604020202020204" pitchFamily="34" charset="0"/>
              </a:rPr>
              <a:t>determination of non-numerical information or unquantifiable aspects such as…?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25</a:t>
            </a:fld>
            <a:endParaRPr lang="en-GB"/>
          </a:p>
        </p:txBody>
      </p:sp>
    </p:spTree>
    <p:extLst>
      <p:ext uri="{BB962C8B-B14F-4D97-AF65-F5344CB8AC3E}">
        <p14:creationId xmlns:p14="http://schemas.microsoft.com/office/powerpoint/2010/main" val="16409208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34306896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NHS, charities, and private providers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9439131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E1BDCB-C195-4A45-974F-E6DDB024ACA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689568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768C4ACC-A6C1-2014-2E8A-CAA32ABD0386}"/>
              </a:ext>
            </a:extLst>
          </p:cNvPr>
          <p:cNvSpPr>
            <a:spLocks noGrp="1" noRot="1" noChangeAspect="1" noChangeArrowheads="1" noTextEdit="1"/>
          </p:cNvSpPr>
          <p:nvPr>
            <p:ph type="sldImg"/>
          </p:nvPr>
        </p:nvSpPr>
        <p:spPr>
          <a:ln/>
        </p:spPr>
      </p:sp>
      <p:sp>
        <p:nvSpPr>
          <p:cNvPr id="69635" name="Notes Placeholder 2">
            <a:extLst>
              <a:ext uri="{FF2B5EF4-FFF2-40B4-BE49-F238E27FC236}">
                <a16:creationId xmlns:a16="http://schemas.microsoft.com/office/drawing/2014/main" id="{6D1F3C3E-B720-7ED6-0E11-07449D0CD2C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DengXian" panose="02010600030101010101" pitchFamily="2" charset="-122"/>
              <a:cs typeface="Arial" panose="020B0604020202020204" pitchFamily="34" charset="0"/>
            </a:endParaRPr>
          </a:p>
        </p:txBody>
      </p:sp>
      <p:sp>
        <p:nvSpPr>
          <p:cNvPr id="69636" name="Slide Number Placeholder 3">
            <a:extLst>
              <a:ext uri="{FF2B5EF4-FFF2-40B4-BE49-F238E27FC236}">
                <a16:creationId xmlns:a16="http://schemas.microsoft.com/office/drawing/2014/main" id="{BA1A0449-B91E-85B5-35FC-ABAA15D79CA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1CF143-9C0C-43DA-BA72-213D1B7B3922}" type="slidenum">
              <a:rPr lang="en-GB" altLang="en-US" smtClean="0">
                <a:latin typeface="Verdana" panose="020B0604030504040204" pitchFamily="34" charset="0"/>
              </a:rPr>
              <a:pPr/>
              <a:t>36</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13/09/2026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users.ssc.wisc.edu/~dehemken/spssKB/classintro/spss_students1.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users.ssc.wisc.edu/~dehemken/spssKB/classintro/spss_students1.htm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rNulPTwLFMQ"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3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forms.office.com/e/szwKn8Va7w"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forms.office.com/e/szwKn8Va7w"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0838" y="2439432"/>
            <a:ext cx="8765658" cy="1440160"/>
          </a:xfrm>
        </p:spPr>
        <p:txBody>
          <a:bodyPr>
            <a:noAutofit/>
          </a:bodyPr>
          <a:lstStyle/>
          <a:p>
            <a:br>
              <a:rPr lang="en-GB" sz="3600" b="1" i="1" dirty="0">
                <a:solidFill>
                  <a:schemeClr val="bg1"/>
                </a:solidFill>
              </a:rPr>
            </a:br>
            <a:br>
              <a:rPr lang="en-GB" sz="3600" b="1" i="1" dirty="0">
                <a:latin typeface="Arial" panose="020B0604020202020204" pitchFamily="34" charset="0"/>
                <a:cs typeface="Arial" panose="020B0604020202020204" pitchFamily="34" charset="0"/>
              </a:rPr>
            </a:br>
            <a:r>
              <a:rPr lang="en-GB" sz="3600" b="1" dirty="0">
                <a:solidFill>
                  <a:schemeClr val="bg1"/>
                </a:solidFill>
              </a:rPr>
              <a:t>Public Health and Social Care in Practice Dissertation</a:t>
            </a:r>
            <a:br>
              <a:rPr lang="en-GB" sz="3600" b="1" dirty="0">
                <a:solidFill>
                  <a:schemeClr val="bg1"/>
                </a:solidFill>
              </a:rPr>
            </a:br>
            <a:br>
              <a:rPr lang="en-GB" sz="3600" b="1" dirty="0">
                <a:solidFill>
                  <a:schemeClr val="bg1"/>
                </a:solidFill>
              </a:rPr>
            </a:br>
            <a:r>
              <a:rPr lang="en-GB" sz="2400" b="1" dirty="0">
                <a:solidFill>
                  <a:schemeClr val="bg1"/>
                </a:solidFill>
                <a:cs typeface="Arial"/>
              </a:rPr>
              <a:t>LCHS7004</a:t>
            </a:r>
            <a:br>
              <a:rPr lang="en-GB" sz="2400" b="1" dirty="0">
                <a:solidFill>
                  <a:schemeClr val="bg1"/>
                </a:solidFill>
                <a:cs typeface="Arial"/>
              </a:rPr>
            </a:br>
            <a:r>
              <a:rPr lang="en-GB" sz="2400" b="1" dirty="0">
                <a:solidFill>
                  <a:schemeClr val="bg1"/>
                </a:solidFill>
                <a:cs typeface="Arial"/>
              </a:rPr>
              <a:t>Workshop 3</a:t>
            </a:r>
            <a:br>
              <a:rPr lang="en-GB" sz="2400" b="1" dirty="0">
                <a:solidFill>
                  <a:schemeClr val="bg1"/>
                </a:solidFill>
                <a:cs typeface="Arial"/>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70838"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 name="Rectangle 3">
            <a:extLst>
              <a:ext uri="{FF2B5EF4-FFF2-40B4-BE49-F238E27FC236}">
                <a16:creationId xmlns:a16="http://schemas.microsoft.com/office/drawing/2014/main" id="{E5001D23-0AA9-6E03-7B2D-DEE0CCA8E753}"/>
              </a:ext>
            </a:extLst>
          </p:cNvPr>
          <p:cNvSpPr/>
          <p:nvPr/>
        </p:nvSpPr>
        <p:spPr>
          <a:xfrm>
            <a:off x="945255" y="3429000"/>
            <a:ext cx="7416824" cy="1446550"/>
          </a:xfrm>
          <a:prstGeom prst="rect">
            <a:avLst/>
          </a:prstGeom>
        </p:spPr>
        <p:txBody>
          <a:bodyPr wrap="square" lIns="91440" tIns="45720" rIns="91440" bIns="45720" anchor="t">
            <a:spAutoFit/>
          </a:bodyPr>
          <a:lstStyle/>
          <a:p>
            <a:pPr algn="ctr"/>
            <a:r>
              <a:rPr lang="en-GB" sz="4000" b="1" dirty="0">
                <a:solidFill>
                  <a:schemeClr val="bg1"/>
                </a:solidFill>
                <a:latin typeface="Arial"/>
                <a:cs typeface="Arial"/>
              </a:rPr>
              <a:t>Data Analysis</a:t>
            </a:r>
          </a:p>
          <a:p>
            <a:pPr algn="ctr"/>
            <a:endParaRPr lang="en-GB" sz="2400" b="1" dirty="0">
              <a:solidFill>
                <a:schemeClr val="bg1"/>
              </a:solidFill>
              <a:latin typeface="Myriad Pro"/>
              <a:cs typeface="Arial"/>
            </a:endParaRPr>
          </a:p>
          <a:p>
            <a:pPr algn="ctr"/>
            <a:r>
              <a:rPr lang="en-GB" sz="2400" b="1" dirty="0">
                <a:solidFill>
                  <a:schemeClr val="bg1"/>
                </a:solidFill>
                <a:latin typeface="Myriad Pro"/>
                <a:cs typeface="Arial"/>
              </a:rPr>
              <a:t>Week 8</a:t>
            </a:r>
            <a:endParaRPr lang="en-GB" sz="2400" dirty="0">
              <a:solidFill>
                <a:schemeClr val="bg1"/>
              </a:solidFill>
            </a:endParaRPr>
          </a:p>
        </p:txBody>
      </p:sp>
    </p:spTree>
    <p:extLst>
      <p:ext uri="{BB962C8B-B14F-4D97-AF65-F5344CB8AC3E}">
        <p14:creationId xmlns:p14="http://schemas.microsoft.com/office/powerpoint/2010/main" val="19507901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vert="horz" lIns="91440" tIns="45720" rIns="91440" bIns="45720" rtlCol="0" anchor="t">
            <a:noAutofit/>
          </a:bodyPr>
          <a:lstStyle/>
          <a:p>
            <a:pPr marL="0" indent="0">
              <a:buNone/>
            </a:pPr>
            <a:r>
              <a:rPr lang="en-GB" sz="1800" dirty="0">
                <a:latin typeface="Arial"/>
                <a:cs typeface="Arial"/>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algn="just">
              <a:buFont typeface="Arial" panose="05000000000000000000" pitchFamily="2" charset="2"/>
              <a:buChar char="•"/>
            </a:pPr>
            <a:r>
              <a:rPr lang="en-GB" sz="1200" dirty="0">
                <a:ea typeface="+mn-lt"/>
                <a:cs typeface="+mn-lt"/>
              </a:rPr>
              <a:t>Using the feedback on the proposal from the research module assessment. prepare a research/independent study protocol outlining how the proposal will be implemented, mapping the steps, activities and processes, required resources, time frames;</a:t>
            </a:r>
            <a:endParaRPr lang="en-GB" sz="1800" dirty="0">
              <a:latin typeface="Arial" panose="020B0604020202020204" pitchFamily="34" charset="0"/>
              <a:ea typeface="+mn-lt"/>
              <a:cs typeface="Arial" panose="020B0604020202020204" pitchFamily="34" charset="0"/>
            </a:endParaRPr>
          </a:p>
          <a:p>
            <a:pPr algn="just">
              <a:buFont typeface="Arial" panose="05000000000000000000" pitchFamily="2" charset="2"/>
              <a:buChar char="•"/>
            </a:pPr>
            <a:r>
              <a:rPr lang="en-GB" sz="1200" dirty="0">
                <a:ea typeface="+mn-lt"/>
                <a:cs typeface="+mn-lt"/>
              </a:rPr>
              <a:t>Plan, manage and execute an in-depth research, inquiry or investigation with a business and/or management focus by applying the principles of research design to the formulation of a research question including, where appropriate, formal hypotheses that can be tested and the selection of appropriate research methods for answering these questions;</a:t>
            </a:r>
            <a:endParaRPr lang="en-GB" dirty="0"/>
          </a:p>
          <a:p>
            <a:pPr algn="just">
              <a:buFont typeface="Arial" panose="05000000000000000000" pitchFamily="2" charset="2"/>
              <a:buChar char="•"/>
            </a:pPr>
            <a:r>
              <a:rPr lang="en-GB" sz="1200" dirty="0">
                <a:ea typeface="+mn-lt"/>
                <a:cs typeface="+mn-lt"/>
              </a:rPr>
              <a:t>Critically evaluate the appropriateness of qualitative/quantitative methods of data collection, in combination as necessary, to analyse, synthesise, interpret and present the resulting data and the applications of those methods by other researchers in other contexts; </a:t>
            </a:r>
            <a:endParaRPr lang="en-GB" dirty="0"/>
          </a:p>
          <a:p>
            <a:pPr algn="just">
              <a:buFont typeface="Arial" panose="05000000000000000000" pitchFamily="2" charset="2"/>
              <a:buChar char="•"/>
            </a:pPr>
            <a:r>
              <a:rPr lang="en-GB" sz="1200" dirty="0">
                <a:ea typeface="+mn-lt"/>
                <a:cs typeface="+mn-lt"/>
              </a:rPr>
              <a:t>Demonstrate the ability to conduct research under supervision in a Public Health and Social Care context including the ability to review published literature critically, show conceptual and theoretical understanding, identify research problems, use skills to promotion of digital health, manage systems and services in health and social care settings and other resources, handle data, interpret results and disseminate findings in a way that is consistent with professional public health and social care practice and normal principles of research ethics;</a:t>
            </a:r>
            <a:endParaRPr lang="en-GB" dirty="0"/>
          </a:p>
          <a:p>
            <a:pPr algn="just">
              <a:buFont typeface="Arial" panose="05000000000000000000" pitchFamily="2" charset="2"/>
              <a:buChar char="•"/>
            </a:pPr>
            <a:r>
              <a:rPr lang="en-GB" sz="1200" dirty="0">
                <a:ea typeface="+mn-lt"/>
                <a:cs typeface="+mn-lt"/>
              </a:rPr>
              <a:t>Exhibit the analytical, numerical, literacy, communication and computer skills to enable critical research to be undertaken and be able to apply those transferable skills to develop research-based inquiry in future employment settings.</a:t>
            </a:r>
            <a:endParaRPr lang="en-GB" dirty="0"/>
          </a:p>
          <a:p>
            <a:pPr algn="just">
              <a:buFont typeface="Arial" panose="05000000000000000000" pitchFamily="2" charset="2"/>
              <a:buChar char="•"/>
            </a:pPr>
            <a:endParaRPr lang="en-GB"/>
          </a:p>
          <a:p>
            <a:pPr algn="just">
              <a:buFont typeface="Arial" panose="05000000000000000000" pitchFamily="2" charset="2"/>
              <a:buChar char="•"/>
            </a:pPr>
            <a:endParaRPr lang="en-GB"/>
          </a:p>
          <a:p>
            <a:pPr algn="just">
              <a:lnSpc>
                <a:spcPct val="114999"/>
              </a:lnSpc>
              <a:buFont typeface="Wingdings" panose="05000000000000000000" pitchFamily="2" charset="2"/>
              <a:buChar char="§"/>
            </a:pPr>
            <a:endParaRPr lang="en-GB" sz="1800" dirty="0">
              <a:effectLst/>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8558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ADB6E90-760A-E43B-DF2B-E471884F8E66}"/>
              </a:ext>
            </a:extLst>
          </p:cNvPr>
          <p:cNvSpPr>
            <a:spLocks noGrp="1"/>
          </p:cNvSpPr>
          <p:nvPr>
            <p:ph type="title"/>
          </p:nvPr>
        </p:nvSpPr>
        <p:spPr>
          <a:xfrm>
            <a:off x="250825" y="-150813"/>
            <a:ext cx="8229600" cy="1143001"/>
          </a:xfrm>
        </p:spPr>
        <p:txBody>
          <a:bodyPr>
            <a:normAutofit/>
          </a:bodyPr>
          <a:lstStyle/>
          <a:p>
            <a:r>
              <a:rPr lang="en-GB" altLang="en-US" sz="3800" dirty="0"/>
              <a:t>Dates Key Deliverables </a:t>
            </a:r>
            <a:br>
              <a:rPr lang="en-GB" altLang="en-US" dirty="0"/>
            </a:br>
            <a:r>
              <a:rPr lang="en-GB" altLang="en-US" sz="2500" dirty="0"/>
              <a:t>September 2026</a:t>
            </a:r>
          </a:p>
        </p:txBody>
      </p:sp>
      <p:sp>
        <p:nvSpPr>
          <p:cNvPr id="4" name="Date Placeholder 3">
            <a:extLst>
              <a:ext uri="{FF2B5EF4-FFF2-40B4-BE49-F238E27FC236}">
                <a16:creationId xmlns:a16="http://schemas.microsoft.com/office/drawing/2014/main" id="{D186A0F6-D674-7002-69B5-3A3D25F9353D}"/>
              </a:ext>
            </a:extLst>
          </p:cNvPr>
          <p:cNvSpPr>
            <a:spLocks noGrp="1"/>
          </p:cNvSpPr>
          <p:nvPr>
            <p:ph type="dt" sz="quarter" idx="10"/>
          </p:nvPr>
        </p:nvSpPr>
        <p:spPr/>
        <p:txBody>
          <a:bodyPr/>
          <a:lstStyle/>
          <a:p>
            <a:pPr>
              <a:defRPr/>
            </a:pPr>
            <a:fld id="{E15B5B85-E6E5-4632-875C-0E6A3000B39E}" type="datetime1">
              <a:rPr lang="en-GB" altLang="en-US" smtClean="0"/>
              <a:pPr>
                <a:defRPr/>
              </a:pPr>
              <a:t>13/09/2026</a:t>
            </a:fld>
            <a:endParaRPr lang="en-GB" altLang="en-US"/>
          </a:p>
        </p:txBody>
      </p:sp>
      <p:sp>
        <p:nvSpPr>
          <p:cNvPr id="14340" name="Slide Number Placeholder 4">
            <a:extLst>
              <a:ext uri="{FF2B5EF4-FFF2-40B4-BE49-F238E27FC236}">
                <a16:creationId xmlns:a16="http://schemas.microsoft.com/office/drawing/2014/main" id="{2E160885-0EE5-EECD-4EFA-6A6ECF13181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FD11E71-F907-4EBD-B351-19A93B4E7593}"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graphicFrame>
        <p:nvGraphicFramePr>
          <p:cNvPr id="2" name="Table 1">
            <a:extLst>
              <a:ext uri="{FF2B5EF4-FFF2-40B4-BE49-F238E27FC236}">
                <a16:creationId xmlns:a16="http://schemas.microsoft.com/office/drawing/2014/main" id="{13DB0F72-0D12-692B-E34D-1EE291454737}"/>
              </a:ext>
            </a:extLst>
          </p:cNvPr>
          <p:cNvGraphicFramePr>
            <a:graphicFrameLocks noGrp="1"/>
          </p:cNvGraphicFramePr>
          <p:nvPr>
            <p:extLst>
              <p:ext uri="{D42A27DB-BD31-4B8C-83A1-F6EECF244321}">
                <p14:modId xmlns:p14="http://schemas.microsoft.com/office/powerpoint/2010/main" val="3114647856"/>
              </p:ext>
            </p:extLst>
          </p:nvPr>
        </p:nvGraphicFramePr>
        <p:xfrm>
          <a:off x="1102771" y="1072117"/>
          <a:ext cx="7685995" cy="4531998"/>
        </p:xfrm>
        <a:graphic>
          <a:graphicData uri="http://schemas.openxmlformats.org/drawingml/2006/table">
            <a:tbl>
              <a:tblPr/>
              <a:tblGrid>
                <a:gridCol w="4333814">
                  <a:extLst>
                    <a:ext uri="{9D8B030D-6E8A-4147-A177-3AD203B41FA5}">
                      <a16:colId xmlns:a16="http://schemas.microsoft.com/office/drawing/2014/main" val="1492217353"/>
                    </a:ext>
                  </a:extLst>
                </a:gridCol>
                <a:gridCol w="2146550">
                  <a:extLst>
                    <a:ext uri="{9D8B030D-6E8A-4147-A177-3AD203B41FA5}">
                      <a16:colId xmlns:a16="http://schemas.microsoft.com/office/drawing/2014/main" val="2507487870"/>
                    </a:ext>
                  </a:extLst>
                </a:gridCol>
                <a:gridCol w="1205631">
                  <a:extLst>
                    <a:ext uri="{9D8B030D-6E8A-4147-A177-3AD203B41FA5}">
                      <a16:colId xmlns:a16="http://schemas.microsoft.com/office/drawing/2014/main" val="2440074036"/>
                    </a:ext>
                  </a:extLst>
                </a:gridCol>
              </a:tblGrid>
              <a:tr h="265819">
                <a:tc>
                  <a:txBody>
                    <a:bodyPr/>
                    <a:lstStyle/>
                    <a:p>
                      <a:pPr algn="l" fontAlgn="base"/>
                      <a:r>
                        <a:rPr lang="en-GB" sz="1600" b="1" i="0" dirty="0">
                          <a:solidFill>
                            <a:srgbClr val="FFFFFF"/>
                          </a:solidFill>
                          <a:effectLst/>
                          <a:latin typeface="Calibri"/>
                        </a:rPr>
                        <a:t>Task</a:t>
                      </a:r>
                      <a:r>
                        <a:rPr lang="en-GB" sz="1600" b="1" i="0" dirty="0">
                          <a:solidFill>
                            <a:srgbClr val="000000"/>
                          </a:solidFill>
                          <a:effectLst/>
                          <a:latin typeface="Calibri"/>
                        </a:rPr>
                        <a:t>​</a:t>
                      </a:r>
                      <a:endParaRPr lang="en-GB" sz="1600" b="1" i="0" dirty="0">
                        <a:solidFill>
                          <a:srgbClr val="FFFFFF"/>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tc>
                  <a:txBody>
                    <a:bodyPr/>
                    <a:lstStyle/>
                    <a:p>
                      <a:pPr algn="l" fontAlgn="base"/>
                      <a:r>
                        <a:rPr lang="en-GB" sz="1600" b="1" i="0" dirty="0">
                          <a:solidFill>
                            <a:srgbClr val="FFFFFF"/>
                          </a:solidFill>
                          <a:effectLst/>
                          <a:latin typeface="Calibri"/>
                        </a:rPr>
                        <a:t>Date</a:t>
                      </a:r>
                      <a:r>
                        <a:rPr lang="en-GB" sz="1600" b="1" i="0" dirty="0">
                          <a:solidFill>
                            <a:srgbClr val="000000"/>
                          </a:solidFill>
                          <a:effectLst/>
                          <a:latin typeface="Calibri"/>
                        </a:rPr>
                        <a:t>​</a:t>
                      </a:r>
                      <a:endParaRPr lang="en-GB" sz="1600" b="1" i="0" dirty="0">
                        <a:solidFill>
                          <a:srgbClr val="FFFFFF"/>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tc>
                  <a:txBody>
                    <a:bodyPr/>
                    <a:lstStyle/>
                    <a:p>
                      <a:pPr algn="ctr" fontAlgn="base"/>
                      <a:r>
                        <a:rPr lang="en-GB" sz="1600" b="1" i="0" dirty="0">
                          <a:solidFill>
                            <a:srgbClr val="FFFFFF"/>
                          </a:solidFill>
                          <a:effectLst/>
                          <a:latin typeface="Calibri"/>
                        </a:rPr>
                        <a:t> Week</a:t>
                      </a:r>
                      <a:r>
                        <a:rPr lang="en-GB" sz="1600" b="1" i="0" dirty="0">
                          <a:solidFill>
                            <a:srgbClr val="000000"/>
                          </a:solidFill>
                          <a:effectLst/>
                          <a:latin typeface="Calibri"/>
                        </a:rPr>
                        <a:t>​</a:t>
                      </a:r>
                      <a:endParaRPr lang="en-GB" sz="1600" b="1" i="0" dirty="0">
                        <a:solidFill>
                          <a:srgbClr val="FFFFFF"/>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extLst>
                  <a:ext uri="{0D108BD9-81ED-4DB2-BD59-A6C34878D82A}">
                    <a16:rowId xmlns:a16="http://schemas.microsoft.com/office/drawing/2014/main" val="2603071044"/>
                  </a:ext>
                </a:extLst>
              </a:tr>
              <a:tr h="958157">
                <a:tc>
                  <a:txBody>
                    <a:bodyPr/>
                    <a:lstStyle/>
                    <a:p>
                      <a:pPr algn="l" fontAlgn="base"/>
                      <a:r>
                        <a:rPr lang="en-GB" sz="1600" b="0" i="0" dirty="0">
                          <a:solidFill>
                            <a:schemeClr val="bg1"/>
                          </a:solidFill>
                          <a:effectLst/>
                          <a:latin typeface="Calibri"/>
                        </a:rPr>
                        <a:t>1. Resubmission Research Proposal, Ethics form, Supporting research docs  (Ethical approval)​</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l" fontAlgn="base"/>
                      <a:r>
                        <a:rPr lang="en-GB" sz="1600" b="0" i="0" dirty="0">
                          <a:solidFill>
                            <a:schemeClr val="bg1"/>
                          </a:solidFill>
                          <a:effectLst/>
                          <a:latin typeface="Calibri"/>
                        </a:rPr>
                        <a:t>By 5</a:t>
                      </a:r>
                      <a:r>
                        <a:rPr lang="en-GB" sz="1600" b="0" i="0" baseline="30000" dirty="0">
                          <a:solidFill>
                            <a:schemeClr val="bg1"/>
                          </a:solidFill>
                          <a:effectLst/>
                          <a:latin typeface="Calibri"/>
                        </a:rPr>
                        <a:t>th </a:t>
                      </a:r>
                      <a:r>
                        <a:rPr lang="en-GB" sz="1600" b="0" i="0" dirty="0">
                          <a:solidFill>
                            <a:schemeClr val="bg1"/>
                          </a:solidFill>
                          <a:effectLst/>
                          <a:latin typeface="Calibri"/>
                        </a:rPr>
                        <a:t>October 2026</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ctr" fontAlgn="base"/>
                      <a:r>
                        <a:rPr lang="en-GB" sz="1600" b="0" i="0" dirty="0">
                          <a:solidFill>
                            <a:schemeClr val="bg1"/>
                          </a:solidFill>
                          <a:effectLst/>
                          <a:latin typeface="Calibri"/>
                        </a:rPr>
                        <a:t>2​</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extLst>
                  <a:ext uri="{0D108BD9-81ED-4DB2-BD59-A6C34878D82A}">
                    <a16:rowId xmlns:a16="http://schemas.microsoft.com/office/drawing/2014/main" val="3293419120"/>
                  </a:ext>
                </a:extLst>
              </a:tr>
              <a:tr h="618371">
                <a:tc>
                  <a:txBody>
                    <a:bodyPr/>
                    <a:lstStyle/>
                    <a:p>
                      <a:pPr algn="l" fontAlgn="base"/>
                      <a:r>
                        <a:rPr lang="en-GB" sz="1600" b="0" i="0" dirty="0">
                          <a:solidFill>
                            <a:schemeClr val="bg1"/>
                          </a:solidFill>
                          <a:effectLst/>
                          <a:latin typeface="Calibri"/>
                        </a:rPr>
                        <a:t>2. Three-minute informal in class discussion </a:t>
                      </a:r>
                    </a:p>
                    <a:p>
                      <a:pPr algn="l" fontAlgn="base"/>
                      <a:r>
                        <a:rPr lang="en-GB" sz="1600" b="0" i="0" dirty="0">
                          <a:solidFill>
                            <a:schemeClr val="bg1"/>
                          </a:solidFill>
                          <a:effectLst/>
                          <a:latin typeface="Calibri"/>
                        </a:rPr>
                        <a:t>PICO</a:t>
                      </a:r>
                      <a:r>
                        <a:rPr lang="en-GB" sz="1600" b="0" i="0" dirty="0">
                          <a:solidFill>
                            <a:schemeClr val="bg1"/>
                          </a:solidFill>
                          <a:effectLst/>
                          <a:latin typeface="+mn-lt"/>
                        </a:rPr>
                        <a:t> </a:t>
                      </a:r>
                      <a:r>
                        <a:rPr lang="en-GB" sz="1600" b="0" i="0" dirty="0">
                          <a:solidFill>
                            <a:schemeClr val="bg1"/>
                          </a:solidFill>
                          <a:effectLst/>
                          <a:latin typeface="Calibri"/>
                        </a:rPr>
                        <a:t>​</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chemeClr val="bg1"/>
                          </a:solidFill>
                          <a:effectLst/>
                          <a:latin typeface="Calibri"/>
                        </a:rPr>
                        <a:t>Workshop 2</a:t>
                      </a:r>
                      <a:r>
                        <a:rPr lang="en-GB" sz="1600" b="0" i="0" baseline="30000" dirty="0">
                          <a:solidFill>
                            <a:schemeClr val="bg1"/>
                          </a:solidFill>
                          <a:effectLst/>
                          <a:latin typeface="Calibri"/>
                        </a:rPr>
                        <a:t>nd</a:t>
                      </a:r>
                      <a:r>
                        <a:rPr lang="en-GB" sz="1600" b="0" i="0" dirty="0">
                          <a:solidFill>
                            <a:schemeClr val="bg1"/>
                          </a:solidFill>
                          <a:effectLst/>
                          <a:latin typeface="Calibri"/>
                        </a:rPr>
                        <a:t> </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ctr" fontAlgn="base"/>
                      <a:r>
                        <a:rPr lang="en-GB" sz="1600" b="0" i="0" dirty="0">
                          <a:solidFill>
                            <a:schemeClr val="bg1"/>
                          </a:solidFill>
                          <a:effectLst/>
                          <a:latin typeface="Calibri"/>
                        </a:rPr>
                        <a:t>4</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3392355489"/>
                  </a:ext>
                </a:extLst>
              </a:tr>
              <a:tr h="482285">
                <a:tc>
                  <a:txBody>
                    <a:bodyPr/>
                    <a:lstStyle/>
                    <a:p>
                      <a:pPr algn="l" fontAlgn="base"/>
                      <a:r>
                        <a:rPr lang="en-GB" sz="1600" b="0" i="0" dirty="0">
                          <a:solidFill>
                            <a:schemeClr val="bg1"/>
                          </a:solidFill>
                          <a:effectLst/>
                          <a:latin typeface="Calibri"/>
                        </a:rPr>
                        <a:t>3. Start Research​</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l" fontAlgn="base"/>
                      <a:r>
                        <a:rPr lang="en-GB" sz="1600" b="0" i="0" dirty="0">
                          <a:solidFill>
                            <a:schemeClr val="bg1"/>
                          </a:solidFill>
                          <a:effectLst/>
                          <a:latin typeface="Calibri"/>
                        </a:rPr>
                        <a:t>Week of 12</a:t>
                      </a:r>
                      <a:r>
                        <a:rPr lang="en-GB" sz="1600" b="0" i="0" baseline="30000" dirty="0">
                          <a:solidFill>
                            <a:schemeClr val="bg1"/>
                          </a:solidFill>
                          <a:effectLst/>
                          <a:latin typeface="Calibri"/>
                        </a:rPr>
                        <a:t>th</a:t>
                      </a:r>
                      <a:r>
                        <a:rPr lang="en-GB" sz="1600" b="0" i="0" dirty="0">
                          <a:solidFill>
                            <a:schemeClr val="bg1"/>
                          </a:solidFill>
                          <a:effectLst/>
                          <a:latin typeface="Calibri"/>
                        </a:rPr>
                        <a:t>  October 2026</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marL="0" algn="ctr" defTabSz="914400" rtl="0" eaLnBrk="1" fontAlgn="base" latinLnBrk="0" hangingPunct="1"/>
                      <a:r>
                        <a:rPr lang="en-GB" sz="1600" b="0" i="0" kern="1200" dirty="0">
                          <a:solidFill>
                            <a:schemeClr val="bg1"/>
                          </a:solidFill>
                          <a:effectLst/>
                          <a:latin typeface="Calibri"/>
                          <a:ea typeface="+mn-ea"/>
                          <a:cs typeface="+mn-cs"/>
                        </a:rPr>
                        <a:t>3​</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extLst>
                  <a:ext uri="{0D108BD9-81ED-4DB2-BD59-A6C34878D82A}">
                    <a16:rowId xmlns:a16="http://schemas.microsoft.com/office/drawing/2014/main" val="2205965149"/>
                  </a:ext>
                </a:extLst>
              </a:tr>
              <a:tr h="279049">
                <a:tc>
                  <a:txBody>
                    <a:bodyPr/>
                    <a:lstStyle/>
                    <a:p>
                      <a:pPr algn="l" fontAlgn="base"/>
                      <a:r>
                        <a:rPr lang="en-GB" sz="1600" b="0" i="0" dirty="0">
                          <a:solidFill>
                            <a:srgbClr val="000000"/>
                          </a:solidFill>
                          <a:effectLst/>
                          <a:latin typeface="Calibri"/>
                        </a:rPr>
                        <a:t>4. Submission Dissertation</a:t>
                      </a:r>
                      <a:r>
                        <a:rPr lang="en-GB" sz="1600" b="0" i="0" dirty="0">
                          <a:solidFill>
                            <a:srgbClr val="808080"/>
                          </a:solidFill>
                          <a:effectLst/>
                          <a:latin typeface="Calibri"/>
                        </a:rPr>
                        <a:t>​</a:t>
                      </a:r>
                      <a:endParaRPr lang="en-GB" sz="1600" b="0" i="0" dirty="0">
                        <a:solidFill>
                          <a:srgbClr val="00000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rgbClr val="000000"/>
                          </a:solidFill>
                          <a:effectLst/>
                          <a:latin typeface="Calibri"/>
                        </a:rPr>
                        <a:t>22</a:t>
                      </a:r>
                      <a:r>
                        <a:rPr lang="en-GB" sz="1600" b="0" i="0" baseline="30000" dirty="0">
                          <a:solidFill>
                            <a:srgbClr val="000000"/>
                          </a:solidFill>
                          <a:effectLst/>
                          <a:latin typeface="Calibri"/>
                        </a:rPr>
                        <a:t>nd</a:t>
                      </a:r>
                      <a:r>
                        <a:rPr lang="en-GB" sz="1600" b="0" i="0" dirty="0">
                          <a:solidFill>
                            <a:srgbClr val="000000"/>
                          </a:solidFill>
                          <a:effectLst/>
                          <a:latin typeface="Calibri"/>
                        </a:rPr>
                        <a:t> January 2027</a:t>
                      </a:r>
                      <a:endParaRPr lang="en-GB" sz="1600" b="0" i="0" dirty="0">
                        <a:solidFill>
                          <a:srgbClr val="80808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ctr" fontAlgn="base"/>
                      <a:r>
                        <a:rPr lang="en-GB" sz="1600" b="0" i="0" dirty="0">
                          <a:solidFill>
                            <a:srgbClr val="000000"/>
                          </a:solidFill>
                          <a:effectLst/>
                          <a:latin typeface="Calibri"/>
                        </a:rPr>
                        <a:t>16</a:t>
                      </a:r>
                      <a:r>
                        <a:rPr lang="en-GB" sz="1600" b="0" i="0" dirty="0">
                          <a:solidFill>
                            <a:srgbClr val="808080"/>
                          </a:solidFill>
                          <a:effectLst/>
                          <a:latin typeface="Calibri"/>
                        </a:rPr>
                        <a:t>​</a:t>
                      </a:r>
                      <a:endParaRPr lang="en-GB" sz="1600" b="0" i="0" dirty="0">
                        <a:solidFill>
                          <a:srgbClr val="000000"/>
                        </a:solidFill>
                        <a:effectLst/>
                        <a:latin typeface="Calibri"/>
                      </a:endParaRPr>
                    </a:p>
                    <a:p>
                      <a:pPr algn="l" fontAlgn="base"/>
                      <a:r>
                        <a:rPr lang="en-GB" sz="1600" b="0" i="0" dirty="0">
                          <a:solidFill>
                            <a:srgbClr val="808080"/>
                          </a:solidFill>
                          <a:effectLst/>
                          <a:latin typeface="Calibri"/>
                        </a:rPr>
                        <a:t>​</a:t>
                      </a:r>
                      <a:endParaRPr lang="en-GB" sz="1600" b="0" i="0" dirty="0">
                        <a:solidFill>
                          <a:srgbClr val="00000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1764533380"/>
                  </a:ext>
                </a:extLst>
              </a:tr>
              <a:tr h="0">
                <a:tc>
                  <a:txBody>
                    <a:bodyPr/>
                    <a:lstStyle/>
                    <a:p>
                      <a:pPr algn="l" fontAlgn="base"/>
                      <a:r>
                        <a:rPr lang="en-GB" sz="1600" b="0" i="0" dirty="0">
                          <a:solidFill>
                            <a:srgbClr val="000000"/>
                          </a:solidFill>
                          <a:effectLst/>
                          <a:latin typeface="Calibri"/>
                        </a:rPr>
                        <a:t>5. Online Scheduled Skills Sesson (Librarian/ Digital Advisors) </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chemeClr val="bg1"/>
                          </a:solidFill>
                          <a:effectLst/>
                          <a:latin typeface="Calibri"/>
                        </a:rPr>
                        <a:t>20</a:t>
                      </a:r>
                      <a:r>
                        <a:rPr lang="en-GB" sz="1600" b="0" i="0" baseline="30000" dirty="0">
                          <a:solidFill>
                            <a:schemeClr val="bg1"/>
                          </a:solidFill>
                          <a:effectLst/>
                          <a:latin typeface="Calibri"/>
                        </a:rPr>
                        <a:t>th</a:t>
                      </a:r>
                      <a:r>
                        <a:rPr lang="en-GB" sz="1600" b="0" i="0" dirty="0">
                          <a:solidFill>
                            <a:schemeClr val="bg1"/>
                          </a:solidFill>
                          <a:effectLst/>
                          <a:latin typeface="Calibri"/>
                        </a:rPr>
                        <a:t> October 2026</a:t>
                      </a:r>
                    </a:p>
                    <a:p>
                      <a:pPr algn="l" fontAlgn="base"/>
                      <a:r>
                        <a:rPr lang="en-GB" sz="1600" b="0" i="0" dirty="0">
                          <a:solidFill>
                            <a:schemeClr val="tx1"/>
                          </a:solidFill>
                          <a:effectLst/>
                          <a:highlight>
                            <a:srgbClr val="00FFFF"/>
                          </a:highlight>
                          <a:latin typeface="Calibri"/>
                        </a:rPr>
                        <a:t>17</a:t>
                      </a:r>
                      <a:r>
                        <a:rPr lang="en-GB" sz="1600" b="0" i="0" baseline="30000" dirty="0">
                          <a:solidFill>
                            <a:schemeClr val="tx1"/>
                          </a:solidFill>
                          <a:effectLst/>
                          <a:highlight>
                            <a:srgbClr val="00FFFF"/>
                          </a:highlight>
                          <a:latin typeface="Calibri"/>
                        </a:rPr>
                        <a:t>th</a:t>
                      </a:r>
                      <a:r>
                        <a:rPr lang="en-GB" sz="1600" b="0" i="0" dirty="0">
                          <a:solidFill>
                            <a:schemeClr val="tx1"/>
                          </a:solidFill>
                          <a:effectLst/>
                          <a:highlight>
                            <a:srgbClr val="00FFFF"/>
                          </a:highlight>
                          <a:latin typeface="Calibri"/>
                        </a:rPr>
                        <a:t> November 2026</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600" b="0" i="0" dirty="0">
                          <a:solidFill>
                            <a:srgbClr val="000000"/>
                          </a:solidFill>
                          <a:effectLst/>
                          <a:highlight>
                            <a:srgbClr val="00FFFF"/>
                          </a:highlight>
                          <a:latin typeface="Calibri"/>
                        </a:rPr>
                        <a:t>11.15am</a:t>
                      </a:r>
                      <a:endParaRPr lang="en-GB" sz="1600" b="0" i="0" dirty="0">
                        <a:solidFill>
                          <a:schemeClr val="tx1"/>
                        </a:solidFill>
                        <a:effectLst/>
                        <a:highlight>
                          <a:srgbClr val="00FFFF"/>
                        </a:highligh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chemeClr val="bg1"/>
                          </a:solidFill>
                          <a:effectLst/>
                          <a:latin typeface="Calibri"/>
                        </a:rPr>
                        <a:t>Week 4 </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600" b="0" i="0" dirty="0">
                          <a:solidFill>
                            <a:schemeClr val="tx1"/>
                          </a:solidFill>
                          <a:effectLst/>
                          <a:latin typeface="Calibri"/>
                        </a:rPr>
                        <a:t>Week 8</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660159138"/>
                  </a:ext>
                </a:extLst>
              </a:tr>
              <a:tr h="675147">
                <a:tc>
                  <a:txBody>
                    <a:bodyPr/>
                    <a:lstStyle/>
                    <a:p>
                      <a:pPr algn="l" fontAlgn="base"/>
                      <a:r>
                        <a:rPr lang="en-GB" sz="1600" b="0" i="0" dirty="0">
                          <a:solidFill>
                            <a:srgbClr val="000000"/>
                          </a:solidFill>
                          <a:effectLst/>
                          <a:latin typeface="Calibri"/>
                        </a:rPr>
                        <a:t>6. Scheduled Workshops required attendance + Independent Learning Session</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chemeClr val="bg1"/>
                          </a:solidFill>
                          <a:effectLst/>
                          <a:latin typeface="Calibri"/>
                        </a:rPr>
                        <a:t>21</a:t>
                      </a:r>
                      <a:r>
                        <a:rPr lang="en-GB" sz="1600" b="0" i="0" baseline="30000" dirty="0">
                          <a:solidFill>
                            <a:schemeClr val="bg1"/>
                          </a:solidFill>
                          <a:effectLst/>
                          <a:latin typeface="Calibri"/>
                        </a:rPr>
                        <a:t>st</a:t>
                      </a:r>
                      <a:r>
                        <a:rPr lang="en-GB" sz="1600" b="0" i="0" dirty="0">
                          <a:solidFill>
                            <a:schemeClr val="bg1"/>
                          </a:solidFill>
                          <a:effectLst/>
                          <a:latin typeface="Calibri"/>
                        </a:rPr>
                        <a:t> October 2026</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600" b="0" i="0" dirty="0">
                          <a:solidFill>
                            <a:schemeClr val="tx1"/>
                          </a:solidFill>
                          <a:effectLst/>
                          <a:highlight>
                            <a:srgbClr val="FFFF00"/>
                          </a:highlight>
                          <a:latin typeface="Calibri"/>
                        </a:rPr>
                        <a:t>18</a:t>
                      </a:r>
                      <a:r>
                        <a:rPr lang="en-GB" sz="1600" b="0" i="0" baseline="30000" dirty="0">
                          <a:solidFill>
                            <a:schemeClr val="tx1"/>
                          </a:solidFill>
                          <a:effectLst/>
                          <a:highlight>
                            <a:srgbClr val="FFFF00"/>
                          </a:highlight>
                          <a:latin typeface="Calibri"/>
                        </a:rPr>
                        <a:t>th</a:t>
                      </a:r>
                      <a:r>
                        <a:rPr lang="en-GB" sz="1600" b="0" i="0" dirty="0">
                          <a:solidFill>
                            <a:schemeClr val="tx1"/>
                          </a:solidFill>
                          <a:effectLst/>
                          <a:highlight>
                            <a:srgbClr val="FFFF00"/>
                          </a:highlight>
                          <a:latin typeface="Calibri"/>
                        </a:rPr>
                        <a:t> November 2026</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chemeClr val="bg1"/>
                          </a:solidFill>
                          <a:effectLst/>
                          <a:latin typeface="Calibri"/>
                        </a:rPr>
                        <a:t>Week 4 </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600" b="0" i="0" dirty="0">
                          <a:solidFill>
                            <a:schemeClr val="tx1"/>
                          </a:solidFill>
                          <a:effectLst/>
                          <a:latin typeface="Calibri"/>
                        </a:rPr>
                        <a:t>Week 8</a:t>
                      </a:r>
                    </a:p>
                    <a:p>
                      <a:pPr algn="l" fontAlgn="base"/>
                      <a:endParaRPr lang="en-GB" sz="1600" b="0" i="0" dirty="0">
                        <a:solidFill>
                          <a:srgbClr val="00000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3167902328"/>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concept of data analysis in HSC related research</a:t>
            </a:r>
          </a:p>
          <a:p>
            <a:r>
              <a:rPr lang="en-GB" sz="2400" dirty="0">
                <a:latin typeface="Arial" panose="020B0604020202020204" pitchFamily="34" charset="0"/>
                <a:cs typeface="Arial" panose="020B0604020202020204" pitchFamily="34" charset="0"/>
              </a:rPr>
              <a:t>The application of descriptive statistics in HSC related research.</a:t>
            </a:r>
          </a:p>
          <a:p>
            <a:r>
              <a:rPr lang="en-GB" sz="2400" dirty="0">
                <a:latin typeface="Arial" panose="020B0604020202020204" pitchFamily="34" charset="0"/>
                <a:cs typeface="Arial" panose="020B0604020202020204" pitchFamily="34" charset="0"/>
              </a:rPr>
              <a:t>The application of inferential statistics in HSC related research</a:t>
            </a:r>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7E2A5-53D7-EEB4-3857-971AB36D2D49}"/>
              </a:ext>
            </a:extLst>
          </p:cNvPr>
          <p:cNvSpPr>
            <a:spLocks noGrp="1"/>
          </p:cNvSpPr>
          <p:nvPr>
            <p:ph type="title"/>
          </p:nvPr>
        </p:nvSpPr>
        <p:spPr/>
        <p:txBody>
          <a:bodyPr>
            <a:normAutofit/>
          </a:bodyPr>
          <a:lstStyle/>
          <a:p>
            <a:r>
              <a:rPr lang="en-US" b="1" dirty="0">
                <a:latin typeface="Arial" panose="020B0604020202020204" pitchFamily="34" charset="0"/>
                <a:cs typeface="Arial" panose="020B0604020202020204" pitchFamily="34" charset="0"/>
              </a:rPr>
              <a:t>Data Analysis</a:t>
            </a:r>
          </a:p>
        </p:txBody>
      </p:sp>
      <p:sp>
        <p:nvSpPr>
          <p:cNvPr id="3" name="Content Placeholder 2">
            <a:extLst>
              <a:ext uri="{FF2B5EF4-FFF2-40B4-BE49-F238E27FC236}">
                <a16:creationId xmlns:a16="http://schemas.microsoft.com/office/drawing/2014/main" id="{69DE0969-03EB-525E-414B-1948FCA52003}"/>
              </a:ext>
            </a:extLst>
          </p:cNvPr>
          <p:cNvSpPr>
            <a:spLocks noGrp="1"/>
          </p:cNvSpPr>
          <p:nvPr>
            <p:ph idx="1"/>
          </p:nvPr>
        </p:nvSpPr>
        <p:spPr/>
        <p:txBody>
          <a:bodyPr vert="horz" lIns="91440" tIns="45720" rIns="91440" bIns="45720" rtlCol="0" anchor="t">
            <a:normAutofit fontScale="92500" lnSpcReduction="20000"/>
          </a:bodyPr>
          <a:lstStyle/>
          <a:p>
            <a:r>
              <a:rPr lang="en-US" dirty="0">
                <a:solidFill>
                  <a:srgbClr val="000000"/>
                </a:solidFill>
                <a:ea typeface="+mn-lt"/>
                <a:cs typeface="+mn-lt"/>
              </a:rPr>
              <a:t>Data analysis is a process for obtaining raw data, and subsequently converting it into information useful for decision-making by users. </a:t>
            </a:r>
          </a:p>
          <a:p>
            <a:r>
              <a:rPr lang="en-GB" dirty="0">
                <a:solidFill>
                  <a:srgbClr val="000000"/>
                </a:solidFill>
                <a:ea typeface="+mn-lt"/>
                <a:cs typeface="+mn-lt"/>
              </a:rPr>
              <a:t>Dividing a whole into its separate components for individual examination.</a:t>
            </a:r>
            <a:endParaRPr lang="en-US" dirty="0">
              <a:solidFill>
                <a:srgbClr val="000000"/>
              </a:solidFill>
              <a:ea typeface="+mn-lt"/>
              <a:cs typeface="+mn-lt"/>
            </a:endParaRPr>
          </a:p>
          <a:p>
            <a:r>
              <a:rPr lang="en-US" dirty="0">
                <a:solidFill>
                  <a:srgbClr val="000000"/>
                </a:solidFill>
                <a:ea typeface="+mn-lt"/>
                <a:cs typeface="+mn-lt"/>
              </a:rPr>
              <a:t>Data is collected and analyzed to answer questions, test hypotheses, or disprove theories.</a:t>
            </a:r>
            <a:endParaRPr lang="en-US" dirty="0">
              <a:solidFill>
                <a:srgbClr val="000000"/>
              </a:solidFill>
            </a:endParaRPr>
          </a:p>
        </p:txBody>
      </p:sp>
    </p:spTree>
    <p:extLst>
      <p:ext uri="{BB962C8B-B14F-4D97-AF65-F5344CB8AC3E}">
        <p14:creationId xmlns:p14="http://schemas.microsoft.com/office/powerpoint/2010/main" val="3419788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D5EAE-AED6-EF7F-D86E-E37806029B14}"/>
              </a:ext>
            </a:extLst>
          </p:cNvPr>
          <p:cNvSpPr>
            <a:spLocks noGrp="1"/>
          </p:cNvSpPr>
          <p:nvPr>
            <p:ph type="title"/>
          </p:nvPr>
        </p:nvSpPr>
        <p:spPr/>
        <p:txBody>
          <a:bodyPr>
            <a:normAutofit fontScale="90000"/>
          </a:bodyPr>
          <a:lstStyle/>
          <a:p>
            <a:r>
              <a:rPr lang="en-GB" sz="4900" b="1" dirty="0">
                <a:latin typeface="Arial" panose="020B0604020202020204" pitchFamily="34" charset="0"/>
                <a:cs typeface="Arial" panose="020B0604020202020204" pitchFamily="34" charset="0"/>
              </a:rPr>
              <a:t>Data Analysis</a:t>
            </a:r>
            <a:br>
              <a:rPr lang="en-GB" dirty="0"/>
            </a:br>
            <a:r>
              <a:rPr lang="en-GB" sz="2800" i="1" dirty="0"/>
              <a:t>various types</a:t>
            </a:r>
          </a:p>
        </p:txBody>
      </p:sp>
      <p:sp>
        <p:nvSpPr>
          <p:cNvPr id="3" name="Content Placeholder 2">
            <a:extLst>
              <a:ext uri="{FF2B5EF4-FFF2-40B4-BE49-F238E27FC236}">
                <a16:creationId xmlns:a16="http://schemas.microsoft.com/office/drawing/2014/main" id="{E9343613-9DAE-4A04-DBEF-8B6151DEB4A7}"/>
              </a:ext>
            </a:extLst>
          </p:cNvPr>
          <p:cNvSpPr>
            <a:spLocks noGrp="1"/>
          </p:cNvSpPr>
          <p:nvPr>
            <p:ph idx="1"/>
          </p:nvPr>
        </p:nvSpPr>
        <p:spPr>
          <a:xfrm>
            <a:off x="457199" y="1600201"/>
            <a:ext cx="8531817" cy="3917032"/>
          </a:xfrm>
        </p:spPr>
        <p:txBody>
          <a:bodyPr/>
          <a:lstStyle/>
          <a:p>
            <a:r>
              <a:rPr lang="en-GB" dirty="0"/>
              <a:t>Some examples;</a:t>
            </a:r>
          </a:p>
          <a:p>
            <a:pPr lvl="1"/>
            <a:r>
              <a:rPr lang="en-GB" dirty="0"/>
              <a:t>Analysis dealing with internal structures</a:t>
            </a:r>
          </a:p>
          <a:p>
            <a:pPr lvl="1"/>
            <a:r>
              <a:rPr lang="en-GB" dirty="0"/>
              <a:t>Analysis dealing with causal relationships</a:t>
            </a:r>
          </a:p>
          <a:p>
            <a:pPr lvl="1"/>
            <a:r>
              <a:rPr lang="en-GB" dirty="0"/>
              <a:t>Analysis without context variables (raw isolation)</a:t>
            </a:r>
          </a:p>
          <a:p>
            <a:pPr lvl="1"/>
            <a:endParaRPr lang="en-GB" dirty="0"/>
          </a:p>
          <a:p>
            <a:pPr lvl="1"/>
            <a:endParaRPr lang="en-GB" dirty="0"/>
          </a:p>
          <a:p>
            <a:pPr lvl="1"/>
            <a:endParaRPr lang="en-GB" dirty="0"/>
          </a:p>
        </p:txBody>
      </p:sp>
    </p:spTree>
    <p:extLst>
      <p:ext uri="{BB962C8B-B14F-4D97-AF65-F5344CB8AC3E}">
        <p14:creationId xmlns:p14="http://schemas.microsoft.com/office/powerpoint/2010/main" val="4067663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A6B87-F29E-4D18-A919-7456FA91D515}"/>
              </a:ext>
            </a:extLst>
          </p:cNvPr>
          <p:cNvSpPr>
            <a:spLocks noGrp="1"/>
          </p:cNvSpPr>
          <p:nvPr>
            <p:ph type="ctrTitle"/>
          </p:nvPr>
        </p:nvSpPr>
        <p:spPr/>
        <p:txBody>
          <a:bodyPr>
            <a:noAutofit/>
          </a:bodyPr>
          <a:lstStyle/>
          <a:p>
            <a:r>
              <a:rPr lang="en-GB" sz="3200" b="1" i="1" dirty="0">
                <a:solidFill>
                  <a:schemeClr val="bg1"/>
                </a:solidFill>
              </a:rPr>
              <a:t>What is the difference between the Univariate, Bivariate and Multivariate descriptive statistics? </a:t>
            </a:r>
          </a:p>
        </p:txBody>
      </p:sp>
    </p:spTree>
    <p:extLst>
      <p:ext uri="{BB962C8B-B14F-4D97-AF65-F5344CB8AC3E}">
        <p14:creationId xmlns:p14="http://schemas.microsoft.com/office/powerpoint/2010/main" val="3493179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1102F-846F-06CD-028F-E89F8BA0CA45}"/>
              </a:ext>
            </a:extLst>
          </p:cNvPr>
          <p:cNvSpPr>
            <a:spLocks noGrp="1"/>
          </p:cNvSpPr>
          <p:nvPr>
            <p:ph type="title"/>
          </p:nvPr>
        </p:nvSpPr>
        <p:spPr>
          <a:xfrm>
            <a:off x="0" y="584604"/>
            <a:ext cx="8686800" cy="1143000"/>
          </a:xfrm>
        </p:spPr>
        <p:txBody>
          <a:bodyPr>
            <a:normAutofit fontScale="90000"/>
          </a:bodyPr>
          <a:lstStyle/>
          <a:p>
            <a:r>
              <a:rPr lang="en-GB" dirty="0"/>
              <a:t>Leading Data analysis software </a:t>
            </a:r>
            <a:br>
              <a:rPr lang="en-GB" dirty="0"/>
            </a:br>
            <a:r>
              <a:rPr lang="en-GB" i="1" dirty="0"/>
              <a:t>SPSS &amp; </a:t>
            </a:r>
            <a:r>
              <a:rPr lang="en-GB" i="1" dirty="0" err="1"/>
              <a:t>Nvivo</a:t>
            </a:r>
            <a:br>
              <a:rPr lang="en-GB" dirty="0"/>
            </a:br>
            <a:endParaRPr lang="en-GB" dirty="0"/>
          </a:p>
        </p:txBody>
      </p:sp>
      <p:sp>
        <p:nvSpPr>
          <p:cNvPr id="3" name="Content Placeholder 2">
            <a:extLst>
              <a:ext uri="{FF2B5EF4-FFF2-40B4-BE49-F238E27FC236}">
                <a16:creationId xmlns:a16="http://schemas.microsoft.com/office/drawing/2014/main" id="{FD8960AD-699A-A26A-45D1-CD389FEE4482}"/>
              </a:ext>
            </a:extLst>
          </p:cNvPr>
          <p:cNvSpPr>
            <a:spLocks noGrp="1"/>
          </p:cNvSpPr>
          <p:nvPr>
            <p:ph idx="1"/>
          </p:nvPr>
        </p:nvSpPr>
        <p:spPr>
          <a:xfrm>
            <a:off x="457200" y="1727604"/>
            <a:ext cx="8229600" cy="3917032"/>
          </a:xfrm>
        </p:spPr>
        <p:txBody>
          <a:bodyPr>
            <a:normAutofit fontScale="62500" lnSpcReduction="20000"/>
          </a:bodyPr>
          <a:lstStyle/>
          <a:p>
            <a:pPr marL="0" indent="0">
              <a:buNone/>
            </a:pPr>
            <a:r>
              <a:rPr lang="en-GB" dirty="0"/>
              <a:t>Groups (3-4 students) prepare a </a:t>
            </a:r>
            <a:r>
              <a:rPr lang="en-GB" b="1" dirty="0"/>
              <a:t>multimedia presentation</a:t>
            </a:r>
            <a:r>
              <a:rPr lang="en-GB" dirty="0"/>
              <a:t> using any medium (e.g., Infographic, Short video, Interactive dashboard, Poster or PowerPoint slide) in response to the below questions:</a:t>
            </a:r>
          </a:p>
          <a:p>
            <a:pPr marL="0" indent="0">
              <a:buNone/>
            </a:pPr>
            <a:endParaRPr lang="en-GB" dirty="0"/>
          </a:p>
          <a:p>
            <a:pPr marL="514350" indent="-514350">
              <a:buFont typeface="+mj-lt"/>
              <a:buAutoNum type="arabicPeriod"/>
            </a:pPr>
            <a:r>
              <a:rPr lang="en-GB" dirty="0"/>
              <a:t>What is SPSS and what is </a:t>
            </a:r>
            <a:r>
              <a:rPr lang="en-GB" dirty="0" err="1"/>
              <a:t>Nvivo</a:t>
            </a:r>
            <a:r>
              <a:rPr lang="en-GB" dirty="0"/>
              <a:t>?</a:t>
            </a:r>
          </a:p>
          <a:p>
            <a:pPr marL="514350" indent="-514350">
              <a:buFont typeface="+mj-lt"/>
              <a:buAutoNum type="arabicPeriod"/>
            </a:pPr>
            <a:r>
              <a:rPr lang="en-GB" dirty="0"/>
              <a:t>If you collected BMI scores from 100 people before and after a health intervention, which software would you use to analyse the data and why?</a:t>
            </a:r>
          </a:p>
          <a:p>
            <a:pPr marL="514350" indent="-514350">
              <a:buFont typeface="+mj-lt"/>
              <a:buAutoNum type="arabicPeriod"/>
            </a:pPr>
            <a:r>
              <a:rPr lang="en-GB" dirty="0"/>
              <a:t>If you conducted interviews with participants about their experiences of a health programme, which software would help you identify common themes and opinions?</a:t>
            </a:r>
          </a:p>
          <a:p>
            <a:pPr marL="514350" indent="-514350">
              <a:buFont typeface="+mj-lt"/>
              <a:buAutoNum type="arabicPeriod"/>
            </a:pPr>
            <a:r>
              <a:rPr lang="en-GB" dirty="0"/>
              <a:t>What different types of questions can SPSS and NVivo help answer in public health research?</a:t>
            </a:r>
          </a:p>
          <a:p>
            <a:endParaRPr lang="en-GB" dirty="0"/>
          </a:p>
        </p:txBody>
      </p:sp>
    </p:spTree>
    <p:extLst>
      <p:ext uri="{BB962C8B-B14F-4D97-AF65-F5344CB8AC3E}">
        <p14:creationId xmlns:p14="http://schemas.microsoft.com/office/powerpoint/2010/main" val="822042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4C4275B-2A69-6AAF-6A14-EDCA9448C99E}"/>
              </a:ext>
            </a:extLst>
          </p:cNvPr>
          <p:cNvSpPr txBox="1"/>
          <p:nvPr/>
        </p:nvSpPr>
        <p:spPr>
          <a:xfrm>
            <a:off x="712922" y="5406346"/>
            <a:ext cx="6222570" cy="369332"/>
          </a:xfrm>
          <a:prstGeom prst="rect">
            <a:avLst/>
          </a:prstGeom>
          <a:noFill/>
        </p:spPr>
        <p:txBody>
          <a:bodyPr wrap="square">
            <a:spAutoFit/>
          </a:bodyPr>
          <a:lstStyle/>
          <a:p>
            <a:r>
              <a:rPr lang="en-GB" dirty="0">
                <a:hlinkClick r:id="rId2"/>
              </a:rPr>
              <a:t>SPSS for the Classroom: the Basics</a:t>
            </a:r>
            <a:r>
              <a:rPr lang="en-GB" dirty="0"/>
              <a:t> (Henken, 2016)</a:t>
            </a:r>
          </a:p>
        </p:txBody>
      </p:sp>
      <p:pic>
        <p:nvPicPr>
          <p:cNvPr id="7" name="Picture 6" descr="Data View">
            <a:extLst>
              <a:ext uri="{FF2B5EF4-FFF2-40B4-BE49-F238E27FC236}">
                <a16:creationId xmlns:a16="http://schemas.microsoft.com/office/drawing/2014/main" id="{49B48916-FC5D-6E0A-786D-E95A8A06C362}"/>
              </a:ext>
            </a:extLst>
          </p:cNvPr>
          <p:cNvPicPr>
            <a:picLocks noChangeAspect="1"/>
          </p:cNvPicPr>
          <p:nvPr/>
        </p:nvPicPr>
        <p:blipFill>
          <a:blip r:embed="rId3"/>
          <a:stretch>
            <a:fillRect/>
          </a:stretch>
        </p:blipFill>
        <p:spPr>
          <a:xfrm>
            <a:off x="941521" y="870281"/>
            <a:ext cx="6858000" cy="4536065"/>
          </a:xfrm>
          <a:prstGeom prst="rect">
            <a:avLst/>
          </a:prstGeom>
        </p:spPr>
      </p:pic>
      <p:sp>
        <p:nvSpPr>
          <p:cNvPr id="8" name="Title 7">
            <a:extLst>
              <a:ext uri="{FF2B5EF4-FFF2-40B4-BE49-F238E27FC236}">
                <a16:creationId xmlns:a16="http://schemas.microsoft.com/office/drawing/2014/main" id="{1684FBC5-878A-363A-1FB0-E6911F189526}"/>
              </a:ext>
            </a:extLst>
          </p:cNvPr>
          <p:cNvSpPr>
            <a:spLocks noGrp="1"/>
          </p:cNvSpPr>
          <p:nvPr>
            <p:ph type="title"/>
          </p:nvPr>
        </p:nvSpPr>
        <p:spPr>
          <a:xfrm>
            <a:off x="340963" y="-97048"/>
            <a:ext cx="8229600" cy="1143000"/>
          </a:xfrm>
        </p:spPr>
        <p:txBody>
          <a:bodyPr>
            <a:normAutofit/>
          </a:bodyPr>
          <a:lstStyle/>
          <a:p>
            <a:r>
              <a:rPr lang="en-GB" sz="3800" dirty="0"/>
              <a:t>SPSS Interface – Data View</a:t>
            </a:r>
          </a:p>
        </p:txBody>
      </p:sp>
    </p:spTree>
    <p:extLst>
      <p:ext uri="{BB962C8B-B14F-4D97-AF65-F5344CB8AC3E}">
        <p14:creationId xmlns:p14="http://schemas.microsoft.com/office/powerpoint/2010/main" val="41029408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A70EA1-50F1-3C7A-9143-8930A8D68FFE}"/>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86577594-EE50-7257-9027-050397E88481}"/>
              </a:ext>
            </a:extLst>
          </p:cNvPr>
          <p:cNvSpPr txBox="1"/>
          <p:nvPr/>
        </p:nvSpPr>
        <p:spPr>
          <a:xfrm>
            <a:off x="712922" y="5406346"/>
            <a:ext cx="6222570" cy="369332"/>
          </a:xfrm>
          <a:prstGeom prst="rect">
            <a:avLst/>
          </a:prstGeom>
          <a:noFill/>
        </p:spPr>
        <p:txBody>
          <a:bodyPr wrap="square">
            <a:spAutoFit/>
          </a:bodyPr>
          <a:lstStyle/>
          <a:p>
            <a:r>
              <a:rPr lang="en-GB" dirty="0">
                <a:hlinkClick r:id="rId2"/>
              </a:rPr>
              <a:t>SPSS for the Classroom: the Basics</a:t>
            </a:r>
            <a:r>
              <a:rPr lang="en-GB" dirty="0"/>
              <a:t> (Henken, 2016)</a:t>
            </a:r>
          </a:p>
        </p:txBody>
      </p:sp>
      <p:sp>
        <p:nvSpPr>
          <p:cNvPr id="8" name="Title 7">
            <a:extLst>
              <a:ext uri="{FF2B5EF4-FFF2-40B4-BE49-F238E27FC236}">
                <a16:creationId xmlns:a16="http://schemas.microsoft.com/office/drawing/2014/main" id="{69306F55-5E4C-BCD2-72E1-81CD98C7AF0F}"/>
              </a:ext>
            </a:extLst>
          </p:cNvPr>
          <p:cNvSpPr>
            <a:spLocks noGrp="1"/>
          </p:cNvSpPr>
          <p:nvPr>
            <p:ph type="title"/>
          </p:nvPr>
        </p:nvSpPr>
        <p:spPr>
          <a:xfrm>
            <a:off x="340963" y="-97048"/>
            <a:ext cx="8229600" cy="1143000"/>
          </a:xfrm>
        </p:spPr>
        <p:txBody>
          <a:bodyPr>
            <a:normAutofit/>
          </a:bodyPr>
          <a:lstStyle/>
          <a:p>
            <a:r>
              <a:rPr lang="en-GB" sz="3800" dirty="0"/>
              <a:t>SPSS Interface – Variable View</a:t>
            </a:r>
          </a:p>
        </p:txBody>
      </p:sp>
      <p:pic>
        <p:nvPicPr>
          <p:cNvPr id="3" name="Picture 2" descr="Variable View">
            <a:extLst>
              <a:ext uri="{FF2B5EF4-FFF2-40B4-BE49-F238E27FC236}">
                <a16:creationId xmlns:a16="http://schemas.microsoft.com/office/drawing/2014/main" id="{0B5EA074-5719-AE10-A90A-E847DA3B942C}"/>
              </a:ext>
            </a:extLst>
          </p:cNvPr>
          <p:cNvPicPr>
            <a:picLocks noChangeAspect="1"/>
          </p:cNvPicPr>
          <p:nvPr/>
        </p:nvPicPr>
        <p:blipFill>
          <a:blip r:embed="rId3"/>
          <a:stretch>
            <a:fillRect/>
          </a:stretch>
        </p:blipFill>
        <p:spPr>
          <a:xfrm>
            <a:off x="1026763" y="804506"/>
            <a:ext cx="6858000" cy="4536065"/>
          </a:xfrm>
          <a:prstGeom prst="rect">
            <a:avLst/>
          </a:prstGeom>
        </p:spPr>
      </p:pic>
    </p:spTree>
    <p:extLst>
      <p:ext uri="{BB962C8B-B14F-4D97-AF65-F5344CB8AC3E}">
        <p14:creationId xmlns:p14="http://schemas.microsoft.com/office/powerpoint/2010/main" val="2200076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2D810-AE18-4CD4-A34E-BCB5E36F67DD}"/>
              </a:ext>
            </a:extLst>
          </p:cNvPr>
          <p:cNvSpPr>
            <a:spLocks noGrp="1"/>
          </p:cNvSpPr>
          <p:nvPr>
            <p:ph type="title"/>
          </p:nvPr>
        </p:nvSpPr>
        <p:spPr>
          <a:xfrm>
            <a:off x="575556" y="548680"/>
            <a:ext cx="8229600" cy="800100"/>
          </a:xfrm>
        </p:spPr>
        <p:txBody>
          <a:bodyPr>
            <a:normAutofit fontScale="90000"/>
          </a:bodyPr>
          <a:lstStyle/>
          <a:p>
            <a:pPr algn="ctr"/>
            <a:r>
              <a:rPr lang="en-GB" b="1" dirty="0"/>
              <a:t>Difference between the Uni, Bi Multivariate descriptive statistics</a:t>
            </a:r>
          </a:p>
        </p:txBody>
      </p:sp>
      <p:sp>
        <p:nvSpPr>
          <p:cNvPr id="4" name="Rectangle 1">
            <a:extLst>
              <a:ext uri="{FF2B5EF4-FFF2-40B4-BE49-F238E27FC236}">
                <a16:creationId xmlns:a16="http://schemas.microsoft.com/office/drawing/2014/main" id="{0866BEEE-290D-475C-85F5-EF4AD04A0DF4}"/>
              </a:ext>
            </a:extLst>
          </p:cNvPr>
          <p:cNvSpPr>
            <a:spLocks noGrp="1" noChangeArrowheads="1"/>
          </p:cNvSpPr>
          <p:nvPr>
            <p:ph idx="1"/>
          </p:nvPr>
        </p:nvSpPr>
        <p:spPr bwMode="auto">
          <a:xfrm>
            <a:off x="575556" y="1467290"/>
            <a:ext cx="7992888" cy="36625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rtlCol="0" anchor="ctr" anchorCtr="0" compatLnSpc="1">
            <a:prstTxWarp prst="textNoShape">
              <a:avLst/>
            </a:prstTxWarp>
            <a:spAutoFit/>
          </a:bodyPr>
          <a:lstStyle/>
          <a:p>
            <a:pPr marL="0" indent="0" defTabSz="685800" eaLnBrk="0" fontAlgn="base" hangingPunct="0">
              <a:spcBef>
                <a:spcPct val="0"/>
              </a:spcBef>
              <a:spcAft>
                <a:spcPct val="0"/>
              </a:spcAft>
              <a:buNone/>
            </a:pPr>
            <a:endParaRPr lang="en-GB" altLang="en-US" sz="2000" dirty="0">
              <a:latin typeface="Arial" panose="020B0604020202020204" pitchFamily="34" charset="0"/>
            </a:endParaRPr>
          </a:p>
          <a:p>
            <a:pPr marL="0" indent="0" defTabSz="685800" eaLnBrk="0" fontAlgn="base" hangingPunct="0">
              <a:spcBef>
                <a:spcPct val="0"/>
              </a:spcBef>
              <a:spcAft>
                <a:spcPct val="0"/>
              </a:spcAft>
              <a:buNone/>
            </a:pPr>
            <a:r>
              <a:rPr lang="en-GB" altLang="en-US" sz="2000" dirty="0">
                <a:latin typeface="Arial" panose="020B0604020202020204" pitchFamily="34" charset="0"/>
              </a:rPr>
              <a:t>Once Data Are Entered into SPSS, Researchers Can Analyse Data at Different Levels</a:t>
            </a:r>
          </a:p>
          <a:p>
            <a:pPr marL="0" indent="0" defTabSz="685800" eaLnBrk="0" fontAlgn="base" hangingPunct="0">
              <a:spcBef>
                <a:spcPct val="0"/>
              </a:spcBef>
              <a:spcAft>
                <a:spcPct val="0"/>
              </a:spcAft>
              <a:buNone/>
            </a:pPr>
            <a:endParaRPr lang="en-US" altLang="en-US" sz="2000" dirty="0">
              <a:latin typeface="Arial" panose="020B0604020202020204" pitchFamily="34" charset="0"/>
            </a:endParaRPr>
          </a:p>
          <a:p>
            <a:pPr marL="342900" lvl="1" indent="0" defTabSz="685800" eaLnBrk="0" fontAlgn="base" hangingPunct="0">
              <a:spcBef>
                <a:spcPct val="0"/>
              </a:spcBef>
              <a:spcAft>
                <a:spcPct val="0"/>
              </a:spcAft>
              <a:buFontTx/>
              <a:buChar char="•"/>
            </a:pPr>
            <a:r>
              <a:rPr lang="en-US" altLang="en-US" b="1" dirty="0">
                <a:latin typeface="Arial" panose="020B0604020202020204" pitchFamily="34" charset="0"/>
              </a:rPr>
              <a:t>Univariate</a:t>
            </a:r>
            <a:r>
              <a:rPr lang="en-US" altLang="en-US" dirty="0">
                <a:latin typeface="Arial" panose="020B0604020202020204" pitchFamily="34" charset="0"/>
              </a:rPr>
              <a:t> statistics summarize only </a:t>
            </a:r>
            <a:r>
              <a:rPr lang="en-US" altLang="en-US" b="1" dirty="0">
                <a:latin typeface="Arial" panose="020B0604020202020204" pitchFamily="34" charset="0"/>
              </a:rPr>
              <a:t>one variable</a:t>
            </a:r>
            <a:r>
              <a:rPr lang="en-US" altLang="en-US" dirty="0">
                <a:latin typeface="Arial" panose="020B0604020202020204" pitchFamily="34" charset="0"/>
              </a:rPr>
              <a:t> at a time. </a:t>
            </a:r>
          </a:p>
          <a:p>
            <a:pPr marL="342900" lvl="1" indent="0" defTabSz="685800" eaLnBrk="0" fontAlgn="base" hangingPunct="0">
              <a:spcBef>
                <a:spcPct val="0"/>
              </a:spcBef>
              <a:spcAft>
                <a:spcPct val="0"/>
              </a:spcAft>
              <a:buFontTx/>
              <a:buChar char="•"/>
            </a:pPr>
            <a:r>
              <a:rPr lang="en-US" altLang="en-US" b="1" dirty="0">
                <a:latin typeface="Arial" panose="020B0604020202020204" pitchFamily="34" charset="0"/>
              </a:rPr>
              <a:t>Bivariate</a:t>
            </a:r>
            <a:r>
              <a:rPr lang="en-US" altLang="en-US" dirty="0">
                <a:latin typeface="Arial" panose="020B0604020202020204" pitchFamily="34" charset="0"/>
              </a:rPr>
              <a:t> statistics compare</a:t>
            </a:r>
            <a:r>
              <a:rPr lang="en-US" altLang="en-US" b="1" dirty="0">
                <a:latin typeface="Arial" panose="020B0604020202020204" pitchFamily="34" charset="0"/>
              </a:rPr>
              <a:t> two variables</a:t>
            </a:r>
            <a:r>
              <a:rPr lang="en-US" altLang="en-US" dirty="0">
                <a:latin typeface="Arial" panose="020B0604020202020204" pitchFamily="34" charset="0"/>
              </a:rPr>
              <a:t>. </a:t>
            </a:r>
          </a:p>
          <a:p>
            <a:pPr marL="342900" lvl="1" indent="0" defTabSz="685800" eaLnBrk="0" fontAlgn="base" hangingPunct="0">
              <a:spcBef>
                <a:spcPct val="0"/>
              </a:spcBef>
              <a:spcAft>
                <a:spcPct val="0"/>
              </a:spcAft>
              <a:buFontTx/>
              <a:buChar char="•"/>
            </a:pPr>
            <a:r>
              <a:rPr lang="en-US" altLang="en-US" b="1" dirty="0">
                <a:latin typeface="Arial" panose="020B0604020202020204" pitchFamily="34" charset="0"/>
              </a:rPr>
              <a:t>Multivariate</a:t>
            </a:r>
            <a:r>
              <a:rPr lang="en-US" altLang="en-US" dirty="0">
                <a:latin typeface="Arial" panose="020B0604020202020204" pitchFamily="34" charset="0"/>
              </a:rPr>
              <a:t> statistics compare </a:t>
            </a:r>
            <a:r>
              <a:rPr lang="en-US" altLang="en-US" b="1" dirty="0">
                <a:latin typeface="Arial" panose="020B0604020202020204" pitchFamily="34" charset="0"/>
              </a:rPr>
              <a:t>more than two variables</a:t>
            </a:r>
            <a:r>
              <a:rPr lang="en-US" altLang="en-US" dirty="0">
                <a:latin typeface="Arial" panose="020B0604020202020204" pitchFamily="34" charset="0"/>
              </a:rPr>
              <a:t>. </a:t>
            </a:r>
          </a:p>
          <a:p>
            <a:pPr marL="0" indent="0" defTabSz="685800" eaLnBrk="0" fontAlgn="base" hangingPunct="0">
              <a:spcBef>
                <a:spcPct val="0"/>
              </a:spcBef>
              <a:spcAft>
                <a:spcPct val="0"/>
              </a:spcAft>
              <a:buNone/>
            </a:pPr>
            <a:endParaRPr lang="en-US" altLang="en-US" sz="1350" dirty="0">
              <a:latin typeface="Arial" panose="020B0604020202020204" pitchFamily="34" charset="0"/>
            </a:endParaRPr>
          </a:p>
        </p:txBody>
      </p:sp>
    </p:spTree>
    <p:extLst>
      <p:ext uri="{BB962C8B-B14F-4D97-AF65-F5344CB8AC3E}">
        <p14:creationId xmlns:p14="http://schemas.microsoft.com/office/powerpoint/2010/main" val="4113741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A576-0F2F-4283-AD03-7D0794CA7447}"/>
              </a:ext>
            </a:extLst>
          </p:cNvPr>
          <p:cNvSpPr>
            <a:spLocks noGrp="1"/>
          </p:cNvSpPr>
          <p:nvPr>
            <p:ph type="ctrTitle"/>
          </p:nvPr>
        </p:nvSpPr>
        <p:spPr>
          <a:xfrm>
            <a:off x="1400174" y="2344275"/>
            <a:ext cx="6556201" cy="1102519"/>
          </a:xfrm>
        </p:spPr>
        <p:txBody>
          <a:bodyPr>
            <a:normAutofit fontScale="90000"/>
          </a:bodyPr>
          <a:lstStyle/>
          <a:p>
            <a:pPr algn="ctr"/>
            <a:r>
              <a:rPr lang="en-GB" b="1" i="1">
                <a:solidFill>
                  <a:schemeClr val="bg1"/>
                </a:solidFill>
              </a:rPr>
              <a:t>What is Inferential statistical analysis?</a:t>
            </a:r>
          </a:p>
        </p:txBody>
      </p:sp>
    </p:spTree>
    <p:extLst>
      <p:ext uri="{BB962C8B-B14F-4D97-AF65-F5344CB8AC3E}">
        <p14:creationId xmlns:p14="http://schemas.microsoft.com/office/powerpoint/2010/main" val="4236075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B111D-7063-4CA0-B794-D3825980B60B}"/>
              </a:ext>
            </a:extLst>
          </p:cNvPr>
          <p:cNvSpPr>
            <a:spLocks noGrp="1"/>
          </p:cNvSpPr>
          <p:nvPr>
            <p:ph type="title"/>
          </p:nvPr>
        </p:nvSpPr>
        <p:spPr/>
        <p:txBody>
          <a:bodyPr/>
          <a:lstStyle/>
          <a:p>
            <a:pPr algn="ctr"/>
            <a:r>
              <a:rPr lang="en-GB" b="1"/>
              <a:t>Inferential statistics </a:t>
            </a:r>
          </a:p>
        </p:txBody>
      </p:sp>
      <p:sp>
        <p:nvSpPr>
          <p:cNvPr id="3" name="Content Placeholder 2">
            <a:extLst>
              <a:ext uri="{FF2B5EF4-FFF2-40B4-BE49-F238E27FC236}">
                <a16:creationId xmlns:a16="http://schemas.microsoft.com/office/drawing/2014/main" id="{4A84847B-530A-4FEA-9CD8-CB2E3FC5EBAD}"/>
              </a:ext>
            </a:extLst>
          </p:cNvPr>
          <p:cNvSpPr>
            <a:spLocks noGrp="1"/>
          </p:cNvSpPr>
          <p:nvPr>
            <p:ph idx="1"/>
          </p:nvPr>
        </p:nvSpPr>
        <p:spPr/>
        <p:txBody>
          <a:bodyPr>
            <a:normAutofit fontScale="92500" lnSpcReduction="20000"/>
          </a:bodyPr>
          <a:lstStyle/>
          <a:p>
            <a:r>
              <a:rPr lang="en-GB"/>
              <a:t>Inferential statistics help you decide whether your data confirms or refutes your hypothesis and whether it is generalizable to a larger population.</a:t>
            </a:r>
          </a:p>
          <a:p>
            <a:endParaRPr lang="en-GB"/>
          </a:p>
          <a:p>
            <a:r>
              <a:rPr lang="en-GB"/>
              <a:t>While descriptive statistics summarize the characteristics of a data set, inferential statistics help you come to conclusions and make predictions based on your data.</a:t>
            </a:r>
          </a:p>
        </p:txBody>
      </p:sp>
    </p:spTree>
    <p:extLst>
      <p:ext uri="{BB962C8B-B14F-4D97-AF65-F5344CB8AC3E}">
        <p14:creationId xmlns:p14="http://schemas.microsoft.com/office/powerpoint/2010/main" val="30235964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DA52C-1E20-43F6-9BE7-83A0EA544E05}"/>
              </a:ext>
            </a:extLst>
          </p:cNvPr>
          <p:cNvSpPr>
            <a:spLocks noGrp="1"/>
          </p:cNvSpPr>
          <p:nvPr>
            <p:ph type="title"/>
          </p:nvPr>
        </p:nvSpPr>
        <p:spPr>
          <a:xfrm>
            <a:off x="611560" y="453754"/>
            <a:ext cx="8229600" cy="800100"/>
          </a:xfrm>
        </p:spPr>
        <p:txBody>
          <a:bodyPr/>
          <a:lstStyle/>
          <a:p>
            <a:r>
              <a:rPr lang="en-GB" b="1"/>
              <a:t>Inferential statistics </a:t>
            </a:r>
            <a:endParaRPr lang="en-GB"/>
          </a:p>
        </p:txBody>
      </p:sp>
      <p:sp>
        <p:nvSpPr>
          <p:cNvPr id="3" name="Content Placeholder 2">
            <a:extLst>
              <a:ext uri="{FF2B5EF4-FFF2-40B4-BE49-F238E27FC236}">
                <a16:creationId xmlns:a16="http://schemas.microsoft.com/office/drawing/2014/main" id="{43F6F6F8-2D4A-44F5-8F8F-175B1DD9EF44}"/>
              </a:ext>
            </a:extLst>
          </p:cNvPr>
          <p:cNvSpPr>
            <a:spLocks noGrp="1"/>
          </p:cNvSpPr>
          <p:nvPr>
            <p:ph idx="1"/>
          </p:nvPr>
        </p:nvSpPr>
        <p:spPr>
          <a:xfrm>
            <a:off x="457200" y="1807083"/>
            <a:ext cx="8229600" cy="3243834"/>
          </a:xfrm>
        </p:spPr>
        <p:txBody>
          <a:bodyPr>
            <a:normAutofit fontScale="70000" lnSpcReduction="20000"/>
          </a:bodyPr>
          <a:lstStyle/>
          <a:p>
            <a:r>
              <a:rPr lang="en-GB" dirty="0"/>
              <a:t>When you have collected data from a sample, you can use inferential statistics to understand the larger population from which the sample is taken.</a:t>
            </a:r>
          </a:p>
          <a:p>
            <a:pPr marL="0" indent="0">
              <a:buNone/>
            </a:pPr>
            <a:r>
              <a:rPr lang="en-GB" dirty="0"/>
              <a:t>Inferential statistics have </a:t>
            </a:r>
            <a:r>
              <a:rPr lang="en-GB" b="1" dirty="0"/>
              <a:t>two main uses</a:t>
            </a:r>
            <a:r>
              <a:rPr lang="en-GB" dirty="0"/>
              <a:t>:</a:t>
            </a:r>
          </a:p>
          <a:p>
            <a:pPr marL="82296" indent="0">
              <a:buNone/>
            </a:pPr>
            <a:endParaRPr lang="en-GB" dirty="0"/>
          </a:p>
          <a:p>
            <a:pPr>
              <a:buFont typeface="Arial" panose="020B0604020202020204" pitchFamily="34" charset="0"/>
              <a:buChar char="•"/>
            </a:pPr>
            <a:r>
              <a:rPr lang="en-GB" dirty="0"/>
              <a:t>Making </a:t>
            </a:r>
            <a:r>
              <a:rPr lang="en-GB" b="1" dirty="0"/>
              <a:t>estimates</a:t>
            </a:r>
            <a:r>
              <a:rPr lang="en-GB" dirty="0"/>
              <a:t> about populations (for example, the mean GSCE score of all 11th graders in the UK).</a:t>
            </a:r>
          </a:p>
          <a:p>
            <a:pPr>
              <a:buFont typeface="Arial" panose="020B0604020202020204" pitchFamily="34" charset="0"/>
              <a:buChar char="•"/>
            </a:pPr>
            <a:r>
              <a:rPr lang="en-GB" dirty="0"/>
              <a:t>Testing hypotheses to draw conclusions about populations (for example, the relationship between GSCE scores and family income).</a:t>
            </a:r>
          </a:p>
          <a:p>
            <a:endParaRPr lang="en-GB" dirty="0"/>
          </a:p>
        </p:txBody>
      </p:sp>
    </p:spTree>
    <p:extLst>
      <p:ext uri="{BB962C8B-B14F-4D97-AF65-F5344CB8AC3E}">
        <p14:creationId xmlns:p14="http://schemas.microsoft.com/office/powerpoint/2010/main" val="153814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7726B-B64C-4339-9B19-E38E45042921}"/>
              </a:ext>
            </a:extLst>
          </p:cNvPr>
          <p:cNvSpPr>
            <a:spLocks noGrp="1"/>
          </p:cNvSpPr>
          <p:nvPr>
            <p:ph type="title"/>
          </p:nvPr>
        </p:nvSpPr>
        <p:spPr/>
        <p:txBody>
          <a:bodyPr/>
          <a:lstStyle/>
          <a:p>
            <a:r>
              <a:rPr lang="en-GB" b="1"/>
              <a:t>Inferential statistics </a:t>
            </a:r>
            <a:endParaRPr lang="en-GB"/>
          </a:p>
        </p:txBody>
      </p:sp>
      <p:sp>
        <p:nvSpPr>
          <p:cNvPr id="3" name="Content Placeholder 2">
            <a:extLst>
              <a:ext uri="{FF2B5EF4-FFF2-40B4-BE49-F238E27FC236}">
                <a16:creationId xmlns:a16="http://schemas.microsoft.com/office/drawing/2014/main" id="{45CCD490-3FA5-438C-BCDF-28A5392603F1}"/>
              </a:ext>
            </a:extLst>
          </p:cNvPr>
          <p:cNvSpPr>
            <a:spLocks noGrp="1"/>
          </p:cNvSpPr>
          <p:nvPr>
            <p:ph idx="1"/>
          </p:nvPr>
        </p:nvSpPr>
        <p:spPr/>
        <p:txBody>
          <a:bodyPr/>
          <a:lstStyle/>
          <a:p>
            <a:r>
              <a:rPr lang="en-GB"/>
              <a:t>With inferential statistics, it’s important to use random and unbiased sampling methods. </a:t>
            </a:r>
          </a:p>
          <a:p>
            <a:endParaRPr lang="en-GB"/>
          </a:p>
          <a:p>
            <a:r>
              <a:rPr lang="en-GB"/>
              <a:t>If your sample isn’t representative of your population, then you can’t make valid statistical inferences.</a:t>
            </a:r>
          </a:p>
        </p:txBody>
      </p:sp>
    </p:spTree>
    <p:extLst>
      <p:ext uri="{BB962C8B-B14F-4D97-AF65-F5344CB8AC3E}">
        <p14:creationId xmlns:p14="http://schemas.microsoft.com/office/powerpoint/2010/main" val="19399681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2F716-5C89-8ED1-D544-F9FFC3EAB0F6}"/>
              </a:ext>
            </a:extLst>
          </p:cNvPr>
          <p:cNvSpPr>
            <a:spLocks noGrp="1"/>
          </p:cNvSpPr>
          <p:nvPr>
            <p:ph type="title"/>
          </p:nvPr>
        </p:nvSpPr>
        <p:spPr/>
        <p:txBody>
          <a:bodyPr>
            <a:normAutofit fontScale="90000"/>
          </a:bodyPr>
          <a:lstStyle/>
          <a:p>
            <a:r>
              <a:rPr lang="en-GB" b="1" dirty="0"/>
              <a:t>Example statistical test for relating variables together </a:t>
            </a:r>
          </a:p>
        </p:txBody>
      </p:sp>
      <p:sp>
        <p:nvSpPr>
          <p:cNvPr id="3" name="Content Placeholder 2">
            <a:extLst>
              <a:ext uri="{FF2B5EF4-FFF2-40B4-BE49-F238E27FC236}">
                <a16:creationId xmlns:a16="http://schemas.microsoft.com/office/drawing/2014/main" id="{1CA2055C-E7FF-452F-4DE8-18A2DE92F10C}"/>
              </a:ext>
            </a:extLst>
          </p:cNvPr>
          <p:cNvSpPr>
            <a:spLocks noGrp="1"/>
          </p:cNvSpPr>
          <p:nvPr>
            <p:ph idx="1"/>
          </p:nvPr>
        </p:nvSpPr>
        <p:spPr>
          <a:xfrm>
            <a:off x="457200" y="2247901"/>
            <a:ext cx="8229600" cy="3917032"/>
          </a:xfrm>
        </p:spPr>
        <p:txBody>
          <a:bodyPr/>
          <a:lstStyle/>
          <a:p>
            <a:r>
              <a:rPr lang="en-GB" dirty="0"/>
              <a:t>Logistic regression </a:t>
            </a:r>
          </a:p>
          <a:p>
            <a:r>
              <a:rPr lang="en-GB" dirty="0"/>
              <a:t>Linear regression</a:t>
            </a:r>
          </a:p>
          <a:p>
            <a:r>
              <a:rPr lang="en-GB" dirty="0"/>
              <a:t>Correlational analysis</a:t>
            </a:r>
          </a:p>
        </p:txBody>
      </p:sp>
    </p:spTree>
    <p:extLst>
      <p:ext uri="{BB962C8B-B14F-4D97-AF65-F5344CB8AC3E}">
        <p14:creationId xmlns:p14="http://schemas.microsoft.com/office/powerpoint/2010/main" val="1612230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D27C8-BE49-6064-0C32-3F8F06CDA63C}"/>
              </a:ext>
            </a:extLst>
          </p:cNvPr>
          <p:cNvSpPr>
            <a:spLocks noGrp="1"/>
          </p:cNvSpPr>
          <p:nvPr>
            <p:ph type="title"/>
          </p:nvPr>
        </p:nvSpPr>
        <p:spPr/>
        <p:txBody>
          <a:bodyPr>
            <a:normAutofit fontScale="90000"/>
          </a:bodyPr>
          <a:lstStyle/>
          <a:p>
            <a:r>
              <a:rPr lang="en-GB" b="1" dirty="0"/>
              <a:t>Examples of statistical test for comparing variables</a:t>
            </a:r>
          </a:p>
        </p:txBody>
      </p:sp>
      <p:sp>
        <p:nvSpPr>
          <p:cNvPr id="3" name="Content Placeholder 2">
            <a:extLst>
              <a:ext uri="{FF2B5EF4-FFF2-40B4-BE49-F238E27FC236}">
                <a16:creationId xmlns:a16="http://schemas.microsoft.com/office/drawing/2014/main" id="{362939F0-AF7E-3C00-8BB2-B0CF7A1CBFCE}"/>
              </a:ext>
            </a:extLst>
          </p:cNvPr>
          <p:cNvSpPr>
            <a:spLocks noGrp="1"/>
          </p:cNvSpPr>
          <p:nvPr>
            <p:ph idx="1"/>
          </p:nvPr>
        </p:nvSpPr>
        <p:spPr>
          <a:xfrm>
            <a:off x="457200" y="2423161"/>
            <a:ext cx="8229600" cy="3917032"/>
          </a:xfrm>
        </p:spPr>
        <p:txBody>
          <a:bodyPr/>
          <a:lstStyle/>
          <a:p>
            <a:r>
              <a:rPr lang="en-GB" dirty="0"/>
              <a:t>T-test</a:t>
            </a:r>
          </a:p>
          <a:p>
            <a:r>
              <a:rPr lang="en-GB" dirty="0"/>
              <a:t>ANOVA</a:t>
            </a:r>
          </a:p>
        </p:txBody>
      </p:sp>
    </p:spTree>
    <p:extLst>
      <p:ext uri="{BB962C8B-B14F-4D97-AF65-F5344CB8AC3E}">
        <p14:creationId xmlns:p14="http://schemas.microsoft.com/office/powerpoint/2010/main" val="18319828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A81C5-8D1D-4780-9370-4D32AB34ADA7}"/>
              </a:ext>
            </a:extLst>
          </p:cNvPr>
          <p:cNvSpPr>
            <a:spLocks noGrp="1"/>
          </p:cNvSpPr>
          <p:nvPr>
            <p:ph type="title"/>
          </p:nvPr>
        </p:nvSpPr>
        <p:spPr>
          <a:xfrm>
            <a:off x="521550" y="476672"/>
            <a:ext cx="8229600" cy="800100"/>
          </a:xfrm>
        </p:spPr>
        <p:txBody>
          <a:bodyPr/>
          <a:lstStyle/>
          <a:p>
            <a:r>
              <a:rPr lang="en-GB" b="1"/>
              <a:t>Activity</a:t>
            </a:r>
          </a:p>
        </p:txBody>
      </p:sp>
      <p:sp>
        <p:nvSpPr>
          <p:cNvPr id="3" name="Content Placeholder 2">
            <a:extLst>
              <a:ext uri="{FF2B5EF4-FFF2-40B4-BE49-F238E27FC236}">
                <a16:creationId xmlns:a16="http://schemas.microsoft.com/office/drawing/2014/main" id="{1458078C-DCBD-4BB1-B9CB-948904322410}"/>
              </a:ext>
            </a:extLst>
          </p:cNvPr>
          <p:cNvSpPr>
            <a:spLocks noGrp="1"/>
          </p:cNvSpPr>
          <p:nvPr>
            <p:ph idx="1"/>
          </p:nvPr>
        </p:nvSpPr>
        <p:spPr>
          <a:xfrm>
            <a:off x="521550" y="1807082"/>
            <a:ext cx="8229600" cy="3638141"/>
          </a:xfrm>
        </p:spPr>
        <p:txBody>
          <a:bodyPr>
            <a:normAutofit fontScale="92500" lnSpcReduction="20000"/>
          </a:bodyPr>
          <a:lstStyle/>
          <a:p>
            <a:pPr marL="0" indent="0">
              <a:buNone/>
            </a:pPr>
            <a:r>
              <a:rPr lang="en-GB" dirty="0"/>
              <a:t>Watch the video below then</a:t>
            </a:r>
          </a:p>
          <a:p>
            <a:pPr marL="82296" indent="0">
              <a:buNone/>
            </a:pPr>
            <a:endParaRPr lang="en-GB" dirty="0"/>
          </a:p>
          <a:p>
            <a:r>
              <a:rPr lang="en-GB" dirty="0">
                <a:hlinkClick r:id="rId3"/>
              </a:rPr>
              <a:t>https://www.youtube.com/watch?v=rNulPTwLFMQ</a:t>
            </a:r>
            <a:endParaRPr lang="en-GB" dirty="0"/>
          </a:p>
          <a:p>
            <a:endParaRPr lang="en-GB" dirty="0"/>
          </a:p>
          <a:p>
            <a:endParaRPr lang="en-GB" dirty="0"/>
          </a:p>
          <a:p>
            <a:endParaRPr lang="en-GB" dirty="0"/>
          </a:p>
          <a:p>
            <a:pPr algn="ctr"/>
            <a:r>
              <a:rPr lang="en-GB" b="1" dirty="0">
                <a:latin typeface="Arial" panose="020B0604020202020204" pitchFamily="34" charset="0"/>
                <a:cs typeface="Arial" panose="020B0604020202020204" pitchFamily="34" charset="0"/>
              </a:rPr>
              <a:t>Feedback to the whole class</a:t>
            </a:r>
          </a:p>
          <a:p>
            <a:endParaRPr lang="en-GB" dirty="0"/>
          </a:p>
        </p:txBody>
      </p:sp>
    </p:spTree>
    <p:extLst>
      <p:ext uri="{BB962C8B-B14F-4D97-AF65-F5344CB8AC3E}">
        <p14:creationId xmlns:p14="http://schemas.microsoft.com/office/powerpoint/2010/main" val="39868070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AFFC0-62BF-0555-D194-45154EF148B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Descriptive Statistics</a:t>
            </a:r>
          </a:p>
        </p:txBody>
      </p:sp>
      <p:sp>
        <p:nvSpPr>
          <p:cNvPr id="3" name="Content Placeholder 2">
            <a:extLst>
              <a:ext uri="{FF2B5EF4-FFF2-40B4-BE49-F238E27FC236}">
                <a16:creationId xmlns:a16="http://schemas.microsoft.com/office/drawing/2014/main" id="{47EF956D-4F59-15F6-FB1E-E33A119B41BA}"/>
              </a:ext>
            </a:extLst>
          </p:cNvPr>
          <p:cNvSpPr>
            <a:spLocks noGrp="1"/>
          </p:cNvSpPr>
          <p:nvPr>
            <p:ph idx="1"/>
          </p:nvPr>
        </p:nvSpPr>
        <p:spPr/>
        <p:txBody>
          <a:bodyPr>
            <a:normAutofit fontScale="92500" lnSpcReduction="20000"/>
          </a:bodyPr>
          <a:lstStyle/>
          <a:p>
            <a:r>
              <a:rPr lang="en-GB" dirty="0">
                <a:solidFill>
                  <a:srgbClr val="040C28"/>
                </a:solidFill>
                <a:latin typeface="Google Sans"/>
              </a:rPr>
              <a:t>P</a:t>
            </a:r>
            <a:r>
              <a:rPr lang="en-GB" b="0" i="0" dirty="0">
                <a:solidFill>
                  <a:srgbClr val="040C28"/>
                </a:solidFill>
                <a:effectLst/>
                <a:latin typeface="Google Sans"/>
              </a:rPr>
              <a:t>resent quantitative descriptions in a manageable form</a:t>
            </a:r>
          </a:p>
          <a:p>
            <a:r>
              <a:rPr lang="en-GB" dirty="0">
                <a:solidFill>
                  <a:srgbClr val="040C28"/>
                </a:solidFill>
                <a:latin typeface="Google Sans"/>
              </a:rPr>
              <a:t>Brief informational coefficients that summarize a given data set</a:t>
            </a:r>
          </a:p>
          <a:p>
            <a:endParaRPr lang="en-GB" dirty="0">
              <a:solidFill>
                <a:srgbClr val="040C28"/>
              </a:solidFill>
              <a:latin typeface="Google Sans"/>
            </a:endParaRPr>
          </a:p>
          <a:p>
            <a:pPr marL="0" indent="0">
              <a:buNone/>
            </a:pPr>
            <a:r>
              <a:rPr lang="en-GB" dirty="0">
                <a:solidFill>
                  <a:srgbClr val="040C28"/>
                </a:solidFill>
                <a:latin typeface="Google Sans"/>
              </a:rPr>
              <a:t>Example: A hospital may use descriptive statistics by using emergency department data to determine the cause of waiting times, allowing solving the issue and treat patients quicker.</a:t>
            </a:r>
          </a:p>
        </p:txBody>
      </p:sp>
    </p:spTree>
    <p:extLst>
      <p:ext uri="{BB962C8B-B14F-4D97-AF65-F5344CB8AC3E}">
        <p14:creationId xmlns:p14="http://schemas.microsoft.com/office/powerpoint/2010/main" val="3613749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1B41529-DC38-830A-F4A1-BD2A23145CE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Descriptive Analysis</a:t>
            </a:r>
          </a:p>
        </p:txBody>
      </p:sp>
      <p:sp>
        <p:nvSpPr>
          <p:cNvPr id="4" name="Content Placeholder 3"/>
          <p:cNvSpPr>
            <a:spLocks noGrp="1"/>
          </p:cNvSpPr>
          <p:nvPr>
            <p:ph idx="1"/>
          </p:nvPr>
        </p:nvSpPr>
        <p:spPr/>
        <p:txBody>
          <a:bodyPr anchor="t">
            <a:normAutofit/>
          </a:bodyPr>
          <a:lstStyle/>
          <a:p>
            <a:pPr marL="289322" indent="-289322">
              <a:lnSpc>
                <a:spcPct val="90000"/>
              </a:lnSpc>
              <a:buFont typeface="Arial" panose="020B0604020202020204" pitchFamily="34" charset="0"/>
              <a:buChar char="•"/>
              <a:defRPr/>
            </a:pPr>
            <a:r>
              <a:rPr lang="en-GB" sz="2400" b="1" dirty="0">
                <a:solidFill>
                  <a:schemeClr val="tx1"/>
                </a:solidFill>
                <a:latin typeface="Arial" panose="020B0604020202020204" pitchFamily="34" charset="0"/>
                <a:cs typeface="Arial" panose="020B0604020202020204" pitchFamily="34" charset="0"/>
              </a:rPr>
              <a:t>Measures of central tendency</a:t>
            </a:r>
          </a:p>
          <a:p>
            <a:pPr marL="289322" indent="-289322">
              <a:lnSpc>
                <a:spcPct val="90000"/>
              </a:lnSpc>
              <a:buFont typeface="Arial" panose="020B0604020202020204" pitchFamily="34" charset="0"/>
              <a:buChar char="•"/>
              <a:defRPr/>
            </a:pPr>
            <a:r>
              <a:rPr lang="en-GB" sz="2400" dirty="0">
                <a:solidFill>
                  <a:schemeClr val="tx1"/>
                </a:solidFill>
                <a:latin typeface="Arial" panose="020B0604020202020204" pitchFamily="34" charset="0"/>
                <a:cs typeface="Arial" panose="020B0604020202020204" pitchFamily="34" charset="0"/>
              </a:rPr>
              <a:t>Information about the average values of a variable 		</a:t>
            </a:r>
            <a:endParaRPr lang="en-GB" sz="2400" b="1" dirty="0">
              <a:solidFill>
                <a:schemeClr val="tx1"/>
              </a:solidFill>
              <a:latin typeface="Arial" panose="020B0604020202020204" pitchFamily="34" charset="0"/>
              <a:cs typeface="Arial" panose="020B0604020202020204" pitchFamily="34" charset="0"/>
            </a:endParaRPr>
          </a:p>
          <a:p>
            <a:pPr marL="289322" indent="-289322">
              <a:lnSpc>
                <a:spcPct val="90000"/>
              </a:lnSpc>
              <a:buFont typeface="Arial" panose="020B0604020202020204" pitchFamily="34" charset="0"/>
              <a:buChar char="•"/>
              <a:defRPr/>
            </a:pPr>
            <a:r>
              <a:rPr lang="en-GB" sz="2400" b="1" dirty="0">
                <a:solidFill>
                  <a:schemeClr val="tx1"/>
                </a:solidFill>
                <a:latin typeface="Arial" panose="020B0604020202020204" pitchFamily="34" charset="0"/>
                <a:cs typeface="Arial" panose="020B0604020202020204" pitchFamily="34" charset="0"/>
              </a:rPr>
              <a:t>Measures of dispersion</a:t>
            </a:r>
          </a:p>
          <a:p>
            <a:pPr marL="289322" indent="-289322">
              <a:lnSpc>
                <a:spcPct val="90000"/>
              </a:lnSpc>
              <a:buFont typeface="Arial" panose="020B0604020202020204" pitchFamily="34" charset="0"/>
              <a:buChar char="•"/>
              <a:defRPr/>
            </a:pPr>
            <a:r>
              <a:rPr lang="en-GB" sz="2400" dirty="0">
                <a:solidFill>
                  <a:schemeClr val="tx1"/>
                </a:solidFill>
                <a:latin typeface="Arial" panose="020B0604020202020204" pitchFamily="34" charset="0"/>
                <a:cs typeface="Arial" panose="020B0604020202020204" pitchFamily="34" charset="0"/>
              </a:rPr>
              <a:t>How widely values are spread around the measures of central tendency </a:t>
            </a:r>
          </a:p>
          <a:p>
            <a:pPr marL="0" indent="0">
              <a:lnSpc>
                <a:spcPct val="90000"/>
              </a:lnSpc>
              <a:buNone/>
              <a:defRPr/>
            </a:pPr>
            <a:r>
              <a:rPr lang="en-GB" sz="2400" dirty="0">
                <a:solidFill>
                  <a:schemeClr val="tx1"/>
                </a:solidFill>
                <a:latin typeface="Arial" panose="020B0604020202020204" pitchFamily="34" charset="0"/>
                <a:cs typeface="Arial" panose="020B0604020202020204" pitchFamily="34" charset="0"/>
              </a:rPr>
              <a:t>	</a:t>
            </a:r>
          </a:p>
          <a:p>
            <a:pPr marL="289322" indent="-289322">
              <a:lnSpc>
                <a:spcPct val="90000"/>
              </a:lnSpc>
              <a:buFont typeface="Arial" panose="020B0604020202020204" pitchFamily="34" charset="0"/>
              <a:buChar char="•"/>
              <a:defRPr/>
            </a:pPr>
            <a:r>
              <a:rPr lang="en-GB" sz="2400" b="1" dirty="0">
                <a:solidFill>
                  <a:schemeClr val="tx1"/>
                </a:solidFill>
                <a:latin typeface="Arial" panose="020B0604020202020204" pitchFamily="34" charset="0"/>
                <a:cs typeface="Arial" panose="020B0604020202020204" pitchFamily="34" charset="0"/>
              </a:rPr>
              <a:t>Measures of distribution</a:t>
            </a:r>
          </a:p>
          <a:p>
            <a:pPr marL="563499" lvl="2" indent="-285750">
              <a:lnSpc>
                <a:spcPct val="90000"/>
              </a:lnSpc>
              <a:buFont typeface="Arial" panose="020B0604020202020204" pitchFamily="34" charset="0"/>
              <a:buChar char="•"/>
              <a:defRPr/>
            </a:pPr>
            <a:r>
              <a:rPr lang="en-GB" sz="2400" dirty="0">
                <a:solidFill>
                  <a:schemeClr val="tx1"/>
                </a:solidFill>
                <a:latin typeface="Arial" panose="020B0604020202020204" pitchFamily="34" charset="0"/>
                <a:cs typeface="Arial" panose="020B0604020202020204" pitchFamily="34" charset="0"/>
              </a:rPr>
              <a:t>Information about the shape of the distribution		</a:t>
            </a:r>
          </a:p>
          <a:p>
            <a:pPr marL="289322" indent="-289322">
              <a:lnSpc>
                <a:spcPct val="90000"/>
              </a:lnSpc>
              <a:buFont typeface="Arial" panose="020B0604020202020204" pitchFamily="34" charset="0"/>
              <a:buChar char="•"/>
              <a:defRPr/>
            </a:pPr>
            <a:endParaRPr lang="en-GB" sz="2400" dirty="0">
              <a:solidFill>
                <a:schemeClr val="tx1"/>
              </a:solidFill>
              <a:latin typeface="Arial" panose="020B0604020202020204" pitchFamily="34" charset="0"/>
              <a:cs typeface="Arial" panose="020B0604020202020204" pitchFamily="34" charset="0"/>
            </a:endParaRPr>
          </a:p>
          <a:p>
            <a:pPr marL="289322" indent="-289322">
              <a:lnSpc>
                <a:spcPct val="90000"/>
              </a:lnSpc>
              <a:defRPr/>
            </a:pPr>
            <a:endParaRPr lang="en-GB" sz="1350" dirty="0"/>
          </a:p>
        </p:txBody>
      </p:sp>
    </p:spTree>
    <p:extLst>
      <p:ext uri="{BB962C8B-B14F-4D97-AF65-F5344CB8AC3E}">
        <p14:creationId xmlns:p14="http://schemas.microsoft.com/office/powerpoint/2010/main" val="1803791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B86E3-98E5-4E4F-89CC-E6BABE3E0E38}"/>
              </a:ext>
            </a:extLst>
          </p:cNvPr>
          <p:cNvSpPr>
            <a:spLocks noGrp="1"/>
          </p:cNvSpPr>
          <p:nvPr>
            <p:ph type="title"/>
          </p:nvPr>
        </p:nvSpPr>
        <p:spPr>
          <a:xfrm>
            <a:off x="632112" y="476672"/>
            <a:ext cx="8229600" cy="702078"/>
          </a:xfrm>
        </p:spPr>
        <p:txBody>
          <a:bodyPr>
            <a:normAutofit/>
          </a:bodyPr>
          <a:lstStyle/>
          <a:p>
            <a:pPr algn="l"/>
            <a:r>
              <a:rPr lang="en-GB" sz="3600" b="1"/>
              <a:t>Research methods for analysing data</a:t>
            </a:r>
          </a:p>
        </p:txBody>
      </p:sp>
      <p:graphicFrame>
        <p:nvGraphicFramePr>
          <p:cNvPr id="4" name="Content Placeholder 3">
            <a:extLst>
              <a:ext uri="{FF2B5EF4-FFF2-40B4-BE49-F238E27FC236}">
                <a16:creationId xmlns:a16="http://schemas.microsoft.com/office/drawing/2014/main" id="{34751AAB-8D63-4224-9E1F-EE4D265DD6E8}"/>
              </a:ext>
            </a:extLst>
          </p:cNvPr>
          <p:cNvGraphicFramePr>
            <a:graphicFrameLocks noGrp="1"/>
          </p:cNvGraphicFramePr>
          <p:nvPr>
            <p:ph idx="1"/>
            <p:extLst>
              <p:ext uri="{D42A27DB-BD31-4B8C-83A1-F6EECF244321}">
                <p14:modId xmlns:p14="http://schemas.microsoft.com/office/powerpoint/2010/main" val="2280947652"/>
              </p:ext>
            </p:extLst>
          </p:nvPr>
        </p:nvGraphicFramePr>
        <p:xfrm>
          <a:off x="632112" y="1178750"/>
          <a:ext cx="8100901" cy="4482496"/>
        </p:xfrm>
        <a:graphic>
          <a:graphicData uri="http://schemas.openxmlformats.org/drawingml/2006/table">
            <a:tbl>
              <a:tblPr/>
              <a:tblGrid>
                <a:gridCol w="2307784">
                  <a:extLst>
                    <a:ext uri="{9D8B030D-6E8A-4147-A177-3AD203B41FA5}">
                      <a16:colId xmlns:a16="http://schemas.microsoft.com/office/drawing/2014/main" val="1910509207"/>
                    </a:ext>
                  </a:extLst>
                </a:gridCol>
                <a:gridCol w="2307784">
                  <a:extLst>
                    <a:ext uri="{9D8B030D-6E8A-4147-A177-3AD203B41FA5}">
                      <a16:colId xmlns:a16="http://schemas.microsoft.com/office/drawing/2014/main" val="1669028934"/>
                    </a:ext>
                  </a:extLst>
                </a:gridCol>
                <a:gridCol w="3485333">
                  <a:extLst>
                    <a:ext uri="{9D8B030D-6E8A-4147-A177-3AD203B41FA5}">
                      <a16:colId xmlns:a16="http://schemas.microsoft.com/office/drawing/2014/main" val="2458914329"/>
                    </a:ext>
                  </a:extLst>
                </a:gridCol>
              </a:tblGrid>
              <a:tr h="281531">
                <a:tc gridSpan="3">
                  <a:txBody>
                    <a:bodyPr/>
                    <a:lstStyle/>
                    <a:p>
                      <a:pPr algn="ctr"/>
                      <a:r>
                        <a:rPr lang="en-GB" sz="1400"/>
                        <a:t>Research methods for </a:t>
                      </a:r>
                      <a:r>
                        <a:rPr lang="en-GB" sz="1400" err="1"/>
                        <a:t>analyzing</a:t>
                      </a:r>
                      <a:r>
                        <a:rPr lang="en-GB" sz="1400"/>
                        <a:t> data</a:t>
                      </a:r>
                    </a:p>
                  </a:txBody>
                  <a:tcPr marL="15899" marR="15899" marT="7949" marB="7949" anchor="ctr">
                    <a:solidFill>
                      <a:srgbClr val="FFFFFF"/>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10833320"/>
                  </a:ext>
                </a:extLst>
              </a:tr>
              <a:tr h="252494">
                <a:tc>
                  <a:txBody>
                    <a:bodyPr/>
                    <a:lstStyle/>
                    <a:p>
                      <a:pPr algn="l" fontAlgn="t"/>
                      <a:r>
                        <a:rPr lang="en-GB" sz="1200" b="1">
                          <a:effectLst/>
                        </a:rPr>
                        <a:t>Research method</a:t>
                      </a:r>
                    </a:p>
                  </a:txBody>
                  <a:tcPr marL="15899" marR="15899" marT="7949" marB="7949">
                    <a:lnL>
                      <a:noFill/>
                    </a:lnL>
                    <a:lnR>
                      <a:noFill/>
                    </a:lnR>
                    <a:lnB>
                      <a:noFill/>
                    </a:lnB>
                    <a:solidFill>
                      <a:srgbClr val="FFFFFF"/>
                    </a:solidFill>
                  </a:tcPr>
                </a:tc>
                <a:tc>
                  <a:txBody>
                    <a:bodyPr/>
                    <a:lstStyle/>
                    <a:p>
                      <a:pPr algn="l" fontAlgn="t"/>
                      <a:r>
                        <a:rPr lang="en-GB" sz="1200" b="1" dirty="0">
                          <a:effectLst/>
                        </a:rPr>
                        <a:t>Qualitative or quantitative?</a:t>
                      </a:r>
                    </a:p>
                  </a:txBody>
                  <a:tcPr marL="15899" marR="15899" marT="7949" marB="7949">
                    <a:lnL>
                      <a:noFill/>
                    </a:lnL>
                    <a:lnR>
                      <a:noFill/>
                    </a:lnR>
                    <a:lnT>
                      <a:noFill/>
                    </a:lnT>
                    <a:lnB>
                      <a:noFill/>
                    </a:lnB>
                    <a:solidFill>
                      <a:srgbClr val="FFFFFF"/>
                    </a:solidFill>
                  </a:tcPr>
                </a:tc>
                <a:tc>
                  <a:txBody>
                    <a:bodyPr/>
                    <a:lstStyle/>
                    <a:p>
                      <a:pPr algn="l" fontAlgn="t"/>
                      <a:r>
                        <a:rPr lang="en-GB" sz="1200" b="1">
                          <a:effectLst/>
                        </a:rPr>
                        <a:t>When to use</a:t>
                      </a:r>
                    </a:p>
                  </a:txBody>
                  <a:tcPr marL="15899" marR="15899" marT="7949" marB="7949">
                    <a:lnL>
                      <a:noFill/>
                    </a:lnL>
                    <a:lnR>
                      <a:noFill/>
                    </a:lnR>
                    <a:lnT>
                      <a:noFill/>
                    </a:lnT>
                    <a:lnB>
                      <a:noFill/>
                    </a:lnB>
                    <a:solidFill>
                      <a:srgbClr val="FFFFFF"/>
                    </a:solidFill>
                  </a:tcPr>
                </a:tc>
                <a:extLst>
                  <a:ext uri="{0D108BD9-81ED-4DB2-BD59-A6C34878D82A}">
                    <a16:rowId xmlns:a16="http://schemas.microsoft.com/office/drawing/2014/main" val="2216903348"/>
                  </a:ext>
                </a:extLst>
              </a:tr>
              <a:tr h="717094">
                <a:tc>
                  <a:txBody>
                    <a:bodyPr/>
                    <a:lstStyle/>
                    <a:p>
                      <a:pPr algn="l" fontAlgn="t"/>
                      <a:r>
                        <a:rPr lang="en-GB" sz="1200" b="1">
                          <a:effectLst/>
                        </a:rPr>
                        <a:t>Statistical analysis</a:t>
                      </a:r>
                    </a:p>
                    <a:p>
                      <a:pPr algn="l" fontAlgn="t"/>
                      <a:endParaRPr lang="en-GB" sz="1200" b="1">
                        <a:effectLst/>
                      </a:endParaRPr>
                    </a:p>
                  </a:txBody>
                  <a:tcPr marL="15899" marR="15899" marT="7949" marB="7949">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dirty="0">
                          <a:effectLst/>
                        </a:rPr>
                        <a:t>Quantitative</a:t>
                      </a:r>
                    </a:p>
                  </a:txBody>
                  <a:tcPr marL="15899" marR="15899" marT="7949" marB="7949">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To analyze data collected in a statistically valid manner (e.g. from experiments, surveys, and observations).</a:t>
                      </a:r>
                    </a:p>
                  </a:txBody>
                  <a:tcPr marL="15899" marR="15899" marT="7949" marB="7949">
                    <a:lnL>
                      <a:noFill/>
                    </a:lnL>
                    <a:lnR>
                      <a:noFill/>
                    </a:lnR>
                    <a:lnT>
                      <a:noFill/>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1103877737"/>
                  </a:ext>
                </a:extLst>
              </a:tr>
              <a:tr h="949392">
                <a:tc>
                  <a:txBody>
                    <a:bodyPr/>
                    <a:lstStyle/>
                    <a:p>
                      <a:pPr algn="l" fontAlgn="t"/>
                      <a:r>
                        <a:rPr lang="en-GB" sz="1200" b="1">
                          <a:effectLst/>
                        </a:rPr>
                        <a:t>Meta-analysis</a:t>
                      </a:r>
                    </a:p>
                  </a:txBody>
                  <a:tcPr marL="15899" marR="15899" marT="7949" marB="794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Quantitative</a:t>
                      </a:r>
                    </a:p>
                  </a:txBody>
                  <a:tcPr marL="15899" marR="15899" marT="7949" marB="794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To statistically analyze the results of a large collection of studies.</a:t>
                      </a:r>
                    </a:p>
                    <a:p>
                      <a:pPr fontAlgn="t"/>
                      <a:r>
                        <a:rPr lang="en-GB" sz="1200" b="1">
                          <a:effectLst/>
                        </a:rPr>
                        <a:t>Can only be applied to studies that collected data in a statistically valid manner.</a:t>
                      </a:r>
                    </a:p>
                  </a:txBody>
                  <a:tcPr marL="15899" marR="15899" marT="7949" marB="7949">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2551224628"/>
                  </a:ext>
                </a:extLst>
              </a:tr>
              <a:tr h="989533">
                <a:tc>
                  <a:txBody>
                    <a:bodyPr/>
                    <a:lstStyle/>
                    <a:p>
                      <a:pPr algn="l" fontAlgn="t"/>
                      <a:r>
                        <a:rPr lang="en-GB" sz="1200" b="1">
                          <a:effectLst/>
                        </a:rPr>
                        <a:t>Thematic analysis</a:t>
                      </a:r>
                    </a:p>
                    <a:p>
                      <a:pPr algn="l" fontAlgn="t"/>
                      <a:endParaRPr lang="en-GB" sz="1200" b="1">
                        <a:effectLst/>
                      </a:endParaRPr>
                    </a:p>
                  </a:txBody>
                  <a:tcPr marL="15899" marR="15899" marT="7949" marB="794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Qualitative</a:t>
                      </a:r>
                    </a:p>
                  </a:txBody>
                  <a:tcPr marL="15899" marR="15899" marT="7949" marB="794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To analyze data collected from interviews, focus groups or textual sources.</a:t>
                      </a:r>
                    </a:p>
                    <a:p>
                      <a:pPr fontAlgn="t"/>
                      <a:r>
                        <a:rPr lang="en-GB" sz="1200" b="1">
                          <a:effectLst/>
                        </a:rPr>
                        <a:t>To understand general themes in the data and how they are communicated.</a:t>
                      </a:r>
                    </a:p>
                  </a:txBody>
                  <a:tcPr marL="15899" marR="15899" marT="7949" marB="7949">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4139212781"/>
                  </a:ext>
                </a:extLst>
              </a:tr>
              <a:tr h="1292452">
                <a:tc>
                  <a:txBody>
                    <a:bodyPr/>
                    <a:lstStyle/>
                    <a:p>
                      <a:pPr algn="l" fontAlgn="t"/>
                      <a:r>
                        <a:rPr lang="en-GB" sz="1200" b="1">
                          <a:effectLst/>
                        </a:rPr>
                        <a:t>Content analysis</a:t>
                      </a:r>
                    </a:p>
                    <a:p>
                      <a:pPr algn="l" fontAlgn="t"/>
                      <a:endParaRPr lang="en-GB" sz="1200" b="1">
                        <a:effectLst/>
                      </a:endParaRPr>
                    </a:p>
                  </a:txBody>
                  <a:tcPr marL="15899" marR="15899" marT="7949" marB="794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200" b="1">
                          <a:effectLst/>
                        </a:rPr>
                        <a:t>Either</a:t>
                      </a:r>
                    </a:p>
                  </a:txBody>
                  <a:tcPr marL="15899" marR="15899" marT="7949" marB="794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200" b="1" dirty="0">
                          <a:effectLst/>
                        </a:rPr>
                        <a:t>To </a:t>
                      </a:r>
                      <a:r>
                        <a:rPr lang="en-GB" sz="1200" b="1" dirty="0" err="1">
                          <a:effectLst/>
                        </a:rPr>
                        <a:t>analyze</a:t>
                      </a:r>
                      <a:r>
                        <a:rPr lang="en-GB" sz="1200" b="1" dirty="0">
                          <a:effectLst/>
                        </a:rPr>
                        <a:t> large volumes of textual or visual data collected from surveys, literature reviews, or other sources.</a:t>
                      </a:r>
                    </a:p>
                    <a:p>
                      <a:pPr fontAlgn="t"/>
                      <a:r>
                        <a:rPr lang="en-GB" sz="1200" b="1" dirty="0">
                          <a:effectLst/>
                        </a:rPr>
                        <a:t>Can be quantitative (i.e. frequencies of words) or qualitative (i.e. meanings of words).</a:t>
                      </a:r>
                    </a:p>
                  </a:txBody>
                  <a:tcPr marL="15899" marR="15899" marT="7949" marB="7949">
                    <a:lnL>
                      <a:noFill/>
                    </a:lnL>
                    <a:lnR>
                      <a:noFill/>
                    </a:lnR>
                    <a:lnT w="6350" cap="flat" cmpd="sng" algn="ctr">
                      <a:solidFill>
                        <a:srgbClr val="EFEEE9"/>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3475050092"/>
                  </a:ext>
                </a:extLst>
              </a:tr>
            </a:tbl>
          </a:graphicData>
        </a:graphic>
      </p:graphicFrame>
    </p:spTree>
    <p:extLst>
      <p:ext uri="{BB962C8B-B14F-4D97-AF65-F5344CB8AC3E}">
        <p14:creationId xmlns:p14="http://schemas.microsoft.com/office/powerpoint/2010/main" val="14699338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04664"/>
            <a:ext cx="9036496" cy="800100"/>
          </a:xfrm>
        </p:spPr>
        <p:txBody>
          <a:bodyPr>
            <a:noAutofit/>
          </a:bodyPr>
          <a:lstStyle/>
          <a:p>
            <a:pPr algn="l"/>
            <a:r>
              <a:rPr lang="en-US" sz="2800" b="1">
                <a:solidFill>
                  <a:srgbClr val="0070C0"/>
                </a:solidFill>
                <a:latin typeface="Arial" panose="020B0604020202020204" pitchFamily="34" charset="0"/>
                <a:cs typeface="Arial" panose="020B0604020202020204" pitchFamily="34" charset="0"/>
              </a:rPr>
              <a:t>S</a:t>
            </a:r>
            <a:r>
              <a:rPr lang="en-US" sz="2800" b="1">
                <a:latin typeface="Arial" panose="020B0604020202020204" pitchFamily="34" charset="0"/>
                <a:cs typeface="Arial" panose="020B0604020202020204" pitchFamily="34" charset="0"/>
              </a:rPr>
              <a:t>tatistical </a:t>
            </a:r>
            <a:r>
              <a:rPr lang="en-US" sz="2800" b="1">
                <a:solidFill>
                  <a:srgbClr val="0070C0"/>
                </a:solidFill>
                <a:latin typeface="Arial" panose="020B0604020202020204" pitchFamily="34" charset="0"/>
                <a:cs typeface="Arial" panose="020B0604020202020204" pitchFamily="34" charset="0"/>
              </a:rPr>
              <a:t>P</a:t>
            </a:r>
            <a:r>
              <a:rPr lang="en-US" sz="2800" b="1">
                <a:latin typeface="Arial" panose="020B0604020202020204" pitchFamily="34" charset="0"/>
                <a:cs typeface="Arial" panose="020B0604020202020204" pitchFamily="34" charset="0"/>
              </a:rPr>
              <a:t>ackage for the </a:t>
            </a:r>
            <a:r>
              <a:rPr lang="en-US" sz="2800" b="1">
                <a:solidFill>
                  <a:srgbClr val="0070C0"/>
                </a:solidFill>
                <a:latin typeface="Arial" panose="020B0604020202020204" pitchFamily="34" charset="0"/>
                <a:cs typeface="Arial" panose="020B0604020202020204" pitchFamily="34" charset="0"/>
              </a:rPr>
              <a:t>S</a:t>
            </a:r>
            <a:r>
              <a:rPr lang="en-US" sz="2800" b="1">
                <a:latin typeface="Arial" panose="020B0604020202020204" pitchFamily="34" charset="0"/>
                <a:cs typeface="Arial" panose="020B0604020202020204" pitchFamily="34" charset="0"/>
              </a:rPr>
              <a:t>ocial </a:t>
            </a:r>
            <a:r>
              <a:rPr lang="en-US" sz="2800" b="1">
                <a:solidFill>
                  <a:srgbClr val="0070C0"/>
                </a:solidFill>
                <a:latin typeface="Arial" panose="020B0604020202020204" pitchFamily="34" charset="0"/>
                <a:cs typeface="Arial" panose="020B0604020202020204" pitchFamily="34" charset="0"/>
              </a:rPr>
              <a:t>S</a:t>
            </a:r>
            <a:r>
              <a:rPr lang="en-US" sz="2800" b="1">
                <a:latin typeface="Arial" panose="020B0604020202020204" pitchFamily="34" charset="0"/>
                <a:cs typeface="Arial" panose="020B0604020202020204" pitchFamily="34" charset="0"/>
              </a:rPr>
              <a:t>ciences (SPSS)</a:t>
            </a:r>
          </a:p>
        </p:txBody>
      </p:sp>
      <p:sp>
        <p:nvSpPr>
          <p:cNvPr id="3" name="Content Placeholder 2"/>
          <p:cNvSpPr>
            <a:spLocks noGrp="1"/>
          </p:cNvSpPr>
          <p:nvPr>
            <p:ph idx="1"/>
          </p:nvPr>
        </p:nvSpPr>
        <p:spPr>
          <a:xfrm>
            <a:off x="413538" y="1700808"/>
            <a:ext cx="8316924" cy="1890210"/>
          </a:xfrm>
        </p:spPr>
        <p:txBody>
          <a:bodyPr>
            <a:normAutofit fontScale="92500"/>
          </a:bodyPr>
          <a:lstStyle/>
          <a:p>
            <a:r>
              <a:rPr lang="en-US">
                <a:latin typeface="Arial" panose="020B0604020202020204" pitchFamily="34" charset="0"/>
                <a:cs typeface="Arial" panose="020B0604020202020204" pitchFamily="34" charset="0"/>
              </a:rPr>
              <a:t>Statistical software</a:t>
            </a:r>
          </a:p>
          <a:p>
            <a:pPr lvl="1"/>
            <a:r>
              <a:rPr lang="en-US" sz="2100">
                <a:latin typeface="Arial" panose="020B0604020202020204" pitchFamily="34" charset="0"/>
                <a:cs typeface="Arial" panose="020B0604020202020204" pitchFamily="34" charset="0"/>
              </a:rPr>
              <a:t>Basically, input data into a spreadsheet</a:t>
            </a:r>
          </a:p>
          <a:p>
            <a:pPr marL="457200" lvl="1" indent="0">
              <a:buNone/>
            </a:pPr>
            <a:endParaRPr lang="en-US" sz="2100">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SPSS will do all the number crunching for you </a:t>
            </a:r>
            <a:endParaRPr lang="en-US">
              <a:latin typeface="Arial" panose="020B0604020202020204" pitchFamily="34" charset="0"/>
              <a:cs typeface="Arial" panose="020B0604020202020204" pitchFamily="34" charset="0"/>
              <a:sym typeface="Wingdings"/>
            </a:endParaRPr>
          </a:p>
        </p:txBody>
      </p:sp>
    </p:spTree>
    <p:extLst>
      <p:ext uri="{BB962C8B-B14F-4D97-AF65-F5344CB8AC3E}">
        <p14:creationId xmlns:p14="http://schemas.microsoft.com/office/powerpoint/2010/main" val="29477369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5831"/>
            <a:ext cx="8229600" cy="800100"/>
          </a:xfrm>
        </p:spPr>
        <p:txBody>
          <a:bodyPr>
            <a:noAutofit/>
          </a:bodyPr>
          <a:lstStyle/>
          <a:p>
            <a:pPr algn="ctr"/>
            <a:r>
              <a:rPr lang="en-US" sz="4000" b="1" dirty="0">
                <a:latin typeface="Arial" panose="020B0604020202020204" pitchFamily="34" charset="0"/>
                <a:cs typeface="Arial" panose="020B0604020202020204" pitchFamily="34" charset="0"/>
              </a:rPr>
              <a:t>Presenting descriptive statistics</a:t>
            </a:r>
          </a:p>
        </p:txBody>
      </p:sp>
      <p:sp>
        <p:nvSpPr>
          <p:cNvPr id="3" name="Content Placeholder 2"/>
          <p:cNvSpPr>
            <a:spLocks noGrp="1"/>
          </p:cNvSpPr>
          <p:nvPr>
            <p:ph idx="1"/>
          </p:nvPr>
        </p:nvSpPr>
        <p:spPr>
          <a:xfrm>
            <a:off x="457200" y="1807083"/>
            <a:ext cx="8229600" cy="3243834"/>
          </a:xfrm>
        </p:spPr>
        <p:txBody>
          <a:bodyPr/>
          <a:lstStyle/>
          <a:p>
            <a:r>
              <a:rPr lang="en-US" sz="2400" dirty="0">
                <a:latin typeface="Arial" panose="020B0604020202020204" pitchFamily="34" charset="0"/>
                <a:cs typeface="Arial" panose="020B0604020202020204" pitchFamily="34" charset="0"/>
              </a:rPr>
              <a:t>Goal when presenting </a:t>
            </a:r>
            <a:r>
              <a:rPr lang="en-GB" sz="2400" dirty="0">
                <a:latin typeface="Arial" panose="020B0604020202020204" pitchFamily="34" charset="0"/>
                <a:cs typeface="Arial" panose="020B0604020202020204" pitchFamily="34" charset="0"/>
              </a:rPr>
              <a:t>=</a:t>
            </a:r>
            <a:r>
              <a:rPr lang="en-US" sz="2400" dirty="0">
                <a:latin typeface="Arial" panose="020B0604020202020204" pitchFamily="34" charset="0"/>
                <a:cs typeface="Arial" panose="020B0604020202020204" pitchFamily="34" charset="0"/>
              </a:rPr>
              <a:t> effective communication</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Useful to present in table/figure form as appropriate</a:t>
            </a:r>
          </a:p>
          <a:p>
            <a:pPr marL="308610" lvl="1" indent="0">
              <a:buNone/>
            </a:pP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The main descriptive you will tend to present are </a:t>
            </a:r>
            <a:r>
              <a:rPr lang="en-US" sz="2400" u="sng" dirty="0">
                <a:latin typeface="Arial" panose="020B0604020202020204" pitchFamily="34" charset="0"/>
                <a:cs typeface="Arial" panose="020B0604020202020204" pitchFamily="34" charset="0"/>
              </a:rPr>
              <a:t>means</a:t>
            </a:r>
            <a:r>
              <a:rPr lang="en-US" sz="2400" dirty="0">
                <a:latin typeface="Arial" panose="020B0604020202020204" pitchFamily="34" charset="0"/>
                <a:cs typeface="Arial" panose="020B0604020202020204" pitchFamily="34" charset="0"/>
              </a:rPr>
              <a:t> &amp; </a:t>
            </a:r>
            <a:r>
              <a:rPr lang="en-US" sz="2400" u="sng" dirty="0">
                <a:latin typeface="Arial" panose="020B0604020202020204" pitchFamily="34" charset="0"/>
                <a:cs typeface="Arial" panose="020B0604020202020204" pitchFamily="34" charset="0"/>
              </a:rPr>
              <a:t>standard deviations</a:t>
            </a:r>
          </a:p>
          <a:p>
            <a:endParaRPr lang="en-US" dirty="0"/>
          </a:p>
          <a:p>
            <a:pPr lvl="1"/>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6434975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912" y="427227"/>
            <a:ext cx="8229600" cy="800100"/>
          </a:xfrm>
        </p:spPr>
        <p:txBody>
          <a:bodyPr anchor="ctr">
            <a:normAutofit/>
          </a:bodyPr>
          <a:lstStyle/>
          <a:p>
            <a:pPr algn="ctr"/>
            <a:r>
              <a:rPr lang="en-US" sz="3200" b="1" dirty="0">
                <a:solidFill>
                  <a:schemeClr val="tx1"/>
                </a:solidFill>
                <a:latin typeface="Arial" panose="020B0604020202020204" pitchFamily="34" charset="0"/>
                <a:cs typeface="Arial" panose="020B0604020202020204" pitchFamily="34" charset="0"/>
              </a:rPr>
              <a:t>Summary: Quantitative Analysis</a:t>
            </a:r>
          </a:p>
        </p:txBody>
      </p:sp>
      <p:sp>
        <p:nvSpPr>
          <p:cNvPr id="7" name="TextBox 6">
            <a:extLst>
              <a:ext uri="{FF2B5EF4-FFF2-40B4-BE49-F238E27FC236}">
                <a16:creationId xmlns:a16="http://schemas.microsoft.com/office/drawing/2014/main" id="{AE19CE4F-D266-4FD6-87D1-178071C78990}"/>
              </a:ext>
            </a:extLst>
          </p:cNvPr>
          <p:cNvSpPr txBox="1"/>
          <p:nvPr/>
        </p:nvSpPr>
        <p:spPr>
          <a:xfrm>
            <a:off x="693912" y="1715369"/>
            <a:ext cx="8003232" cy="415498"/>
          </a:xfrm>
          <a:prstGeom prst="rect">
            <a:avLst/>
          </a:prstGeom>
          <a:noFill/>
        </p:spPr>
        <p:txBody>
          <a:bodyPr wrap="square">
            <a:spAutoFit/>
          </a:bodyPr>
          <a:lstStyle/>
          <a:p>
            <a:pPr defTabSz="685800"/>
            <a:r>
              <a:rPr lang="en-US" sz="2100">
                <a:solidFill>
                  <a:prstClr val="black"/>
                </a:solidFill>
                <a:latin typeface="Arial" panose="020B0604020202020204" pitchFamily="34" charset="0"/>
                <a:cs typeface="Arial" panose="020B0604020202020204" pitchFamily="34" charset="0"/>
              </a:rPr>
              <a:t>There are two main approaches to quantitative analysis</a:t>
            </a:r>
            <a:endParaRPr lang="en-GB" sz="2100">
              <a:solidFill>
                <a:prstClr val="black"/>
              </a:solidFill>
              <a:latin typeface="Georgia"/>
            </a:endParaRPr>
          </a:p>
        </p:txBody>
      </p:sp>
      <p:sp>
        <p:nvSpPr>
          <p:cNvPr id="4" name="Content Placeholder 3">
            <a:extLst>
              <a:ext uri="{FF2B5EF4-FFF2-40B4-BE49-F238E27FC236}">
                <a16:creationId xmlns:a16="http://schemas.microsoft.com/office/drawing/2014/main" id="{4C44C1C4-8A5B-B6A4-A2CA-9719AD457F80}"/>
              </a:ext>
            </a:extLst>
          </p:cNvPr>
          <p:cNvSpPr>
            <a:spLocks noGrp="1"/>
          </p:cNvSpPr>
          <p:nvPr>
            <p:ph idx="1"/>
          </p:nvPr>
        </p:nvSpPr>
        <p:spPr/>
        <p:txBody>
          <a:bodyPr/>
          <a:lstStyle/>
          <a:p>
            <a:endParaRPr lang="en-GB" dirty="0"/>
          </a:p>
          <a:p>
            <a:endParaRPr lang="en-GB" dirty="0"/>
          </a:p>
          <a:p>
            <a:endParaRPr lang="en-GB" dirty="0"/>
          </a:p>
        </p:txBody>
      </p:sp>
      <p:pic>
        <p:nvPicPr>
          <p:cNvPr id="5" name="Picture 4">
            <a:extLst>
              <a:ext uri="{FF2B5EF4-FFF2-40B4-BE49-F238E27FC236}">
                <a16:creationId xmlns:a16="http://schemas.microsoft.com/office/drawing/2014/main" id="{DB690EC3-4847-1910-71C6-DB58F048F363}"/>
              </a:ext>
            </a:extLst>
          </p:cNvPr>
          <p:cNvPicPr>
            <a:picLocks noChangeAspect="1"/>
          </p:cNvPicPr>
          <p:nvPr/>
        </p:nvPicPr>
        <p:blipFill>
          <a:blip r:embed="rId3"/>
          <a:stretch>
            <a:fillRect/>
          </a:stretch>
        </p:blipFill>
        <p:spPr>
          <a:xfrm>
            <a:off x="615353" y="2718750"/>
            <a:ext cx="7913294" cy="3481118"/>
          </a:xfrm>
          <a:prstGeom prst="rect">
            <a:avLst/>
          </a:prstGeom>
        </p:spPr>
      </p:pic>
    </p:spTree>
    <p:extLst>
      <p:ext uri="{BB962C8B-B14F-4D97-AF65-F5344CB8AC3E}">
        <p14:creationId xmlns:p14="http://schemas.microsoft.com/office/powerpoint/2010/main" val="10873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A576-0F2F-4283-AD03-7D0794CA7447}"/>
              </a:ext>
            </a:extLst>
          </p:cNvPr>
          <p:cNvSpPr>
            <a:spLocks noGrp="1"/>
          </p:cNvSpPr>
          <p:nvPr>
            <p:ph type="ctrTitle"/>
          </p:nvPr>
        </p:nvSpPr>
        <p:spPr>
          <a:xfrm>
            <a:off x="1400174" y="2344275"/>
            <a:ext cx="6556201" cy="1102519"/>
          </a:xfrm>
        </p:spPr>
        <p:txBody>
          <a:bodyPr>
            <a:normAutofit fontScale="90000"/>
          </a:bodyPr>
          <a:lstStyle/>
          <a:p>
            <a:pPr algn="ctr"/>
            <a:r>
              <a:rPr lang="en-GB" b="1" i="1" dirty="0">
                <a:solidFill>
                  <a:schemeClr val="bg1"/>
                </a:solidFill>
              </a:rPr>
              <a:t>What is qualitative analysis</a:t>
            </a:r>
          </a:p>
        </p:txBody>
      </p:sp>
    </p:spTree>
    <p:extLst>
      <p:ext uri="{BB962C8B-B14F-4D97-AF65-F5344CB8AC3E}">
        <p14:creationId xmlns:p14="http://schemas.microsoft.com/office/powerpoint/2010/main" val="22486886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5C20E0-C6E6-4331-1345-7F5EB0FB67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F870C6-0F2F-1FA4-B636-24AE1A0ED69A}"/>
              </a:ext>
            </a:extLst>
          </p:cNvPr>
          <p:cNvSpPr>
            <a:spLocks noGrp="1"/>
          </p:cNvSpPr>
          <p:nvPr>
            <p:ph type="title"/>
          </p:nvPr>
        </p:nvSpPr>
        <p:spPr/>
        <p:txBody>
          <a:bodyPr/>
          <a:lstStyle/>
          <a:p>
            <a:r>
              <a:rPr lang="en-GB" dirty="0" err="1"/>
              <a:t>Nvivo</a:t>
            </a:r>
            <a:r>
              <a:rPr lang="en-GB" dirty="0"/>
              <a:t> Interface - Data</a:t>
            </a:r>
          </a:p>
        </p:txBody>
      </p:sp>
      <p:pic>
        <p:nvPicPr>
          <p:cNvPr id="3" name="Picture 2" descr="Support for a Qualitative Data Analysis Tool Called NVivo | Map and Data  Library">
            <a:extLst>
              <a:ext uri="{FF2B5EF4-FFF2-40B4-BE49-F238E27FC236}">
                <a16:creationId xmlns:a16="http://schemas.microsoft.com/office/drawing/2014/main" id="{6FB15286-6894-114C-AECD-50C73AE446BB}"/>
              </a:ext>
            </a:extLst>
          </p:cNvPr>
          <p:cNvPicPr>
            <a:picLocks noChangeAspect="1"/>
          </p:cNvPicPr>
          <p:nvPr/>
        </p:nvPicPr>
        <p:blipFill>
          <a:blip r:embed="rId2"/>
          <a:stretch>
            <a:fillRect/>
          </a:stretch>
        </p:blipFill>
        <p:spPr>
          <a:xfrm>
            <a:off x="1143000" y="1499886"/>
            <a:ext cx="6858000" cy="3858228"/>
          </a:xfrm>
          <a:prstGeom prst="rect">
            <a:avLst/>
          </a:prstGeom>
        </p:spPr>
      </p:pic>
    </p:spTree>
    <p:extLst>
      <p:ext uri="{BB962C8B-B14F-4D97-AF65-F5344CB8AC3E}">
        <p14:creationId xmlns:p14="http://schemas.microsoft.com/office/powerpoint/2010/main" val="927075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8C2DD-CAC0-3C3D-1068-B82E642614F1}"/>
              </a:ext>
            </a:extLst>
          </p:cNvPr>
          <p:cNvSpPr>
            <a:spLocks noGrp="1"/>
          </p:cNvSpPr>
          <p:nvPr>
            <p:ph type="title"/>
          </p:nvPr>
        </p:nvSpPr>
        <p:spPr/>
        <p:txBody>
          <a:bodyPr/>
          <a:lstStyle/>
          <a:p>
            <a:r>
              <a:rPr lang="en-GB" dirty="0" err="1"/>
              <a:t>Nvivo</a:t>
            </a:r>
            <a:r>
              <a:rPr lang="en-GB" dirty="0"/>
              <a:t> Interface - Codes</a:t>
            </a:r>
          </a:p>
        </p:txBody>
      </p:sp>
      <p:pic>
        <p:nvPicPr>
          <p:cNvPr id="5" name="Picture 4" descr="How to create a “good” code structure in NVivo? – Alfasoft Support &amp;  Knowledgebase">
            <a:extLst>
              <a:ext uri="{FF2B5EF4-FFF2-40B4-BE49-F238E27FC236}">
                <a16:creationId xmlns:a16="http://schemas.microsoft.com/office/drawing/2014/main" id="{08378915-AAAF-1E90-75EE-B2F7970AADF6}"/>
              </a:ext>
            </a:extLst>
          </p:cNvPr>
          <p:cNvPicPr>
            <a:picLocks noChangeAspect="1"/>
          </p:cNvPicPr>
          <p:nvPr/>
        </p:nvPicPr>
        <p:blipFill>
          <a:blip r:embed="rId2"/>
          <a:stretch>
            <a:fillRect/>
          </a:stretch>
        </p:blipFill>
        <p:spPr>
          <a:xfrm>
            <a:off x="1143000" y="1817517"/>
            <a:ext cx="6858000" cy="3222966"/>
          </a:xfrm>
          <a:prstGeom prst="rect">
            <a:avLst/>
          </a:prstGeom>
        </p:spPr>
      </p:pic>
    </p:spTree>
    <p:extLst>
      <p:ext uri="{BB962C8B-B14F-4D97-AF65-F5344CB8AC3E}">
        <p14:creationId xmlns:p14="http://schemas.microsoft.com/office/powerpoint/2010/main" val="26394903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71574-E9C4-8B78-C027-CE794483562A}"/>
              </a:ext>
            </a:extLst>
          </p:cNvPr>
          <p:cNvSpPr>
            <a:spLocks noGrp="1"/>
          </p:cNvSpPr>
          <p:nvPr>
            <p:ph type="title"/>
          </p:nvPr>
        </p:nvSpPr>
        <p:spPr>
          <a:xfrm>
            <a:off x="396240" y="-132398"/>
            <a:ext cx="8229600" cy="1143000"/>
          </a:xfrm>
        </p:spPr>
        <p:txBody>
          <a:bodyPr>
            <a:normAutofit/>
          </a:bodyPr>
          <a:lstStyle/>
          <a:p>
            <a:r>
              <a:rPr lang="en-GB" sz="4000" b="1" dirty="0" err="1">
                <a:latin typeface="Arial" panose="020B0604020202020204" pitchFamily="34" charset="0"/>
                <a:cs typeface="Arial" panose="020B0604020202020204" pitchFamily="34" charset="0"/>
              </a:rPr>
              <a:t>Nvivo</a:t>
            </a:r>
            <a:endParaRPr lang="en-GB" sz="4000" b="1"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A8BDDB6F-0F12-31E9-3EF3-AED8BE715E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0585" y="827721"/>
            <a:ext cx="6240909" cy="536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00420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76440-F88F-973E-71B2-D37841E930DE}"/>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Thematic analysis</a:t>
            </a:r>
          </a:p>
        </p:txBody>
      </p:sp>
      <p:sp>
        <p:nvSpPr>
          <p:cNvPr id="3" name="Content Placeholder 2">
            <a:extLst>
              <a:ext uri="{FF2B5EF4-FFF2-40B4-BE49-F238E27FC236}">
                <a16:creationId xmlns:a16="http://schemas.microsoft.com/office/drawing/2014/main" id="{DCF0AA79-1412-46D1-97E7-0C2E80B1D399}"/>
              </a:ext>
            </a:extLst>
          </p:cNvPr>
          <p:cNvSpPr>
            <a:spLocks noGrp="1"/>
          </p:cNvSpPr>
          <p:nvPr>
            <p:ph idx="1"/>
          </p:nvPr>
        </p:nvSpPr>
        <p:spPr/>
        <p:txBody>
          <a:bodyPr/>
          <a:lstStyle/>
          <a:p>
            <a:pPr marL="514350" indent="-514350">
              <a:buFont typeface="+mj-lt"/>
              <a:buAutoNum type="arabicPeriod"/>
            </a:pPr>
            <a:r>
              <a:rPr lang="en-GB" dirty="0"/>
              <a:t>Reading through the data and creating a storyline; </a:t>
            </a:r>
          </a:p>
          <a:p>
            <a:pPr marL="514350" indent="-514350">
              <a:buFont typeface="+mj-lt"/>
              <a:buAutoNum type="arabicPeriod"/>
            </a:pPr>
            <a:r>
              <a:rPr lang="en-GB" dirty="0"/>
              <a:t>Categorizing the data into codes; and </a:t>
            </a:r>
          </a:p>
          <a:p>
            <a:pPr marL="514350" indent="-514350">
              <a:buFont typeface="+mj-lt"/>
              <a:buAutoNum type="arabicPeriod"/>
            </a:pPr>
            <a:r>
              <a:rPr lang="en-GB" dirty="0"/>
              <a:t>Using memos for clarification and interpretation.</a:t>
            </a:r>
          </a:p>
        </p:txBody>
      </p:sp>
    </p:spTree>
    <p:extLst>
      <p:ext uri="{BB962C8B-B14F-4D97-AF65-F5344CB8AC3E}">
        <p14:creationId xmlns:p14="http://schemas.microsoft.com/office/powerpoint/2010/main" val="688480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4CD47-ED2B-4276-206F-BEBF814F3D04}"/>
              </a:ext>
            </a:extLst>
          </p:cNvPr>
          <p:cNvSpPr>
            <a:spLocks noGrp="1"/>
          </p:cNvSpPr>
          <p:nvPr>
            <p:ph type="title"/>
          </p:nvPr>
        </p:nvSpPr>
        <p:spPr/>
        <p:txBody>
          <a:bodyPr/>
          <a:lstStyle/>
          <a:p>
            <a:endParaRPr lang="en-GB"/>
          </a:p>
        </p:txBody>
      </p:sp>
      <p:pic>
        <p:nvPicPr>
          <p:cNvPr id="1026" name="Picture 2" descr="How to Analyze Qualitative Data from UX Research: Thematic Analysis - NN/G">
            <a:extLst>
              <a:ext uri="{FF2B5EF4-FFF2-40B4-BE49-F238E27FC236}">
                <a16:creationId xmlns:a16="http://schemas.microsoft.com/office/drawing/2014/main" id="{DF349E60-D634-6115-9733-1D81D895478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102" b="11560"/>
          <a:stretch>
            <a:fillRect/>
          </a:stretch>
        </p:blipFill>
        <p:spPr bwMode="auto">
          <a:xfrm>
            <a:off x="0" y="257175"/>
            <a:ext cx="9043261" cy="560893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9CEBECD-7AE8-7F80-858F-1DD6BBECC387}"/>
              </a:ext>
            </a:extLst>
          </p:cNvPr>
          <p:cNvSpPr txBox="1"/>
          <p:nvPr/>
        </p:nvSpPr>
        <p:spPr>
          <a:xfrm>
            <a:off x="6981986" y="5496776"/>
            <a:ext cx="1588640" cy="369332"/>
          </a:xfrm>
          <a:prstGeom prst="rect">
            <a:avLst/>
          </a:prstGeom>
          <a:noFill/>
        </p:spPr>
        <p:txBody>
          <a:bodyPr wrap="none" rtlCol="0">
            <a:spAutoFit/>
          </a:bodyPr>
          <a:lstStyle/>
          <a:p>
            <a:r>
              <a:rPr lang="en-GB" dirty="0"/>
              <a:t>(Rosala, 2022)</a:t>
            </a:r>
          </a:p>
        </p:txBody>
      </p:sp>
    </p:spTree>
    <p:extLst>
      <p:ext uri="{BB962C8B-B14F-4D97-AF65-F5344CB8AC3E}">
        <p14:creationId xmlns:p14="http://schemas.microsoft.com/office/powerpoint/2010/main" val="11540723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F47AD-1E8D-B68F-AC2D-D4B25E4F6EEB}"/>
              </a:ext>
            </a:extLst>
          </p:cNvPr>
          <p:cNvSpPr>
            <a:spLocks noGrp="1"/>
          </p:cNvSpPr>
          <p:nvPr>
            <p:ph type="title"/>
          </p:nvPr>
        </p:nvSpPr>
        <p:spPr>
          <a:xfrm>
            <a:off x="457200" y="111800"/>
            <a:ext cx="8229600" cy="1143000"/>
          </a:xfrm>
        </p:spPr>
        <p:txBody>
          <a:bodyPr>
            <a:noAutofit/>
          </a:bodyPr>
          <a:lstStyle/>
          <a:p>
            <a:r>
              <a:rPr lang="en-GB" sz="3000" b="1" dirty="0"/>
              <a:t>Challenges with Analysing Qualitative Data</a:t>
            </a:r>
            <a:br>
              <a:rPr lang="en-GB" sz="3000" b="1" dirty="0"/>
            </a:br>
            <a:endParaRPr lang="en-GB" sz="3000" dirty="0"/>
          </a:p>
        </p:txBody>
      </p:sp>
      <p:graphicFrame>
        <p:nvGraphicFramePr>
          <p:cNvPr id="5" name="Table 4">
            <a:extLst>
              <a:ext uri="{FF2B5EF4-FFF2-40B4-BE49-F238E27FC236}">
                <a16:creationId xmlns:a16="http://schemas.microsoft.com/office/drawing/2014/main" id="{7E3DF85A-CAA9-8356-6FAE-6F7C3BEE38BA}"/>
              </a:ext>
            </a:extLst>
          </p:cNvPr>
          <p:cNvGraphicFramePr>
            <a:graphicFrameLocks noGrp="1"/>
          </p:cNvGraphicFramePr>
          <p:nvPr>
            <p:extLst>
              <p:ext uri="{D42A27DB-BD31-4B8C-83A1-F6EECF244321}">
                <p14:modId xmlns:p14="http://schemas.microsoft.com/office/powerpoint/2010/main" val="827703427"/>
              </p:ext>
            </p:extLst>
          </p:nvPr>
        </p:nvGraphicFramePr>
        <p:xfrm>
          <a:off x="457200" y="835180"/>
          <a:ext cx="8486384" cy="5461330"/>
        </p:xfrm>
        <a:graphic>
          <a:graphicData uri="http://schemas.openxmlformats.org/drawingml/2006/table">
            <a:tbl>
              <a:tblPr/>
              <a:tblGrid>
                <a:gridCol w="4243192">
                  <a:extLst>
                    <a:ext uri="{9D8B030D-6E8A-4147-A177-3AD203B41FA5}">
                      <a16:colId xmlns:a16="http://schemas.microsoft.com/office/drawing/2014/main" val="661217391"/>
                    </a:ext>
                  </a:extLst>
                </a:gridCol>
                <a:gridCol w="4243192">
                  <a:extLst>
                    <a:ext uri="{9D8B030D-6E8A-4147-A177-3AD203B41FA5}">
                      <a16:colId xmlns:a16="http://schemas.microsoft.com/office/drawing/2014/main" val="3703093467"/>
                    </a:ext>
                  </a:extLst>
                </a:gridCol>
              </a:tblGrid>
              <a:tr h="100260">
                <a:tc>
                  <a:txBody>
                    <a:bodyPr/>
                    <a:lstStyle/>
                    <a:p>
                      <a:pPr>
                        <a:buNone/>
                      </a:pPr>
                      <a:r>
                        <a:rPr lang="en-GB" sz="2200" b="1" dirty="0">
                          <a:effectLst/>
                          <a:latin typeface="Source Serif Pro Variable"/>
                        </a:rPr>
                        <a:t>CHALLENGES</a:t>
                      </a:r>
                      <a:endParaRPr lang="en-GB" sz="2200" b="0" dirty="0">
                        <a:effectLst/>
                      </a:endParaRPr>
                    </a:p>
                  </a:txBody>
                  <a:tcPr marL="37657" marR="37657" marT="18829" marB="18829">
                    <a:lnL>
                      <a:noFill/>
                    </a:lnL>
                    <a:lnR>
                      <a:noFill/>
                    </a:lnR>
                    <a:lnT>
                      <a:noFill/>
                    </a:lnT>
                    <a:lnB w="12700" cap="flat" cmpd="sng" algn="ctr">
                      <a:solidFill>
                        <a:schemeClr val="tx1"/>
                      </a:solidFill>
                      <a:prstDash val="solid"/>
                      <a:round/>
                      <a:headEnd type="none" w="med" len="med"/>
                      <a:tailEnd type="none" w="med" len="med"/>
                    </a:lnB>
                    <a:solidFill>
                      <a:srgbClr val="FFFFFF"/>
                    </a:solidFill>
                  </a:tcPr>
                </a:tc>
                <a:tc>
                  <a:txBody>
                    <a:bodyPr/>
                    <a:lstStyle/>
                    <a:p>
                      <a:pPr>
                        <a:buNone/>
                      </a:pPr>
                      <a:r>
                        <a:rPr lang="en-GB" sz="2200" b="1" dirty="0">
                          <a:effectLst/>
                          <a:latin typeface="Source Serif Pro Variable"/>
                        </a:rPr>
                        <a:t>RESULTING ISSUES</a:t>
                      </a:r>
                      <a:endParaRPr lang="en-GB" sz="2200" b="0" dirty="0">
                        <a:effectLst/>
                      </a:endParaRPr>
                    </a:p>
                  </a:txBody>
                  <a:tcPr marL="37657" marR="37657" marT="18829" marB="18829">
                    <a:lnL>
                      <a:noFill/>
                    </a:lnL>
                    <a:lnR>
                      <a:noFill/>
                    </a:lnR>
                    <a:lnT>
                      <a:noFill/>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868773777"/>
                  </a:ext>
                </a:extLst>
              </a:tr>
              <a:tr h="1167377">
                <a:tc>
                  <a:txBody>
                    <a:bodyPr/>
                    <a:lstStyle/>
                    <a:p>
                      <a:pPr>
                        <a:buNone/>
                      </a:pPr>
                      <a:r>
                        <a:rPr lang="en-GB" sz="1800" b="1" dirty="0">
                          <a:effectLst/>
                          <a:latin typeface="Source Serif Pro Variable"/>
                        </a:rPr>
                        <a:t>Large quantity of data:</a:t>
                      </a:r>
                      <a:r>
                        <a:rPr lang="en-GB" sz="1800" b="0" dirty="0">
                          <a:effectLst/>
                          <a:latin typeface="Source Serif Pro Variable"/>
                        </a:rPr>
                        <a:t> Qualitative research results in long transcripts and extensive field notes that can be time-consuming to read; you may have a hard time seeing patterns and remembering what’s important.</a:t>
                      </a:r>
                    </a:p>
                  </a:txBody>
                  <a:tcPr marL="37657" marR="37657" marT="18829" marB="188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buNone/>
                      </a:pPr>
                      <a:r>
                        <a:rPr lang="en-GB" sz="1800" b="1" dirty="0">
                          <a:effectLst/>
                          <a:latin typeface="Source Serif Pro Variable"/>
                        </a:rPr>
                        <a:t>Superficial analysis: </a:t>
                      </a:r>
                      <a:r>
                        <a:rPr lang="en-GB" sz="1800" b="0" dirty="0">
                          <a:effectLst/>
                          <a:latin typeface="Source Serif Pro Variable"/>
                        </a:rPr>
                        <a:t>Analysis is often done very superficially, just skimming topics, focusing on only memorable events and quotes, and missing large sections of notes.</a:t>
                      </a:r>
                    </a:p>
                  </a:txBody>
                  <a:tcPr marL="37657" marR="37657" marT="18829" marB="188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384802217"/>
                  </a:ext>
                </a:extLst>
              </a:tr>
              <a:tr h="941433">
                <a:tc>
                  <a:txBody>
                    <a:bodyPr/>
                    <a:lstStyle/>
                    <a:p>
                      <a:pPr fontAlgn="t">
                        <a:buNone/>
                      </a:pPr>
                      <a:r>
                        <a:rPr lang="en-GB" sz="1800" b="1">
                          <a:effectLst/>
                          <a:latin typeface="Source Serif Pro Variable"/>
                        </a:rPr>
                        <a:t>Rich data: </a:t>
                      </a:r>
                      <a:r>
                        <a:rPr lang="en-GB" sz="1800" b="0">
                          <a:effectLst/>
                          <a:latin typeface="Source Serif Pro Variable"/>
                        </a:rPr>
                        <a:t>There are lots of detail within every sentence or paragraph. It can be hard to see which details are useful and which are superfluous.</a:t>
                      </a:r>
                    </a:p>
                  </a:txBody>
                  <a:tcPr marL="37657" marR="37657" marT="18829" marB="188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buNone/>
                      </a:pPr>
                      <a:r>
                        <a:rPr lang="en-GB" sz="1800" b="1" dirty="0">
                          <a:effectLst/>
                          <a:latin typeface="Source Serif Pro Variable"/>
                        </a:rPr>
                        <a:t>Analysis becomes a description of many details: </a:t>
                      </a:r>
                      <a:r>
                        <a:rPr lang="en-GB" sz="1800" b="0" dirty="0">
                          <a:effectLst/>
                          <a:latin typeface="Source Serif Pro Variable"/>
                        </a:rPr>
                        <a:t>The analysis simply becomes a repetition of what participants’ may have said or done, without any analytical thinking applied to it.</a:t>
                      </a:r>
                    </a:p>
                  </a:txBody>
                  <a:tcPr marL="37657" marR="37657" marT="18829" marB="188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836100532"/>
                  </a:ext>
                </a:extLst>
              </a:tr>
              <a:tr h="941433">
                <a:tc>
                  <a:txBody>
                    <a:bodyPr/>
                    <a:lstStyle/>
                    <a:p>
                      <a:pPr fontAlgn="t">
                        <a:buNone/>
                      </a:pPr>
                      <a:r>
                        <a:rPr lang="en-GB" sz="1800" b="1" dirty="0">
                          <a:effectLst/>
                          <a:latin typeface="Source Serif Pro Variable"/>
                        </a:rPr>
                        <a:t>Contradicting data: </a:t>
                      </a:r>
                      <a:r>
                        <a:rPr lang="en-GB" sz="1800" b="0" dirty="0">
                          <a:effectLst/>
                          <a:latin typeface="Source Serif Pro Variable"/>
                        </a:rPr>
                        <a:t>Sometimes the data from different participants or even from the same participant contains contradictions that researchers have to make sense of.</a:t>
                      </a:r>
                    </a:p>
                  </a:txBody>
                  <a:tcPr marL="37657" marR="37657" marT="18829" marB="188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buNone/>
                      </a:pPr>
                      <a:r>
                        <a:rPr lang="en-GB" sz="1800" b="1">
                          <a:effectLst/>
                          <a:latin typeface="Source Serif Pro Variable"/>
                        </a:rPr>
                        <a:t>Findings are not definitive:</a:t>
                      </a:r>
                      <a:r>
                        <a:rPr lang="en-GB" sz="1800" b="0">
                          <a:effectLst/>
                          <a:latin typeface="Source Serif Pro Variable"/>
                        </a:rPr>
                        <a:t> Analysis is not definitive because participant feedback is conflicting, or, worse, viewpoints that don't fit with the researcher's belief are ignored.</a:t>
                      </a:r>
                    </a:p>
                  </a:txBody>
                  <a:tcPr marL="37657" marR="37657" marT="18829" marB="188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4250886575"/>
                  </a:ext>
                </a:extLst>
              </a:tr>
              <a:tr h="375361">
                <a:tc>
                  <a:txBody>
                    <a:bodyPr/>
                    <a:lstStyle/>
                    <a:p>
                      <a:pPr fontAlgn="t">
                        <a:buNone/>
                      </a:pPr>
                      <a:r>
                        <a:rPr lang="en-GB" sz="1800" b="1" dirty="0">
                          <a:effectLst/>
                          <a:latin typeface="Source Serif Pro Variable"/>
                        </a:rPr>
                        <a:t>No goals set for the analysis:</a:t>
                      </a:r>
                      <a:r>
                        <a:rPr lang="en-GB" sz="1800" b="0" dirty="0">
                          <a:effectLst/>
                        </a:rPr>
                        <a:t> The aims of the initial data collection are lost because researchers can easily become too absorbed in the detail.</a:t>
                      </a:r>
                    </a:p>
                  </a:txBody>
                  <a:tcPr marL="37657" marR="37657" marT="18829" marB="188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buNone/>
                      </a:pPr>
                      <a:r>
                        <a:rPr lang="en-GB" sz="1800" b="1" dirty="0">
                          <a:effectLst/>
                          <a:latin typeface="Source Serif Pro Variable"/>
                        </a:rPr>
                        <a:t>Wasted time and misdirected analysis:</a:t>
                      </a:r>
                      <a:r>
                        <a:rPr lang="en-GB" sz="1800" b="0" dirty="0">
                          <a:effectLst/>
                        </a:rPr>
                        <a:t> The analysis lacks focus and the research reports on the wrong thing.</a:t>
                      </a:r>
                    </a:p>
                  </a:txBody>
                  <a:tcPr marL="37657" marR="37657" marT="18829" marB="1882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092071498"/>
                  </a:ext>
                </a:extLst>
              </a:tr>
            </a:tbl>
          </a:graphicData>
        </a:graphic>
      </p:graphicFrame>
    </p:spTree>
    <p:extLst>
      <p:ext uri="{BB962C8B-B14F-4D97-AF65-F5344CB8AC3E}">
        <p14:creationId xmlns:p14="http://schemas.microsoft.com/office/powerpoint/2010/main" val="18032511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534B2-1786-6193-E1F6-E4326276CBBF}"/>
              </a:ext>
            </a:extLst>
          </p:cNvPr>
          <p:cNvSpPr>
            <a:spLocks noGrp="1"/>
          </p:cNvSpPr>
          <p:nvPr>
            <p:ph type="title"/>
          </p:nvPr>
        </p:nvSpPr>
        <p:spPr>
          <a:xfrm>
            <a:off x="457200" y="-120569"/>
            <a:ext cx="8229600" cy="1143000"/>
          </a:xfrm>
        </p:spPr>
        <p:txBody>
          <a:bodyPr>
            <a:noAutofit/>
          </a:bodyPr>
          <a:lstStyle/>
          <a:p>
            <a:r>
              <a:rPr lang="en-GB" sz="3500" dirty="0"/>
              <a:t>Example Thematic Analysis</a:t>
            </a:r>
          </a:p>
        </p:txBody>
      </p:sp>
      <p:sp>
        <p:nvSpPr>
          <p:cNvPr id="3" name="Content Placeholder 2">
            <a:extLst>
              <a:ext uri="{FF2B5EF4-FFF2-40B4-BE49-F238E27FC236}">
                <a16:creationId xmlns:a16="http://schemas.microsoft.com/office/drawing/2014/main" id="{DF614307-E293-2211-E27F-4CC16E7F0D3A}"/>
              </a:ext>
            </a:extLst>
          </p:cNvPr>
          <p:cNvSpPr>
            <a:spLocks noGrp="1"/>
          </p:cNvSpPr>
          <p:nvPr>
            <p:ph idx="1"/>
          </p:nvPr>
        </p:nvSpPr>
        <p:spPr>
          <a:xfrm>
            <a:off x="532170" y="709281"/>
            <a:ext cx="8611830" cy="4673196"/>
          </a:xfrm>
        </p:spPr>
        <p:txBody>
          <a:bodyPr>
            <a:noAutofit/>
          </a:bodyPr>
          <a:lstStyle/>
          <a:p>
            <a:r>
              <a:rPr lang="en-GB" sz="1800" b="1" dirty="0"/>
              <a:t>Key Benefits of AI Implementation in the Talking Therapy Service Sector</a:t>
            </a:r>
          </a:p>
          <a:p>
            <a:pPr marL="0" indent="0">
              <a:buNone/>
            </a:pPr>
            <a:endParaRPr lang="en-GB" sz="2500" dirty="0"/>
          </a:p>
          <a:p>
            <a:endParaRPr lang="en-GB" sz="2500" dirty="0"/>
          </a:p>
        </p:txBody>
      </p:sp>
      <p:graphicFrame>
        <p:nvGraphicFramePr>
          <p:cNvPr id="4" name="Table 3">
            <a:extLst>
              <a:ext uri="{FF2B5EF4-FFF2-40B4-BE49-F238E27FC236}">
                <a16:creationId xmlns:a16="http://schemas.microsoft.com/office/drawing/2014/main" id="{B850CE00-DFD0-DC34-AC38-4441214F590E}"/>
              </a:ext>
            </a:extLst>
          </p:cNvPr>
          <p:cNvGraphicFramePr>
            <a:graphicFrameLocks noGrp="1"/>
          </p:cNvGraphicFramePr>
          <p:nvPr>
            <p:extLst>
              <p:ext uri="{D42A27DB-BD31-4B8C-83A1-F6EECF244321}">
                <p14:modId xmlns:p14="http://schemas.microsoft.com/office/powerpoint/2010/main" val="2051378417"/>
              </p:ext>
            </p:extLst>
          </p:nvPr>
        </p:nvGraphicFramePr>
        <p:xfrm>
          <a:off x="1113356" y="1111525"/>
          <a:ext cx="6917288" cy="5232104"/>
        </p:xfrm>
        <a:graphic>
          <a:graphicData uri="http://schemas.openxmlformats.org/drawingml/2006/table">
            <a:tbl>
              <a:tblPr firstRow="1" firstCol="1" bandRow="1">
                <a:tableStyleId>{5C22544A-7EE6-4342-B048-85BDC9FD1C3A}</a:tableStyleId>
              </a:tblPr>
              <a:tblGrid>
                <a:gridCol w="1392141">
                  <a:extLst>
                    <a:ext uri="{9D8B030D-6E8A-4147-A177-3AD203B41FA5}">
                      <a16:colId xmlns:a16="http://schemas.microsoft.com/office/drawing/2014/main" val="2338279213"/>
                    </a:ext>
                  </a:extLst>
                </a:gridCol>
                <a:gridCol w="1410749">
                  <a:extLst>
                    <a:ext uri="{9D8B030D-6E8A-4147-A177-3AD203B41FA5}">
                      <a16:colId xmlns:a16="http://schemas.microsoft.com/office/drawing/2014/main" val="3991067338"/>
                    </a:ext>
                  </a:extLst>
                </a:gridCol>
                <a:gridCol w="4114398">
                  <a:extLst>
                    <a:ext uri="{9D8B030D-6E8A-4147-A177-3AD203B41FA5}">
                      <a16:colId xmlns:a16="http://schemas.microsoft.com/office/drawing/2014/main" val="4160290488"/>
                    </a:ext>
                  </a:extLst>
                </a:gridCol>
              </a:tblGrid>
              <a:tr h="294405">
                <a:tc>
                  <a:txBody>
                    <a:bodyPr/>
                    <a:lstStyle/>
                    <a:p>
                      <a:pPr marL="504825" algn="l">
                        <a:lnSpc>
                          <a:spcPct val="115000"/>
                        </a:lnSpc>
                        <a:spcAft>
                          <a:spcPts val="800"/>
                        </a:spcAft>
                        <a:buNone/>
                      </a:pPr>
                      <a:r>
                        <a:rPr lang="en-GB" sz="1400" b="1" kern="100" dirty="0">
                          <a:solidFill>
                            <a:schemeClr val="lt1"/>
                          </a:solidFill>
                          <a:effectLst/>
                          <a:latin typeface="+mn-lt"/>
                          <a:ea typeface="+mn-ea"/>
                          <a:cs typeface="+mn-cs"/>
                        </a:rPr>
                        <a:t>Themes</a:t>
                      </a:r>
                    </a:p>
                  </a:txBody>
                  <a:tcPr marL="24130" marR="24130" marT="38100" marB="0"/>
                </a:tc>
                <a:tc>
                  <a:txBody>
                    <a:bodyPr/>
                    <a:lstStyle/>
                    <a:p>
                      <a:pPr marL="9525" algn="ctr">
                        <a:lnSpc>
                          <a:spcPct val="115000"/>
                        </a:lnSpc>
                        <a:spcAft>
                          <a:spcPts val="800"/>
                        </a:spcAft>
                        <a:buNone/>
                      </a:pPr>
                      <a:r>
                        <a:rPr lang="en-GB" sz="1400" kern="100" dirty="0">
                          <a:effectLst/>
                        </a:rPr>
                        <a:t>Advantages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R="104775" algn="ctr">
                        <a:lnSpc>
                          <a:spcPct val="115000"/>
                        </a:lnSpc>
                        <a:spcAft>
                          <a:spcPts val="800"/>
                        </a:spcAft>
                        <a:buNone/>
                      </a:pPr>
                      <a:r>
                        <a:rPr lang="en-GB" sz="1400" kern="100" dirty="0">
                          <a:effectLst/>
                        </a:rPr>
                        <a:t> Quotation</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extLst>
                  <a:ext uri="{0D108BD9-81ED-4DB2-BD59-A6C34878D82A}">
                    <a16:rowId xmlns:a16="http://schemas.microsoft.com/office/drawing/2014/main" val="3812606115"/>
                  </a:ext>
                </a:extLst>
              </a:tr>
              <a:tr h="1099212">
                <a:tc>
                  <a:txBody>
                    <a:bodyPr/>
                    <a:lstStyle/>
                    <a:p>
                      <a:pPr>
                        <a:lnSpc>
                          <a:spcPct val="115000"/>
                        </a:lnSpc>
                        <a:spcAft>
                          <a:spcPts val="800"/>
                        </a:spcAft>
                        <a:buNone/>
                      </a:pPr>
                      <a:r>
                        <a:rPr lang="en-GB" sz="1200" kern="100" dirty="0">
                          <a:solidFill>
                            <a:schemeClr val="tx1"/>
                          </a:solidFill>
                          <a:effectLst/>
                          <a:highlight>
                            <a:srgbClr val="FFFF00"/>
                          </a:highlight>
                        </a:rPr>
                        <a:t>Patient Communication</a:t>
                      </a:r>
                      <a:endParaRPr lang="en-GB" sz="1200" kern="100" dirty="0">
                        <a:solidFill>
                          <a:schemeClr val="tx1"/>
                        </a:solidFill>
                        <a:effectLst/>
                        <a:highlight>
                          <a:srgbClr val="FFFF00"/>
                        </a:highligh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R="104775">
                        <a:lnSpc>
                          <a:spcPct val="115000"/>
                        </a:lnSpc>
                        <a:spcAft>
                          <a:spcPts val="800"/>
                        </a:spcAft>
                        <a:buNone/>
                      </a:pPr>
                      <a:r>
                        <a:rPr lang="en-GB" sz="1200" kern="100">
                          <a:effectLst/>
                        </a:rPr>
                        <a:t>1. Passive tracking of patient reactions. </a:t>
                      </a:r>
                    </a:p>
                    <a:p>
                      <a:pPr marR="104775">
                        <a:lnSpc>
                          <a:spcPct val="115000"/>
                        </a:lnSpc>
                        <a:spcAft>
                          <a:spcPts val="800"/>
                        </a:spcAft>
                        <a:buNone/>
                      </a:pPr>
                      <a:r>
                        <a:rPr lang="en-GB" sz="1200" kern="100">
                          <a:effectLst/>
                        </a:rPr>
                        <a:t>2. Optimise response options and make them more prompt.</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R="209550">
                        <a:lnSpc>
                          <a:spcPct val="92000"/>
                        </a:lnSpc>
                        <a:spcAft>
                          <a:spcPts val="35"/>
                        </a:spcAft>
                        <a:buNone/>
                      </a:pPr>
                      <a:r>
                        <a:rPr lang="en-GB" sz="1200" kern="100">
                          <a:effectLst/>
                        </a:rPr>
                        <a:t>1. "Many therapy services already implement social listening to quickly learn about any criticisms or appraisals on social media.</a:t>
                      </a:r>
                    </a:p>
                    <a:p>
                      <a:pPr marR="209550">
                        <a:lnSpc>
                          <a:spcPct val="92000"/>
                        </a:lnSpc>
                        <a:spcAft>
                          <a:spcPts val="35"/>
                        </a:spcAft>
                        <a:buNone/>
                      </a:pPr>
                      <a:r>
                        <a:rPr lang="en-GB" sz="1200" kern="100">
                          <a:effectLst/>
                        </a:rPr>
                        <a:t>2. "The inability to respond to the patients addressing your service in the public domain within several hours may already be recognised as ignoring them or having poor patient service quality</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extLst>
                  <a:ext uri="{0D108BD9-81ED-4DB2-BD59-A6C34878D82A}">
                    <a16:rowId xmlns:a16="http://schemas.microsoft.com/office/drawing/2014/main" val="1004935146"/>
                  </a:ext>
                </a:extLst>
              </a:tr>
              <a:tr h="639738">
                <a:tc>
                  <a:txBody>
                    <a:bodyPr/>
                    <a:lstStyle/>
                    <a:p>
                      <a:pPr marL="9525">
                        <a:lnSpc>
                          <a:spcPct val="115000"/>
                        </a:lnSpc>
                        <a:spcAft>
                          <a:spcPts val="800"/>
                        </a:spcAft>
                        <a:buNone/>
                      </a:pPr>
                      <a:r>
                        <a:rPr lang="en-GB" sz="1200" kern="100" dirty="0">
                          <a:solidFill>
                            <a:schemeClr val="tx1"/>
                          </a:solidFill>
                          <a:effectLst/>
                          <a:highlight>
                            <a:srgbClr val="00FFFF"/>
                          </a:highlight>
                        </a:rPr>
                        <a:t>Service user utilisation</a:t>
                      </a:r>
                      <a:endParaRPr lang="en-GB" sz="1200" kern="100" dirty="0">
                        <a:solidFill>
                          <a:schemeClr val="tx1"/>
                        </a:solidFill>
                        <a:effectLst/>
                        <a:highlight>
                          <a:srgbClr val="00FFFF"/>
                        </a:highligh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R="200025">
                        <a:lnSpc>
                          <a:spcPct val="115000"/>
                        </a:lnSpc>
                        <a:spcAft>
                          <a:spcPts val="800"/>
                        </a:spcAft>
                        <a:buNone/>
                      </a:pPr>
                      <a:r>
                        <a:rPr lang="en-GB" sz="1200" kern="100">
                          <a:effectLst/>
                        </a:rPr>
                        <a:t>Instantly identify patients returning.</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R="95250">
                        <a:lnSpc>
                          <a:spcPct val="90000"/>
                        </a:lnSpc>
                        <a:spcAft>
                          <a:spcPts val="800"/>
                        </a:spcAft>
                        <a:buNone/>
                      </a:pPr>
                      <a:r>
                        <a:rPr lang="en-GB" sz="1200" kern="100">
                          <a:effectLst/>
                        </a:rPr>
                        <a:t>"It may seem like a small thing but imagine making a second booking at the same therapy service you were treated last year and receiving a reply, "John, thank you for choosing us again"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extLst>
                  <a:ext uri="{0D108BD9-81ED-4DB2-BD59-A6C34878D82A}">
                    <a16:rowId xmlns:a16="http://schemas.microsoft.com/office/drawing/2014/main" val="2187702698"/>
                  </a:ext>
                </a:extLst>
              </a:tr>
              <a:tr h="605184">
                <a:tc>
                  <a:txBody>
                    <a:bodyPr/>
                    <a:lstStyle/>
                    <a:p>
                      <a:pPr algn="just">
                        <a:lnSpc>
                          <a:spcPct val="115000"/>
                        </a:lnSpc>
                        <a:spcAft>
                          <a:spcPts val="800"/>
                        </a:spcAft>
                        <a:buNone/>
                      </a:pPr>
                      <a:r>
                        <a:rPr lang="en-GB" sz="1200" kern="100" dirty="0">
                          <a:solidFill>
                            <a:schemeClr val="tx1"/>
                          </a:solidFill>
                          <a:effectLst/>
                          <a:highlight>
                            <a:srgbClr val="FF0000"/>
                          </a:highlight>
                        </a:rPr>
                        <a:t>Data Processing</a:t>
                      </a:r>
                      <a:endParaRPr lang="en-GB" sz="1200" kern="100" dirty="0">
                        <a:solidFill>
                          <a:schemeClr val="tx1"/>
                        </a:solidFill>
                        <a:effectLst/>
                        <a:highlight>
                          <a:srgbClr val="FF0000"/>
                        </a:highligh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R="38100">
                        <a:lnSpc>
                          <a:spcPct val="115000"/>
                        </a:lnSpc>
                        <a:spcAft>
                          <a:spcPts val="800"/>
                        </a:spcAft>
                        <a:buNone/>
                      </a:pPr>
                      <a:r>
                        <a:rPr lang="en-GB" sz="1200" kern="100">
                          <a:effectLst/>
                        </a:rPr>
                        <a:t>Track all patient engagements  longitudinally.</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L="47625" marR="85725" indent="19050">
                        <a:lnSpc>
                          <a:spcPct val="115000"/>
                        </a:lnSpc>
                        <a:spcAft>
                          <a:spcPts val="800"/>
                        </a:spcAft>
                        <a:buNone/>
                      </a:pPr>
                      <a:r>
                        <a:rPr lang="en-GB" sz="1200" kern="100">
                          <a:effectLst/>
                        </a:rPr>
                        <a:t>"Additionally, you may track the whole patient journey rather than just the moment of the treatment to analyse your treatment effectiveness.</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extLst>
                  <a:ext uri="{0D108BD9-81ED-4DB2-BD59-A6C34878D82A}">
                    <a16:rowId xmlns:a16="http://schemas.microsoft.com/office/drawing/2014/main" val="2636979205"/>
                  </a:ext>
                </a:extLst>
              </a:tr>
              <a:tr h="413679">
                <a:tc>
                  <a:txBody>
                    <a:bodyPr/>
                    <a:lstStyle/>
                    <a:p>
                      <a:pPr>
                        <a:lnSpc>
                          <a:spcPct val="115000"/>
                        </a:lnSpc>
                        <a:spcAft>
                          <a:spcPts val="800"/>
                        </a:spcAft>
                        <a:buNone/>
                      </a:pPr>
                      <a:r>
                        <a:rPr lang="en-GB" sz="1200" kern="100" dirty="0">
                          <a:solidFill>
                            <a:schemeClr val="tx1"/>
                          </a:solidFill>
                          <a:effectLst/>
                          <a:highlight>
                            <a:srgbClr val="FF00FF"/>
                          </a:highlight>
                        </a:rPr>
                        <a:t>Performance monitoring</a:t>
                      </a:r>
                      <a:endParaRPr lang="en-GB" sz="1200" kern="100" dirty="0">
                        <a:solidFill>
                          <a:schemeClr val="tx1"/>
                        </a:solidFill>
                        <a:effectLst/>
                        <a:highlight>
                          <a:srgbClr val="FF00FF"/>
                        </a:highligh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a:lnSpc>
                          <a:spcPct val="115000"/>
                        </a:lnSpc>
                        <a:spcAft>
                          <a:spcPts val="800"/>
                        </a:spcAft>
                        <a:buNone/>
                      </a:pPr>
                      <a:r>
                        <a:rPr lang="en-GB" sz="1200" kern="100">
                          <a:effectLst/>
                        </a:rPr>
                        <a:t>Reliable productivity tracking</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L="57150" marR="9525">
                        <a:lnSpc>
                          <a:spcPct val="115000"/>
                        </a:lnSpc>
                        <a:spcAft>
                          <a:spcPts val="800"/>
                        </a:spcAft>
                        <a:buNone/>
                      </a:pPr>
                      <a:r>
                        <a:rPr lang="en-GB" sz="1200" kern="100" dirty="0">
                          <a:effectLst/>
                        </a:rPr>
                        <a:t>"This also allows them to track their productivity and really know when they are performing well"</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extLst>
                  <a:ext uri="{0D108BD9-81ED-4DB2-BD59-A6C34878D82A}">
                    <a16:rowId xmlns:a16="http://schemas.microsoft.com/office/drawing/2014/main" val="3241953658"/>
                  </a:ext>
                </a:extLst>
              </a:tr>
              <a:tr h="72621">
                <a:tc>
                  <a:txBody>
                    <a:bodyPr/>
                    <a:lstStyle/>
                    <a:p>
                      <a:pPr>
                        <a:lnSpc>
                          <a:spcPct val="115000"/>
                        </a:lnSpc>
                        <a:spcAft>
                          <a:spcPts val="800"/>
                        </a:spcAft>
                        <a:buNone/>
                      </a:pPr>
                      <a:r>
                        <a:rPr lang="en-GB" sz="1200" kern="100" dirty="0">
                          <a:solidFill>
                            <a:schemeClr val="tx1"/>
                          </a:solidFill>
                          <a:effectLst/>
                          <a:highlight>
                            <a:srgbClr val="C0C0C0"/>
                          </a:highlight>
                        </a:rPr>
                        <a:t>Services </a:t>
                      </a:r>
                      <a:r>
                        <a:rPr lang="en-GB" sz="1200" u="sng" kern="100" dirty="0">
                          <a:solidFill>
                            <a:schemeClr val="tx1"/>
                          </a:solidFill>
                          <a:effectLst/>
                          <a:highlight>
                            <a:srgbClr val="C0C0C0"/>
                          </a:highlight>
                          <a:uFill>
                            <a:solidFill>
                              <a:srgbClr val="000000"/>
                            </a:solidFill>
                          </a:uFill>
                        </a:rPr>
                        <a:t>personalisation</a:t>
                      </a:r>
                      <a:endParaRPr lang="en-GB" sz="1200" kern="100" dirty="0">
                        <a:solidFill>
                          <a:schemeClr val="tx1"/>
                        </a:solidFill>
                        <a:effectLst/>
                        <a:highlight>
                          <a:srgbClr val="C0C0C0"/>
                        </a:highligh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a:lnSpc>
                          <a:spcPct val="94000"/>
                        </a:lnSpc>
                        <a:spcAft>
                          <a:spcPts val="800"/>
                        </a:spcAft>
                        <a:buNone/>
                      </a:pPr>
                      <a:r>
                        <a:rPr lang="en-GB" sz="1200" kern="100">
                          <a:effectLst/>
                        </a:rPr>
                        <a:t>Better patient experience.</a:t>
                      </a:r>
                    </a:p>
                    <a:p>
                      <a:pPr>
                        <a:lnSpc>
                          <a:spcPct val="107000"/>
                        </a:lnSpc>
                        <a:spcAft>
                          <a:spcPts val="800"/>
                        </a:spcAft>
                        <a:buNone/>
                      </a:pPr>
                      <a:r>
                        <a:rPr lang="en-GB" sz="1200" kern="100" dirty="0">
                          <a:effectLst/>
                        </a:rPr>
                        <a:t>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R="43180">
                        <a:lnSpc>
                          <a:spcPct val="94000"/>
                        </a:lnSpc>
                        <a:spcAft>
                          <a:spcPts val="800"/>
                        </a:spcAft>
                        <a:buNone/>
                      </a:pPr>
                      <a:r>
                        <a:rPr lang="en-GB" sz="1200" kern="100">
                          <a:effectLst/>
                        </a:rPr>
                        <a:t>"This personalisation is highly convenient for making every patient feel valued"</a:t>
                      </a:r>
                    </a:p>
                    <a:p>
                      <a:pPr marR="43180">
                        <a:lnSpc>
                          <a:spcPct val="107000"/>
                        </a:lnSpc>
                        <a:spcAft>
                          <a:spcPts val="800"/>
                        </a:spcAft>
                        <a:buNone/>
                      </a:pPr>
                      <a:r>
                        <a:rPr lang="en-GB" sz="12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extLst>
                  <a:ext uri="{0D108BD9-81ED-4DB2-BD59-A6C34878D82A}">
                    <a16:rowId xmlns:a16="http://schemas.microsoft.com/office/drawing/2014/main" val="608700140"/>
                  </a:ext>
                </a:extLst>
              </a:tr>
              <a:tr h="605184">
                <a:tc>
                  <a:txBody>
                    <a:bodyPr/>
                    <a:lstStyle/>
                    <a:p>
                      <a:pPr>
                        <a:lnSpc>
                          <a:spcPct val="115000"/>
                        </a:lnSpc>
                        <a:spcAft>
                          <a:spcPts val="800"/>
                        </a:spcAft>
                        <a:buNone/>
                      </a:pPr>
                      <a:r>
                        <a:rPr lang="en-GB" sz="1200" kern="100" dirty="0">
                          <a:solidFill>
                            <a:schemeClr val="tx1"/>
                          </a:solidFill>
                          <a:effectLst/>
                          <a:highlight>
                            <a:srgbClr val="00FF00"/>
                          </a:highlight>
                        </a:rPr>
                        <a:t>Predictive analysis</a:t>
                      </a:r>
                      <a:endParaRPr lang="en-GB" sz="1200" kern="100" dirty="0">
                        <a:solidFill>
                          <a:schemeClr val="tx1"/>
                        </a:solidFill>
                        <a:effectLst/>
                        <a:highlight>
                          <a:srgbClr val="00FF00"/>
                        </a:highligh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L="57150" marR="9525">
                        <a:lnSpc>
                          <a:spcPct val="115000"/>
                        </a:lnSpc>
                        <a:spcAft>
                          <a:spcPts val="800"/>
                        </a:spcAft>
                        <a:buNone/>
                      </a:pPr>
                      <a:r>
                        <a:rPr lang="en-GB" sz="1200" kern="100" dirty="0">
                          <a:effectLst/>
                        </a:rPr>
                        <a:t>Capability to optimise dynamic pricing and room management.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tc>
                  <a:txBody>
                    <a:bodyPr/>
                    <a:lstStyle/>
                    <a:p>
                      <a:pPr marL="57150" marR="209550" algn="just">
                        <a:lnSpc>
                          <a:spcPct val="115000"/>
                        </a:lnSpc>
                        <a:spcAft>
                          <a:spcPts val="800"/>
                        </a:spcAft>
                        <a:buNone/>
                      </a:pPr>
                      <a:r>
                        <a:rPr lang="en-GB" sz="1200" kern="100" dirty="0">
                          <a:effectLst/>
                        </a:rPr>
                        <a:t>"This is especially important for services that need to use dynamic treatment packages".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24130" marR="24130" marT="38100" marB="0"/>
                </a:tc>
                <a:extLst>
                  <a:ext uri="{0D108BD9-81ED-4DB2-BD59-A6C34878D82A}">
                    <a16:rowId xmlns:a16="http://schemas.microsoft.com/office/drawing/2014/main" val="292527189"/>
                  </a:ext>
                </a:extLst>
              </a:tr>
            </a:tbl>
          </a:graphicData>
        </a:graphic>
      </p:graphicFrame>
    </p:spTree>
    <p:extLst>
      <p:ext uri="{BB962C8B-B14F-4D97-AF65-F5344CB8AC3E}">
        <p14:creationId xmlns:p14="http://schemas.microsoft.com/office/powerpoint/2010/main" val="38426007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89A63-4DB7-7249-EDB5-EB8F119F649E}"/>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6C1EC3E6-682D-1056-5F0F-65AD33662FA3}"/>
              </a:ext>
            </a:extLst>
          </p:cNvPr>
          <p:cNvSpPr>
            <a:spLocks noGrp="1"/>
          </p:cNvSpPr>
          <p:nvPr>
            <p:ph idx="1"/>
          </p:nvPr>
        </p:nvSpPr>
        <p:spPr/>
        <p:txBody>
          <a:bodyPr>
            <a:normAutofit fontScale="92500"/>
          </a:bodyPr>
          <a:lstStyle/>
          <a:p>
            <a:pPr marL="0" indent="0">
              <a:buNone/>
            </a:pPr>
            <a:r>
              <a:rPr lang="en-GB" dirty="0"/>
              <a:t>Thematic analysis</a:t>
            </a:r>
          </a:p>
          <a:p>
            <a:r>
              <a:rPr lang="en-GB" dirty="0"/>
              <a:t>In small groups (3-4 students) download the True verbatim transcript on Moodle</a:t>
            </a:r>
          </a:p>
          <a:p>
            <a:r>
              <a:rPr lang="en-GB" dirty="0"/>
              <a:t>Read it through (at least twice)</a:t>
            </a:r>
          </a:p>
          <a:p>
            <a:r>
              <a:rPr lang="en-GB" dirty="0"/>
              <a:t>Start taking notes of the topics, annotations, ideas, themes you identify in this interview</a:t>
            </a:r>
          </a:p>
          <a:p>
            <a:r>
              <a:rPr lang="en-GB" dirty="0"/>
              <a:t>Share your findings in class</a:t>
            </a:r>
          </a:p>
        </p:txBody>
      </p:sp>
    </p:spTree>
    <p:extLst>
      <p:ext uri="{BB962C8B-B14F-4D97-AF65-F5344CB8AC3E}">
        <p14:creationId xmlns:p14="http://schemas.microsoft.com/office/powerpoint/2010/main" val="6314059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912" y="427227"/>
            <a:ext cx="8229600" cy="800100"/>
          </a:xfrm>
        </p:spPr>
        <p:txBody>
          <a:bodyPr anchor="ctr">
            <a:normAutofit/>
          </a:bodyPr>
          <a:lstStyle/>
          <a:p>
            <a:pPr algn="ctr"/>
            <a:r>
              <a:rPr lang="en-US" sz="3200" b="1" dirty="0">
                <a:solidFill>
                  <a:schemeClr val="tx1"/>
                </a:solidFill>
                <a:latin typeface="Arial" panose="020B0604020202020204" pitchFamily="34" charset="0"/>
                <a:cs typeface="Arial" panose="020B0604020202020204" pitchFamily="34" charset="0"/>
              </a:rPr>
              <a:t>Summary: Qualitative Analysis</a:t>
            </a:r>
          </a:p>
        </p:txBody>
      </p:sp>
      <p:sp>
        <p:nvSpPr>
          <p:cNvPr id="7" name="TextBox 6">
            <a:extLst>
              <a:ext uri="{FF2B5EF4-FFF2-40B4-BE49-F238E27FC236}">
                <a16:creationId xmlns:a16="http://schemas.microsoft.com/office/drawing/2014/main" id="{AE19CE4F-D266-4FD6-87D1-178071C78990}"/>
              </a:ext>
            </a:extLst>
          </p:cNvPr>
          <p:cNvSpPr txBox="1"/>
          <p:nvPr/>
        </p:nvSpPr>
        <p:spPr>
          <a:xfrm>
            <a:off x="1614751" y="1731978"/>
            <a:ext cx="8003232" cy="415498"/>
          </a:xfrm>
          <a:prstGeom prst="rect">
            <a:avLst/>
          </a:prstGeom>
          <a:noFill/>
        </p:spPr>
        <p:txBody>
          <a:bodyPr wrap="square">
            <a:spAutoFit/>
          </a:bodyPr>
          <a:lstStyle/>
          <a:p>
            <a:pPr defTabSz="685800"/>
            <a:r>
              <a:rPr lang="en-US" sz="2100" dirty="0">
                <a:solidFill>
                  <a:prstClr val="black"/>
                </a:solidFill>
                <a:latin typeface="Arial" panose="020B0604020202020204" pitchFamily="34" charset="0"/>
                <a:cs typeface="Arial" panose="020B0604020202020204" pitchFamily="34" charset="0"/>
              </a:rPr>
              <a:t>There are various approaches to qualitative analysis</a:t>
            </a:r>
            <a:endParaRPr lang="en-GB" sz="2100" dirty="0">
              <a:solidFill>
                <a:prstClr val="black"/>
              </a:solidFill>
              <a:latin typeface="Georgia"/>
            </a:endParaRPr>
          </a:p>
        </p:txBody>
      </p:sp>
      <p:sp>
        <p:nvSpPr>
          <p:cNvPr id="4" name="Content Placeholder 3">
            <a:extLst>
              <a:ext uri="{FF2B5EF4-FFF2-40B4-BE49-F238E27FC236}">
                <a16:creationId xmlns:a16="http://schemas.microsoft.com/office/drawing/2014/main" id="{4C44C1C4-8A5B-B6A4-A2CA-9719AD457F80}"/>
              </a:ext>
            </a:extLst>
          </p:cNvPr>
          <p:cNvSpPr>
            <a:spLocks noGrp="1"/>
          </p:cNvSpPr>
          <p:nvPr>
            <p:ph idx="1"/>
          </p:nvPr>
        </p:nvSpPr>
        <p:spPr/>
        <p:txBody>
          <a:bodyPr/>
          <a:lstStyle/>
          <a:p>
            <a:endParaRPr lang="en-GB" dirty="0"/>
          </a:p>
          <a:p>
            <a:endParaRPr lang="en-GB" dirty="0"/>
          </a:p>
          <a:p>
            <a:endParaRPr lang="en-GB" dirty="0"/>
          </a:p>
        </p:txBody>
      </p:sp>
      <p:sp>
        <p:nvSpPr>
          <p:cNvPr id="3" name="TextBox 2">
            <a:extLst>
              <a:ext uri="{FF2B5EF4-FFF2-40B4-BE49-F238E27FC236}">
                <a16:creationId xmlns:a16="http://schemas.microsoft.com/office/drawing/2014/main" id="{663258A6-F29B-DD12-A265-6B5292AA65A6}"/>
              </a:ext>
            </a:extLst>
          </p:cNvPr>
          <p:cNvSpPr txBox="1"/>
          <p:nvPr/>
        </p:nvSpPr>
        <p:spPr>
          <a:xfrm>
            <a:off x="457199" y="2458984"/>
            <a:ext cx="8357878" cy="784830"/>
          </a:xfrm>
          <a:prstGeom prst="rect">
            <a:avLst/>
          </a:prstGeom>
          <a:solidFill>
            <a:srgbClr val="C00000"/>
          </a:solidFill>
        </p:spPr>
        <p:txBody>
          <a:bodyPr wrap="square" rtlCol="0">
            <a:spAutoFit/>
          </a:bodyPr>
          <a:lstStyle/>
          <a:p>
            <a:r>
              <a:rPr lang="en-GB" sz="4500" dirty="0">
                <a:solidFill>
                  <a:schemeClr val="bg2"/>
                </a:solidFill>
                <a:effectLst>
                  <a:outerShdw blurRad="50800" dist="50800" dir="5400000" algn="ctr" rotWithShape="0">
                    <a:srgbClr val="FF0000"/>
                  </a:outerShdw>
                </a:effectLst>
              </a:rPr>
              <a:t>Commonly used approaches</a:t>
            </a:r>
          </a:p>
        </p:txBody>
      </p:sp>
      <p:sp>
        <p:nvSpPr>
          <p:cNvPr id="6" name="TextBox 5">
            <a:extLst>
              <a:ext uri="{FF2B5EF4-FFF2-40B4-BE49-F238E27FC236}">
                <a16:creationId xmlns:a16="http://schemas.microsoft.com/office/drawing/2014/main" id="{5627CD5F-46F6-8A11-150F-39BA4BA4D020}"/>
              </a:ext>
            </a:extLst>
          </p:cNvPr>
          <p:cNvSpPr txBox="1"/>
          <p:nvPr/>
        </p:nvSpPr>
        <p:spPr>
          <a:xfrm>
            <a:off x="457201" y="3243814"/>
            <a:ext cx="8357878" cy="2862322"/>
          </a:xfrm>
          <a:prstGeom prst="rect">
            <a:avLst/>
          </a:prstGeom>
          <a:solidFill>
            <a:srgbClr val="FDDCD3"/>
          </a:solidFill>
        </p:spPr>
        <p:txBody>
          <a:bodyPr wrap="square" rtlCol="0">
            <a:spAutoFit/>
          </a:bodyPr>
          <a:lstStyle/>
          <a:p>
            <a:r>
              <a:rPr lang="en-GB" sz="2000" b="1" dirty="0">
                <a:solidFill>
                  <a:srgbClr val="040C28"/>
                </a:solidFill>
                <a:latin typeface="Arial" panose="020B0604020202020204" pitchFamily="34" charset="0"/>
                <a:cs typeface="Arial" panose="020B0604020202020204" pitchFamily="34" charset="0"/>
              </a:rPr>
              <a:t>Thematic analysis </a:t>
            </a:r>
            <a:r>
              <a:rPr lang="en-GB" sz="2000" dirty="0">
                <a:solidFill>
                  <a:srgbClr val="040C28"/>
                </a:solidFill>
                <a:latin typeface="Arial" panose="020B0604020202020204" pitchFamily="34" charset="0"/>
                <a:cs typeface="Arial" panose="020B0604020202020204" pitchFamily="34" charset="0"/>
              </a:rPr>
              <a:t>(identifying patterns/themes e.g., reading the text)</a:t>
            </a:r>
            <a:endParaRPr lang="en-GB" sz="2000" dirty="0">
              <a:solidFill>
                <a:schemeClr val="bg2"/>
              </a:solidFill>
              <a:effectLst>
                <a:outerShdw blurRad="50800" dist="50800" dir="5400000" algn="ctr" rotWithShape="0">
                  <a:srgbClr val="FF0000"/>
                </a:outerShdw>
              </a:effectLst>
              <a:latin typeface="Arial" panose="020B0604020202020204" pitchFamily="34" charset="0"/>
              <a:cs typeface="Arial" panose="020B0604020202020204" pitchFamily="34" charset="0"/>
            </a:endParaRPr>
          </a:p>
          <a:p>
            <a:endParaRPr lang="en-GB" sz="2000" b="0" i="0" dirty="0">
              <a:solidFill>
                <a:srgbClr val="040C28"/>
              </a:solidFill>
              <a:effectLst/>
              <a:latin typeface="Arial" panose="020B0604020202020204" pitchFamily="34" charset="0"/>
              <a:cs typeface="Arial" panose="020B0604020202020204" pitchFamily="34" charset="0"/>
            </a:endParaRPr>
          </a:p>
          <a:p>
            <a:r>
              <a:rPr lang="en-GB" sz="2000" b="1" i="0" dirty="0">
                <a:solidFill>
                  <a:srgbClr val="040C28"/>
                </a:solidFill>
                <a:effectLst/>
                <a:latin typeface="Arial" panose="020B0604020202020204" pitchFamily="34" charset="0"/>
                <a:cs typeface="Arial" panose="020B0604020202020204" pitchFamily="34" charset="0"/>
              </a:rPr>
              <a:t>Content analysis </a:t>
            </a:r>
            <a:r>
              <a:rPr lang="en-GB" sz="2000" b="0" i="0" dirty="0">
                <a:solidFill>
                  <a:srgbClr val="040C28"/>
                </a:solidFill>
                <a:effectLst/>
                <a:latin typeface="Arial" panose="020B0604020202020204" pitchFamily="34" charset="0"/>
                <a:cs typeface="Arial" panose="020B0604020202020204" pitchFamily="34" charset="0"/>
              </a:rPr>
              <a:t>(identify words/themes e.g., quantify and </a:t>
            </a:r>
            <a:r>
              <a:rPr lang="en-GB" sz="2000" b="0" i="0" dirty="0" err="1">
                <a:solidFill>
                  <a:srgbClr val="040C28"/>
                </a:solidFill>
                <a:effectLst/>
                <a:latin typeface="Arial" panose="020B0604020202020204" pitchFamily="34" charset="0"/>
                <a:cs typeface="Arial" panose="020B0604020202020204" pitchFamily="34" charset="0"/>
              </a:rPr>
              <a:t>analyze</a:t>
            </a:r>
            <a:r>
              <a:rPr lang="en-GB" sz="2000" b="0" i="0" dirty="0">
                <a:solidFill>
                  <a:srgbClr val="040C28"/>
                </a:solidFill>
                <a:effectLst/>
                <a:latin typeface="Arial" panose="020B0604020202020204" pitchFamily="34" charset="0"/>
                <a:cs typeface="Arial" panose="020B0604020202020204" pitchFamily="34" charset="0"/>
              </a:rPr>
              <a:t>)</a:t>
            </a:r>
          </a:p>
          <a:p>
            <a:endParaRPr lang="en-GB" sz="2000" b="0" i="0" dirty="0">
              <a:solidFill>
                <a:srgbClr val="040C28"/>
              </a:solidFill>
              <a:effectLst/>
              <a:latin typeface="Arial" panose="020B0604020202020204" pitchFamily="34" charset="0"/>
              <a:cs typeface="Arial" panose="020B0604020202020204" pitchFamily="34" charset="0"/>
            </a:endParaRPr>
          </a:p>
          <a:p>
            <a:r>
              <a:rPr lang="en-GB" sz="2000" b="1" i="0" dirty="0">
                <a:solidFill>
                  <a:srgbClr val="040C28"/>
                </a:solidFill>
                <a:effectLst/>
                <a:latin typeface="Arial" panose="020B0604020202020204" pitchFamily="34" charset="0"/>
                <a:cs typeface="Arial" panose="020B0604020202020204" pitchFamily="34" charset="0"/>
              </a:rPr>
              <a:t>Narrative analysis </a:t>
            </a:r>
            <a:r>
              <a:rPr lang="en-GB" sz="2000" b="0" i="0" dirty="0">
                <a:solidFill>
                  <a:srgbClr val="040C28"/>
                </a:solidFill>
                <a:effectLst/>
                <a:latin typeface="Arial" panose="020B0604020202020204" pitchFamily="34" charset="0"/>
                <a:cs typeface="Arial" panose="020B0604020202020204" pitchFamily="34" charset="0"/>
              </a:rPr>
              <a:t>(live in storied forms, e.g., beginning, middle and end)</a:t>
            </a:r>
          </a:p>
          <a:p>
            <a:endParaRPr lang="en-GB" sz="2000" b="0" i="0" dirty="0">
              <a:solidFill>
                <a:srgbClr val="040C28"/>
              </a:solidFill>
              <a:effectLst/>
              <a:latin typeface="Arial" panose="020B0604020202020204" pitchFamily="34" charset="0"/>
              <a:cs typeface="Arial" panose="020B0604020202020204" pitchFamily="34" charset="0"/>
            </a:endParaRPr>
          </a:p>
          <a:p>
            <a:r>
              <a:rPr lang="en-GB" sz="2000" b="1" i="0" dirty="0">
                <a:solidFill>
                  <a:srgbClr val="040C28"/>
                </a:solidFill>
                <a:effectLst/>
                <a:latin typeface="Arial" panose="020B0604020202020204" pitchFamily="34" charset="0"/>
                <a:cs typeface="Arial" panose="020B0604020202020204" pitchFamily="34" charset="0"/>
              </a:rPr>
              <a:t>Discourse analysis </a:t>
            </a:r>
            <a:r>
              <a:rPr lang="en-GB" sz="2000" b="0" i="0" dirty="0">
                <a:solidFill>
                  <a:srgbClr val="040C28"/>
                </a:solidFill>
                <a:effectLst/>
                <a:latin typeface="Arial" panose="020B0604020202020204" pitchFamily="34" charset="0"/>
                <a:cs typeface="Arial" panose="020B0604020202020204" pitchFamily="34" charset="0"/>
              </a:rPr>
              <a:t>(explore the structure and expression of language, e.g.  social) </a:t>
            </a:r>
          </a:p>
        </p:txBody>
      </p:sp>
    </p:spTree>
    <p:extLst>
      <p:ext uri="{BB962C8B-B14F-4D97-AF65-F5344CB8AC3E}">
        <p14:creationId xmlns:p14="http://schemas.microsoft.com/office/powerpoint/2010/main" val="37842865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6FC7A-80C3-BF2B-2C73-88F5FFBEE9B0}"/>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6E326A9-BC77-4AB7-0C60-C5D42036E836}"/>
              </a:ext>
            </a:extLst>
          </p:cNvPr>
          <p:cNvSpPr>
            <a:spLocks noGrp="1"/>
          </p:cNvSpPr>
          <p:nvPr>
            <p:ph idx="1"/>
          </p:nvPr>
        </p:nvSpPr>
        <p:spPr/>
        <p:txBody>
          <a:bodyPr>
            <a:normAutofit/>
          </a:bodyPr>
          <a:lstStyle/>
          <a:p>
            <a:r>
              <a:rPr lang="en-GB" sz="2300" dirty="0"/>
              <a:t>Blaikie, N. and Morford, S. (2005) ‘</a:t>
            </a:r>
            <a:r>
              <a:rPr lang="en-GB" sz="2300" dirty="0" err="1"/>
              <a:t>Analyzing</a:t>
            </a:r>
            <a:r>
              <a:rPr lang="en-GB" sz="2300" dirty="0"/>
              <a:t> Quantitative Data’, Canadian journal of program evaluation, 20(1), pp. 161-.</a:t>
            </a:r>
          </a:p>
          <a:p>
            <a:r>
              <a:rPr lang="en-GB" sz="2300" dirty="0" err="1"/>
              <a:t>Hernon</a:t>
            </a:r>
            <a:r>
              <a:rPr lang="en-GB" sz="2300" dirty="0"/>
              <a:t>, P. (2004) ‘The Sage </a:t>
            </a:r>
            <a:r>
              <a:rPr lang="en-GB" sz="2300" dirty="0" err="1"/>
              <a:t>Encyclopedia</a:t>
            </a:r>
            <a:r>
              <a:rPr lang="en-GB" sz="2300" dirty="0"/>
              <a:t> of Social Science Research Methods’, Library &amp; information science research, pp. 404–406. Available at: https://doi.org/10.1016/j.lisr.2004.02.002. </a:t>
            </a:r>
          </a:p>
          <a:p>
            <a:r>
              <a:rPr lang="en-GB" sz="2300" dirty="0"/>
              <a:t>Stuckey HL. The second step in data analysis: Coding qualitative research data. J Soc Health Diabetes 2015;3:7-10.</a:t>
            </a:r>
          </a:p>
        </p:txBody>
      </p:sp>
    </p:spTree>
    <p:extLst>
      <p:ext uri="{BB962C8B-B14F-4D97-AF65-F5344CB8AC3E}">
        <p14:creationId xmlns:p14="http://schemas.microsoft.com/office/powerpoint/2010/main" val="2260791110"/>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C78B070E-6B5F-AED0-4411-56903AAE4638}"/>
              </a:ext>
            </a:extLst>
          </p:cNvPr>
          <p:cNvSpPr>
            <a:spLocks noGrp="1"/>
          </p:cNvSpPr>
          <p:nvPr>
            <p:ph type="title"/>
          </p:nvPr>
        </p:nvSpPr>
        <p:spPr>
          <a:xfrm>
            <a:off x="1315641" y="299311"/>
            <a:ext cx="6172200" cy="857250"/>
          </a:xfrm>
        </p:spPr>
        <p:txBody>
          <a:bodyPr>
            <a:normAutofit fontScale="90000"/>
          </a:bodyPr>
          <a:lstStyle/>
          <a:p>
            <a:r>
              <a:rPr lang="en-GB" altLang="en-US" dirty="0"/>
              <a:t>Independent learning tasks</a:t>
            </a:r>
          </a:p>
        </p:txBody>
      </p:sp>
      <p:pic>
        <p:nvPicPr>
          <p:cNvPr id="68611" name="Picture 5" descr="How you'll study as a computer science undergraduate">
            <a:extLst>
              <a:ext uri="{FF2B5EF4-FFF2-40B4-BE49-F238E27FC236}">
                <a16:creationId xmlns:a16="http://schemas.microsoft.com/office/drawing/2014/main" id="{C89A588D-2E6A-1B9D-D4FB-8CEE078185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316" y="1819275"/>
            <a:ext cx="5724525" cy="321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A9A0F-E70E-0D56-F81C-B92A2BA79312}"/>
              </a:ext>
            </a:extLst>
          </p:cNvPr>
          <p:cNvSpPr>
            <a:spLocks noGrp="1"/>
          </p:cNvSpPr>
          <p:nvPr>
            <p:ph type="title"/>
          </p:nvPr>
        </p:nvSpPr>
        <p:spPr/>
        <p:txBody>
          <a:bodyPr>
            <a:normAutofit fontScale="90000"/>
          </a:bodyPr>
          <a:lstStyle/>
          <a:p>
            <a:r>
              <a:rPr lang="en-GB" dirty="0"/>
              <a:t>First analysis</a:t>
            </a:r>
            <a:br>
              <a:rPr lang="en-GB" dirty="0"/>
            </a:br>
            <a:r>
              <a:rPr lang="en-GB" sz="3300" i="1" dirty="0"/>
              <a:t>Primary research</a:t>
            </a:r>
          </a:p>
        </p:txBody>
      </p:sp>
      <p:sp>
        <p:nvSpPr>
          <p:cNvPr id="3" name="Content Placeholder 2">
            <a:extLst>
              <a:ext uri="{FF2B5EF4-FFF2-40B4-BE49-F238E27FC236}">
                <a16:creationId xmlns:a16="http://schemas.microsoft.com/office/drawing/2014/main" id="{AD6B0440-5854-02B1-38EF-5D17ECE54E50}"/>
              </a:ext>
            </a:extLst>
          </p:cNvPr>
          <p:cNvSpPr>
            <a:spLocks noGrp="1"/>
          </p:cNvSpPr>
          <p:nvPr>
            <p:ph idx="1"/>
          </p:nvPr>
        </p:nvSpPr>
        <p:spPr/>
        <p:txBody>
          <a:bodyPr>
            <a:normAutofit fontScale="85000" lnSpcReduction="20000"/>
          </a:bodyPr>
          <a:lstStyle/>
          <a:p>
            <a:r>
              <a:rPr lang="en-GB" dirty="0"/>
              <a:t>Open a new sheet in Excel or SPSS</a:t>
            </a:r>
          </a:p>
          <a:p>
            <a:pPr lvl="1"/>
            <a:r>
              <a:rPr lang="en-GB" dirty="0"/>
              <a:t>Label your variables</a:t>
            </a:r>
          </a:p>
          <a:p>
            <a:pPr lvl="1"/>
            <a:r>
              <a:rPr lang="en-GB" dirty="0"/>
              <a:t>Input your data findings from questionnaire, survey</a:t>
            </a:r>
          </a:p>
          <a:p>
            <a:pPr lvl="1"/>
            <a:r>
              <a:rPr lang="en-GB" dirty="0"/>
              <a:t>Identify relevant variables and run the descriptive analysis (e.g., mean, SD, min/max, etc..)</a:t>
            </a:r>
          </a:p>
          <a:p>
            <a:pPr lvl="1"/>
            <a:r>
              <a:rPr lang="en-GB" dirty="0"/>
              <a:t>Use visualisation to capture data findings (e.g., diagram, histogram, pie charts, tables,…) .</a:t>
            </a:r>
          </a:p>
          <a:p>
            <a:r>
              <a:rPr lang="en-GB" dirty="0"/>
              <a:t>Save your file in the OneDrive folder.</a:t>
            </a:r>
          </a:p>
          <a:p>
            <a:r>
              <a:rPr lang="en-GB" dirty="0"/>
              <a:t>Submit your analysis in: </a:t>
            </a:r>
            <a:r>
              <a:rPr lang="en-GB" dirty="0">
                <a:hlinkClick r:id="rId2"/>
              </a:rPr>
              <a:t>https://forms.office.com/e/szwKn8Va7w</a:t>
            </a:r>
            <a:endParaRPr lang="en-GB" dirty="0"/>
          </a:p>
          <a:p>
            <a:endParaRPr lang="en-GB" dirty="0"/>
          </a:p>
        </p:txBody>
      </p:sp>
    </p:spTree>
    <p:extLst>
      <p:ext uri="{BB962C8B-B14F-4D97-AF65-F5344CB8AC3E}">
        <p14:creationId xmlns:p14="http://schemas.microsoft.com/office/powerpoint/2010/main" val="28752485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5E5D18-FCE2-67DA-3F2E-7383FECD16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76A4BE-C497-07C9-4C80-AAE542DDA0E6}"/>
              </a:ext>
            </a:extLst>
          </p:cNvPr>
          <p:cNvSpPr>
            <a:spLocks noGrp="1"/>
          </p:cNvSpPr>
          <p:nvPr>
            <p:ph type="title"/>
          </p:nvPr>
        </p:nvSpPr>
        <p:spPr>
          <a:xfrm>
            <a:off x="402956" y="0"/>
            <a:ext cx="8229600" cy="1143000"/>
          </a:xfrm>
        </p:spPr>
        <p:txBody>
          <a:bodyPr>
            <a:normAutofit fontScale="90000"/>
          </a:bodyPr>
          <a:lstStyle/>
          <a:p>
            <a:r>
              <a:rPr lang="en-GB" dirty="0"/>
              <a:t>First analysis</a:t>
            </a:r>
            <a:br>
              <a:rPr lang="en-GB" dirty="0"/>
            </a:br>
            <a:r>
              <a:rPr lang="en-GB" sz="3300" i="1" dirty="0"/>
              <a:t>Systematic Review</a:t>
            </a:r>
          </a:p>
        </p:txBody>
      </p:sp>
      <p:sp>
        <p:nvSpPr>
          <p:cNvPr id="3" name="Content Placeholder 2">
            <a:extLst>
              <a:ext uri="{FF2B5EF4-FFF2-40B4-BE49-F238E27FC236}">
                <a16:creationId xmlns:a16="http://schemas.microsoft.com/office/drawing/2014/main" id="{93A33773-FB0E-513A-EE8F-B3DC7FC3F6E2}"/>
              </a:ext>
            </a:extLst>
          </p:cNvPr>
          <p:cNvSpPr>
            <a:spLocks noGrp="1"/>
          </p:cNvSpPr>
          <p:nvPr>
            <p:ph idx="1"/>
          </p:nvPr>
        </p:nvSpPr>
        <p:spPr>
          <a:xfrm>
            <a:off x="457200" y="1359976"/>
            <a:ext cx="8229600" cy="4459636"/>
          </a:xfrm>
        </p:spPr>
        <p:txBody>
          <a:bodyPr>
            <a:normAutofit fontScale="85000" lnSpcReduction="10000"/>
          </a:bodyPr>
          <a:lstStyle/>
          <a:p>
            <a:r>
              <a:rPr lang="en-GB" dirty="0"/>
              <a:t>Look for a suitable quality appraisal tool (CASP, Oxford, etc.)</a:t>
            </a:r>
          </a:p>
          <a:p>
            <a:r>
              <a:rPr lang="en-GB" dirty="0"/>
              <a:t>Use 2 of your selected articles and conduct a quality assessment of each using the selected tool.</a:t>
            </a:r>
          </a:p>
          <a:p>
            <a:pPr lvl="1"/>
            <a:r>
              <a:rPr lang="en-GB" dirty="0"/>
              <a:t>Note down the outcomes.</a:t>
            </a:r>
          </a:p>
          <a:p>
            <a:r>
              <a:rPr lang="en-GB" dirty="0"/>
              <a:t>Save your document in the OneDrive folder.</a:t>
            </a:r>
          </a:p>
          <a:p>
            <a:r>
              <a:rPr lang="en-GB" dirty="0"/>
              <a:t>Submit your analysis in: </a:t>
            </a:r>
            <a:r>
              <a:rPr lang="en-GB" dirty="0">
                <a:hlinkClick r:id="rId2"/>
              </a:rPr>
              <a:t>https://forms.office.com/e/szwKn8Va7w</a:t>
            </a:r>
            <a:endParaRPr lang="en-GB" dirty="0"/>
          </a:p>
          <a:p>
            <a:r>
              <a:rPr lang="en-GB" dirty="0"/>
              <a:t>Discuss your appraisal with your supervisor at your next supervision meeting.</a:t>
            </a:r>
          </a:p>
        </p:txBody>
      </p:sp>
    </p:spTree>
    <p:extLst>
      <p:ext uri="{BB962C8B-B14F-4D97-AF65-F5344CB8AC3E}">
        <p14:creationId xmlns:p14="http://schemas.microsoft.com/office/powerpoint/2010/main" val="27508804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262899" y="1849950"/>
            <a:ext cx="6869430" cy="2215991"/>
          </a:xfrm>
          <a:prstGeom prst="rect">
            <a:avLst/>
          </a:prstGeom>
          <a:ln w="28574">
            <a:solidFill>
              <a:srgbClr val="FFFFFF"/>
            </a:solidFill>
          </a:ln>
        </p:spPr>
        <p:txBody>
          <a:bodyPr vert="horz" wrap="square" lIns="0" tIns="0" rIns="0" bIns="0" rtlCol="0">
            <a:spAutoFit/>
          </a:bodyPr>
          <a:lstStyle/>
          <a:p>
            <a:pPr marR="63499" algn="ctr"/>
            <a:r>
              <a:rPr sz="3600" b="1" spc="-125" dirty="0">
                <a:latin typeface="Tahoma"/>
                <a:cs typeface="Tahoma"/>
              </a:rPr>
              <a:t>Questions?</a:t>
            </a:r>
            <a:endParaRPr lang="en-GB" sz="3600" b="1" spc="-125" dirty="0">
              <a:latin typeface="Tahoma"/>
              <a:cs typeface="Tahoma"/>
            </a:endParaRPr>
          </a:p>
          <a:p>
            <a:pPr marR="63499" algn="ctr"/>
            <a:endParaRPr lang="en-GB" sz="3600" dirty="0">
              <a:latin typeface="Tahoma"/>
              <a:cs typeface="Tahoma"/>
            </a:endParaRPr>
          </a:p>
          <a:p>
            <a:pPr marR="63499" algn="ctr"/>
            <a:endParaRPr lang="en-GB" sz="3600" dirty="0">
              <a:latin typeface="Tahoma"/>
              <a:cs typeface="Tahoma"/>
            </a:endParaRPr>
          </a:p>
          <a:p>
            <a:pPr marR="63499" algn="ctr"/>
            <a:r>
              <a:rPr lang="en-GB" sz="3600" dirty="0">
                <a:latin typeface="Tahoma"/>
                <a:cs typeface="Tahoma"/>
              </a:rPr>
              <a:t>What did you learn today?</a:t>
            </a:r>
            <a:endParaRPr sz="3600" dirty="0">
              <a:latin typeface="Tahoma"/>
              <a:cs typeface="Tahoma"/>
            </a:endParaRPr>
          </a:p>
        </p:txBody>
      </p:sp>
      <p:sp>
        <p:nvSpPr>
          <p:cNvPr id="3" name="object 3"/>
          <p:cNvSpPr txBox="1"/>
          <p:nvPr/>
        </p:nvSpPr>
        <p:spPr>
          <a:xfrm>
            <a:off x="8793264" y="5641080"/>
            <a:ext cx="172720" cy="166712"/>
          </a:xfrm>
          <a:prstGeom prst="rect">
            <a:avLst/>
          </a:prstGeom>
        </p:spPr>
        <p:txBody>
          <a:bodyPr vert="horz" wrap="square" lIns="0" tIns="12700" rIns="0" bIns="0" rtlCol="0">
            <a:spAutoFit/>
          </a:bodyPr>
          <a:lstStyle/>
          <a:p>
            <a:pPr marL="12700">
              <a:spcBef>
                <a:spcPts val="100"/>
              </a:spcBef>
            </a:pPr>
            <a:r>
              <a:rPr sz="1000" spc="-25" dirty="0">
                <a:solidFill>
                  <a:srgbClr val="5E686C"/>
                </a:solidFill>
                <a:latin typeface="Tahoma"/>
                <a:cs typeface="Tahoma"/>
              </a:rPr>
              <a:t>26</a:t>
            </a:r>
            <a:endParaRPr sz="1000">
              <a:latin typeface="Tahoma"/>
              <a:cs typeface="Tahoma"/>
            </a:endParaRPr>
          </a:p>
        </p:txBody>
      </p:sp>
    </p:spTree>
    <p:extLst>
      <p:ext uri="{BB962C8B-B14F-4D97-AF65-F5344CB8AC3E}">
        <p14:creationId xmlns:p14="http://schemas.microsoft.com/office/powerpoint/2010/main" val="19918425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2352</Words>
  <Application>Microsoft Office PowerPoint</Application>
  <PresentationFormat>On-screen Show (4:3)</PresentationFormat>
  <Paragraphs>273</Paragraphs>
  <Slides>39</Slides>
  <Notes>13</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39</vt:i4>
      </vt:variant>
    </vt:vector>
  </HeadingPairs>
  <TitlesOfParts>
    <vt:vector size="52" baseType="lpstr">
      <vt:lpstr>DengXian</vt:lpstr>
      <vt:lpstr>Google Sans</vt:lpstr>
      <vt:lpstr>Myriad Pro</vt:lpstr>
      <vt:lpstr>Source Serif Pro Variable</vt:lpstr>
      <vt:lpstr>Aptos</vt:lpstr>
      <vt:lpstr>Arial</vt:lpstr>
      <vt:lpstr>Arial</vt:lpstr>
      <vt:lpstr>Calibri</vt:lpstr>
      <vt:lpstr>Georgia</vt:lpstr>
      <vt:lpstr>Tahoma</vt:lpstr>
      <vt:lpstr>Verdana</vt:lpstr>
      <vt:lpstr>Wingdings</vt:lpstr>
      <vt:lpstr>20140311PresentationUWTSDTemplate</vt:lpstr>
      <vt:lpstr>  Public Health and Social Care in Practice Dissertation  LCHS7004 Workshop 3      </vt:lpstr>
      <vt:lpstr>Learning outcomes</vt:lpstr>
      <vt:lpstr>Dates Key Deliverables  September 2026</vt:lpstr>
      <vt:lpstr>Aims of the Session</vt:lpstr>
      <vt:lpstr>Data Analysis</vt:lpstr>
      <vt:lpstr>Data Analysis various types</vt:lpstr>
      <vt:lpstr>What is the difference between the Univariate, Bivariate and Multivariate descriptive statistics? </vt:lpstr>
      <vt:lpstr>Leading Data analysis software  SPSS &amp; Nvivo </vt:lpstr>
      <vt:lpstr>SPSS Interface – Data View</vt:lpstr>
      <vt:lpstr>SPSS Interface – Variable View</vt:lpstr>
      <vt:lpstr>Difference between the Uni, Bi Multivariate descriptive statistics</vt:lpstr>
      <vt:lpstr>What is Inferential statistical analysis?</vt:lpstr>
      <vt:lpstr>Inferential statistics </vt:lpstr>
      <vt:lpstr>Inferential statistics </vt:lpstr>
      <vt:lpstr>Inferential statistics </vt:lpstr>
      <vt:lpstr>Example statistical test for relating variables together </vt:lpstr>
      <vt:lpstr>Examples of statistical test for comparing variables</vt:lpstr>
      <vt:lpstr>Activity</vt:lpstr>
      <vt:lpstr>Descriptive Statistics</vt:lpstr>
      <vt:lpstr>Descriptive Analysis</vt:lpstr>
      <vt:lpstr>Research methods for analysing data</vt:lpstr>
      <vt:lpstr>Statistical Package for the Social Sciences (SPSS)</vt:lpstr>
      <vt:lpstr>Presenting descriptive statistics</vt:lpstr>
      <vt:lpstr>Summary: Quantitative Analysis</vt:lpstr>
      <vt:lpstr>What is qualitative analysis</vt:lpstr>
      <vt:lpstr>Nvivo Interface - Data</vt:lpstr>
      <vt:lpstr>Nvivo Interface - Codes</vt:lpstr>
      <vt:lpstr>Nvivo</vt:lpstr>
      <vt:lpstr>Thematic analysis</vt:lpstr>
      <vt:lpstr>PowerPoint Presentation</vt:lpstr>
      <vt:lpstr>Challenges with Analysing Qualitative Data </vt:lpstr>
      <vt:lpstr>Example Thematic Analysis</vt:lpstr>
      <vt:lpstr>Group activity</vt:lpstr>
      <vt:lpstr>Summary: Qualitative Analysis</vt:lpstr>
      <vt:lpstr>References</vt:lpstr>
      <vt:lpstr>Independent learning tasks</vt:lpstr>
      <vt:lpstr>First analysis Primary research</vt:lpstr>
      <vt:lpstr>First analysis Systematic Review</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46</cp:revision>
  <dcterms:created xsi:type="dcterms:W3CDTF">2015-04-14T15:21:28Z</dcterms:created>
  <dcterms:modified xsi:type="dcterms:W3CDTF">2026-09-13T15:22:51Z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