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88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341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91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8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122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2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00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97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91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670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731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739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707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95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906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661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98A2F9-85FF-4D75-97FD-F28C55A5BEF2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13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ixabay.com/en/mental-health-brain-thinking-2313430/" TargetMode="Externa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ohioemployerlawblog.com/2018/07/dealing-with-ieds-in-your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drdeborahserani.blogspot.com/2017/07/stigma-and-mental-illness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pythagoreionip.blogspot.com/2014/1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hyperlink" Target="https://freepngimg.com/png/85354-text-question-blog-questions-logo-a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3BF2C-061B-F2D7-3215-D615F7B81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1742" y="648930"/>
            <a:ext cx="3461281" cy="334733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/>
              <a:t>Bipolar Disorder: Historical Treatment, Modern Care &amp; Future Directions</a:t>
            </a:r>
            <a:br>
              <a:rPr lang="en-US" sz="3400" b="1"/>
            </a:br>
            <a:endParaRPr lang="en-US" sz="3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607220-18AF-40EA-47A8-1F477D87E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1742" y="3996267"/>
            <a:ext cx="3461281" cy="188700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BY: Fateha Altafi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Student ID: 2309157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Module: Psychological Classifications and Provisions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Module Code: BMHP6029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Lecturer: Neale Haddon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ilhouette of a tree&#10;&#10;AI-generated content may be incorrect.">
            <a:extLst>
              <a:ext uri="{FF2B5EF4-FFF2-40B4-BE49-F238E27FC236}">
                <a16:creationId xmlns:a16="http://schemas.microsoft.com/office/drawing/2014/main" id="{AE274BAF-0725-8221-92C0-63816C2FEC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9" b="99306" l="9455" r="87515">
                        <a14:foregroundMark x1="15030" y1="22083" x2="13697" y2="32778"/>
                        <a14:foregroundMark x1="13697" y1="32778" x2="15152" y2="46111"/>
                        <a14:foregroundMark x1="15152" y1="46111" x2="25939" y2="70139"/>
                        <a14:foregroundMark x1="25939" y1="70139" x2="23273" y2="92917"/>
                        <a14:foregroundMark x1="23273" y1="92917" x2="33939" y2="81250"/>
                        <a14:foregroundMark x1="33939" y1="81250" x2="38788" y2="97222"/>
                        <a14:foregroundMark x1="38788" y1="97222" x2="48606" y2="99167"/>
                        <a14:foregroundMark x1="48606" y1="99167" x2="58559" y2="97134"/>
                        <a14:foregroundMark x1="63255" y1="93341" x2="69091" y2="85278"/>
                        <a14:foregroundMark x1="62556" y1="94307" x2="62899" y2="93833"/>
                        <a14:foregroundMark x1="69091" y1="85278" x2="80485" y2="85000"/>
                        <a14:foregroundMark x1="80485" y1="85000" x2="80485" y2="72222"/>
                        <a14:foregroundMark x1="80485" y1="72222" x2="87030" y2="50694"/>
                        <a14:foregroundMark x1="87030" y1="50694" x2="74303" y2="29861"/>
                        <a14:foregroundMark x1="74303" y1="29861" x2="69333" y2="15833"/>
                        <a14:foregroundMark x1="69333" y1="15833" x2="63394" y2="7222"/>
                        <a14:foregroundMark x1="51903" y1="1445" x2="51515" y2="1250"/>
                        <a14:foregroundMark x1="63394" y1="7222" x2="55640" y2="3324"/>
                        <a14:foregroundMark x1="51515" y1="1250" x2="40595" y2="2722"/>
                        <a14:foregroundMark x1="25396" y1="6121" x2="14752" y2="17882"/>
                        <a14:foregroundMark x1="16612" y1="61364" x2="16950" y2="62002"/>
                        <a14:foregroundMark x1="21912" y1="78394" x2="22303" y2="83889"/>
                        <a14:foregroundMark x1="21701" y1="75437" x2="21740" y2="75988"/>
                        <a14:foregroundMark x1="21573" y1="73646" x2="21662" y2="74889"/>
                        <a14:foregroundMark x1="22303" y1="83889" x2="18667" y2="99444"/>
                        <a14:foregroundMark x1="54424" y1="62778" x2="49818" y2="43611"/>
                        <a14:foregroundMark x1="49818" y1="43611" x2="57333" y2="30000"/>
                        <a14:foregroundMark x1="57333" y1="30000" x2="62788" y2="58889"/>
                        <a14:foregroundMark x1="62788" y1="58889" x2="49939" y2="63750"/>
                        <a14:foregroundMark x1="49939" y1="63750" x2="47879" y2="54306"/>
                        <a14:foregroundMark x1="38424" y1="36528" x2="44364" y2="16667"/>
                        <a14:foregroundMark x1="44364" y1="16667" x2="52242" y2="29028"/>
                        <a14:foregroundMark x1="52242" y1="29028" x2="50909" y2="35278"/>
                        <a14:foregroundMark x1="34667" y1="21250" x2="48485" y2="8750"/>
                        <a14:foregroundMark x1="48485" y1="8750" x2="53697" y2="8889"/>
                        <a14:foregroundMark x1="64121" y1="6944" x2="57100" y2="3324"/>
                        <a14:foregroundMark x1="51568" y1="2048" x2="40424" y2="2454"/>
                        <a14:foregroundMark x1="25217" y1="5840" x2="23515" y2="6667"/>
                        <a14:foregroundMark x1="35030" y1="10000" x2="29576" y2="32083"/>
                        <a14:foregroundMark x1="28000" y1="17500" x2="23758" y2="13889"/>
                        <a14:foregroundMark x1="26788" y1="22500" x2="27030" y2="49444"/>
                        <a14:foregroundMark x1="27030" y1="49444" x2="25939" y2="52778"/>
                        <a14:foregroundMark x1="22424" y1="43889" x2="44606" y2="38889"/>
                        <a14:foregroundMark x1="44606" y1="38889" x2="42545" y2="38056"/>
                        <a14:foregroundMark x1="36606" y1="37222" x2="47394" y2="35972"/>
                        <a14:foregroundMark x1="47394" y1="35972" x2="48606" y2="35278"/>
                        <a14:foregroundMark x1="53576" y1="24722" x2="53576" y2="21389"/>
                        <a14:foregroundMark x1="64242" y1="53194" x2="61212" y2="69444"/>
                        <a14:foregroundMark x1="68606" y1="62778" x2="52000" y2="71528"/>
                        <a14:foregroundMark x1="52000" y1="71528" x2="54909" y2="81944"/>
                        <a14:foregroundMark x1="54909" y1="81944" x2="62424" y2="88472"/>
                        <a14:foregroundMark x1="62424" y1="88472" x2="73091" y2="82083"/>
                        <a14:foregroundMark x1="73091" y1="82083" x2="76121" y2="78750"/>
                        <a14:foregroundMark x1="34788" y1="6667" x2="25697" y2="9583"/>
                        <a14:foregroundMark x1="25697" y1="9583" x2="25939" y2="9583"/>
                        <a14:foregroundMark x1="40651" y1="2807" x2="40727" y2="2778"/>
                        <a14:foregroundMark x1="30545" y1="6667" x2="40528" y2="2854"/>
                        <a14:foregroundMark x1="41091" y1="3056" x2="40121" y2="833"/>
                        <a14:foregroundMark x1="33337" y1="4084" x2="28485" y2="6111"/>
                        <a14:foregroundMark x1="40121" y1="1250" x2="39660" y2="1442"/>
                        <a14:foregroundMark x1="28485" y1="6111" x2="27152" y2="7222"/>
                        <a14:foregroundMark x1="25091" y1="35417" x2="19394" y2="32639"/>
                        <a14:foregroundMark x1="11636" y1="32222" x2="13576" y2="23333"/>
                        <a14:foregroundMark x1="13576" y1="34583" x2="15273" y2="45000"/>
                        <a14:foregroundMark x1="15273" y1="45000" x2="11394" y2="32917"/>
                        <a14:foregroundMark x1="11394" y1="32917" x2="14061" y2="22917"/>
                        <a14:foregroundMark x1="11879" y1="44306" x2="14667" y2="21389"/>
                        <a14:foregroundMark x1="16121" y1="49722" x2="13091" y2="49722"/>
                        <a14:foregroundMark x1="72189" y1="23750" x2="61697" y2="5833"/>
                        <a14:foregroundMark x1="80485" y1="37917" x2="73490" y2="25972"/>
                        <a14:foregroundMark x1="57559" y1="3166" x2="57818" y2="3333"/>
                        <a14:foregroundMark x1="61697" y1="5833" x2="58163" y2="3556"/>
                        <a14:foregroundMark x1="73577" y1="23750" x2="64727" y2="8750"/>
                        <a14:foregroundMark x1="75845" y1="27594" x2="74888" y2="25972"/>
                        <a14:foregroundMark x1="85212" y1="43472" x2="79209" y2="33297"/>
                        <a14:foregroundMark x1="64727" y1="8750" x2="52242" y2="833"/>
                        <a14:foregroundMark x1="87636" y1="50000" x2="84190" y2="39297"/>
                        <a14:foregroundMark x1="72982" y1="23750" x2="66788" y2="16389"/>
                        <a14:foregroundMark x1="75547" y1="26799" x2="74851" y2="25972"/>
                        <a14:foregroundMark x1="66788" y1="16389" x2="60970" y2="5139"/>
                        <a14:foregroundMark x1="60970" y1="5139" x2="58788" y2="3472"/>
                        <a14:foregroundMark x1="73697" y1="19028" x2="61132" y2="3859"/>
                        <a14:foregroundMark x1="72364" y1="16944" x2="64606" y2="5556"/>
                        <a14:foregroundMark x1="64606" y1="5556" x2="60848" y2="3804"/>
                        <a14:foregroundMark x1="70909" y1="13889" x2="63397" y2="4298"/>
                        <a14:foregroundMark x1="57487" y1="2209" x2="52485" y2="139"/>
                        <a14:foregroundMark x1="52485" y1="139" x2="49697" y2="694"/>
                        <a14:foregroundMark x1="72970" y1="16667" x2="66788" y2="5833"/>
                        <a14:foregroundMark x1="66788" y1="5833" x2="64559" y2="4524"/>
                        <a14:foregroundMark x1="74424" y1="17500" x2="66667" y2="7639"/>
                        <a14:foregroundMark x1="66667" y1="7639" x2="63515" y2="6250"/>
                        <a14:foregroundMark x1="74440" y1="15914" x2="68000" y2="6806"/>
                        <a14:foregroundMark x1="68000" y1="6806" x2="64848" y2="5000"/>
                        <a14:foregroundMark x1="74449" y1="15942" x2="65576" y2="6528"/>
                        <a14:backgroundMark x1="82788" y1="13472" x2="82788" y2="13472"/>
                        <a14:backgroundMark x1="84606" y1="11111" x2="87152" y2="16250"/>
                        <a14:backgroundMark x1="21697" y1="75000" x2="17818" y2="64722"/>
                        <a14:backgroundMark x1="16364" y1="61389" x2="14667" y2="57361"/>
                        <a14:backgroundMark x1="16606" y1="62083" x2="21697" y2="72500"/>
                        <a14:backgroundMark x1="21697" y1="72500" x2="21818" y2="73611"/>
                        <a14:backgroundMark x1="21818" y1="70556" x2="21818" y2="69861"/>
                        <a14:backgroundMark x1="16121" y1="62917" x2="12121" y2="53056"/>
                        <a14:backgroundMark x1="12121" y1="53056" x2="12000" y2="51667"/>
                        <a14:backgroundMark x1="10909" y1="48472" x2="13818" y2="60833"/>
                        <a14:backgroundMark x1="13818" y1="60833" x2="14061" y2="60972"/>
                        <a14:backgroundMark x1="11009" y1="47300" x2="9939" y2="38056"/>
                        <a14:backgroundMark x1="11273" y1="49583" x2="11025" y2="47438"/>
                        <a14:backgroundMark x1="11134" y1="32038" x2="13939" y2="17917"/>
                        <a14:backgroundMark x1="10163" y1="36927" x2="11128" y2="32068"/>
                        <a14:backgroundMark x1="9939" y1="38056" x2="10020" y2="37648"/>
                        <a14:backgroundMark x1="11030" y1="21389" x2="8242" y2="34444"/>
                        <a14:backgroundMark x1="8606" y1="28333" x2="14788" y2="17361"/>
                        <a14:backgroundMark x1="13697" y1="17361" x2="9576" y2="27639"/>
                        <a14:backgroundMark x1="9212" y1="33056" x2="9697" y2="55556"/>
                        <a14:backgroundMark x1="22182" y1="76111" x2="21697" y2="78333"/>
                        <a14:backgroundMark x1="21455" y1="76111" x2="21455" y2="76111"/>
                        <a14:backgroundMark x1="25212" y1="694" x2="27273" y2="3472"/>
                        <a14:backgroundMark x1="27484" y1="3563" x2="24242" y2="4306"/>
                        <a14:backgroundMark x1="68242" y1="5278" x2="62424" y2="278"/>
                        <a14:backgroundMark x1="64606" y1="2222" x2="56727" y2="694"/>
                        <a14:backgroundMark x1="39030" y1="417" x2="26303" y2="2639"/>
                        <a14:backgroundMark x1="77818" y1="21250" x2="73939" y2="14444"/>
                        <a14:backgroundMark x1="85818" y1="39444" x2="79394" y2="32500"/>
                        <a14:backgroundMark x1="85455" y1="38472" x2="76121" y2="28333"/>
                        <a14:backgroundMark x1="75758" y1="27639" x2="74667" y2="24028"/>
                        <a14:backgroundMark x1="74667" y1="23750" x2="74667" y2="25972"/>
                        <a14:backgroundMark x1="68000" y1="99861" x2="63394" y2="95139"/>
                        <a14:backgroundMark x1="63758" y1="98194" x2="59394" y2="99722"/>
                        <a14:backgroundMark x1="60121" y1="98194" x2="67636" y2="91667"/>
                        <a14:backgroundMark x1="67636" y1="91667" x2="67636" y2="91667"/>
                      </a14:backgroundRemoval>
                    </a14:imgEffect>
                    <a14:imgEffect>
                      <a14:colorTemperature colorTemp="6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5076"/>
          <a:stretch>
            <a:fillRect/>
          </a:stretch>
        </p:blipFill>
        <p:spPr>
          <a:xfrm>
            <a:off x="1605634" y="1011765"/>
            <a:ext cx="4946609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881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8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9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9" name="Picture 18" descr="A person screaming with her hands in her mouth&#10;&#10;AI-generated content may be incorrect.">
            <a:extLst>
              <a:ext uri="{FF2B5EF4-FFF2-40B4-BE49-F238E27FC236}">
                <a16:creationId xmlns:a16="http://schemas.microsoft.com/office/drawing/2014/main" id="{309ECE45-E672-0602-AF12-5C75007C04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9854" r="23665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36394-F07D-6C67-41F8-A7D69AF06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2495" y="533400"/>
            <a:ext cx="7913686" cy="57912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&amp; Aims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Definition (ICD-11): Mood disorder with manic and depressive episodes.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Prevalence: ~1–2% globally.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Major cause of disability worldwide.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Aim: Examine history, care, stigma, and policy impact.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Historical Perspectives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19th–20th c.: Known as “manic-depressive insanity” (Kraepelin).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Institutionalization, ECT, insulin coma therapy common.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Stigma widespread, limited understanding of causes.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Mid-20th c.: Lithium introduction, deinstitutionalization movement.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Contemporary Care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ICD-11 criteria guide diagnosis.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Treatments: lithium, antipsychotics, CBT, psychoeducation.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Community-based recovery approaches.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and telehealth integration.</a:t>
            </a:r>
          </a:p>
          <a:p>
            <a:pPr>
              <a:lnSpc>
                <a:spcPct val="9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85F417-7B43-3F9F-93D8-5E7E8C74EBBD}"/>
              </a:ext>
            </a:extLst>
          </p:cNvPr>
          <p:cNvSpPr txBox="1"/>
          <p:nvPr/>
        </p:nvSpPr>
        <p:spPr>
          <a:xfrm>
            <a:off x="354319" y="6557918"/>
            <a:ext cx="25298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ohioemployerlawblog.com/2018/07/dealing-with-ieds-in-you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583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white speech bubble with green and black text&#10;&#10;AI-generated content may be incorrect.">
            <a:extLst>
              <a:ext uri="{FF2B5EF4-FFF2-40B4-BE49-F238E27FC236}">
                <a16:creationId xmlns:a16="http://schemas.microsoft.com/office/drawing/2014/main" id="{A429E5ED-14B9-3A70-D896-A0E4C7E9EC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812" r="10976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4B12A-E00E-D212-A8C2-43AE547AA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71305"/>
            <a:ext cx="7391106" cy="5519895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Social, Cultural &amp; Political Context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Stigma affects help-seeking and recovery.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Cultural variations in symptom expression and care.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Policy and human rights frameworks improve access.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Media plays dual role in perception.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Policy &amp; Legislation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Deinstitutionalization influenced modern care.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Mental Health Acts protect patient rights.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WHO Quality Rights promotes community care.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Funding and access remain challenges.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Early detection and personalized interventions.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Culturally competent, rights-based care expansion.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Strengthen anti-stigma education and campaigns.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Integrate mental and physical health services.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Increase funding for community support.</a:t>
            </a:r>
          </a:p>
          <a:p>
            <a:pPr>
              <a:lnSpc>
                <a:spcPct val="90000"/>
              </a:lnSpc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60C47E-BCE3-7635-9C51-EC7716459502}"/>
              </a:ext>
            </a:extLst>
          </p:cNvPr>
          <p:cNvSpPr txBox="1"/>
          <p:nvPr/>
        </p:nvSpPr>
        <p:spPr>
          <a:xfrm>
            <a:off x="9961902" y="6657945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drdeborahserani.blogspot.com/2017/07/stigma-and-mental-illnes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315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B51A6BEE-7488-70A2-DBFE-71FA7C8263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0065" y="234778"/>
            <a:ext cx="6732865" cy="63143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endParaRPr lang="en-US" altLang="en-US" sz="800" b="1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lang="en-US" altLang="en-US" sz="1400" b="1" dirty="0">
                <a:latin typeface="Arial" panose="020B0604020202020204" pitchFamily="34" charset="0"/>
              </a:rPr>
              <a:t>References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Allan H. Young, Ian M. Anderson and John R. Geddes (2020) ‘Bipolar disorder’, </a:t>
            </a:r>
            <a:r>
              <a:rPr lang="en-US" altLang="en-US" sz="1400" i="1" dirty="0">
                <a:latin typeface="Arial" panose="020B0604020202020204" pitchFamily="34" charset="0"/>
              </a:rPr>
              <a:t>The BMJ</a:t>
            </a:r>
            <a:r>
              <a:rPr lang="en-US" altLang="en-US" sz="1400" dirty="0">
                <a:latin typeface="Arial" panose="020B0604020202020204" pitchFamily="34" charset="0"/>
              </a:rPr>
              <a:t>, 371, m3891.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Department of Health and Social Care (1983) </a:t>
            </a:r>
            <a:r>
              <a:rPr lang="en-US" altLang="en-US" sz="1400" i="1" dirty="0">
                <a:latin typeface="Arial" panose="020B0604020202020204" pitchFamily="34" charset="0"/>
              </a:rPr>
              <a:t>The Mental Health Act 1983.</a:t>
            </a:r>
            <a:r>
              <a:rPr lang="en-US" altLang="en-US" sz="1400" dirty="0">
                <a:latin typeface="Arial" panose="020B0604020202020204" pitchFamily="34" charset="0"/>
              </a:rPr>
              <a:t> London: HMSO.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Emil Kraepelin (1921) </a:t>
            </a:r>
            <a:r>
              <a:rPr lang="en-US" altLang="en-US" sz="1400" i="1" dirty="0">
                <a:latin typeface="Arial" panose="020B0604020202020204" pitchFamily="34" charset="0"/>
              </a:rPr>
              <a:t>Manic-Depressive Insanity and Paranoia.</a:t>
            </a:r>
            <a:r>
              <a:rPr lang="en-US" altLang="en-US" sz="1400" dirty="0">
                <a:latin typeface="Arial" panose="020B0604020202020204" pitchFamily="34" charset="0"/>
              </a:rPr>
              <a:t> Edinburgh: Livingstone.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Frederick K. Goodwin and Kay Redfield Jamison (2007) </a:t>
            </a:r>
            <a:r>
              <a:rPr lang="en-US" altLang="en-US" sz="1400" i="1" dirty="0">
                <a:latin typeface="Arial" panose="020B0604020202020204" pitchFamily="34" charset="0"/>
              </a:rPr>
              <a:t>Manic-Depressive Illness: Bipolar Disorders and Recurrent Depression.</a:t>
            </a:r>
            <a:r>
              <a:rPr lang="en-US" altLang="en-US" sz="1400" dirty="0">
                <a:latin typeface="Arial" panose="020B0604020202020204" pitchFamily="34" charset="0"/>
              </a:rPr>
              <a:t> 2nd </a:t>
            </a:r>
            <a:r>
              <a:rPr lang="en-US" altLang="en-US" sz="1400" dirty="0" err="1">
                <a:latin typeface="Arial" panose="020B0604020202020204" pitchFamily="34" charset="0"/>
              </a:rPr>
              <a:t>edn</a:t>
            </a:r>
            <a:r>
              <a:rPr lang="en-US" altLang="en-US" sz="1400" dirty="0">
                <a:latin typeface="Arial" panose="020B0604020202020204" pitchFamily="34" charset="0"/>
              </a:rPr>
              <a:t>. Oxford: Oxford University Press.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Graham Thornicroft (2006) </a:t>
            </a:r>
            <a:r>
              <a:rPr lang="en-US" altLang="en-US" sz="1400" i="1" dirty="0">
                <a:latin typeface="Arial" panose="020B0604020202020204" pitchFamily="34" charset="0"/>
              </a:rPr>
              <a:t>Shunned: Discrimination against People with Mental Illness.</a:t>
            </a:r>
            <a:r>
              <a:rPr lang="en-US" altLang="en-US" sz="1400" dirty="0">
                <a:latin typeface="Arial" panose="020B0604020202020204" pitchFamily="34" charset="0"/>
              </a:rPr>
              <a:t> Oxford: Oxford University Press.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John M. Geddes and Michael J. </a:t>
            </a:r>
            <a:r>
              <a:rPr lang="en-US" altLang="en-US" sz="1400" dirty="0" err="1">
                <a:latin typeface="Arial" panose="020B0604020202020204" pitchFamily="34" charset="0"/>
              </a:rPr>
              <a:t>Miklowitz</a:t>
            </a:r>
            <a:r>
              <a:rPr lang="en-US" altLang="en-US" sz="1400" dirty="0">
                <a:latin typeface="Arial" panose="020B0604020202020204" pitchFamily="34" charset="0"/>
              </a:rPr>
              <a:t> (2013) ‘Treatment of bipolar disorder’, </a:t>
            </a:r>
            <a:r>
              <a:rPr lang="en-US" altLang="en-US" sz="1400" i="1" dirty="0">
                <a:latin typeface="Arial" panose="020B0604020202020204" pitchFamily="34" charset="0"/>
              </a:rPr>
              <a:t>The Lancet</a:t>
            </a:r>
            <a:r>
              <a:rPr lang="en-US" altLang="en-US" sz="1400" dirty="0">
                <a:latin typeface="Arial" panose="020B0604020202020204" pitchFamily="34" charset="0"/>
              </a:rPr>
              <a:t>, 381(9878), pp. 1672–1682.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Kay Redfield Jamison (1995) </a:t>
            </a:r>
            <a:r>
              <a:rPr lang="en-US" altLang="en-US" sz="1400" i="1" dirty="0">
                <a:latin typeface="Arial" panose="020B0604020202020204" pitchFamily="34" charset="0"/>
              </a:rPr>
              <a:t>An Unquiet Mind: A Memoir of Moods and Madness.</a:t>
            </a:r>
            <a:r>
              <a:rPr lang="en-US" altLang="en-US" sz="1400" dirty="0">
                <a:latin typeface="Arial" panose="020B0604020202020204" pitchFamily="34" charset="0"/>
              </a:rPr>
              <a:t> New York: Knopf.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National Institute for Health and Care Excellence (2023) </a:t>
            </a:r>
            <a:r>
              <a:rPr lang="en-US" altLang="en-US" sz="1400" i="1" dirty="0">
                <a:latin typeface="Arial" panose="020B0604020202020204" pitchFamily="34" charset="0"/>
              </a:rPr>
              <a:t>Bipolar Disorder: Assessment and Management (NICE Guideline CG185).</a:t>
            </a:r>
            <a:r>
              <a:rPr lang="en-US" altLang="en-US" sz="1400" dirty="0">
                <a:latin typeface="Arial" panose="020B0604020202020204" pitchFamily="34" charset="0"/>
              </a:rPr>
              <a:t> London: NICE.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Tania Perich et al. (2014) ‘Community-based psychosocial interventions for bipolar disorder’, </a:t>
            </a:r>
            <a:r>
              <a:rPr lang="en-US" altLang="en-US" sz="1400" i="1" dirty="0">
                <a:latin typeface="Arial" panose="020B0604020202020204" pitchFamily="34" charset="0"/>
              </a:rPr>
              <a:t>Journal of Affective Disorders</a:t>
            </a:r>
            <a:r>
              <a:rPr lang="en-US" altLang="en-US" sz="1400" dirty="0">
                <a:latin typeface="Arial" panose="020B0604020202020204" pitchFamily="34" charset="0"/>
              </a:rPr>
              <a:t>, 169, pp. 317–326.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Unknown Author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Untitled image of bipolar disorder context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 image]. Available at: Microsoft PowerPoint Online Pictures (sourced via Bing Images). Licensed under Creative Commons Attribution-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NonCommercial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NoDerivatives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(CC BY-NC-ND).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Unknown Author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Untitled image of mental health or community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 image]. Available at: Microsoft PowerPoint Online Pictures (sourced via Bing Images). Licensed under Creative Commons Attribution (CC BY).</a:t>
            </a:r>
            <a:endParaRPr lang="en-US" altLang="en-US" sz="14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World Health Organization (2022)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International Classification of Diseases 11th Revision (ICD-11): Mental,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or neurodevelopmental disorders.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Geneva: WHO.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World Health Organization (2019) </a:t>
            </a:r>
            <a:r>
              <a:rPr lang="en-US" altLang="en-US" sz="1400" i="1" dirty="0" err="1">
                <a:latin typeface="Arial" panose="020B0604020202020204" pitchFamily="34" charset="0"/>
              </a:rPr>
              <a:t>QualityRights</a:t>
            </a:r>
            <a:r>
              <a:rPr lang="en-US" altLang="en-US" sz="1400" i="1" dirty="0">
                <a:latin typeface="Arial" panose="020B0604020202020204" pitchFamily="34" charset="0"/>
              </a:rPr>
              <a:t>: Guidance and Training Tools.</a:t>
            </a:r>
            <a:r>
              <a:rPr lang="en-US" altLang="en-US" sz="1400" dirty="0">
                <a:latin typeface="Arial" panose="020B0604020202020204" pitchFamily="34" charset="0"/>
              </a:rPr>
              <a:t> Geneva: WHO.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World Health Organization (2021)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WHO Mental Health Action Plan 2013–2030.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Geneva: WHO.</a:t>
            </a:r>
          </a:p>
        </p:txBody>
      </p:sp>
    </p:spTree>
    <p:extLst>
      <p:ext uri="{BB962C8B-B14F-4D97-AF65-F5344CB8AC3E}">
        <p14:creationId xmlns:p14="http://schemas.microsoft.com/office/powerpoint/2010/main" val="2951123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3C97D866-0F77-45DF-8EB7-C3D116B32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4F9B1DE5-8736-46A8-986F-7D93EABD7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DEF5C121-2BFC-4684-A8AE-AAC74878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8DDBAAB4-8BAF-4FAB-99AC-C59B579A0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195B7BE3-689C-4566-858A-873632B1B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5220C0B1-373C-427C-85C1-E40FC7A9D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66BCB563-408A-4114-85A8-266D3943E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CDBEA0F-A108-4353-90A7-BF17D0B8D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995CA3FF-C7B7-4925-839C-2964031A2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2F295FED-2731-4AE1-8A15-70625050D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44695954-F76F-43EF-9154-7F75A1FAF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D259EAC8-11A2-41BF-9DED-1E0926E4F7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09E28710-F8B9-4D97-87F8-2FB672BE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BFA17A07-C153-4CAA-80DD-675249B97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ADCEC0B-C4E5-43D6-9C25-53BA2F56D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blot with green text">
            <a:extLst>
              <a:ext uri="{FF2B5EF4-FFF2-40B4-BE49-F238E27FC236}">
                <a16:creationId xmlns:a16="http://schemas.microsoft.com/office/drawing/2014/main" id="{9EDA73A0-799E-AF16-89E4-B21320E482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902288">
            <a:off x="6614655" y="2540565"/>
            <a:ext cx="5515826" cy="3971394"/>
          </a:xfrm>
          <a:prstGeom prst="rect">
            <a:avLst/>
          </a:prstGeom>
        </p:spPr>
      </p:pic>
      <p:pic>
        <p:nvPicPr>
          <p:cNvPr id="8" name="Picture 7" descr="A thank you sign with flowers&#10;&#10;AI-generated content may be incorrect.">
            <a:extLst>
              <a:ext uri="{FF2B5EF4-FFF2-40B4-BE49-F238E27FC236}">
                <a16:creationId xmlns:a16="http://schemas.microsoft.com/office/drawing/2014/main" id="{CDA887DB-7912-653C-F92A-8ADD881EB3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47" b="89920" l="7414" r="89964">
                        <a14:foregroundMark x1="53888" y1="31963" x2="53888" y2="31963"/>
                        <a14:foregroundMark x1="53888" y1="31963" x2="53888" y2="31963"/>
                        <a14:foregroundMark x1="85353" y1="34615" x2="85353" y2="34615"/>
                        <a14:foregroundMark x1="85353" y1="30637" x2="85353" y2="30637"/>
                        <a14:foregroundMark x1="85805" y1="27851" x2="86076" y2="45491"/>
                        <a14:foregroundMark x1="81193" y1="16446" x2="79114" y2="12069"/>
                        <a14:foregroundMark x1="14738" y1="56233" x2="13382" y2="70424"/>
                        <a14:foregroundMark x1="13382" y1="70424" x2="14286" y2="73740"/>
                        <a14:foregroundMark x1="12658" y1="64324" x2="7414" y2="59284"/>
                        <a14:foregroundMark x1="11754" y1="65650" x2="9494" y2="67374"/>
                        <a14:foregroundMark x1="89241" y1="55172" x2="85917" y2="64923"/>
                        <a14:foregroundMark x1="84629" y1="85544" x2="85805" y2="84218"/>
                        <a14:foregroundMark x1="65099" y1="42440" x2="60488" y2="28117"/>
                        <a14:foregroundMark x1="60488" y1="28117" x2="56600" y2="27586"/>
                        <a14:foregroundMark x1="53888" y1="37003" x2="55244" y2="28912"/>
                        <a14:foregroundMark x1="86528" y1="70424" x2="85624" y2="66711"/>
                        <a14:backgroundMark x1="84629" y1="69363" x2="84629" y2="69363"/>
                        <a14:backgroundMark x1="84629" y1="70424" x2="84629" y2="68966"/>
                        <a14:backgroundMark x1="84629" y1="69363" x2="85353" y2="70690"/>
                        <a14:backgroundMark x1="84901" y1="67374" x2="83996" y2="65385"/>
                        <a14:backgroundMark x1="84629" y1="68037" x2="85624" y2="70424"/>
                        <a14:backgroundMark x1="85624" y1="67639" x2="85624" y2="67639"/>
                        <a14:backgroundMark x1="84901" y1="65385" x2="85624" y2="68700"/>
                      </a14:backgroundRemoval>
                    </a14:imgEffect>
                    <a14:imgEffect>
                      <a14:artisticMarker trans="100000" size="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18380" y="432486"/>
            <a:ext cx="4718937" cy="3220674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4033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474</TotalTime>
  <Words>618</Words>
  <Application>Microsoft Office PowerPoint</Application>
  <PresentationFormat>Widescreen</PresentationFormat>
  <Paragraphs>60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Parallax</vt:lpstr>
      <vt:lpstr>Bipolar Disorder: Historical Treatment, Modern Care &amp; Future Directions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Fateha Altafi (2309157)</dc:creator>
  <cp:lastModifiedBy>Fateha Altafi (2309157)</cp:lastModifiedBy>
  <cp:revision>10</cp:revision>
  <dcterms:created xsi:type="dcterms:W3CDTF">2025-10-09T15:15:57Z</dcterms:created>
  <dcterms:modified xsi:type="dcterms:W3CDTF">2025-11-02T15:07:37Z</dcterms:modified>
</cp:coreProperties>
</file>