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31"/>
  </p:notesMasterIdLst>
  <p:sldIdLst>
    <p:sldId id="621" r:id="rId4"/>
    <p:sldId id="652" r:id="rId5"/>
    <p:sldId id="625" r:id="rId6"/>
    <p:sldId id="626" r:id="rId7"/>
    <p:sldId id="628" r:id="rId8"/>
    <p:sldId id="633" r:id="rId9"/>
    <p:sldId id="651" r:id="rId10"/>
    <p:sldId id="635" r:id="rId11"/>
    <p:sldId id="637" r:id="rId12"/>
    <p:sldId id="653" r:id="rId13"/>
    <p:sldId id="654" r:id="rId14"/>
    <p:sldId id="640" r:id="rId15"/>
    <p:sldId id="420" r:id="rId16"/>
    <p:sldId id="655" r:id="rId17"/>
    <p:sldId id="657" r:id="rId18"/>
    <p:sldId id="405" r:id="rId19"/>
    <p:sldId id="658" r:id="rId20"/>
    <p:sldId id="463" r:id="rId21"/>
    <p:sldId id="421" r:id="rId22"/>
    <p:sldId id="656" r:id="rId23"/>
    <p:sldId id="644" r:id="rId24"/>
    <p:sldId id="645" r:id="rId25"/>
    <p:sldId id="646" r:id="rId26"/>
    <p:sldId id="647" r:id="rId27"/>
    <p:sldId id="648" r:id="rId28"/>
    <p:sldId id="649" r:id="rId29"/>
    <p:sldId id="650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753" autoAdjust="0"/>
    <p:restoredTop sz="51332" autoAdjust="0"/>
  </p:normalViewPr>
  <p:slideViewPr>
    <p:cSldViewPr>
      <p:cViewPr varScale="1">
        <p:scale>
          <a:sx n="85" d="100"/>
          <a:sy n="85" d="100"/>
        </p:scale>
        <p:origin x="11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18CDD32A-8FCA-FFD5-8ED6-906F538E37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C0E3F07D-C3B0-1D48-2FFC-82BD94749B3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01E5D3FB-AF47-263C-B5E0-18FD423EF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5C71178-0197-4A47-9197-0FB8AF56CE45}" type="slidenum">
              <a:rPr lang="en-GB" altLang="en-US">
                <a:solidFill>
                  <a:srgbClr val="000000"/>
                </a:solidFill>
              </a:rPr>
              <a:pPr eaLnBrk="1" hangingPunct="1"/>
              <a:t>13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B20BA6EA-F110-3700-7E44-99F702D281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06435C17-9B92-EBA6-25BA-2FBA8973F6A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Source: Oshima &amp; Hogue (2007).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04FE833B-F381-D68F-8E0C-AE53134A15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0C92854A-F391-4C2F-8BDD-9CD6AAD2A667}" type="slidenum">
              <a:rPr lang="en-GB" altLang="en-US">
                <a:solidFill>
                  <a:srgbClr val="000000"/>
                </a:solidFill>
              </a:rPr>
              <a:pPr eaLnBrk="1" hangingPunct="1"/>
              <a:t>16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70533F8B-26D2-E341-9259-1BE1C500C5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BCD19812-2F55-1042-45A3-B59CE1B67D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BAF9F7AD-2413-33BC-7C05-659FCA9120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218FC2E-0097-4EA5-9378-315170B78D8A}" type="slidenum">
              <a:rPr lang="en-GB" altLang="en-US">
                <a:solidFill>
                  <a:srgbClr val="000000"/>
                </a:solidFill>
              </a:rPr>
              <a:pPr eaLnBrk="1" hangingPunct="1"/>
              <a:t>18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19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le.ac.uk/offices/ld/resources/writing/writing-resources/reports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Report Writing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9EB7-239E-6393-D14C-4A9DF01B2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C2201-B6FC-A7D4-C46B-D0B37C16B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report?</a:t>
            </a:r>
          </a:p>
          <a:p>
            <a:r>
              <a:rPr lang="en-GB" dirty="0"/>
              <a:t>What is the difference between a report and an essay?</a:t>
            </a:r>
          </a:p>
          <a:p>
            <a:r>
              <a:rPr lang="en-GB" dirty="0"/>
              <a:t>Are there any similarities between reports and essays? What are they?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C2BBF-2D25-EB5F-E41C-83B587AE5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03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87" y="1052736"/>
            <a:ext cx="8229600" cy="3916363"/>
          </a:xfrm>
        </p:spPr>
        <p:txBody>
          <a:bodyPr/>
          <a:lstStyle/>
          <a:p>
            <a:r>
              <a:rPr lang="en-US" dirty="0"/>
              <a:t>A document written for a </a:t>
            </a:r>
            <a:r>
              <a:rPr lang="en-US" b="1" dirty="0"/>
              <a:t>clear purpose </a:t>
            </a:r>
            <a:r>
              <a:rPr lang="en-US" dirty="0"/>
              <a:t>and to a </a:t>
            </a:r>
            <a:r>
              <a:rPr lang="en-US" b="1" dirty="0"/>
              <a:t>particular audience</a:t>
            </a:r>
            <a:r>
              <a:rPr lang="en-US" dirty="0"/>
              <a:t>, with specific information and evidence applied to a particular problem, topic, or issue. </a:t>
            </a:r>
          </a:p>
          <a:p>
            <a:r>
              <a:rPr lang="en-US" dirty="0"/>
              <a:t>Unlike an essay which usually </a:t>
            </a:r>
            <a:r>
              <a:rPr lang="en-US" b="1" dirty="0"/>
              <a:t>does not </a:t>
            </a:r>
            <a:r>
              <a:rPr lang="en-US" dirty="0"/>
              <a:t>contain headings, a report has a </a:t>
            </a:r>
            <a:r>
              <a:rPr lang="en-US" b="1" dirty="0"/>
              <a:t>clearly structured format </a:t>
            </a:r>
            <a:r>
              <a:rPr lang="en-US" dirty="0"/>
              <a:t>making use of </a:t>
            </a:r>
            <a:r>
              <a:rPr lang="en-US" b="1" dirty="0">
                <a:solidFill>
                  <a:srgbClr val="00B050"/>
                </a:solidFill>
              </a:rPr>
              <a:t>sections</a:t>
            </a:r>
            <a:r>
              <a:rPr lang="en-US" dirty="0"/>
              <a:t> and </a:t>
            </a:r>
            <a:r>
              <a:rPr lang="en-US" b="1" dirty="0">
                <a:solidFill>
                  <a:srgbClr val="00B050"/>
                </a:solidFill>
              </a:rPr>
              <a:t>headings</a:t>
            </a:r>
            <a:r>
              <a:rPr lang="en-US" dirty="0"/>
              <a:t> so that the information is </a:t>
            </a:r>
            <a:r>
              <a:rPr lang="en-US" b="1" i="1" dirty="0">
                <a:solidFill>
                  <a:srgbClr val="00B050"/>
                </a:solidFill>
              </a:rPr>
              <a:t>easy to locate </a:t>
            </a:r>
            <a:r>
              <a:rPr lang="en-US" dirty="0"/>
              <a:t>and follow.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0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r>
              <a:rPr lang="en-US" dirty="0"/>
              <a:t>When writing a report you will usually need to </a:t>
            </a:r>
            <a:r>
              <a:rPr lang="en-US" b="1" dirty="0"/>
              <a:t>follow a brief </a:t>
            </a:r>
            <a:r>
              <a:rPr lang="en-US" dirty="0"/>
              <a:t>which provides you with instructions and guidelines. </a:t>
            </a:r>
          </a:p>
          <a:p>
            <a:r>
              <a:rPr lang="en-US" dirty="0"/>
              <a:t>The report brief may outline the purpose, audience and problem or issue that your report must address, together with any specific requirements for format or structure.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8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Begin with a plan</a:t>
            </a:r>
          </a:p>
          <a:p>
            <a:r>
              <a:rPr lang="en-US" sz="2800" dirty="0"/>
              <a:t>Who are you writing for?</a:t>
            </a:r>
          </a:p>
          <a:p>
            <a:r>
              <a:rPr lang="en-US" sz="2800" dirty="0"/>
              <a:t>What is the context?</a:t>
            </a:r>
          </a:p>
          <a:p>
            <a:r>
              <a:rPr lang="en-US" sz="2800" dirty="0"/>
              <a:t>What outcomes are expected?</a:t>
            </a:r>
          </a:p>
          <a:p>
            <a:r>
              <a:rPr lang="en-US" sz="2800" dirty="0"/>
              <a:t>What information do you have?</a:t>
            </a:r>
          </a:p>
          <a:p>
            <a:r>
              <a:rPr lang="en-US" sz="2800" dirty="0"/>
              <a:t>What research – if any – do you need to conduct?</a:t>
            </a:r>
          </a:p>
          <a:p>
            <a:r>
              <a:rPr lang="en-US" sz="2800" dirty="0"/>
              <a:t>Plan the structure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2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Structuring your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55" y="1052736"/>
            <a:ext cx="8229600" cy="3916363"/>
          </a:xfrm>
        </p:spPr>
        <p:txBody>
          <a:bodyPr/>
          <a:lstStyle/>
          <a:p>
            <a:r>
              <a:rPr lang="en-US" sz="2800" dirty="0"/>
              <a:t>The main requirement is that the structure is  logical - essential to convey meaning and have impact</a:t>
            </a:r>
          </a:p>
          <a:p>
            <a:r>
              <a:rPr lang="en-US" sz="2800" dirty="0"/>
              <a:t>Structure is the order in which you present your findings, and the headings and sub-headings you use to signal what is coming next to the reader.</a:t>
            </a:r>
          </a:p>
          <a:p>
            <a:r>
              <a:rPr lang="en-US" sz="2800" dirty="0"/>
              <a:t>Divide your report into logical sections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11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37" y="-159158"/>
            <a:ext cx="7263431" cy="841049"/>
          </a:xfrm>
        </p:spPr>
        <p:txBody>
          <a:bodyPr/>
          <a:lstStyle/>
          <a:p>
            <a:r>
              <a:rPr lang="en-US" sz="3600" b="1" dirty="0"/>
              <a:t>Structuring your ACE report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A149CF-CD1F-4BC3-BD87-62899E764AD8}"/>
              </a:ext>
            </a:extLst>
          </p:cNvPr>
          <p:cNvSpPr txBox="1"/>
          <p:nvPr/>
        </p:nvSpPr>
        <p:spPr>
          <a:xfrm>
            <a:off x="4114800" y="297401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0589DF-40EC-C116-AB3C-46A26CA9D22F}"/>
              </a:ext>
            </a:extLst>
          </p:cNvPr>
          <p:cNvSpPr>
            <a:spLocks noGrp="1" noChangeArrowheads="1"/>
          </p:cNvSpPr>
          <p:nvPr/>
        </p:nvSpPr>
        <p:spPr bwMode="auto">
          <a:xfrm>
            <a:off x="246348" y="548680"/>
            <a:ext cx="8651304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1850" b="1" dirty="0"/>
              <a:t>Introduction </a:t>
            </a:r>
            <a:r>
              <a:rPr lang="en-GB" altLang="en-US" sz="1850" b="1" dirty="0">
                <a:solidFill>
                  <a:srgbClr val="7030A0"/>
                </a:solidFill>
              </a:rPr>
              <a:t>150 Words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1850" i="1" dirty="0"/>
              <a:t>Briefly introduce the topic chosen (Motivation or Time Management). Explain why the topic is important.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1850" b="1" dirty="0"/>
              <a:t>Section 1: Topic Explanation </a:t>
            </a:r>
            <a:r>
              <a:rPr lang="en-GB" altLang="en-US" sz="1850" b="1" dirty="0">
                <a:solidFill>
                  <a:srgbClr val="7030A0"/>
                </a:solidFill>
              </a:rPr>
              <a:t>50-100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Clearly define the topic (e.g. what is time management; what is motivation, what is intrinsic motivation, what is extrinsic motivation)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b="1" dirty="0"/>
              <a:t>Section 2: Importance in Higher Education </a:t>
            </a:r>
            <a:r>
              <a:rPr lang="en-GB" altLang="en-US" sz="1850" b="1" dirty="0">
                <a:solidFill>
                  <a:srgbClr val="7030A0"/>
                </a:solidFill>
              </a:rPr>
              <a:t>150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Explain why this topic is important for students in a higher education context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b="1" dirty="0"/>
              <a:t>Section 3: Importance in Healthcare Employment </a:t>
            </a:r>
            <a:r>
              <a:rPr lang="en-GB" altLang="en-US" sz="1850" b="1" dirty="0">
                <a:solidFill>
                  <a:srgbClr val="7030A0"/>
                </a:solidFill>
              </a:rPr>
              <a:t>150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Explain why this topic is important for people working in healthcare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b="1" dirty="0"/>
              <a:t>Section 4: Tools, Techniques or Strategies for improvement/maintenance of this topic </a:t>
            </a:r>
            <a:r>
              <a:rPr lang="en-GB" altLang="en-US" sz="1850" b="1" dirty="0">
                <a:solidFill>
                  <a:srgbClr val="7030A0"/>
                </a:solidFill>
              </a:rPr>
              <a:t>200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Give at least </a:t>
            </a:r>
            <a:r>
              <a:rPr lang="en-GB" altLang="en-US" sz="1850" b="1" dirty="0"/>
              <a:t>two suggestions</a:t>
            </a:r>
            <a:r>
              <a:rPr lang="en-GB" altLang="en-US" sz="1850" i="1" dirty="0"/>
              <a:t> for how students and healthcare workers can improve time management (e.g. to do list; pomodoro technique) or fix motivation if they become demotivated (e.g. SMART goals). 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b="1" dirty="0"/>
              <a:t>Conclusion: </a:t>
            </a:r>
            <a:r>
              <a:rPr lang="en-GB" altLang="en-US" sz="1850" b="1" dirty="0">
                <a:solidFill>
                  <a:srgbClr val="7030A0"/>
                </a:solidFill>
              </a:rPr>
              <a:t>100 Words</a:t>
            </a:r>
          </a:p>
          <a:p>
            <a:pPr algn="just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50" i="1" dirty="0"/>
              <a:t>Summarize the main points. Reinforce why the topic is important for future success.</a:t>
            </a:r>
          </a:p>
        </p:txBody>
      </p:sp>
    </p:spTree>
    <p:extLst>
      <p:ext uri="{BB962C8B-B14F-4D97-AF65-F5344CB8AC3E}">
        <p14:creationId xmlns:p14="http://schemas.microsoft.com/office/powerpoint/2010/main" val="1587948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4000" b="1" dirty="0"/>
              <a:t>Title page 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Should briefly and clearly describe the purpose of the report. Other details you may include could be your name, the date and for whom the report is written.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665FAB-FCC6-B302-2459-93D23CE3BD48}"/>
              </a:ext>
            </a:extLst>
          </p:cNvPr>
          <p:cNvSpPr txBox="1"/>
          <p:nvPr/>
        </p:nvSpPr>
        <p:spPr>
          <a:xfrm>
            <a:off x="3275856" y="2348880"/>
            <a:ext cx="2304257" cy="3231654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endParaRPr lang="en-GB" sz="1200" dirty="0"/>
          </a:p>
          <a:p>
            <a:pPr algn="ctr"/>
            <a:r>
              <a:rPr lang="en-GB" sz="1200" dirty="0"/>
              <a:t>Academic and Employability Skills Report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Name: </a:t>
            </a:r>
          </a:p>
          <a:p>
            <a:r>
              <a:rPr lang="en-GB" sz="1200" dirty="0"/>
              <a:t>Student ID: </a:t>
            </a:r>
          </a:p>
          <a:p>
            <a:r>
              <a:rPr lang="en-GB" sz="1200" dirty="0"/>
              <a:t>Module Code: </a:t>
            </a:r>
          </a:p>
          <a:p>
            <a:r>
              <a:rPr lang="en-GB" sz="1200" dirty="0"/>
              <a:t>Module: </a:t>
            </a:r>
          </a:p>
          <a:p>
            <a:r>
              <a:rPr lang="en-GB" sz="1200" dirty="0"/>
              <a:t>Lecturer: </a:t>
            </a:r>
            <a:endParaRPr lang="en-GB" dirty="0"/>
          </a:p>
          <a:p>
            <a:pPr algn="ctr"/>
            <a:r>
              <a:rPr lang="en-GB" sz="1200" dirty="0"/>
              <a:t>			</a:t>
            </a:r>
          </a:p>
          <a:p>
            <a:pPr algn="ctr"/>
            <a:r>
              <a:rPr lang="en-GB" sz="1200" dirty="0"/>
              <a:t>Submitted on:  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32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400" dirty="0"/>
              <a:t>The contents page should list the different sections and/or headings together with the page numbers. </a:t>
            </a:r>
          </a:p>
          <a:p>
            <a:pPr eaLnBrk="1" hangingPunct="1">
              <a:defRPr/>
            </a:pPr>
            <a:r>
              <a:rPr lang="en-GB" sz="2400" dirty="0"/>
              <a:t>should be presented in such a way that the reader can quickly scan the list of headings and locate a particular part of the report. </a:t>
            </a:r>
          </a:p>
          <a:p>
            <a:pPr eaLnBrk="1" hangingPunct="1">
              <a:defRPr/>
            </a:pPr>
            <a:r>
              <a:rPr lang="en-GB" sz="2400" dirty="0"/>
              <a:t>number section headings and subheadings in addition to providing page references. </a:t>
            </a:r>
          </a:p>
          <a:p>
            <a:pPr eaLnBrk="1" hangingPunct="1">
              <a:defRPr/>
            </a:pPr>
            <a:r>
              <a:rPr lang="en-GB" sz="2400" dirty="0"/>
              <a:t>use a consistent numbering system throughout. </a:t>
            </a:r>
            <a:endParaRPr lang="en-GB" sz="24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87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F4EFE-B70A-9375-34F1-517E24B51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Table of Contents 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95599-D5F4-1197-613C-1C97C7713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435AD-2690-2F5C-8866-928FA88E7A68}"/>
              </a:ext>
            </a:extLst>
          </p:cNvPr>
          <p:cNvSpPr txBox="1"/>
          <p:nvPr/>
        </p:nvSpPr>
        <p:spPr>
          <a:xfrm>
            <a:off x="2987824" y="1417638"/>
            <a:ext cx="3096344" cy="4214744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ea typeface="DengXian" panose="02010600030101010101" pitchFamily="2" charset="-122"/>
              </a:rPr>
              <a:t>Table of Contents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400" b="1" kern="100" dirty="0">
                <a:effectLst/>
                <a:ea typeface="DengXian" panose="02010600030101010101" pitchFamily="2" charset="-122"/>
              </a:rPr>
              <a:t> 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lvl="0" algn="just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1    Introduction……………….…3</a:t>
            </a:r>
          </a:p>
          <a:p>
            <a:pPr lvl="0" algn="just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2</a:t>
            </a:r>
            <a:r>
              <a:rPr lang="en-GB" sz="1400" kern="100" dirty="0">
                <a:ea typeface="DengXian" panose="02010600030101010101" pitchFamily="2" charset="-122"/>
              </a:rPr>
              <a:t>. 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.............................4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2.1 Intrinsic Motivation……….....4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2.2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Extrinsic Motivation…………5 </a:t>
            </a:r>
          </a:p>
          <a:p>
            <a:pPr marL="228600" lvl="0" indent="-228600">
              <a:lnSpc>
                <a:spcPct val="107000"/>
              </a:lnSpc>
              <a:buAutoNum type="arabicPlain" startAt="3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Importance of 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……5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3.1 Importance of Motivation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at 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a typeface="DengXian" panose="02010600030101010101" pitchFamily="2" charset="-122"/>
              </a:rPr>
              <a:t>      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University………………….....6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3.2 Importance of Motivation at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      Work………………………….6</a:t>
            </a:r>
          </a:p>
          <a:p>
            <a:pPr lvl="0">
              <a:lnSpc>
                <a:spcPct val="107000"/>
              </a:lnSpc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4    </a:t>
            </a:r>
            <a:r>
              <a:rPr lang="en-GB" sz="1400" b="1" kern="100" dirty="0">
                <a:effectLst/>
                <a:ea typeface="DengXian" panose="02010600030101010101" pitchFamily="2" charset="-122"/>
              </a:rPr>
              <a:t>Techniques for Motivation</a:t>
            </a:r>
            <a:r>
              <a:rPr lang="en-GB" sz="1400" kern="100" dirty="0">
                <a:effectLst/>
                <a:ea typeface="DengXian" panose="02010600030101010101" pitchFamily="2" charset="-122"/>
              </a:rPr>
              <a:t>......</a:t>
            </a:r>
            <a:r>
              <a:rPr lang="en-GB" sz="1400" kern="100" dirty="0">
                <a:ea typeface="DengXian" panose="02010600030101010101" pitchFamily="2" charset="-122"/>
              </a:rPr>
              <a:t>7</a:t>
            </a:r>
            <a:endParaRPr lang="en-GB" sz="1400" kern="100" dirty="0">
              <a:effectLst/>
              <a:ea typeface="DengXian" panose="02010600030101010101" pitchFamily="2" charset="-122"/>
            </a:endParaRPr>
          </a:p>
          <a:p>
            <a:pPr marL="228600" lvl="0" indent="-228600" algn="just">
              <a:lnSpc>
                <a:spcPct val="107000"/>
              </a:lnSpc>
              <a:spcAft>
                <a:spcPts val="800"/>
              </a:spcAft>
              <a:buAutoNum type="arabicPlain" startAt="5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  Conclusion……………………8</a:t>
            </a:r>
            <a:endParaRPr lang="en-GB" sz="1400" kern="100" dirty="0">
              <a:ea typeface="DengXian" panose="02010600030101010101" pitchFamily="2" charset="-122"/>
            </a:endParaRPr>
          </a:p>
          <a:p>
            <a:pPr marL="228600" lvl="0" indent="-228600" algn="just">
              <a:lnSpc>
                <a:spcPct val="107000"/>
              </a:lnSpc>
              <a:spcAft>
                <a:spcPts val="800"/>
              </a:spcAft>
              <a:buAutoNum type="arabicPlain" startAt="5"/>
            </a:pPr>
            <a:r>
              <a:rPr lang="en-GB" sz="1400" kern="100" dirty="0">
                <a:effectLst/>
                <a:ea typeface="DengXian" panose="02010600030101010101" pitchFamily="2" charset="-122"/>
              </a:rPr>
              <a:t>References…………………....7</a:t>
            </a: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75774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90D5-25FC-32E9-A195-6007B3BD6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EDB9B-81FB-45FF-F10D-1AB09AC1A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A7B5B5-D05B-CBDA-BF44-787B315CA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287" y="1340768"/>
            <a:ext cx="8229600" cy="39163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In pairs / small groups, discuss the following</a:t>
            </a:r>
            <a:r>
              <a:rPr lang="en-US" b="1" dirty="0">
                <a:solidFill>
                  <a:srgbClr val="FF0000"/>
                </a:solidFill>
                <a:latin typeface="Raleway" panose="020B0503030101060003" pitchFamily="34" charset="0"/>
              </a:rPr>
              <a:t> WORKSHEET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Why is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introductory section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important in a piece of writing? How does it help the readers?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do you think should go in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introduction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? What is the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purpose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of each sentence/part in an introduction?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%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of the whole work should an introduction be?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solidFill>
                <a:srgbClr val="FF0000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99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32315"/>
            <a:ext cx="8229600" cy="535040"/>
          </a:xfrm>
        </p:spPr>
        <p:txBody>
          <a:bodyPr/>
          <a:lstStyle/>
          <a:p>
            <a:r>
              <a:rPr lang="en-US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91" y="1412776"/>
            <a:ext cx="6225725" cy="3916363"/>
          </a:xfrm>
        </p:spPr>
        <p:txBody>
          <a:bodyPr/>
          <a:lstStyle/>
          <a:p>
            <a:pPr algn="just" eaLnBrk="1" hangingPunct="1">
              <a:defRPr/>
            </a:pPr>
            <a:r>
              <a:rPr lang="en-US" sz="2400" dirty="0"/>
              <a:t>Comes </a:t>
            </a:r>
            <a:r>
              <a:rPr lang="en-US" sz="2400" b="1" dirty="0"/>
              <a:t>AFTER</a:t>
            </a:r>
            <a:r>
              <a:rPr lang="en-US" sz="2400" dirty="0"/>
              <a:t> the Table of Contents</a:t>
            </a:r>
          </a:p>
          <a:p>
            <a:pPr algn="just" eaLnBrk="1" hangingPunct="1">
              <a:defRPr/>
            </a:pPr>
            <a:r>
              <a:rPr lang="en-US" sz="2400" dirty="0"/>
              <a:t>Should give the context and scope of the report/essay</a:t>
            </a:r>
          </a:p>
          <a:p>
            <a:pPr algn="just" eaLnBrk="1" hangingPunct="1">
              <a:defRPr/>
            </a:pPr>
            <a:r>
              <a:rPr lang="en-US" sz="2400" dirty="0"/>
              <a:t>States your report /essay objectives clearly</a:t>
            </a:r>
          </a:p>
          <a:p>
            <a:pPr algn="just" eaLnBrk="1" hangingPunct="1">
              <a:defRPr/>
            </a:pPr>
            <a:r>
              <a:rPr lang="en-US" sz="2400" dirty="0"/>
              <a:t>Gives a brief general background to the subject of the report</a:t>
            </a:r>
          </a:p>
          <a:p>
            <a:pPr algn="just" eaLnBrk="1" hangingPunct="1">
              <a:defRPr/>
            </a:pPr>
            <a:r>
              <a:rPr lang="en-US" sz="2400" dirty="0"/>
              <a:t>In an essay, it should inform the reader of your overall argument (thesis statement) near the end of the introduction. </a:t>
            </a:r>
          </a:p>
          <a:p>
            <a:pPr marL="0" indent="0" algn="just" eaLnBrk="1" hangingPunct="1">
              <a:buNone/>
              <a:defRPr/>
            </a:pPr>
            <a:endParaRPr lang="en-GB" dirty="0"/>
          </a:p>
          <a:p>
            <a:pPr algn="just"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DBFC774C-DE5D-741C-FF8E-4C8283B23DF1}"/>
              </a:ext>
            </a:extLst>
          </p:cNvPr>
          <p:cNvSpPr/>
          <p:nvPr/>
        </p:nvSpPr>
        <p:spPr bwMode="auto">
          <a:xfrm rot="10800000">
            <a:off x="6516216" y="1472120"/>
            <a:ext cx="1999937" cy="2636494"/>
          </a:xfrm>
          <a:prstGeom prst="triangle">
            <a:avLst>
              <a:gd name="adj" fmla="val 5075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2B993C-53AD-3556-DF29-A06EE76E1AB1}"/>
              </a:ext>
            </a:extLst>
          </p:cNvPr>
          <p:cNvSpPr txBox="1"/>
          <p:nvPr/>
        </p:nvSpPr>
        <p:spPr>
          <a:xfrm>
            <a:off x="7812360" y="109461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CF76744-6F46-604D-E7B8-B4BFEBBFAF29}"/>
              </a:ext>
            </a:extLst>
          </p:cNvPr>
          <p:cNvCxnSpPr>
            <a:cxnSpLocks/>
            <a:stCxn id="8" idx="2"/>
          </p:cNvCxnSpPr>
          <p:nvPr/>
        </p:nvCxnSpPr>
        <p:spPr bwMode="auto">
          <a:xfrm>
            <a:off x="8568444" y="1463951"/>
            <a:ext cx="0" cy="2636494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5C03F1E-36A6-7D15-D926-651B5B207955}"/>
              </a:ext>
            </a:extLst>
          </p:cNvPr>
          <p:cNvSpPr txBox="1"/>
          <p:nvPr/>
        </p:nvSpPr>
        <p:spPr>
          <a:xfrm>
            <a:off x="7812360" y="410044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</p:spTree>
    <p:extLst>
      <p:ext uri="{BB962C8B-B14F-4D97-AF65-F5344CB8AC3E}">
        <p14:creationId xmlns:p14="http://schemas.microsoft.com/office/powerpoint/2010/main" val="162068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CCE8B92-06B0-0582-D460-15C82EDB2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5" y="220163"/>
            <a:ext cx="8515350" cy="685800"/>
          </a:xfrm>
        </p:spPr>
        <p:txBody>
          <a:bodyPr/>
          <a:lstStyle/>
          <a:p>
            <a:pPr algn="ctr" eaLnBrk="1" hangingPunct="1"/>
            <a:r>
              <a:rPr lang="en-GB" altLang="en-US" b="1" dirty="0">
                <a:solidFill>
                  <a:srgbClr val="003366"/>
                </a:solidFill>
                <a:latin typeface="Raleway" pitchFamily="2" charset="0"/>
              </a:rPr>
              <a:t>Introductory paragraph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237F5-4969-11DC-88FC-36060373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5609"/>
            <a:ext cx="7734300" cy="4150519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An introductory paragraph contains: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Opening sentence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Background details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Statement of aims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Outline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It moves from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to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specific</a:t>
            </a:r>
          </a:p>
        </p:txBody>
      </p:sp>
      <p:pic>
        <p:nvPicPr>
          <p:cNvPr id="19460" name="Picture 4" descr="A picture containing food, snack food, sandwich&#10;&#10;Description automatically generated">
            <a:extLst>
              <a:ext uri="{FF2B5EF4-FFF2-40B4-BE49-F238E27FC236}">
                <a16:creationId xmlns:a16="http://schemas.microsoft.com/office/drawing/2014/main" id="{44A7C681-60A4-63D4-B0D8-45FBD7C384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2480161" cy="2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D0439-6EB3-B976-75F7-A59F841AA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488" y="183778"/>
            <a:ext cx="6131024" cy="580926"/>
          </a:xfrm>
        </p:spPr>
        <p:txBody>
          <a:bodyPr/>
          <a:lstStyle/>
          <a:p>
            <a:r>
              <a:rPr lang="en-GB" sz="3200" b="1" dirty="0">
                <a:solidFill>
                  <a:srgbClr val="00B050"/>
                </a:solidFill>
              </a:rPr>
              <a:t>Opening Statement/Sentence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02F4B-953C-2298-FD27-3C7D45C6B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855" y="764704"/>
            <a:ext cx="9001000" cy="1363290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The first sentence of the introductory paragraph introduces the topic/theme to the readers.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helps readers know what the topic is.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should be quite general.</a:t>
            </a:r>
            <a:endParaRPr lang="en-GB" altLang="en-US" sz="2400" b="1" dirty="0">
              <a:solidFill>
                <a:srgbClr val="003366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For example: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Topic: Report on important academic skills</a:t>
            </a:r>
          </a:p>
          <a:p>
            <a:pPr marL="0" indent="0" eaLnBrk="1" hangingPunct="1">
              <a:buNone/>
            </a:pP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C00000"/>
                </a:solidFill>
                <a:latin typeface="Raleway" pitchFamily="2" charset="0"/>
              </a:rPr>
              <a:t>There are many essential skills students in 	higher education need to learn and use.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4D7CC-4FCA-25C1-BB55-6CCB9416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4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BF4C1-BE06-B350-5C36-242905ECE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46" y="-29357"/>
            <a:ext cx="8229600" cy="606644"/>
          </a:xfrm>
        </p:spPr>
        <p:txBody>
          <a:bodyPr/>
          <a:lstStyle/>
          <a:p>
            <a:r>
              <a:rPr lang="en-GB" sz="3000" b="1" dirty="0">
                <a:solidFill>
                  <a:srgbClr val="00B050"/>
                </a:solidFill>
              </a:rPr>
              <a:t>Opening Statement/Sentence</a:t>
            </a: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6A79D-7EBE-CEF1-0671-5DB320DA7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404664"/>
            <a:ext cx="8579296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Can you come up with an opening sentence for this topic? (Please note, this is an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topic,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NOT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the same topic as your assessment)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3366"/>
                </a:solidFill>
                <a:latin typeface="Raleway" pitchFamily="2" charset="0"/>
              </a:rPr>
              <a:t>Topic: Reflective writing on how you used technology in your lessons/lectures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6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514350" indent="-514350" eaLnBrk="1" hangingPunct="1">
              <a:buAutoNum type="arabicParenR"/>
            </a:pPr>
            <a:r>
              <a:rPr lang="en-US" altLang="en-US" sz="2400" b="1" dirty="0">
                <a:solidFill>
                  <a:srgbClr val="C00000"/>
                </a:solidFill>
                <a:latin typeface="Raleway" pitchFamily="2" charset="0"/>
              </a:rPr>
              <a:t>Technology plays a very big role in the life of a successful student.</a:t>
            </a:r>
          </a:p>
          <a:p>
            <a:pPr marL="514350" indent="-514350" eaLnBrk="1" hangingPunct="1">
              <a:buAutoNum type="arabicParenR"/>
            </a:pPr>
            <a:r>
              <a:rPr lang="en-GB" sz="2400" b="1" i="0" dirty="0">
                <a:solidFill>
                  <a:srgbClr val="C00000"/>
                </a:solidFill>
                <a:effectLst/>
                <a:latin typeface="Raleway" pitchFamily="2" charset="0"/>
              </a:rPr>
              <a:t>In universities, technology has changed the way students learn.</a:t>
            </a:r>
          </a:p>
          <a:p>
            <a:pPr marL="514350" indent="-514350" eaLnBrk="1" hangingPunct="1">
              <a:buAutoNum type="arabicParenR"/>
            </a:pP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Technology can make learning at university easier and more interesting for students, helping them connect with their lessons in new ways.</a:t>
            </a:r>
            <a:endParaRPr lang="en-US" altLang="en-US" sz="2400" b="1" dirty="0">
              <a:solidFill>
                <a:srgbClr val="C00000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73077-FF4A-923D-383D-BD8561267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8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44A12-C8FD-BF7B-6F37-C8ADD2D98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64" y="0"/>
            <a:ext cx="7886700" cy="581026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Raleway" panose="020B0503030101060003" pitchFamily="34" charset="0"/>
              </a:rPr>
              <a:t>Background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C2179-6D56-08DA-33E6-6E3B89FEE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27" y="581026"/>
            <a:ext cx="8814873" cy="503559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With this part the writer gives a few more details on the topic. 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do </a:t>
            </a:r>
            <a:r>
              <a:rPr lang="en-US" sz="2400" b="1" dirty="0">
                <a:solidFill>
                  <a:srgbClr val="003366"/>
                </a:solidFill>
                <a:latin typeface="Raleway" panose="020B0503030101060003" pitchFamily="34" charset="0"/>
              </a:rPr>
              <a:t>not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need to be extensive! Only offer the details the reader must know to understand your essay or report.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can sometimes include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definitions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key concepts/terms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(if needed), sometimes it might include a little information (e.g.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important dates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facts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) on the topic.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For your ACE report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you may wish to include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definitions of the skills you’ve chosen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and possibly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previous experience of using those skills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before UWTSD.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sz="24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2400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C6C56-2D4F-9F7E-78F6-9200301FE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-85402"/>
            <a:ext cx="8003232" cy="778098"/>
          </a:xfrm>
        </p:spPr>
        <p:txBody>
          <a:bodyPr/>
          <a:lstStyle/>
          <a:p>
            <a:r>
              <a:rPr lang="en-GB" sz="3200" dirty="0"/>
              <a:t>Background Details: </a:t>
            </a:r>
            <a:r>
              <a:rPr lang="en-GB" sz="32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742D5-0618-E28B-7818-14A707C46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Please note, this example is </a:t>
            </a:r>
            <a:r>
              <a:rPr lang="en-GB" sz="2800" b="1" dirty="0">
                <a:solidFill>
                  <a:srgbClr val="C00000"/>
                </a:solidFill>
              </a:rPr>
              <a:t>NOT</a:t>
            </a:r>
            <a:r>
              <a:rPr lang="en-GB" sz="2800" b="1" dirty="0"/>
              <a:t> on the same topic you need to write about for your ACE report.</a:t>
            </a:r>
            <a:endParaRPr lang="en-GB" sz="1100" b="1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200" b="1" dirty="0">
                <a:solidFill>
                  <a:srgbClr val="C00000"/>
                </a:solidFill>
                <a:latin typeface="Raleway" panose="020B0503030101060003" pitchFamily="34" charset="0"/>
              </a:rPr>
              <a:t>EXAMPLE Topic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: Reflective writing on how you used technology in your lessons/lectures. </a:t>
            </a:r>
            <a:r>
              <a:rPr lang="en-US" sz="2200" b="1" dirty="0">
                <a:solidFill>
                  <a:srgbClr val="0070C0"/>
                </a:solidFill>
                <a:latin typeface="Raleway" panose="020B0503030101060003" pitchFamily="34" charset="0"/>
              </a:rPr>
              <a:t>The opening sentence is in light blue.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100" dirty="0">
                <a:latin typeface="Raleway" panose="020B0503030101060003" pitchFamily="34" charset="0"/>
              </a:rPr>
              <a:t>As you see above, the writer has moved from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US" sz="2100" dirty="0">
                <a:latin typeface="Raleway" panose="020B0503030101060003" pitchFamily="34" charset="0"/>
              </a:rPr>
              <a:t> in the beginning to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more specific</a:t>
            </a:r>
            <a:r>
              <a:rPr lang="en-US" sz="2100" dirty="0">
                <a:latin typeface="Raleway" panose="020B0503030101060003" pitchFamily="34" charset="0"/>
              </a:rPr>
              <a:t> towards the end.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4C0B-DE95-3BE6-18B5-9668907B7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7F43A8-6C52-9D92-FEAA-19CD092DE05B}"/>
              </a:ext>
            </a:extLst>
          </p:cNvPr>
          <p:cNvSpPr txBox="1"/>
          <p:nvPr/>
        </p:nvSpPr>
        <p:spPr>
          <a:xfrm>
            <a:off x="110462" y="2348880"/>
            <a:ext cx="8928992" cy="235449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2100" dirty="0">
                <a:solidFill>
                  <a:srgbClr val="0070C0"/>
                </a:solidFill>
              </a:rPr>
              <a:t>Technology plays a very big role in the life of a successful student</a:t>
            </a:r>
            <a:r>
              <a:rPr lang="en-GB" sz="2100" dirty="0"/>
              <a:t>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studies. </a:t>
            </a:r>
          </a:p>
        </p:txBody>
      </p:sp>
    </p:spTree>
    <p:extLst>
      <p:ext uri="{BB962C8B-B14F-4D97-AF65-F5344CB8AC3E}">
        <p14:creationId xmlns:p14="http://schemas.microsoft.com/office/powerpoint/2010/main" val="530518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A69ABA96-DB74-6827-F51A-2FD5520AD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30" y="116632"/>
            <a:ext cx="7886700" cy="426244"/>
          </a:xfrm>
        </p:spPr>
        <p:txBody>
          <a:bodyPr/>
          <a:lstStyle/>
          <a:p>
            <a:pPr algn="ctr" eaLnBrk="1" hangingPunct="1"/>
            <a:r>
              <a:rPr lang="en-GB" altLang="en-US" sz="27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700" b="1" dirty="0">
                <a:solidFill>
                  <a:srgbClr val="003366"/>
                </a:solidFill>
                <a:latin typeface="Raleway" pitchFamily="2" charset="0"/>
              </a:rPr>
              <a:t>and </a:t>
            </a:r>
            <a:r>
              <a:rPr lang="en-GB" altLang="en-US" sz="27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263E12-84CD-ABDA-D36B-39376B392C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716" y="692696"/>
            <a:ext cx="8416528" cy="4970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</a:t>
            </a:r>
            <a:r>
              <a:rPr lang="en-GB" altLang="en-US" sz="21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states the main idea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entire essay or report.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statement of aims also uses appropriate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signposting language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such as: 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70C0"/>
                </a:solidFill>
                <a:latin typeface="Raleway" pitchFamily="2" charset="0"/>
              </a:rPr>
              <a:t>	</a:t>
            </a:r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The main ideas discussed in this work are…</a:t>
            </a:r>
          </a:p>
          <a:p>
            <a:pPr algn="just" eaLnBrk="1" hangingPunct="1"/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	This work will describe, evaluate and analyse…</a:t>
            </a:r>
            <a:endParaRPr lang="en-GB" altLang="en-US" sz="800" b="1" dirty="0">
              <a:solidFill>
                <a:srgbClr val="002060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i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r>
              <a:rPr lang="en-GB" altLang="en-US" sz="2400" b="1" dirty="0">
                <a:solidFill>
                  <a:srgbClr val="00206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2060"/>
                </a:solidFill>
                <a:latin typeface="Raleway" pitchFamily="2" charset="0"/>
              </a:rPr>
              <a:t>: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This report will look at the two skills which are very important for  a successful university education, note-taking and time management, and reflect on my own </a:t>
            </a:r>
            <a:r>
              <a:rPr lang="en-GB" altLang="en-US" sz="2400" b="1">
                <a:solidFill>
                  <a:srgbClr val="FF0000"/>
                </a:solidFill>
                <a:latin typeface="Raleway" pitchFamily="2" charset="0"/>
              </a:rPr>
              <a:t>use of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presentation skills</a:t>
            </a:r>
            <a:r>
              <a:rPr lang="en-GB" altLang="en-US" sz="2400" b="1" dirty="0">
                <a:solidFill>
                  <a:srgbClr val="0070C0"/>
                </a:solidFill>
                <a:latin typeface="Raleway" pitchFamily="2" charset="0"/>
              </a:rPr>
              <a:t>. </a:t>
            </a:r>
            <a:endParaRPr lang="en-GB" altLang="en-US" sz="800" b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endParaRPr lang="en-GB" altLang="en-US" sz="800" dirty="0">
              <a:solidFill>
                <a:srgbClr val="0070C0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The statement of aims may also indicate the </a:t>
            </a:r>
            <a:r>
              <a:rPr lang="en-GB" altLang="en-US" sz="2100" b="1" dirty="0">
                <a:solidFill>
                  <a:srgbClr val="003366"/>
                </a:solidFill>
                <a:latin typeface="Raleway" pitchFamily="2" charset="0"/>
              </a:rPr>
              <a:t>organisation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essay. This </a:t>
            </a:r>
            <a:r>
              <a:rPr lang="en-GB" altLang="en-US" sz="21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 can be written as a separate sentence, or combined within the statement of aims . </a:t>
            </a:r>
            <a:endParaRPr lang="en-GB" altLang="en-US" sz="2100" i="1" dirty="0">
              <a:solidFill>
                <a:srgbClr val="003366"/>
              </a:solidFill>
              <a:latin typeface="Raleway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508F87C-A21F-0033-91CB-EFAA1FE0F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116632"/>
            <a:ext cx="4906888" cy="418058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</a:rPr>
              <a:t>WORKSHEET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F49BF563-10FA-8520-939F-37EF4211E3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79" y="51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16A61A00-8A7D-985C-B5A6-65E1DE378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817" y="1956877"/>
            <a:ext cx="8365646" cy="3672408"/>
          </a:xfrm>
          <a:prstGeom prst="rect">
            <a:avLst/>
          </a:prstGeom>
          <a:solidFill>
            <a:srgbClr val="FFFFFF"/>
          </a:solidFill>
          <a:ln w="19050">
            <a:solidFill>
              <a:srgbClr val="00206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analyse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7FD62949-3522-28D6-12E9-6DC5AAD451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169" y="325661"/>
            <a:ext cx="8640960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Raleway" pitchFamily="2" charset="0"/>
              <a:ea typeface="Raleway" pitchFamily="2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With a partner, decide which of the below Introduction is the opening sentence, background details, statement of aims, and outline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Opening sentence?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548235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Background details?</a:t>
            </a:r>
            <a:b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3366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Statement of Aims?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Outline?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D070-0E19-623F-2052-1A5FF1BE2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272" y="404664"/>
            <a:ext cx="8603456" cy="532859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  <a:t>Topic: Reflective writing on how you used technology in your lectures</a:t>
            </a: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Technology plays a very big role in the life of a successful student. 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</a:t>
            </a:r>
            <a:r>
              <a:rPr lang="en-US" sz="2100" b="1" dirty="0">
                <a:solidFill>
                  <a:srgbClr val="FF0000"/>
                </a:solidFill>
                <a:latin typeface="Raleway" panose="020B0503030101060003" pitchFamily="34" charset="0"/>
              </a:rPr>
              <a:t>This work presents a reflective commentary on the role of technology in my studies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. After describing the topic and commenting on my feelings and thoughts on it, I will evaluate and </a:t>
            </a:r>
            <a:r>
              <a:rPr lang="en-US" sz="2100" b="1" dirty="0" err="1">
                <a:solidFill>
                  <a:srgbClr val="7030A0"/>
                </a:solidFill>
                <a:latin typeface="Raleway" panose="020B0503030101060003" pitchFamily="34" charset="0"/>
              </a:rPr>
              <a:t>analyse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Opening sentence			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Background details</a:t>
            </a: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GB" sz="2100" b="1" dirty="0">
                <a:solidFill>
                  <a:srgbClr val="003366"/>
                </a:solidFill>
                <a:latin typeface="Raleway"/>
              </a:rPr>
              <a:t> </a:t>
            </a:r>
            <a:r>
              <a:rPr lang="en-GB" sz="2100" b="1" dirty="0">
                <a:solidFill>
                  <a:srgbClr val="FF0000"/>
                </a:solidFill>
                <a:latin typeface="Raleway"/>
              </a:rPr>
              <a:t>statement of aims </a:t>
            </a: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			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Outline</a:t>
            </a:r>
            <a:endParaRPr lang="en-GB" sz="2700" b="1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91FC43-A491-1841-313E-CA8CF3D39805}"/>
              </a:ext>
            </a:extLst>
          </p:cNvPr>
          <p:cNvSpPr txBox="1"/>
          <p:nvPr/>
        </p:nvSpPr>
        <p:spPr>
          <a:xfrm>
            <a:off x="3275856" y="0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Worksheet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764704"/>
            <a:ext cx="5889333" cy="4127206"/>
          </a:xfrm>
        </p:spPr>
        <p:txBody>
          <a:bodyPr/>
          <a:lstStyle/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Shows/summarises the overall significance of what has been covered.</a:t>
            </a:r>
            <a:r>
              <a:rPr lang="en-GB" sz="2100" dirty="0">
                <a:solidFill>
                  <a:prstClr val="black"/>
                </a:solidFill>
                <a:latin typeface="Arial"/>
                <a:ea typeface="华文细黑"/>
              </a:rPr>
              <a:t>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May remind the reader of the most important points that have been made in the report or highlight what you consider to be the most central issues or findings.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Usually moves from specific to the report or essay into a more general context.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600" b="1" dirty="0">
                <a:solidFill>
                  <a:srgbClr val="C00000"/>
                </a:solidFill>
                <a:latin typeface="Arial"/>
                <a:ea typeface="华文细黑"/>
              </a:rPr>
              <a:t>No new material should be introduced in the conclusion. This includes any citations.</a:t>
            </a: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0DB5E1E8-9DD0-5070-D323-FEA815DFC3A1}"/>
              </a:ext>
            </a:extLst>
          </p:cNvPr>
          <p:cNvSpPr/>
          <p:nvPr/>
        </p:nvSpPr>
        <p:spPr bwMode="auto">
          <a:xfrm>
            <a:off x="6804248" y="2282560"/>
            <a:ext cx="1872208" cy="1589357"/>
          </a:xfrm>
          <a:prstGeom prst="triangl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43AB0E-0D0E-60DC-C761-724AAE73B72B}"/>
              </a:ext>
            </a:extLst>
          </p:cNvPr>
          <p:cNvSpPr txBox="1"/>
          <p:nvPr/>
        </p:nvSpPr>
        <p:spPr>
          <a:xfrm>
            <a:off x="7812360" y="41405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702AF6-E6BB-6988-1378-6325643AF863}"/>
              </a:ext>
            </a:extLst>
          </p:cNvPr>
          <p:cNvSpPr txBox="1"/>
          <p:nvPr/>
        </p:nvSpPr>
        <p:spPr>
          <a:xfrm>
            <a:off x="7812360" y="201392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9FB5F97-3C25-7324-402D-49C42A7C45EB}"/>
              </a:ext>
            </a:extLst>
          </p:cNvPr>
          <p:cNvCxnSpPr>
            <a:stCxn id="7" idx="2"/>
            <a:endCxn id="6" idx="0"/>
          </p:cNvCxnSpPr>
          <p:nvPr/>
        </p:nvCxnSpPr>
        <p:spPr bwMode="auto">
          <a:xfrm>
            <a:off x="8568444" y="2383253"/>
            <a:ext cx="0" cy="175730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54110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It is important that you give precise details of all the work by other authors which has been referred to within the report. Details should include :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author’s name and initials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date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title of the book, paper or journal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publisher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place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page numbers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details of the journal volume in which the article has  appeared.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References should be listed in alphabetical order of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the authors' names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63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An appendix contains additional information related to the report but which is not essential to the main findings.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This can be consulted if the reader wishes but the report should not depend on this.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do NOT </a:t>
            </a:r>
            <a:r>
              <a:rPr lang="en-GB" sz="2400" b="1" i="1" dirty="0">
                <a:solidFill>
                  <a:srgbClr val="C00000"/>
                </a:solidFill>
                <a:latin typeface="Arial"/>
                <a:ea typeface="华文细黑"/>
              </a:rPr>
              <a:t>need</a:t>
            </a: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 an Appendices for the ACE Report.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could include: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details of interview questions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other information which may be useful for the reader.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721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You should then break down the main points into separate sections, using sub-sections within each point where this helps to clarify the information.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DejaVu Sans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Most reports have a progressive numbering system. The most common system is the decimal notation system. 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The main sections are given single </a:t>
            </a:r>
            <a:r>
              <a:rPr lang="en-GB" sz="2000" dirty="0" err="1">
                <a:solidFill>
                  <a:prstClr val="black"/>
                </a:solidFill>
                <a:latin typeface="Arial"/>
                <a:ea typeface="华文细黑"/>
              </a:rPr>
              <a:t>arabic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numbers - 1, 2, 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are given a decimal number - 1.1, 1.2, 1.3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can be further divided into - 1.1.1, 1.1.2, 1.1.3 and so on.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625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98620" lvl="0" indent="0" eaLnBrk="1" hangingPunct="1">
              <a:spcBef>
                <a:spcPct val="0"/>
              </a:spcBef>
              <a:buClr>
                <a:srgbClr val="000000"/>
              </a:buClr>
              <a:buSzPct val="45000"/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An example structure would look as follows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A9604D5-84EB-4B9B-A4CE-61AEBAB83B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48995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60761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065" y="-99392"/>
            <a:ext cx="4979887" cy="644125"/>
          </a:xfrm>
        </p:spPr>
        <p:txBody>
          <a:bodyPr/>
          <a:lstStyle/>
          <a:p>
            <a:r>
              <a:rPr lang="en-US" sz="28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64" y="114300"/>
            <a:ext cx="8929687" cy="5383937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1 Introduction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For many students, it can be difficult to learn new skills when they enter university…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 Time Management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 Importance of Time Management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3.1 Importance of Time Management for University Students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b="1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3.2 Importance of Time Management for Health and Social Care Workers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 Techniques of Time Management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b="1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4.1 The Pomodoro Technique: University Students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4.2 The Eisenhower Matrix: Health and Social Care Workers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90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5 Conclusion</a:t>
            </a:r>
            <a:endParaRPr lang="en-GB" sz="19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141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8" y="908721"/>
            <a:ext cx="8508279" cy="4104456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Gravett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S. (1998)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The Right Way to Write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Kingswood: Right Way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Heritage, K. (1997)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Report Writing in a Week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London: Hodder &amp; Stoughton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Robinson, Z., </a:t>
            </a: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Pedley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-Smith, S. (2010)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A Student’s Guide to Writing Business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Wokingham: Kaplan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University of Leicester (2023) </a:t>
            </a:r>
            <a:r>
              <a:rPr lang="en-GB" sz="2000" i="1" dirty="0">
                <a:solidFill>
                  <a:prstClr val="black"/>
                </a:solidFill>
                <a:latin typeface="Arial"/>
                <a:ea typeface="华文细黑"/>
              </a:rPr>
              <a:t>Writing reports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Available at: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http://www2.le.ac.uk/offices/ld/resources/writing/writing-resources/reports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(Accessed: 15</a:t>
            </a:r>
            <a:r>
              <a:rPr lang="en-GB" sz="2000" baseline="30000" dirty="0">
                <a:solidFill>
                  <a:prstClr val="black"/>
                </a:solidFill>
                <a:latin typeface="Arial"/>
                <a:ea typeface="华文细黑"/>
              </a:rPr>
              <a:t>th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 of June 2023)</a:t>
            </a:r>
            <a:endParaRPr lang="en-GB" sz="2000" baseline="30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25/06/2024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78641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2256</Words>
  <Application>Microsoft Office PowerPoint</Application>
  <PresentationFormat>On-screen Show (4:3)</PresentationFormat>
  <Paragraphs>250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DejaVu Sans</vt:lpstr>
      <vt:lpstr>DengXian</vt:lpstr>
      <vt:lpstr>Myriad Pro</vt:lpstr>
      <vt:lpstr>Arial</vt:lpstr>
      <vt:lpstr>Calibri</vt:lpstr>
      <vt:lpstr>Raleway</vt:lpstr>
      <vt:lpstr>Wingdings</vt:lpstr>
      <vt:lpstr>1_20140311PresentationUWTSDTemplate</vt:lpstr>
      <vt:lpstr>20140311PresentationUWTSDTemplate</vt:lpstr>
      <vt:lpstr>2_20140311PresentationUWTSDTemplate</vt:lpstr>
      <vt:lpstr>PowerPoint Presentation</vt:lpstr>
      <vt:lpstr>Reports</vt:lpstr>
      <vt:lpstr>What is a report? </vt:lpstr>
      <vt:lpstr>What is a report? </vt:lpstr>
      <vt:lpstr>Report Writing</vt:lpstr>
      <vt:lpstr>Structuring your report</vt:lpstr>
      <vt:lpstr>Structuring your ACE report</vt:lpstr>
      <vt:lpstr>Title page </vt:lpstr>
      <vt:lpstr>Table of Contents</vt:lpstr>
      <vt:lpstr>Table of Contents Example</vt:lpstr>
      <vt:lpstr>Introductions</vt:lpstr>
      <vt:lpstr>Introduction</vt:lpstr>
      <vt:lpstr>Introductory paragraph</vt:lpstr>
      <vt:lpstr>Opening Statement/Sentence</vt:lpstr>
      <vt:lpstr>Opening Statement/Sentence</vt:lpstr>
      <vt:lpstr>Background details</vt:lpstr>
      <vt:lpstr>Background Details: EXAMPLE</vt:lpstr>
      <vt:lpstr>Statement of aims and outline</vt:lpstr>
      <vt:lpstr>WORKSHEET</vt:lpstr>
      <vt:lpstr>Topic: Reflective writing on how you used technology in your lectures  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analyse the experience I have had so far in relation to the topic. In the latter part, I will present my conclusions of my reflections and possible action plan for future improvement.   Opening sentence   Background details  statement of aims    Outline</vt:lpstr>
      <vt:lpstr>Conclusion</vt:lpstr>
      <vt:lpstr>Reference list</vt:lpstr>
      <vt:lpstr>Appendices</vt:lpstr>
      <vt:lpstr>Report Writing</vt:lpstr>
      <vt:lpstr>Report Writing</vt:lpstr>
      <vt:lpstr>Example</vt:lpstr>
      <vt:lpstr>Reference list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Naomi Doerge</cp:lastModifiedBy>
  <cp:revision>374</cp:revision>
  <dcterms:created xsi:type="dcterms:W3CDTF">2012-10-20T16:04:33Z</dcterms:created>
  <dcterms:modified xsi:type="dcterms:W3CDTF">2024-06-25T16:31:42Z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2024-05-20T19:55:32Z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8023759d-20e8-40b3-82f8-e4f80a91e046</vt:lpwstr>
  </property>
  <property fmtid="{D5CDD505-2E9C-101B-9397-08002B2CF9AE}" pid="8" name="MSIP_Label_9762d7e7-4474-4a67-9ef6-3d4dc52b0ea7_ContentBits">
    <vt:lpwstr>0</vt:lpwstr>
  </property>
</Properties>
</file>