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sldIdLst>
    <p:sldId id="277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86FBB0-48CE-48FA-8185-85FFA183999C}" v="4" dt="2025-11-14T11:11:07.4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6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7F1F0841-190A-46F8-9915-0C9D4FD90F14}"/>
    <pc:docChg chg="custSel modSld">
      <pc:chgData name="Lara Hopkinson" userId="4c46a3d6-da89-4616-bd45-1b70e49404c2" providerId="ADAL" clId="{7F1F0841-190A-46F8-9915-0C9D4FD90F14}" dt="2025-11-14T11:11:10.526" v="75" actId="14100"/>
      <pc:docMkLst>
        <pc:docMk/>
      </pc:docMkLst>
      <pc:sldChg chg="modSp mod">
        <pc:chgData name="Lara Hopkinson" userId="4c46a3d6-da89-4616-bd45-1b70e49404c2" providerId="ADAL" clId="{7F1F0841-190A-46F8-9915-0C9D4FD90F14}" dt="2025-11-14T11:11:10.526" v="75" actId="14100"/>
        <pc:sldMkLst>
          <pc:docMk/>
          <pc:sldMk cId="4131202608" sldId="262"/>
        </pc:sldMkLst>
        <pc:spChg chg="mod">
          <ac:chgData name="Lara Hopkinson" userId="4c46a3d6-da89-4616-bd45-1b70e49404c2" providerId="ADAL" clId="{7F1F0841-190A-46F8-9915-0C9D4FD90F14}" dt="2025-11-14T11:11:10.526" v="75" actId="14100"/>
          <ac:spMkLst>
            <pc:docMk/>
            <pc:sldMk cId="4131202608" sldId="262"/>
            <ac:spMk id="3" creationId="{89D3202E-B001-8C44-B996-1E28E94D67F2}"/>
          </ac:spMkLst>
        </pc:spChg>
      </pc:sldChg>
      <pc:sldChg chg="modSp mod setBg">
        <pc:chgData name="Lara Hopkinson" userId="4c46a3d6-da89-4616-bd45-1b70e49404c2" providerId="ADAL" clId="{7F1F0841-190A-46F8-9915-0C9D4FD90F14}" dt="2025-11-14T11:06:41.330" v="23"/>
        <pc:sldMkLst>
          <pc:docMk/>
          <pc:sldMk cId="287863218" sldId="277"/>
        </pc:sldMkLst>
        <pc:spChg chg="mod">
          <ac:chgData name="Lara Hopkinson" userId="4c46a3d6-da89-4616-bd45-1b70e49404c2" providerId="ADAL" clId="{7F1F0841-190A-46F8-9915-0C9D4FD90F14}" dt="2025-11-14T11:06:06.784" v="15" actId="20577"/>
          <ac:spMkLst>
            <pc:docMk/>
            <pc:sldMk cId="287863218" sldId="277"/>
            <ac:spMk id="2" creationId="{63D8AC3D-3C64-44FC-8163-2B679D046F37}"/>
          </ac:spMkLst>
        </pc:spChg>
        <pc:spChg chg="mod">
          <ac:chgData name="Lara Hopkinson" userId="4c46a3d6-da89-4616-bd45-1b70e49404c2" providerId="ADAL" clId="{7F1F0841-190A-46F8-9915-0C9D4FD90F14}" dt="2025-11-14T11:06:12.784" v="21" actId="20577"/>
          <ac:spMkLst>
            <pc:docMk/>
            <pc:sldMk cId="287863218" sldId="277"/>
            <ac:spMk id="3" creationId="{0DFD9828-2907-426F-864C-A6EE4099259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263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9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48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795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06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106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31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72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82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536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009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031C-4714-4EEA-B239-EFD1DB274A83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044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AC99C-4EAA-4A37-88AA-1B44014BA092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143E-6CBD-4F00-9F4D-6887E4A2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3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05A031C-4714-4EEA-B239-EFD1DB274A83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A53812B-D73B-4504-B56A-12896719039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55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2.open.ac.uk/students/skillsforstudy/finding-appropriate-academic-material.php" TargetMode="External"/><Relationship Id="rId2" Type="http://schemas.openxmlformats.org/officeDocument/2006/relationships/hyperlink" Target="https://www.open.edu/openlearn/education-development/education/developing-good-academic-practice/content-section-4.2.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arningonscreen.ac.uk/ondemand/index.php/prog/3BF294CC?bcast=138969512" TargetMode="External"/><Relationship Id="rId5" Type="http://schemas.openxmlformats.org/officeDocument/2006/relationships/hyperlink" Target="http://www.training.cochrane.org/handbook" TargetMode="External"/><Relationship Id="rId4" Type="http://schemas.openxmlformats.org/officeDocument/2006/relationships/hyperlink" Target="http://www2.open.ac.uk/students/skillsforstudy/comparing-academic-sources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6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8AC3D-3C64-44FC-8163-2B679D046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049" y="758952"/>
            <a:ext cx="8025413" cy="3566160"/>
          </a:xfrm>
        </p:spPr>
        <p:txBody>
          <a:bodyPr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Modern World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FD9828-2907-426F-864C-A6EE409925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ACaa4005</a:t>
            </a:r>
          </a:p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287863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8D811-AD12-6E5B-2EF1-5BFFB2806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3F956-043A-7176-4E2D-68255877A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Types of knowledge</a:t>
            </a:r>
          </a:p>
          <a:p>
            <a:r>
              <a:rPr lang="en-GB" dirty="0"/>
              <a:t>Writing in your own voice</a:t>
            </a:r>
          </a:p>
          <a:p>
            <a:r>
              <a:rPr lang="en-GB" dirty="0"/>
              <a:t>How to evaluate sources of information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32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ticky notes with question marks">
            <a:extLst>
              <a:ext uri="{FF2B5EF4-FFF2-40B4-BE49-F238E27FC236}">
                <a16:creationId xmlns:a16="http://schemas.microsoft.com/office/drawing/2014/main" id="{E62178C7-677E-6063-8818-BAC884D9C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4" r="1784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4B5613-68B6-4ED4-D875-B4AD4C199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knowledge?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597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EE70A-B2D2-5E16-D22B-91933F095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knowledge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B873C-3FCC-7902-141E-4433E511F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Common knowledge</a:t>
            </a:r>
          </a:p>
          <a:p>
            <a:pPr lvl="1"/>
            <a:r>
              <a:rPr lang="en-GB" dirty="0"/>
              <a:t>Widely known within a specific discipline</a:t>
            </a:r>
          </a:p>
          <a:p>
            <a:pPr lvl="1"/>
            <a:r>
              <a:rPr lang="en-GB" dirty="0"/>
              <a:t>Found within a range of texts, unreferenced</a:t>
            </a:r>
          </a:p>
          <a:p>
            <a:pPr lvl="1"/>
            <a:r>
              <a:rPr lang="en-GB" dirty="0"/>
              <a:t>Attributed to a number of differing authors</a:t>
            </a:r>
          </a:p>
          <a:p>
            <a:pPr lvl="1"/>
            <a:r>
              <a:rPr lang="en-GB" u="sng" dirty="0"/>
              <a:t>May</a:t>
            </a:r>
            <a:r>
              <a:rPr lang="en-GB" dirty="0"/>
              <a:t> therefore also be subject-specific</a:t>
            </a:r>
          </a:p>
          <a:p>
            <a:pPr lvl="1"/>
            <a:r>
              <a:rPr lang="en-GB" dirty="0"/>
              <a:t>Required academic judgment</a:t>
            </a:r>
          </a:p>
          <a:p>
            <a:r>
              <a:rPr lang="en-GB" dirty="0"/>
              <a:t>Subject specific knowledge</a:t>
            </a:r>
          </a:p>
          <a:p>
            <a:pPr lvl="1"/>
            <a:r>
              <a:rPr lang="en-GB" dirty="0"/>
              <a:t>Relates to a specific subject</a:t>
            </a:r>
          </a:p>
          <a:p>
            <a:pPr lvl="1"/>
            <a:r>
              <a:rPr lang="en-GB" dirty="0"/>
              <a:t>Requires referencing</a:t>
            </a:r>
          </a:p>
        </p:txBody>
      </p:sp>
    </p:spTree>
    <p:extLst>
      <p:ext uri="{BB962C8B-B14F-4D97-AF65-F5344CB8AC3E}">
        <p14:creationId xmlns:p14="http://schemas.microsoft.com/office/powerpoint/2010/main" val="3615741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D6492-58C6-F310-AEBD-8488F1DCE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are common knowledge?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9D56B-7760-133B-97DE-6DD7A2397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capital of France is Paris</a:t>
            </a:r>
          </a:p>
          <a:p>
            <a:endParaRPr lang="en-GB" dirty="0"/>
          </a:p>
          <a:p>
            <a:r>
              <a:rPr lang="en-GB" dirty="0"/>
              <a:t>When walking along the road, you should keep to the pavement</a:t>
            </a:r>
          </a:p>
          <a:p>
            <a:endParaRPr lang="en-GB" dirty="0"/>
          </a:p>
          <a:p>
            <a:r>
              <a:rPr lang="en-GB" dirty="0"/>
              <a:t>The population of England and Wales in 1700 was around 5.5 million</a:t>
            </a:r>
          </a:p>
          <a:p>
            <a:endParaRPr lang="en-GB" dirty="0"/>
          </a:p>
          <a:p>
            <a:r>
              <a:rPr lang="en-GB" dirty="0"/>
              <a:t>King Henry VIII ruled from 1509 - 1547</a:t>
            </a:r>
          </a:p>
        </p:txBody>
      </p:sp>
    </p:spTree>
    <p:extLst>
      <p:ext uri="{BB962C8B-B14F-4D97-AF65-F5344CB8AC3E}">
        <p14:creationId xmlns:p14="http://schemas.microsoft.com/office/powerpoint/2010/main" val="133998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FC099-43C9-F7C3-A8B5-449BECB6A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Further guidance on common knowledge</a:t>
            </a:r>
          </a:p>
        </p:txBody>
      </p:sp>
      <p:pic>
        <p:nvPicPr>
          <p:cNvPr id="4" name="dgap_1_4_2_4_sergeant_01_to_03">
            <a:hlinkClick r:id="" action="ppaction://media"/>
            <a:extLst>
              <a:ext uri="{FF2B5EF4-FFF2-40B4-BE49-F238E27FC236}">
                <a16:creationId xmlns:a16="http://schemas.microsoft.com/office/drawing/2014/main" id="{F9AFED39-6517-49F3-7A9B-8E333E6A29A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76260" y="2303577"/>
            <a:ext cx="2888535" cy="288853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0AFE56-B404-A9BA-B6C5-F5AAF9682167}"/>
              </a:ext>
            </a:extLst>
          </p:cNvPr>
          <p:cNvSpPr txBox="1"/>
          <p:nvPr/>
        </p:nvSpPr>
        <p:spPr>
          <a:xfrm>
            <a:off x="0" y="6488668"/>
            <a:ext cx="225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Open University, 2022</a:t>
            </a:r>
          </a:p>
        </p:txBody>
      </p:sp>
    </p:spTree>
    <p:extLst>
      <p:ext uri="{BB962C8B-B14F-4D97-AF65-F5344CB8AC3E}">
        <p14:creationId xmlns:p14="http://schemas.microsoft.com/office/powerpoint/2010/main" val="4160111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2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ticky notes with question marks">
            <a:extLst>
              <a:ext uri="{FF2B5EF4-FFF2-40B4-BE49-F238E27FC236}">
                <a16:creationId xmlns:a16="http://schemas.microsoft.com/office/drawing/2014/main" id="{886C0AD9-FA0F-E518-624B-570871026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4" r="1784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FB31A5-A365-5E93-E92D-66018D3F6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in your own words?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7026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A5BAC-02F1-E2E6-A8A5-35A8C1883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in your own voice</a:t>
            </a:r>
          </a:p>
        </p:txBody>
      </p:sp>
      <p:pic>
        <p:nvPicPr>
          <p:cNvPr id="4" name="dgap_1_2_1mayle_02_3_5_6_8-hq">
            <a:hlinkClick r:id="" action="ppaction://media"/>
            <a:extLst>
              <a:ext uri="{FF2B5EF4-FFF2-40B4-BE49-F238E27FC236}">
                <a16:creationId xmlns:a16="http://schemas.microsoft.com/office/drawing/2014/main" id="{A3335475-5260-9A5E-B46D-00BF66867646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61203" y="2389703"/>
            <a:ext cx="3045981" cy="3045981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8FD426-8DC0-D351-0137-0528FD90716F}"/>
              </a:ext>
            </a:extLst>
          </p:cNvPr>
          <p:cNvSpPr txBox="1"/>
          <p:nvPr/>
        </p:nvSpPr>
        <p:spPr>
          <a:xfrm>
            <a:off x="0" y="6488668"/>
            <a:ext cx="225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Open University, 2022</a:t>
            </a:r>
          </a:p>
        </p:txBody>
      </p:sp>
    </p:spTree>
    <p:extLst>
      <p:ext uri="{BB962C8B-B14F-4D97-AF65-F5344CB8AC3E}">
        <p14:creationId xmlns:p14="http://schemas.microsoft.com/office/powerpoint/2010/main" val="312528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8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65559-AC60-C9DB-844F-A14B691EE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 – writing in your own words (1)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E9040-04FD-B450-5A4C-9182A48AC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Why is writing in your own words an important academic skill to develop? (Select all options that apply.)</a:t>
            </a: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Select one or more:</a:t>
            </a:r>
          </a:p>
          <a:p>
            <a:pPr marL="457200" lvl="1" indent="0">
              <a:buNone/>
            </a:pPr>
            <a:r>
              <a:rPr lang="en-GB" b="0" i="0" dirty="0">
                <a:effectLst/>
                <a:latin typeface="arial" panose="020B0604020202020204" pitchFamily="34" charset="0"/>
              </a:rPr>
              <a:t>a. It allows you to demonstrate to your tutor what you have learned about the topic being assessed.</a:t>
            </a:r>
          </a:p>
          <a:p>
            <a:pPr marL="457200" lvl="1" indent="0">
              <a:buNone/>
            </a:pPr>
            <a:r>
              <a:rPr lang="en-GB" b="0" i="0" dirty="0">
                <a:effectLst/>
                <a:latin typeface="arial" panose="020B0604020202020204" pitchFamily="34" charset="0"/>
              </a:rPr>
              <a:t>b. You can make sure your answer matches what the question is asking for, whereas copied text is likely to stray off the point.</a:t>
            </a:r>
          </a:p>
          <a:p>
            <a:pPr marL="457200" lvl="1" indent="0">
              <a:buNone/>
            </a:pPr>
            <a:r>
              <a:rPr lang="en-GB" b="0" i="0" dirty="0">
                <a:effectLst/>
                <a:latin typeface="arial" panose="020B0604020202020204" pitchFamily="34" charset="0"/>
              </a:rPr>
              <a:t>c. It enables you to show that you understand the topic being assessed, as you are presenting your own interpretations of a particular subject.</a:t>
            </a:r>
          </a:p>
          <a:p>
            <a:pPr marL="457200" lvl="1" indent="0">
              <a:buNone/>
            </a:pPr>
            <a:r>
              <a:rPr lang="en-GB" b="0" i="0" dirty="0">
                <a:effectLst/>
                <a:latin typeface="arial" panose="020B0604020202020204" pitchFamily="34" charset="0"/>
              </a:rPr>
              <a:t>d. You’ve been told to do this in the assignment booklet.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041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5130D-B98F-1FB2-4BBF-5D2FC87AA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 – writing in your own voice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86867-8973-1328-E7A7-B93A51A0D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Read the following statement and decide whether it is </a:t>
            </a:r>
            <a:r>
              <a:rPr lang="en-GB" b="0" i="1" dirty="0">
                <a:effectLst/>
                <a:latin typeface="arial" panose="020B0604020202020204" pitchFamily="34" charset="0"/>
              </a:rPr>
              <a:t>true</a:t>
            </a:r>
            <a:r>
              <a:rPr lang="en-GB" b="0" i="0" dirty="0">
                <a:effectLst/>
                <a:latin typeface="arial" panose="020B0604020202020204" pitchFamily="34" charset="0"/>
              </a:rPr>
              <a:t> or </a:t>
            </a:r>
            <a:r>
              <a:rPr lang="en-GB" b="0" i="1" dirty="0">
                <a:effectLst/>
                <a:latin typeface="arial" panose="020B0604020202020204" pitchFamily="34" charset="0"/>
              </a:rPr>
              <a:t>false</a:t>
            </a:r>
            <a:r>
              <a:rPr lang="en-GB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en-GB" b="1" i="0" dirty="0">
                <a:effectLst/>
                <a:latin typeface="arial" panose="020B0604020202020204" pitchFamily="34" charset="0"/>
              </a:rPr>
              <a:t>Statement: </a:t>
            </a:r>
            <a:r>
              <a:rPr lang="en-GB" b="0" i="0" dirty="0">
                <a:effectLst/>
                <a:latin typeface="arial" panose="020B0604020202020204" pitchFamily="34" charset="0"/>
              </a:rPr>
              <a:t>If you construct a summary (written in your own words) of the ideas, concepts and results presented in some source material, you are producing a new piece of work that belongs to you. If you then use this summary to write up your answers, you do not need to include a reference, because you are referring to your own work.</a:t>
            </a: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Select one: True or False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964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2962A-098F-CF2F-F61E-4A7D1E3AD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 – writing in your own voice (3)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59F3C-D222-DAF9-37C7-FF3D15852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endParaRPr lang="en-GB" b="0" i="0" dirty="0"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Read the following statement and decide whether it is </a:t>
            </a:r>
            <a:r>
              <a:rPr lang="en-GB" b="0" i="1" dirty="0">
                <a:effectLst/>
                <a:latin typeface="arial" panose="020B0604020202020204" pitchFamily="34" charset="0"/>
              </a:rPr>
              <a:t>true</a:t>
            </a:r>
            <a:r>
              <a:rPr lang="en-GB" b="0" i="0" dirty="0">
                <a:effectLst/>
                <a:latin typeface="arial" panose="020B0604020202020204" pitchFamily="34" charset="0"/>
              </a:rPr>
              <a:t> or </a:t>
            </a:r>
            <a:r>
              <a:rPr lang="en-GB" b="0" i="1" dirty="0">
                <a:effectLst/>
                <a:latin typeface="arial" panose="020B0604020202020204" pitchFamily="34" charset="0"/>
              </a:rPr>
              <a:t>false</a:t>
            </a:r>
            <a:r>
              <a:rPr lang="en-GB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en-GB" b="1" i="0" dirty="0">
                <a:effectLst/>
                <a:latin typeface="arial" panose="020B0604020202020204" pitchFamily="34" charset="0"/>
              </a:rPr>
              <a:t>Statement: </a:t>
            </a:r>
            <a:r>
              <a:rPr lang="en-GB" b="0" i="0" dirty="0">
                <a:effectLst/>
                <a:latin typeface="arial" panose="020B0604020202020204" pitchFamily="34" charset="0"/>
              </a:rPr>
              <a:t>Writing in your own words means that every single word in your answer needs to be different to those in the source materials you have referred to.</a:t>
            </a: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Select one: True or False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396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ABECB-8805-C5BC-D7B7-64D715BF2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 – writing in your own voice (4)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CDE27-B982-AC3B-10B1-16F07AE34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endParaRPr lang="en-GB" b="0" i="0" dirty="0"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Read the following statement and decide whether it is </a:t>
            </a:r>
            <a:r>
              <a:rPr lang="en-GB" b="0" i="1" dirty="0">
                <a:effectLst/>
                <a:latin typeface="arial" panose="020B0604020202020204" pitchFamily="34" charset="0"/>
              </a:rPr>
              <a:t>true</a:t>
            </a:r>
            <a:r>
              <a:rPr lang="en-GB" b="0" i="0" dirty="0">
                <a:effectLst/>
                <a:latin typeface="arial" panose="020B0604020202020204" pitchFamily="34" charset="0"/>
              </a:rPr>
              <a:t> or </a:t>
            </a:r>
            <a:r>
              <a:rPr lang="en-GB" b="0" i="1" dirty="0">
                <a:effectLst/>
                <a:latin typeface="arial" panose="020B0604020202020204" pitchFamily="34" charset="0"/>
              </a:rPr>
              <a:t>false</a:t>
            </a:r>
            <a:r>
              <a:rPr lang="en-GB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en-GB" b="1" i="0" dirty="0">
                <a:effectLst/>
                <a:latin typeface="arial" panose="020B0604020202020204" pitchFamily="34" charset="0"/>
              </a:rPr>
              <a:t>Statement: </a:t>
            </a:r>
            <a:r>
              <a:rPr lang="en-GB" b="0" i="0" dirty="0">
                <a:effectLst/>
                <a:latin typeface="arial" panose="020B0604020202020204" pitchFamily="34" charset="0"/>
              </a:rPr>
              <a:t>You do not need to reference an idea or argument that you have read or encountered in some source material, as long as you write it in your own words.</a:t>
            </a:r>
          </a:p>
          <a:p>
            <a:pPr algn="l"/>
            <a:r>
              <a:rPr lang="en-GB" b="0" i="0" dirty="0">
                <a:effectLst/>
                <a:latin typeface="arial" panose="020B0604020202020204" pitchFamily="34" charset="0"/>
              </a:rPr>
              <a:t>Select one: True or False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5591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5D585-8634-98A1-9A4A-383D08586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Identifying good sources of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0CF0B-AC68-7362-3E2B-12F8FDCBD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Where do you currently look for information?</a:t>
            </a:r>
          </a:p>
          <a:p>
            <a:r>
              <a:rPr lang="en-GB" dirty="0"/>
              <a:t>How could you improve your practice?</a:t>
            </a:r>
          </a:p>
          <a:p>
            <a:endParaRPr lang="en-GB" dirty="0"/>
          </a:p>
          <a:p>
            <a:r>
              <a:rPr lang="en-GB" dirty="0"/>
              <a:t>Some points to note:</a:t>
            </a:r>
          </a:p>
          <a:p>
            <a:pPr lvl="1"/>
            <a:r>
              <a:rPr lang="en-GB" dirty="0"/>
              <a:t>The web is not ALL BAD!</a:t>
            </a:r>
          </a:p>
          <a:p>
            <a:pPr lvl="1"/>
            <a:r>
              <a:rPr lang="en-GB" dirty="0"/>
              <a:t>Check the origin of your source </a:t>
            </a:r>
          </a:p>
          <a:p>
            <a:pPr lvl="1"/>
            <a:r>
              <a:rPr lang="en-GB" dirty="0"/>
              <a:t>Use PRIMARY sources where possible</a:t>
            </a:r>
          </a:p>
          <a:p>
            <a:pPr lvl="1"/>
            <a:r>
              <a:rPr lang="en-GB" dirty="0"/>
              <a:t>If not, SECONDARY sources are also acceptable</a:t>
            </a:r>
          </a:p>
          <a:p>
            <a:pPr lvl="1"/>
            <a:r>
              <a:rPr lang="en-GB" dirty="0"/>
              <a:t>Utilise UWTSD facilities…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518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E3D90-7C87-66CF-B3C6-8D3851A44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Evaluation of sources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ADB8AB6-6A11-F38A-E075-BED196E489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606119"/>
              </p:ext>
            </p:extLst>
          </p:nvPr>
        </p:nvGraphicFramePr>
        <p:xfrm>
          <a:off x="628650" y="1825625"/>
          <a:ext cx="7886700" cy="42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4171">
                  <a:extLst>
                    <a:ext uri="{9D8B030D-6E8A-4147-A177-3AD203B41FA5}">
                      <a16:colId xmlns:a16="http://schemas.microsoft.com/office/drawing/2014/main" val="3717341794"/>
                    </a:ext>
                  </a:extLst>
                </a:gridCol>
                <a:gridCol w="4942529">
                  <a:extLst>
                    <a:ext uri="{9D8B030D-6E8A-4147-A177-3AD203B41FA5}">
                      <a16:colId xmlns:a16="http://schemas.microsoft.com/office/drawing/2014/main" val="25124511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044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Relevance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Does this information match my needs?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60091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Provenance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Where does the info come from?</a:t>
                      </a:r>
                    </a:p>
                    <a:p>
                      <a:r>
                        <a:rPr lang="en-GB" dirty="0"/>
                        <a:t>Who are the authors / organisations?</a:t>
                      </a:r>
                    </a:p>
                    <a:p>
                      <a:r>
                        <a:rPr lang="en-GB" dirty="0"/>
                        <a:t>Publication method?</a:t>
                      </a:r>
                    </a:p>
                    <a:p>
                      <a:r>
                        <a:rPr lang="en-GB" dirty="0"/>
                        <a:t>Any peer review?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6136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Objectivity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What is the author’s position?</a:t>
                      </a:r>
                    </a:p>
                    <a:p>
                      <a:r>
                        <a:rPr lang="en-GB" dirty="0"/>
                        <a:t>Any conflict of interest?  Vested interests?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706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Timeliness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Clarity on when produced?</a:t>
                      </a:r>
                    </a:p>
                    <a:p>
                      <a:r>
                        <a:rPr lang="en-GB" dirty="0"/>
                        <a:t>Does this date meet my requirements?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862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Presentation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Clearly communicated?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8645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Research methods used, how reported?</a:t>
                      </a:r>
                    </a:p>
                    <a:p>
                      <a:r>
                        <a:rPr lang="en-GB" dirty="0"/>
                        <a:t>How significant are the results?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322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425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E0AB4-F3FC-5A7C-1061-91C67C402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sources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D09D45E-C3B4-5D4B-682E-9528E245F8C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709177" cy="439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7515">
                  <a:extLst>
                    <a:ext uri="{9D8B030D-6E8A-4147-A177-3AD203B41FA5}">
                      <a16:colId xmlns:a16="http://schemas.microsoft.com/office/drawing/2014/main" val="4268819745"/>
                    </a:ext>
                  </a:extLst>
                </a:gridCol>
                <a:gridCol w="3111796">
                  <a:extLst>
                    <a:ext uri="{9D8B030D-6E8A-4147-A177-3AD203B41FA5}">
                      <a16:colId xmlns:a16="http://schemas.microsoft.com/office/drawing/2014/main" val="2297949720"/>
                    </a:ext>
                  </a:extLst>
                </a:gridCol>
                <a:gridCol w="3069866">
                  <a:extLst>
                    <a:ext uri="{9D8B030D-6E8A-4147-A177-3AD203B41FA5}">
                      <a16:colId xmlns:a16="http://schemas.microsoft.com/office/drawing/2014/main" val="1189479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Disadvantages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03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Text books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Focused view of key issue, OR</a:t>
                      </a:r>
                    </a:p>
                    <a:p>
                      <a:r>
                        <a:rPr lang="en-GB" dirty="0"/>
                        <a:t>Broad view of subject, OR </a:t>
                      </a:r>
                    </a:p>
                    <a:p>
                      <a:r>
                        <a:rPr lang="en-GB" dirty="0"/>
                        <a:t>Outcome focused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Present a particular view</a:t>
                      </a:r>
                    </a:p>
                    <a:p>
                      <a:r>
                        <a:rPr lang="en-GB" dirty="0"/>
                        <a:t>Sometimes too broad</a:t>
                      </a:r>
                    </a:p>
                    <a:p>
                      <a:r>
                        <a:rPr lang="en-GB" dirty="0"/>
                        <a:t>Issues with timeliness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10892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Academic journals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Current and credible</a:t>
                      </a:r>
                    </a:p>
                    <a:p>
                      <a:r>
                        <a:rPr lang="en-GB" dirty="0"/>
                        <a:t>Theoretical or empirical</a:t>
                      </a:r>
                    </a:p>
                    <a:p>
                      <a:r>
                        <a:rPr lang="en-GB" dirty="0"/>
                        <a:t>Argue and critique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be inaccessible</a:t>
                      </a:r>
                    </a:p>
                    <a:p>
                      <a:r>
                        <a:rPr lang="en-GB" dirty="0"/>
                        <a:t>Issues with timeliness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602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Professional journals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 a ‘profession’</a:t>
                      </a:r>
                    </a:p>
                    <a:p>
                      <a:r>
                        <a:rPr lang="en-GB" dirty="0"/>
                        <a:t>Uphold professional standards</a:t>
                      </a:r>
                    </a:p>
                    <a:p>
                      <a:r>
                        <a:rPr lang="en-GB" dirty="0"/>
                        <a:t>Accessible and contemporary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Language can be difficult</a:t>
                      </a:r>
                    </a:p>
                    <a:p>
                      <a:r>
                        <a:rPr lang="en-GB" dirty="0"/>
                        <a:t>Particular school of thought</a:t>
                      </a:r>
                    </a:p>
                    <a:p>
                      <a:r>
                        <a:rPr lang="en-GB" dirty="0"/>
                        <a:t>May not publish challenges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57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Government literature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Reliable data, well analysed</a:t>
                      </a:r>
                    </a:p>
                    <a:p>
                      <a:r>
                        <a:rPr lang="en-GB" dirty="0"/>
                        <a:t>Longitudinal studies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gathered for specific purpose, confidentiality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167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Organisational literature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Aids decision-making or stakeholder engagement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Structured in a particular way</a:t>
                      </a:r>
                    </a:p>
                    <a:p>
                      <a:r>
                        <a:rPr lang="en-GB" dirty="0"/>
                        <a:t>Confidentiality?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482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92802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3C63D-2B6A-4B44-18A5-CC0E7C1A5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“Grey”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9F62B-6618-14E6-3235-F76325DEF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“</a:t>
            </a:r>
            <a:r>
              <a:rPr lang="en-GB" i="1" dirty="0"/>
              <a:t>literature that is not formally published in sources such as books or journal articles</a:t>
            </a:r>
            <a:r>
              <a:rPr lang="en-GB" dirty="0"/>
              <a:t>” (Cochrane Handbook, 2019)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Technical or research reports from government agencies</a:t>
            </a:r>
          </a:p>
          <a:p>
            <a:pPr lvl="1"/>
            <a:r>
              <a:rPr lang="en-GB" dirty="0"/>
              <a:t>Reports from scientific research groups</a:t>
            </a:r>
          </a:p>
          <a:p>
            <a:pPr lvl="1"/>
            <a:r>
              <a:rPr lang="en-GB" dirty="0"/>
              <a:t>Working papers from research groups or committees</a:t>
            </a:r>
          </a:p>
          <a:p>
            <a:pPr lvl="1"/>
            <a:r>
              <a:rPr lang="en-GB" dirty="0"/>
              <a:t>Doctoral (PhD) dissertations</a:t>
            </a:r>
          </a:p>
          <a:p>
            <a:pPr lvl="1"/>
            <a:r>
              <a:rPr lang="en-GB" dirty="0"/>
              <a:t>Some conference proceedings and official publications</a:t>
            </a:r>
          </a:p>
          <a:p>
            <a:pPr lvl="1"/>
            <a:r>
              <a:rPr lang="en-GB" dirty="0"/>
              <a:t>Preprints (journal articles not yet peer-reviewed and/or published)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2737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4CFED-D79B-8ADE-6646-458FB1836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News and ‘not news’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06867-6DDB-58EE-808A-05D96ED432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News or ‘fake news’?</a:t>
            </a:r>
          </a:p>
          <a:p>
            <a:r>
              <a:rPr lang="en-GB" dirty="0"/>
              <a:t>Is it easy to tell the difference?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143BB-375A-5BEF-3ECB-99A6B3612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0" y="2892803"/>
            <a:ext cx="6286500" cy="3533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4CAF9E-715E-1BC7-D928-E423850E48B5}"/>
              </a:ext>
            </a:extLst>
          </p:cNvPr>
          <p:cNvSpPr txBox="1"/>
          <p:nvPr/>
        </p:nvSpPr>
        <p:spPr>
          <a:xfrm>
            <a:off x="0" y="6519446"/>
            <a:ext cx="21210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BBC, Sept 2016</a:t>
            </a:r>
          </a:p>
        </p:txBody>
      </p:sp>
    </p:spTree>
    <p:extLst>
      <p:ext uri="{BB962C8B-B14F-4D97-AF65-F5344CB8AC3E}">
        <p14:creationId xmlns:p14="http://schemas.microsoft.com/office/powerpoint/2010/main" val="1523748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4FBD2CCA-031A-77B8-5489-34DF94964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68" y="205901"/>
            <a:ext cx="4640263" cy="4022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F10425-0798-2A35-118B-FAAFAC9A69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315" y="2658328"/>
            <a:ext cx="5040523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469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fake news">
            <a:extLst>
              <a:ext uri="{FF2B5EF4-FFF2-40B4-BE49-F238E27FC236}">
                <a16:creationId xmlns:a16="http://schemas.microsoft.com/office/drawing/2014/main" id="{AF0CF365-2C44-FC32-7526-58DC8DA35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109" y="176108"/>
            <a:ext cx="6505782" cy="650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DE4CF6-EFF4-F55A-FC64-92273D239380}"/>
              </a:ext>
            </a:extLst>
          </p:cNvPr>
          <p:cNvSpPr txBox="1"/>
          <p:nvPr/>
        </p:nvSpPr>
        <p:spPr>
          <a:xfrm>
            <a:off x="0" y="6519446"/>
            <a:ext cx="23531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Cosmos Magazine</a:t>
            </a:r>
          </a:p>
        </p:txBody>
      </p:sp>
    </p:spTree>
    <p:extLst>
      <p:ext uri="{BB962C8B-B14F-4D97-AF65-F5344CB8AC3E}">
        <p14:creationId xmlns:p14="http://schemas.microsoft.com/office/powerpoint/2010/main" val="2394532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5874-1181-CA24-C8F8-F12E35B31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things to think about…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01CDB-F9B7-4766-DD0D-7C203F518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Have I heard of the publisher before?</a:t>
            </a:r>
          </a:p>
          <a:p>
            <a:pPr fontAlgn="base"/>
            <a:r>
              <a:rPr lang="en-GB" dirty="0"/>
              <a:t>Is this the source I think it is, or does it sound a bit like them?</a:t>
            </a:r>
          </a:p>
          <a:p>
            <a:pPr fontAlgn="base"/>
            <a:r>
              <a:rPr lang="en-GB" dirty="0"/>
              <a:t>Can I point to where this happened on a map?</a:t>
            </a:r>
          </a:p>
          <a:p>
            <a:pPr fontAlgn="base"/>
            <a:r>
              <a:rPr lang="en-GB" dirty="0"/>
              <a:t>Has this been reported anywhere else?</a:t>
            </a:r>
          </a:p>
          <a:p>
            <a:pPr fontAlgn="base"/>
            <a:r>
              <a:rPr lang="en-GB" dirty="0"/>
              <a:t>Is there more than one piece of evidence for this claim?</a:t>
            </a:r>
          </a:p>
          <a:p>
            <a:pPr fontAlgn="base"/>
            <a:r>
              <a:rPr lang="en-GB" dirty="0"/>
              <a:t>Could this be something else?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142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07DC3-9542-04F4-D989-A5D2862FA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3202E-B001-8C44-B996-1E28E94D6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37735"/>
            <a:ext cx="7886700" cy="4669120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Open University (2022) Developing good academic practice </a:t>
            </a:r>
            <a:r>
              <a:rPr lang="en-GB" dirty="0">
                <a:hlinkClick r:id="rId2"/>
              </a:rPr>
              <a:t>Developing good academic practice: 4.2.4 Science - </a:t>
            </a:r>
            <a:r>
              <a:rPr lang="en-GB" dirty="0" err="1">
                <a:hlinkClick r:id="rId2"/>
              </a:rPr>
              <a:t>OpenLearn</a:t>
            </a:r>
            <a:r>
              <a:rPr lang="en-GB" dirty="0">
                <a:hlinkClick r:id="rId2"/>
              </a:rPr>
              <a:t> - Open University</a:t>
            </a:r>
            <a:endParaRPr lang="en-GB" dirty="0"/>
          </a:p>
          <a:p>
            <a:r>
              <a:rPr lang="en-GB" dirty="0"/>
              <a:t>Open University (2021) Finding appropriate academic material (</a:t>
            </a:r>
            <a:r>
              <a:rPr lang="en-GB" dirty="0">
                <a:hlinkClick r:id="rId3"/>
              </a:rPr>
              <a:t>http://www2.open.ac.uk/students/skillsforstudy/finding-appropriate-academic-material.php</a:t>
            </a:r>
            <a:r>
              <a:rPr lang="en-GB" dirty="0"/>
              <a:t>) </a:t>
            </a:r>
          </a:p>
          <a:p>
            <a:r>
              <a:rPr lang="en-GB" dirty="0"/>
              <a:t>Open University (2021) Comparing academic sources (</a:t>
            </a:r>
            <a:r>
              <a:rPr lang="en-GB" dirty="0">
                <a:hlinkClick r:id="rId4"/>
              </a:rPr>
              <a:t>http://www2.open.ac.uk/students/skillsforstudy/comparing-academic-sources.php</a:t>
            </a:r>
            <a:r>
              <a:rPr lang="en-GB" dirty="0"/>
              <a:t>) </a:t>
            </a:r>
          </a:p>
          <a:p>
            <a:r>
              <a:rPr lang="en-GB" dirty="0"/>
              <a:t>BBC News (2016)</a:t>
            </a:r>
          </a:p>
          <a:p>
            <a:r>
              <a:rPr lang="en-GB" dirty="0"/>
              <a:t>Higgins JPT, Thomas J, Chandler J, </a:t>
            </a:r>
            <a:r>
              <a:rPr lang="en-GB" dirty="0" err="1"/>
              <a:t>Cumpston</a:t>
            </a:r>
            <a:r>
              <a:rPr lang="en-GB" dirty="0"/>
              <a:t> M, Li T, Page MJ, Welch VA (editors). </a:t>
            </a:r>
            <a:r>
              <a:rPr lang="en-GB" i="1" dirty="0"/>
              <a:t>Cochrane Handbook for Systematic Reviews of Interventions</a:t>
            </a:r>
            <a:r>
              <a:rPr lang="en-GB" dirty="0"/>
              <a:t> version 6.0 (updated July 2019). Cochrane, 2019. Available from </a:t>
            </a:r>
            <a:r>
              <a:rPr lang="en-GB" dirty="0">
                <a:hlinkClick r:id="rId5"/>
              </a:rPr>
              <a:t>www.training.cochrane.org/handbook</a:t>
            </a:r>
            <a:r>
              <a:rPr lang="en-GB" dirty="0"/>
              <a:t> </a:t>
            </a:r>
          </a:p>
          <a:p>
            <a:r>
              <a:rPr lang="en-GB" dirty="0"/>
              <a:t>Ian Hislop’s fake News: A true story (</a:t>
            </a:r>
            <a:r>
              <a:rPr lang="en-GB" dirty="0">
                <a:hlinkClick r:id="rId6"/>
              </a:rPr>
              <a:t>https://learningonscreen.ac.uk/ondemand/index.php/prog/3BF294CC?bcast=138969512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202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1054</Words>
  <Application>Microsoft Office PowerPoint</Application>
  <PresentationFormat>On-screen Show (4:3)</PresentationFormat>
  <Paragraphs>143</Paragraphs>
  <Slides>21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Arial</vt:lpstr>
      <vt:lpstr>Calibri</vt:lpstr>
      <vt:lpstr>Calibri Light</vt:lpstr>
      <vt:lpstr>Office Theme</vt:lpstr>
      <vt:lpstr>Retrospect</vt:lpstr>
      <vt:lpstr>The Modern World</vt:lpstr>
      <vt:lpstr>Outline</vt:lpstr>
      <vt:lpstr>Types of knowledge?</vt:lpstr>
      <vt:lpstr>Types of knowledge</vt:lpstr>
      <vt:lpstr>Which are common knowledge?</vt:lpstr>
      <vt:lpstr>Further guidance on common knowledge</vt:lpstr>
      <vt:lpstr>Writing in your own words?</vt:lpstr>
      <vt:lpstr>Writing in your own voice</vt:lpstr>
      <vt:lpstr>Quiz – writing in your own words (1)</vt:lpstr>
      <vt:lpstr>Quiz – writing in your own voice (2)</vt:lpstr>
      <vt:lpstr>Quiz – writing in your own voice (3)</vt:lpstr>
      <vt:lpstr>Quiz – writing in your own voice (4)</vt:lpstr>
      <vt:lpstr>Identifying good sources of information</vt:lpstr>
      <vt:lpstr>Evaluation of sources</vt:lpstr>
      <vt:lpstr>Academic sources</vt:lpstr>
      <vt:lpstr>“Grey” literature</vt:lpstr>
      <vt:lpstr>News and ‘not news’</vt:lpstr>
      <vt:lpstr>PowerPoint Presentation</vt:lpstr>
      <vt:lpstr>PowerPoint Presentation</vt:lpstr>
      <vt:lpstr>Some things to think about…</vt:lpstr>
      <vt:lpstr>Useful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</dc:title>
  <dc:creator>Lara Hopkinson</dc:creator>
  <cp:lastModifiedBy>Lara Hopkinson</cp:lastModifiedBy>
  <cp:revision>4</cp:revision>
  <dcterms:created xsi:type="dcterms:W3CDTF">2022-09-20T15:31:32Z</dcterms:created>
  <dcterms:modified xsi:type="dcterms:W3CDTF">2025-11-14T11:11:14Z</dcterms:modified>
</cp:coreProperties>
</file>