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1"/>
  </p:notesMasterIdLst>
  <p:sldIdLst>
    <p:sldId id="256" r:id="rId2"/>
    <p:sldId id="260" r:id="rId3"/>
    <p:sldId id="263" r:id="rId4"/>
    <p:sldId id="267" r:id="rId5"/>
    <p:sldId id="269" r:id="rId6"/>
    <p:sldId id="271" r:id="rId7"/>
    <p:sldId id="273" r:id="rId8"/>
    <p:sldId id="311" r:id="rId9"/>
    <p:sldId id="312" r:id="rId10"/>
  </p:sldIdLst>
  <p:sldSz cx="9144000" cy="5143500" type="screen16x9"/>
  <p:notesSz cx="6858000" cy="9144000"/>
  <p:embeddedFontLst>
    <p:embeddedFont>
      <p:font typeface="Dosis" pitchFamily="2" charset="0"/>
      <p:regular r:id="rId12"/>
      <p:bold r:id="rId13"/>
    </p:embeddedFont>
    <p:embeddedFont>
      <p:font typeface="Impact" panose="020B0806030902050204" pitchFamily="34" charset="0"/>
      <p:regular r:id="rId14"/>
    </p:embeddedFont>
    <p:embeddedFont>
      <p:font typeface="Philosopher" panose="020B060402020202020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9DF7685-8350-4DC4-BCE1-D248814212A7}">
  <a:tblStyle styleId="{F9DF7685-8350-4DC4-BCE1-D248814212A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9"/>
  </p:normalViewPr>
  <p:slideViewPr>
    <p:cSldViewPr snapToGrid="0">
      <p:cViewPr varScale="1">
        <p:scale>
          <a:sx n="103" d="100"/>
          <a:sy n="103" d="100"/>
        </p:scale>
        <p:origin x="87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E981F1-EFCA-4130-BF2F-1C0E2D2E01EC}"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GB"/>
        </a:p>
      </dgm:t>
    </dgm:pt>
    <dgm:pt modelId="{D845D606-A27E-4DC6-B678-BF2758B21BD2}">
      <dgm:prSet custT="1"/>
      <dgm:spPr/>
      <dgm:t>
        <a:bodyPr/>
        <a:lstStyle/>
        <a:p>
          <a:r>
            <a:rPr lang="en-US" sz="1200" b="0" i="0" dirty="0"/>
            <a:t>Most Regent Hotels and Resorts' clients are wealthy </a:t>
          </a:r>
          <a:r>
            <a:rPr lang="en-US" sz="1200" b="0" i="0" dirty="0" err="1"/>
            <a:t>travellers</a:t>
          </a:r>
          <a:r>
            <a:rPr lang="en-US" sz="1200" b="0" i="0" dirty="0"/>
            <a:t> seeking luxurious, one-of-a-kind vacations. </a:t>
          </a:r>
          <a:endParaRPr lang="en-GB" sz="1200" dirty="0"/>
        </a:p>
      </dgm:t>
    </dgm:pt>
    <dgm:pt modelId="{DB78F243-DF81-4A74-B90E-51933EB8B03E}" type="parTrans" cxnId="{E5D3C979-690A-4DD8-8A03-66A5A444E916}">
      <dgm:prSet/>
      <dgm:spPr/>
      <dgm:t>
        <a:bodyPr/>
        <a:lstStyle/>
        <a:p>
          <a:endParaRPr lang="en-GB"/>
        </a:p>
      </dgm:t>
    </dgm:pt>
    <dgm:pt modelId="{2D79B871-49C9-47DB-A936-64F320B2F475}" type="sibTrans" cxnId="{E5D3C979-690A-4DD8-8A03-66A5A444E916}">
      <dgm:prSet/>
      <dgm:spPr/>
      <dgm:t>
        <a:bodyPr/>
        <a:lstStyle/>
        <a:p>
          <a:endParaRPr lang="en-GB"/>
        </a:p>
      </dgm:t>
    </dgm:pt>
    <dgm:pt modelId="{584D0E58-0A23-4BD7-9DE9-A023EF8AA1C9}">
      <dgm:prSet/>
      <dgm:spPr/>
      <dgm:t>
        <a:bodyPr/>
        <a:lstStyle/>
        <a:p>
          <a:r>
            <a:rPr lang="en-US" b="0" i="0" dirty="0"/>
            <a:t>These visitors want top-notch service, opulent accommodations, and thoughtful extras. </a:t>
          </a:r>
          <a:endParaRPr lang="en-GB" dirty="0"/>
        </a:p>
      </dgm:t>
    </dgm:pt>
    <dgm:pt modelId="{F9878279-3125-4A55-93A5-FD0648F6EFD4}" type="parTrans" cxnId="{80558D8B-CDAB-41B1-AC54-DA6306097647}">
      <dgm:prSet/>
      <dgm:spPr/>
      <dgm:t>
        <a:bodyPr/>
        <a:lstStyle/>
        <a:p>
          <a:endParaRPr lang="en-GB"/>
        </a:p>
      </dgm:t>
    </dgm:pt>
    <dgm:pt modelId="{EA999710-9EDE-48DB-8C32-41EDCF22883D}" type="sibTrans" cxnId="{80558D8B-CDAB-41B1-AC54-DA6306097647}">
      <dgm:prSet/>
      <dgm:spPr/>
      <dgm:t>
        <a:bodyPr/>
        <a:lstStyle/>
        <a:p>
          <a:endParaRPr lang="en-GB"/>
        </a:p>
      </dgm:t>
    </dgm:pt>
    <dgm:pt modelId="{8922968F-4A11-4397-BEA6-23328800B209}">
      <dgm:prSet/>
      <dgm:spPr/>
      <dgm:t>
        <a:bodyPr/>
        <a:lstStyle/>
        <a:p>
          <a:r>
            <a:rPr lang="en-US" b="0" i="0"/>
            <a:t>They like fine food, elegant service, and a chic environment. </a:t>
          </a:r>
          <a:endParaRPr lang="en-GB"/>
        </a:p>
      </dgm:t>
    </dgm:pt>
    <dgm:pt modelId="{4BDD821A-93DD-40B0-AC4B-28ED4C3EBCF0}" type="parTrans" cxnId="{7A2AF6B7-CB1B-402D-8673-A10C76D088BE}">
      <dgm:prSet/>
      <dgm:spPr/>
      <dgm:t>
        <a:bodyPr/>
        <a:lstStyle/>
        <a:p>
          <a:endParaRPr lang="en-GB"/>
        </a:p>
      </dgm:t>
    </dgm:pt>
    <dgm:pt modelId="{5245A84D-4D5A-4370-B8B9-1D3C68862288}" type="sibTrans" cxnId="{7A2AF6B7-CB1B-402D-8673-A10C76D088BE}">
      <dgm:prSet/>
      <dgm:spPr/>
      <dgm:t>
        <a:bodyPr/>
        <a:lstStyle/>
        <a:p>
          <a:endParaRPr lang="en-GB"/>
        </a:p>
      </dgm:t>
    </dgm:pt>
    <dgm:pt modelId="{02D3BA29-B519-46DC-85A1-FAB6335B86CF}">
      <dgm:prSet/>
      <dgm:spPr/>
      <dgm:t>
        <a:bodyPr/>
        <a:lstStyle/>
        <a:p>
          <a:r>
            <a:rPr lang="en-US" b="0" i="0" dirty="0"/>
            <a:t>Customers who appreciate serenity, elegance, and service may choose Regent Hotels &amp; Resorts </a:t>
          </a:r>
          <a:endParaRPr lang="en-GB" dirty="0"/>
        </a:p>
      </dgm:t>
    </dgm:pt>
    <dgm:pt modelId="{C1508AFE-8CA1-4235-9ABA-1674DA9C6026}" type="parTrans" cxnId="{298CA206-4857-4A07-869D-2AD3FD0B4A2E}">
      <dgm:prSet/>
      <dgm:spPr/>
      <dgm:t>
        <a:bodyPr/>
        <a:lstStyle/>
        <a:p>
          <a:endParaRPr lang="en-GB"/>
        </a:p>
      </dgm:t>
    </dgm:pt>
    <dgm:pt modelId="{7D7BA0BE-6A11-41D0-8A66-A22D40596502}" type="sibTrans" cxnId="{298CA206-4857-4A07-869D-2AD3FD0B4A2E}">
      <dgm:prSet/>
      <dgm:spPr/>
      <dgm:t>
        <a:bodyPr/>
        <a:lstStyle/>
        <a:p>
          <a:endParaRPr lang="en-GB"/>
        </a:p>
      </dgm:t>
    </dgm:pt>
    <dgm:pt modelId="{D747E01D-BBB4-4FA8-BB3B-8055D4AF48B9}" type="pres">
      <dgm:prSet presAssocID="{90E981F1-EFCA-4130-BF2F-1C0E2D2E01EC}" presName="linear" presStyleCnt="0">
        <dgm:presLayoutVars>
          <dgm:animLvl val="lvl"/>
          <dgm:resizeHandles val="exact"/>
        </dgm:presLayoutVars>
      </dgm:prSet>
      <dgm:spPr/>
    </dgm:pt>
    <dgm:pt modelId="{61E6962F-2064-4626-93CD-20C11DAC6464}" type="pres">
      <dgm:prSet presAssocID="{D845D606-A27E-4DC6-B678-BF2758B21BD2}" presName="parentText" presStyleLbl="node1" presStyleIdx="0" presStyleCnt="4">
        <dgm:presLayoutVars>
          <dgm:chMax val="0"/>
          <dgm:bulletEnabled val="1"/>
        </dgm:presLayoutVars>
      </dgm:prSet>
      <dgm:spPr/>
    </dgm:pt>
    <dgm:pt modelId="{32D1D3C9-0CF8-4BE3-B88E-B0F36BE06255}" type="pres">
      <dgm:prSet presAssocID="{2D79B871-49C9-47DB-A936-64F320B2F475}" presName="spacer" presStyleCnt="0"/>
      <dgm:spPr/>
    </dgm:pt>
    <dgm:pt modelId="{D76DCC32-2C13-46C5-B148-4BF2D74F93E4}" type="pres">
      <dgm:prSet presAssocID="{584D0E58-0A23-4BD7-9DE9-A023EF8AA1C9}" presName="parentText" presStyleLbl="node1" presStyleIdx="1" presStyleCnt="4">
        <dgm:presLayoutVars>
          <dgm:chMax val="0"/>
          <dgm:bulletEnabled val="1"/>
        </dgm:presLayoutVars>
      </dgm:prSet>
      <dgm:spPr/>
    </dgm:pt>
    <dgm:pt modelId="{80C6B6A6-4D06-4A4D-B657-466654FF82BB}" type="pres">
      <dgm:prSet presAssocID="{EA999710-9EDE-48DB-8C32-41EDCF22883D}" presName="spacer" presStyleCnt="0"/>
      <dgm:spPr/>
    </dgm:pt>
    <dgm:pt modelId="{BBD05E43-38CB-41AA-97D7-AF226CC77798}" type="pres">
      <dgm:prSet presAssocID="{8922968F-4A11-4397-BEA6-23328800B209}" presName="parentText" presStyleLbl="node1" presStyleIdx="2" presStyleCnt="4">
        <dgm:presLayoutVars>
          <dgm:chMax val="0"/>
          <dgm:bulletEnabled val="1"/>
        </dgm:presLayoutVars>
      </dgm:prSet>
      <dgm:spPr/>
    </dgm:pt>
    <dgm:pt modelId="{65A900BA-2353-4D7C-8F99-FFEB6E2D20DA}" type="pres">
      <dgm:prSet presAssocID="{5245A84D-4D5A-4370-B8B9-1D3C68862288}" presName="spacer" presStyleCnt="0"/>
      <dgm:spPr/>
    </dgm:pt>
    <dgm:pt modelId="{C8310CB8-FB32-4759-819E-7911705A54F4}" type="pres">
      <dgm:prSet presAssocID="{02D3BA29-B519-46DC-85A1-FAB6335B86CF}" presName="parentText" presStyleLbl="node1" presStyleIdx="3" presStyleCnt="4">
        <dgm:presLayoutVars>
          <dgm:chMax val="0"/>
          <dgm:bulletEnabled val="1"/>
        </dgm:presLayoutVars>
      </dgm:prSet>
      <dgm:spPr/>
    </dgm:pt>
  </dgm:ptLst>
  <dgm:cxnLst>
    <dgm:cxn modelId="{298CA206-4857-4A07-869D-2AD3FD0B4A2E}" srcId="{90E981F1-EFCA-4130-BF2F-1C0E2D2E01EC}" destId="{02D3BA29-B519-46DC-85A1-FAB6335B86CF}" srcOrd="3" destOrd="0" parTransId="{C1508AFE-8CA1-4235-9ABA-1674DA9C6026}" sibTransId="{7D7BA0BE-6A11-41D0-8A66-A22D40596502}"/>
    <dgm:cxn modelId="{EA138128-E4E4-434F-8F19-6BE22DB0E32F}" type="presOf" srcId="{8922968F-4A11-4397-BEA6-23328800B209}" destId="{BBD05E43-38CB-41AA-97D7-AF226CC77798}" srcOrd="0" destOrd="0" presId="urn:microsoft.com/office/officeart/2005/8/layout/vList2"/>
    <dgm:cxn modelId="{87B0856F-5062-4903-8913-D01BF487F720}" type="presOf" srcId="{02D3BA29-B519-46DC-85A1-FAB6335B86CF}" destId="{C8310CB8-FB32-4759-819E-7911705A54F4}" srcOrd="0" destOrd="0" presId="urn:microsoft.com/office/officeart/2005/8/layout/vList2"/>
    <dgm:cxn modelId="{E5D3C979-690A-4DD8-8A03-66A5A444E916}" srcId="{90E981F1-EFCA-4130-BF2F-1C0E2D2E01EC}" destId="{D845D606-A27E-4DC6-B678-BF2758B21BD2}" srcOrd="0" destOrd="0" parTransId="{DB78F243-DF81-4A74-B90E-51933EB8B03E}" sibTransId="{2D79B871-49C9-47DB-A936-64F320B2F475}"/>
    <dgm:cxn modelId="{80558D8B-CDAB-41B1-AC54-DA6306097647}" srcId="{90E981F1-EFCA-4130-BF2F-1C0E2D2E01EC}" destId="{584D0E58-0A23-4BD7-9DE9-A023EF8AA1C9}" srcOrd="1" destOrd="0" parTransId="{F9878279-3125-4A55-93A5-FD0648F6EFD4}" sibTransId="{EA999710-9EDE-48DB-8C32-41EDCF22883D}"/>
    <dgm:cxn modelId="{7A2AF6B7-CB1B-402D-8673-A10C76D088BE}" srcId="{90E981F1-EFCA-4130-BF2F-1C0E2D2E01EC}" destId="{8922968F-4A11-4397-BEA6-23328800B209}" srcOrd="2" destOrd="0" parTransId="{4BDD821A-93DD-40B0-AC4B-28ED4C3EBCF0}" sibTransId="{5245A84D-4D5A-4370-B8B9-1D3C68862288}"/>
    <dgm:cxn modelId="{39038AE1-8FDD-4EAE-B9F3-D685B1F24796}" type="presOf" srcId="{584D0E58-0A23-4BD7-9DE9-A023EF8AA1C9}" destId="{D76DCC32-2C13-46C5-B148-4BF2D74F93E4}" srcOrd="0" destOrd="0" presId="urn:microsoft.com/office/officeart/2005/8/layout/vList2"/>
    <dgm:cxn modelId="{37E2D1F7-D318-430E-9A7F-F7B28D9D5854}" type="presOf" srcId="{90E981F1-EFCA-4130-BF2F-1C0E2D2E01EC}" destId="{D747E01D-BBB4-4FA8-BB3B-8055D4AF48B9}" srcOrd="0" destOrd="0" presId="urn:microsoft.com/office/officeart/2005/8/layout/vList2"/>
    <dgm:cxn modelId="{2AE10DFB-A755-4914-A496-49221D3FAB71}" type="presOf" srcId="{D845D606-A27E-4DC6-B678-BF2758B21BD2}" destId="{61E6962F-2064-4626-93CD-20C11DAC6464}" srcOrd="0" destOrd="0" presId="urn:microsoft.com/office/officeart/2005/8/layout/vList2"/>
    <dgm:cxn modelId="{BF842F34-B5BB-4238-881E-6D4D2BDE69EA}" type="presParOf" srcId="{D747E01D-BBB4-4FA8-BB3B-8055D4AF48B9}" destId="{61E6962F-2064-4626-93CD-20C11DAC6464}" srcOrd="0" destOrd="0" presId="urn:microsoft.com/office/officeart/2005/8/layout/vList2"/>
    <dgm:cxn modelId="{7D6D54CB-3C06-4C34-9CCC-FDF22BED95AA}" type="presParOf" srcId="{D747E01D-BBB4-4FA8-BB3B-8055D4AF48B9}" destId="{32D1D3C9-0CF8-4BE3-B88E-B0F36BE06255}" srcOrd="1" destOrd="0" presId="urn:microsoft.com/office/officeart/2005/8/layout/vList2"/>
    <dgm:cxn modelId="{19D7974C-D299-4021-A7CE-1F913EC24678}" type="presParOf" srcId="{D747E01D-BBB4-4FA8-BB3B-8055D4AF48B9}" destId="{D76DCC32-2C13-46C5-B148-4BF2D74F93E4}" srcOrd="2" destOrd="0" presId="urn:microsoft.com/office/officeart/2005/8/layout/vList2"/>
    <dgm:cxn modelId="{E455BA2F-0D8E-44F7-850C-B168C087CB17}" type="presParOf" srcId="{D747E01D-BBB4-4FA8-BB3B-8055D4AF48B9}" destId="{80C6B6A6-4D06-4A4D-B657-466654FF82BB}" srcOrd="3" destOrd="0" presId="urn:microsoft.com/office/officeart/2005/8/layout/vList2"/>
    <dgm:cxn modelId="{7CC0F2B6-1FF0-4765-8665-21CDC037F849}" type="presParOf" srcId="{D747E01D-BBB4-4FA8-BB3B-8055D4AF48B9}" destId="{BBD05E43-38CB-41AA-97D7-AF226CC77798}" srcOrd="4" destOrd="0" presId="urn:microsoft.com/office/officeart/2005/8/layout/vList2"/>
    <dgm:cxn modelId="{384F97FF-9734-4C51-B430-7014EEEC8858}" type="presParOf" srcId="{D747E01D-BBB4-4FA8-BB3B-8055D4AF48B9}" destId="{65A900BA-2353-4D7C-8F99-FFEB6E2D20DA}" srcOrd="5" destOrd="0" presId="urn:microsoft.com/office/officeart/2005/8/layout/vList2"/>
    <dgm:cxn modelId="{E17509B8-7236-4E4D-9364-2DAAE82F50CB}" type="presParOf" srcId="{D747E01D-BBB4-4FA8-BB3B-8055D4AF48B9}" destId="{C8310CB8-FB32-4759-819E-7911705A54F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742106-B257-4447-A45C-C67A9A9ED223}"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B92E1FCC-FBB7-452C-BF22-185E9213343E}">
      <dgm:prSet custT="1"/>
      <dgm:spPr>
        <a:solidFill>
          <a:schemeClr val="tx2">
            <a:lumMod val="25000"/>
          </a:schemeClr>
        </a:solidFill>
      </dgm:spPr>
      <dgm:t>
        <a:bodyPr/>
        <a:lstStyle/>
        <a:p>
          <a:r>
            <a:rPr lang="en-US" sz="1100" b="1" i="0" dirty="0"/>
            <a:t>Explain the need to consider the general role and function of guest services</a:t>
          </a:r>
          <a:endParaRPr lang="en-GB" sz="1100" dirty="0"/>
        </a:p>
      </dgm:t>
    </dgm:pt>
    <dgm:pt modelId="{E544A5AF-19A7-4256-9E5C-9B05776AA037}" type="parTrans" cxnId="{999F174E-4983-421E-9677-45BED83937E9}">
      <dgm:prSet/>
      <dgm:spPr/>
      <dgm:t>
        <a:bodyPr/>
        <a:lstStyle/>
        <a:p>
          <a:endParaRPr lang="en-GB"/>
        </a:p>
      </dgm:t>
    </dgm:pt>
    <dgm:pt modelId="{44043F23-6CF0-4C3D-B051-9CD0A6FA1BBD}" type="sibTrans" cxnId="{999F174E-4983-421E-9677-45BED83937E9}">
      <dgm:prSet/>
      <dgm:spPr/>
      <dgm:t>
        <a:bodyPr/>
        <a:lstStyle/>
        <a:p>
          <a:endParaRPr lang="en-GB"/>
        </a:p>
      </dgm:t>
    </dgm:pt>
    <dgm:pt modelId="{2C8B983B-4F46-4E67-A84D-7BCBD09B60A4}">
      <dgm:prSet custT="1"/>
      <dgm:spPr/>
      <dgm:t>
        <a:bodyPr/>
        <a:lstStyle/>
        <a:p>
          <a:r>
            <a:rPr lang="en-US" sz="1000" b="0" i="0" dirty="0" err="1"/>
            <a:t>Accomodation</a:t>
          </a:r>
          <a:endParaRPr lang="en-GB" sz="1000" dirty="0"/>
        </a:p>
      </dgm:t>
    </dgm:pt>
    <dgm:pt modelId="{27157256-0A77-46DE-B4E9-408696C6466B}" type="parTrans" cxnId="{B6F209C0-2C12-4F09-956B-FA10262920E1}">
      <dgm:prSet/>
      <dgm:spPr/>
      <dgm:t>
        <a:bodyPr/>
        <a:lstStyle/>
        <a:p>
          <a:endParaRPr lang="en-GB"/>
        </a:p>
      </dgm:t>
    </dgm:pt>
    <dgm:pt modelId="{7D474E97-1D6E-4334-AE42-13E7F2B5173E}" type="sibTrans" cxnId="{B6F209C0-2C12-4F09-956B-FA10262920E1}">
      <dgm:prSet/>
      <dgm:spPr/>
      <dgm:t>
        <a:bodyPr/>
        <a:lstStyle/>
        <a:p>
          <a:endParaRPr lang="en-GB"/>
        </a:p>
      </dgm:t>
    </dgm:pt>
    <dgm:pt modelId="{F1539A89-4F5C-4816-A7CD-9DF098127E1C}">
      <dgm:prSet custT="1"/>
      <dgm:spPr/>
      <dgm:t>
        <a:bodyPr/>
        <a:lstStyle/>
        <a:p>
          <a:r>
            <a:rPr lang="en-US" sz="1000" b="0" i="0" dirty="0" err="1"/>
            <a:t>Individualised</a:t>
          </a:r>
          <a:r>
            <a:rPr lang="en-US" sz="1000" b="0" i="0" dirty="0"/>
            <a:t> Care</a:t>
          </a:r>
          <a:endParaRPr lang="en-GB" sz="1000" dirty="0"/>
        </a:p>
      </dgm:t>
    </dgm:pt>
    <dgm:pt modelId="{2E5DD1A8-F1B9-4228-8288-F1EB144499D3}" type="parTrans" cxnId="{9996DBC5-C0B3-400E-BC96-E0E90A957BE7}">
      <dgm:prSet/>
      <dgm:spPr/>
      <dgm:t>
        <a:bodyPr/>
        <a:lstStyle/>
        <a:p>
          <a:endParaRPr lang="en-GB"/>
        </a:p>
      </dgm:t>
    </dgm:pt>
    <dgm:pt modelId="{CF41CBB5-757E-453B-B951-93B29104F93B}" type="sibTrans" cxnId="{9996DBC5-C0B3-400E-BC96-E0E90A957BE7}">
      <dgm:prSet/>
      <dgm:spPr/>
      <dgm:t>
        <a:bodyPr/>
        <a:lstStyle/>
        <a:p>
          <a:endParaRPr lang="en-GB"/>
        </a:p>
      </dgm:t>
    </dgm:pt>
    <dgm:pt modelId="{212687F7-A6F1-4642-B235-E94EAA7ACC32}">
      <dgm:prSet custT="1"/>
      <dgm:spPr/>
      <dgm:t>
        <a:bodyPr/>
        <a:lstStyle/>
        <a:p>
          <a:r>
            <a:rPr lang="en-US" sz="1000" b="0" i="0"/>
            <a:t>Kitchen Investigation</a:t>
          </a:r>
          <a:endParaRPr lang="en-GB" sz="1000"/>
        </a:p>
      </dgm:t>
    </dgm:pt>
    <dgm:pt modelId="{F5EB26B5-37D6-494A-A327-8945FCE81B90}" type="parTrans" cxnId="{A06066B0-2DAE-4400-AF02-5EEED21CA4C8}">
      <dgm:prSet/>
      <dgm:spPr/>
      <dgm:t>
        <a:bodyPr/>
        <a:lstStyle/>
        <a:p>
          <a:endParaRPr lang="en-GB"/>
        </a:p>
      </dgm:t>
    </dgm:pt>
    <dgm:pt modelId="{411EFDD1-7A61-458D-9A3E-373E1ED8C3A2}" type="sibTrans" cxnId="{A06066B0-2DAE-4400-AF02-5EEED21CA4C8}">
      <dgm:prSet/>
      <dgm:spPr/>
      <dgm:t>
        <a:bodyPr/>
        <a:lstStyle/>
        <a:p>
          <a:endParaRPr lang="en-GB"/>
        </a:p>
      </dgm:t>
    </dgm:pt>
    <dgm:pt modelId="{6BF46462-B876-425C-BBAC-E6E1722C1EE0}">
      <dgm:prSet custT="1"/>
      <dgm:spPr/>
      <dgm:t>
        <a:bodyPr/>
        <a:lstStyle/>
        <a:p>
          <a:r>
            <a:rPr lang="en-US" sz="1000" b="0" i="0" dirty="0"/>
            <a:t>Spas and Fitness</a:t>
          </a:r>
          <a:endParaRPr lang="en-GB" sz="1000" dirty="0"/>
        </a:p>
      </dgm:t>
    </dgm:pt>
    <dgm:pt modelId="{EF8CCC71-856A-41D0-BE96-6250F61D27F1}" type="parTrans" cxnId="{9F83C9C1-DFEA-4ECC-9118-186C9375F1DA}">
      <dgm:prSet/>
      <dgm:spPr/>
      <dgm:t>
        <a:bodyPr/>
        <a:lstStyle/>
        <a:p>
          <a:endParaRPr lang="en-GB"/>
        </a:p>
      </dgm:t>
    </dgm:pt>
    <dgm:pt modelId="{8BFA2378-F982-417D-9FCC-0C88774EABE8}" type="sibTrans" cxnId="{9F83C9C1-DFEA-4ECC-9118-186C9375F1DA}">
      <dgm:prSet/>
      <dgm:spPr/>
      <dgm:t>
        <a:bodyPr/>
        <a:lstStyle/>
        <a:p>
          <a:endParaRPr lang="en-GB"/>
        </a:p>
      </dgm:t>
    </dgm:pt>
    <dgm:pt modelId="{DAEC6C2E-76B4-4CE1-B03E-E1441561BA43}">
      <dgm:prSet custT="1"/>
      <dgm:spPr/>
      <dgm:t>
        <a:bodyPr/>
        <a:lstStyle/>
        <a:p>
          <a:r>
            <a:rPr lang="en-US" sz="1000" b="0" i="0" dirty="0"/>
            <a:t>Physical Activity and Leisure</a:t>
          </a:r>
          <a:endParaRPr lang="en-GB" sz="1000" dirty="0"/>
        </a:p>
      </dgm:t>
    </dgm:pt>
    <dgm:pt modelId="{7765AB14-6949-4749-8267-2C87F79B8245}" type="parTrans" cxnId="{65917F1A-A445-4F4F-94CE-8C1516AF5D13}">
      <dgm:prSet/>
      <dgm:spPr/>
      <dgm:t>
        <a:bodyPr/>
        <a:lstStyle/>
        <a:p>
          <a:endParaRPr lang="en-GB"/>
        </a:p>
      </dgm:t>
    </dgm:pt>
    <dgm:pt modelId="{86FBFF7F-5B3B-4AB2-A422-84EE701DD83B}" type="sibTrans" cxnId="{65917F1A-A445-4F4F-94CE-8C1516AF5D13}">
      <dgm:prSet/>
      <dgm:spPr/>
      <dgm:t>
        <a:bodyPr/>
        <a:lstStyle/>
        <a:p>
          <a:endParaRPr lang="en-GB"/>
        </a:p>
      </dgm:t>
    </dgm:pt>
    <dgm:pt modelId="{12AE597A-B6A1-41DD-BE71-AE6B71DD361B}">
      <dgm:prSet custT="1"/>
      <dgm:spPr/>
      <dgm:t>
        <a:bodyPr/>
        <a:lstStyle/>
        <a:p>
          <a:r>
            <a:rPr lang="en-US" sz="1000" b="0" i="0" dirty="0" err="1"/>
            <a:t>Centres</a:t>
          </a:r>
          <a:r>
            <a:rPr lang="en-US" sz="1000" b="0" i="0" dirty="0"/>
            <a:t> for convention and Auditorium</a:t>
          </a:r>
          <a:endParaRPr lang="en-GB" sz="1000" dirty="0"/>
        </a:p>
      </dgm:t>
    </dgm:pt>
    <dgm:pt modelId="{184D7D05-CC32-4826-9D6E-849AD937C157}" type="parTrans" cxnId="{8F999C92-B331-4E69-B252-CE2AF744AECD}">
      <dgm:prSet/>
      <dgm:spPr/>
      <dgm:t>
        <a:bodyPr/>
        <a:lstStyle/>
        <a:p>
          <a:endParaRPr lang="en-GB"/>
        </a:p>
      </dgm:t>
    </dgm:pt>
    <dgm:pt modelId="{55FCE3B1-9367-409B-9363-047DB62E732C}" type="sibTrans" cxnId="{8F999C92-B331-4E69-B252-CE2AF744AECD}">
      <dgm:prSet/>
      <dgm:spPr/>
      <dgm:t>
        <a:bodyPr/>
        <a:lstStyle/>
        <a:p>
          <a:endParaRPr lang="en-GB"/>
        </a:p>
      </dgm:t>
    </dgm:pt>
    <dgm:pt modelId="{C361B287-0C3F-4A31-A2CF-9FE8AC149786}">
      <dgm:prSet custT="1"/>
      <dgm:spPr/>
      <dgm:t>
        <a:bodyPr/>
        <a:lstStyle/>
        <a:p>
          <a:r>
            <a:rPr lang="en-US" sz="1000" b="0" i="0" dirty="0"/>
            <a:t>Service for Transportation</a:t>
          </a:r>
          <a:endParaRPr lang="en-GB" sz="1000" dirty="0"/>
        </a:p>
      </dgm:t>
    </dgm:pt>
    <dgm:pt modelId="{3301C253-6ECA-4B5C-A353-C270F5232ABC}" type="parTrans" cxnId="{C4C77C2A-5DAE-410D-A6AD-FC9D548D9AA3}">
      <dgm:prSet/>
      <dgm:spPr/>
      <dgm:t>
        <a:bodyPr/>
        <a:lstStyle/>
        <a:p>
          <a:endParaRPr lang="en-GB"/>
        </a:p>
      </dgm:t>
    </dgm:pt>
    <dgm:pt modelId="{F2BEE10D-9BC1-457B-A7DE-7E5A73262BEA}" type="sibTrans" cxnId="{C4C77C2A-5DAE-410D-A6AD-FC9D548D9AA3}">
      <dgm:prSet/>
      <dgm:spPr/>
      <dgm:t>
        <a:bodyPr/>
        <a:lstStyle/>
        <a:p>
          <a:endParaRPr lang="en-GB"/>
        </a:p>
      </dgm:t>
    </dgm:pt>
    <dgm:pt modelId="{21B064DB-9D63-4FD5-A445-860419D74CD1}">
      <dgm:prSet custT="1"/>
      <dgm:spPr/>
      <dgm:t>
        <a:bodyPr/>
        <a:lstStyle/>
        <a:p>
          <a:r>
            <a:rPr lang="en-US" sz="1000" b="0" i="0" dirty="0"/>
            <a:t>Outstanding </a:t>
          </a:r>
          <a:r>
            <a:rPr lang="en-US" sz="1000" b="0" i="0" dirty="0" err="1"/>
            <a:t>Conceirge</a:t>
          </a:r>
          <a:r>
            <a:rPr lang="en-US" sz="1000" b="0" i="0" dirty="0"/>
            <a:t> Service</a:t>
          </a:r>
          <a:endParaRPr lang="en-GB" sz="1000" dirty="0"/>
        </a:p>
      </dgm:t>
    </dgm:pt>
    <dgm:pt modelId="{A23B9466-4013-4484-B175-607BDA9AB381}" type="parTrans" cxnId="{5BCB63A5-F88B-470B-85BF-6A0B1DFB68AD}">
      <dgm:prSet/>
      <dgm:spPr/>
      <dgm:t>
        <a:bodyPr/>
        <a:lstStyle/>
        <a:p>
          <a:endParaRPr lang="en-GB"/>
        </a:p>
      </dgm:t>
    </dgm:pt>
    <dgm:pt modelId="{09DE051B-E57D-4E2F-BB45-268CAC9A3192}" type="sibTrans" cxnId="{5BCB63A5-F88B-470B-85BF-6A0B1DFB68AD}">
      <dgm:prSet/>
      <dgm:spPr/>
      <dgm:t>
        <a:bodyPr/>
        <a:lstStyle/>
        <a:p>
          <a:endParaRPr lang="en-GB"/>
        </a:p>
      </dgm:t>
    </dgm:pt>
    <dgm:pt modelId="{98251E0E-BB13-450E-9FEE-67DC5D467B20}" type="pres">
      <dgm:prSet presAssocID="{22742106-B257-4447-A45C-C67A9A9ED223}" presName="linear" presStyleCnt="0">
        <dgm:presLayoutVars>
          <dgm:animLvl val="lvl"/>
          <dgm:resizeHandles val="exact"/>
        </dgm:presLayoutVars>
      </dgm:prSet>
      <dgm:spPr/>
    </dgm:pt>
    <dgm:pt modelId="{FB829974-0BEA-4310-B5EB-899A89DC11A9}" type="pres">
      <dgm:prSet presAssocID="{B92E1FCC-FBB7-452C-BF22-185E9213343E}" presName="parentText" presStyleLbl="node1" presStyleIdx="0" presStyleCnt="9" custScaleY="310216">
        <dgm:presLayoutVars>
          <dgm:chMax val="0"/>
          <dgm:bulletEnabled val="1"/>
        </dgm:presLayoutVars>
      </dgm:prSet>
      <dgm:spPr/>
    </dgm:pt>
    <dgm:pt modelId="{3AF91DB2-6B59-4D21-8564-B2CF3C31F027}" type="pres">
      <dgm:prSet presAssocID="{44043F23-6CF0-4C3D-B051-9CD0A6FA1BBD}" presName="spacer" presStyleCnt="0"/>
      <dgm:spPr/>
    </dgm:pt>
    <dgm:pt modelId="{7DEFEADB-2DE5-497D-AFC0-982273C79054}" type="pres">
      <dgm:prSet presAssocID="{2C8B983B-4F46-4E67-A84D-7BCBD09B60A4}" presName="parentText" presStyleLbl="node1" presStyleIdx="1" presStyleCnt="9">
        <dgm:presLayoutVars>
          <dgm:chMax val="0"/>
          <dgm:bulletEnabled val="1"/>
        </dgm:presLayoutVars>
      </dgm:prSet>
      <dgm:spPr/>
    </dgm:pt>
    <dgm:pt modelId="{6421609B-4E12-4E80-823D-8E4C47E3A4D4}" type="pres">
      <dgm:prSet presAssocID="{7D474E97-1D6E-4334-AE42-13E7F2B5173E}" presName="spacer" presStyleCnt="0"/>
      <dgm:spPr/>
    </dgm:pt>
    <dgm:pt modelId="{467AF0D7-217E-44C7-ABA6-D14400A75BAB}" type="pres">
      <dgm:prSet presAssocID="{F1539A89-4F5C-4816-A7CD-9DF098127E1C}" presName="parentText" presStyleLbl="node1" presStyleIdx="2" presStyleCnt="9">
        <dgm:presLayoutVars>
          <dgm:chMax val="0"/>
          <dgm:bulletEnabled val="1"/>
        </dgm:presLayoutVars>
      </dgm:prSet>
      <dgm:spPr/>
    </dgm:pt>
    <dgm:pt modelId="{D1201AB7-4B97-4A3B-8B27-F70515385D97}" type="pres">
      <dgm:prSet presAssocID="{CF41CBB5-757E-453B-B951-93B29104F93B}" presName="spacer" presStyleCnt="0"/>
      <dgm:spPr/>
    </dgm:pt>
    <dgm:pt modelId="{9C49CD2D-2584-49AC-B792-75ADCC59CF30}" type="pres">
      <dgm:prSet presAssocID="{212687F7-A6F1-4642-B235-E94EAA7ACC32}" presName="parentText" presStyleLbl="node1" presStyleIdx="3" presStyleCnt="9">
        <dgm:presLayoutVars>
          <dgm:chMax val="0"/>
          <dgm:bulletEnabled val="1"/>
        </dgm:presLayoutVars>
      </dgm:prSet>
      <dgm:spPr/>
    </dgm:pt>
    <dgm:pt modelId="{015FB185-56FA-4610-904D-D13E0C8BA1D4}" type="pres">
      <dgm:prSet presAssocID="{411EFDD1-7A61-458D-9A3E-373E1ED8C3A2}" presName="spacer" presStyleCnt="0"/>
      <dgm:spPr/>
    </dgm:pt>
    <dgm:pt modelId="{0972C5BF-6B40-46BD-A349-E097CFB20625}" type="pres">
      <dgm:prSet presAssocID="{6BF46462-B876-425C-BBAC-E6E1722C1EE0}" presName="parentText" presStyleLbl="node1" presStyleIdx="4" presStyleCnt="9">
        <dgm:presLayoutVars>
          <dgm:chMax val="0"/>
          <dgm:bulletEnabled val="1"/>
        </dgm:presLayoutVars>
      </dgm:prSet>
      <dgm:spPr/>
    </dgm:pt>
    <dgm:pt modelId="{57AB0017-F13C-4E3A-9C31-3F76606A446E}" type="pres">
      <dgm:prSet presAssocID="{8BFA2378-F982-417D-9FCC-0C88774EABE8}" presName="spacer" presStyleCnt="0"/>
      <dgm:spPr/>
    </dgm:pt>
    <dgm:pt modelId="{059A8313-0D9C-4793-B8B4-57D1C52126D5}" type="pres">
      <dgm:prSet presAssocID="{DAEC6C2E-76B4-4CE1-B03E-E1441561BA43}" presName="parentText" presStyleLbl="node1" presStyleIdx="5" presStyleCnt="9">
        <dgm:presLayoutVars>
          <dgm:chMax val="0"/>
          <dgm:bulletEnabled val="1"/>
        </dgm:presLayoutVars>
      </dgm:prSet>
      <dgm:spPr/>
    </dgm:pt>
    <dgm:pt modelId="{A28BE7AC-837F-467C-ABA6-5FF4BB4AFA63}" type="pres">
      <dgm:prSet presAssocID="{86FBFF7F-5B3B-4AB2-A422-84EE701DD83B}" presName="spacer" presStyleCnt="0"/>
      <dgm:spPr/>
    </dgm:pt>
    <dgm:pt modelId="{B3EEB488-38E9-49A5-AB5C-0AB8E2C4ACAC}" type="pres">
      <dgm:prSet presAssocID="{12AE597A-B6A1-41DD-BE71-AE6B71DD361B}" presName="parentText" presStyleLbl="node1" presStyleIdx="6" presStyleCnt="9">
        <dgm:presLayoutVars>
          <dgm:chMax val="0"/>
          <dgm:bulletEnabled val="1"/>
        </dgm:presLayoutVars>
      </dgm:prSet>
      <dgm:spPr/>
    </dgm:pt>
    <dgm:pt modelId="{92FEF6BA-84F3-4F6A-A605-0887BF9B87F7}" type="pres">
      <dgm:prSet presAssocID="{55FCE3B1-9367-409B-9363-047DB62E732C}" presName="spacer" presStyleCnt="0"/>
      <dgm:spPr/>
    </dgm:pt>
    <dgm:pt modelId="{90488A51-D214-4D6B-9155-68EB10D2A3C5}" type="pres">
      <dgm:prSet presAssocID="{C361B287-0C3F-4A31-A2CF-9FE8AC149786}" presName="parentText" presStyleLbl="node1" presStyleIdx="7" presStyleCnt="9">
        <dgm:presLayoutVars>
          <dgm:chMax val="0"/>
          <dgm:bulletEnabled val="1"/>
        </dgm:presLayoutVars>
      </dgm:prSet>
      <dgm:spPr/>
    </dgm:pt>
    <dgm:pt modelId="{2761B660-2E3E-4D6F-8944-45932DA59E40}" type="pres">
      <dgm:prSet presAssocID="{F2BEE10D-9BC1-457B-A7DE-7E5A73262BEA}" presName="spacer" presStyleCnt="0"/>
      <dgm:spPr/>
    </dgm:pt>
    <dgm:pt modelId="{BDC7B9DC-A481-40E1-8E92-885EB4753AC8}" type="pres">
      <dgm:prSet presAssocID="{21B064DB-9D63-4FD5-A445-860419D74CD1}" presName="parentText" presStyleLbl="node1" presStyleIdx="8" presStyleCnt="9">
        <dgm:presLayoutVars>
          <dgm:chMax val="0"/>
          <dgm:bulletEnabled val="1"/>
        </dgm:presLayoutVars>
      </dgm:prSet>
      <dgm:spPr/>
    </dgm:pt>
  </dgm:ptLst>
  <dgm:cxnLst>
    <dgm:cxn modelId="{09FBD500-1CA0-45EE-9B55-992347012591}" type="presOf" srcId="{12AE597A-B6A1-41DD-BE71-AE6B71DD361B}" destId="{B3EEB488-38E9-49A5-AB5C-0AB8E2C4ACAC}" srcOrd="0" destOrd="0" presId="urn:microsoft.com/office/officeart/2005/8/layout/vList2"/>
    <dgm:cxn modelId="{65917F1A-A445-4F4F-94CE-8C1516AF5D13}" srcId="{22742106-B257-4447-A45C-C67A9A9ED223}" destId="{DAEC6C2E-76B4-4CE1-B03E-E1441561BA43}" srcOrd="5" destOrd="0" parTransId="{7765AB14-6949-4749-8267-2C87F79B8245}" sibTransId="{86FBFF7F-5B3B-4AB2-A422-84EE701DD83B}"/>
    <dgm:cxn modelId="{C4C77C2A-5DAE-410D-A6AD-FC9D548D9AA3}" srcId="{22742106-B257-4447-A45C-C67A9A9ED223}" destId="{C361B287-0C3F-4A31-A2CF-9FE8AC149786}" srcOrd="7" destOrd="0" parTransId="{3301C253-6ECA-4B5C-A353-C270F5232ABC}" sibTransId="{F2BEE10D-9BC1-457B-A7DE-7E5A73262BEA}"/>
    <dgm:cxn modelId="{F7C4AF30-9837-4CF2-B158-F958F76E0B65}" type="presOf" srcId="{212687F7-A6F1-4642-B235-E94EAA7ACC32}" destId="{9C49CD2D-2584-49AC-B792-75ADCC59CF30}" srcOrd="0" destOrd="0" presId="urn:microsoft.com/office/officeart/2005/8/layout/vList2"/>
    <dgm:cxn modelId="{9B3D3962-2C40-4DAB-A1FA-210EB4464BCB}" type="presOf" srcId="{6BF46462-B876-425C-BBAC-E6E1722C1EE0}" destId="{0972C5BF-6B40-46BD-A349-E097CFB20625}" srcOrd="0" destOrd="0" presId="urn:microsoft.com/office/officeart/2005/8/layout/vList2"/>
    <dgm:cxn modelId="{78A8E249-D171-493E-A140-1017EF8870DB}" type="presOf" srcId="{21B064DB-9D63-4FD5-A445-860419D74CD1}" destId="{BDC7B9DC-A481-40E1-8E92-885EB4753AC8}" srcOrd="0" destOrd="0" presId="urn:microsoft.com/office/officeart/2005/8/layout/vList2"/>
    <dgm:cxn modelId="{999F174E-4983-421E-9677-45BED83937E9}" srcId="{22742106-B257-4447-A45C-C67A9A9ED223}" destId="{B92E1FCC-FBB7-452C-BF22-185E9213343E}" srcOrd="0" destOrd="0" parTransId="{E544A5AF-19A7-4256-9E5C-9B05776AA037}" sibTransId="{44043F23-6CF0-4C3D-B051-9CD0A6FA1BBD}"/>
    <dgm:cxn modelId="{8F999C92-B331-4E69-B252-CE2AF744AECD}" srcId="{22742106-B257-4447-A45C-C67A9A9ED223}" destId="{12AE597A-B6A1-41DD-BE71-AE6B71DD361B}" srcOrd="6" destOrd="0" parTransId="{184D7D05-CC32-4826-9D6E-849AD937C157}" sibTransId="{55FCE3B1-9367-409B-9363-047DB62E732C}"/>
    <dgm:cxn modelId="{8EA02AA0-AFBB-49AC-AC36-229693176325}" type="presOf" srcId="{DAEC6C2E-76B4-4CE1-B03E-E1441561BA43}" destId="{059A8313-0D9C-4793-B8B4-57D1C52126D5}" srcOrd="0" destOrd="0" presId="urn:microsoft.com/office/officeart/2005/8/layout/vList2"/>
    <dgm:cxn modelId="{B9571FA4-6FC0-4482-AD35-F2AA35BC99D8}" type="presOf" srcId="{C361B287-0C3F-4A31-A2CF-9FE8AC149786}" destId="{90488A51-D214-4D6B-9155-68EB10D2A3C5}" srcOrd="0" destOrd="0" presId="urn:microsoft.com/office/officeart/2005/8/layout/vList2"/>
    <dgm:cxn modelId="{5BCB63A5-F88B-470B-85BF-6A0B1DFB68AD}" srcId="{22742106-B257-4447-A45C-C67A9A9ED223}" destId="{21B064DB-9D63-4FD5-A445-860419D74CD1}" srcOrd="8" destOrd="0" parTransId="{A23B9466-4013-4484-B175-607BDA9AB381}" sibTransId="{09DE051B-E57D-4E2F-BB45-268CAC9A3192}"/>
    <dgm:cxn modelId="{A06066B0-2DAE-4400-AF02-5EEED21CA4C8}" srcId="{22742106-B257-4447-A45C-C67A9A9ED223}" destId="{212687F7-A6F1-4642-B235-E94EAA7ACC32}" srcOrd="3" destOrd="0" parTransId="{F5EB26B5-37D6-494A-A327-8945FCE81B90}" sibTransId="{411EFDD1-7A61-458D-9A3E-373E1ED8C3A2}"/>
    <dgm:cxn modelId="{B6F209C0-2C12-4F09-956B-FA10262920E1}" srcId="{22742106-B257-4447-A45C-C67A9A9ED223}" destId="{2C8B983B-4F46-4E67-A84D-7BCBD09B60A4}" srcOrd="1" destOrd="0" parTransId="{27157256-0A77-46DE-B4E9-408696C6466B}" sibTransId="{7D474E97-1D6E-4334-AE42-13E7F2B5173E}"/>
    <dgm:cxn modelId="{4BF576C1-3043-464F-A53F-D6BECEB8B4A4}" type="presOf" srcId="{B92E1FCC-FBB7-452C-BF22-185E9213343E}" destId="{FB829974-0BEA-4310-B5EB-899A89DC11A9}" srcOrd="0" destOrd="0" presId="urn:microsoft.com/office/officeart/2005/8/layout/vList2"/>
    <dgm:cxn modelId="{9F83C9C1-DFEA-4ECC-9118-186C9375F1DA}" srcId="{22742106-B257-4447-A45C-C67A9A9ED223}" destId="{6BF46462-B876-425C-BBAC-E6E1722C1EE0}" srcOrd="4" destOrd="0" parTransId="{EF8CCC71-856A-41D0-BE96-6250F61D27F1}" sibTransId="{8BFA2378-F982-417D-9FCC-0C88774EABE8}"/>
    <dgm:cxn modelId="{9996DBC5-C0B3-400E-BC96-E0E90A957BE7}" srcId="{22742106-B257-4447-A45C-C67A9A9ED223}" destId="{F1539A89-4F5C-4816-A7CD-9DF098127E1C}" srcOrd="2" destOrd="0" parTransId="{2E5DD1A8-F1B9-4228-8288-F1EB144499D3}" sibTransId="{CF41CBB5-757E-453B-B951-93B29104F93B}"/>
    <dgm:cxn modelId="{846AE2C9-1FC5-4371-A7CB-E01AF47B7208}" type="presOf" srcId="{22742106-B257-4447-A45C-C67A9A9ED223}" destId="{98251E0E-BB13-450E-9FEE-67DC5D467B20}" srcOrd="0" destOrd="0" presId="urn:microsoft.com/office/officeart/2005/8/layout/vList2"/>
    <dgm:cxn modelId="{0BC7B2DA-10BA-400E-96A4-CEF6DDDE14A3}" type="presOf" srcId="{2C8B983B-4F46-4E67-A84D-7BCBD09B60A4}" destId="{7DEFEADB-2DE5-497D-AFC0-982273C79054}" srcOrd="0" destOrd="0" presId="urn:microsoft.com/office/officeart/2005/8/layout/vList2"/>
    <dgm:cxn modelId="{D8E070FE-F9E7-4B96-BD11-A5D0245F810C}" type="presOf" srcId="{F1539A89-4F5C-4816-A7CD-9DF098127E1C}" destId="{467AF0D7-217E-44C7-ABA6-D14400A75BAB}" srcOrd="0" destOrd="0" presId="urn:microsoft.com/office/officeart/2005/8/layout/vList2"/>
    <dgm:cxn modelId="{B0ABDA7E-6AFB-402E-B565-C73A6261983A}" type="presParOf" srcId="{98251E0E-BB13-450E-9FEE-67DC5D467B20}" destId="{FB829974-0BEA-4310-B5EB-899A89DC11A9}" srcOrd="0" destOrd="0" presId="urn:microsoft.com/office/officeart/2005/8/layout/vList2"/>
    <dgm:cxn modelId="{F24587E5-9001-452C-82A6-0610F8616249}" type="presParOf" srcId="{98251E0E-BB13-450E-9FEE-67DC5D467B20}" destId="{3AF91DB2-6B59-4D21-8564-B2CF3C31F027}" srcOrd="1" destOrd="0" presId="urn:microsoft.com/office/officeart/2005/8/layout/vList2"/>
    <dgm:cxn modelId="{1B530AD8-3083-4A50-BF0E-FCE50014888D}" type="presParOf" srcId="{98251E0E-BB13-450E-9FEE-67DC5D467B20}" destId="{7DEFEADB-2DE5-497D-AFC0-982273C79054}" srcOrd="2" destOrd="0" presId="urn:microsoft.com/office/officeart/2005/8/layout/vList2"/>
    <dgm:cxn modelId="{790D2F7F-0B79-4353-A360-622A82798886}" type="presParOf" srcId="{98251E0E-BB13-450E-9FEE-67DC5D467B20}" destId="{6421609B-4E12-4E80-823D-8E4C47E3A4D4}" srcOrd="3" destOrd="0" presId="urn:microsoft.com/office/officeart/2005/8/layout/vList2"/>
    <dgm:cxn modelId="{38DE463E-C59F-4040-81BE-A065893EBFD2}" type="presParOf" srcId="{98251E0E-BB13-450E-9FEE-67DC5D467B20}" destId="{467AF0D7-217E-44C7-ABA6-D14400A75BAB}" srcOrd="4" destOrd="0" presId="urn:microsoft.com/office/officeart/2005/8/layout/vList2"/>
    <dgm:cxn modelId="{8FFFFFD9-EE69-49FA-8F71-54B53C502FD3}" type="presParOf" srcId="{98251E0E-BB13-450E-9FEE-67DC5D467B20}" destId="{D1201AB7-4B97-4A3B-8B27-F70515385D97}" srcOrd="5" destOrd="0" presId="urn:microsoft.com/office/officeart/2005/8/layout/vList2"/>
    <dgm:cxn modelId="{ECEBF389-24AB-4AA0-9E74-23C323EBE231}" type="presParOf" srcId="{98251E0E-BB13-450E-9FEE-67DC5D467B20}" destId="{9C49CD2D-2584-49AC-B792-75ADCC59CF30}" srcOrd="6" destOrd="0" presId="urn:microsoft.com/office/officeart/2005/8/layout/vList2"/>
    <dgm:cxn modelId="{7D81AEC8-DE0A-4226-A224-572374F30146}" type="presParOf" srcId="{98251E0E-BB13-450E-9FEE-67DC5D467B20}" destId="{015FB185-56FA-4610-904D-D13E0C8BA1D4}" srcOrd="7" destOrd="0" presId="urn:microsoft.com/office/officeart/2005/8/layout/vList2"/>
    <dgm:cxn modelId="{3413CD53-341C-42C0-8D08-355A12C82648}" type="presParOf" srcId="{98251E0E-BB13-450E-9FEE-67DC5D467B20}" destId="{0972C5BF-6B40-46BD-A349-E097CFB20625}" srcOrd="8" destOrd="0" presId="urn:microsoft.com/office/officeart/2005/8/layout/vList2"/>
    <dgm:cxn modelId="{2D8266E6-1235-453D-A019-B62E00936806}" type="presParOf" srcId="{98251E0E-BB13-450E-9FEE-67DC5D467B20}" destId="{57AB0017-F13C-4E3A-9C31-3F76606A446E}" srcOrd="9" destOrd="0" presId="urn:microsoft.com/office/officeart/2005/8/layout/vList2"/>
    <dgm:cxn modelId="{20108879-141C-4709-880C-4BE3EC9E0775}" type="presParOf" srcId="{98251E0E-BB13-450E-9FEE-67DC5D467B20}" destId="{059A8313-0D9C-4793-B8B4-57D1C52126D5}" srcOrd="10" destOrd="0" presId="urn:microsoft.com/office/officeart/2005/8/layout/vList2"/>
    <dgm:cxn modelId="{D9400F87-7DEC-46BD-B5E2-41268BFA4EC1}" type="presParOf" srcId="{98251E0E-BB13-450E-9FEE-67DC5D467B20}" destId="{A28BE7AC-837F-467C-ABA6-5FF4BB4AFA63}" srcOrd="11" destOrd="0" presId="urn:microsoft.com/office/officeart/2005/8/layout/vList2"/>
    <dgm:cxn modelId="{3272F024-C2A7-4C73-AE66-D4D506686378}" type="presParOf" srcId="{98251E0E-BB13-450E-9FEE-67DC5D467B20}" destId="{B3EEB488-38E9-49A5-AB5C-0AB8E2C4ACAC}" srcOrd="12" destOrd="0" presId="urn:microsoft.com/office/officeart/2005/8/layout/vList2"/>
    <dgm:cxn modelId="{2B6A6ED4-EAB2-4B12-975B-45728F28016B}" type="presParOf" srcId="{98251E0E-BB13-450E-9FEE-67DC5D467B20}" destId="{92FEF6BA-84F3-4F6A-A605-0887BF9B87F7}" srcOrd="13" destOrd="0" presId="urn:microsoft.com/office/officeart/2005/8/layout/vList2"/>
    <dgm:cxn modelId="{1B045358-85DE-4142-B1C0-BE4DAF9BCB3B}" type="presParOf" srcId="{98251E0E-BB13-450E-9FEE-67DC5D467B20}" destId="{90488A51-D214-4D6B-9155-68EB10D2A3C5}" srcOrd="14" destOrd="0" presId="urn:microsoft.com/office/officeart/2005/8/layout/vList2"/>
    <dgm:cxn modelId="{4D01C859-3930-44FA-996B-E1943D151F0F}" type="presParOf" srcId="{98251E0E-BB13-450E-9FEE-67DC5D467B20}" destId="{2761B660-2E3E-4D6F-8944-45932DA59E40}" srcOrd="15" destOrd="0" presId="urn:microsoft.com/office/officeart/2005/8/layout/vList2"/>
    <dgm:cxn modelId="{98ECB996-07E6-4D05-8356-EEB4D6746B23}" type="presParOf" srcId="{98251E0E-BB13-450E-9FEE-67DC5D467B20}" destId="{BDC7B9DC-A481-40E1-8E92-885EB4753AC8}" srcOrd="1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FAA8B3-D76A-43C2-A5D7-464E2C1E12E6}"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GB"/>
        </a:p>
      </dgm:t>
    </dgm:pt>
    <dgm:pt modelId="{1E17037B-55B7-459D-B25A-E3E0806BC7B7}">
      <dgm:prSet/>
      <dgm:spPr/>
      <dgm:t>
        <a:bodyPr/>
        <a:lstStyle/>
        <a:p>
          <a:r>
            <a:rPr lang="en-US" b="0" i="0"/>
            <a:t>The quality of services provided can make or break a guest's stay.</a:t>
          </a:r>
          <a:endParaRPr lang="en-GB"/>
        </a:p>
      </dgm:t>
    </dgm:pt>
    <dgm:pt modelId="{1B8EDA1B-7376-4BD0-BE46-5B171B3108D2}" type="parTrans" cxnId="{87E42C9A-CA95-45A0-B8A1-D6506C0E5980}">
      <dgm:prSet/>
      <dgm:spPr/>
      <dgm:t>
        <a:bodyPr/>
        <a:lstStyle/>
        <a:p>
          <a:endParaRPr lang="en-GB"/>
        </a:p>
      </dgm:t>
    </dgm:pt>
    <dgm:pt modelId="{B90AEB49-7710-439B-8195-DB5838D4BB0F}" type="sibTrans" cxnId="{87E42C9A-CA95-45A0-B8A1-D6506C0E5980}">
      <dgm:prSet/>
      <dgm:spPr/>
      <dgm:t>
        <a:bodyPr/>
        <a:lstStyle/>
        <a:p>
          <a:endParaRPr lang="en-GB"/>
        </a:p>
      </dgm:t>
    </dgm:pt>
    <dgm:pt modelId="{F0DF9B88-4BC0-4B92-9199-A13F707F2910}">
      <dgm:prSet/>
      <dgm:spPr/>
      <dgm:t>
        <a:bodyPr/>
        <a:lstStyle/>
        <a:p>
          <a:r>
            <a:rPr lang="en-US" b="0" i="0"/>
            <a:t>Excellent customer service contributes to the creation of memorable interactions.</a:t>
          </a:r>
          <a:endParaRPr lang="en-GB"/>
        </a:p>
      </dgm:t>
    </dgm:pt>
    <dgm:pt modelId="{3301C971-2B17-4A7F-A8A9-843961756E8D}" type="parTrans" cxnId="{50EDC873-C1A0-4B93-BDEB-7A84C7F2E5A6}">
      <dgm:prSet/>
      <dgm:spPr/>
      <dgm:t>
        <a:bodyPr/>
        <a:lstStyle/>
        <a:p>
          <a:endParaRPr lang="en-GB"/>
        </a:p>
      </dgm:t>
    </dgm:pt>
    <dgm:pt modelId="{51BB104A-4132-4048-9B29-8B62CBDAA10E}" type="sibTrans" cxnId="{50EDC873-C1A0-4B93-BDEB-7A84C7F2E5A6}">
      <dgm:prSet/>
      <dgm:spPr/>
      <dgm:t>
        <a:bodyPr/>
        <a:lstStyle/>
        <a:p>
          <a:endParaRPr lang="en-GB"/>
        </a:p>
      </dgm:t>
    </dgm:pt>
    <dgm:pt modelId="{50D26980-2152-4A16-88EB-B6D2991E6F0D}">
      <dgm:prSet/>
      <dgm:spPr/>
      <dgm:t>
        <a:bodyPr/>
        <a:lstStyle/>
        <a:p>
          <a:r>
            <a:rPr lang="en-US" b="0" i="0"/>
            <a:t>In today's competitive business environment, it is essential to exceed consumer expectations.</a:t>
          </a:r>
          <a:endParaRPr lang="en-GB"/>
        </a:p>
      </dgm:t>
    </dgm:pt>
    <dgm:pt modelId="{16094348-E8C0-4A3F-BE96-AD33D82DC967}" type="parTrans" cxnId="{438BC52B-B6C9-464A-BE88-1F69AD484810}">
      <dgm:prSet/>
      <dgm:spPr/>
      <dgm:t>
        <a:bodyPr/>
        <a:lstStyle/>
        <a:p>
          <a:endParaRPr lang="en-GB"/>
        </a:p>
      </dgm:t>
    </dgm:pt>
    <dgm:pt modelId="{07BCF31B-56D2-43EF-814D-2DA9A88C5FD4}" type="sibTrans" cxnId="{438BC52B-B6C9-464A-BE88-1F69AD484810}">
      <dgm:prSet/>
      <dgm:spPr/>
      <dgm:t>
        <a:bodyPr/>
        <a:lstStyle/>
        <a:p>
          <a:endParaRPr lang="en-GB"/>
        </a:p>
      </dgm:t>
    </dgm:pt>
    <dgm:pt modelId="{ECE356B7-F491-4BAD-88C8-C1D8E2C7B1A1}">
      <dgm:prSet/>
      <dgm:spPr/>
      <dgm:t>
        <a:bodyPr/>
        <a:lstStyle/>
        <a:p>
          <a:r>
            <a:rPr lang="en-US" b="0" i="0"/>
            <a:t>By extending extra consideration to each visitor, repeat business will increase.</a:t>
          </a:r>
          <a:endParaRPr lang="en-GB"/>
        </a:p>
      </dgm:t>
    </dgm:pt>
    <dgm:pt modelId="{3FC86F03-7EAB-4F5E-9B8A-9E690648A11E}" type="parTrans" cxnId="{C11D20B2-506D-4F22-B0A0-B113644C1108}">
      <dgm:prSet/>
      <dgm:spPr/>
      <dgm:t>
        <a:bodyPr/>
        <a:lstStyle/>
        <a:p>
          <a:endParaRPr lang="en-GB"/>
        </a:p>
      </dgm:t>
    </dgm:pt>
    <dgm:pt modelId="{DA3BDC66-9686-4706-BC04-F5AAD7E9788E}" type="sibTrans" cxnId="{C11D20B2-506D-4F22-B0A0-B113644C1108}">
      <dgm:prSet/>
      <dgm:spPr/>
      <dgm:t>
        <a:bodyPr/>
        <a:lstStyle/>
        <a:p>
          <a:endParaRPr lang="en-GB"/>
        </a:p>
      </dgm:t>
    </dgm:pt>
    <dgm:pt modelId="{2EE7DEA1-AEE4-47B0-A0A9-923F0F6013A7}">
      <dgm:prSet/>
      <dgm:spPr/>
      <dgm:t>
        <a:bodyPr/>
        <a:lstStyle/>
        <a:p>
          <a:r>
            <a:rPr lang="en-US" b="0" i="0"/>
            <a:t>Responding effectively and promptly to consumer issues.</a:t>
          </a:r>
          <a:endParaRPr lang="en-GB"/>
        </a:p>
      </dgm:t>
    </dgm:pt>
    <dgm:pt modelId="{5111314C-2CBC-4112-82FA-5B70DFBB646D}" type="parTrans" cxnId="{A0A5BE49-EE08-46F4-8263-F33DE9B8159F}">
      <dgm:prSet/>
      <dgm:spPr/>
      <dgm:t>
        <a:bodyPr/>
        <a:lstStyle/>
        <a:p>
          <a:endParaRPr lang="en-GB"/>
        </a:p>
      </dgm:t>
    </dgm:pt>
    <dgm:pt modelId="{DA642200-E470-44E5-801C-C7D3F9322E15}" type="sibTrans" cxnId="{A0A5BE49-EE08-46F4-8263-F33DE9B8159F}">
      <dgm:prSet/>
      <dgm:spPr/>
      <dgm:t>
        <a:bodyPr/>
        <a:lstStyle/>
        <a:p>
          <a:endParaRPr lang="en-GB"/>
        </a:p>
      </dgm:t>
    </dgm:pt>
    <dgm:pt modelId="{5D7DB246-B5DA-42D0-8281-729592978515}">
      <dgm:prSet/>
      <dgm:spPr/>
      <dgm:t>
        <a:bodyPr/>
        <a:lstStyle/>
        <a:p>
          <a:r>
            <a:rPr lang="en-US" b="0" i="0"/>
            <a:t>When guests' stay is tailored to their preferences, they are more appreciative and feel more special.</a:t>
          </a:r>
          <a:endParaRPr lang="en-GB"/>
        </a:p>
      </dgm:t>
    </dgm:pt>
    <dgm:pt modelId="{FF027A5A-A52C-4F2D-A8A5-FB1072CE9400}" type="parTrans" cxnId="{5948EE8A-14C2-4694-B847-C5A673C078FE}">
      <dgm:prSet/>
      <dgm:spPr/>
      <dgm:t>
        <a:bodyPr/>
        <a:lstStyle/>
        <a:p>
          <a:endParaRPr lang="en-GB"/>
        </a:p>
      </dgm:t>
    </dgm:pt>
    <dgm:pt modelId="{990A4BF3-F706-4A10-9057-75567EC3892D}" type="sibTrans" cxnId="{5948EE8A-14C2-4694-B847-C5A673C078FE}">
      <dgm:prSet/>
      <dgm:spPr/>
      <dgm:t>
        <a:bodyPr/>
        <a:lstStyle/>
        <a:p>
          <a:endParaRPr lang="en-GB"/>
        </a:p>
      </dgm:t>
    </dgm:pt>
    <dgm:pt modelId="{860262CE-29D1-40B2-8A4F-FCFB1703E490}">
      <dgm:prSet/>
      <dgm:spPr/>
      <dgm:t>
        <a:bodyPr/>
        <a:lstStyle/>
        <a:p>
          <a:r>
            <a:rPr lang="en-US" b="0" i="0"/>
            <a:t>Establishing and maintaining equitable visitor standards </a:t>
          </a:r>
          <a:endParaRPr lang="en-GB"/>
        </a:p>
      </dgm:t>
    </dgm:pt>
    <dgm:pt modelId="{CD1B8D26-85B5-4B67-A266-D787A82206B7}" type="parTrans" cxnId="{A9002A8F-BC4F-408E-822D-415D4AB2BC74}">
      <dgm:prSet/>
      <dgm:spPr/>
      <dgm:t>
        <a:bodyPr/>
        <a:lstStyle/>
        <a:p>
          <a:endParaRPr lang="en-GB"/>
        </a:p>
      </dgm:t>
    </dgm:pt>
    <dgm:pt modelId="{71ABF176-CE78-40FF-AE95-6A5472B11E9A}" type="sibTrans" cxnId="{A9002A8F-BC4F-408E-822D-415D4AB2BC74}">
      <dgm:prSet/>
      <dgm:spPr/>
      <dgm:t>
        <a:bodyPr/>
        <a:lstStyle/>
        <a:p>
          <a:endParaRPr lang="en-GB"/>
        </a:p>
      </dgm:t>
    </dgm:pt>
    <dgm:pt modelId="{9D8D8488-D676-4287-B141-D0091D76C54E}">
      <dgm:prSet/>
      <dgm:spPr/>
      <dgm:t>
        <a:bodyPr/>
        <a:lstStyle/>
        <a:p>
          <a:r>
            <a:rPr lang="en-US" b="0" i="0"/>
            <a:t>How a business treats its customers typically determines its profitability and allure.</a:t>
          </a:r>
          <a:endParaRPr lang="en-GB"/>
        </a:p>
      </dgm:t>
    </dgm:pt>
    <dgm:pt modelId="{9CD3F583-7EF6-482B-97E4-47615144022F}" type="parTrans" cxnId="{E805E8C4-B97C-4FB8-94CD-CA1222AC2362}">
      <dgm:prSet/>
      <dgm:spPr/>
      <dgm:t>
        <a:bodyPr/>
        <a:lstStyle/>
        <a:p>
          <a:endParaRPr lang="en-GB"/>
        </a:p>
      </dgm:t>
    </dgm:pt>
    <dgm:pt modelId="{771FC0BE-85DF-47EC-9963-43568E9512EE}" type="sibTrans" cxnId="{E805E8C4-B97C-4FB8-94CD-CA1222AC2362}">
      <dgm:prSet/>
      <dgm:spPr/>
      <dgm:t>
        <a:bodyPr/>
        <a:lstStyle/>
        <a:p>
          <a:endParaRPr lang="en-GB"/>
        </a:p>
      </dgm:t>
    </dgm:pt>
    <dgm:pt modelId="{64C3BCC5-ACF6-4531-B48C-25C7C66FBFC8}" type="pres">
      <dgm:prSet presAssocID="{31FAA8B3-D76A-43C2-A5D7-464E2C1E12E6}" presName="linear" presStyleCnt="0">
        <dgm:presLayoutVars>
          <dgm:animLvl val="lvl"/>
          <dgm:resizeHandles val="exact"/>
        </dgm:presLayoutVars>
      </dgm:prSet>
      <dgm:spPr/>
    </dgm:pt>
    <dgm:pt modelId="{650093FA-5F6F-441F-99F5-3851FABF5002}" type="pres">
      <dgm:prSet presAssocID="{1E17037B-55B7-459D-B25A-E3E0806BC7B7}" presName="parentText" presStyleLbl="node1" presStyleIdx="0" presStyleCnt="8">
        <dgm:presLayoutVars>
          <dgm:chMax val="0"/>
          <dgm:bulletEnabled val="1"/>
        </dgm:presLayoutVars>
      </dgm:prSet>
      <dgm:spPr/>
    </dgm:pt>
    <dgm:pt modelId="{E7FE2BED-85CC-451B-9B7F-58E71E4B4D96}" type="pres">
      <dgm:prSet presAssocID="{B90AEB49-7710-439B-8195-DB5838D4BB0F}" presName="spacer" presStyleCnt="0"/>
      <dgm:spPr/>
    </dgm:pt>
    <dgm:pt modelId="{38FEA36A-A2B1-4F49-BDF2-A13CA9AA66DB}" type="pres">
      <dgm:prSet presAssocID="{F0DF9B88-4BC0-4B92-9199-A13F707F2910}" presName="parentText" presStyleLbl="node1" presStyleIdx="1" presStyleCnt="8">
        <dgm:presLayoutVars>
          <dgm:chMax val="0"/>
          <dgm:bulletEnabled val="1"/>
        </dgm:presLayoutVars>
      </dgm:prSet>
      <dgm:spPr/>
    </dgm:pt>
    <dgm:pt modelId="{C351AFB6-0163-408F-9C9E-0703AAE7F422}" type="pres">
      <dgm:prSet presAssocID="{51BB104A-4132-4048-9B29-8B62CBDAA10E}" presName="spacer" presStyleCnt="0"/>
      <dgm:spPr/>
    </dgm:pt>
    <dgm:pt modelId="{DBE1C629-81D7-4AA9-849B-E0EC75601464}" type="pres">
      <dgm:prSet presAssocID="{50D26980-2152-4A16-88EB-B6D2991E6F0D}" presName="parentText" presStyleLbl="node1" presStyleIdx="2" presStyleCnt="8">
        <dgm:presLayoutVars>
          <dgm:chMax val="0"/>
          <dgm:bulletEnabled val="1"/>
        </dgm:presLayoutVars>
      </dgm:prSet>
      <dgm:spPr/>
    </dgm:pt>
    <dgm:pt modelId="{5C793220-3E33-4739-8056-6C826E522AC1}" type="pres">
      <dgm:prSet presAssocID="{07BCF31B-56D2-43EF-814D-2DA9A88C5FD4}" presName="spacer" presStyleCnt="0"/>
      <dgm:spPr/>
    </dgm:pt>
    <dgm:pt modelId="{8E1C615B-041E-4387-B83E-61F1C6335E9E}" type="pres">
      <dgm:prSet presAssocID="{ECE356B7-F491-4BAD-88C8-C1D8E2C7B1A1}" presName="parentText" presStyleLbl="node1" presStyleIdx="3" presStyleCnt="8">
        <dgm:presLayoutVars>
          <dgm:chMax val="0"/>
          <dgm:bulletEnabled val="1"/>
        </dgm:presLayoutVars>
      </dgm:prSet>
      <dgm:spPr/>
    </dgm:pt>
    <dgm:pt modelId="{74DEE9FB-E7B9-4715-A548-96AC06C048EE}" type="pres">
      <dgm:prSet presAssocID="{DA3BDC66-9686-4706-BC04-F5AAD7E9788E}" presName="spacer" presStyleCnt="0"/>
      <dgm:spPr/>
    </dgm:pt>
    <dgm:pt modelId="{E0E7063D-9EF8-4E4B-B500-F74E5F6E90BB}" type="pres">
      <dgm:prSet presAssocID="{2EE7DEA1-AEE4-47B0-A0A9-923F0F6013A7}" presName="parentText" presStyleLbl="node1" presStyleIdx="4" presStyleCnt="8">
        <dgm:presLayoutVars>
          <dgm:chMax val="0"/>
          <dgm:bulletEnabled val="1"/>
        </dgm:presLayoutVars>
      </dgm:prSet>
      <dgm:spPr/>
    </dgm:pt>
    <dgm:pt modelId="{F3BB3C8A-B02C-4726-88EF-18B6720516D2}" type="pres">
      <dgm:prSet presAssocID="{DA642200-E470-44E5-801C-C7D3F9322E15}" presName="spacer" presStyleCnt="0"/>
      <dgm:spPr/>
    </dgm:pt>
    <dgm:pt modelId="{7DE79F64-7726-418B-BED9-6240CCCC24FE}" type="pres">
      <dgm:prSet presAssocID="{5D7DB246-B5DA-42D0-8281-729592978515}" presName="parentText" presStyleLbl="node1" presStyleIdx="5" presStyleCnt="8">
        <dgm:presLayoutVars>
          <dgm:chMax val="0"/>
          <dgm:bulletEnabled val="1"/>
        </dgm:presLayoutVars>
      </dgm:prSet>
      <dgm:spPr/>
    </dgm:pt>
    <dgm:pt modelId="{8559CD4A-C2F5-4DB8-BE0C-7D9BBEC7A9AB}" type="pres">
      <dgm:prSet presAssocID="{990A4BF3-F706-4A10-9057-75567EC3892D}" presName="spacer" presStyleCnt="0"/>
      <dgm:spPr/>
    </dgm:pt>
    <dgm:pt modelId="{7AFFBFB7-0D5D-4A94-99C8-22E1EFC3832E}" type="pres">
      <dgm:prSet presAssocID="{860262CE-29D1-40B2-8A4F-FCFB1703E490}" presName="parentText" presStyleLbl="node1" presStyleIdx="6" presStyleCnt="8">
        <dgm:presLayoutVars>
          <dgm:chMax val="0"/>
          <dgm:bulletEnabled val="1"/>
        </dgm:presLayoutVars>
      </dgm:prSet>
      <dgm:spPr/>
    </dgm:pt>
    <dgm:pt modelId="{9B7C2876-21BB-4041-B76B-26D7A8A78F4E}" type="pres">
      <dgm:prSet presAssocID="{71ABF176-CE78-40FF-AE95-6A5472B11E9A}" presName="spacer" presStyleCnt="0"/>
      <dgm:spPr/>
    </dgm:pt>
    <dgm:pt modelId="{BE38D57E-FEFD-49C0-8009-883AE006988E}" type="pres">
      <dgm:prSet presAssocID="{9D8D8488-D676-4287-B141-D0091D76C54E}" presName="parentText" presStyleLbl="node1" presStyleIdx="7" presStyleCnt="8">
        <dgm:presLayoutVars>
          <dgm:chMax val="0"/>
          <dgm:bulletEnabled val="1"/>
        </dgm:presLayoutVars>
      </dgm:prSet>
      <dgm:spPr/>
    </dgm:pt>
  </dgm:ptLst>
  <dgm:cxnLst>
    <dgm:cxn modelId="{438BC52B-B6C9-464A-BE88-1F69AD484810}" srcId="{31FAA8B3-D76A-43C2-A5D7-464E2C1E12E6}" destId="{50D26980-2152-4A16-88EB-B6D2991E6F0D}" srcOrd="2" destOrd="0" parTransId="{16094348-E8C0-4A3F-BE96-AD33D82DC967}" sibTransId="{07BCF31B-56D2-43EF-814D-2DA9A88C5FD4}"/>
    <dgm:cxn modelId="{DC70F83E-8982-4D86-899C-2F3B39C63B97}" type="presOf" srcId="{5D7DB246-B5DA-42D0-8281-729592978515}" destId="{7DE79F64-7726-418B-BED9-6240CCCC24FE}" srcOrd="0" destOrd="0" presId="urn:microsoft.com/office/officeart/2005/8/layout/vList2"/>
    <dgm:cxn modelId="{373AE35C-1093-424D-B535-4D631F755A69}" type="presOf" srcId="{F0DF9B88-4BC0-4B92-9199-A13F707F2910}" destId="{38FEA36A-A2B1-4F49-BDF2-A13CA9AA66DB}" srcOrd="0" destOrd="0" presId="urn:microsoft.com/office/officeart/2005/8/layout/vList2"/>
    <dgm:cxn modelId="{A0A5BE49-EE08-46F4-8263-F33DE9B8159F}" srcId="{31FAA8B3-D76A-43C2-A5D7-464E2C1E12E6}" destId="{2EE7DEA1-AEE4-47B0-A0A9-923F0F6013A7}" srcOrd="4" destOrd="0" parTransId="{5111314C-2CBC-4112-82FA-5B70DFBB646D}" sibTransId="{DA642200-E470-44E5-801C-C7D3F9322E15}"/>
    <dgm:cxn modelId="{1116BF70-10D0-4895-ABC6-4C403EDAB197}" type="presOf" srcId="{9D8D8488-D676-4287-B141-D0091D76C54E}" destId="{BE38D57E-FEFD-49C0-8009-883AE006988E}" srcOrd="0" destOrd="0" presId="urn:microsoft.com/office/officeart/2005/8/layout/vList2"/>
    <dgm:cxn modelId="{B618A571-937D-4563-AAFA-82BE54A7F39E}" type="presOf" srcId="{31FAA8B3-D76A-43C2-A5D7-464E2C1E12E6}" destId="{64C3BCC5-ACF6-4531-B48C-25C7C66FBFC8}" srcOrd="0" destOrd="0" presId="urn:microsoft.com/office/officeart/2005/8/layout/vList2"/>
    <dgm:cxn modelId="{50EDC873-C1A0-4B93-BDEB-7A84C7F2E5A6}" srcId="{31FAA8B3-D76A-43C2-A5D7-464E2C1E12E6}" destId="{F0DF9B88-4BC0-4B92-9199-A13F707F2910}" srcOrd="1" destOrd="0" parTransId="{3301C971-2B17-4A7F-A8A9-843961756E8D}" sibTransId="{51BB104A-4132-4048-9B29-8B62CBDAA10E}"/>
    <dgm:cxn modelId="{22BF6F80-B500-4D2A-A186-D83755854C86}" type="presOf" srcId="{2EE7DEA1-AEE4-47B0-A0A9-923F0F6013A7}" destId="{E0E7063D-9EF8-4E4B-B500-F74E5F6E90BB}" srcOrd="0" destOrd="0" presId="urn:microsoft.com/office/officeart/2005/8/layout/vList2"/>
    <dgm:cxn modelId="{5948EE8A-14C2-4694-B847-C5A673C078FE}" srcId="{31FAA8B3-D76A-43C2-A5D7-464E2C1E12E6}" destId="{5D7DB246-B5DA-42D0-8281-729592978515}" srcOrd="5" destOrd="0" parTransId="{FF027A5A-A52C-4F2D-A8A5-FB1072CE9400}" sibTransId="{990A4BF3-F706-4A10-9057-75567EC3892D}"/>
    <dgm:cxn modelId="{A9002A8F-BC4F-408E-822D-415D4AB2BC74}" srcId="{31FAA8B3-D76A-43C2-A5D7-464E2C1E12E6}" destId="{860262CE-29D1-40B2-8A4F-FCFB1703E490}" srcOrd="6" destOrd="0" parTransId="{CD1B8D26-85B5-4B67-A266-D787A82206B7}" sibTransId="{71ABF176-CE78-40FF-AE95-6A5472B11E9A}"/>
    <dgm:cxn modelId="{5C1EF28F-15A2-45DC-8346-A614E1A00E10}" type="presOf" srcId="{ECE356B7-F491-4BAD-88C8-C1D8E2C7B1A1}" destId="{8E1C615B-041E-4387-B83E-61F1C6335E9E}" srcOrd="0" destOrd="0" presId="urn:microsoft.com/office/officeart/2005/8/layout/vList2"/>
    <dgm:cxn modelId="{E239FA91-DA0F-4781-AE95-2D3E22948378}" type="presOf" srcId="{1E17037B-55B7-459D-B25A-E3E0806BC7B7}" destId="{650093FA-5F6F-441F-99F5-3851FABF5002}" srcOrd="0" destOrd="0" presId="urn:microsoft.com/office/officeart/2005/8/layout/vList2"/>
    <dgm:cxn modelId="{87E42C9A-CA95-45A0-B8A1-D6506C0E5980}" srcId="{31FAA8B3-D76A-43C2-A5D7-464E2C1E12E6}" destId="{1E17037B-55B7-459D-B25A-E3E0806BC7B7}" srcOrd="0" destOrd="0" parTransId="{1B8EDA1B-7376-4BD0-BE46-5B171B3108D2}" sibTransId="{B90AEB49-7710-439B-8195-DB5838D4BB0F}"/>
    <dgm:cxn modelId="{F4CC20A0-35FA-4390-BB9C-8090DCECFEB6}" type="presOf" srcId="{50D26980-2152-4A16-88EB-B6D2991E6F0D}" destId="{DBE1C629-81D7-4AA9-849B-E0EC75601464}" srcOrd="0" destOrd="0" presId="urn:microsoft.com/office/officeart/2005/8/layout/vList2"/>
    <dgm:cxn modelId="{C11D20B2-506D-4F22-B0A0-B113644C1108}" srcId="{31FAA8B3-D76A-43C2-A5D7-464E2C1E12E6}" destId="{ECE356B7-F491-4BAD-88C8-C1D8E2C7B1A1}" srcOrd="3" destOrd="0" parTransId="{3FC86F03-7EAB-4F5E-9B8A-9E690648A11E}" sibTransId="{DA3BDC66-9686-4706-BC04-F5AAD7E9788E}"/>
    <dgm:cxn modelId="{E805E8C4-B97C-4FB8-94CD-CA1222AC2362}" srcId="{31FAA8B3-D76A-43C2-A5D7-464E2C1E12E6}" destId="{9D8D8488-D676-4287-B141-D0091D76C54E}" srcOrd="7" destOrd="0" parTransId="{9CD3F583-7EF6-482B-97E4-47615144022F}" sibTransId="{771FC0BE-85DF-47EC-9963-43568E9512EE}"/>
    <dgm:cxn modelId="{B95842E4-AD6A-4417-94FA-3AF7F494A68E}" type="presOf" srcId="{860262CE-29D1-40B2-8A4F-FCFB1703E490}" destId="{7AFFBFB7-0D5D-4A94-99C8-22E1EFC3832E}" srcOrd="0" destOrd="0" presId="urn:microsoft.com/office/officeart/2005/8/layout/vList2"/>
    <dgm:cxn modelId="{BE69E406-0EEB-4C43-AC31-CD888B662FCF}" type="presParOf" srcId="{64C3BCC5-ACF6-4531-B48C-25C7C66FBFC8}" destId="{650093FA-5F6F-441F-99F5-3851FABF5002}" srcOrd="0" destOrd="0" presId="urn:microsoft.com/office/officeart/2005/8/layout/vList2"/>
    <dgm:cxn modelId="{704F6E14-D56E-486E-83CD-9DFAED8C1DA1}" type="presParOf" srcId="{64C3BCC5-ACF6-4531-B48C-25C7C66FBFC8}" destId="{E7FE2BED-85CC-451B-9B7F-58E71E4B4D96}" srcOrd="1" destOrd="0" presId="urn:microsoft.com/office/officeart/2005/8/layout/vList2"/>
    <dgm:cxn modelId="{58DD7352-5EF6-4494-BED4-2D34CE61AC5D}" type="presParOf" srcId="{64C3BCC5-ACF6-4531-B48C-25C7C66FBFC8}" destId="{38FEA36A-A2B1-4F49-BDF2-A13CA9AA66DB}" srcOrd="2" destOrd="0" presId="urn:microsoft.com/office/officeart/2005/8/layout/vList2"/>
    <dgm:cxn modelId="{80D84E03-9421-474A-93F9-C9113118C8B8}" type="presParOf" srcId="{64C3BCC5-ACF6-4531-B48C-25C7C66FBFC8}" destId="{C351AFB6-0163-408F-9C9E-0703AAE7F422}" srcOrd="3" destOrd="0" presId="urn:microsoft.com/office/officeart/2005/8/layout/vList2"/>
    <dgm:cxn modelId="{0217CB93-8322-4BB8-A2F4-3C6F9085DCCB}" type="presParOf" srcId="{64C3BCC5-ACF6-4531-B48C-25C7C66FBFC8}" destId="{DBE1C629-81D7-4AA9-849B-E0EC75601464}" srcOrd="4" destOrd="0" presId="urn:microsoft.com/office/officeart/2005/8/layout/vList2"/>
    <dgm:cxn modelId="{3F7D762F-A130-4A68-89D1-4FB9C0292956}" type="presParOf" srcId="{64C3BCC5-ACF6-4531-B48C-25C7C66FBFC8}" destId="{5C793220-3E33-4739-8056-6C826E522AC1}" srcOrd="5" destOrd="0" presId="urn:microsoft.com/office/officeart/2005/8/layout/vList2"/>
    <dgm:cxn modelId="{FCDAB784-F80D-4070-A8F5-8F486908A77E}" type="presParOf" srcId="{64C3BCC5-ACF6-4531-B48C-25C7C66FBFC8}" destId="{8E1C615B-041E-4387-B83E-61F1C6335E9E}" srcOrd="6" destOrd="0" presId="urn:microsoft.com/office/officeart/2005/8/layout/vList2"/>
    <dgm:cxn modelId="{8EEC972D-85D7-46A1-AB81-62D62397E975}" type="presParOf" srcId="{64C3BCC5-ACF6-4531-B48C-25C7C66FBFC8}" destId="{74DEE9FB-E7B9-4715-A548-96AC06C048EE}" srcOrd="7" destOrd="0" presId="urn:microsoft.com/office/officeart/2005/8/layout/vList2"/>
    <dgm:cxn modelId="{558BC979-7A33-4CD5-8420-B1DE4B621BA0}" type="presParOf" srcId="{64C3BCC5-ACF6-4531-B48C-25C7C66FBFC8}" destId="{E0E7063D-9EF8-4E4B-B500-F74E5F6E90BB}" srcOrd="8" destOrd="0" presId="urn:microsoft.com/office/officeart/2005/8/layout/vList2"/>
    <dgm:cxn modelId="{589A1F2D-2823-4CA7-95C0-07A0C1A0B589}" type="presParOf" srcId="{64C3BCC5-ACF6-4531-B48C-25C7C66FBFC8}" destId="{F3BB3C8A-B02C-4726-88EF-18B6720516D2}" srcOrd="9" destOrd="0" presId="urn:microsoft.com/office/officeart/2005/8/layout/vList2"/>
    <dgm:cxn modelId="{4101C13C-B8E1-4EBB-9721-0FE05C3688A2}" type="presParOf" srcId="{64C3BCC5-ACF6-4531-B48C-25C7C66FBFC8}" destId="{7DE79F64-7726-418B-BED9-6240CCCC24FE}" srcOrd="10" destOrd="0" presId="urn:microsoft.com/office/officeart/2005/8/layout/vList2"/>
    <dgm:cxn modelId="{D5197539-AFCB-461F-BF40-48A6FCC7C0BB}" type="presParOf" srcId="{64C3BCC5-ACF6-4531-B48C-25C7C66FBFC8}" destId="{8559CD4A-C2F5-4DB8-BE0C-7D9BBEC7A9AB}" srcOrd="11" destOrd="0" presId="urn:microsoft.com/office/officeart/2005/8/layout/vList2"/>
    <dgm:cxn modelId="{32D39BCB-7E4D-4E3D-AB21-C6ECEDD9B2E1}" type="presParOf" srcId="{64C3BCC5-ACF6-4531-B48C-25C7C66FBFC8}" destId="{7AFFBFB7-0D5D-4A94-99C8-22E1EFC3832E}" srcOrd="12" destOrd="0" presId="urn:microsoft.com/office/officeart/2005/8/layout/vList2"/>
    <dgm:cxn modelId="{658B4A2E-FF06-415D-99C8-8A92E6F750F3}" type="presParOf" srcId="{64C3BCC5-ACF6-4531-B48C-25C7C66FBFC8}" destId="{9B7C2876-21BB-4041-B76B-26D7A8A78F4E}" srcOrd="13" destOrd="0" presId="urn:microsoft.com/office/officeart/2005/8/layout/vList2"/>
    <dgm:cxn modelId="{9690CB0F-F344-44A6-B84C-F1D8AA7D9524}" type="presParOf" srcId="{64C3BCC5-ACF6-4531-B48C-25C7C66FBFC8}" destId="{BE38D57E-FEFD-49C0-8009-883AE006988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216D00-063E-433C-949B-7B3E44C478EB}"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GB"/>
        </a:p>
      </dgm:t>
    </dgm:pt>
    <dgm:pt modelId="{D0914EFC-F572-4C05-977C-5B92A3D56241}">
      <dgm:prSet/>
      <dgm:spPr/>
      <dgm:t>
        <a:bodyPr/>
        <a:lstStyle/>
        <a:p>
          <a:r>
            <a:rPr lang="en-US" b="0" i="0"/>
            <a:t>By anticipating and addressing guests' needs, hospitality aims to make them happy.</a:t>
          </a:r>
          <a:endParaRPr lang="en-GB"/>
        </a:p>
      </dgm:t>
    </dgm:pt>
    <dgm:pt modelId="{DB06E19B-232D-41DF-9064-6E0560EFECC1}" type="parTrans" cxnId="{F53BCBF3-4C6B-47C2-ADCD-1A7207761F5C}">
      <dgm:prSet/>
      <dgm:spPr/>
      <dgm:t>
        <a:bodyPr/>
        <a:lstStyle/>
        <a:p>
          <a:endParaRPr lang="en-GB"/>
        </a:p>
      </dgm:t>
    </dgm:pt>
    <dgm:pt modelId="{D9023072-A75A-4D52-A9BB-81A762F38526}" type="sibTrans" cxnId="{F53BCBF3-4C6B-47C2-ADCD-1A7207761F5C}">
      <dgm:prSet/>
      <dgm:spPr/>
      <dgm:t>
        <a:bodyPr/>
        <a:lstStyle/>
        <a:p>
          <a:endParaRPr lang="en-GB"/>
        </a:p>
      </dgm:t>
    </dgm:pt>
    <dgm:pt modelId="{0C952FCB-C063-463F-8B0B-8DC689DDC80D}">
      <dgm:prSet/>
      <dgm:spPr/>
      <dgm:t>
        <a:bodyPr/>
        <a:lstStyle/>
        <a:p>
          <a:r>
            <a:rPr lang="en-US" b="0" i="0"/>
            <a:t>Customers who get excellent service tend to suggest and return to a business.</a:t>
          </a:r>
          <a:endParaRPr lang="en-GB"/>
        </a:p>
      </dgm:t>
    </dgm:pt>
    <dgm:pt modelId="{3C3F9188-F223-4C8F-92CE-B71A9CB24451}" type="parTrans" cxnId="{941AC83E-13E6-42EB-8F06-1C23C6D37CD7}">
      <dgm:prSet/>
      <dgm:spPr/>
      <dgm:t>
        <a:bodyPr/>
        <a:lstStyle/>
        <a:p>
          <a:endParaRPr lang="en-GB"/>
        </a:p>
      </dgm:t>
    </dgm:pt>
    <dgm:pt modelId="{ED78E5B3-8379-4786-ABA0-5ED89F5D7B47}" type="sibTrans" cxnId="{941AC83E-13E6-42EB-8F06-1C23C6D37CD7}">
      <dgm:prSet/>
      <dgm:spPr/>
      <dgm:t>
        <a:bodyPr/>
        <a:lstStyle/>
        <a:p>
          <a:endParaRPr lang="en-GB"/>
        </a:p>
      </dgm:t>
    </dgm:pt>
    <dgm:pt modelId="{F63B0E2C-C238-4F30-A823-358E0C5D2BF5}">
      <dgm:prSet/>
      <dgm:spPr/>
      <dgm:t>
        <a:bodyPr/>
        <a:lstStyle/>
        <a:p>
          <a:r>
            <a:rPr lang="en-US" b="0" i="0"/>
            <a:t>Hotels provide each visitor with an exceptional stay by adjusting their services and facilities to suit them</a:t>
          </a:r>
          <a:endParaRPr lang="en-GB"/>
        </a:p>
      </dgm:t>
    </dgm:pt>
    <dgm:pt modelId="{51778BD4-36D9-492B-89D3-9B360D211984}" type="parTrans" cxnId="{DAA79F92-3ED8-4EBC-B2FD-ACAB0773DE16}">
      <dgm:prSet/>
      <dgm:spPr/>
      <dgm:t>
        <a:bodyPr/>
        <a:lstStyle/>
        <a:p>
          <a:endParaRPr lang="en-GB"/>
        </a:p>
      </dgm:t>
    </dgm:pt>
    <dgm:pt modelId="{B31B102E-6B6A-4F51-9EFF-78D584CA67CB}" type="sibTrans" cxnId="{DAA79F92-3ED8-4EBC-B2FD-ACAB0773DE16}">
      <dgm:prSet/>
      <dgm:spPr/>
      <dgm:t>
        <a:bodyPr/>
        <a:lstStyle/>
        <a:p>
          <a:endParaRPr lang="en-GB"/>
        </a:p>
      </dgm:t>
    </dgm:pt>
    <dgm:pt modelId="{FEE41665-0E4B-4E08-8FB0-C2D3CD64C0BB}">
      <dgm:prSet/>
      <dgm:spPr/>
      <dgm:t>
        <a:bodyPr/>
        <a:lstStyle/>
        <a:p>
          <a:r>
            <a:rPr lang="en-US" b="0" i="0"/>
            <a:t>When hosts anticipate their guests' needs and think like their guests, the quality of hospitality is increased.</a:t>
          </a:r>
          <a:endParaRPr lang="en-GB"/>
        </a:p>
      </dgm:t>
    </dgm:pt>
    <dgm:pt modelId="{D72F4758-BFF8-4690-A3C2-3A37D76BBB2B}" type="parTrans" cxnId="{22E5F06E-0E9A-42C6-8DFD-9BBE9C6A8FEE}">
      <dgm:prSet/>
      <dgm:spPr/>
      <dgm:t>
        <a:bodyPr/>
        <a:lstStyle/>
        <a:p>
          <a:endParaRPr lang="en-GB"/>
        </a:p>
      </dgm:t>
    </dgm:pt>
    <dgm:pt modelId="{AF218237-CE2D-4EB7-A70E-F455C4F7323B}" type="sibTrans" cxnId="{22E5F06E-0E9A-42C6-8DFD-9BBE9C6A8FEE}">
      <dgm:prSet/>
      <dgm:spPr/>
      <dgm:t>
        <a:bodyPr/>
        <a:lstStyle/>
        <a:p>
          <a:endParaRPr lang="en-GB"/>
        </a:p>
      </dgm:t>
    </dgm:pt>
    <dgm:pt modelId="{BFB7F0A8-EEDD-4175-BA46-A9BFE7CDD965}">
      <dgm:prSet/>
      <dgm:spPr/>
      <dgm:t>
        <a:bodyPr/>
        <a:lstStyle/>
        <a:p>
          <a:r>
            <a:rPr lang="en-US" b="0" i="0" dirty="0"/>
            <a:t>Unexpected kindnesses and experiences have a more significant effect than one would think.</a:t>
          </a:r>
          <a:endParaRPr lang="en-GB" dirty="0"/>
        </a:p>
      </dgm:t>
    </dgm:pt>
    <dgm:pt modelId="{D43A33F2-1463-4D23-8477-6030500CF577}" type="parTrans" cxnId="{61B084EE-1B89-4877-B9E8-31DE6680278B}">
      <dgm:prSet/>
      <dgm:spPr/>
      <dgm:t>
        <a:bodyPr/>
        <a:lstStyle/>
        <a:p>
          <a:endParaRPr lang="en-GB"/>
        </a:p>
      </dgm:t>
    </dgm:pt>
    <dgm:pt modelId="{D77F8D4D-1F62-4349-88E7-5C67FFD6D789}" type="sibTrans" cxnId="{61B084EE-1B89-4877-B9E8-31DE6680278B}">
      <dgm:prSet/>
      <dgm:spPr/>
      <dgm:t>
        <a:bodyPr/>
        <a:lstStyle/>
        <a:p>
          <a:endParaRPr lang="en-GB"/>
        </a:p>
      </dgm:t>
    </dgm:pt>
    <dgm:pt modelId="{EA2DB7F2-C017-420D-B02B-3E267A2D9770}">
      <dgm:prSet/>
      <dgm:spPr/>
      <dgm:t>
        <a:bodyPr/>
        <a:lstStyle/>
        <a:p>
          <a:r>
            <a:rPr lang="en-US" b="0" i="0"/>
            <a:t>Presentation and preparation show a commitment to go above and beyond for customers.</a:t>
          </a:r>
          <a:endParaRPr lang="en-GB"/>
        </a:p>
      </dgm:t>
    </dgm:pt>
    <dgm:pt modelId="{32A270E7-D931-4E44-AD46-BB1D1000CED1}" type="parTrans" cxnId="{4772759C-74B5-4648-9BDA-D40D3070A69C}">
      <dgm:prSet/>
      <dgm:spPr/>
      <dgm:t>
        <a:bodyPr/>
        <a:lstStyle/>
        <a:p>
          <a:endParaRPr lang="en-GB"/>
        </a:p>
      </dgm:t>
    </dgm:pt>
    <dgm:pt modelId="{44978D85-7E94-438A-BE81-7A5FE88B2FAC}" type="sibTrans" cxnId="{4772759C-74B5-4648-9BDA-D40D3070A69C}">
      <dgm:prSet/>
      <dgm:spPr/>
      <dgm:t>
        <a:bodyPr/>
        <a:lstStyle/>
        <a:p>
          <a:endParaRPr lang="en-GB"/>
        </a:p>
      </dgm:t>
    </dgm:pt>
    <dgm:pt modelId="{5151B2A8-EEF7-41CF-B845-A4A98DD699D2}">
      <dgm:prSet/>
      <dgm:spPr/>
      <dgm:t>
        <a:bodyPr/>
        <a:lstStyle/>
        <a:p>
          <a:r>
            <a:rPr lang="en-US" b="0" i="0"/>
            <a:t>The staff's professionalism and warmth facilitate the warm and welcoming atmosphere.</a:t>
          </a:r>
          <a:endParaRPr lang="en-GB"/>
        </a:p>
      </dgm:t>
    </dgm:pt>
    <dgm:pt modelId="{5A86B95E-BAE7-4037-A532-55C7DD49346E}" type="parTrans" cxnId="{FC62B72F-37AF-4A9F-9E0E-A51C64386DB5}">
      <dgm:prSet/>
      <dgm:spPr/>
      <dgm:t>
        <a:bodyPr/>
        <a:lstStyle/>
        <a:p>
          <a:endParaRPr lang="en-GB"/>
        </a:p>
      </dgm:t>
    </dgm:pt>
    <dgm:pt modelId="{94C5E3F7-DE9A-4B4E-ACD8-3D168175F4B9}" type="sibTrans" cxnId="{FC62B72F-37AF-4A9F-9E0E-A51C64386DB5}">
      <dgm:prSet/>
      <dgm:spPr/>
      <dgm:t>
        <a:bodyPr/>
        <a:lstStyle/>
        <a:p>
          <a:endParaRPr lang="en-GB"/>
        </a:p>
      </dgm:t>
    </dgm:pt>
    <dgm:pt modelId="{F9D22FCB-871C-4406-833C-850FFF722172}">
      <dgm:prSet/>
      <dgm:spPr/>
      <dgm:t>
        <a:bodyPr/>
        <a:lstStyle/>
        <a:p>
          <a:r>
            <a:rPr lang="en-US" b="0" i="0" dirty="0"/>
            <a:t>In response to this kind of input, hotels may be better equipped to accommodate the evolving needs of their customers.</a:t>
          </a:r>
          <a:endParaRPr lang="en-GB" dirty="0"/>
        </a:p>
      </dgm:t>
    </dgm:pt>
    <dgm:pt modelId="{A98AB8C8-3189-4691-904A-2865CDC35277}" type="parTrans" cxnId="{430FBDF7-535E-477F-9817-27E52017F464}">
      <dgm:prSet/>
      <dgm:spPr/>
      <dgm:t>
        <a:bodyPr/>
        <a:lstStyle/>
        <a:p>
          <a:endParaRPr lang="en-GB"/>
        </a:p>
      </dgm:t>
    </dgm:pt>
    <dgm:pt modelId="{81C4BAED-1B6D-4FDA-8130-42D0E3B10429}" type="sibTrans" cxnId="{430FBDF7-535E-477F-9817-27E52017F464}">
      <dgm:prSet/>
      <dgm:spPr/>
      <dgm:t>
        <a:bodyPr/>
        <a:lstStyle/>
        <a:p>
          <a:endParaRPr lang="en-GB"/>
        </a:p>
      </dgm:t>
    </dgm:pt>
    <dgm:pt modelId="{BBB6915C-B700-4D4D-81A0-CD6A4A2B4EC3}" type="pres">
      <dgm:prSet presAssocID="{3E216D00-063E-433C-949B-7B3E44C478EB}" presName="linear" presStyleCnt="0">
        <dgm:presLayoutVars>
          <dgm:animLvl val="lvl"/>
          <dgm:resizeHandles val="exact"/>
        </dgm:presLayoutVars>
      </dgm:prSet>
      <dgm:spPr/>
    </dgm:pt>
    <dgm:pt modelId="{6C7178EB-2855-48E1-98DD-8F1BD0DA02F0}" type="pres">
      <dgm:prSet presAssocID="{D0914EFC-F572-4C05-977C-5B92A3D56241}" presName="parentText" presStyleLbl="node1" presStyleIdx="0" presStyleCnt="8">
        <dgm:presLayoutVars>
          <dgm:chMax val="0"/>
          <dgm:bulletEnabled val="1"/>
        </dgm:presLayoutVars>
      </dgm:prSet>
      <dgm:spPr/>
    </dgm:pt>
    <dgm:pt modelId="{10C36A3D-F027-400B-88A2-E8AB93C78DAB}" type="pres">
      <dgm:prSet presAssocID="{D9023072-A75A-4D52-A9BB-81A762F38526}" presName="spacer" presStyleCnt="0"/>
      <dgm:spPr/>
    </dgm:pt>
    <dgm:pt modelId="{1E3037A3-D1EE-468E-B342-9E07143A9076}" type="pres">
      <dgm:prSet presAssocID="{0C952FCB-C063-463F-8B0B-8DC689DDC80D}" presName="parentText" presStyleLbl="node1" presStyleIdx="1" presStyleCnt="8">
        <dgm:presLayoutVars>
          <dgm:chMax val="0"/>
          <dgm:bulletEnabled val="1"/>
        </dgm:presLayoutVars>
      </dgm:prSet>
      <dgm:spPr/>
    </dgm:pt>
    <dgm:pt modelId="{2A757AF8-19F3-4B23-8698-AF6714D644A0}" type="pres">
      <dgm:prSet presAssocID="{ED78E5B3-8379-4786-ABA0-5ED89F5D7B47}" presName="spacer" presStyleCnt="0"/>
      <dgm:spPr/>
    </dgm:pt>
    <dgm:pt modelId="{E5035697-7F97-4A4C-926B-0763CF972C9C}" type="pres">
      <dgm:prSet presAssocID="{F63B0E2C-C238-4F30-A823-358E0C5D2BF5}" presName="parentText" presStyleLbl="node1" presStyleIdx="2" presStyleCnt="8">
        <dgm:presLayoutVars>
          <dgm:chMax val="0"/>
          <dgm:bulletEnabled val="1"/>
        </dgm:presLayoutVars>
      </dgm:prSet>
      <dgm:spPr/>
    </dgm:pt>
    <dgm:pt modelId="{8CE88687-9CAF-433A-B214-E9F213889FB1}" type="pres">
      <dgm:prSet presAssocID="{B31B102E-6B6A-4F51-9EFF-78D584CA67CB}" presName="spacer" presStyleCnt="0"/>
      <dgm:spPr/>
    </dgm:pt>
    <dgm:pt modelId="{E72720E7-EF4E-4460-9C34-9E88F2E5492D}" type="pres">
      <dgm:prSet presAssocID="{FEE41665-0E4B-4E08-8FB0-C2D3CD64C0BB}" presName="parentText" presStyleLbl="node1" presStyleIdx="3" presStyleCnt="8">
        <dgm:presLayoutVars>
          <dgm:chMax val="0"/>
          <dgm:bulletEnabled val="1"/>
        </dgm:presLayoutVars>
      </dgm:prSet>
      <dgm:spPr/>
    </dgm:pt>
    <dgm:pt modelId="{26510578-C3D7-466F-832E-8B811FB9F81B}" type="pres">
      <dgm:prSet presAssocID="{AF218237-CE2D-4EB7-A70E-F455C4F7323B}" presName="spacer" presStyleCnt="0"/>
      <dgm:spPr/>
    </dgm:pt>
    <dgm:pt modelId="{087CCE7B-3807-4097-A13A-AD9CD3E50D51}" type="pres">
      <dgm:prSet presAssocID="{BFB7F0A8-EEDD-4175-BA46-A9BFE7CDD965}" presName="parentText" presStyleLbl="node1" presStyleIdx="4" presStyleCnt="8">
        <dgm:presLayoutVars>
          <dgm:chMax val="0"/>
          <dgm:bulletEnabled val="1"/>
        </dgm:presLayoutVars>
      </dgm:prSet>
      <dgm:spPr/>
    </dgm:pt>
    <dgm:pt modelId="{3906990A-6839-44D0-BA04-9A4CE7899749}" type="pres">
      <dgm:prSet presAssocID="{D77F8D4D-1F62-4349-88E7-5C67FFD6D789}" presName="spacer" presStyleCnt="0"/>
      <dgm:spPr/>
    </dgm:pt>
    <dgm:pt modelId="{9DF24FD7-70BE-4C74-8201-FC98054BC55F}" type="pres">
      <dgm:prSet presAssocID="{EA2DB7F2-C017-420D-B02B-3E267A2D9770}" presName="parentText" presStyleLbl="node1" presStyleIdx="5" presStyleCnt="8">
        <dgm:presLayoutVars>
          <dgm:chMax val="0"/>
          <dgm:bulletEnabled val="1"/>
        </dgm:presLayoutVars>
      </dgm:prSet>
      <dgm:spPr/>
    </dgm:pt>
    <dgm:pt modelId="{F12D3505-C4AC-4EA1-991B-1163F0AB8A47}" type="pres">
      <dgm:prSet presAssocID="{44978D85-7E94-438A-BE81-7A5FE88B2FAC}" presName="spacer" presStyleCnt="0"/>
      <dgm:spPr/>
    </dgm:pt>
    <dgm:pt modelId="{2145BCA1-8EEF-4635-8482-8F3E0D4BD01B}" type="pres">
      <dgm:prSet presAssocID="{5151B2A8-EEF7-41CF-B845-A4A98DD699D2}" presName="parentText" presStyleLbl="node1" presStyleIdx="6" presStyleCnt="8">
        <dgm:presLayoutVars>
          <dgm:chMax val="0"/>
          <dgm:bulletEnabled val="1"/>
        </dgm:presLayoutVars>
      </dgm:prSet>
      <dgm:spPr/>
    </dgm:pt>
    <dgm:pt modelId="{410AB17E-9892-4BD9-869B-9141BFCA659C}" type="pres">
      <dgm:prSet presAssocID="{94C5E3F7-DE9A-4B4E-ACD8-3D168175F4B9}" presName="spacer" presStyleCnt="0"/>
      <dgm:spPr/>
    </dgm:pt>
    <dgm:pt modelId="{53C30E37-DC9A-4F9F-9A57-3FBC8EE73BC3}" type="pres">
      <dgm:prSet presAssocID="{F9D22FCB-871C-4406-833C-850FFF722172}" presName="parentText" presStyleLbl="node1" presStyleIdx="7" presStyleCnt="8">
        <dgm:presLayoutVars>
          <dgm:chMax val="0"/>
          <dgm:bulletEnabled val="1"/>
        </dgm:presLayoutVars>
      </dgm:prSet>
      <dgm:spPr/>
    </dgm:pt>
  </dgm:ptLst>
  <dgm:cxnLst>
    <dgm:cxn modelId="{A794560E-9BC6-41BB-8C5F-644F15BCEA91}" type="presOf" srcId="{FEE41665-0E4B-4E08-8FB0-C2D3CD64C0BB}" destId="{E72720E7-EF4E-4460-9C34-9E88F2E5492D}" srcOrd="0" destOrd="0" presId="urn:microsoft.com/office/officeart/2005/8/layout/vList2"/>
    <dgm:cxn modelId="{FC62B72F-37AF-4A9F-9E0E-A51C64386DB5}" srcId="{3E216D00-063E-433C-949B-7B3E44C478EB}" destId="{5151B2A8-EEF7-41CF-B845-A4A98DD699D2}" srcOrd="6" destOrd="0" parTransId="{5A86B95E-BAE7-4037-A532-55C7DD49346E}" sibTransId="{94C5E3F7-DE9A-4B4E-ACD8-3D168175F4B9}"/>
    <dgm:cxn modelId="{3E43DE36-D647-477A-92A7-5944952777CB}" type="presOf" srcId="{F63B0E2C-C238-4F30-A823-358E0C5D2BF5}" destId="{E5035697-7F97-4A4C-926B-0763CF972C9C}" srcOrd="0" destOrd="0" presId="urn:microsoft.com/office/officeart/2005/8/layout/vList2"/>
    <dgm:cxn modelId="{941AC83E-13E6-42EB-8F06-1C23C6D37CD7}" srcId="{3E216D00-063E-433C-949B-7B3E44C478EB}" destId="{0C952FCB-C063-463F-8B0B-8DC689DDC80D}" srcOrd="1" destOrd="0" parTransId="{3C3F9188-F223-4C8F-92CE-B71A9CB24451}" sibTransId="{ED78E5B3-8379-4786-ABA0-5ED89F5D7B47}"/>
    <dgm:cxn modelId="{000DCB6E-FEC4-4B21-A703-9BB6FCFE2F2F}" type="presOf" srcId="{F9D22FCB-871C-4406-833C-850FFF722172}" destId="{53C30E37-DC9A-4F9F-9A57-3FBC8EE73BC3}" srcOrd="0" destOrd="0" presId="urn:microsoft.com/office/officeart/2005/8/layout/vList2"/>
    <dgm:cxn modelId="{22E5F06E-0E9A-42C6-8DFD-9BBE9C6A8FEE}" srcId="{3E216D00-063E-433C-949B-7B3E44C478EB}" destId="{FEE41665-0E4B-4E08-8FB0-C2D3CD64C0BB}" srcOrd="3" destOrd="0" parTransId="{D72F4758-BFF8-4690-A3C2-3A37D76BBB2B}" sibTransId="{AF218237-CE2D-4EB7-A70E-F455C4F7323B}"/>
    <dgm:cxn modelId="{2466A170-5A8D-4602-8B9C-78D831A0D037}" type="presOf" srcId="{3E216D00-063E-433C-949B-7B3E44C478EB}" destId="{BBB6915C-B700-4D4D-81A0-CD6A4A2B4EC3}" srcOrd="0" destOrd="0" presId="urn:microsoft.com/office/officeart/2005/8/layout/vList2"/>
    <dgm:cxn modelId="{2404D854-E2FF-4D20-9664-4E9D9765A80C}" type="presOf" srcId="{5151B2A8-EEF7-41CF-B845-A4A98DD699D2}" destId="{2145BCA1-8EEF-4635-8482-8F3E0D4BD01B}" srcOrd="0" destOrd="0" presId="urn:microsoft.com/office/officeart/2005/8/layout/vList2"/>
    <dgm:cxn modelId="{D8634A84-567E-4778-B4CC-2578E310A764}" type="presOf" srcId="{D0914EFC-F572-4C05-977C-5B92A3D56241}" destId="{6C7178EB-2855-48E1-98DD-8F1BD0DA02F0}" srcOrd="0" destOrd="0" presId="urn:microsoft.com/office/officeart/2005/8/layout/vList2"/>
    <dgm:cxn modelId="{DAA79F92-3ED8-4EBC-B2FD-ACAB0773DE16}" srcId="{3E216D00-063E-433C-949B-7B3E44C478EB}" destId="{F63B0E2C-C238-4F30-A823-358E0C5D2BF5}" srcOrd="2" destOrd="0" parTransId="{51778BD4-36D9-492B-89D3-9B360D211984}" sibTransId="{B31B102E-6B6A-4F51-9EFF-78D584CA67CB}"/>
    <dgm:cxn modelId="{5D2CA297-9836-40DD-8FC9-F16A8B13330A}" type="presOf" srcId="{0C952FCB-C063-463F-8B0B-8DC689DDC80D}" destId="{1E3037A3-D1EE-468E-B342-9E07143A9076}" srcOrd="0" destOrd="0" presId="urn:microsoft.com/office/officeart/2005/8/layout/vList2"/>
    <dgm:cxn modelId="{4772759C-74B5-4648-9BDA-D40D3070A69C}" srcId="{3E216D00-063E-433C-949B-7B3E44C478EB}" destId="{EA2DB7F2-C017-420D-B02B-3E267A2D9770}" srcOrd="5" destOrd="0" parTransId="{32A270E7-D931-4E44-AD46-BB1D1000CED1}" sibTransId="{44978D85-7E94-438A-BE81-7A5FE88B2FAC}"/>
    <dgm:cxn modelId="{43B35DED-16C1-49AC-82B0-3EC06B61049B}" type="presOf" srcId="{BFB7F0A8-EEDD-4175-BA46-A9BFE7CDD965}" destId="{087CCE7B-3807-4097-A13A-AD9CD3E50D51}" srcOrd="0" destOrd="0" presId="urn:microsoft.com/office/officeart/2005/8/layout/vList2"/>
    <dgm:cxn modelId="{61B084EE-1B89-4877-B9E8-31DE6680278B}" srcId="{3E216D00-063E-433C-949B-7B3E44C478EB}" destId="{BFB7F0A8-EEDD-4175-BA46-A9BFE7CDD965}" srcOrd="4" destOrd="0" parTransId="{D43A33F2-1463-4D23-8477-6030500CF577}" sibTransId="{D77F8D4D-1F62-4349-88E7-5C67FFD6D789}"/>
    <dgm:cxn modelId="{853270F0-5C04-45D5-8E4A-1CAFF1C92CBF}" type="presOf" srcId="{EA2DB7F2-C017-420D-B02B-3E267A2D9770}" destId="{9DF24FD7-70BE-4C74-8201-FC98054BC55F}" srcOrd="0" destOrd="0" presId="urn:microsoft.com/office/officeart/2005/8/layout/vList2"/>
    <dgm:cxn modelId="{F53BCBF3-4C6B-47C2-ADCD-1A7207761F5C}" srcId="{3E216D00-063E-433C-949B-7B3E44C478EB}" destId="{D0914EFC-F572-4C05-977C-5B92A3D56241}" srcOrd="0" destOrd="0" parTransId="{DB06E19B-232D-41DF-9064-6E0560EFECC1}" sibTransId="{D9023072-A75A-4D52-A9BB-81A762F38526}"/>
    <dgm:cxn modelId="{430FBDF7-535E-477F-9817-27E52017F464}" srcId="{3E216D00-063E-433C-949B-7B3E44C478EB}" destId="{F9D22FCB-871C-4406-833C-850FFF722172}" srcOrd="7" destOrd="0" parTransId="{A98AB8C8-3189-4691-904A-2865CDC35277}" sibTransId="{81C4BAED-1B6D-4FDA-8130-42D0E3B10429}"/>
    <dgm:cxn modelId="{9469434E-8D85-45C2-9D1B-4403E22F3790}" type="presParOf" srcId="{BBB6915C-B700-4D4D-81A0-CD6A4A2B4EC3}" destId="{6C7178EB-2855-48E1-98DD-8F1BD0DA02F0}" srcOrd="0" destOrd="0" presId="urn:microsoft.com/office/officeart/2005/8/layout/vList2"/>
    <dgm:cxn modelId="{432FC662-26FE-4039-84D9-FE4D797FCDE1}" type="presParOf" srcId="{BBB6915C-B700-4D4D-81A0-CD6A4A2B4EC3}" destId="{10C36A3D-F027-400B-88A2-E8AB93C78DAB}" srcOrd="1" destOrd="0" presId="urn:microsoft.com/office/officeart/2005/8/layout/vList2"/>
    <dgm:cxn modelId="{03D5E967-3504-4365-B736-A4E0F135A6B8}" type="presParOf" srcId="{BBB6915C-B700-4D4D-81A0-CD6A4A2B4EC3}" destId="{1E3037A3-D1EE-468E-B342-9E07143A9076}" srcOrd="2" destOrd="0" presId="urn:microsoft.com/office/officeart/2005/8/layout/vList2"/>
    <dgm:cxn modelId="{D3FD662A-F326-4C07-8268-C941CFEDA384}" type="presParOf" srcId="{BBB6915C-B700-4D4D-81A0-CD6A4A2B4EC3}" destId="{2A757AF8-19F3-4B23-8698-AF6714D644A0}" srcOrd="3" destOrd="0" presId="urn:microsoft.com/office/officeart/2005/8/layout/vList2"/>
    <dgm:cxn modelId="{4215432A-CBA6-42E1-93E1-D464992F584A}" type="presParOf" srcId="{BBB6915C-B700-4D4D-81A0-CD6A4A2B4EC3}" destId="{E5035697-7F97-4A4C-926B-0763CF972C9C}" srcOrd="4" destOrd="0" presId="urn:microsoft.com/office/officeart/2005/8/layout/vList2"/>
    <dgm:cxn modelId="{79A870F6-ECB6-4F72-A87F-34FA1A02155E}" type="presParOf" srcId="{BBB6915C-B700-4D4D-81A0-CD6A4A2B4EC3}" destId="{8CE88687-9CAF-433A-B214-E9F213889FB1}" srcOrd="5" destOrd="0" presId="urn:microsoft.com/office/officeart/2005/8/layout/vList2"/>
    <dgm:cxn modelId="{C7216A7F-A13C-4C7C-90A6-BB8177091051}" type="presParOf" srcId="{BBB6915C-B700-4D4D-81A0-CD6A4A2B4EC3}" destId="{E72720E7-EF4E-4460-9C34-9E88F2E5492D}" srcOrd="6" destOrd="0" presId="urn:microsoft.com/office/officeart/2005/8/layout/vList2"/>
    <dgm:cxn modelId="{A17031AE-B228-4E38-8B2C-A201B8FAD972}" type="presParOf" srcId="{BBB6915C-B700-4D4D-81A0-CD6A4A2B4EC3}" destId="{26510578-C3D7-466F-832E-8B811FB9F81B}" srcOrd="7" destOrd="0" presId="urn:microsoft.com/office/officeart/2005/8/layout/vList2"/>
    <dgm:cxn modelId="{836D41F8-8063-4D43-A890-4606A64D0014}" type="presParOf" srcId="{BBB6915C-B700-4D4D-81A0-CD6A4A2B4EC3}" destId="{087CCE7B-3807-4097-A13A-AD9CD3E50D51}" srcOrd="8" destOrd="0" presId="urn:microsoft.com/office/officeart/2005/8/layout/vList2"/>
    <dgm:cxn modelId="{D78BFFC9-C09D-497B-9364-0E7A36B89986}" type="presParOf" srcId="{BBB6915C-B700-4D4D-81A0-CD6A4A2B4EC3}" destId="{3906990A-6839-44D0-BA04-9A4CE7899749}" srcOrd="9" destOrd="0" presId="urn:microsoft.com/office/officeart/2005/8/layout/vList2"/>
    <dgm:cxn modelId="{4F01AB9B-4160-4A8B-9536-9572A1DEC003}" type="presParOf" srcId="{BBB6915C-B700-4D4D-81A0-CD6A4A2B4EC3}" destId="{9DF24FD7-70BE-4C74-8201-FC98054BC55F}" srcOrd="10" destOrd="0" presId="urn:microsoft.com/office/officeart/2005/8/layout/vList2"/>
    <dgm:cxn modelId="{4E45FDFA-C70B-47FB-A3AA-F5C544B95ACE}" type="presParOf" srcId="{BBB6915C-B700-4D4D-81A0-CD6A4A2B4EC3}" destId="{F12D3505-C4AC-4EA1-991B-1163F0AB8A47}" srcOrd="11" destOrd="0" presId="urn:microsoft.com/office/officeart/2005/8/layout/vList2"/>
    <dgm:cxn modelId="{47281B47-2506-4543-A686-154767573040}" type="presParOf" srcId="{BBB6915C-B700-4D4D-81A0-CD6A4A2B4EC3}" destId="{2145BCA1-8EEF-4635-8482-8F3E0D4BD01B}" srcOrd="12" destOrd="0" presId="urn:microsoft.com/office/officeart/2005/8/layout/vList2"/>
    <dgm:cxn modelId="{E9971D9A-4B1B-4B70-AF90-4DDF15D5CF18}" type="presParOf" srcId="{BBB6915C-B700-4D4D-81A0-CD6A4A2B4EC3}" destId="{410AB17E-9892-4BD9-869B-9141BFCA659C}" srcOrd="13" destOrd="0" presId="urn:microsoft.com/office/officeart/2005/8/layout/vList2"/>
    <dgm:cxn modelId="{66A82190-1354-4130-BF35-3F7EC83B207A}" type="presParOf" srcId="{BBB6915C-B700-4D4D-81A0-CD6A4A2B4EC3}" destId="{53C30E37-DC9A-4F9F-9A57-3FBC8EE73BC3}"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2B6CDB-BDEB-4AAF-B99C-0EAEEC910AB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GB"/>
        </a:p>
      </dgm:t>
    </dgm:pt>
    <dgm:pt modelId="{C11E0506-CF64-4126-9C30-F9417545CF9E}">
      <dgm:prSet/>
      <dgm:spPr/>
      <dgm:t>
        <a:bodyPr/>
        <a:lstStyle/>
        <a:p>
          <a:r>
            <a:rPr lang="en-US" b="0" i="0"/>
            <a:t>When giving visitors a wonderful experience at their lodgings, no department is more important than guest services. </a:t>
          </a:r>
          <a:endParaRPr lang="en-GB"/>
        </a:p>
      </dgm:t>
    </dgm:pt>
    <dgm:pt modelId="{EF42BC53-589F-4D3E-993A-96A545250314}" type="parTrans" cxnId="{41B9D17B-CD6E-4BB8-B9D6-3B49607D74AE}">
      <dgm:prSet/>
      <dgm:spPr/>
      <dgm:t>
        <a:bodyPr/>
        <a:lstStyle/>
        <a:p>
          <a:endParaRPr lang="en-GB"/>
        </a:p>
      </dgm:t>
    </dgm:pt>
    <dgm:pt modelId="{DED713D9-E623-4E43-A1D4-689602D9DF62}" type="sibTrans" cxnId="{41B9D17B-CD6E-4BB8-B9D6-3B49607D74AE}">
      <dgm:prSet/>
      <dgm:spPr/>
      <dgm:t>
        <a:bodyPr/>
        <a:lstStyle/>
        <a:p>
          <a:endParaRPr lang="en-GB"/>
        </a:p>
      </dgm:t>
    </dgm:pt>
    <dgm:pt modelId="{AE0FE963-815F-465B-B1C2-C3ED26FC5D8C}">
      <dgm:prSet/>
      <dgm:spPr/>
      <dgm:t>
        <a:bodyPr/>
        <a:lstStyle/>
        <a:p>
          <a:r>
            <a:rPr lang="en-US" b="0" i="0" dirty="0"/>
            <a:t>Hotels can boost their repeat business and generate good word of mouth if they put the needs of their guests first, provide them with an exceptional stay, and go above and beyond what they anticipate receiving. </a:t>
          </a:r>
          <a:endParaRPr lang="en-GB" dirty="0"/>
        </a:p>
      </dgm:t>
    </dgm:pt>
    <dgm:pt modelId="{699E4221-C80D-4702-B7E0-781075509C15}" type="parTrans" cxnId="{76826E2B-1FF6-4A3B-891F-D9B6B7E65201}">
      <dgm:prSet/>
      <dgm:spPr/>
      <dgm:t>
        <a:bodyPr/>
        <a:lstStyle/>
        <a:p>
          <a:endParaRPr lang="en-GB"/>
        </a:p>
      </dgm:t>
    </dgm:pt>
    <dgm:pt modelId="{28E15E15-5375-4480-B735-5C9C19E0CF5A}" type="sibTrans" cxnId="{76826E2B-1FF6-4A3B-891F-D9B6B7E65201}">
      <dgm:prSet/>
      <dgm:spPr/>
      <dgm:t>
        <a:bodyPr/>
        <a:lstStyle/>
        <a:p>
          <a:endParaRPr lang="en-GB"/>
        </a:p>
      </dgm:t>
    </dgm:pt>
    <dgm:pt modelId="{59E96ABD-7C09-4693-8B4D-DA9273ED8E79}">
      <dgm:prSet/>
      <dgm:spPr/>
      <dgm:t>
        <a:bodyPr/>
        <a:lstStyle/>
        <a:p>
          <a:r>
            <a:rPr lang="en-US" b="0" i="0"/>
            <a:t>The hospitality of the highest caliber is recognizable by its painstaking attention to detail, well-trained staff members, and unwavering dedication to ongoing quality improvement. </a:t>
          </a:r>
          <a:endParaRPr lang="en-GB"/>
        </a:p>
      </dgm:t>
    </dgm:pt>
    <dgm:pt modelId="{DC1B74D3-1A29-4E48-8DFF-14A6391F4E03}" type="parTrans" cxnId="{EADB59AB-0454-4FC7-B34C-CD5699604E08}">
      <dgm:prSet/>
      <dgm:spPr/>
      <dgm:t>
        <a:bodyPr/>
        <a:lstStyle/>
        <a:p>
          <a:endParaRPr lang="en-GB"/>
        </a:p>
      </dgm:t>
    </dgm:pt>
    <dgm:pt modelId="{DBA61C8F-14C1-48FD-8300-B6FE2EB0566B}" type="sibTrans" cxnId="{EADB59AB-0454-4FC7-B34C-CD5699604E08}">
      <dgm:prSet/>
      <dgm:spPr/>
      <dgm:t>
        <a:bodyPr/>
        <a:lstStyle/>
        <a:p>
          <a:endParaRPr lang="en-GB"/>
        </a:p>
      </dgm:t>
    </dgm:pt>
    <dgm:pt modelId="{409A4EDA-1349-4832-AD10-AACD3F9B0BB8}">
      <dgm:prSet/>
      <dgm:spPr/>
      <dgm:t>
        <a:bodyPr/>
        <a:lstStyle/>
        <a:p>
          <a:r>
            <a:rPr lang="en-US" b="0" i="0"/>
            <a:t>Hotels can make the whole of their guests' stays extraordinary if the staff is aware of the importance of hospitality and acts appropriately </a:t>
          </a:r>
          <a:endParaRPr lang="en-GB"/>
        </a:p>
      </dgm:t>
    </dgm:pt>
    <dgm:pt modelId="{06E5CD54-28E5-469F-9B1A-B080E55A18CB}" type="parTrans" cxnId="{D7F9E53B-3E68-43BB-9CE5-EFB7B7100B2D}">
      <dgm:prSet/>
      <dgm:spPr/>
      <dgm:t>
        <a:bodyPr/>
        <a:lstStyle/>
        <a:p>
          <a:endParaRPr lang="en-GB"/>
        </a:p>
      </dgm:t>
    </dgm:pt>
    <dgm:pt modelId="{F8103D19-AD49-46D5-BF15-5487E72953F1}" type="sibTrans" cxnId="{D7F9E53B-3E68-43BB-9CE5-EFB7B7100B2D}">
      <dgm:prSet/>
      <dgm:spPr/>
      <dgm:t>
        <a:bodyPr/>
        <a:lstStyle/>
        <a:p>
          <a:endParaRPr lang="en-GB"/>
        </a:p>
      </dgm:t>
    </dgm:pt>
    <dgm:pt modelId="{574674A2-38C2-4666-9B9E-146ED75F7CDE}" type="pres">
      <dgm:prSet presAssocID="{8A2B6CDB-BDEB-4AAF-B99C-0EAEEC910ABD}" presName="linear" presStyleCnt="0">
        <dgm:presLayoutVars>
          <dgm:animLvl val="lvl"/>
          <dgm:resizeHandles val="exact"/>
        </dgm:presLayoutVars>
      </dgm:prSet>
      <dgm:spPr/>
    </dgm:pt>
    <dgm:pt modelId="{936FE249-B8E8-4685-B6FA-360E1B3F03B2}" type="pres">
      <dgm:prSet presAssocID="{C11E0506-CF64-4126-9C30-F9417545CF9E}" presName="parentText" presStyleLbl="node1" presStyleIdx="0" presStyleCnt="4">
        <dgm:presLayoutVars>
          <dgm:chMax val="0"/>
          <dgm:bulletEnabled val="1"/>
        </dgm:presLayoutVars>
      </dgm:prSet>
      <dgm:spPr/>
    </dgm:pt>
    <dgm:pt modelId="{2870BB0C-A7D6-48EC-BA18-FBB3AA7784A0}" type="pres">
      <dgm:prSet presAssocID="{DED713D9-E623-4E43-A1D4-689602D9DF62}" presName="spacer" presStyleCnt="0"/>
      <dgm:spPr/>
    </dgm:pt>
    <dgm:pt modelId="{7AACDBF7-00C7-4D5E-97BC-F6A2CBB5E7DF}" type="pres">
      <dgm:prSet presAssocID="{AE0FE963-815F-465B-B1C2-C3ED26FC5D8C}" presName="parentText" presStyleLbl="node1" presStyleIdx="1" presStyleCnt="4">
        <dgm:presLayoutVars>
          <dgm:chMax val="0"/>
          <dgm:bulletEnabled val="1"/>
        </dgm:presLayoutVars>
      </dgm:prSet>
      <dgm:spPr/>
    </dgm:pt>
    <dgm:pt modelId="{3C96497C-CD27-4FC3-8906-961CA116233D}" type="pres">
      <dgm:prSet presAssocID="{28E15E15-5375-4480-B735-5C9C19E0CF5A}" presName="spacer" presStyleCnt="0"/>
      <dgm:spPr/>
    </dgm:pt>
    <dgm:pt modelId="{3681FCF1-6C3A-4B99-BA4B-76F5E83CC59B}" type="pres">
      <dgm:prSet presAssocID="{59E96ABD-7C09-4693-8B4D-DA9273ED8E79}" presName="parentText" presStyleLbl="node1" presStyleIdx="2" presStyleCnt="4">
        <dgm:presLayoutVars>
          <dgm:chMax val="0"/>
          <dgm:bulletEnabled val="1"/>
        </dgm:presLayoutVars>
      </dgm:prSet>
      <dgm:spPr/>
    </dgm:pt>
    <dgm:pt modelId="{6527BB05-158E-4901-9869-C1D6C85FE408}" type="pres">
      <dgm:prSet presAssocID="{DBA61C8F-14C1-48FD-8300-B6FE2EB0566B}" presName="spacer" presStyleCnt="0"/>
      <dgm:spPr/>
    </dgm:pt>
    <dgm:pt modelId="{0071AAD0-4B58-4013-91E0-B3064B66B5A7}" type="pres">
      <dgm:prSet presAssocID="{409A4EDA-1349-4832-AD10-AACD3F9B0BB8}" presName="parentText" presStyleLbl="node1" presStyleIdx="3" presStyleCnt="4">
        <dgm:presLayoutVars>
          <dgm:chMax val="0"/>
          <dgm:bulletEnabled val="1"/>
        </dgm:presLayoutVars>
      </dgm:prSet>
      <dgm:spPr/>
    </dgm:pt>
  </dgm:ptLst>
  <dgm:cxnLst>
    <dgm:cxn modelId="{76826E2B-1FF6-4A3B-891F-D9B6B7E65201}" srcId="{8A2B6CDB-BDEB-4AAF-B99C-0EAEEC910ABD}" destId="{AE0FE963-815F-465B-B1C2-C3ED26FC5D8C}" srcOrd="1" destOrd="0" parTransId="{699E4221-C80D-4702-B7E0-781075509C15}" sibTransId="{28E15E15-5375-4480-B735-5C9C19E0CF5A}"/>
    <dgm:cxn modelId="{D7F9E53B-3E68-43BB-9CE5-EFB7B7100B2D}" srcId="{8A2B6CDB-BDEB-4AAF-B99C-0EAEEC910ABD}" destId="{409A4EDA-1349-4832-AD10-AACD3F9B0BB8}" srcOrd="3" destOrd="0" parTransId="{06E5CD54-28E5-469F-9B1A-B080E55A18CB}" sibTransId="{F8103D19-AD49-46D5-BF15-5487E72953F1}"/>
    <dgm:cxn modelId="{5AC1C566-5D60-4762-8EB3-7B36E5AD37E0}" type="presOf" srcId="{409A4EDA-1349-4832-AD10-AACD3F9B0BB8}" destId="{0071AAD0-4B58-4013-91E0-B3064B66B5A7}" srcOrd="0" destOrd="0" presId="urn:microsoft.com/office/officeart/2005/8/layout/vList2"/>
    <dgm:cxn modelId="{9608BC6D-8450-46EC-841A-3A59CC2CDE60}" type="presOf" srcId="{AE0FE963-815F-465B-B1C2-C3ED26FC5D8C}" destId="{7AACDBF7-00C7-4D5E-97BC-F6A2CBB5E7DF}" srcOrd="0" destOrd="0" presId="urn:microsoft.com/office/officeart/2005/8/layout/vList2"/>
    <dgm:cxn modelId="{41B9D17B-CD6E-4BB8-B9D6-3B49607D74AE}" srcId="{8A2B6CDB-BDEB-4AAF-B99C-0EAEEC910ABD}" destId="{C11E0506-CF64-4126-9C30-F9417545CF9E}" srcOrd="0" destOrd="0" parTransId="{EF42BC53-589F-4D3E-993A-96A545250314}" sibTransId="{DED713D9-E623-4E43-A1D4-689602D9DF62}"/>
    <dgm:cxn modelId="{FB78BD82-85A3-411C-9F32-0265F6566FFF}" type="presOf" srcId="{8A2B6CDB-BDEB-4AAF-B99C-0EAEEC910ABD}" destId="{574674A2-38C2-4666-9B9E-146ED75F7CDE}" srcOrd="0" destOrd="0" presId="urn:microsoft.com/office/officeart/2005/8/layout/vList2"/>
    <dgm:cxn modelId="{EADB59AB-0454-4FC7-B34C-CD5699604E08}" srcId="{8A2B6CDB-BDEB-4AAF-B99C-0EAEEC910ABD}" destId="{59E96ABD-7C09-4693-8B4D-DA9273ED8E79}" srcOrd="2" destOrd="0" parTransId="{DC1B74D3-1A29-4E48-8DFF-14A6391F4E03}" sibTransId="{DBA61C8F-14C1-48FD-8300-B6FE2EB0566B}"/>
    <dgm:cxn modelId="{2C32A6BA-0FF3-4FDA-81A1-6E1B06879909}" type="presOf" srcId="{C11E0506-CF64-4126-9C30-F9417545CF9E}" destId="{936FE249-B8E8-4685-B6FA-360E1B3F03B2}" srcOrd="0" destOrd="0" presId="urn:microsoft.com/office/officeart/2005/8/layout/vList2"/>
    <dgm:cxn modelId="{0B3C3ED6-1365-4074-B5FB-3EAEA1941BCD}" type="presOf" srcId="{59E96ABD-7C09-4693-8B4D-DA9273ED8E79}" destId="{3681FCF1-6C3A-4B99-BA4B-76F5E83CC59B}" srcOrd="0" destOrd="0" presId="urn:microsoft.com/office/officeart/2005/8/layout/vList2"/>
    <dgm:cxn modelId="{772D7338-7FAA-4DAB-895C-641C259C73D7}" type="presParOf" srcId="{574674A2-38C2-4666-9B9E-146ED75F7CDE}" destId="{936FE249-B8E8-4685-B6FA-360E1B3F03B2}" srcOrd="0" destOrd="0" presId="urn:microsoft.com/office/officeart/2005/8/layout/vList2"/>
    <dgm:cxn modelId="{EBEC746B-43C6-49E7-88BF-D232EA667A67}" type="presParOf" srcId="{574674A2-38C2-4666-9B9E-146ED75F7CDE}" destId="{2870BB0C-A7D6-48EC-BA18-FBB3AA7784A0}" srcOrd="1" destOrd="0" presId="urn:microsoft.com/office/officeart/2005/8/layout/vList2"/>
    <dgm:cxn modelId="{AD2DDE50-ED3C-417C-B8EC-EF6449FC1D73}" type="presParOf" srcId="{574674A2-38C2-4666-9B9E-146ED75F7CDE}" destId="{7AACDBF7-00C7-4D5E-97BC-F6A2CBB5E7DF}" srcOrd="2" destOrd="0" presId="urn:microsoft.com/office/officeart/2005/8/layout/vList2"/>
    <dgm:cxn modelId="{0815DDE9-B89A-4C3C-8AC9-0E23745C9513}" type="presParOf" srcId="{574674A2-38C2-4666-9B9E-146ED75F7CDE}" destId="{3C96497C-CD27-4FC3-8906-961CA116233D}" srcOrd="3" destOrd="0" presId="urn:microsoft.com/office/officeart/2005/8/layout/vList2"/>
    <dgm:cxn modelId="{56560EE1-DA1D-4B88-A8BB-F0748FB77B7F}" type="presParOf" srcId="{574674A2-38C2-4666-9B9E-146ED75F7CDE}" destId="{3681FCF1-6C3A-4B99-BA4B-76F5E83CC59B}" srcOrd="4" destOrd="0" presId="urn:microsoft.com/office/officeart/2005/8/layout/vList2"/>
    <dgm:cxn modelId="{F230E39F-018F-4E22-9E96-530F595C9D16}" type="presParOf" srcId="{574674A2-38C2-4666-9B9E-146ED75F7CDE}" destId="{6527BB05-158E-4901-9869-C1D6C85FE408}" srcOrd="5" destOrd="0" presId="urn:microsoft.com/office/officeart/2005/8/layout/vList2"/>
    <dgm:cxn modelId="{C2A2C19E-291C-480C-927F-FD13339633EE}" type="presParOf" srcId="{574674A2-38C2-4666-9B9E-146ED75F7CDE}" destId="{0071AAD0-4B58-4013-91E0-B3064B66B5A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6962F-2064-4626-93CD-20C11DAC6464}">
      <dsp:nvSpPr>
        <dsp:cNvPr id="0" name=""/>
        <dsp:cNvSpPr/>
      </dsp:nvSpPr>
      <dsp:spPr>
        <a:xfrm>
          <a:off x="0" y="99859"/>
          <a:ext cx="4692300" cy="60196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Most Regent Hotels and Resorts' clients are wealthy </a:t>
          </a:r>
          <a:r>
            <a:rPr lang="en-US" sz="1200" b="0" i="0" kern="1200" dirty="0" err="1"/>
            <a:t>travellers</a:t>
          </a:r>
          <a:r>
            <a:rPr lang="en-US" sz="1200" b="0" i="0" kern="1200" dirty="0"/>
            <a:t> seeking luxurious, one-of-a-kind vacations. </a:t>
          </a:r>
          <a:endParaRPr lang="en-GB" sz="1200" kern="1200" dirty="0"/>
        </a:p>
      </dsp:txBody>
      <dsp:txXfrm>
        <a:off x="29385" y="129244"/>
        <a:ext cx="4633530" cy="543194"/>
      </dsp:txXfrm>
    </dsp:sp>
    <dsp:sp modelId="{D76DCC32-2C13-46C5-B148-4BF2D74F93E4}">
      <dsp:nvSpPr>
        <dsp:cNvPr id="0" name=""/>
        <dsp:cNvSpPr/>
      </dsp:nvSpPr>
      <dsp:spPr>
        <a:xfrm>
          <a:off x="0" y="747904"/>
          <a:ext cx="4692300" cy="60196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t>These visitors want top-notch service, opulent accommodations, and thoughtful extras. </a:t>
          </a:r>
          <a:endParaRPr lang="en-GB" sz="1600" kern="1200" dirty="0"/>
        </a:p>
      </dsp:txBody>
      <dsp:txXfrm>
        <a:off x="29385" y="777289"/>
        <a:ext cx="4633530" cy="543194"/>
      </dsp:txXfrm>
    </dsp:sp>
    <dsp:sp modelId="{BBD05E43-38CB-41AA-97D7-AF226CC77798}">
      <dsp:nvSpPr>
        <dsp:cNvPr id="0" name=""/>
        <dsp:cNvSpPr/>
      </dsp:nvSpPr>
      <dsp:spPr>
        <a:xfrm>
          <a:off x="0" y="1395949"/>
          <a:ext cx="4692300" cy="60196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They like fine food, elegant service, and a chic environment. </a:t>
          </a:r>
          <a:endParaRPr lang="en-GB" sz="1600" kern="1200"/>
        </a:p>
      </dsp:txBody>
      <dsp:txXfrm>
        <a:off x="29385" y="1425334"/>
        <a:ext cx="4633530" cy="543194"/>
      </dsp:txXfrm>
    </dsp:sp>
    <dsp:sp modelId="{C8310CB8-FB32-4759-819E-7911705A54F4}">
      <dsp:nvSpPr>
        <dsp:cNvPr id="0" name=""/>
        <dsp:cNvSpPr/>
      </dsp:nvSpPr>
      <dsp:spPr>
        <a:xfrm>
          <a:off x="0" y="2043994"/>
          <a:ext cx="4692300" cy="60196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t>Customers who appreciate serenity, elegance, and service may choose Regent Hotels &amp; Resorts </a:t>
          </a:r>
          <a:endParaRPr lang="en-GB" sz="1600" kern="1200" dirty="0"/>
        </a:p>
      </dsp:txBody>
      <dsp:txXfrm>
        <a:off x="29385" y="2073379"/>
        <a:ext cx="4633530" cy="543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29974-0BEA-4310-B5EB-899A89DC11A9}">
      <dsp:nvSpPr>
        <dsp:cNvPr id="0" name=""/>
        <dsp:cNvSpPr/>
      </dsp:nvSpPr>
      <dsp:spPr>
        <a:xfrm>
          <a:off x="0" y="1379"/>
          <a:ext cx="5981650" cy="798495"/>
        </a:xfrm>
        <a:prstGeom prst="roundRect">
          <a:avLst/>
        </a:prstGeom>
        <a:solidFill>
          <a:schemeClr val="tx2">
            <a:lumMod val="25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0" kern="1200" dirty="0"/>
            <a:t>Explain the need to consider the general role and function of guest services</a:t>
          </a:r>
          <a:endParaRPr lang="en-GB" sz="1100" kern="1200" dirty="0"/>
        </a:p>
      </dsp:txBody>
      <dsp:txXfrm>
        <a:off x="38979" y="40358"/>
        <a:ext cx="5903692" cy="720537"/>
      </dsp:txXfrm>
    </dsp:sp>
    <dsp:sp modelId="{7DEFEADB-2DE5-497D-AFC0-982273C79054}">
      <dsp:nvSpPr>
        <dsp:cNvPr id="0" name=""/>
        <dsp:cNvSpPr/>
      </dsp:nvSpPr>
      <dsp:spPr>
        <a:xfrm>
          <a:off x="0" y="83155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err="1"/>
            <a:t>Accomodation</a:t>
          </a:r>
          <a:endParaRPr lang="en-GB" sz="1000" kern="1200" dirty="0"/>
        </a:p>
      </dsp:txBody>
      <dsp:txXfrm>
        <a:off x="12565" y="844119"/>
        <a:ext cx="5956520" cy="232270"/>
      </dsp:txXfrm>
    </dsp:sp>
    <dsp:sp modelId="{467AF0D7-217E-44C7-ABA6-D14400A75BAB}">
      <dsp:nvSpPr>
        <dsp:cNvPr id="0" name=""/>
        <dsp:cNvSpPr/>
      </dsp:nvSpPr>
      <dsp:spPr>
        <a:xfrm>
          <a:off x="0" y="112063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err="1"/>
            <a:t>Individualised</a:t>
          </a:r>
          <a:r>
            <a:rPr lang="en-US" sz="1000" b="0" i="0" kern="1200" dirty="0"/>
            <a:t> Care</a:t>
          </a:r>
          <a:endParaRPr lang="en-GB" sz="1000" kern="1200" dirty="0"/>
        </a:p>
      </dsp:txBody>
      <dsp:txXfrm>
        <a:off x="12565" y="1133199"/>
        <a:ext cx="5956520" cy="232270"/>
      </dsp:txXfrm>
    </dsp:sp>
    <dsp:sp modelId="{9C49CD2D-2584-49AC-B792-75ADCC59CF30}">
      <dsp:nvSpPr>
        <dsp:cNvPr id="0" name=""/>
        <dsp:cNvSpPr/>
      </dsp:nvSpPr>
      <dsp:spPr>
        <a:xfrm>
          <a:off x="0" y="140971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Kitchen Investigation</a:t>
          </a:r>
          <a:endParaRPr lang="en-GB" sz="1000" kern="1200"/>
        </a:p>
      </dsp:txBody>
      <dsp:txXfrm>
        <a:off x="12565" y="1422279"/>
        <a:ext cx="5956520" cy="232270"/>
      </dsp:txXfrm>
    </dsp:sp>
    <dsp:sp modelId="{0972C5BF-6B40-46BD-A349-E097CFB20625}">
      <dsp:nvSpPr>
        <dsp:cNvPr id="0" name=""/>
        <dsp:cNvSpPr/>
      </dsp:nvSpPr>
      <dsp:spPr>
        <a:xfrm>
          <a:off x="0" y="169879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Spas and Fitness</a:t>
          </a:r>
          <a:endParaRPr lang="en-GB" sz="1000" kern="1200" dirty="0"/>
        </a:p>
      </dsp:txBody>
      <dsp:txXfrm>
        <a:off x="12565" y="1711359"/>
        <a:ext cx="5956520" cy="232270"/>
      </dsp:txXfrm>
    </dsp:sp>
    <dsp:sp modelId="{059A8313-0D9C-4793-B8B4-57D1C52126D5}">
      <dsp:nvSpPr>
        <dsp:cNvPr id="0" name=""/>
        <dsp:cNvSpPr/>
      </dsp:nvSpPr>
      <dsp:spPr>
        <a:xfrm>
          <a:off x="0" y="198787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Physical Activity and Leisure</a:t>
          </a:r>
          <a:endParaRPr lang="en-GB" sz="1000" kern="1200" dirty="0"/>
        </a:p>
      </dsp:txBody>
      <dsp:txXfrm>
        <a:off x="12565" y="2000439"/>
        <a:ext cx="5956520" cy="232270"/>
      </dsp:txXfrm>
    </dsp:sp>
    <dsp:sp modelId="{B3EEB488-38E9-49A5-AB5C-0AB8E2C4ACAC}">
      <dsp:nvSpPr>
        <dsp:cNvPr id="0" name=""/>
        <dsp:cNvSpPr/>
      </dsp:nvSpPr>
      <dsp:spPr>
        <a:xfrm>
          <a:off x="0" y="227695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err="1"/>
            <a:t>Centres</a:t>
          </a:r>
          <a:r>
            <a:rPr lang="en-US" sz="1000" b="0" i="0" kern="1200" dirty="0"/>
            <a:t> for convention and Auditorium</a:t>
          </a:r>
          <a:endParaRPr lang="en-GB" sz="1000" kern="1200" dirty="0"/>
        </a:p>
      </dsp:txBody>
      <dsp:txXfrm>
        <a:off x="12565" y="2289519"/>
        <a:ext cx="5956520" cy="232270"/>
      </dsp:txXfrm>
    </dsp:sp>
    <dsp:sp modelId="{90488A51-D214-4D6B-9155-68EB10D2A3C5}">
      <dsp:nvSpPr>
        <dsp:cNvPr id="0" name=""/>
        <dsp:cNvSpPr/>
      </dsp:nvSpPr>
      <dsp:spPr>
        <a:xfrm>
          <a:off x="0" y="256603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Service for Transportation</a:t>
          </a:r>
          <a:endParaRPr lang="en-GB" sz="1000" kern="1200" dirty="0"/>
        </a:p>
      </dsp:txBody>
      <dsp:txXfrm>
        <a:off x="12565" y="2578599"/>
        <a:ext cx="5956520" cy="232270"/>
      </dsp:txXfrm>
    </dsp:sp>
    <dsp:sp modelId="{BDC7B9DC-A481-40E1-8E92-885EB4753AC8}">
      <dsp:nvSpPr>
        <dsp:cNvPr id="0" name=""/>
        <dsp:cNvSpPr/>
      </dsp:nvSpPr>
      <dsp:spPr>
        <a:xfrm>
          <a:off x="0" y="2855114"/>
          <a:ext cx="5981650" cy="257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Outstanding </a:t>
          </a:r>
          <a:r>
            <a:rPr lang="en-US" sz="1000" b="0" i="0" kern="1200" dirty="0" err="1"/>
            <a:t>Conceirge</a:t>
          </a:r>
          <a:r>
            <a:rPr lang="en-US" sz="1000" b="0" i="0" kern="1200" dirty="0"/>
            <a:t> Service</a:t>
          </a:r>
          <a:endParaRPr lang="en-GB" sz="1000" kern="1200" dirty="0"/>
        </a:p>
      </dsp:txBody>
      <dsp:txXfrm>
        <a:off x="12565" y="2867679"/>
        <a:ext cx="5956520" cy="232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093FA-5F6F-441F-99F5-3851FABF5002}">
      <dsp:nvSpPr>
        <dsp:cNvPr id="0" name=""/>
        <dsp:cNvSpPr/>
      </dsp:nvSpPr>
      <dsp:spPr>
        <a:xfrm>
          <a:off x="0" y="4849"/>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The quality of services provided can make or break a guest's stay.</a:t>
          </a:r>
          <a:endParaRPr lang="en-GB" sz="900" kern="1200"/>
        </a:p>
      </dsp:txBody>
      <dsp:txXfrm>
        <a:off x="16706" y="21555"/>
        <a:ext cx="5066489" cy="308813"/>
      </dsp:txXfrm>
    </dsp:sp>
    <dsp:sp modelId="{38FEA36A-A2B1-4F49-BDF2-A13CA9AA66DB}">
      <dsp:nvSpPr>
        <dsp:cNvPr id="0" name=""/>
        <dsp:cNvSpPr/>
      </dsp:nvSpPr>
      <dsp:spPr>
        <a:xfrm>
          <a:off x="0" y="372994"/>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Excellent customer service contributes to the creation of memorable interactions.</a:t>
          </a:r>
          <a:endParaRPr lang="en-GB" sz="900" kern="1200"/>
        </a:p>
      </dsp:txBody>
      <dsp:txXfrm>
        <a:off x="16706" y="389700"/>
        <a:ext cx="5066489" cy="308813"/>
      </dsp:txXfrm>
    </dsp:sp>
    <dsp:sp modelId="{DBE1C629-81D7-4AA9-849B-E0EC75601464}">
      <dsp:nvSpPr>
        <dsp:cNvPr id="0" name=""/>
        <dsp:cNvSpPr/>
      </dsp:nvSpPr>
      <dsp:spPr>
        <a:xfrm>
          <a:off x="0" y="741139"/>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In today's competitive business environment, it is essential to exceed consumer expectations.</a:t>
          </a:r>
          <a:endParaRPr lang="en-GB" sz="900" kern="1200"/>
        </a:p>
      </dsp:txBody>
      <dsp:txXfrm>
        <a:off x="16706" y="757845"/>
        <a:ext cx="5066489" cy="308813"/>
      </dsp:txXfrm>
    </dsp:sp>
    <dsp:sp modelId="{8E1C615B-041E-4387-B83E-61F1C6335E9E}">
      <dsp:nvSpPr>
        <dsp:cNvPr id="0" name=""/>
        <dsp:cNvSpPr/>
      </dsp:nvSpPr>
      <dsp:spPr>
        <a:xfrm>
          <a:off x="0" y="1109284"/>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By extending extra consideration to each visitor, repeat business will increase.</a:t>
          </a:r>
          <a:endParaRPr lang="en-GB" sz="900" kern="1200"/>
        </a:p>
      </dsp:txBody>
      <dsp:txXfrm>
        <a:off x="16706" y="1125990"/>
        <a:ext cx="5066489" cy="308813"/>
      </dsp:txXfrm>
    </dsp:sp>
    <dsp:sp modelId="{E0E7063D-9EF8-4E4B-B500-F74E5F6E90BB}">
      <dsp:nvSpPr>
        <dsp:cNvPr id="0" name=""/>
        <dsp:cNvSpPr/>
      </dsp:nvSpPr>
      <dsp:spPr>
        <a:xfrm>
          <a:off x="0" y="1477429"/>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Responding effectively and promptly to consumer issues.</a:t>
          </a:r>
          <a:endParaRPr lang="en-GB" sz="900" kern="1200"/>
        </a:p>
      </dsp:txBody>
      <dsp:txXfrm>
        <a:off x="16706" y="1494135"/>
        <a:ext cx="5066489" cy="308813"/>
      </dsp:txXfrm>
    </dsp:sp>
    <dsp:sp modelId="{7DE79F64-7726-418B-BED9-6240CCCC24FE}">
      <dsp:nvSpPr>
        <dsp:cNvPr id="0" name=""/>
        <dsp:cNvSpPr/>
      </dsp:nvSpPr>
      <dsp:spPr>
        <a:xfrm>
          <a:off x="0" y="1845574"/>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When guests' stay is tailored to their preferences, they are more appreciative and feel more special.</a:t>
          </a:r>
          <a:endParaRPr lang="en-GB" sz="900" kern="1200"/>
        </a:p>
      </dsp:txBody>
      <dsp:txXfrm>
        <a:off x="16706" y="1862280"/>
        <a:ext cx="5066489" cy="308813"/>
      </dsp:txXfrm>
    </dsp:sp>
    <dsp:sp modelId="{7AFFBFB7-0D5D-4A94-99C8-22E1EFC3832E}">
      <dsp:nvSpPr>
        <dsp:cNvPr id="0" name=""/>
        <dsp:cNvSpPr/>
      </dsp:nvSpPr>
      <dsp:spPr>
        <a:xfrm>
          <a:off x="0" y="2213719"/>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Establishing and maintaining equitable visitor standards </a:t>
          </a:r>
          <a:endParaRPr lang="en-GB" sz="900" kern="1200"/>
        </a:p>
      </dsp:txBody>
      <dsp:txXfrm>
        <a:off x="16706" y="2230425"/>
        <a:ext cx="5066489" cy="308813"/>
      </dsp:txXfrm>
    </dsp:sp>
    <dsp:sp modelId="{BE38D57E-FEFD-49C0-8009-883AE006988E}">
      <dsp:nvSpPr>
        <dsp:cNvPr id="0" name=""/>
        <dsp:cNvSpPr/>
      </dsp:nvSpPr>
      <dsp:spPr>
        <a:xfrm>
          <a:off x="0" y="2581864"/>
          <a:ext cx="5099901" cy="342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0" i="0" kern="1200"/>
            <a:t>How a business treats its customers typically determines its profitability and allure.</a:t>
          </a:r>
          <a:endParaRPr lang="en-GB" sz="900" kern="1200"/>
        </a:p>
      </dsp:txBody>
      <dsp:txXfrm>
        <a:off x="16706" y="2598570"/>
        <a:ext cx="5066489" cy="3088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178EB-2855-48E1-98DD-8F1BD0DA02F0}">
      <dsp:nvSpPr>
        <dsp:cNvPr id="0" name=""/>
        <dsp:cNvSpPr/>
      </dsp:nvSpPr>
      <dsp:spPr>
        <a:xfrm>
          <a:off x="0" y="60822"/>
          <a:ext cx="5202057" cy="463319"/>
        </a:xfrm>
        <a:prstGeom prst="roundRect">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t>By anticipating and addressing guests' needs, hospitality aims to make them happy.</a:t>
          </a:r>
          <a:endParaRPr lang="en-GB" sz="1200" kern="1200"/>
        </a:p>
      </dsp:txBody>
      <dsp:txXfrm>
        <a:off x="22617" y="83439"/>
        <a:ext cx="5156823" cy="418085"/>
      </dsp:txXfrm>
    </dsp:sp>
    <dsp:sp modelId="{1E3037A3-D1EE-468E-B342-9E07143A9076}">
      <dsp:nvSpPr>
        <dsp:cNvPr id="0" name=""/>
        <dsp:cNvSpPr/>
      </dsp:nvSpPr>
      <dsp:spPr>
        <a:xfrm>
          <a:off x="0" y="558702"/>
          <a:ext cx="5202057" cy="463319"/>
        </a:xfrm>
        <a:prstGeom prst="roundRect">
          <a:avLst/>
        </a:prstGeom>
        <a:solidFill>
          <a:schemeClr val="accent2">
            <a:shade val="50000"/>
            <a:hueOff val="-130750"/>
            <a:satOff val="3896"/>
            <a:lumOff val="12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t>Customers who get excellent service tend to suggest and return to a business.</a:t>
          </a:r>
          <a:endParaRPr lang="en-GB" sz="1200" kern="1200"/>
        </a:p>
      </dsp:txBody>
      <dsp:txXfrm>
        <a:off x="22617" y="581319"/>
        <a:ext cx="5156823" cy="418085"/>
      </dsp:txXfrm>
    </dsp:sp>
    <dsp:sp modelId="{E5035697-7F97-4A4C-926B-0763CF972C9C}">
      <dsp:nvSpPr>
        <dsp:cNvPr id="0" name=""/>
        <dsp:cNvSpPr/>
      </dsp:nvSpPr>
      <dsp:spPr>
        <a:xfrm>
          <a:off x="0" y="1056582"/>
          <a:ext cx="5202057" cy="463319"/>
        </a:xfrm>
        <a:prstGeom prst="roundRect">
          <a:avLst/>
        </a:prstGeom>
        <a:solidFill>
          <a:schemeClr val="accent2">
            <a:shade val="50000"/>
            <a:hueOff val="-261501"/>
            <a:satOff val="7791"/>
            <a:lumOff val="241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t>Hotels provide each visitor with an exceptional stay by adjusting their services and facilities to suit them</a:t>
          </a:r>
          <a:endParaRPr lang="en-GB" sz="1200" kern="1200"/>
        </a:p>
      </dsp:txBody>
      <dsp:txXfrm>
        <a:off x="22617" y="1079199"/>
        <a:ext cx="5156823" cy="418085"/>
      </dsp:txXfrm>
    </dsp:sp>
    <dsp:sp modelId="{E72720E7-EF4E-4460-9C34-9E88F2E5492D}">
      <dsp:nvSpPr>
        <dsp:cNvPr id="0" name=""/>
        <dsp:cNvSpPr/>
      </dsp:nvSpPr>
      <dsp:spPr>
        <a:xfrm>
          <a:off x="0" y="1554462"/>
          <a:ext cx="5202057" cy="463319"/>
        </a:xfrm>
        <a:prstGeom prst="roundRect">
          <a:avLst/>
        </a:prstGeom>
        <a:solidFill>
          <a:schemeClr val="accent2">
            <a:shade val="50000"/>
            <a:hueOff val="-392251"/>
            <a:satOff val="11687"/>
            <a:lumOff val="362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t>When hosts anticipate their guests' needs and think like their guests, the quality of hospitality is increased.</a:t>
          </a:r>
          <a:endParaRPr lang="en-GB" sz="1200" kern="1200"/>
        </a:p>
      </dsp:txBody>
      <dsp:txXfrm>
        <a:off x="22617" y="1577079"/>
        <a:ext cx="5156823" cy="418085"/>
      </dsp:txXfrm>
    </dsp:sp>
    <dsp:sp modelId="{087CCE7B-3807-4097-A13A-AD9CD3E50D51}">
      <dsp:nvSpPr>
        <dsp:cNvPr id="0" name=""/>
        <dsp:cNvSpPr/>
      </dsp:nvSpPr>
      <dsp:spPr>
        <a:xfrm>
          <a:off x="0" y="2052342"/>
          <a:ext cx="5202057" cy="463319"/>
        </a:xfrm>
        <a:prstGeom prst="roundRect">
          <a:avLst/>
        </a:prstGeom>
        <a:solidFill>
          <a:schemeClr val="accent2">
            <a:shade val="50000"/>
            <a:hueOff val="-523001"/>
            <a:satOff val="15582"/>
            <a:lumOff val="4839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Unexpected kindnesses and experiences have a more significant effect than one would think.</a:t>
          </a:r>
          <a:endParaRPr lang="en-GB" sz="1200" kern="1200" dirty="0"/>
        </a:p>
      </dsp:txBody>
      <dsp:txXfrm>
        <a:off x="22617" y="2074959"/>
        <a:ext cx="5156823" cy="418085"/>
      </dsp:txXfrm>
    </dsp:sp>
    <dsp:sp modelId="{9DF24FD7-70BE-4C74-8201-FC98054BC55F}">
      <dsp:nvSpPr>
        <dsp:cNvPr id="0" name=""/>
        <dsp:cNvSpPr/>
      </dsp:nvSpPr>
      <dsp:spPr>
        <a:xfrm>
          <a:off x="0" y="2550222"/>
          <a:ext cx="5202057" cy="463319"/>
        </a:xfrm>
        <a:prstGeom prst="roundRect">
          <a:avLst/>
        </a:prstGeom>
        <a:solidFill>
          <a:schemeClr val="accent2">
            <a:shade val="50000"/>
            <a:hueOff val="-392251"/>
            <a:satOff val="11687"/>
            <a:lumOff val="362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t>Presentation and preparation show a commitment to go above and beyond for customers.</a:t>
          </a:r>
          <a:endParaRPr lang="en-GB" sz="1200" kern="1200"/>
        </a:p>
      </dsp:txBody>
      <dsp:txXfrm>
        <a:off x="22617" y="2572839"/>
        <a:ext cx="5156823" cy="418085"/>
      </dsp:txXfrm>
    </dsp:sp>
    <dsp:sp modelId="{2145BCA1-8EEF-4635-8482-8F3E0D4BD01B}">
      <dsp:nvSpPr>
        <dsp:cNvPr id="0" name=""/>
        <dsp:cNvSpPr/>
      </dsp:nvSpPr>
      <dsp:spPr>
        <a:xfrm>
          <a:off x="0" y="3048102"/>
          <a:ext cx="5202057" cy="463319"/>
        </a:xfrm>
        <a:prstGeom prst="roundRect">
          <a:avLst/>
        </a:prstGeom>
        <a:solidFill>
          <a:schemeClr val="accent2">
            <a:shade val="50000"/>
            <a:hueOff val="-261501"/>
            <a:satOff val="7791"/>
            <a:lumOff val="241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t>The staff's professionalism and warmth facilitate the warm and welcoming atmosphere.</a:t>
          </a:r>
          <a:endParaRPr lang="en-GB" sz="1200" kern="1200"/>
        </a:p>
      </dsp:txBody>
      <dsp:txXfrm>
        <a:off x="22617" y="3070719"/>
        <a:ext cx="5156823" cy="418085"/>
      </dsp:txXfrm>
    </dsp:sp>
    <dsp:sp modelId="{53C30E37-DC9A-4F9F-9A57-3FBC8EE73BC3}">
      <dsp:nvSpPr>
        <dsp:cNvPr id="0" name=""/>
        <dsp:cNvSpPr/>
      </dsp:nvSpPr>
      <dsp:spPr>
        <a:xfrm>
          <a:off x="0" y="3545982"/>
          <a:ext cx="5202057" cy="463319"/>
        </a:xfrm>
        <a:prstGeom prst="roundRect">
          <a:avLst/>
        </a:prstGeom>
        <a:solidFill>
          <a:schemeClr val="accent2">
            <a:shade val="50000"/>
            <a:hueOff val="-130750"/>
            <a:satOff val="3896"/>
            <a:lumOff val="12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t>In response to this kind of input, hotels may be better equipped to accommodate the evolving needs of their customers.</a:t>
          </a:r>
          <a:endParaRPr lang="en-GB" sz="1200" kern="1200" dirty="0"/>
        </a:p>
      </dsp:txBody>
      <dsp:txXfrm>
        <a:off x="22617" y="3568599"/>
        <a:ext cx="5156823" cy="4180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FE249-B8E8-4685-B6FA-360E1B3F03B2}">
      <dsp:nvSpPr>
        <dsp:cNvPr id="0" name=""/>
        <dsp:cNvSpPr/>
      </dsp:nvSpPr>
      <dsp:spPr>
        <a:xfrm>
          <a:off x="0" y="172863"/>
          <a:ext cx="5811000" cy="69015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When giving visitors a wonderful experience at their lodgings, no department is more important than guest services. </a:t>
          </a:r>
          <a:endParaRPr lang="en-GB" sz="1300" kern="1200"/>
        </a:p>
      </dsp:txBody>
      <dsp:txXfrm>
        <a:off x="33690" y="206553"/>
        <a:ext cx="5743620" cy="622773"/>
      </dsp:txXfrm>
    </dsp:sp>
    <dsp:sp modelId="{7AACDBF7-00C7-4D5E-97BC-F6A2CBB5E7DF}">
      <dsp:nvSpPr>
        <dsp:cNvPr id="0" name=""/>
        <dsp:cNvSpPr/>
      </dsp:nvSpPr>
      <dsp:spPr>
        <a:xfrm>
          <a:off x="0" y="900457"/>
          <a:ext cx="5811000" cy="69015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dirty="0"/>
            <a:t>Hotels can boost their repeat business and generate good word of mouth if they put the needs of their guests first, provide them with an exceptional stay, and go above and beyond what they anticipate receiving. </a:t>
          </a:r>
          <a:endParaRPr lang="en-GB" sz="1300" kern="1200" dirty="0"/>
        </a:p>
      </dsp:txBody>
      <dsp:txXfrm>
        <a:off x="33690" y="934147"/>
        <a:ext cx="5743620" cy="622773"/>
      </dsp:txXfrm>
    </dsp:sp>
    <dsp:sp modelId="{3681FCF1-6C3A-4B99-BA4B-76F5E83CC59B}">
      <dsp:nvSpPr>
        <dsp:cNvPr id="0" name=""/>
        <dsp:cNvSpPr/>
      </dsp:nvSpPr>
      <dsp:spPr>
        <a:xfrm>
          <a:off x="0" y="1628051"/>
          <a:ext cx="5811000" cy="69015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The hospitality of the highest caliber is recognizable by its painstaking attention to detail, well-trained staff members, and unwavering dedication to ongoing quality improvement. </a:t>
          </a:r>
          <a:endParaRPr lang="en-GB" sz="1300" kern="1200"/>
        </a:p>
      </dsp:txBody>
      <dsp:txXfrm>
        <a:off x="33690" y="1661741"/>
        <a:ext cx="5743620" cy="622773"/>
      </dsp:txXfrm>
    </dsp:sp>
    <dsp:sp modelId="{0071AAD0-4B58-4013-91E0-B3064B66B5A7}">
      <dsp:nvSpPr>
        <dsp:cNvPr id="0" name=""/>
        <dsp:cNvSpPr/>
      </dsp:nvSpPr>
      <dsp:spPr>
        <a:xfrm>
          <a:off x="0" y="2355645"/>
          <a:ext cx="5811000" cy="690153"/>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Hotels can make the whole of their guests' stays extraordinary if the staff is aware of the importance of hospitality and acts appropriately </a:t>
          </a:r>
          <a:endParaRPr lang="en-GB" sz="1300" kern="1200"/>
        </a:p>
      </dsp:txBody>
      <dsp:txXfrm>
        <a:off x="33690" y="2389335"/>
        <a:ext cx="5743620" cy="6227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ca78200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ca78200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110ed0ca36c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110ed0ca36c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Regent Hotels &amp; Resorts group has acquired a firm reputation in the luxury hotel market. The Regent Hotels &amp; Resorts company was founded in 1970, and it now offers a collection of luxurious hotels and resorts in some of the world's most famous locations. Gourmet cuisine, luxurious accommodations, and other first-rate services are provided. Every Regent Hotels &amp; Resorts team member is dedicated to going above and beyond to ensure that every guest has an exceptional stay (Car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Stifanich, 2019).</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110ed0ca36c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110ed0ca36c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BD" sz="1800" dirty="0">
                <a:effectLst/>
                <a:latin typeface="Times New Roman" panose="02020603050405020304" pitchFamily="18" charset="0"/>
                <a:ea typeface="Calibri" panose="020F0502020204030204" pitchFamily="34" charset="0"/>
                <a:cs typeface="Vrinda" panose="020B0502040204020203" pitchFamily="34" charset="0"/>
              </a:rPr>
              <a:t>Most Regent Hotels and Resorts' clients are wealthy travellers seeking luxurious, one-of-a-kind vacations. These visitors want top-notch service, opulent accommodations, and thoughtful extras. They like fine food, elegant service, and a chic environment. Customers who appreciate serenity, elegance, and service may choose Regent Hotels &amp; Resorts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g10fc6b24401_0_4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 name="Google Shape;470;g10fc6b24401_0_4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Accommodations</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Regent Hotels &amp; Resorts, suites and lodging are recognised for their lavish design, fine furnishings, and cutting-edge technology. The lodgings are roomy and cosy, with sophistication and serenity.</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Individualised Care</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business is recognised for its individualised service, with professionally trained staff attending to each client's unique demands. From the minute a visitor checks in to when they check out, Regent Hotels &amp; Resorts is dedicated to giving them an exceptional and memorable experience.</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Kitchen investigations</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A wide variety of renowned restaurants and bars are available at Regent Hotels &amp; Resorts. The hotel's chefs expertly offer delicious treats from across the world in addition to regional favourites (McCartney </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and</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McCartney, 2020).</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Spas and fitness centres</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hotels include opulent saunas and wellness areas where guests can relax, re-energise, and get pampered. These institutions provide a variety of services that promote relaxation and overall health.</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Physical activity and leisure</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fitness facilities and leisure activities of Regent Hotels &amp; Resorts are among the best in the world. Modern swimming pools, exercise centres, and outdoor activities are available to guests who want to lead an active lifestyle. The company primarily emphasises customers who prioritise their health and well-being when on vacation.</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Centres for Conventions and Auditoriums</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lavish event rooms at Regent Hotels &amp; Resorts have state-of-the-art audiovisual equipment, making them perfect for professional and social meetings. Each location was intended to be a classy and reputable gathering spot (Naumov, 2019).</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Service for Transportation</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brand usually offers luxury transportation options, such as airport transfers and chauffeur services, to make guest arrival and departure as simple and enjoyable as possible.</a:t>
            </a:r>
          </a:p>
          <a:p>
            <a:pPr algn="just">
              <a:lnSpc>
                <a:spcPct val="150000"/>
              </a:lnSpc>
            </a:pPr>
            <a:r>
              <a:rPr lang="en-BD" sz="1800" b="1" kern="100" dirty="0">
                <a:solidFill>
                  <a:srgbClr val="0E101A"/>
                </a:solidFill>
                <a:effectLst/>
                <a:latin typeface="Times New Roman" panose="02020603050405020304" pitchFamily="18" charset="0"/>
                <a:ea typeface="Calibri" panose="020F0502020204030204" pitchFamily="34" charset="0"/>
                <a:cs typeface="Vrinda" panose="020B0502040204020203" pitchFamily="34" charset="0"/>
              </a:rPr>
              <a:t>Outstanding Concierge Service</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accommodating concierge service can fulfil guests' requests for dinner reservations, theatre tickets, advice on nearby things to do, and personalised tours. They put much effort into providing each customer with exceptional service and making them feel valued (Ali et al., 2021).</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2"/>
        <p:cNvGrpSpPr/>
        <p:nvPr/>
      </p:nvGrpSpPr>
      <p:grpSpPr>
        <a:xfrm>
          <a:off x="0" y="0"/>
          <a:ext cx="0" cy="0"/>
          <a:chOff x="0" y="0"/>
          <a:chExt cx="0" cy="0"/>
        </a:xfrm>
      </p:grpSpPr>
      <p:sp>
        <p:nvSpPr>
          <p:cNvPr id="573" name="Google Shape;573;g11130dd9598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4" name="Google Shape;574;g11130dd9598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quality of services provided can make or break a guest's stay.</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Excellent customer service contributes to the creation of memorable interactions.</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In today's competitive business environment, it is essential to exceed consumer expectations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(Ghosh and Shum, 2019)</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By extending extra consideration to each visitor, repeat business will increase.</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Responding effectively and promptly to consumer issues.</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When guests' stay is tailored to their preferences, they are more appreciative and feel more special.</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Establishing and maintaining equitable visitor standards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Baek</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et al., 2020)</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How a business treats its customers typically determines its profitability and allure.</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1"/>
        <p:cNvGrpSpPr/>
        <p:nvPr/>
      </p:nvGrpSpPr>
      <p:grpSpPr>
        <a:xfrm>
          <a:off x="0" y="0"/>
          <a:ext cx="0" cy="0"/>
          <a:chOff x="0" y="0"/>
          <a:chExt cx="0" cy="0"/>
        </a:xfrm>
      </p:grpSpPr>
      <p:sp>
        <p:nvSpPr>
          <p:cNvPr id="642" name="Google Shape;642;g110ed0ca36c_0_2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3" name="Google Shape;643;g110ed0ca36c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By anticipating and addressing guests' needs, hospitality aims to make them happy.</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Customers who get excellent service tend to suggest and return to a business.</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Hotels provide each visitor with an exceptional stay by adjusting their services and facilities to suit them.</a:t>
            </a:r>
          </a:p>
          <a:p>
            <a:pPr algn="just">
              <a:lnSpc>
                <a:spcPct val="150000"/>
              </a:lnSpc>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When hosts anticipate their guests' needs and think like their guests, the quality of hospitality is increased</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(Pizam.,2020)</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Unexpected kindnesses and experiences have a more significant effect than one would think.</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Presentation and preparation show a commitment to go above and beyond for customers.</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The staff's professionalism and warmth facilitate the warm and welcoming atmosphere.</a:t>
            </a:r>
          </a:p>
          <a:p>
            <a:pPr marL="342900" lvl="0" indent="-342900" algn="just">
              <a:lnSpc>
                <a:spcPct val="150000"/>
              </a:lnSpc>
              <a:buFont typeface="+mj-lt"/>
              <a:buAutoNum type="arabicPeriod"/>
            </a:pPr>
            <a:r>
              <a:rPr lang="en-BD" sz="1800" kern="100" dirty="0">
                <a:effectLst/>
                <a:latin typeface="Times New Roman" panose="02020603050405020304" pitchFamily="18" charset="0"/>
                <a:ea typeface="Calibri" panose="020F0502020204030204" pitchFamily="34" charset="0"/>
                <a:cs typeface="Vrinda" panose="020B0502040204020203" pitchFamily="34" charset="0"/>
              </a:rPr>
              <a:t>In response to this kind of input, hotels may be better equipped to accommodate the evolving needs of their customers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(Chen and Chen, 2022)</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8"/>
        <p:cNvGrpSpPr/>
        <p:nvPr/>
      </p:nvGrpSpPr>
      <p:grpSpPr>
        <a:xfrm>
          <a:off x="0" y="0"/>
          <a:ext cx="0" cy="0"/>
          <a:chOff x="0" y="0"/>
          <a:chExt cx="0" cy="0"/>
        </a:xfrm>
      </p:grpSpPr>
      <p:sp>
        <p:nvSpPr>
          <p:cNvPr id="699" name="Google Shape;699;g110ed0ca36c_0_3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0" name="Google Shape;700;g110ed0ca36c_0_3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effectLst/>
                <a:latin typeface="Times New Roman" panose="02020603050405020304" pitchFamily="18" charset="0"/>
                <a:ea typeface="Calibri" panose="020F0502020204030204" pitchFamily="34" charset="0"/>
                <a:cs typeface="Vrinda" panose="020B0502040204020203" pitchFamily="34" charset="0"/>
              </a:rPr>
              <a:t>When giving visitors a wonderful experience at their lodgings, no department is more important than guest services. Hotels can boost their repeat business and generate good word of mouth if they put the needs of their guests first, provide them with an exceptional stay, and go above and beyond what they anticipate receiving. The hospitality of the highest caliber is recognizable by its painstaking attention to detail, well-trained staff members, and unwavering dedication to ongoing quality improvement. Hotels can make the whole of their guests' stays extraordinary if the staff is aware of the importance of hospitality and acts appropriately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Ali, B.J., Gardi, B., Jabbar Othman, B., Ali Ahmed, S., Burhan Ismael, N., Abdalla Hamza, P., Mahmood Aziz, H., Sabir, B.Y., Sorguli, S. and Anwar, G., 2021. Hotel service quality: The impact of service quality on customer satisfaction in hospitality.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Ali, BJ, Gardi, B., Othman, BJ, Ahmed, SA, Ismael, NB, Hamza, PA, Aziz, HM, Sabir, BY, Anwar, G.(2021). Hotel Service Quality: The Impact of Service Quality on Customer Satisfaction in Hospitality. International Journal of Engineering, Business and Management</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5</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(3), pp.14-28.</a:t>
            </a:r>
            <a:br>
              <a:rPr lang="en-BD"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BD" sz="1800" kern="0" dirty="0">
                <a:effectLst/>
                <a:latin typeface="Times New Roman" panose="02020603050405020304" pitchFamily="18" charset="0"/>
                <a:ea typeface="Times New Roman" panose="02020603050405020304" pitchFamily="18" charset="0"/>
                <a:cs typeface="Vrinda" panose="020B0502040204020203" pitchFamily="34" charset="0"/>
              </a:rPr>
              <a:t>Rescalvo-Martin, E., Gutierrez-Gutierrez, L. and Llorens-Montes, F.J., 2021. The effect of paradoxical leadership on extra-role service in the hospitality industry. </a:t>
            </a:r>
            <a:r>
              <a:rPr lang="en-BD" sz="1800" i="1" kern="0" dirty="0">
                <a:effectLst/>
                <a:latin typeface="Times New Roman" panose="02020603050405020304" pitchFamily="18" charset="0"/>
                <a:ea typeface="Times New Roman" panose="02020603050405020304" pitchFamily="18" charset="0"/>
                <a:cs typeface="Vrinda" panose="020B0502040204020203" pitchFamily="34" charset="0"/>
              </a:rPr>
              <a:t>International Journal of Contemporary Hospitality Management</a:t>
            </a:r>
            <a:r>
              <a:rPr lang="en-BD" sz="1800" kern="0" dirty="0">
                <a:effectLst/>
                <a:latin typeface="Times New Roman" panose="02020603050405020304" pitchFamily="18" charset="0"/>
                <a:ea typeface="Times New Roman" panose="02020603050405020304" pitchFamily="18" charset="0"/>
                <a:cs typeface="Vrinda" panose="020B0502040204020203" pitchFamily="34" charset="0"/>
              </a:rPr>
              <a:t>, </a:t>
            </a:r>
            <a:r>
              <a:rPr lang="en-BD" sz="1800" i="1" kern="0" dirty="0">
                <a:effectLst/>
                <a:latin typeface="Times New Roman" panose="02020603050405020304" pitchFamily="18" charset="0"/>
                <a:ea typeface="Times New Roman" panose="02020603050405020304" pitchFamily="18" charset="0"/>
                <a:cs typeface="Vrinda" panose="020B0502040204020203" pitchFamily="34" charset="0"/>
              </a:rPr>
              <a:t>33</a:t>
            </a:r>
            <a:r>
              <a:rPr lang="en-BD" sz="1800" kern="0" dirty="0">
                <a:effectLst/>
                <a:latin typeface="Times New Roman" panose="02020603050405020304" pitchFamily="18" charset="0"/>
                <a:ea typeface="Times New Roman" panose="02020603050405020304" pitchFamily="18" charset="0"/>
                <a:cs typeface="Vrinda" panose="020B0502040204020203" pitchFamily="34" charset="0"/>
              </a:rPr>
              <a:t>(10), pp.3661-3684.</a:t>
            </a:r>
            <a:endParaRPr lang="en-BD"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Baek, J., Choe, Y. and Ok, C.M., 2020. Determinants of hotel guests’ service experiences: an examination of differences between lifestyle and traditional hotels.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Journal of Hospitality Marketing &amp; Management</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29</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(1), pp.88-105.</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Buhalis, D., Harwood, T., Bogicevic, V., Viglia, G., Beldona, S. and Hofacker, C., 2019. Technological disruptions in services: lessons from tourism and hospitality.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Journal of Service Management</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Car, T., Stifanich, L.P. and Šimunić, M., 2019. Internet of things (iot) in tourism and hospitality: Opportunities and challenges.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Tourism in South East Europe</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5</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pp.163-175.</a:t>
            </a:r>
          </a:p>
          <a:p>
            <a:pPr algn="just">
              <a:lnSpc>
                <a:spcPct val="150000"/>
              </a:lnSpc>
            </a:pPr>
            <a:r>
              <a:rPr lang="en-BD" sz="1800" kern="100" dirty="0">
                <a:solidFill>
                  <a:srgbClr val="222222"/>
                </a:solidFill>
                <a:effectLst/>
                <a:latin typeface="Arial" panose="020B0604020202020204" pitchFamily="34" charset="0"/>
                <a:ea typeface="Calibri" panose="020F0502020204030204" pitchFamily="34" charset="0"/>
                <a:cs typeface="Vrinda" panose="020B0502040204020203" pitchFamily="34" charset="0"/>
              </a:rPr>
              <a:t>Chen, Y.A. and Chen, C.L., 2022. Case study of sustainable service design in the hospitality industry.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Chinese Management Studies</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16</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(1), pp.162-196.</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Ghosh, A. and Shum, C., 2019. Why do employees break rules? Understanding organizational rule-breaking behaviors in hospitality.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International Journal of Hospitality Management</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81</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pp.1-10.</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McCartney, G. and McCartney, A., 2020. Rise of the machines: towards a conceptual service-robot research framework for the hospitality and tourism industry.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International Journal of Contemporary Hospitality Management</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32</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(12), pp.3835-3851.</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Naumov, N., 2019. The impact of robots, artificial intelligence, and service automation on service quality and service experience in hospitality. In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Robots, artificial intelligence, and service automation in travel, tourism and hospitality</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(pp. 123-133). emerald publishing limited.</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Pizam, A., 2020. Hospitality as an organizational culture.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Journal of Hospitality &amp; Tourism Research</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44</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(3), pp.431-438.</a:t>
            </a:r>
          </a:p>
          <a:p>
            <a:pPr algn="just">
              <a:lnSpc>
                <a:spcPct val="150000"/>
              </a:lnSpc>
            </a:pPr>
            <a:r>
              <a:rPr lang="en-BD"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Solnet, D., Subramony, M., Ford, R.C., Golubovskaya, M., Kang, H.J. and Hancer, M., 2019. Leveraging human touch in service interactions: lessons from hospitality.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Journal of Service Management</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BD" sz="1800" i="1" kern="100" dirty="0">
                <a:effectLst/>
                <a:latin typeface="Times New Roman" panose="02020603050405020304" pitchFamily="18" charset="0"/>
                <a:ea typeface="Calibri" panose="020F0502020204030204" pitchFamily="34" charset="0"/>
                <a:cs typeface="Vrinda" panose="020B0502040204020203" pitchFamily="34" charset="0"/>
              </a:rPr>
              <a:t>30</a:t>
            </a:r>
            <a:r>
              <a:rPr lang="en-BD" sz="1800" kern="100" dirty="0">
                <a:effectLst/>
                <a:latin typeface="Times New Roman" panose="02020603050405020304" pitchFamily="18" charset="0"/>
                <a:ea typeface="Calibri" panose="020F0502020204030204" pitchFamily="34" charset="0"/>
                <a:cs typeface="Vrinda" panose="020B0502040204020203" pitchFamily="34" charset="0"/>
              </a:rPr>
              <a:t>(3), pp.392-409.</a:t>
            </a:r>
          </a:p>
          <a:p>
            <a:endParaRPr lang="en-BD" dirty="0"/>
          </a:p>
        </p:txBody>
      </p:sp>
    </p:spTree>
    <p:extLst>
      <p:ext uri="{BB962C8B-B14F-4D97-AF65-F5344CB8AC3E}">
        <p14:creationId xmlns:p14="http://schemas.microsoft.com/office/powerpoint/2010/main" val="1658882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 name="Google Shape;10;p2"/>
          <p:cNvSpPr txBox="1">
            <a:spLocks noGrp="1"/>
          </p:cNvSpPr>
          <p:nvPr>
            <p:ph type="ctrTitle"/>
          </p:nvPr>
        </p:nvSpPr>
        <p:spPr>
          <a:xfrm>
            <a:off x="4193950" y="582375"/>
            <a:ext cx="4025100" cy="29652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4000">
                <a:latin typeface="Philosopher"/>
                <a:ea typeface="Philosopher"/>
                <a:cs typeface="Philosopher"/>
                <a:sym typeface="Philosopher"/>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193800" y="4156125"/>
            <a:ext cx="4025100" cy="405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8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pic>
        <p:nvPicPr>
          <p:cNvPr id="32" name="Google Shape;32;p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33" name="Google Shape;33;p7"/>
          <p:cNvSpPr txBox="1">
            <a:spLocks noGrp="1"/>
          </p:cNvSpPr>
          <p:nvPr>
            <p:ph type="title"/>
          </p:nvPr>
        </p:nvSpPr>
        <p:spPr>
          <a:xfrm>
            <a:off x="720000" y="660525"/>
            <a:ext cx="3388200" cy="7557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3000">
                <a:latin typeface="Philosopher"/>
                <a:ea typeface="Philosopher"/>
                <a:cs typeface="Philosopher"/>
                <a:sym typeface="Philosopher"/>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720000" y="1881525"/>
            <a:ext cx="3547500" cy="2506200"/>
          </a:xfrm>
          <a:prstGeom prst="rect">
            <a:avLst/>
          </a:prstGeom>
        </p:spPr>
        <p:txBody>
          <a:bodyPr spcFirstLastPara="1" wrap="square" lIns="91425" tIns="91425" rIns="91425" bIns="91425" anchor="ctr" anchorCtr="0">
            <a:noAutofit/>
          </a:bodyPr>
          <a:lstStyle>
            <a:lvl1pPr marL="457200" lvl="0" indent="-304800">
              <a:spcBef>
                <a:spcPts val="0"/>
              </a:spcBef>
              <a:spcAft>
                <a:spcPts val="0"/>
              </a:spcAft>
              <a:buSzPts val="1200"/>
              <a:buChar char="●"/>
              <a:defRPr sz="1600">
                <a:latin typeface="Dosis"/>
                <a:ea typeface="Dosis"/>
                <a:cs typeface="Dosis"/>
                <a:sym typeface="Dosis"/>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pic>
        <p:nvPicPr>
          <p:cNvPr id="40" name="Google Shape;40;p9"/>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1" name="Google Shape;41;p9"/>
          <p:cNvSpPr txBox="1">
            <a:spLocks noGrp="1"/>
          </p:cNvSpPr>
          <p:nvPr>
            <p:ph type="title"/>
          </p:nvPr>
        </p:nvSpPr>
        <p:spPr>
          <a:xfrm>
            <a:off x="4627850" y="2919900"/>
            <a:ext cx="3796200" cy="7230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40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4627875" y="3642900"/>
            <a:ext cx="3796200" cy="960600"/>
          </a:xfrm>
          <a:prstGeom prst="rect">
            <a:avLst/>
          </a:prstGeom>
        </p:spPr>
        <p:txBody>
          <a:bodyPr spcFirstLastPara="1" wrap="square" lIns="91425" tIns="91425" rIns="91425" bIns="91425" anchor="ctr"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pic>
        <p:nvPicPr>
          <p:cNvPr id="44" name="Google Shape;44;p10"/>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5" name="Google Shape;45;p10"/>
          <p:cNvSpPr txBox="1">
            <a:spLocks noGrp="1"/>
          </p:cNvSpPr>
          <p:nvPr>
            <p:ph type="body" idx="1"/>
          </p:nvPr>
        </p:nvSpPr>
        <p:spPr>
          <a:xfrm>
            <a:off x="720000" y="2744525"/>
            <a:ext cx="4976400" cy="1859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400"/>
              <a:buNone/>
              <a:defRPr sz="4000">
                <a:latin typeface="Philosopher"/>
                <a:ea typeface="Philosopher"/>
                <a:cs typeface="Philosopher"/>
                <a:sym typeface="Philosopher"/>
              </a:defRPr>
            </a:lvl1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p:nvPr/>
        </p:nvSpPr>
        <p:spPr>
          <a:xfrm flipH="1">
            <a:off x="0" y="0"/>
            <a:ext cx="9144000" cy="5143500"/>
          </a:xfrm>
          <a:prstGeom prst="rect">
            <a:avLst/>
          </a:prstGeom>
          <a:gradFill>
            <a:gsLst>
              <a:gs pos="0">
                <a:srgbClr val="000000">
                  <a:alpha val="0"/>
                </a:srgbClr>
              </a:gs>
              <a:gs pos="50000">
                <a:srgbClr val="000000">
                  <a:alpha val="26274"/>
                </a:srgbClr>
              </a:gs>
              <a:gs pos="100000">
                <a:srgbClr val="FFFBF5">
                  <a:alpha val="0"/>
                </a:srgbClr>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8" name="Google Shape;48;p11"/>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9" name="Google Shape;49;p11"/>
          <p:cNvSpPr txBox="1">
            <a:spLocks noGrp="1"/>
          </p:cNvSpPr>
          <p:nvPr>
            <p:ph type="subTitle" idx="1"/>
          </p:nvPr>
        </p:nvSpPr>
        <p:spPr>
          <a:xfrm>
            <a:off x="1666450" y="3142425"/>
            <a:ext cx="5811000" cy="444300"/>
          </a:xfrm>
          <a:prstGeom prst="rect">
            <a:avLst/>
          </a:prstGeom>
        </p:spPr>
        <p:txBody>
          <a:bodyPr spcFirstLastPara="1" wrap="square" lIns="91425" tIns="91425" rIns="91425" bIns="91425" anchor="t" anchorCtr="0">
            <a:noAutofit/>
          </a:bodyPr>
          <a:lstStyle>
            <a:lvl1pPr lvl="0" algn="ctr">
              <a:spcBef>
                <a:spcPts val="0"/>
              </a:spcBef>
              <a:spcAft>
                <a:spcPts val="0"/>
              </a:spcAft>
              <a:buSzPts val="1800"/>
              <a:buNone/>
              <a:defRPr sz="1800"/>
            </a:lvl1pPr>
            <a:lvl2pPr lvl="1" algn="ctr">
              <a:spcBef>
                <a:spcPts val="0"/>
              </a:spcBef>
              <a:spcAft>
                <a:spcPts val="0"/>
              </a:spcAft>
              <a:buSzPts val="1800"/>
              <a:buNone/>
              <a:defRPr sz="1800"/>
            </a:lvl2pPr>
            <a:lvl3pPr lvl="2" algn="ctr">
              <a:spcBef>
                <a:spcPts val="0"/>
              </a:spcBef>
              <a:spcAft>
                <a:spcPts val="0"/>
              </a:spcAft>
              <a:buSzPts val="1800"/>
              <a:buNone/>
              <a:defRPr sz="1800"/>
            </a:lvl3pPr>
            <a:lvl4pPr lvl="3" algn="ctr">
              <a:spcBef>
                <a:spcPts val="0"/>
              </a:spcBef>
              <a:spcAft>
                <a:spcPts val="0"/>
              </a:spcAft>
              <a:buSzPts val="1800"/>
              <a:buNone/>
              <a:defRPr sz="1800"/>
            </a:lvl4pPr>
            <a:lvl5pPr lvl="4" algn="ctr">
              <a:spcBef>
                <a:spcPts val="0"/>
              </a:spcBef>
              <a:spcAft>
                <a:spcPts val="0"/>
              </a:spcAft>
              <a:buSzPts val="1800"/>
              <a:buNone/>
              <a:defRPr sz="1800"/>
            </a:lvl5pPr>
            <a:lvl6pPr lvl="5" algn="ctr">
              <a:spcBef>
                <a:spcPts val="0"/>
              </a:spcBef>
              <a:spcAft>
                <a:spcPts val="0"/>
              </a:spcAft>
              <a:buSzPts val="1800"/>
              <a:buNone/>
              <a:defRPr sz="1800"/>
            </a:lvl6pPr>
            <a:lvl7pPr lvl="6" algn="ctr">
              <a:spcBef>
                <a:spcPts val="0"/>
              </a:spcBef>
              <a:spcAft>
                <a:spcPts val="0"/>
              </a:spcAft>
              <a:buSzPts val="1800"/>
              <a:buNone/>
              <a:defRPr sz="1800"/>
            </a:lvl7pPr>
            <a:lvl8pPr lvl="7" algn="ctr">
              <a:spcBef>
                <a:spcPts val="0"/>
              </a:spcBef>
              <a:spcAft>
                <a:spcPts val="0"/>
              </a:spcAft>
              <a:buSzPts val="1800"/>
              <a:buNone/>
              <a:defRPr sz="1800"/>
            </a:lvl8pPr>
            <a:lvl9pPr lvl="8" algn="ctr">
              <a:spcBef>
                <a:spcPts val="0"/>
              </a:spcBef>
              <a:spcAft>
                <a:spcPts val="0"/>
              </a:spcAft>
              <a:buSzPts val="1800"/>
              <a:buNone/>
              <a:defRPr sz="1800"/>
            </a:lvl9pPr>
          </a:lstStyle>
          <a:p>
            <a:endParaRPr/>
          </a:p>
        </p:txBody>
      </p:sp>
      <p:sp>
        <p:nvSpPr>
          <p:cNvPr id="50" name="Google Shape;50;p11"/>
          <p:cNvSpPr txBox="1">
            <a:spLocks noGrp="1"/>
          </p:cNvSpPr>
          <p:nvPr>
            <p:ph type="title" hasCustomPrompt="1"/>
          </p:nvPr>
        </p:nvSpPr>
        <p:spPr>
          <a:xfrm>
            <a:off x="1666450" y="1556700"/>
            <a:ext cx="5811000" cy="1579500"/>
          </a:xfrm>
          <a:prstGeom prst="rect">
            <a:avLst/>
          </a:prstGeom>
        </p:spPr>
        <p:txBody>
          <a:bodyPr spcFirstLastPara="1" wrap="square" lIns="91425" tIns="91425" rIns="91425" bIns="91425" anchor="ctr" anchorCtr="0">
            <a:noAutofit/>
          </a:bodyPr>
          <a:lstStyle>
            <a:lvl1pPr lvl="0" algn="ctr">
              <a:spcBef>
                <a:spcPts val="0"/>
              </a:spcBef>
              <a:spcAft>
                <a:spcPts val="0"/>
              </a:spcAft>
              <a:buSzPts val="12000"/>
              <a:buNone/>
              <a:defRPr sz="117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CUSTOM_5">
    <p:spTree>
      <p:nvGrpSpPr>
        <p:cNvPr id="1" name="Shape 67"/>
        <p:cNvGrpSpPr/>
        <p:nvPr/>
      </p:nvGrpSpPr>
      <p:grpSpPr>
        <a:xfrm>
          <a:off x="0" y="0"/>
          <a:ext cx="0" cy="0"/>
          <a:chOff x="0" y="0"/>
          <a:chExt cx="0" cy="0"/>
        </a:xfrm>
      </p:grpSpPr>
      <p:pic>
        <p:nvPicPr>
          <p:cNvPr id="68" name="Google Shape;68;p14"/>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69" name="Google Shape;69;p14"/>
          <p:cNvSpPr txBox="1">
            <a:spLocks noGrp="1"/>
          </p:cNvSpPr>
          <p:nvPr>
            <p:ph type="title"/>
          </p:nvPr>
        </p:nvSpPr>
        <p:spPr>
          <a:xfrm flipH="1">
            <a:off x="4232625" y="2130688"/>
            <a:ext cx="39399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500">
                <a:latin typeface="Philosopher"/>
                <a:ea typeface="Philosopher"/>
                <a:cs typeface="Philosopher"/>
                <a:sym typeface="Philosopher"/>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0" name="Google Shape;70;p14"/>
          <p:cNvSpPr txBox="1">
            <a:spLocks noGrp="1"/>
          </p:cNvSpPr>
          <p:nvPr>
            <p:ph type="subTitle" idx="1"/>
          </p:nvPr>
        </p:nvSpPr>
        <p:spPr>
          <a:xfrm flipH="1">
            <a:off x="5086575" y="3324950"/>
            <a:ext cx="2232000" cy="405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a:solidFill>
                  <a:schemeClr val="dk1"/>
                </a:solidFill>
                <a:latin typeface="Dosis"/>
                <a:ea typeface="Dosis"/>
                <a:cs typeface="Dosis"/>
                <a:sym typeface="Dosis"/>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71" name="Google Shape;71;p14"/>
          <p:cNvSpPr txBox="1">
            <a:spLocks noGrp="1"/>
          </p:cNvSpPr>
          <p:nvPr>
            <p:ph type="title" idx="2" hasCustomPrompt="1"/>
          </p:nvPr>
        </p:nvSpPr>
        <p:spPr>
          <a:xfrm flipH="1">
            <a:off x="5803275" y="1423475"/>
            <a:ext cx="798600" cy="456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000">
                <a:latin typeface="Philosopher"/>
                <a:ea typeface="Philosopher"/>
                <a:cs typeface="Philosopher"/>
                <a:sym typeface="Philosopher"/>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72"/>
        <p:cNvGrpSpPr/>
        <p:nvPr/>
      </p:nvGrpSpPr>
      <p:grpSpPr>
        <a:xfrm>
          <a:off x="0" y="0"/>
          <a:ext cx="0" cy="0"/>
          <a:chOff x="0" y="0"/>
          <a:chExt cx="0" cy="0"/>
        </a:xfrm>
      </p:grpSpPr>
      <p:pic>
        <p:nvPicPr>
          <p:cNvPr id="73" name="Google Shape;73;p1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74" name="Google Shape;74;p15"/>
          <p:cNvSpPr txBox="1">
            <a:spLocks noGrp="1"/>
          </p:cNvSpPr>
          <p:nvPr>
            <p:ph type="title"/>
          </p:nvPr>
        </p:nvSpPr>
        <p:spPr>
          <a:xfrm>
            <a:off x="3482538" y="2898350"/>
            <a:ext cx="4692300" cy="614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75" name="Google Shape;75;p15"/>
          <p:cNvSpPr txBox="1">
            <a:spLocks noGrp="1"/>
          </p:cNvSpPr>
          <p:nvPr>
            <p:ph type="subTitle" idx="1"/>
          </p:nvPr>
        </p:nvSpPr>
        <p:spPr>
          <a:xfrm>
            <a:off x="3482538" y="1716125"/>
            <a:ext cx="4692300" cy="1182300"/>
          </a:xfrm>
          <a:prstGeom prst="rect">
            <a:avLst/>
          </a:prstGeom>
          <a:noFill/>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1"/>
              </a:buClr>
              <a:buSzPts val="1400"/>
              <a:buFont typeface="Philosopher"/>
              <a:buNone/>
              <a:defRPr sz="25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p:cSld name="CUSTOM_2_1">
    <p:spTree>
      <p:nvGrpSpPr>
        <p:cNvPr id="1" name="Shape 102"/>
        <p:cNvGrpSpPr/>
        <p:nvPr/>
      </p:nvGrpSpPr>
      <p:grpSpPr>
        <a:xfrm>
          <a:off x="0" y="0"/>
          <a:ext cx="0" cy="0"/>
          <a:chOff x="0" y="0"/>
          <a:chExt cx="0" cy="0"/>
        </a:xfrm>
      </p:grpSpPr>
      <p:pic>
        <p:nvPicPr>
          <p:cNvPr id="103" name="Google Shape;103;p19"/>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4" name="Google Shape;104;p19"/>
          <p:cNvSpPr txBox="1">
            <a:spLocks noGrp="1"/>
          </p:cNvSpPr>
          <p:nvPr>
            <p:ph type="subTitle" idx="1"/>
          </p:nvPr>
        </p:nvSpPr>
        <p:spPr>
          <a:xfrm>
            <a:off x="3799499" y="3548440"/>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05" name="Google Shape;105;p19"/>
          <p:cNvSpPr txBox="1">
            <a:spLocks noGrp="1"/>
          </p:cNvSpPr>
          <p:nvPr>
            <p:ph type="subTitle" idx="2"/>
          </p:nvPr>
        </p:nvSpPr>
        <p:spPr>
          <a:xfrm>
            <a:off x="6135724" y="3548440"/>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06" name="Google Shape;106;p19"/>
          <p:cNvSpPr txBox="1">
            <a:spLocks noGrp="1"/>
          </p:cNvSpPr>
          <p:nvPr>
            <p:ph type="title"/>
          </p:nvPr>
        </p:nvSpPr>
        <p:spPr>
          <a:xfrm>
            <a:off x="4445617" y="674389"/>
            <a:ext cx="3327900" cy="75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7" name="Google Shape;107;p19"/>
          <p:cNvSpPr txBox="1">
            <a:spLocks noGrp="1"/>
          </p:cNvSpPr>
          <p:nvPr>
            <p:ph type="title" idx="3"/>
          </p:nvPr>
        </p:nvSpPr>
        <p:spPr>
          <a:xfrm>
            <a:off x="3799499" y="3196540"/>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8" name="Google Shape;108;p19"/>
          <p:cNvSpPr txBox="1">
            <a:spLocks noGrp="1"/>
          </p:cNvSpPr>
          <p:nvPr>
            <p:ph type="title" idx="4"/>
          </p:nvPr>
        </p:nvSpPr>
        <p:spPr>
          <a:xfrm>
            <a:off x="6135724" y="3196540"/>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9" name="Google Shape;109;p19"/>
          <p:cNvSpPr txBox="1">
            <a:spLocks noGrp="1"/>
          </p:cNvSpPr>
          <p:nvPr>
            <p:ph type="subTitle" idx="5"/>
          </p:nvPr>
        </p:nvSpPr>
        <p:spPr>
          <a:xfrm>
            <a:off x="3799499" y="2210515"/>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10" name="Google Shape;110;p19"/>
          <p:cNvSpPr txBox="1">
            <a:spLocks noGrp="1"/>
          </p:cNvSpPr>
          <p:nvPr>
            <p:ph type="subTitle" idx="6"/>
          </p:nvPr>
        </p:nvSpPr>
        <p:spPr>
          <a:xfrm>
            <a:off x="6135724" y="2210515"/>
            <a:ext cx="2283900" cy="77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Dosis"/>
              <a:buNone/>
              <a:defRPr sz="1400">
                <a:solidFill>
                  <a:schemeClr val="dk1"/>
                </a:solidFill>
                <a:latin typeface="Dosis"/>
                <a:ea typeface="Dosis"/>
                <a:cs typeface="Dosis"/>
                <a:sym typeface="Dosis"/>
              </a:defRPr>
            </a:lvl1pPr>
            <a:lvl2pPr lvl="1"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2pPr>
            <a:lvl3pPr lvl="2"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3pPr>
            <a:lvl4pPr lvl="3"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4pPr>
            <a:lvl5pPr lvl="4"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5pPr>
            <a:lvl6pPr lvl="5"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6pPr>
            <a:lvl7pPr lvl="6"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7pPr>
            <a:lvl8pPr lvl="7"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8pPr>
            <a:lvl9pPr lvl="8" algn="ctr" rtl="0">
              <a:lnSpc>
                <a:spcPct val="100000"/>
              </a:lnSpc>
              <a:spcBef>
                <a:spcPts val="0"/>
              </a:spcBef>
              <a:spcAft>
                <a:spcPts val="0"/>
              </a:spcAft>
              <a:buClr>
                <a:schemeClr val="dk1"/>
              </a:buClr>
              <a:buSzPts val="1400"/>
              <a:buFont typeface="Dosis"/>
              <a:buNone/>
              <a:defRPr>
                <a:solidFill>
                  <a:schemeClr val="dk1"/>
                </a:solidFill>
                <a:latin typeface="Dosis"/>
                <a:ea typeface="Dosis"/>
                <a:cs typeface="Dosis"/>
                <a:sym typeface="Dosis"/>
              </a:defRPr>
            </a:lvl9pPr>
          </a:lstStyle>
          <a:p>
            <a:endParaRPr/>
          </a:p>
        </p:txBody>
      </p:sp>
      <p:sp>
        <p:nvSpPr>
          <p:cNvPr id="111" name="Google Shape;111;p19"/>
          <p:cNvSpPr txBox="1">
            <a:spLocks noGrp="1"/>
          </p:cNvSpPr>
          <p:nvPr>
            <p:ph type="title" idx="7"/>
          </p:nvPr>
        </p:nvSpPr>
        <p:spPr>
          <a:xfrm>
            <a:off x="3799499" y="1858615"/>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2" name="Google Shape;112;p19"/>
          <p:cNvSpPr txBox="1">
            <a:spLocks noGrp="1"/>
          </p:cNvSpPr>
          <p:nvPr>
            <p:ph type="title" idx="8"/>
          </p:nvPr>
        </p:nvSpPr>
        <p:spPr>
          <a:xfrm>
            <a:off x="6135724" y="1858615"/>
            <a:ext cx="2283900" cy="3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157"/>
        <p:cNvGrpSpPr/>
        <p:nvPr/>
      </p:nvGrpSpPr>
      <p:grpSpPr>
        <a:xfrm>
          <a:off x="0" y="0"/>
          <a:ext cx="0" cy="0"/>
          <a:chOff x="0" y="0"/>
          <a:chExt cx="0" cy="0"/>
        </a:xfrm>
      </p:grpSpPr>
      <p:pic>
        <p:nvPicPr>
          <p:cNvPr id="158" name="Google Shape;158;p2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59" name="Google Shape;159;p27"/>
          <p:cNvSpPr/>
          <p:nvPr/>
        </p:nvSpPr>
        <p:spPr>
          <a:xfrm flipH="1">
            <a:off x="8983674" y="0"/>
            <a:ext cx="1596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txBox="1"/>
          <p:nvPr/>
        </p:nvSpPr>
        <p:spPr>
          <a:xfrm rot="-5400000">
            <a:off x="401914"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1" name="Google Shape;161;p27"/>
          <p:cNvSpPr txBox="1"/>
          <p:nvPr/>
        </p:nvSpPr>
        <p:spPr>
          <a:xfrm rot="-5400000">
            <a:off x="-236936"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2" name="Google Shape;162;p27"/>
          <p:cNvSpPr txBox="1"/>
          <p:nvPr/>
        </p:nvSpPr>
        <p:spPr>
          <a:xfrm rot="-5400000">
            <a:off x="131164"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63" name="Google Shape;163;p27"/>
          <p:cNvSpPr/>
          <p:nvPr/>
        </p:nvSpPr>
        <p:spPr>
          <a:xfrm>
            <a:off x="440701"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64" name="Google Shape;164;p27"/>
          <p:cNvSpPr/>
          <p:nvPr/>
        </p:nvSpPr>
        <p:spPr>
          <a:xfrm rot="-5400000">
            <a:off x="75082"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165"/>
        <p:cNvGrpSpPr/>
        <p:nvPr/>
      </p:nvGrpSpPr>
      <p:grpSpPr>
        <a:xfrm>
          <a:off x="0" y="0"/>
          <a:ext cx="0" cy="0"/>
          <a:chOff x="0" y="0"/>
          <a:chExt cx="0" cy="0"/>
        </a:xfrm>
      </p:grpSpPr>
      <p:pic>
        <p:nvPicPr>
          <p:cNvPr id="166" name="Google Shape;166;p2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67" name="Google Shape;167;p28"/>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8" name="Google Shape;168;p28"/>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9" name="Google Shape;169;p28"/>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70" name="Google Shape;170;p28"/>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71" name="Google Shape;171;p28"/>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172" name="Google Shape;172;p28"/>
          <p:cNvSpPr/>
          <p:nvPr/>
        </p:nvSpPr>
        <p:spPr>
          <a:xfrm>
            <a:off x="-8"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000"/>
              <a:buFont typeface="Philosopher"/>
              <a:buNone/>
              <a:defRPr sz="3000">
                <a:solidFill>
                  <a:schemeClr val="dk1"/>
                </a:solidFill>
                <a:latin typeface="Philosopher"/>
                <a:ea typeface="Philosopher"/>
                <a:cs typeface="Philosopher"/>
                <a:sym typeface="Philosopher"/>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237097"/>
            <a:ext cx="7704000" cy="33663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1pPr>
            <a:lvl2pPr marL="914400" lvl="1"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2pPr>
            <a:lvl3pPr marL="1371600" lvl="2"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3pPr>
            <a:lvl4pPr marL="1828800" lvl="3"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4pPr>
            <a:lvl5pPr marL="2286000" lvl="4"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5pPr>
            <a:lvl6pPr marL="2743200" lvl="5"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6pPr>
            <a:lvl7pPr marL="3200400" lvl="6"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7pPr>
            <a:lvl8pPr marL="3657600" lvl="7"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8pPr>
            <a:lvl9pPr marL="4114800" lvl="8"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5" r:id="rId3"/>
    <p:sldLayoutId id="2147483656" r:id="rId4"/>
    <p:sldLayoutId id="2147483657" r:id="rId5"/>
    <p:sldLayoutId id="2147483658" r:id="rId6"/>
    <p:sldLayoutId id="2147483660" r:id="rId7"/>
    <p:sldLayoutId id="2147483661" r:id="rId8"/>
    <p:sldLayoutId id="2147483665" r:id="rId9"/>
    <p:sldLayoutId id="2147483673" r:id="rId10"/>
    <p:sldLayoutId id="214748367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jp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2"/>
          <p:cNvSpPr txBox="1">
            <a:spLocks noGrp="1"/>
          </p:cNvSpPr>
          <p:nvPr>
            <p:ph type="ctrTitle"/>
          </p:nvPr>
        </p:nvSpPr>
        <p:spPr>
          <a:xfrm>
            <a:off x="4193950" y="582375"/>
            <a:ext cx="4025100" cy="2965200"/>
          </a:xfrm>
          <a:prstGeom prst="rect">
            <a:avLst/>
          </a:prstGeom>
        </p:spPr>
        <p:txBody>
          <a:bodyPr spcFirstLastPara="1" wrap="square" lIns="54000" tIns="91425" rIns="54000" bIns="91425" anchor="ctr" anchorCtr="0">
            <a:noAutofit/>
          </a:bodyPr>
          <a:lstStyle/>
          <a:p>
            <a:pPr marL="0" lvl="0" indent="0" algn="ctr" rtl="0">
              <a:spcBef>
                <a:spcPts val="0"/>
              </a:spcBef>
              <a:spcAft>
                <a:spcPts val="0"/>
              </a:spcAft>
              <a:buNone/>
            </a:pPr>
            <a:r>
              <a:rPr lang="en-US" sz="1600" b="1" kern="1400" spc="-50" dirty="0">
                <a:effectLst/>
                <a:latin typeface="+mn-lt"/>
                <a:ea typeface="Times New Roman" panose="02020603050405020304" pitchFamily="18" charset="0"/>
                <a:cs typeface="Arial" panose="020B0604020202020204" pitchFamily="34" charset="0"/>
              </a:rPr>
              <a:t>The role and importance of quality service, hospitality, and guest services within the</a:t>
            </a:r>
            <a:r>
              <a:rPr lang="en-US" sz="1600" b="1" dirty="0">
                <a:effectLst/>
                <a:latin typeface="+mn-lt"/>
                <a:ea typeface="Carlito"/>
                <a:cs typeface="Arial" panose="020B0604020202020204" pitchFamily="34" charset="0"/>
              </a:rPr>
              <a:t> Regent Hotel and Resort</a:t>
            </a:r>
            <a:br>
              <a:rPr lang="en-GB" sz="1600" b="1" kern="1400" spc="-50" dirty="0">
                <a:effectLst/>
                <a:latin typeface="+mn-lt"/>
                <a:ea typeface="Times New Roman" panose="02020603050405020304" pitchFamily="18" charset="0"/>
                <a:cs typeface="Arial" panose="020B0604020202020204" pitchFamily="34" charset="0"/>
              </a:rPr>
            </a:br>
            <a:r>
              <a:rPr lang="en-US" sz="1600" dirty="0">
                <a:effectLst/>
                <a:latin typeface="+mn-lt"/>
                <a:ea typeface="Calibri" panose="020F0502020204030204" pitchFamily="34" charset="0"/>
                <a:cs typeface="Arial" panose="020B0604020202020204" pitchFamily="34" charset="0"/>
              </a:rPr>
              <a:t> </a:t>
            </a:r>
            <a:br>
              <a:rPr lang="en-GB" sz="1600" dirty="0">
                <a:effectLst/>
                <a:latin typeface="+mn-lt"/>
                <a:ea typeface="Calibri" panose="020F0502020204030204" pitchFamily="34" charset="0"/>
                <a:cs typeface="Arial" panose="020B0604020202020204" pitchFamily="34" charset="0"/>
              </a:rPr>
            </a:br>
            <a:r>
              <a:rPr lang="en-US" sz="1600" dirty="0">
                <a:effectLst/>
                <a:latin typeface="+mn-lt"/>
                <a:ea typeface="Calibri" panose="020F0502020204030204" pitchFamily="34" charset="0"/>
                <a:cs typeface="Arial" panose="020B0604020202020204" pitchFamily="34" charset="0"/>
              </a:rPr>
              <a:t>Module title and code: Hospitality and Guest Service (BMIH4003)</a:t>
            </a:r>
            <a:br>
              <a:rPr lang="en-GB" sz="1600" dirty="0">
                <a:effectLst/>
                <a:latin typeface="+mn-lt"/>
                <a:ea typeface="Calibri" panose="020F0502020204030204" pitchFamily="34" charset="0"/>
                <a:cs typeface="Arial" panose="020B0604020202020204" pitchFamily="34" charset="0"/>
              </a:rPr>
            </a:br>
            <a:r>
              <a:rPr lang="en-US" sz="1600" dirty="0">
                <a:effectLst/>
                <a:latin typeface="+mn-lt"/>
                <a:ea typeface="Calibri" panose="020F0502020204030204" pitchFamily="34" charset="0"/>
                <a:cs typeface="Arial" panose="020B0604020202020204" pitchFamily="34" charset="0"/>
              </a:rPr>
              <a:t>Student Name: Jahangir Chowdhury</a:t>
            </a:r>
            <a:br>
              <a:rPr lang="en-GB" sz="1600" dirty="0">
                <a:effectLst/>
                <a:latin typeface="+mn-lt"/>
                <a:ea typeface="Calibri" panose="020F0502020204030204" pitchFamily="34" charset="0"/>
                <a:cs typeface="Arial" panose="020B0604020202020204" pitchFamily="34" charset="0"/>
              </a:rPr>
            </a:br>
            <a:r>
              <a:rPr lang="en-US" sz="1600" dirty="0">
                <a:effectLst/>
                <a:latin typeface="+mn-lt"/>
                <a:ea typeface="Calibri" panose="020F0502020204030204" pitchFamily="34" charset="0"/>
                <a:cs typeface="Arial" panose="020B0604020202020204" pitchFamily="34" charset="0"/>
              </a:rPr>
              <a:t>Student ID: 2214884</a:t>
            </a:r>
            <a:br>
              <a:rPr lang="en-GB" sz="1600" dirty="0">
                <a:effectLst/>
                <a:latin typeface="+mn-lt"/>
                <a:ea typeface="Calibri" panose="020F0502020204030204" pitchFamily="34" charset="0"/>
                <a:cs typeface="Arial" panose="020B0604020202020204" pitchFamily="34" charset="0"/>
              </a:rPr>
            </a:br>
            <a:r>
              <a:rPr lang="en-US" sz="1600" dirty="0">
                <a:effectLst/>
                <a:latin typeface="+mn-lt"/>
                <a:ea typeface="Calibri" panose="020F0502020204030204" pitchFamily="34" charset="0"/>
                <a:cs typeface="Arial" panose="020B0604020202020204" pitchFamily="34" charset="0"/>
              </a:rPr>
              <a:t>Lecturer Name: Charlotte Joyner</a:t>
            </a:r>
            <a:br>
              <a:rPr lang="en-GB" sz="1600" dirty="0">
                <a:effectLst/>
                <a:latin typeface="+mn-lt"/>
                <a:ea typeface="Calibri" panose="020F0502020204030204" pitchFamily="34" charset="0"/>
                <a:cs typeface="Arial" panose="020B0604020202020204" pitchFamily="34" charset="0"/>
              </a:rPr>
            </a:br>
            <a:endParaRPr sz="1600" dirty="0">
              <a:latin typeface="+mn-lt"/>
            </a:endParaRPr>
          </a:p>
        </p:txBody>
      </p:sp>
      <p:pic>
        <p:nvPicPr>
          <p:cNvPr id="184" name="Google Shape;184;p32"/>
          <p:cNvPicPr preferRelativeResize="0"/>
          <p:nvPr/>
        </p:nvPicPr>
        <p:blipFill rotWithShape="1">
          <a:blip r:embed="rId3">
            <a:alphaModFix/>
          </a:blip>
          <a:srcRect l="23616" r="27488"/>
          <a:stretch/>
        </p:blipFill>
        <p:spPr>
          <a:xfrm>
            <a:off x="725" y="0"/>
            <a:ext cx="3773327" cy="5143501"/>
          </a:xfrm>
          <a:prstGeom prst="rect">
            <a:avLst/>
          </a:prstGeom>
          <a:noFill/>
          <a:ln>
            <a:noFill/>
          </a:ln>
        </p:spPr>
      </p:pic>
      <p:grpSp>
        <p:nvGrpSpPr>
          <p:cNvPr id="193" name="Google Shape;193;p32"/>
          <p:cNvGrpSpPr/>
          <p:nvPr/>
        </p:nvGrpSpPr>
        <p:grpSpPr>
          <a:xfrm>
            <a:off x="4299178" y="3791075"/>
            <a:ext cx="552633" cy="120300"/>
            <a:chOff x="4229100" y="-847725"/>
            <a:chExt cx="946938" cy="120300"/>
          </a:xfrm>
        </p:grpSpPr>
        <p:sp>
          <p:nvSpPr>
            <p:cNvPr id="194" name="Google Shape;194;p32"/>
            <p:cNvSpPr/>
            <p:nvPr/>
          </p:nvSpPr>
          <p:spPr>
            <a:xfrm>
              <a:off x="4229100"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2"/>
            <p:cNvSpPr/>
            <p:nvPr/>
          </p:nvSpPr>
          <p:spPr>
            <a:xfrm>
              <a:off x="4598919"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2"/>
            <p:cNvSpPr/>
            <p:nvPr/>
          </p:nvSpPr>
          <p:spPr>
            <a:xfrm>
              <a:off x="4968738"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8" name="Google Shape;198;p32"/>
          <p:cNvSpPr/>
          <p:nvPr/>
        </p:nvSpPr>
        <p:spPr>
          <a:xfrm>
            <a:off x="720000" y="540151"/>
            <a:ext cx="855293"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chemeClr val="lt1"/>
            </a:solidFill>
            <a:prstDash val="solid"/>
            <a:round/>
            <a:headEnd type="none" w="med" len="med"/>
            <a:tailEnd type="none" w="med" len="med"/>
          </a:ln>
        </p:spPr>
      </p:sp>
      <p:sp>
        <p:nvSpPr>
          <p:cNvPr id="199" name="Google Shape;199;p32"/>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dirty="0">
                <a:solidFill>
                  <a:schemeClr val="dk1"/>
                </a:solidFill>
                <a:latin typeface="Philosopher"/>
                <a:ea typeface="Philosopher"/>
                <a:cs typeface="Philosopher"/>
                <a:sym typeface="Philosopher"/>
              </a:rPr>
              <a:t>2023</a:t>
            </a:r>
            <a:endParaRPr sz="1100" dirty="0">
              <a:solidFill>
                <a:schemeClr val="dk1"/>
              </a:solidFill>
              <a:latin typeface="Philosopher"/>
              <a:ea typeface="Philosopher"/>
              <a:cs typeface="Philosopher"/>
              <a:sym typeface="Philosopher"/>
            </a:endParaRPr>
          </a:p>
        </p:txBody>
      </p:sp>
      <p:sp>
        <p:nvSpPr>
          <p:cNvPr id="200" name="Google Shape;200;p32"/>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201" name="Google Shape;201;p32"/>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202" name="Google Shape;202;p32"/>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203" name="Google Shape;203;p32"/>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204" name="Google Shape;204;p32"/>
          <p:cNvSpPr/>
          <p:nvPr/>
        </p:nvSpPr>
        <p:spPr>
          <a:xfrm>
            <a:off x="3764517"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C22F1B48-7DD9-6FF0-5F45-62257B40D3ED}"/>
              </a:ext>
            </a:extLst>
          </p:cNvPr>
          <p:cNvPicPr>
            <a:picLocks noChangeAspect="1"/>
          </p:cNvPicPr>
          <p:nvPr/>
        </p:nvPicPr>
        <p:blipFill>
          <a:blip r:embed="rId4"/>
          <a:stretch>
            <a:fillRect/>
          </a:stretch>
        </p:blipFill>
        <p:spPr>
          <a:xfrm>
            <a:off x="12492" y="-149"/>
            <a:ext cx="2705100" cy="10572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1"/>
        <p:cNvGrpSpPr/>
        <p:nvPr/>
      </p:nvGrpSpPr>
      <p:grpSpPr>
        <a:xfrm>
          <a:off x="0" y="0"/>
          <a:ext cx="0" cy="0"/>
          <a:chOff x="0" y="0"/>
          <a:chExt cx="0" cy="0"/>
        </a:xfrm>
      </p:grpSpPr>
      <p:sp>
        <p:nvSpPr>
          <p:cNvPr id="272" name="Google Shape;272;p36"/>
          <p:cNvSpPr txBox="1">
            <a:spLocks noGrp="1"/>
          </p:cNvSpPr>
          <p:nvPr>
            <p:ph type="title"/>
          </p:nvPr>
        </p:nvSpPr>
        <p:spPr>
          <a:xfrm>
            <a:off x="397355" y="452400"/>
            <a:ext cx="3796200" cy="723000"/>
          </a:xfrm>
          <a:prstGeom prst="rect">
            <a:avLst/>
          </a:prstGeom>
        </p:spPr>
        <p:txBody>
          <a:bodyPr spcFirstLastPara="1" wrap="square" lIns="0" tIns="91425" rIns="91425" bIns="91425" anchor="ctr" anchorCtr="0">
            <a:noAutofit/>
          </a:bodyPr>
          <a:lstStyle/>
          <a:p>
            <a:pPr marL="0" lvl="0" indent="0" algn="r" rtl="0">
              <a:spcBef>
                <a:spcPts val="0"/>
              </a:spcBef>
              <a:spcAft>
                <a:spcPts val="0"/>
              </a:spcAft>
              <a:buNone/>
            </a:pPr>
            <a:r>
              <a:rPr lang="en" dirty="0">
                <a:solidFill>
                  <a:schemeClr val="lt1"/>
                </a:solidFill>
                <a:latin typeface="Impact" panose="020B0806030902050204" pitchFamily="34" charset="0"/>
              </a:rPr>
              <a:t>INTRODUCTION</a:t>
            </a:r>
            <a:endParaRPr dirty="0">
              <a:solidFill>
                <a:schemeClr val="lt1"/>
              </a:solidFill>
              <a:latin typeface="Impact" panose="020B0806030902050204" pitchFamily="34" charset="0"/>
            </a:endParaRPr>
          </a:p>
        </p:txBody>
      </p:sp>
      <p:sp>
        <p:nvSpPr>
          <p:cNvPr id="273" name="Google Shape;273;p36"/>
          <p:cNvSpPr txBox="1">
            <a:spLocks noGrp="1"/>
          </p:cNvSpPr>
          <p:nvPr>
            <p:ph type="subTitle" idx="1"/>
          </p:nvPr>
        </p:nvSpPr>
        <p:spPr>
          <a:xfrm>
            <a:off x="877878" y="1785257"/>
            <a:ext cx="3796200" cy="2503918"/>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spcFirstLastPara="1" wrap="square" lIns="91425" tIns="91425" rIns="91425" bIns="91425" anchor="ctr" anchorCtr="0">
            <a:noAutofit/>
          </a:bodyPr>
          <a:lstStyle/>
          <a:p>
            <a:pPr marL="171450" indent="-171450" algn="just">
              <a:buFont typeface="Arial" panose="020B0604020202020204" pitchFamily="34" charset="0"/>
              <a:buChar char="•"/>
            </a:pPr>
            <a:r>
              <a:rPr lang="en-BD" sz="1200" kern="100"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The Regent Hotels &amp; Resorts group has acquired a firm reputation in the luxury hotel market. </a:t>
            </a:r>
          </a:p>
          <a:p>
            <a:pPr marL="171450" indent="-171450" algn="just">
              <a:buFont typeface="Arial" panose="020B0604020202020204" pitchFamily="34" charset="0"/>
              <a:buChar char="•"/>
            </a:pPr>
            <a:r>
              <a:rPr lang="en-BD" sz="1200" kern="100"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The Regent Hotels &amp; Resorts company was founded in 1970, and it now offers a collection of luxurious hotels and resorts in some of the world's most famous locations. </a:t>
            </a:r>
          </a:p>
          <a:p>
            <a:pPr marL="171450" indent="-171450" algn="just">
              <a:buFont typeface="Arial" panose="020B0604020202020204" pitchFamily="34" charset="0"/>
              <a:buChar char="•"/>
            </a:pPr>
            <a:r>
              <a:rPr lang="en-BD" sz="1200" kern="100"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Gourmet cuisine, luxurious accommodations, and other first-rate services are provided. </a:t>
            </a:r>
          </a:p>
          <a:p>
            <a:pPr marL="171450" indent="-171450" algn="just">
              <a:buFont typeface="Arial" panose="020B0604020202020204" pitchFamily="34" charset="0"/>
              <a:buChar char="•"/>
            </a:pPr>
            <a:r>
              <a:rPr lang="en-BD" sz="1200" kern="100" dirty="0">
                <a:solidFill>
                  <a:schemeClr val="bg1"/>
                </a:solidFill>
                <a:effectLst/>
                <a:latin typeface="Times New Roman" panose="02020603050405020304" pitchFamily="18" charset="0"/>
                <a:ea typeface="Calibri" panose="020F0502020204030204" pitchFamily="34" charset="0"/>
                <a:cs typeface="Vrinda" panose="020B0502040204020203" pitchFamily="34" charset="0"/>
              </a:rPr>
              <a:t>Every Regent Hotels &amp; Resorts team member is dedicated to going above and beyond to ensure that every guest has an exceptional stay</a:t>
            </a:r>
          </a:p>
          <a:p>
            <a:pPr marL="0" lvl="0" indent="0" algn="r" rtl="0">
              <a:spcBef>
                <a:spcPts val="0"/>
              </a:spcBef>
              <a:spcAft>
                <a:spcPts val="0"/>
              </a:spcAft>
              <a:buNone/>
            </a:pPr>
            <a:endParaRPr dirty="0">
              <a:solidFill>
                <a:schemeClr val="lt1"/>
              </a:solidFill>
            </a:endParaRPr>
          </a:p>
        </p:txBody>
      </p:sp>
      <p:sp>
        <p:nvSpPr>
          <p:cNvPr id="279" name="Google Shape;279;p36"/>
          <p:cNvSpPr/>
          <p:nvPr/>
        </p:nvSpPr>
        <p:spPr>
          <a:xfrm flipH="1">
            <a:off x="8950801" y="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9"/>
          <p:cNvPicPr preferRelativeResize="0"/>
          <p:nvPr/>
        </p:nvPicPr>
        <p:blipFill rotWithShape="1">
          <a:blip r:embed="rId3">
            <a:alphaModFix/>
          </a:blip>
          <a:srcRect l="58442" r="2162"/>
          <a:stretch/>
        </p:blipFill>
        <p:spPr>
          <a:xfrm flipH="1">
            <a:off x="0" y="0"/>
            <a:ext cx="3040174" cy="5143501"/>
          </a:xfrm>
          <a:prstGeom prst="rect">
            <a:avLst/>
          </a:prstGeom>
          <a:noFill/>
          <a:ln>
            <a:noFill/>
          </a:ln>
        </p:spPr>
      </p:pic>
      <p:sp>
        <p:nvSpPr>
          <p:cNvPr id="319" name="Google Shape;319;p39"/>
          <p:cNvSpPr/>
          <p:nvPr/>
        </p:nvSpPr>
        <p:spPr>
          <a:xfrm flipH="1">
            <a:off x="3040176" y="15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9"/>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dirty="0">
                <a:solidFill>
                  <a:schemeClr val="dk1"/>
                </a:solidFill>
                <a:latin typeface="Philosopher"/>
                <a:ea typeface="Philosopher"/>
                <a:cs typeface="Philosopher"/>
                <a:sym typeface="Philosopher"/>
              </a:rPr>
              <a:t>2023</a:t>
            </a:r>
            <a:endParaRPr sz="1100" dirty="0">
              <a:solidFill>
                <a:schemeClr val="dk1"/>
              </a:solidFill>
              <a:latin typeface="Philosopher"/>
              <a:ea typeface="Philosopher"/>
              <a:cs typeface="Philosopher"/>
              <a:sym typeface="Philosopher"/>
            </a:endParaRPr>
          </a:p>
        </p:txBody>
      </p:sp>
      <p:sp>
        <p:nvSpPr>
          <p:cNvPr id="321" name="Google Shape;321;p39"/>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322" name="Google Shape;322;p39"/>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323" name="Google Shape;323;p39"/>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324" name="Google Shape;324;p39"/>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aphicFrame>
        <p:nvGraphicFramePr>
          <p:cNvPr id="2" name="Diagram 1">
            <a:extLst>
              <a:ext uri="{FF2B5EF4-FFF2-40B4-BE49-F238E27FC236}">
                <a16:creationId xmlns:a16="http://schemas.microsoft.com/office/drawing/2014/main" id="{8AC327E2-6B5F-3D3F-D2F7-EF4A8636E0D0}"/>
              </a:ext>
            </a:extLst>
          </p:cNvPr>
          <p:cNvGraphicFramePr/>
          <p:nvPr>
            <p:extLst>
              <p:ext uri="{D42A27DB-BD31-4B8C-83A1-F6EECF244321}">
                <p14:modId xmlns:p14="http://schemas.microsoft.com/office/powerpoint/2010/main" val="856042779"/>
              </p:ext>
            </p:extLst>
          </p:nvPr>
        </p:nvGraphicFramePr>
        <p:xfrm>
          <a:off x="3482538" y="1471747"/>
          <a:ext cx="4692300" cy="27458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40" name="Google Shape;340;p39"/>
          <p:cNvSpPr txBox="1"/>
          <p:nvPr/>
        </p:nvSpPr>
        <p:spPr>
          <a:xfrm rot="-5400000">
            <a:off x="-2250604" y="1727400"/>
            <a:ext cx="5134200" cy="1027800"/>
          </a:xfrm>
          <a:prstGeom prst="rect">
            <a:avLst/>
          </a:prstGeom>
          <a:noFill/>
          <a:ln>
            <a:noFill/>
          </a:ln>
        </p:spPr>
        <p:txBody>
          <a:bodyPr spcFirstLastPara="1" wrap="square" lIns="0" tIns="91425" rIns="0" bIns="91425" anchor="ctr" anchorCtr="0">
            <a:noAutofit/>
          </a:bodyPr>
          <a:lstStyle/>
          <a:p>
            <a:pPr algn="just">
              <a:lnSpc>
                <a:spcPct val="150000"/>
              </a:lnSpc>
              <a:spcBef>
                <a:spcPts val="200"/>
              </a:spcBef>
            </a:pPr>
            <a:r>
              <a:rPr lang="en-BD" sz="1800" kern="100" dirty="0">
                <a:solidFill>
                  <a:schemeClr val="bg1"/>
                </a:solidFill>
                <a:effectLst/>
                <a:latin typeface="Impact" panose="020B0806030902050204" pitchFamily="34" charset="0"/>
                <a:ea typeface="Times New Roman" panose="02020603050405020304" pitchFamily="18" charset="0"/>
                <a:cs typeface="Vrinda" panose="020B0502040204020203" pitchFamily="34" charset="0"/>
              </a:rPr>
              <a:t>Identify the hotel brand's primary consumers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71"/>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780CB5C-C57A-E4CF-0E57-05CB61B328E9}"/>
              </a:ext>
            </a:extLst>
          </p:cNvPr>
          <p:cNvGraphicFramePr/>
          <p:nvPr>
            <p:extLst>
              <p:ext uri="{D42A27DB-BD31-4B8C-83A1-F6EECF244321}">
                <p14:modId xmlns:p14="http://schemas.microsoft.com/office/powerpoint/2010/main" val="3466768764"/>
              </p:ext>
            </p:extLst>
          </p:nvPr>
        </p:nvGraphicFramePr>
        <p:xfrm>
          <a:off x="193201" y="1523709"/>
          <a:ext cx="5981650" cy="31138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481" name="Google Shape;481;p43"/>
          <p:cNvGrpSpPr/>
          <p:nvPr/>
        </p:nvGrpSpPr>
        <p:grpSpPr>
          <a:xfrm>
            <a:off x="4522899" y="3531508"/>
            <a:ext cx="302680" cy="304906"/>
            <a:chOff x="6086800" y="973475"/>
            <a:chExt cx="1060175" cy="1067975"/>
          </a:xfrm>
        </p:grpSpPr>
        <p:sp>
          <p:nvSpPr>
            <p:cNvPr id="483" name="Google Shape;483;p43"/>
            <p:cNvSpPr/>
            <p:nvPr/>
          </p:nvSpPr>
          <p:spPr>
            <a:xfrm>
              <a:off x="6086800" y="973475"/>
              <a:ext cx="167425" cy="167425"/>
            </a:xfrm>
            <a:custGeom>
              <a:avLst/>
              <a:gdLst/>
              <a:ahLst/>
              <a:cxnLst/>
              <a:rect l="l" t="t" r="r" b="b"/>
              <a:pathLst>
                <a:path w="6697" h="6697" extrusionOk="0">
                  <a:moveTo>
                    <a:pt x="3348" y="0"/>
                  </a:moveTo>
                  <a:cubicBezTo>
                    <a:pt x="1496" y="0"/>
                    <a:pt x="1" y="1496"/>
                    <a:pt x="1" y="3348"/>
                  </a:cubicBezTo>
                  <a:cubicBezTo>
                    <a:pt x="1" y="5201"/>
                    <a:pt x="1496" y="6696"/>
                    <a:pt x="3348" y="6696"/>
                  </a:cubicBezTo>
                  <a:cubicBezTo>
                    <a:pt x="5201" y="6696"/>
                    <a:pt x="6696" y="5201"/>
                    <a:pt x="6696" y="3348"/>
                  </a:cubicBezTo>
                  <a:cubicBezTo>
                    <a:pt x="6696" y="1496"/>
                    <a:pt x="5201" y="0"/>
                    <a:pt x="33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3"/>
            <p:cNvSpPr/>
            <p:nvPr/>
          </p:nvSpPr>
          <p:spPr>
            <a:xfrm>
              <a:off x="6384200" y="973475"/>
              <a:ext cx="167425" cy="167425"/>
            </a:xfrm>
            <a:custGeom>
              <a:avLst/>
              <a:gdLst/>
              <a:ahLst/>
              <a:cxnLst/>
              <a:rect l="l" t="t" r="r" b="b"/>
              <a:pathLst>
                <a:path w="6697" h="6697" extrusionOk="0">
                  <a:moveTo>
                    <a:pt x="3349" y="0"/>
                  </a:moveTo>
                  <a:cubicBezTo>
                    <a:pt x="1496" y="0"/>
                    <a:pt x="1" y="1496"/>
                    <a:pt x="1" y="3348"/>
                  </a:cubicBezTo>
                  <a:cubicBezTo>
                    <a:pt x="1" y="5201"/>
                    <a:pt x="1496" y="6696"/>
                    <a:pt x="3349" y="6696"/>
                  </a:cubicBezTo>
                  <a:cubicBezTo>
                    <a:pt x="5201" y="6696"/>
                    <a:pt x="6696" y="5201"/>
                    <a:pt x="6696" y="3348"/>
                  </a:cubicBezTo>
                  <a:cubicBezTo>
                    <a:pt x="6696" y="1496"/>
                    <a:pt x="5201" y="0"/>
                    <a:pt x="33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3"/>
            <p:cNvSpPr/>
            <p:nvPr/>
          </p:nvSpPr>
          <p:spPr>
            <a:xfrm>
              <a:off x="6681600" y="973475"/>
              <a:ext cx="167425" cy="167425"/>
            </a:xfrm>
            <a:custGeom>
              <a:avLst/>
              <a:gdLst/>
              <a:ahLst/>
              <a:cxnLst/>
              <a:rect l="l" t="t" r="r" b="b"/>
              <a:pathLst>
                <a:path w="6697" h="6697" extrusionOk="0">
                  <a:moveTo>
                    <a:pt x="3349" y="0"/>
                  </a:moveTo>
                  <a:cubicBezTo>
                    <a:pt x="1518" y="0"/>
                    <a:pt x="1" y="1496"/>
                    <a:pt x="1" y="3348"/>
                  </a:cubicBezTo>
                  <a:cubicBezTo>
                    <a:pt x="1" y="5201"/>
                    <a:pt x="1518" y="6696"/>
                    <a:pt x="3349" y="6696"/>
                  </a:cubicBezTo>
                  <a:cubicBezTo>
                    <a:pt x="5201" y="6696"/>
                    <a:pt x="6696" y="5201"/>
                    <a:pt x="6696" y="3348"/>
                  </a:cubicBezTo>
                  <a:cubicBezTo>
                    <a:pt x="6696" y="1496"/>
                    <a:pt x="5201" y="0"/>
                    <a:pt x="33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3"/>
            <p:cNvSpPr/>
            <p:nvPr/>
          </p:nvSpPr>
          <p:spPr>
            <a:xfrm>
              <a:off x="6979575" y="973475"/>
              <a:ext cx="167400" cy="167425"/>
            </a:xfrm>
            <a:custGeom>
              <a:avLst/>
              <a:gdLst/>
              <a:ahLst/>
              <a:cxnLst/>
              <a:rect l="l" t="t" r="r" b="b"/>
              <a:pathLst>
                <a:path w="6696" h="6697" extrusionOk="0">
                  <a:moveTo>
                    <a:pt x="3348" y="0"/>
                  </a:moveTo>
                  <a:cubicBezTo>
                    <a:pt x="1495" y="0"/>
                    <a:pt x="0" y="1496"/>
                    <a:pt x="0" y="3348"/>
                  </a:cubicBezTo>
                  <a:cubicBezTo>
                    <a:pt x="0" y="5201"/>
                    <a:pt x="1495" y="6696"/>
                    <a:pt x="3348" y="6696"/>
                  </a:cubicBezTo>
                  <a:cubicBezTo>
                    <a:pt x="5178" y="6696"/>
                    <a:pt x="6696" y="5201"/>
                    <a:pt x="6696" y="3348"/>
                  </a:cubicBezTo>
                  <a:cubicBezTo>
                    <a:pt x="6696" y="1496"/>
                    <a:pt x="5178" y="0"/>
                    <a:pt x="33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3"/>
            <p:cNvSpPr/>
            <p:nvPr/>
          </p:nvSpPr>
          <p:spPr>
            <a:xfrm>
              <a:off x="6086800" y="1273675"/>
              <a:ext cx="167425" cy="167400"/>
            </a:xfrm>
            <a:custGeom>
              <a:avLst/>
              <a:gdLst/>
              <a:ahLst/>
              <a:cxnLst/>
              <a:rect l="l" t="t" r="r" b="b"/>
              <a:pathLst>
                <a:path w="6697" h="6696" extrusionOk="0">
                  <a:moveTo>
                    <a:pt x="3348" y="0"/>
                  </a:moveTo>
                  <a:cubicBezTo>
                    <a:pt x="1496" y="0"/>
                    <a:pt x="1" y="1495"/>
                    <a:pt x="1" y="3348"/>
                  </a:cubicBezTo>
                  <a:cubicBezTo>
                    <a:pt x="1" y="5200"/>
                    <a:pt x="1496" y="6696"/>
                    <a:pt x="3348" y="6696"/>
                  </a:cubicBezTo>
                  <a:cubicBezTo>
                    <a:pt x="5201" y="6696"/>
                    <a:pt x="6696" y="5200"/>
                    <a:pt x="6696" y="3348"/>
                  </a:cubicBezTo>
                  <a:cubicBezTo>
                    <a:pt x="6696" y="1495"/>
                    <a:pt x="5201" y="0"/>
                    <a:pt x="33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3"/>
            <p:cNvSpPr/>
            <p:nvPr/>
          </p:nvSpPr>
          <p:spPr>
            <a:xfrm>
              <a:off x="6384200" y="1273675"/>
              <a:ext cx="167425" cy="167400"/>
            </a:xfrm>
            <a:custGeom>
              <a:avLst/>
              <a:gdLst/>
              <a:ahLst/>
              <a:cxnLst/>
              <a:rect l="l" t="t" r="r" b="b"/>
              <a:pathLst>
                <a:path w="6697" h="6696" extrusionOk="0">
                  <a:moveTo>
                    <a:pt x="3349" y="0"/>
                  </a:moveTo>
                  <a:cubicBezTo>
                    <a:pt x="1496" y="0"/>
                    <a:pt x="1" y="1495"/>
                    <a:pt x="1" y="3348"/>
                  </a:cubicBezTo>
                  <a:cubicBezTo>
                    <a:pt x="1" y="5200"/>
                    <a:pt x="1496" y="6696"/>
                    <a:pt x="3349" y="6696"/>
                  </a:cubicBezTo>
                  <a:cubicBezTo>
                    <a:pt x="5201" y="6696"/>
                    <a:pt x="6696" y="5200"/>
                    <a:pt x="6696" y="3348"/>
                  </a:cubicBezTo>
                  <a:cubicBezTo>
                    <a:pt x="6696" y="1495"/>
                    <a:pt x="5201" y="0"/>
                    <a:pt x="33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3"/>
            <p:cNvSpPr/>
            <p:nvPr/>
          </p:nvSpPr>
          <p:spPr>
            <a:xfrm>
              <a:off x="6681600" y="1273675"/>
              <a:ext cx="167425" cy="167400"/>
            </a:xfrm>
            <a:custGeom>
              <a:avLst/>
              <a:gdLst/>
              <a:ahLst/>
              <a:cxnLst/>
              <a:rect l="l" t="t" r="r" b="b"/>
              <a:pathLst>
                <a:path w="6697" h="6696" extrusionOk="0">
                  <a:moveTo>
                    <a:pt x="3349" y="0"/>
                  </a:moveTo>
                  <a:cubicBezTo>
                    <a:pt x="1518" y="0"/>
                    <a:pt x="1" y="1495"/>
                    <a:pt x="1" y="3348"/>
                  </a:cubicBezTo>
                  <a:cubicBezTo>
                    <a:pt x="1" y="5200"/>
                    <a:pt x="1518" y="6696"/>
                    <a:pt x="3349" y="6696"/>
                  </a:cubicBezTo>
                  <a:cubicBezTo>
                    <a:pt x="5201" y="6696"/>
                    <a:pt x="6696" y="5200"/>
                    <a:pt x="6696" y="3348"/>
                  </a:cubicBezTo>
                  <a:cubicBezTo>
                    <a:pt x="6696" y="1495"/>
                    <a:pt x="5201" y="0"/>
                    <a:pt x="33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3"/>
            <p:cNvSpPr/>
            <p:nvPr/>
          </p:nvSpPr>
          <p:spPr>
            <a:xfrm>
              <a:off x="6979575" y="1273675"/>
              <a:ext cx="167400" cy="167400"/>
            </a:xfrm>
            <a:custGeom>
              <a:avLst/>
              <a:gdLst/>
              <a:ahLst/>
              <a:cxnLst/>
              <a:rect l="l" t="t" r="r" b="b"/>
              <a:pathLst>
                <a:path w="6696" h="6696" extrusionOk="0">
                  <a:moveTo>
                    <a:pt x="3348" y="0"/>
                  </a:moveTo>
                  <a:cubicBezTo>
                    <a:pt x="1495" y="0"/>
                    <a:pt x="0" y="1495"/>
                    <a:pt x="0" y="3348"/>
                  </a:cubicBezTo>
                  <a:cubicBezTo>
                    <a:pt x="0" y="5200"/>
                    <a:pt x="1495" y="6696"/>
                    <a:pt x="3348" y="6696"/>
                  </a:cubicBezTo>
                  <a:cubicBezTo>
                    <a:pt x="5178" y="6696"/>
                    <a:pt x="6696" y="5200"/>
                    <a:pt x="6696" y="3348"/>
                  </a:cubicBezTo>
                  <a:cubicBezTo>
                    <a:pt x="6696" y="1495"/>
                    <a:pt x="5178" y="0"/>
                    <a:pt x="33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3"/>
            <p:cNvSpPr/>
            <p:nvPr/>
          </p:nvSpPr>
          <p:spPr>
            <a:xfrm>
              <a:off x="6086800" y="1573850"/>
              <a:ext cx="167425" cy="167425"/>
            </a:xfrm>
            <a:custGeom>
              <a:avLst/>
              <a:gdLst/>
              <a:ahLst/>
              <a:cxnLst/>
              <a:rect l="l" t="t" r="r" b="b"/>
              <a:pathLst>
                <a:path w="6697" h="6697" extrusionOk="0">
                  <a:moveTo>
                    <a:pt x="3348" y="1"/>
                  </a:moveTo>
                  <a:cubicBezTo>
                    <a:pt x="1496" y="1"/>
                    <a:pt x="1" y="1496"/>
                    <a:pt x="1" y="3349"/>
                  </a:cubicBezTo>
                  <a:cubicBezTo>
                    <a:pt x="1" y="5201"/>
                    <a:pt x="1496" y="6696"/>
                    <a:pt x="3348" y="6696"/>
                  </a:cubicBezTo>
                  <a:cubicBezTo>
                    <a:pt x="5201" y="6696"/>
                    <a:pt x="6696" y="5201"/>
                    <a:pt x="6696" y="3349"/>
                  </a:cubicBezTo>
                  <a:cubicBezTo>
                    <a:pt x="6696" y="1496"/>
                    <a:pt x="5201" y="1"/>
                    <a:pt x="33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3"/>
            <p:cNvSpPr/>
            <p:nvPr/>
          </p:nvSpPr>
          <p:spPr>
            <a:xfrm>
              <a:off x="6681600" y="1573850"/>
              <a:ext cx="167425" cy="167425"/>
            </a:xfrm>
            <a:custGeom>
              <a:avLst/>
              <a:gdLst/>
              <a:ahLst/>
              <a:cxnLst/>
              <a:rect l="l" t="t" r="r" b="b"/>
              <a:pathLst>
                <a:path w="6697" h="6697" extrusionOk="0">
                  <a:moveTo>
                    <a:pt x="3349" y="1"/>
                  </a:moveTo>
                  <a:cubicBezTo>
                    <a:pt x="1518" y="1"/>
                    <a:pt x="1" y="1496"/>
                    <a:pt x="1" y="3349"/>
                  </a:cubicBezTo>
                  <a:cubicBezTo>
                    <a:pt x="1" y="5201"/>
                    <a:pt x="1518" y="6696"/>
                    <a:pt x="3349" y="6696"/>
                  </a:cubicBezTo>
                  <a:cubicBezTo>
                    <a:pt x="5201" y="6696"/>
                    <a:pt x="6696" y="5201"/>
                    <a:pt x="6696" y="3349"/>
                  </a:cubicBezTo>
                  <a:cubicBezTo>
                    <a:pt x="6696" y="1496"/>
                    <a:pt x="5201" y="1"/>
                    <a:pt x="33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3"/>
            <p:cNvSpPr/>
            <p:nvPr/>
          </p:nvSpPr>
          <p:spPr>
            <a:xfrm>
              <a:off x="6979575" y="1573850"/>
              <a:ext cx="167400" cy="167425"/>
            </a:xfrm>
            <a:custGeom>
              <a:avLst/>
              <a:gdLst/>
              <a:ahLst/>
              <a:cxnLst/>
              <a:rect l="l" t="t" r="r" b="b"/>
              <a:pathLst>
                <a:path w="6696" h="6697" extrusionOk="0">
                  <a:moveTo>
                    <a:pt x="3348" y="1"/>
                  </a:moveTo>
                  <a:cubicBezTo>
                    <a:pt x="1495" y="1"/>
                    <a:pt x="0" y="1496"/>
                    <a:pt x="0" y="3349"/>
                  </a:cubicBezTo>
                  <a:cubicBezTo>
                    <a:pt x="0" y="5201"/>
                    <a:pt x="1495" y="6696"/>
                    <a:pt x="3348" y="6696"/>
                  </a:cubicBezTo>
                  <a:cubicBezTo>
                    <a:pt x="5178" y="6696"/>
                    <a:pt x="6696" y="5201"/>
                    <a:pt x="6696" y="3349"/>
                  </a:cubicBezTo>
                  <a:cubicBezTo>
                    <a:pt x="6696" y="1496"/>
                    <a:pt x="5178" y="1"/>
                    <a:pt x="33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3"/>
            <p:cNvSpPr/>
            <p:nvPr/>
          </p:nvSpPr>
          <p:spPr>
            <a:xfrm>
              <a:off x="6086800" y="1874050"/>
              <a:ext cx="167425" cy="167400"/>
            </a:xfrm>
            <a:custGeom>
              <a:avLst/>
              <a:gdLst/>
              <a:ahLst/>
              <a:cxnLst/>
              <a:rect l="l" t="t" r="r" b="b"/>
              <a:pathLst>
                <a:path w="6697" h="6696" extrusionOk="0">
                  <a:moveTo>
                    <a:pt x="3348" y="0"/>
                  </a:moveTo>
                  <a:cubicBezTo>
                    <a:pt x="1496" y="0"/>
                    <a:pt x="1" y="1496"/>
                    <a:pt x="1" y="3348"/>
                  </a:cubicBezTo>
                  <a:cubicBezTo>
                    <a:pt x="1" y="5201"/>
                    <a:pt x="1496" y="6696"/>
                    <a:pt x="3348" y="6696"/>
                  </a:cubicBezTo>
                  <a:cubicBezTo>
                    <a:pt x="5201" y="6696"/>
                    <a:pt x="6696" y="5201"/>
                    <a:pt x="6696" y="3348"/>
                  </a:cubicBezTo>
                  <a:cubicBezTo>
                    <a:pt x="6696" y="1496"/>
                    <a:pt x="5201" y="0"/>
                    <a:pt x="33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3"/>
            <p:cNvSpPr/>
            <p:nvPr/>
          </p:nvSpPr>
          <p:spPr>
            <a:xfrm>
              <a:off x="6384200" y="1874050"/>
              <a:ext cx="167425" cy="167400"/>
            </a:xfrm>
            <a:custGeom>
              <a:avLst/>
              <a:gdLst/>
              <a:ahLst/>
              <a:cxnLst/>
              <a:rect l="l" t="t" r="r" b="b"/>
              <a:pathLst>
                <a:path w="6697" h="6696" extrusionOk="0">
                  <a:moveTo>
                    <a:pt x="3349" y="0"/>
                  </a:moveTo>
                  <a:cubicBezTo>
                    <a:pt x="1496" y="0"/>
                    <a:pt x="1" y="1496"/>
                    <a:pt x="1" y="3348"/>
                  </a:cubicBezTo>
                  <a:cubicBezTo>
                    <a:pt x="1" y="5201"/>
                    <a:pt x="1496" y="6696"/>
                    <a:pt x="3349" y="6696"/>
                  </a:cubicBezTo>
                  <a:cubicBezTo>
                    <a:pt x="5201" y="6696"/>
                    <a:pt x="6696" y="5201"/>
                    <a:pt x="6696" y="3348"/>
                  </a:cubicBezTo>
                  <a:cubicBezTo>
                    <a:pt x="6696" y="1496"/>
                    <a:pt x="5201" y="0"/>
                    <a:pt x="33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3"/>
            <p:cNvSpPr/>
            <p:nvPr/>
          </p:nvSpPr>
          <p:spPr>
            <a:xfrm>
              <a:off x="6681600" y="1874050"/>
              <a:ext cx="167425" cy="167400"/>
            </a:xfrm>
            <a:custGeom>
              <a:avLst/>
              <a:gdLst/>
              <a:ahLst/>
              <a:cxnLst/>
              <a:rect l="l" t="t" r="r" b="b"/>
              <a:pathLst>
                <a:path w="6697" h="6696" extrusionOk="0">
                  <a:moveTo>
                    <a:pt x="3349" y="0"/>
                  </a:moveTo>
                  <a:cubicBezTo>
                    <a:pt x="1518" y="0"/>
                    <a:pt x="1" y="1496"/>
                    <a:pt x="1" y="3348"/>
                  </a:cubicBezTo>
                  <a:cubicBezTo>
                    <a:pt x="1" y="5201"/>
                    <a:pt x="1518" y="6696"/>
                    <a:pt x="3349" y="6696"/>
                  </a:cubicBezTo>
                  <a:cubicBezTo>
                    <a:pt x="5201" y="6696"/>
                    <a:pt x="6696" y="5201"/>
                    <a:pt x="6696" y="3348"/>
                  </a:cubicBezTo>
                  <a:cubicBezTo>
                    <a:pt x="6696" y="1496"/>
                    <a:pt x="5201" y="0"/>
                    <a:pt x="33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3"/>
            <p:cNvSpPr/>
            <p:nvPr/>
          </p:nvSpPr>
          <p:spPr>
            <a:xfrm>
              <a:off x="6979575" y="1874050"/>
              <a:ext cx="167400" cy="167400"/>
            </a:xfrm>
            <a:custGeom>
              <a:avLst/>
              <a:gdLst/>
              <a:ahLst/>
              <a:cxnLst/>
              <a:rect l="l" t="t" r="r" b="b"/>
              <a:pathLst>
                <a:path w="6696" h="6696" extrusionOk="0">
                  <a:moveTo>
                    <a:pt x="3348" y="0"/>
                  </a:moveTo>
                  <a:cubicBezTo>
                    <a:pt x="1495" y="0"/>
                    <a:pt x="0" y="1496"/>
                    <a:pt x="0" y="3348"/>
                  </a:cubicBezTo>
                  <a:cubicBezTo>
                    <a:pt x="0" y="5201"/>
                    <a:pt x="1495" y="6696"/>
                    <a:pt x="3348" y="6696"/>
                  </a:cubicBezTo>
                  <a:cubicBezTo>
                    <a:pt x="5178" y="6696"/>
                    <a:pt x="6696" y="5201"/>
                    <a:pt x="6696" y="3348"/>
                  </a:cubicBezTo>
                  <a:cubicBezTo>
                    <a:pt x="6696" y="1496"/>
                    <a:pt x="5178" y="0"/>
                    <a:pt x="33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2" name="Google Shape;502;p43"/>
          <p:cNvGrpSpPr/>
          <p:nvPr/>
        </p:nvGrpSpPr>
        <p:grpSpPr>
          <a:xfrm>
            <a:off x="4177940" y="3593075"/>
            <a:ext cx="185910" cy="185910"/>
            <a:chOff x="2173725" y="2771825"/>
            <a:chExt cx="651175" cy="651175"/>
          </a:xfrm>
        </p:grpSpPr>
        <p:sp>
          <p:nvSpPr>
            <p:cNvPr id="505" name="Google Shape;505;p43"/>
            <p:cNvSpPr/>
            <p:nvPr/>
          </p:nvSpPr>
          <p:spPr>
            <a:xfrm>
              <a:off x="2499575" y="2771825"/>
              <a:ext cx="25" cy="651175"/>
            </a:xfrm>
            <a:custGeom>
              <a:avLst/>
              <a:gdLst/>
              <a:ahLst/>
              <a:cxnLst/>
              <a:rect l="l" t="t" r="r" b="b"/>
              <a:pathLst>
                <a:path w="1" h="26047" fill="none" extrusionOk="0">
                  <a:moveTo>
                    <a:pt x="1" y="1"/>
                  </a:moveTo>
                  <a:lnTo>
                    <a:pt x="1" y="26047"/>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3"/>
            <p:cNvSpPr/>
            <p:nvPr/>
          </p:nvSpPr>
          <p:spPr>
            <a:xfrm>
              <a:off x="2173725" y="3097125"/>
              <a:ext cx="651175" cy="25"/>
            </a:xfrm>
            <a:custGeom>
              <a:avLst/>
              <a:gdLst/>
              <a:ahLst/>
              <a:cxnLst/>
              <a:rect l="l" t="t" r="r" b="b"/>
              <a:pathLst>
                <a:path w="26047" h="1" fill="none" extrusionOk="0">
                  <a:moveTo>
                    <a:pt x="26047" y="1"/>
                  </a:moveTo>
                  <a:lnTo>
                    <a:pt x="1" y="1"/>
                  </a:lnTo>
                </a:path>
              </a:pathLst>
            </a:custGeom>
            <a:noFill/>
            <a:ln w="9525" cap="flat" cmpd="sng">
              <a:solidFill>
                <a:srgbClr val="383544"/>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3"/>
            <p:cNvSpPr/>
            <p:nvPr/>
          </p:nvSpPr>
          <p:spPr>
            <a:xfrm>
              <a:off x="2173725" y="3097125"/>
              <a:ext cx="651175" cy="25"/>
            </a:xfrm>
            <a:custGeom>
              <a:avLst/>
              <a:gdLst/>
              <a:ahLst/>
              <a:cxnLst/>
              <a:rect l="l" t="t" r="r" b="b"/>
              <a:pathLst>
                <a:path w="26047" h="1" fill="none" extrusionOk="0">
                  <a:moveTo>
                    <a:pt x="26047" y="1"/>
                  </a:moveTo>
                  <a:lnTo>
                    <a:pt x="1" y="1"/>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3"/>
            <p:cNvSpPr/>
            <p:nvPr/>
          </p:nvSpPr>
          <p:spPr>
            <a:xfrm>
              <a:off x="2386875" y="2791925"/>
              <a:ext cx="224875" cy="611000"/>
            </a:xfrm>
            <a:custGeom>
              <a:avLst/>
              <a:gdLst/>
              <a:ahLst/>
              <a:cxnLst/>
              <a:rect l="l" t="t" r="r" b="b"/>
              <a:pathLst>
                <a:path w="8995" h="24440" fill="none" extrusionOk="0">
                  <a:moveTo>
                    <a:pt x="8995" y="0"/>
                  </a:moveTo>
                  <a:lnTo>
                    <a:pt x="0" y="24439"/>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3"/>
            <p:cNvSpPr/>
            <p:nvPr/>
          </p:nvSpPr>
          <p:spPr>
            <a:xfrm>
              <a:off x="2203850" y="2960975"/>
              <a:ext cx="590925" cy="272875"/>
            </a:xfrm>
            <a:custGeom>
              <a:avLst/>
              <a:gdLst/>
              <a:ahLst/>
              <a:cxnLst/>
              <a:rect l="l" t="t" r="r" b="b"/>
              <a:pathLst>
                <a:path w="23637" h="10915" fill="none" extrusionOk="0">
                  <a:moveTo>
                    <a:pt x="23637" y="1"/>
                  </a:moveTo>
                  <a:lnTo>
                    <a:pt x="1" y="10915"/>
                  </a:lnTo>
                </a:path>
              </a:pathLst>
            </a:custGeom>
            <a:solidFill>
              <a:schemeClr val="dk1"/>
            </a:solidFill>
            <a:ln w="9525" cap="flat" cmpd="sng">
              <a:solidFill>
                <a:schemeClr val="dk1"/>
              </a:solidFill>
              <a:prstDash val="solid"/>
              <a:miter lim="223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4" name="Google Shape;514;p43"/>
          <p:cNvSpPr/>
          <p:nvPr/>
        </p:nvSpPr>
        <p:spPr>
          <a:xfrm flipH="1">
            <a:off x="1" y="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1A3BC97A-17E8-7410-8123-CE596047895B}"/>
              </a:ext>
            </a:extLst>
          </p:cNvPr>
          <p:cNvGraphicFramePr/>
          <p:nvPr>
            <p:extLst>
              <p:ext uri="{D42A27DB-BD31-4B8C-83A1-F6EECF244321}">
                <p14:modId xmlns:p14="http://schemas.microsoft.com/office/powerpoint/2010/main" val="600657912"/>
              </p:ext>
            </p:extLst>
          </p:nvPr>
        </p:nvGraphicFramePr>
        <p:xfrm>
          <a:off x="3966619" y="1271587"/>
          <a:ext cx="5099901" cy="2928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84" name="Google Shape;584;p45"/>
          <p:cNvPicPr preferRelativeResize="0"/>
          <p:nvPr/>
        </p:nvPicPr>
        <p:blipFill rotWithShape="1">
          <a:blip r:embed="rId8">
            <a:alphaModFix/>
          </a:blip>
          <a:srcRect l="22929" r="27577"/>
          <a:stretch/>
        </p:blipFill>
        <p:spPr>
          <a:xfrm>
            <a:off x="725" y="0"/>
            <a:ext cx="3819300" cy="5143501"/>
          </a:xfrm>
          <a:prstGeom prst="rect">
            <a:avLst/>
          </a:prstGeom>
          <a:noFill/>
          <a:ln>
            <a:noFill/>
          </a:ln>
        </p:spPr>
      </p:pic>
      <p:sp>
        <p:nvSpPr>
          <p:cNvPr id="585" name="Google Shape;585;p45"/>
          <p:cNvSpPr/>
          <p:nvPr/>
        </p:nvSpPr>
        <p:spPr>
          <a:xfrm>
            <a:off x="3811219" y="150"/>
            <a:ext cx="155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5"/>
          <p:cNvSpPr txBox="1"/>
          <p:nvPr/>
        </p:nvSpPr>
        <p:spPr>
          <a:xfrm>
            <a:off x="50553" y="86100"/>
            <a:ext cx="8329066" cy="914100"/>
          </a:xfrm>
          <a:prstGeom prst="rect">
            <a:avLst/>
          </a:prstGeom>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spcFirstLastPara="1" wrap="square" lIns="0" tIns="91425" rIns="0" bIns="91425" anchor="ctr" anchorCtr="0">
            <a:noAutofit/>
          </a:bodyPr>
          <a:lstStyle/>
          <a:p>
            <a:pPr algn="ctr">
              <a:lnSpc>
                <a:spcPct val="150000"/>
              </a:lnSpc>
              <a:spcBef>
                <a:spcPts val="200"/>
              </a:spcBef>
            </a:pPr>
            <a:r>
              <a:rPr lang="en-BD" sz="1600" kern="100" dirty="0">
                <a:solidFill>
                  <a:schemeClr val="bg1"/>
                </a:solidFill>
                <a:effectLst/>
                <a:latin typeface="Impact" panose="020B0806030902050204" pitchFamily="34" charset="0"/>
                <a:ea typeface="Times New Roman" panose="02020603050405020304" pitchFamily="18" charset="0"/>
                <a:cs typeface="Vrinda" panose="020B0502040204020203" pitchFamily="34" charset="0"/>
              </a:rPr>
              <a:t>Explain the need to consider the general role and function of guest services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44"/>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93CA2CD-1DA4-C4A2-F4FC-0D53DA4FD300}"/>
              </a:ext>
            </a:extLst>
          </p:cNvPr>
          <p:cNvGraphicFramePr/>
          <p:nvPr>
            <p:extLst>
              <p:ext uri="{D42A27DB-BD31-4B8C-83A1-F6EECF244321}">
                <p14:modId xmlns:p14="http://schemas.microsoft.com/office/powerpoint/2010/main" val="942711754"/>
              </p:ext>
            </p:extLst>
          </p:nvPr>
        </p:nvGraphicFramePr>
        <p:xfrm>
          <a:off x="3762832" y="824092"/>
          <a:ext cx="5202057" cy="4070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53" name="Google Shape;653;p47"/>
          <p:cNvPicPr preferRelativeResize="0"/>
          <p:nvPr/>
        </p:nvPicPr>
        <p:blipFill rotWithShape="1">
          <a:blip r:embed="rId8">
            <a:alphaModFix/>
          </a:blip>
          <a:srcRect/>
          <a:stretch/>
        </p:blipFill>
        <p:spPr>
          <a:xfrm flipH="1">
            <a:off x="1" y="0"/>
            <a:ext cx="3433275" cy="5143501"/>
          </a:xfrm>
          <a:prstGeom prst="rect">
            <a:avLst/>
          </a:prstGeom>
          <a:noFill/>
          <a:ln>
            <a:noFill/>
          </a:ln>
        </p:spPr>
      </p:pic>
      <p:sp>
        <p:nvSpPr>
          <p:cNvPr id="654" name="Google Shape;654;p47"/>
          <p:cNvSpPr/>
          <p:nvPr/>
        </p:nvSpPr>
        <p:spPr>
          <a:xfrm flipH="1">
            <a:off x="3433276" y="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7"/>
          <p:cNvSpPr txBox="1"/>
          <p:nvPr/>
        </p:nvSpPr>
        <p:spPr>
          <a:xfrm>
            <a:off x="179111" y="68896"/>
            <a:ext cx="8371958" cy="712332"/>
          </a:xfrm>
          <a:prstGeom prst="rect">
            <a:avLst/>
          </a:prstGeom>
          <a:solidFill>
            <a:schemeClr val="accent2">
              <a:lumMod val="75000"/>
            </a:schemeClr>
          </a:solidFill>
          <a:ln>
            <a:noFill/>
          </a:ln>
        </p:spPr>
        <p:txBody>
          <a:bodyPr spcFirstLastPara="1" wrap="square" lIns="0" tIns="91425" rIns="0" bIns="91425" anchor="ctr" anchorCtr="0">
            <a:noAutofit/>
          </a:bodyPr>
          <a:lstStyle/>
          <a:p>
            <a:pPr algn="ctr">
              <a:lnSpc>
                <a:spcPct val="150000"/>
              </a:lnSpc>
              <a:spcBef>
                <a:spcPts val="200"/>
              </a:spcBef>
            </a:pPr>
            <a:r>
              <a:rPr lang="en-BD" kern="100" dirty="0">
                <a:solidFill>
                  <a:schemeClr val="bg1"/>
                </a:solidFill>
                <a:effectLst/>
                <a:latin typeface="Impact" panose="020B0806030902050204" pitchFamily="34" charset="0"/>
                <a:ea typeface="Times New Roman" panose="02020603050405020304" pitchFamily="18" charset="0"/>
                <a:cs typeface="Vrinda" panose="020B0502040204020203" pitchFamily="34" charset="0"/>
              </a:rPr>
              <a:t>Discuss the importance of hospitality and how hotels meet/exceed guest expectations</a:t>
            </a:r>
          </a:p>
        </p:txBody>
      </p:sp>
      <p:sp>
        <p:nvSpPr>
          <p:cNvPr id="667" name="Google Shape;667;p47"/>
          <p:cNvSpPr/>
          <p:nvPr/>
        </p:nvSpPr>
        <p:spPr>
          <a:xfrm flipH="1">
            <a:off x="8706299" y="1847641"/>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01"/>
        <p:cNvGrpSpPr/>
        <p:nvPr/>
      </p:nvGrpSpPr>
      <p:grpSpPr>
        <a:xfrm>
          <a:off x="0" y="0"/>
          <a:ext cx="0" cy="0"/>
          <a:chOff x="0" y="0"/>
          <a:chExt cx="0" cy="0"/>
        </a:xfrm>
      </p:grpSpPr>
      <p:sp>
        <p:nvSpPr>
          <p:cNvPr id="702" name="Google Shape;702;p49"/>
          <p:cNvSpPr txBox="1">
            <a:spLocks noGrp="1"/>
          </p:cNvSpPr>
          <p:nvPr>
            <p:ph type="title"/>
          </p:nvPr>
        </p:nvSpPr>
        <p:spPr>
          <a:xfrm>
            <a:off x="448145" y="145350"/>
            <a:ext cx="3273065" cy="1055297"/>
          </a:xfrm>
          <a:prstGeom prst="rect">
            <a:avLst/>
          </a:prstGeom>
          <a:solidFill>
            <a:schemeClr val="accent1">
              <a:lumMod val="75000"/>
            </a:scheme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solidFill>
                  <a:schemeClr val="lt1"/>
                </a:solidFill>
                <a:latin typeface="Impact" panose="020B0806030902050204" pitchFamily="34" charset="0"/>
              </a:rPr>
              <a:t>Conclusion</a:t>
            </a:r>
            <a:endParaRPr sz="2000" dirty="0">
              <a:solidFill>
                <a:schemeClr val="lt1"/>
              </a:solidFill>
              <a:latin typeface="Impact" panose="020B0806030902050204" pitchFamily="34" charset="0"/>
            </a:endParaRPr>
          </a:p>
        </p:txBody>
      </p:sp>
      <p:sp>
        <p:nvSpPr>
          <p:cNvPr id="703" name="Google Shape;703;p49"/>
          <p:cNvSpPr/>
          <p:nvPr/>
        </p:nvSpPr>
        <p:spPr>
          <a:xfrm flipH="1">
            <a:off x="1" y="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9"/>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dirty="0">
                <a:solidFill>
                  <a:schemeClr val="lt1"/>
                </a:solidFill>
                <a:latin typeface="Philosopher"/>
                <a:ea typeface="Philosopher"/>
                <a:cs typeface="Philosopher"/>
                <a:sym typeface="Philosopher"/>
              </a:rPr>
              <a:t>2023</a:t>
            </a:r>
            <a:endParaRPr sz="1100" dirty="0">
              <a:solidFill>
                <a:schemeClr val="lt1"/>
              </a:solidFill>
              <a:latin typeface="Philosopher"/>
              <a:ea typeface="Philosopher"/>
              <a:cs typeface="Philosopher"/>
              <a:sym typeface="Philosopher"/>
            </a:endParaRPr>
          </a:p>
        </p:txBody>
      </p:sp>
      <p:sp>
        <p:nvSpPr>
          <p:cNvPr id="705" name="Google Shape;705;p49"/>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lt1"/>
                </a:solidFill>
                <a:latin typeface="Philosopher"/>
                <a:ea typeface="Philosopher"/>
                <a:cs typeface="Philosopher"/>
                <a:sym typeface="Philosopher"/>
              </a:rPr>
              <a:t>HOTEL MANAGEMENT</a:t>
            </a:r>
            <a:endParaRPr sz="1100">
              <a:solidFill>
                <a:schemeClr val="lt1"/>
              </a:solidFill>
              <a:latin typeface="Philosopher"/>
              <a:ea typeface="Philosopher"/>
              <a:cs typeface="Philosopher"/>
              <a:sym typeface="Philosopher"/>
            </a:endParaRPr>
          </a:p>
        </p:txBody>
      </p:sp>
      <p:sp>
        <p:nvSpPr>
          <p:cNvPr id="706" name="Google Shape;706;p49"/>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lt1"/>
                </a:solidFill>
                <a:latin typeface="Philosopher"/>
                <a:ea typeface="Philosopher"/>
                <a:cs typeface="Philosopher"/>
                <a:sym typeface="Philosopher"/>
              </a:rPr>
              <a:t>BUSINESS</a:t>
            </a:r>
            <a:endParaRPr sz="1100">
              <a:solidFill>
                <a:schemeClr val="lt1"/>
              </a:solidFill>
              <a:latin typeface="Philosopher"/>
              <a:ea typeface="Philosopher"/>
              <a:cs typeface="Philosopher"/>
              <a:sym typeface="Philosopher"/>
            </a:endParaRPr>
          </a:p>
        </p:txBody>
      </p:sp>
      <p:sp>
        <p:nvSpPr>
          <p:cNvPr id="707" name="Google Shape;707;p49"/>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chemeClr val="lt1"/>
            </a:solidFill>
            <a:prstDash val="solid"/>
            <a:round/>
            <a:headEnd type="none" w="med" len="med"/>
            <a:tailEnd type="none" w="med" len="med"/>
          </a:ln>
        </p:spPr>
      </p:sp>
      <p:sp>
        <p:nvSpPr>
          <p:cNvPr id="708" name="Google Shape;708;p49"/>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chemeClr val="lt1"/>
            </a:solidFill>
            <a:prstDash val="solid"/>
            <a:round/>
            <a:headEnd type="none" w="med" len="med"/>
            <a:tailEnd type="none" w="med" len="med"/>
          </a:ln>
        </p:spPr>
      </p:sp>
      <p:graphicFrame>
        <p:nvGraphicFramePr>
          <p:cNvPr id="2" name="Diagram 1">
            <a:extLst>
              <a:ext uri="{FF2B5EF4-FFF2-40B4-BE49-F238E27FC236}">
                <a16:creationId xmlns:a16="http://schemas.microsoft.com/office/drawing/2014/main" id="{6901C9FF-61A1-405F-718E-63FE7AAFC1CC}"/>
              </a:ext>
            </a:extLst>
          </p:cNvPr>
          <p:cNvGraphicFramePr/>
          <p:nvPr>
            <p:extLst>
              <p:ext uri="{D42A27DB-BD31-4B8C-83A1-F6EECF244321}">
                <p14:modId xmlns:p14="http://schemas.microsoft.com/office/powerpoint/2010/main" val="523384426"/>
              </p:ext>
            </p:extLst>
          </p:nvPr>
        </p:nvGraphicFramePr>
        <p:xfrm>
          <a:off x="432022" y="1676418"/>
          <a:ext cx="5811000" cy="32186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80DB-4076-3242-60EA-DF1DFC6C1D9E}"/>
              </a:ext>
            </a:extLst>
          </p:cNvPr>
          <p:cNvSpPr>
            <a:spLocks noGrp="1"/>
          </p:cNvSpPr>
          <p:nvPr>
            <p:ph type="title"/>
          </p:nvPr>
        </p:nvSpPr>
        <p:spPr>
          <a:xfrm>
            <a:off x="154392" y="132624"/>
            <a:ext cx="6029592" cy="755700"/>
          </a:xfrm>
        </p:spPr>
        <p:txBody>
          <a:bodyPr/>
          <a:lstStyle/>
          <a:p>
            <a:r>
              <a:rPr lang="en-BD" dirty="0">
                <a:solidFill>
                  <a:schemeClr val="tx1"/>
                </a:solidFill>
                <a:latin typeface="Impact" panose="020B0806030902050204" pitchFamily="34" charset="0"/>
              </a:rPr>
              <a:t>References</a:t>
            </a:r>
          </a:p>
        </p:txBody>
      </p:sp>
      <p:sp>
        <p:nvSpPr>
          <p:cNvPr id="3" name="Text Placeholder 2">
            <a:extLst>
              <a:ext uri="{FF2B5EF4-FFF2-40B4-BE49-F238E27FC236}">
                <a16:creationId xmlns:a16="http://schemas.microsoft.com/office/drawing/2014/main" id="{7043A7D4-6978-362C-D42B-C151EF9B95D6}"/>
              </a:ext>
            </a:extLst>
          </p:cNvPr>
          <p:cNvSpPr>
            <a:spLocks noGrp="1"/>
          </p:cNvSpPr>
          <p:nvPr>
            <p:ph type="body" idx="1"/>
          </p:nvPr>
        </p:nvSpPr>
        <p:spPr>
          <a:xfrm>
            <a:off x="166751" y="1152275"/>
            <a:ext cx="8810498" cy="3499401"/>
          </a:xfrm>
        </p:spPr>
        <p:txBody>
          <a:bodyPr/>
          <a:lstStyle/>
          <a:p>
            <a:pPr marL="0" algn="just"/>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Ali, B.J.,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Gardi</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Jabbar Othman, B., Ali Ahmed, S., Burhan Ismael, N., Abdalla Hamza, P., Mahmood Aziz, H., Sabir, B.Y.,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Sorguli</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Anwar, G., 2021. Hotel service quality: The impact of service quality on customer satisfaction in hospitality.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Ali, BJ, </a:t>
            </a:r>
            <a:r>
              <a:rPr lang="en-GB" sz="1200" i="1"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Gardi</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Othman, BJ, Ahmed, SA, Ismael, NB, Hamza, PA, Aziz, HM, Sabir, BY, Anwar, G.(2021). Hotel Service Quality: The Impact of Service Quality on Customer Satisfaction in Hospitality. International Journal of Engineering, Business and Management</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pp.14-28.</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Rescalvo</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-Martin, E., Gutierrez-Gutierrez, L. and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Llorens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-Montes, F.J., 2021. The effect of paradoxical leadership on extra-role service in the hospitality industry.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Contemporary Hospitality Management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33</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(10), pp.3661-3684.</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Baek, J., Choe, Y. and Ok, C.M., 2020. Determinants of hotel guests’ service experiences: an examination of differences between lifestyle and traditional hotels.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pp.88-105.</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Harwood, T.,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Bogicevic</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Viglia</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Beldona</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Hofacker</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2019. Technological disruptions in services: lessons from tourism and hospitality.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Service Management</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 T.,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Stifanich</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L.P.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Šimunić</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Internet of things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iot</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tourism and hospitality: Opportunities and challenges.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in South East Europe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pp.163-175.</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Chen, Y.A. and Chen, C.L., 2022. Case study of sustainable service design in the hospitality industry. </a:t>
            </a:r>
            <a:r>
              <a:rPr lang="en-GB" sz="12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Chinese Management Studies</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pp.162-196.</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Ghosh, A. and Shum, C., 2019. Why do employees break rules? Understanding organizational rule-breaking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hospitality.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81</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pp.1-10.</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McCartney, G. and McCartney, A., 2020. Rise of the machines: towards a conceptual service-robot research framework for the hospitality and tourism industry.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32</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 pp.3835-3851.</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a:p>
            <a:pPr marL="0" algn="just"/>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Naumov, N., 2019. The impact of robots, artificial intelligence, and service automation on service quality and service experience in hospitality. In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Robots, artificial intelligence, and service automation in travel, tourism and hospitality</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123-133). emerald publishing limited.</a:t>
            </a:r>
            <a:endParaRPr lang="en-GB" sz="12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251483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5462CAA-4652-3A85-8E46-76B45538575F}"/>
              </a:ext>
            </a:extLst>
          </p:cNvPr>
          <p:cNvSpPr>
            <a:spLocks noGrp="1"/>
          </p:cNvSpPr>
          <p:nvPr>
            <p:ph type="body" idx="1"/>
          </p:nvPr>
        </p:nvSpPr>
        <p:spPr>
          <a:xfrm>
            <a:off x="2175089" y="1265582"/>
            <a:ext cx="4976400" cy="1859100"/>
          </a:xfrm>
        </p:spPr>
        <p:txBody>
          <a:bodyPr/>
          <a:lstStyle/>
          <a:p>
            <a:pPr algn="ctr"/>
            <a:r>
              <a:rPr lang="en-BD" dirty="0">
                <a:solidFill>
                  <a:schemeClr val="bg1">
                    <a:lumMod val="50000"/>
                  </a:schemeClr>
                </a:solidFill>
                <a:latin typeface="Times New Roman" panose="02020603050405020304" pitchFamily="18" charset="0"/>
                <a:cs typeface="Times New Roman" panose="02020603050405020304" pitchFamily="18" charset="0"/>
              </a:rPr>
              <a:t>THANK</a:t>
            </a:r>
            <a:r>
              <a:rPr lang="en-BD" dirty="0">
                <a:latin typeface="Times New Roman" panose="02020603050405020304" pitchFamily="18" charset="0"/>
                <a:cs typeface="Times New Roman" panose="02020603050405020304" pitchFamily="18" charset="0"/>
              </a:rPr>
              <a:t> </a:t>
            </a:r>
            <a:r>
              <a:rPr lang="en-BD" dirty="0">
                <a:solidFill>
                  <a:schemeClr val="bg2"/>
                </a:solidFill>
                <a:latin typeface="Times New Roman" panose="02020603050405020304" pitchFamily="18" charset="0"/>
                <a:cs typeface="Times New Roman" panose="02020603050405020304" pitchFamily="18" charset="0"/>
              </a:rPr>
              <a:t>YOU</a:t>
            </a:r>
          </a:p>
          <a:p>
            <a:pPr algn="ctr"/>
            <a:r>
              <a:rPr lang="en-BD" dirty="0">
                <a:solidFill>
                  <a:schemeClr val="bg2"/>
                </a:solidFill>
                <a:latin typeface="Times New Roman" panose="02020603050405020304" pitchFamily="18" charset="0"/>
                <a:cs typeface="Times New Roman" panose="02020603050405020304" pitchFamily="18" charset="0"/>
              </a:rPr>
              <a:t>ANY </a:t>
            </a:r>
            <a:r>
              <a:rPr lang="en-BD" dirty="0">
                <a:solidFill>
                  <a:schemeClr val="bg1">
                    <a:lumMod val="50000"/>
                  </a:schemeClr>
                </a:solidFill>
                <a:latin typeface="Times New Roman" panose="02020603050405020304" pitchFamily="18" charset="0"/>
                <a:cs typeface="Times New Roman" panose="02020603050405020304" pitchFamily="18" charset="0"/>
              </a:rPr>
              <a:t>QUESTIONS?</a:t>
            </a:r>
          </a:p>
        </p:txBody>
      </p:sp>
    </p:spTree>
    <p:extLst>
      <p:ext uri="{BB962C8B-B14F-4D97-AF65-F5344CB8AC3E}">
        <p14:creationId xmlns:p14="http://schemas.microsoft.com/office/powerpoint/2010/main" val="3638199269"/>
      </p:ext>
    </p:extLst>
  </p:cSld>
  <p:clrMapOvr>
    <a:masterClrMapping/>
  </p:clrMapOvr>
</p:sld>
</file>

<file path=ppt/theme/theme1.xml><?xml version="1.0" encoding="utf-8"?>
<a:theme xmlns:a="http://schemas.openxmlformats.org/drawingml/2006/main" name="Business Major for College: Hotel Management by Slidesgo">
  <a:themeElements>
    <a:clrScheme name="Simple Light">
      <a:dk1>
        <a:srgbClr val="000000"/>
      </a:dk1>
      <a:lt1>
        <a:srgbClr val="FFFBF5"/>
      </a:lt1>
      <a:dk2>
        <a:srgbClr val="B96B15"/>
      </a:dk2>
      <a:lt2>
        <a:srgbClr val="F6ECDE"/>
      </a:lt2>
      <a:accent1>
        <a:srgbClr val="FCB293"/>
      </a:accent1>
      <a:accent2>
        <a:srgbClr val="FE4F1C"/>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2513</Words>
  <Application>Microsoft Office PowerPoint</Application>
  <PresentationFormat>On-screen Show (16:9)</PresentationFormat>
  <Paragraphs>109</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Dosis</vt:lpstr>
      <vt:lpstr>Times New Roman</vt:lpstr>
      <vt:lpstr>Philosopher</vt:lpstr>
      <vt:lpstr>Impact</vt:lpstr>
      <vt:lpstr>Business Major for College: Hotel Management by Slidesgo</vt:lpstr>
      <vt:lpstr>The role and importance of quality service, hospitality, and guest services within the Regent Hotel and Resort   Module title and code: Hospitality and Guest Service (BMIH4003) Student Name: Jahangir Chowdhury Student ID: 2214884 Lecturer Name: Charlotte Joyner </vt:lpstr>
      <vt:lpstr>INTRODUCTION</vt:lpstr>
      <vt:lpstr>PowerPoint Presentation</vt:lpstr>
      <vt:lpstr>PowerPoint Presentation</vt:lpstr>
      <vt:lpstr>PowerPoint Presentation</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Regent Hotel and Resort   Module title and code: Hospitality and Guest Service (BMIH4003) Student Name: Jahangir Chowdhury Student ID: 2214884 Lecturer Name: </dc:title>
  <cp:lastModifiedBy>Jahangir Chowdhury</cp:lastModifiedBy>
  <cp:revision>2</cp:revision>
  <dcterms:modified xsi:type="dcterms:W3CDTF">2023-05-24T22:06:23Z</dcterms:modified>
</cp:coreProperties>
</file>