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modernComment_103_4CCABBD5.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2" r:id="rId2"/>
    <p:sldId id="267" r:id="rId3"/>
    <p:sldId id="257" r:id="rId4"/>
    <p:sldId id="258" r:id="rId5"/>
    <p:sldId id="260" r:id="rId6"/>
    <p:sldId id="259" r:id="rId7"/>
    <p:sldId id="261" r:id="rId8"/>
    <p:sldId id="265" r:id="rId9"/>
    <p:sldId id="268" r:id="rId10"/>
    <p:sldId id="27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A553D32-38F2-145B-05A7-F5E309FBF6C2}" name="Laila Surani" initials="LS" userId="S::l.surani@uwtsd.ac.uk::d9e3be33-304d-43a2-900d-ef35edf6177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85" d="100"/>
          <a:sy n="85" d="100"/>
        </p:scale>
        <p:origin x="17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omments/modernComment_103_4CCABBD5.xml><?xml version="1.0" encoding="utf-8"?>
<p188:cmLst xmlns:a="http://schemas.openxmlformats.org/drawingml/2006/main" xmlns:r="http://schemas.openxmlformats.org/officeDocument/2006/relationships" xmlns:p188="http://schemas.microsoft.com/office/powerpoint/2018/8/main">
  <p188:cm id="{C655E5DC-1CA9-4048-9EE9-1D5DA3B63C1F}" authorId="{EA553D32-38F2-145B-05A7-F5E309FBF6C2}" created="2022-11-22T12:10:23.249">
    <ac:txMkLst xmlns:ac="http://schemas.microsoft.com/office/drawing/2013/main/command">
      <pc:docMk xmlns:pc="http://schemas.microsoft.com/office/powerpoint/2013/main/command"/>
      <pc:sldMk xmlns:pc="http://schemas.microsoft.com/office/powerpoint/2013/main/command" cId="1288354773" sldId="259"/>
      <ac:spMk id="2" creationId="{2AE0424D-DEAE-2C11-3AF2-3E9CA2DF8D44}"/>
      <ac:txMk cp="0" len="29">
        <ac:context len="30" hash="1771019561"/>
      </ac:txMk>
    </ac:txMkLst>
    <p188:pos x="6712670" y="586982"/>
    <p188:txBody>
      <a:bodyPr/>
      <a:lstStyle/>
      <a:p>
        <a:r>
          <a:rPr lang="en-GB"/>
          <a:t>Relevant legislation related to your issue</a:t>
        </a:r>
      </a:p>
    </p188:txBody>
  </p188:cm>
</p188:cmLst>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A523E8E-86BF-4CDE-B650-E791B557DF77}" type="datetimeFigureOut">
              <a:rPr lang="en-GB" smtClean="0"/>
              <a:t>27/11/2022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6709B28-A5D4-437F-AFEE-DDD7525D6317}" type="slidenum">
              <a:rPr lang="en-GB" smtClean="0"/>
              <a:t>‹#›</a:t>
            </a:fld>
            <a:endParaRPr lang="en-GB"/>
          </a:p>
        </p:txBody>
      </p:sp>
    </p:spTree>
    <p:extLst>
      <p:ext uri="{BB962C8B-B14F-4D97-AF65-F5344CB8AC3E}">
        <p14:creationId xmlns:p14="http://schemas.microsoft.com/office/powerpoint/2010/main" val="6407069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523E8E-86BF-4CDE-B650-E791B557DF77}"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709B28-A5D4-437F-AFEE-DDD7525D6317}" type="slidenum">
              <a:rPr lang="en-GB" smtClean="0"/>
              <a:t>‹#›</a:t>
            </a:fld>
            <a:endParaRPr lang="en-GB"/>
          </a:p>
        </p:txBody>
      </p:sp>
    </p:spTree>
    <p:extLst>
      <p:ext uri="{BB962C8B-B14F-4D97-AF65-F5344CB8AC3E}">
        <p14:creationId xmlns:p14="http://schemas.microsoft.com/office/powerpoint/2010/main" val="3004502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523E8E-86BF-4CDE-B650-E791B557DF77}"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6709B28-A5D4-437F-AFEE-DDD7525D6317}" type="slidenum">
              <a:rPr lang="en-GB" smtClean="0"/>
              <a:t>‹#›</a:t>
            </a:fld>
            <a:endParaRPr lang="en-GB"/>
          </a:p>
        </p:txBody>
      </p:sp>
    </p:spTree>
    <p:extLst>
      <p:ext uri="{BB962C8B-B14F-4D97-AF65-F5344CB8AC3E}">
        <p14:creationId xmlns:p14="http://schemas.microsoft.com/office/powerpoint/2010/main" val="1121795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523E8E-86BF-4CDE-B650-E791B557DF77}"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709B28-A5D4-437F-AFEE-DDD7525D6317}" type="slidenum">
              <a:rPr lang="en-GB" smtClean="0"/>
              <a:t>‹#›</a:t>
            </a:fld>
            <a:endParaRPr lang="en-GB"/>
          </a:p>
        </p:txBody>
      </p:sp>
    </p:spTree>
    <p:extLst>
      <p:ext uri="{BB962C8B-B14F-4D97-AF65-F5344CB8AC3E}">
        <p14:creationId xmlns:p14="http://schemas.microsoft.com/office/powerpoint/2010/main" val="1571004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A523E8E-86BF-4CDE-B650-E791B557DF77}" type="datetimeFigureOut">
              <a:rPr lang="en-GB" smtClean="0"/>
              <a:t>27/11/2022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709B28-A5D4-437F-AFEE-DDD7525D6317}" type="slidenum">
              <a:rPr lang="en-GB" smtClean="0"/>
              <a:t>‹#›</a:t>
            </a:fld>
            <a:endParaRPr lang="en-GB"/>
          </a:p>
        </p:txBody>
      </p:sp>
    </p:spTree>
    <p:extLst>
      <p:ext uri="{BB962C8B-B14F-4D97-AF65-F5344CB8AC3E}">
        <p14:creationId xmlns:p14="http://schemas.microsoft.com/office/powerpoint/2010/main" val="3244853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A523E8E-86BF-4CDE-B650-E791B557DF77}" type="datetimeFigureOut">
              <a:rPr lang="en-GB" smtClean="0"/>
              <a:t>27/11/2022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709B28-A5D4-437F-AFEE-DDD7525D6317}" type="slidenum">
              <a:rPr lang="en-GB" smtClean="0"/>
              <a:t>‹#›</a:t>
            </a:fld>
            <a:endParaRPr lang="en-GB"/>
          </a:p>
        </p:txBody>
      </p:sp>
    </p:spTree>
    <p:extLst>
      <p:ext uri="{BB962C8B-B14F-4D97-AF65-F5344CB8AC3E}">
        <p14:creationId xmlns:p14="http://schemas.microsoft.com/office/powerpoint/2010/main" val="3290864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523E8E-86BF-4CDE-B650-E791B557DF77}" type="datetimeFigureOut">
              <a:rPr lang="en-GB" smtClean="0"/>
              <a:t>27/11/2022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6709B28-A5D4-437F-AFEE-DDD7525D6317}" type="slidenum">
              <a:rPr lang="en-GB" smtClean="0"/>
              <a:t>‹#›</a:t>
            </a:fld>
            <a:endParaRPr lang="en-GB"/>
          </a:p>
        </p:txBody>
      </p:sp>
    </p:spTree>
    <p:extLst>
      <p:ext uri="{BB962C8B-B14F-4D97-AF65-F5344CB8AC3E}">
        <p14:creationId xmlns:p14="http://schemas.microsoft.com/office/powerpoint/2010/main" val="418266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523E8E-86BF-4CDE-B650-E791B557DF77}"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6709B28-A5D4-437F-AFEE-DDD7525D6317}" type="slidenum">
              <a:rPr lang="en-GB" smtClean="0"/>
              <a:t>‹#›</a:t>
            </a:fld>
            <a:endParaRPr lang="en-GB"/>
          </a:p>
        </p:txBody>
      </p:sp>
    </p:spTree>
    <p:extLst>
      <p:ext uri="{BB962C8B-B14F-4D97-AF65-F5344CB8AC3E}">
        <p14:creationId xmlns:p14="http://schemas.microsoft.com/office/powerpoint/2010/main" val="26899259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523E8E-86BF-4CDE-B650-E791B557DF77}"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6709B28-A5D4-437F-AFEE-DDD7525D6317}" type="slidenum">
              <a:rPr lang="en-GB" smtClean="0"/>
              <a:t>‹#›</a:t>
            </a:fld>
            <a:endParaRPr lang="en-GB"/>
          </a:p>
        </p:txBody>
      </p:sp>
    </p:spTree>
    <p:extLst>
      <p:ext uri="{BB962C8B-B14F-4D97-AF65-F5344CB8AC3E}">
        <p14:creationId xmlns:p14="http://schemas.microsoft.com/office/powerpoint/2010/main" val="2672789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523E8E-86BF-4CDE-B650-E791B557DF77}"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6709B28-A5D4-437F-AFEE-DDD7525D6317}" type="slidenum">
              <a:rPr lang="en-GB" smtClean="0"/>
              <a:t>‹#›</a:t>
            </a:fld>
            <a:endParaRPr lang="en-GB"/>
          </a:p>
        </p:txBody>
      </p:sp>
    </p:spTree>
    <p:extLst>
      <p:ext uri="{BB962C8B-B14F-4D97-AF65-F5344CB8AC3E}">
        <p14:creationId xmlns:p14="http://schemas.microsoft.com/office/powerpoint/2010/main" val="1446153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A523E8E-86BF-4CDE-B650-E791B557DF77}"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6709B28-A5D4-437F-AFEE-DDD7525D6317}" type="slidenum">
              <a:rPr lang="en-GB" smtClean="0"/>
              <a:t>‹#›</a:t>
            </a:fld>
            <a:endParaRPr lang="en-GB"/>
          </a:p>
        </p:txBody>
      </p:sp>
    </p:spTree>
    <p:extLst>
      <p:ext uri="{BB962C8B-B14F-4D97-AF65-F5344CB8AC3E}">
        <p14:creationId xmlns:p14="http://schemas.microsoft.com/office/powerpoint/2010/main" val="10307271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A523E8E-86BF-4CDE-B650-E791B557DF77}"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6709B28-A5D4-437F-AFEE-DDD7525D6317}" type="slidenum">
              <a:rPr lang="en-GB" smtClean="0"/>
              <a:t>‹#›</a:t>
            </a:fld>
            <a:endParaRPr lang="en-GB"/>
          </a:p>
        </p:txBody>
      </p:sp>
    </p:spTree>
    <p:extLst>
      <p:ext uri="{BB962C8B-B14F-4D97-AF65-F5344CB8AC3E}">
        <p14:creationId xmlns:p14="http://schemas.microsoft.com/office/powerpoint/2010/main" val="18959896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523E8E-86BF-4CDE-B650-E791B557DF77}"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6709B28-A5D4-437F-AFEE-DDD7525D6317}" type="slidenum">
              <a:rPr lang="en-GB" smtClean="0"/>
              <a:t>‹#›</a:t>
            </a:fld>
            <a:endParaRPr lang="en-GB"/>
          </a:p>
        </p:txBody>
      </p:sp>
    </p:spTree>
    <p:extLst>
      <p:ext uri="{BB962C8B-B14F-4D97-AF65-F5344CB8AC3E}">
        <p14:creationId xmlns:p14="http://schemas.microsoft.com/office/powerpoint/2010/main" val="19375276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A523E8E-86BF-4CDE-B650-E791B557DF77}" type="datetimeFigureOut">
              <a:rPr lang="en-GB" smtClean="0"/>
              <a:t>27/11/2022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709B28-A5D4-437F-AFEE-DDD7525D6317}" type="slidenum">
              <a:rPr lang="en-GB" smtClean="0"/>
              <a:t>‹#›</a:t>
            </a:fld>
            <a:endParaRPr lang="en-GB"/>
          </a:p>
        </p:txBody>
      </p:sp>
    </p:spTree>
    <p:extLst>
      <p:ext uri="{BB962C8B-B14F-4D97-AF65-F5344CB8AC3E}">
        <p14:creationId xmlns:p14="http://schemas.microsoft.com/office/powerpoint/2010/main" val="3190548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A523E8E-86BF-4CDE-B650-E791B557DF77}" type="datetimeFigureOut">
              <a:rPr lang="en-GB" smtClean="0"/>
              <a:t>27/11/2022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B6709B28-A5D4-437F-AFEE-DDD7525D6317}" type="slidenum">
              <a:rPr lang="en-GB" smtClean="0"/>
              <a:t>‹#›</a:t>
            </a:fld>
            <a:endParaRPr lang="en-GB"/>
          </a:p>
        </p:txBody>
      </p:sp>
    </p:spTree>
    <p:extLst>
      <p:ext uri="{BB962C8B-B14F-4D97-AF65-F5344CB8AC3E}">
        <p14:creationId xmlns:p14="http://schemas.microsoft.com/office/powerpoint/2010/main" val="11955451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A523E8E-86BF-4CDE-B650-E791B557DF77}"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709B28-A5D4-437F-AFEE-DDD7525D6317}" type="slidenum">
              <a:rPr lang="en-GB" smtClean="0"/>
              <a:t>‹#›</a:t>
            </a:fld>
            <a:endParaRPr lang="en-GB"/>
          </a:p>
        </p:txBody>
      </p:sp>
    </p:spTree>
    <p:extLst>
      <p:ext uri="{BB962C8B-B14F-4D97-AF65-F5344CB8AC3E}">
        <p14:creationId xmlns:p14="http://schemas.microsoft.com/office/powerpoint/2010/main" val="31015614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A523E8E-86BF-4CDE-B650-E791B557DF77}"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6709B28-A5D4-437F-AFEE-DDD7525D6317}" type="slidenum">
              <a:rPr lang="en-GB" smtClean="0"/>
              <a:t>‹#›</a:t>
            </a:fld>
            <a:endParaRPr lang="en-GB"/>
          </a:p>
        </p:txBody>
      </p:sp>
    </p:spTree>
    <p:extLst>
      <p:ext uri="{BB962C8B-B14F-4D97-AF65-F5344CB8AC3E}">
        <p14:creationId xmlns:p14="http://schemas.microsoft.com/office/powerpoint/2010/main" val="4266509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A523E8E-86BF-4CDE-B650-E791B557DF77}" type="datetimeFigureOut">
              <a:rPr lang="en-GB" smtClean="0"/>
              <a:t>27/11/2022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6709B28-A5D4-437F-AFEE-DDD7525D6317}" type="slidenum">
              <a:rPr lang="en-GB" smtClean="0"/>
              <a:t>‹#›</a:t>
            </a:fld>
            <a:endParaRPr lang="en-GB"/>
          </a:p>
        </p:txBody>
      </p:sp>
    </p:spTree>
    <p:extLst>
      <p:ext uri="{BB962C8B-B14F-4D97-AF65-F5344CB8AC3E}">
        <p14:creationId xmlns:p14="http://schemas.microsoft.com/office/powerpoint/2010/main" val="27061229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microsoft.com/office/2018/10/relationships/comments" Target="../comments/modernComment_103_4CCABBD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86F27C-57B7-A1B8-F55E-1B77BB9FB3C1}"/>
              </a:ext>
            </a:extLst>
          </p:cNvPr>
          <p:cNvSpPr txBox="1"/>
          <p:nvPr/>
        </p:nvSpPr>
        <p:spPr>
          <a:xfrm>
            <a:off x="942975" y="676275"/>
            <a:ext cx="8201025" cy="4084388"/>
          </a:xfrm>
          <a:prstGeom prst="rect">
            <a:avLst/>
          </a:prstGeom>
          <a:noFill/>
        </p:spPr>
        <p:txBody>
          <a:bodyPr wrap="square">
            <a:spAutoFit/>
          </a:bodyPr>
          <a:lstStyle/>
          <a:p>
            <a:pPr algn="ctr">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Course: BSc (Hons) Health and Social Care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Module: Community Care and Development (BMHP6022_LON)</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Assessment title: </a:t>
            </a:r>
            <a:r>
              <a:rPr lang="en-GB" sz="1800" dirty="0">
                <a:effectLst/>
                <a:latin typeface="Arial" panose="020B0604020202020204" pitchFamily="34" charset="0"/>
                <a:ea typeface="Calibri" panose="020F0502020204030204" pitchFamily="34" charset="0"/>
                <a:cs typeface="Times New Roman" panose="02020603050405020304" pitchFamily="18" charset="0"/>
              </a:rPr>
              <a:t>Presentation</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Student ID</a:t>
            </a:r>
            <a:r>
              <a:rPr lang="en-GB" sz="1800" dirty="0">
                <a:effectLst/>
                <a:latin typeface="Arial" panose="020B0604020202020204" pitchFamily="34" charset="0"/>
                <a:ea typeface="Calibri" panose="020F0502020204030204" pitchFamily="34" charset="0"/>
                <a:cs typeface="Times New Roman" panose="02020603050405020304" pitchFamily="18" charset="0"/>
              </a:rPr>
              <a:t>: 1917495</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Date of submission</a:t>
            </a:r>
            <a:r>
              <a:rPr lang="en-GB" sz="1800" dirty="0">
                <a:effectLst/>
                <a:latin typeface="Arial" panose="020B0604020202020204" pitchFamily="34" charset="0"/>
                <a:ea typeface="Calibri" panose="020F0502020204030204" pitchFamily="34" charset="0"/>
                <a:cs typeface="Times New Roman" panose="02020603050405020304" pitchFamily="18" charset="0"/>
              </a:rPr>
              <a:t>: 25/11/2022</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83224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5B416-8D90-4957-F59A-01EDC6AA851E}"/>
              </a:ext>
            </a:extLst>
          </p:cNvPr>
          <p:cNvSpPr>
            <a:spLocks noGrp="1"/>
          </p:cNvSpPr>
          <p:nvPr>
            <p:ph type="title"/>
          </p:nvPr>
        </p:nvSpPr>
        <p:spPr/>
        <p:txBody>
          <a:bodyPr/>
          <a:lstStyle/>
          <a:p>
            <a:pPr algn="ctr"/>
            <a:r>
              <a:rPr lang="en-GB" dirty="0"/>
              <a:t>Introduction</a:t>
            </a:r>
          </a:p>
        </p:txBody>
      </p:sp>
      <p:sp>
        <p:nvSpPr>
          <p:cNvPr id="3" name="Content Placeholder 2">
            <a:extLst>
              <a:ext uri="{FF2B5EF4-FFF2-40B4-BE49-F238E27FC236}">
                <a16:creationId xmlns:a16="http://schemas.microsoft.com/office/drawing/2014/main" id="{5495195A-A064-B171-6706-46ADF52DB6EA}"/>
              </a:ext>
            </a:extLst>
          </p:cNvPr>
          <p:cNvSpPr>
            <a:spLocks noGrp="1"/>
          </p:cNvSpPr>
          <p:nvPr>
            <p:ph idx="1"/>
          </p:nvPr>
        </p:nvSpPr>
        <p:spPr>
          <a:xfrm>
            <a:off x="169334" y="1862667"/>
            <a:ext cx="11017956" cy="4995333"/>
          </a:xfrm>
        </p:spPr>
        <p:txBody>
          <a:bodyPr>
            <a:normAutofit fontScale="92500" lnSpcReduction="10000"/>
          </a:bodyPr>
          <a:lstStyle/>
          <a:p>
            <a:pPr marL="0" indent="0">
              <a:lnSpc>
                <a:spcPct val="150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dirty="0">
                <a:effectLst/>
                <a:latin typeface="Times New Roman" panose="02020603050405020304" pitchFamily="18" charset="0"/>
                <a:ea typeface="Calibri" panose="020F0502020204030204" pitchFamily="34" charset="0"/>
              </a:rPr>
              <a:t>This presentation is about an initiative to support Community Development in my community, Croydon. I will start with the aim of the initiative, to be followed by the demography of Croydon, the stakeholders involved, Bronfenbrenner ecological theory relationship with the initiative, legislation, digital media and technology, barriers and obstacles and recommendations.</a:t>
            </a:r>
            <a:endParaRPr lang="en-GB" sz="2000" dirty="0">
              <a:solidFill>
                <a:prstClr val="black"/>
              </a:solidFill>
              <a:latin typeface="Algerian" panose="04020705040A02060702" pitchFamily="82" charset="0"/>
            </a:endParaRPr>
          </a:p>
          <a:p>
            <a:pPr marL="0" indent="0" algn="ctr">
              <a:buNone/>
            </a:pPr>
            <a:r>
              <a:rPr lang="en-GB" sz="2000" dirty="0">
                <a:solidFill>
                  <a:prstClr val="black"/>
                </a:solidFill>
                <a:latin typeface="Algerian" panose="04020705040A02060702" pitchFamily="82" charset="0"/>
              </a:rPr>
              <a:t>Aim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initiative is called Companion and it is aimed to holistically tackle teenage pregnancy in London Borough of Croydon through programs to improve contraceptive counselling and delivery, improve social development and responsible sexual behaviour education. But what is teenage pregnancy and why Croydon? UNICEF defines teenage pregnancy as pregnancy in girls within the ages of 13 – 19. Teenage pregnancy is a global issue and it has rebounding effects. Teenage pregnancy has been attributed to both individual and environmental. Unfortunately, Croydon does not fare well in this. According to Fingertips, in 2019 the conception rate for girls (15 – 17 years) in Croydon was 18.5 per 1000 girls in comparison with the rate of 15.7 in England.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4395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7ADDC-1375-E63B-9687-6221584D7ABD}"/>
              </a:ext>
            </a:extLst>
          </p:cNvPr>
          <p:cNvSpPr>
            <a:spLocks noGrp="1"/>
          </p:cNvSpPr>
          <p:nvPr>
            <p:ph type="title"/>
          </p:nvPr>
        </p:nvSpPr>
        <p:spPr/>
        <p:txBody>
          <a:bodyPr>
            <a:normAutofit/>
          </a:bodyPr>
          <a:lstStyle/>
          <a:p>
            <a:pPr algn="ctr"/>
            <a:r>
              <a:rPr lang="en-GB" sz="2400" dirty="0">
                <a:latin typeface="Arial" panose="020B0604020202020204" pitchFamily="34" charset="0"/>
                <a:cs typeface="Arial" panose="020B0604020202020204" pitchFamily="34" charset="0"/>
              </a:rPr>
              <a:t>Demography of Croydon</a:t>
            </a:r>
          </a:p>
        </p:txBody>
      </p:sp>
      <p:sp>
        <p:nvSpPr>
          <p:cNvPr id="3" name="Content Placeholder 2">
            <a:extLst>
              <a:ext uri="{FF2B5EF4-FFF2-40B4-BE49-F238E27FC236}">
                <a16:creationId xmlns:a16="http://schemas.microsoft.com/office/drawing/2014/main" id="{BAFB72BE-CDF6-1F33-7889-5EFFB517EA85}"/>
              </a:ext>
            </a:extLst>
          </p:cNvPr>
          <p:cNvSpPr>
            <a:spLocks noGrp="1"/>
          </p:cNvSpPr>
          <p:nvPr>
            <p:ph idx="1"/>
          </p:nvPr>
        </p:nvSpPr>
        <p:spPr>
          <a:xfrm>
            <a:off x="838200" y="2305050"/>
            <a:ext cx="10515600" cy="4076699"/>
          </a:xfrm>
        </p:spPr>
        <p:txBody>
          <a:bodyPr>
            <a:normAutofit fontScale="62500" lnSpcReduction="20000"/>
          </a:bodyPr>
          <a:lstStyle/>
          <a:p>
            <a:pPr>
              <a:lnSpc>
                <a:spcPct val="107000"/>
              </a:lnSpc>
              <a:spcAft>
                <a:spcPts val="800"/>
              </a:spcAft>
            </a:pPr>
            <a:r>
              <a:rPr lang="en-GB" sz="3100" dirty="0">
                <a:latin typeface="Arial" panose="020B0604020202020204" pitchFamily="34" charset="0"/>
                <a:cs typeface="Arial" panose="020B0604020202020204" pitchFamily="34" charset="0"/>
              </a:rPr>
              <a:t>Population of Croydon:</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a:solidFill>
                  <a:srgbClr val="000000"/>
                </a:solidFill>
                <a:latin typeface="Arial" panose="020B0604020202020204" pitchFamily="34" charset="0"/>
                <a:ea typeface="Calibri" panose="020F0502020204030204" pitchFamily="34" charset="0"/>
                <a:cs typeface="Arial" panose="020B0604020202020204" pitchFamily="34" charset="0"/>
              </a:rPr>
              <a:t>T</a:t>
            </a:r>
            <a:r>
              <a:rPr lang="en-GB" sz="3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 population of Croydon was 363 400 in 2011. </a:t>
            </a:r>
            <a:r>
              <a:rPr lang="en-GB" sz="3100" dirty="0">
                <a:solidFill>
                  <a:srgbClr val="000000"/>
                </a:solidFill>
                <a:latin typeface="Arial" panose="020B0604020202020204" pitchFamily="34" charset="0"/>
                <a:ea typeface="Times New Roman" panose="02020603050405020304" pitchFamily="18" charset="0"/>
                <a:cs typeface="Arial" panose="020B0604020202020204" pitchFamily="34" charset="0"/>
              </a:rPr>
              <a:t>By 2021 it</a:t>
            </a:r>
            <a:r>
              <a:rPr lang="en-GB" sz="3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has increased to 390,800 in 2021 with the rate of 7.5%. This rate is higher than the overall increase of population of England that is 6.6%. (ons.gov.uk, 2022) </a:t>
            </a:r>
            <a:r>
              <a:rPr lang="en-GB" sz="3100" dirty="0">
                <a:effectLst/>
                <a:latin typeface="Arial" panose="020B0604020202020204" pitchFamily="34" charset="0"/>
                <a:ea typeface="Times New Roman" panose="02020603050405020304" pitchFamily="18" charset="0"/>
                <a:cs typeface="Arial" panose="020B0604020202020204" pitchFamily="34" charset="0"/>
              </a:rPr>
              <a:t>Based on 2011 census the population of 0 - 25 year olds is 123,214. (Flowers, 2017)</a:t>
            </a:r>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Religion: At 56.4 percent, Christianity is dominant religion in Croydon. Other religions include Islam, Judaism, Sikhism, Buddhism and Hinduism </a:t>
            </a:r>
            <a:endParaRPr lang="en-GB" sz="3100" dirty="0">
              <a:effectLst/>
              <a:latin typeface="Arial" panose="020B0604020202020204" pitchFamily="34" charset="0"/>
              <a:ea typeface="Calibri" panose="020F050202020403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Main Language: English is the main Language (85.5 percent) But there are over 100 languages.</a:t>
            </a:r>
          </a:p>
          <a:p>
            <a:r>
              <a:rPr lang="en-GB" sz="3100" dirty="0">
                <a:latin typeface="Arial" panose="020B0604020202020204" pitchFamily="34" charset="0"/>
                <a:cs typeface="Arial" panose="020B0604020202020204" pitchFamily="34" charset="0"/>
              </a:rPr>
              <a:t>Employment: The number of Croydon population in employment was 196,600 for the period April 2021 to March 2022. In percentage it is 73.9%</a:t>
            </a:r>
          </a:p>
          <a:p>
            <a:r>
              <a:rPr lang="en-GB" sz="3100" dirty="0">
                <a:latin typeface="Arial" panose="020B0604020202020204" pitchFamily="34" charset="0"/>
                <a:cs typeface="Arial" panose="020B0604020202020204" pitchFamily="34" charset="0"/>
              </a:rPr>
              <a:t>Crime: The overall crime rate in Croydon in 2021 was 82 crimes per 1,000 people. This compares favourably to London's overall crime rate, coming in 4.9% lower than the London rate of 87 per 1,000 residents</a:t>
            </a:r>
            <a:r>
              <a:rPr lang="en-GB" dirty="0"/>
              <a:t>. </a:t>
            </a:r>
          </a:p>
        </p:txBody>
      </p:sp>
    </p:spTree>
    <p:extLst>
      <p:ext uri="{BB962C8B-B14F-4D97-AF65-F5344CB8AC3E}">
        <p14:creationId xmlns:p14="http://schemas.microsoft.com/office/powerpoint/2010/main" val="1670456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7E45D-136E-F61D-7566-4CEAC0448AFC}"/>
              </a:ext>
            </a:extLst>
          </p:cNvPr>
          <p:cNvSpPr>
            <a:spLocks noGrp="1"/>
          </p:cNvSpPr>
          <p:nvPr>
            <p:ph type="title"/>
          </p:nvPr>
        </p:nvSpPr>
        <p:spPr/>
        <p:txBody>
          <a:bodyPr/>
          <a:lstStyle/>
          <a:p>
            <a:r>
              <a:rPr lang="en-GB" dirty="0"/>
              <a:t>Stakeholders Involved</a:t>
            </a:r>
          </a:p>
        </p:txBody>
      </p:sp>
      <p:sp>
        <p:nvSpPr>
          <p:cNvPr id="3" name="Content Placeholder 2">
            <a:extLst>
              <a:ext uri="{FF2B5EF4-FFF2-40B4-BE49-F238E27FC236}">
                <a16:creationId xmlns:a16="http://schemas.microsoft.com/office/drawing/2014/main" id="{EE8C9C25-84B1-105E-EA42-A01D3B82E729}"/>
              </a:ext>
            </a:extLst>
          </p:cNvPr>
          <p:cNvSpPr>
            <a:spLocks noGrp="1"/>
          </p:cNvSpPr>
          <p:nvPr>
            <p:ph idx="1"/>
          </p:nvPr>
        </p:nvSpPr>
        <p:spPr/>
        <p:txBody>
          <a:bodyPr/>
          <a:lstStyle/>
          <a:p>
            <a:pPr marL="0" indent="0">
              <a:buNone/>
            </a:pPr>
            <a:endParaRPr lang="en-GB" dirty="0"/>
          </a:p>
          <a:p>
            <a:pPr marL="0" indent="0">
              <a:buNone/>
            </a:pPr>
            <a:r>
              <a:rPr lang="en-GB" dirty="0"/>
              <a:t>Social Service</a:t>
            </a:r>
          </a:p>
          <a:p>
            <a:pPr marL="0" indent="0">
              <a:buNone/>
            </a:pPr>
            <a:r>
              <a:rPr lang="en-GB" dirty="0"/>
              <a:t>General Practitioners</a:t>
            </a:r>
          </a:p>
          <a:p>
            <a:pPr marL="0" indent="0">
              <a:buNone/>
            </a:pPr>
            <a:r>
              <a:rPr lang="en-GB" dirty="0"/>
              <a:t>Community Leaders</a:t>
            </a:r>
          </a:p>
          <a:p>
            <a:pPr marL="0" indent="0">
              <a:buNone/>
            </a:pPr>
            <a:r>
              <a:rPr lang="en-GB" dirty="0"/>
              <a:t>Schools</a:t>
            </a:r>
          </a:p>
          <a:p>
            <a:pPr marL="0" indent="0">
              <a:buNone/>
            </a:pPr>
            <a:r>
              <a:rPr lang="en-GB" dirty="0"/>
              <a:t>Religious leader</a:t>
            </a:r>
          </a:p>
        </p:txBody>
      </p:sp>
    </p:spTree>
    <p:extLst>
      <p:ext uri="{BB962C8B-B14F-4D97-AF65-F5344CB8AC3E}">
        <p14:creationId xmlns:p14="http://schemas.microsoft.com/office/powerpoint/2010/main" val="2892183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4E79E-66C7-3095-94B2-3DD5E4FB0A0F}"/>
              </a:ext>
            </a:extLst>
          </p:cNvPr>
          <p:cNvSpPr>
            <a:spLocks noGrp="1"/>
          </p:cNvSpPr>
          <p:nvPr>
            <p:ph type="title"/>
          </p:nvPr>
        </p:nvSpPr>
        <p:spPr/>
        <p:txBody>
          <a:bodyPr/>
          <a:lstStyle/>
          <a:p>
            <a:r>
              <a:rPr lang="en-GB" dirty="0"/>
              <a:t>Theory	</a:t>
            </a:r>
          </a:p>
        </p:txBody>
      </p:sp>
      <p:sp>
        <p:nvSpPr>
          <p:cNvPr id="3" name="Content Placeholder 2">
            <a:extLst>
              <a:ext uri="{FF2B5EF4-FFF2-40B4-BE49-F238E27FC236}">
                <a16:creationId xmlns:a16="http://schemas.microsoft.com/office/drawing/2014/main" id="{A251C5E4-9F33-C1BF-1974-CAF3DD02E19D}"/>
              </a:ext>
            </a:extLst>
          </p:cNvPr>
          <p:cNvSpPr>
            <a:spLocks noGrp="1"/>
          </p:cNvSpPr>
          <p:nvPr>
            <p:ph idx="1"/>
          </p:nvPr>
        </p:nvSpPr>
        <p:spPr/>
        <p:txBody>
          <a:bodyPr/>
          <a:lstStyle/>
          <a:p>
            <a:pPr marL="0" indent="0">
              <a:buNone/>
            </a:pPr>
            <a:r>
              <a:rPr lang="en-GB" dirty="0"/>
              <a:t>Bronfenbrenner Theory: This theory argues that the environment one is brought up from steers and fuels his development. In relationship with teenage pregnancy, at microsystem of the theory, children of lone parents, alcohol abuse in the family, lower levels of sexual knowledge and underperformance in school could lead to teenage pregnancy. Macrosystem, culture obtainable in a community plays role in teenage pregnancy. Teenage girls from Caribbean and Asian background are more likely to be pregnant than their counter from white background. </a:t>
            </a:r>
          </a:p>
        </p:txBody>
      </p:sp>
    </p:spTree>
    <p:extLst>
      <p:ext uri="{BB962C8B-B14F-4D97-AF65-F5344CB8AC3E}">
        <p14:creationId xmlns:p14="http://schemas.microsoft.com/office/powerpoint/2010/main" val="32578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0424D-DEAE-2C11-3AF2-3E9CA2DF8D44}"/>
              </a:ext>
            </a:extLst>
          </p:cNvPr>
          <p:cNvSpPr>
            <a:spLocks noGrp="1"/>
          </p:cNvSpPr>
          <p:nvPr>
            <p:ph type="title"/>
          </p:nvPr>
        </p:nvSpPr>
        <p:spPr/>
        <p:txBody>
          <a:bodyPr/>
          <a:lstStyle/>
          <a:p>
            <a:r>
              <a:rPr lang="en-GB" dirty="0"/>
              <a:t>Legislation and Policy Impact</a:t>
            </a:r>
          </a:p>
        </p:txBody>
      </p:sp>
      <p:sp>
        <p:nvSpPr>
          <p:cNvPr id="3" name="Content Placeholder 2">
            <a:extLst>
              <a:ext uri="{FF2B5EF4-FFF2-40B4-BE49-F238E27FC236}">
                <a16:creationId xmlns:a16="http://schemas.microsoft.com/office/drawing/2014/main" id="{F6E64842-565C-9253-B8B8-0906A152CEC7}"/>
              </a:ext>
            </a:extLst>
          </p:cNvPr>
          <p:cNvSpPr>
            <a:spLocks noGrp="1"/>
          </p:cNvSpPr>
          <p:nvPr>
            <p:ph idx="1"/>
          </p:nvPr>
        </p:nvSpPr>
        <p:spPr/>
        <p:txBody>
          <a:bodyPr/>
          <a:lstStyle/>
          <a:p>
            <a:r>
              <a:rPr lang="en-GB" dirty="0"/>
              <a:t>Equality Act 2010: The purpose of this act is the protection of people legally against discrimination both in workplace and wider society.</a:t>
            </a:r>
          </a:p>
          <a:p>
            <a:r>
              <a:rPr lang="en-GB" dirty="0"/>
              <a:t>Human Right Acts: Simply, Human rights are the basic rights and freedoms that belong to every person in the world, from birth until death.   </a:t>
            </a:r>
          </a:p>
          <a:p>
            <a:pPr marL="0" indent="0">
              <a:buNone/>
            </a:pPr>
            <a:endParaRPr lang="en-GB" dirty="0"/>
          </a:p>
        </p:txBody>
      </p:sp>
    </p:spTree>
    <p:extLst>
      <p:ext uri="{BB962C8B-B14F-4D97-AF65-F5344CB8AC3E}">
        <p14:creationId xmlns:p14="http://schemas.microsoft.com/office/powerpoint/2010/main" val="1288354773"/>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49CD-E258-CFA4-ACB6-E8D0355E39F9}"/>
              </a:ext>
            </a:extLst>
          </p:cNvPr>
          <p:cNvSpPr>
            <a:spLocks noGrp="1"/>
          </p:cNvSpPr>
          <p:nvPr>
            <p:ph type="title"/>
          </p:nvPr>
        </p:nvSpPr>
        <p:spPr/>
        <p:txBody>
          <a:bodyPr/>
          <a:lstStyle/>
          <a:p>
            <a:r>
              <a:rPr lang="en-GB" dirty="0"/>
              <a:t>Digital Media and Technology</a:t>
            </a:r>
          </a:p>
        </p:txBody>
      </p:sp>
      <p:sp>
        <p:nvSpPr>
          <p:cNvPr id="3" name="Content Placeholder 2">
            <a:extLst>
              <a:ext uri="{FF2B5EF4-FFF2-40B4-BE49-F238E27FC236}">
                <a16:creationId xmlns:a16="http://schemas.microsoft.com/office/drawing/2014/main" id="{1D8CC315-F059-C1A7-8FCB-C553A05AAA70}"/>
              </a:ext>
            </a:extLst>
          </p:cNvPr>
          <p:cNvSpPr>
            <a:spLocks noGrp="1"/>
          </p:cNvSpPr>
          <p:nvPr>
            <p:ph idx="1"/>
          </p:nvPr>
        </p:nvSpPr>
        <p:spPr/>
        <p:txBody>
          <a:bodyPr/>
          <a:lstStyle/>
          <a:p>
            <a:pPr marL="0" indent="0">
              <a:buNone/>
            </a:pPr>
            <a:endParaRPr lang="en-GB" dirty="0"/>
          </a:p>
          <a:p>
            <a:pPr marL="0" indent="0">
              <a:buNone/>
            </a:pPr>
            <a:r>
              <a:rPr lang="en-GB" dirty="0"/>
              <a:t>Community media</a:t>
            </a:r>
          </a:p>
          <a:p>
            <a:pPr marL="0" indent="0">
              <a:buNone/>
            </a:pPr>
            <a:r>
              <a:rPr lang="en-GB" dirty="0"/>
              <a:t>Facebook</a:t>
            </a:r>
          </a:p>
        </p:txBody>
      </p:sp>
    </p:spTree>
    <p:extLst>
      <p:ext uri="{BB962C8B-B14F-4D97-AF65-F5344CB8AC3E}">
        <p14:creationId xmlns:p14="http://schemas.microsoft.com/office/powerpoint/2010/main" val="2083351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CCA94-EE1C-54E0-A996-6F50E4E11E9E}"/>
              </a:ext>
            </a:extLst>
          </p:cNvPr>
          <p:cNvSpPr>
            <a:spLocks noGrp="1"/>
          </p:cNvSpPr>
          <p:nvPr>
            <p:ph type="title"/>
          </p:nvPr>
        </p:nvSpPr>
        <p:spPr/>
        <p:txBody>
          <a:bodyPr/>
          <a:lstStyle/>
          <a:p>
            <a:r>
              <a:rPr lang="en-GB" dirty="0"/>
              <a:t>Barriers and obstacles to community Development</a:t>
            </a:r>
          </a:p>
        </p:txBody>
      </p:sp>
      <p:sp>
        <p:nvSpPr>
          <p:cNvPr id="3" name="Content Placeholder 2">
            <a:extLst>
              <a:ext uri="{FF2B5EF4-FFF2-40B4-BE49-F238E27FC236}">
                <a16:creationId xmlns:a16="http://schemas.microsoft.com/office/drawing/2014/main" id="{74AEA5C0-E388-BF4B-C8C6-DB6CC4BC7789}"/>
              </a:ext>
            </a:extLst>
          </p:cNvPr>
          <p:cNvSpPr>
            <a:spLocks noGrp="1"/>
          </p:cNvSpPr>
          <p:nvPr>
            <p:ph idx="1"/>
          </p:nvPr>
        </p:nvSpPr>
        <p:spPr/>
        <p:txBody>
          <a:bodyPr/>
          <a:lstStyle/>
          <a:p>
            <a:pPr marL="0" indent="0">
              <a:buNone/>
            </a:pPr>
            <a:r>
              <a:rPr lang="en-GB" dirty="0"/>
              <a:t>       </a:t>
            </a:r>
          </a:p>
          <a:p>
            <a:r>
              <a:rPr lang="en-GB" dirty="0"/>
              <a:t>Problem of engaging with specific group</a:t>
            </a:r>
          </a:p>
          <a:p>
            <a:r>
              <a:rPr lang="en-GB" dirty="0"/>
              <a:t>Communication and Language barriers</a:t>
            </a:r>
          </a:p>
          <a:p>
            <a:r>
              <a:rPr lang="en-GB" dirty="0"/>
              <a:t>Lack of initial fund</a:t>
            </a:r>
          </a:p>
          <a:p>
            <a:r>
              <a:rPr lang="en-GB" dirty="0"/>
              <a:t>Stakeholders competing agendas within the partnership</a:t>
            </a:r>
          </a:p>
          <a:p>
            <a:r>
              <a:rPr lang="en-GB" dirty="0"/>
              <a:t>History of poor relationship</a:t>
            </a:r>
          </a:p>
          <a:p>
            <a:r>
              <a:rPr lang="en-GB" dirty="0"/>
              <a:t>Absence of transparency and clarity and confused expectations</a:t>
            </a:r>
          </a:p>
        </p:txBody>
      </p:sp>
    </p:spTree>
    <p:extLst>
      <p:ext uri="{BB962C8B-B14F-4D97-AF65-F5344CB8AC3E}">
        <p14:creationId xmlns:p14="http://schemas.microsoft.com/office/powerpoint/2010/main" val="1587225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D2861-941B-11DE-EF7B-D93AD6173848}"/>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73872B9D-D638-39FE-F950-55AC5B5DA914}"/>
              </a:ext>
            </a:extLst>
          </p:cNvPr>
          <p:cNvSpPr>
            <a:spLocks noGrp="1"/>
          </p:cNvSpPr>
          <p:nvPr>
            <p:ph idx="1"/>
          </p:nvPr>
        </p:nvSpPr>
        <p:spPr/>
        <p:txBody>
          <a:bodyPr/>
          <a:lstStyle/>
          <a:p>
            <a:r>
              <a:rPr lang="en-GB" dirty="0"/>
              <a:t>Regular dialogue with grassroot level community members</a:t>
            </a:r>
          </a:p>
          <a:p>
            <a:r>
              <a:rPr lang="en-GB" dirty="0"/>
              <a:t>Awareness creation</a:t>
            </a:r>
          </a:p>
          <a:p>
            <a:r>
              <a:rPr lang="en-GB" dirty="0"/>
              <a:t>Where accessibility is a problem to service users, facilities to support and technology should be deployed to enable their participation</a:t>
            </a:r>
          </a:p>
        </p:txBody>
      </p:sp>
    </p:spTree>
    <p:extLst>
      <p:ext uri="{BB962C8B-B14F-4D97-AF65-F5344CB8AC3E}">
        <p14:creationId xmlns:p14="http://schemas.microsoft.com/office/powerpoint/2010/main" val="1991361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84A6B6B-2540-5BA2-725C-0A2A52C4D014}"/>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crimerate</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2022. </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Crime and Safety in Croydon, London. </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https://crimerate.co.uk/london/croydon</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23 November 2022].</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croydonobservatory.org, 2020. </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Religion and Belief. </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https://www.croydonobservatory.org/7-religion-and-belief/</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23 November 2022].</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Flowers, T. N. &amp;. R., 2017. </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Annual Report of the Director of Public Health , </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Croydon: </a:t>
            </a:r>
            <a:r>
              <a:rPr kumimoji="0" lang="en-GB"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s.n</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gov.uk, 2015. </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Equality Act 2010: guidance. </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https://www.gov.uk/guidance/equality-act-2010-guidance</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23 November 2022].</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nomisweb.co.uk, 2022. </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Labour Market Profile - Croydon. </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https://www.nomisweb.co.uk/reports/lmp/la/1946157265/printable.aspx</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30 August 2022].</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ons.gov.uk, 2022. </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the population changed in Croydon: Census 2021. </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https://www.ons.gov.uk/visualisations/censuspopulationchange/E09000008/</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30 August 2022].</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SCDC, 2018. </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Human rights and community development. </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https://www.scdc.org.uk/news/article/using-human-rights-community-development-creating-</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24 November 2022].</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Smith, E., 2022. </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Project Stakeholders: Roles, Types, and Importance. </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https://study.com/learn/lesson/project-stakeholder-role-identification.html</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24 November 2022].</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497613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5413</TotalTime>
  <Words>967</Words>
  <Application>Microsoft Office PowerPoint</Application>
  <PresentationFormat>Widescreen</PresentationFormat>
  <Paragraphs>56</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Algerian</vt:lpstr>
      <vt:lpstr>Arial</vt:lpstr>
      <vt:lpstr>Calibri</vt:lpstr>
      <vt:lpstr>Century Gothic</vt:lpstr>
      <vt:lpstr>Times New Roman</vt:lpstr>
      <vt:lpstr>Wingdings 3</vt:lpstr>
      <vt:lpstr>Ion Boardroom</vt:lpstr>
      <vt:lpstr>PowerPoint Presentation</vt:lpstr>
      <vt:lpstr>Introduction</vt:lpstr>
      <vt:lpstr>Demography of Croydon</vt:lpstr>
      <vt:lpstr>Stakeholders Involved</vt:lpstr>
      <vt:lpstr>Theory </vt:lpstr>
      <vt:lpstr>Legislation and Policy Impact</vt:lpstr>
      <vt:lpstr>Digital Media and Technology</vt:lpstr>
      <vt:lpstr>Barriers and obstacles to community Development</vt:lpstr>
      <vt:lpstr>Recommendations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dc:title>
  <dc:creator>Tobe nwaosu</dc:creator>
  <cp:lastModifiedBy>Tobe nwaosu</cp:lastModifiedBy>
  <cp:revision>8</cp:revision>
  <dcterms:created xsi:type="dcterms:W3CDTF">2022-11-21T21:06:03Z</dcterms:created>
  <dcterms:modified xsi:type="dcterms:W3CDTF">2022-11-28T18:13:31Z</dcterms:modified>
</cp:coreProperties>
</file>