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58" r:id="rId4"/>
    <p:sldId id="261" r:id="rId5"/>
    <p:sldId id="264" r:id="rId6"/>
    <p:sldId id="266" r:id="rId7"/>
    <p:sldId id="267" r:id="rId8"/>
    <p:sldId id="263" r:id="rId9"/>
    <p:sldId id="265" r:id="rId10"/>
    <p:sldId id="268" r:id="rId11"/>
    <p:sldId id="259" r:id="rId12"/>
    <p:sldId id="262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271" autoAdjust="0"/>
    <p:restoredTop sz="94660"/>
  </p:normalViewPr>
  <p:slideViewPr>
    <p:cSldViewPr snapToGrid="0">
      <p:cViewPr>
        <p:scale>
          <a:sx n="100" d="100"/>
          <a:sy n="100" d="100"/>
        </p:scale>
        <p:origin x="96" y="-5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548FA-0F46-4585-8ED8-67004F89B1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2682" y="2627029"/>
            <a:ext cx="8144134" cy="1373070"/>
          </a:xfrm>
        </p:spPr>
        <p:txBody>
          <a:bodyPr/>
          <a:lstStyle/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critique of the current discourses associated with the concepts of hyper-masculinity and Emasculation of the male in society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9C1472-9B78-4B0B-9FD4-D9BD492CBB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2682" y="4851239"/>
            <a:ext cx="3480198" cy="1373070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ECED7003</a:t>
            </a:r>
          </a:p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Number : 3</a:t>
            </a:r>
          </a:p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1302267</a:t>
            </a:r>
          </a:p>
        </p:txBody>
      </p:sp>
    </p:spTree>
    <p:extLst>
      <p:ext uri="{BB962C8B-B14F-4D97-AF65-F5344CB8AC3E}">
        <p14:creationId xmlns:p14="http://schemas.microsoft.com/office/powerpoint/2010/main" val="27913903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206C9-1A75-45E9-BCD1-C7E6F0284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922319"/>
            <a:ext cx="9613861" cy="838631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Hypermasculinity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988D751-3DA4-4FDC-B376-47D33B8132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1434" y="2151258"/>
            <a:ext cx="2956816" cy="30358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55BF80A-04E5-4504-8409-1B8BDDB7D0EA}"/>
              </a:ext>
            </a:extLst>
          </p:cNvPr>
          <p:cNvSpPr txBox="1"/>
          <p:nvPr/>
        </p:nvSpPr>
        <p:spPr>
          <a:xfrm>
            <a:off x="3408218" y="1958535"/>
            <a:ext cx="58413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800" dirty="0"/>
              <a:t>‘Sociological term denoting exaggerated forms of masculinity, virility and physicality’</a:t>
            </a:r>
          </a:p>
          <a:p>
            <a:r>
              <a:rPr lang="en-GB" dirty="0"/>
              <a:t>(Craig, no date)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3C967F-DCA6-4DF4-B4B0-AAD33635F87D}"/>
              </a:ext>
            </a:extLst>
          </p:cNvPr>
          <p:cNvSpPr txBox="1"/>
          <p:nvPr/>
        </p:nvSpPr>
        <p:spPr>
          <a:xfrm>
            <a:off x="3613533" y="4125239"/>
            <a:ext cx="52514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Perception of violence as ‘manly’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Danger is exciting and sensational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Displaying a callous behaviour towards women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 show of emotion is feminine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Show little emotion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Should never show fear</a:t>
            </a:r>
          </a:p>
          <a:p>
            <a:r>
              <a:rPr lang="en-GB" dirty="0"/>
              <a:t>(Craig, no date)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189569-2016-49C2-9499-ED6902DEEF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0529" y="2210763"/>
            <a:ext cx="3130037" cy="281307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0B30D8-640B-4730-9C20-A998FFCB3C1B}"/>
              </a:ext>
            </a:extLst>
          </p:cNvPr>
          <p:cNvSpPr txBox="1"/>
          <p:nvPr/>
        </p:nvSpPr>
        <p:spPr>
          <a:xfrm>
            <a:off x="9249562" y="5045521"/>
            <a:ext cx="27110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FineArtAmerica</a:t>
            </a:r>
            <a:r>
              <a:rPr lang="en-GB" dirty="0"/>
              <a:t>, 2020)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D298E6-3452-4A1F-80B1-F0E8F3E58040}"/>
              </a:ext>
            </a:extLst>
          </p:cNvPr>
          <p:cNvSpPr txBox="1"/>
          <p:nvPr/>
        </p:nvSpPr>
        <p:spPr>
          <a:xfrm>
            <a:off x="425283" y="5230187"/>
            <a:ext cx="3188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(Mendelson, 2019)</a:t>
            </a:r>
          </a:p>
        </p:txBody>
      </p:sp>
    </p:spTree>
    <p:extLst>
      <p:ext uri="{BB962C8B-B14F-4D97-AF65-F5344CB8AC3E}">
        <p14:creationId xmlns:p14="http://schemas.microsoft.com/office/powerpoint/2010/main" val="781079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FD4F9-1AC8-4B0C-BDBC-A5A6D0419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Emasculation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88B58-6AA0-43E5-BFEE-6A0DF88A88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49607" y="2191720"/>
            <a:ext cx="4472327" cy="2679538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Masculine traits have been stripped away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Deprived of strength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No longer the bread winner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Lost his male role within a relationship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/>
              <a:t> (Merriam-Webster, 2020)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0B9D4F-3FA4-448C-B534-DE643BBC99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44142" y="2831303"/>
            <a:ext cx="5796742" cy="381166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     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5495F9-6B7B-4814-9AE3-A7FA376E3B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2982" y="2056909"/>
            <a:ext cx="4474028" cy="692076"/>
          </a:xfrm>
        </p:spPr>
        <p:txBody>
          <a:bodyPr>
            <a:normAutofit/>
          </a:bodyPr>
          <a:lstStyle/>
          <a:p>
            <a:r>
              <a:rPr lang="en-GB" sz="3200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CB0B45-8BD8-4FC4-9899-53CA7BB064D9}"/>
              </a:ext>
            </a:extLst>
          </p:cNvPr>
          <p:cNvSpPr txBox="1"/>
          <p:nvPr/>
        </p:nvSpPr>
        <p:spPr>
          <a:xfrm>
            <a:off x="294595" y="2056909"/>
            <a:ext cx="5325687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Emasculation has been described as when a man feels less masculine or if his male strength is deprived, or if his role as a man  has been weakened</a:t>
            </a:r>
          </a:p>
          <a:p>
            <a:r>
              <a:rPr lang="en-GB" sz="2400" dirty="0"/>
              <a:t> </a:t>
            </a:r>
            <a:r>
              <a:rPr lang="en-GB" dirty="0"/>
              <a:t>(Merriam-Webster, 2020)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(Spoors, 2017)</a:t>
            </a:r>
          </a:p>
        </p:txBody>
      </p:sp>
      <p:pic>
        <p:nvPicPr>
          <p:cNvPr id="12" name="Picture 11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297767AF-ED41-48BB-BC88-B011E15413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5314" y="4336025"/>
            <a:ext cx="3572741" cy="200336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87BDF0A-364E-41D4-803C-CF99ADE911B6}"/>
              </a:ext>
            </a:extLst>
          </p:cNvPr>
          <p:cNvSpPr txBox="1"/>
          <p:nvPr/>
        </p:nvSpPr>
        <p:spPr>
          <a:xfrm>
            <a:off x="4307448" y="6339392"/>
            <a:ext cx="2726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(Spoors, 2017)</a:t>
            </a:r>
          </a:p>
        </p:txBody>
      </p:sp>
    </p:spTree>
    <p:extLst>
      <p:ext uri="{BB962C8B-B14F-4D97-AF65-F5344CB8AC3E}">
        <p14:creationId xmlns:p14="http://schemas.microsoft.com/office/powerpoint/2010/main" val="1896054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707C2-AECC-4346-8805-46E9060D6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Gay Men and Masculinity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56B32-F07D-4D4A-A08E-5C01D0147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10457579" cy="410202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 study conducted  by </a:t>
            </a:r>
            <a:r>
              <a:rPr lang="en-GB" dirty="0" err="1"/>
              <a:t>Vilain</a:t>
            </a:r>
            <a:r>
              <a:rPr lang="en-GB" dirty="0"/>
              <a:t>, </a:t>
            </a:r>
            <a:r>
              <a:rPr lang="en-GB" i="1" dirty="0"/>
              <a:t>et al </a:t>
            </a:r>
            <a:r>
              <a:rPr lang="en-GB" dirty="0"/>
              <a:t>(2009) looked at gay masculine ideology and how their masculine ideals affected relationships and self-perception</a:t>
            </a:r>
          </a:p>
          <a:p>
            <a:r>
              <a:rPr lang="en-GB" dirty="0"/>
              <a:t>24 % could not give positive reasons for masculine traits.</a:t>
            </a:r>
          </a:p>
          <a:p>
            <a:r>
              <a:rPr lang="en-GB" dirty="0"/>
              <a:t>Reasons for masculine traits were:  Success in work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Accepted in the work place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Promoted a fit and healthy lifestyle</a:t>
            </a:r>
          </a:p>
          <a:p>
            <a:r>
              <a:rPr lang="en-GB" dirty="0"/>
              <a:t>‘Straight-acting’ in order for social acceptance</a:t>
            </a:r>
          </a:p>
          <a:p>
            <a:r>
              <a:rPr lang="en-GB" dirty="0"/>
              <a:t>Not ‘recognised’ as being gay and singled out </a:t>
            </a:r>
          </a:p>
          <a:p>
            <a:r>
              <a:rPr lang="en-GB" dirty="0"/>
              <a:t>Impact on psychological wellbeing</a:t>
            </a:r>
          </a:p>
          <a:p>
            <a:r>
              <a:rPr lang="en-GB" dirty="0"/>
              <a:t>Less likely to engage in effective communication or display emotions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387465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C6065-903F-4524-89FB-67100482D6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Effect of Watching Hypermasculine Ideals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69ABE-550A-4A11-A0C7-AEA99020D9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Study by Ben-</a:t>
            </a:r>
            <a:r>
              <a:rPr lang="en-GB" dirty="0" err="1"/>
              <a:t>Zeev</a:t>
            </a:r>
            <a:r>
              <a:rPr lang="en-GB" dirty="0"/>
              <a:t>, </a:t>
            </a:r>
            <a:r>
              <a:rPr lang="en-GB" i="1" dirty="0"/>
              <a:t>et al </a:t>
            </a:r>
            <a:r>
              <a:rPr lang="en-GB" dirty="0"/>
              <a:t>(2012) studied the effect of subtle and non-subtle hypermasculine media portrayals on heterosexual men and if they became withdrawn from affective communication as a result.</a:t>
            </a:r>
          </a:p>
          <a:p>
            <a:r>
              <a:rPr lang="en-GB" dirty="0"/>
              <a:t>After viewing hypermasculine ideals a man is more likely to withdraw from affective communication from a loved one, despite visual signs from the partner that they wanted to facilitate an emotive discussion.</a:t>
            </a:r>
          </a:p>
          <a:p>
            <a:r>
              <a:rPr lang="en-GB" dirty="0" err="1"/>
              <a:t>Lotterhos</a:t>
            </a:r>
            <a:r>
              <a:rPr lang="en-GB" dirty="0"/>
              <a:t>’ (2015) – ‘portrayal of gender’. Illusion of masculinity is repeated through time.</a:t>
            </a:r>
          </a:p>
          <a:p>
            <a:r>
              <a:rPr lang="en-GB" dirty="0"/>
              <a:t>Become a ‘constituted social temporality’ (Butler, 1988).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4409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E6A8C-D914-45EA-B11A-0C7AAD688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Effect of Hypermasculinity on the Family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8E85A-88F5-4AE2-9C96-C1AE72FBC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10673479" cy="4033447"/>
          </a:xfrm>
        </p:spPr>
        <p:txBody>
          <a:bodyPr>
            <a:normAutofit/>
          </a:bodyPr>
          <a:lstStyle/>
          <a:p>
            <a:r>
              <a:rPr lang="en-GB" dirty="0"/>
              <a:t>Hypermasculinity can effect domestic and intimate relationships.</a:t>
            </a:r>
          </a:p>
          <a:p>
            <a:r>
              <a:rPr lang="en-GB" dirty="0"/>
              <a:t>Guerrero (2009) found a link between hypermasculinity and sexual aggression towards intimate partners, especially their child’s mother.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Reasons for violence were cited as: Feeling emasculated by partner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Sense of no longer being in control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Sense of losing hierarchical status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Feeling emasculated by other people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Threat to position in society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8573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E0AA1-CD00-45EC-9674-6C0A53F61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The Effect of Masculinity on the Family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1916B-96F0-44D6-BA3F-E467B3F3A6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5211977" cy="3599316"/>
          </a:xfrm>
        </p:spPr>
        <p:txBody>
          <a:bodyPr>
            <a:normAutofit/>
          </a:bodyPr>
          <a:lstStyle/>
          <a:p>
            <a:r>
              <a:rPr lang="en-GB" sz="2000" dirty="0"/>
              <a:t>Suggestions to combat this risk of violence;</a:t>
            </a:r>
          </a:p>
          <a:p>
            <a:r>
              <a:rPr lang="en-GB" sz="2000" dirty="0"/>
              <a:t>Counselling or discussion groups – hypermasculine males much less likely to engage in emotive conversations or affective communication (Doherty, 2017). </a:t>
            </a:r>
          </a:p>
          <a:p>
            <a:r>
              <a:rPr lang="en-GB" sz="2000" dirty="0"/>
              <a:t>Focus instead on how boys are raised and offer support for young men.</a:t>
            </a:r>
          </a:p>
          <a:p>
            <a:endParaRPr lang="en-GB" sz="20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CA8E4C0-5A30-4755-B155-08BB36C8E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17104" y="2336872"/>
            <a:ext cx="2647788" cy="3598789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4DD29F56-7794-48AE-8B4B-75B19EC253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7401" y="2496686"/>
            <a:ext cx="2179591" cy="327758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75042C6-6A6E-4F79-A746-797431EA83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9664" y="2336872"/>
            <a:ext cx="2673942" cy="3598789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2AA4AE06-8F72-4CF9-AB60-89A00FF0D4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0532" y="2562720"/>
            <a:ext cx="2359530" cy="31460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DB46EB-6F93-4155-AF54-6D08C60CD838}"/>
              </a:ext>
            </a:extLst>
          </p:cNvPr>
          <p:cNvSpPr txBox="1"/>
          <p:nvPr/>
        </p:nvSpPr>
        <p:spPr>
          <a:xfrm>
            <a:off x="6208300" y="5987935"/>
            <a:ext cx="33814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 dirty="0"/>
              <a:t>(The Presentation Project, 2020)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46E0F2-B493-48C8-96EC-A95E413200D9}"/>
              </a:ext>
            </a:extLst>
          </p:cNvPr>
          <p:cNvSpPr txBox="1"/>
          <p:nvPr/>
        </p:nvSpPr>
        <p:spPr>
          <a:xfrm>
            <a:off x="8964892" y="6007620"/>
            <a:ext cx="37849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(End Violence Against Women, 2020)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61437E-EF0C-49A4-AA90-F52B488A8E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2904" y="4915319"/>
            <a:ext cx="3467100" cy="13144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AD6664-E1CE-43F6-B831-395532E5517D}"/>
              </a:ext>
            </a:extLst>
          </p:cNvPr>
          <p:cNvSpPr txBox="1"/>
          <p:nvPr/>
        </p:nvSpPr>
        <p:spPr>
          <a:xfrm>
            <a:off x="1896157" y="6211138"/>
            <a:ext cx="27803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(White Ribbon, 2020)</a:t>
            </a:r>
          </a:p>
        </p:txBody>
      </p:sp>
    </p:spTree>
    <p:extLst>
      <p:ext uri="{BB962C8B-B14F-4D97-AF65-F5344CB8AC3E}">
        <p14:creationId xmlns:p14="http://schemas.microsoft.com/office/powerpoint/2010/main" val="712500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5D2D2-157D-477E-9BF6-11F5C474A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Problem With toy Advertising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55ADA-4ACB-4F4C-9173-CE75FD719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241727"/>
          </a:xfrm>
        </p:spPr>
        <p:txBody>
          <a:bodyPr/>
          <a:lstStyle/>
          <a:p>
            <a:r>
              <a:rPr lang="en-GB" dirty="0"/>
              <a:t>There is no escape from the advertising of toys and the gender types that they fall into (Martinez, </a:t>
            </a:r>
            <a:r>
              <a:rPr lang="en-GB" i="1" dirty="0"/>
              <a:t>et al.</a:t>
            </a:r>
            <a:r>
              <a:rPr lang="en-GB" dirty="0"/>
              <a:t> 2013)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600" dirty="0"/>
              <a:t>      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        (Let Toys Be Toys, 2017)                                                                    (Let Toys Be Toys, 2015)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801E22-560D-4646-BA7E-542D38AC0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000" y="3175000"/>
            <a:ext cx="4994286" cy="27813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7EC9460-AEB8-4A74-BD8D-04B87B9A43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7774" y="2903043"/>
            <a:ext cx="2447925" cy="305325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C6138D-D1D6-415A-9BA7-0DF4580A881A}"/>
              </a:ext>
            </a:extLst>
          </p:cNvPr>
          <p:cNvSpPr txBox="1"/>
          <p:nvPr/>
        </p:nvSpPr>
        <p:spPr>
          <a:xfrm>
            <a:off x="5886045" y="3995390"/>
            <a:ext cx="1386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Boys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3D42AB-0116-4D53-87C3-4DA39BCA5485}"/>
              </a:ext>
            </a:extLst>
          </p:cNvPr>
          <p:cNvSpPr txBox="1"/>
          <p:nvPr/>
        </p:nvSpPr>
        <p:spPr>
          <a:xfrm>
            <a:off x="9936441" y="3733780"/>
            <a:ext cx="1386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Girls</a:t>
            </a:r>
          </a:p>
        </p:txBody>
      </p:sp>
    </p:spTree>
    <p:extLst>
      <p:ext uri="{BB962C8B-B14F-4D97-AF65-F5344CB8AC3E}">
        <p14:creationId xmlns:p14="http://schemas.microsoft.com/office/powerpoint/2010/main" val="2176810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ADF00-5B80-45F3-8BDE-33A0C4E1B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Hypermasculine Ideals in Film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746BF-94AA-45FA-BC02-5084C3482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148840"/>
            <a:ext cx="9613861" cy="426719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Ferguson (2019) argued that film director Martin McDonagh uses a technique in his films called </a:t>
            </a:r>
            <a:r>
              <a:rPr lang="en-GB" i="1" dirty="0"/>
              <a:t>Repetitive Retraction </a:t>
            </a:r>
            <a:r>
              <a:rPr lang="en-GB" dirty="0"/>
              <a:t>where an idea or action is shown on screen then withdrawn after short period.</a:t>
            </a:r>
          </a:p>
          <a:p>
            <a:r>
              <a:rPr lang="en-GB" dirty="0"/>
              <a:t>Process is repeated exposing displays of hypermasculinity with the intention that the process will encourage the viewers to see hypermasculinity as inherently violent</a:t>
            </a:r>
          </a:p>
          <a:p>
            <a:r>
              <a:rPr lang="en-GB" dirty="0"/>
              <a:t>Allows the audience to consider a different way of demonstrating masculinity.</a:t>
            </a:r>
          </a:p>
          <a:p>
            <a:r>
              <a:rPr lang="en-GB" dirty="0"/>
              <a:t>Process shows short clips of hypermasculine men being emasculated, crying and being nurturing father figures.</a:t>
            </a:r>
          </a:p>
          <a:p>
            <a:r>
              <a:rPr lang="en-GB" dirty="0"/>
              <a:t>Radical way to begin a change to the perception of males and offer the man an alternative to the idea that they need to hypermasculine in order to retain a perception of control, and that showing emotion is not emasculation but merely being human.  </a:t>
            </a:r>
          </a:p>
        </p:txBody>
      </p:sp>
    </p:spTree>
    <p:extLst>
      <p:ext uri="{BB962C8B-B14F-4D97-AF65-F5344CB8AC3E}">
        <p14:creationId xmlns:p14="http://schemas.microsoft.com/office/powerpoint/2010/main" val="15100185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A76CB-55C8-48B1-BE13-0875D1E95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change in </a:t>
            </a:r>
            <a:r>
              <a:rPr lang="en-GB" dirty="0" err="1"/>
              <a:t>Scoiety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C3DDF-E94E-4B5B-A9F5-E32AE99D53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Society is changing and is more diverse than ever.</a:t>
            </a:r>
          </a:p>
          <a:p>
            <a:r>
              <a:rPr lang="en-GB" dirty="0"/>
              <a:t>Masculinity and Feminism is here to stay, but it’s the balance of the roles that needs constant work and re-evaluation.</a:t>
            </a:r>
          </a:p>
          <a:p>
            <a:r>
              <a:rPr lang="en-GB" dirty="0"/>
              <a:t>A threat to ideals of gender can lead to an ‘acting-up’ of their role to prove that they are not in anyway ‘gay’ (Anderson, 2018).</a:t>
            </a:r>
          </a:p>
          <a:p>
            <a:r>
              <a:rPr lang="en-GB" dirty="0"/>
              <a:t>Millennials more liberal on issues such as LGBT, same sex marriage and not feel the need to prove their gender in a hypermasculine was compared to Generation X.</a:t>
            </a:r>
          </a:p>
          <a:p>
            <a:r>
              <a:rPr lang="en-GB" dirty="0"/>
              <a:t>They are the accepting society of tomorrow (</a:t>
            </a:r>
            <a:r>
              <a:rPr lang="en-GB" dirty="0" err="1"/>
              <a:t>Chivers</a:t>
            </a:r>
            <a:r>
              <a:rPr lang="en-GB" dirty="0"/>
              <a:t>, 2019).</a:t>
            </a:r>
          </a:p>
        </p:txBody>
      </p:sp>
    </p:spTree>
    <p:extLst>
      <p:ext uri="{BB962C8B-B14F-4D97-AF65-F5344CB8AC3E}">
        <p14:creationId xmlns:p14="http://schemas.microsoft.com/office/powerpoint/2010/main" val="3321758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F799FF5-98A4-4640-92C0-E6FDCDD07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3226022-6BB8-414A-B802-C987B276E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655" y="2026921"/>
            <a:ext cx="11754197" cy="4831080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Anderson, E. (2018) ‘General Masculinities’, </a:t>
            </a:r>
            <a:r>
              <a:rPr lang="en-GB" i="1" dirty="0"/>
              <a:t>Journal of Gender Studies,</a:t>
            </a:r>
            <a:r>
              <a:rPr lang="en-GB" dirty="0"/>
              <a:t> 27(3), pp. 243-247.</a:t>
            </a:r>
          </a:p>
          <a:p>
            <a:pPr>
              <a:lnSpc>
                <a:spcPct val="120000"/>
              </a:lnSpc>
            </a:pPr>
            <a:r>
              <a:rPr lang="en-GB" dirty="0"/>
              <a:t>Ben-</a:t>
            </a:r>
            <a:r>
              <a:rPr lang="en-GB" dirty="0" err="1"/>
              <a:t>Zeev</a:t>
            </a:r>
            <a:r>
              <a:rPr lang="en-GB" dirty="0"/>
              <a:t>, A., </a:t>
            </a:r>
            <a:r>
              <a:rPr lang="en-GB" dirty="0" err="1"/>
              <a:t>Scharnetzki</a:t>
            </a:r>
            <a:r>
              <a:rPr lang="en-GB" dirty="0"/>
              <a:t>, L., Chan, L. K., and Dennehy, T. C. (2012) ‘Hypermasculinity In The Media: ‘Walk into the Fog’ To Avoid Affective Communication’, </a:t>
            </a:r>
            <a:r>
              <a:rPr lang="en-GB" i="1" dirty="0"/>
              <a:t>American Psychological Association,</a:t>
            </a:r>
            <a:r>
              <a:rPr lang="en-GB" dirty="0"/>
              <a:t> 1(1) pp. 53-61.</a:t>
            </a:r>
          </a:p>
          <a:p>
            <a:pPr>
              <a:lnSpc>
                <a:spcPct val="120000"/>
              </a:lnSpc>
            </a:pPr>
            <a:r>
              <a:rPr lang="en-GB" dirty="0"/>
              <a:t>Butler, J. (1988) ‘Performance Acts and Gender Constitution: An Essay in Phenomenology and Feminist Theory’, </a:t>
            </a:r>
            <a:r>
              <a:rPr lang="en-GB" i="1" dirty="0"/>
              <a:t>Theatre Journal, </a:t>
            </a:r>
            <a:r>
              <a:rPr lang="en-GB" dirty="0"/>
              <a:t>40(4), pp. 519-531.</a:t>
            </a:r>
          </a:p>
          <a:p>
            <a:pPr>
              <a:lnSpc>
                <a:spcPct val="120000"/>
              </a:lnSpc>
            </a:pPr>
            <a:r>
              <a:rPr lang="en-GB" dirty="0" err="1"/>
              <a:t>Chivers</a:t>
            </a:r>
            <a:r>
              <a:rPr lang="en-GB" dirty="0"/>
              <a:t>, T. (2019) </a:t>
            </a:r>
            <a:r>
              <a:rPr lang="en-GB" i="1" dirty="0"/>
              <a:t>Who are you calling a snowflake? </a:t>
            </a:r>
            <a:r>
              <a:rPr lang="en-GB" dirty="0"/>
              <a:t>Available at: https://unherd.com/2019/07/who-are-you-calling-a-snowflake/ (Accessed: 16 January 2020).</a:t>
            </a:r>
          </a:p>
          <a:p>
            <a:pPr>
              <a:lnSpc>
                <a:spcPct val="120000"/>
              </a:lnSpc>
            </a:pPr>
            <a:r>
              <a:rPr lang="en-GB" dirty="0"/>
              <a:t>Craig, R. O. (no date) ‘Hypermasculinity’ </a:t>
            </a:r>
            <a:r>
              <a:rPr lang="en-GB" i="1" dirty="0"/>
              <a:t>Encyclopaedia Britannica, </a:t>
            </a:r>
            <a:r>
              <a:rPr lang="en-GB" dirty="0"/>
              <a:t>Available at: https://www.britannica.com/topic/hypermasculinity (Accessed: 09 January 2020).</a:t>
            </a:r>
          </a:p>
          <a:p>
            <a:pPr>
              <a:lnSpc>
                <a:spcPct val="120000"/>
              </a:lnSpc>
            </a:pPr>
            <a:r>
              <a:rPr lang="en-GB" dirty="0"/>
              <a:t>Doherty, B. (2017) ‘Hyper Masculinity, Influences and Prevention in Children’, </a:t>
            </a:r>
            <a:r>
              <a:rPr lang="en-GB" i="1" dirty="0" err="1"/>
              <a:t>Honors</a:t>
            </a:r>
            <a:r>
              <a:rPr lang="en-GB" i="1" dirty="0"/>
              <a:t> Senior Capstone Projects,</a:t>
            </a:r>
            <a:r>
              <a:rPr lang="en-GB" dirty="0"/>
              <a:t> Available at: https://scholarworks.merrimack.edu/cgi/viewcontent.cgi?article=1025&amp;context=honors_capstones (Accessed: 10 January 2020). </a:t>
            </a:r>
          </a:p>
          <a:p>
            <a:pPr>
              <a:lnSpc>
                <a:spcPct val="120000"/>
              </a:lnSpc>
            </a:pPr>
            <a:r>
              <a:rPr lang="en-GB" dirty="0"/>
              <a:t>End Violence Against Women (2020) </a:t>
            </a:r>
            <a:r>
              <a:rPr lang="en-GB" i="1" dirty="0"/>
              <a:t>#MeToo at School</a:t>
            </a:r>
            <a:r>
              <a:rPr lang="en-GB" dirty="0"/>
              <a:t>, Available at: https://www.endviolenceagainstwomen.org.uk/campaign/metoo-at-school/ (Accessed: 10 January 2020)</a:t>
            </a:r>
          </a:p>
          <a:p>
            <a:pPr>
              <a:lnSpc>
                <a:spcPct val="120000"/>
              </a:lnSpc>
            </a:pPr>
            <a:r>
              <a:rPr lang="en-GB" dirty="0"/>
              <a:t>Ferguson, M. (2019) “I Retract that Bit…’: Hypermasculinity and Violence in Martin McDonagh’s Films’, </a:t>
            </a:r>
            <a:r>
              <a:rPr lang="en-GB" i="1" dirty="0"/>
              <a:t>Literature Interpretation Theory</a:t>
            </a:r>
            <a:r>
              <a:rPr lang="en-GB" dirty="0"/>
              <a:t>, 30(1), pp. 25-43.</a:t>
            </a:r>
          </a:p>
          <a:p>
            <a:pPr>
              <a:lnSpc>
                <a:spcPct val="120000"/>
              </a:lnSpc>
            </a:pPr>
            <a:r>
              <a:rPr lang="en-GB" dirty="0" err="1"/>
              <a:t>FineArtAmerica</a:t>
            </a:r>
            <a:r>
              <a:rPr lang="en-GB" dirty="0"/>
              <a:t> (2020) </a:t>
            </a:r>
            <a:r>
              <a:rPr lang="en-GB" i="1" dirty="0"/>
              <a:t>Clint Eastwood in Dirty Harry Canvas Print</a:t>
            </a:r>
            <a:r>
              <a:rPr lang="en-GB" dirty="0"/>
              <a:t>. Available at: https://fineartamerica.com/featured/1-clint-eastwood-in-dirty-harry-silver-screen.html?product=canvas-print (Accessed: 09 January 2020).</a:t>
            </a:r>
          </a:p>
          <a:p>
            <a:pPr>
              <a:lnSpc>
                <a:spcPct val="120000"/>
              </a:lnSpc>
            </a:pPr>
            <a:r>
              <a:rPr lang="en-GB" dirty="0"/>
              <a:t>Guerrero, D. A., (2009) ‘Hypermasculinity, Intimate Partner Violence, Sexual Aggression, Social Support, and Child Maltreatment Risk in Urban, Heterosexual Fathers Taking Parenting Classes’ </a:t>
            </a:r>
            <a:r>
              <a:rPr lang="en-GB" i="1" dirty="0"/>
              <a:t>Child Welfare</a:t>
            </a:r>
            <a:r>
              <a:rPr lang="en-GB" dirty="0"/>
              <a:t>, 8(4), pp. 135-152.</a:t>
            </a:r>
          </a:p>
          <a:p>
            <a:pPr>
              <a:lnSpc>
                <a:spcPct val="120000"/>
              </a:lnSpc>
            </a:pPr>
            <a:r>
              <a:rPr lang="en-GB" dirty="0"/>
              <a:t>Let Toys Be Toys (2015) </a:t>
            </a:r>
            <a:r>
              <a:rPr lang="en-GB" i="1" dirty="0"/>
              <a:t>Toys R Us drops ‘boys’ and ‘girls’ categories from UK website.</a:t>
            </a:r>
            <a:r>
              <a:rPr lang="en-GB" dirty="0"/>
              <a:t> Available at: http://lettoysbetoys.org.uk/toys-r-us-drops-boys-and-girls-categories-from-uk-website/ (Accessed: 12 January 2020).</a:t>
            </a:r>
          </a:p>
          <a:p>
            <a:pPr>
              <a:lnSpc>
                <a:spcPct val="120000"/>
              </a:lnSpc>
            </a:pPr>
            <a:r>
              <a:rPr lang="en-GB" dirty="0"/>
              <a:t>Let Toys Be Toys (2017) </a:t>
            </a:r>
            <a:r>
              <a:rPr lang="en-GB" i="1" dirty="0"/>
              <a:t>Most Toy catalogues Still Play to Stereotypes: new research</a:t>
            </a:r>
            <a:r>
              <a:rPr lang="en-GB" dirty="0"/>
              <a:t>. Available at: http://lettoysbetoys.org.uk/toy-catalogues-2017/ (Accessed: 12 January 2020).</a:t>
            </a:r>
          </a:p>
          <a:p>
            <a:pPr>
              <a:lnSpc>
                <a:spcPct val="120000"/>
              </a:lnSpc>
            </a:pPr>
            <a:r>
              <a:rPr lang="en-GB" dirty="0" err="1"/>
              <a:t>Lotterhos</a:t>
            </a:r>
            <a:r>
              <a:rPr lang="en-GB" dirty="0"/>
              <a:t>, F. H. (2015) ‘Men Cry: Embodiments of Masculinity in Western cinema circa 1999’ </a:t>
            </a:r>
            <a:r>
              <a:rPr lang="en-GB" i="1" dirty="0"/>
              <a:t>Undergraduate </a:t>
            </a:r>
            <a:r>
              <a:rPr lang="en-GB" i="1" dirty="0" err="1"/>
              <a:t>Honors</a:t>
            </a:r>
            <a:r>
              <a:rPr lang="en-GB" i="1" dirty="0"/>
              <a:t> Thesis,</a:t>
            </a:r>
            <a:r>
              <a:rPr lang="en-GB" dirty="0"/>
              <a:t> Available at: https://pdfs.semanticscholar.org/19d3/4d0d68e195fcf9301f6669ae6ef4a2ecf4e2.pdf?_ga=2.130067786.490624525.1579176119-2093989203.1579176119 (Accessed: 07 January 2020).</a:t>
            </a:r>
          </a:p>
        </p:txBody>
      </p:sp>
    </p:spTree>
    <p:extLst>
      <p:ext uri="{BB962C8B-B14F-4D97-AF65-F5344CB8AC3E}">
        <p14:creationId xmlns:p14="http://schemas.microsoft.com/office/powerpoint/2010/main" val="451304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C8A75-AC1C-41A6-8A7B-33B3B97D9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DFA50-4371-4F22-93D0-B2C074F4D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155367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100" dirty="0"/>
              <a:t>Martinez, E., Nicolas, A., Salas, A. (2013) ‘Gender Representation in Advertising of Toys in the Christmas Period (2009-12)’, </a:t>
            </a:r>
            <a:r>
              <a:rPr lang="en-GB" sz="1100" i="1" dirty="0" err="1"/>
              <a:t>Comunicar</a:t>
            </a:r>
            <a:r>
              <a:rPr lang="en-GB" sz="1100" dirty="0"/>
              <a:t>, 41(21), pp. 187-194.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Mendelson, S. (2019) </a:t>
            </a:r>
            <a:r>
              <a:rPr lang="en-GB" sz="1100" i="1" dirty="0"/>
              <a:t>How Stallone’s Second ‘Rambo’ Movie Invented The ‘Dark Knight’ – Style Breakout Sequel (Box Office). </a:t>
            </a:r>
            <a:r>
              <a:rPr lang="en-GB" sz="1100" dirty="0"/>
              <a:t>Available at: https://www.forbes.com/sites/scottmendelson/2019/09/18/rambo-last-blood-sylvester-stallone-arnold-schwarzenegger-first-blood-rocky-dark-knight-star-wars-john-wick-keanu-reeves-matrix-terminator-lionsgate-box-office/#203de5c165fb (Accessed: 09 January 2020).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Merriam-Webster</a:t>
            </a:r>
            <a:r>
              <a:rPr lang="en-GB" sz="1100" i="1" dirty="0"/>
              <a:t> </a:t>
            </a:r>
            <a:r>
              <a:rPr lang="en-GB" sz="1100" dirty="0"/>
              <a:t>(2020) </a:t>
            </a:r>
            <a:r>
              <a:rPr lang="en-GB" sz="1100" i="1" dirty="0"/>
              <a:t>‘English Language Learners Definition of emasculate’ </a:t>
            </a:r>
            <a:r>
              <a:rPr lang="en-GB" sz="1100" dirty="0"/>
              <a:t>Available at: https://www.merriam-webster.com/dictionary/emasculate#other-words (Accessed: 09 January 2020).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Schmitz, R. M. and </a:t>
            </a:r>
            <a:r>
              <a:rPr lang="en-GB" sz="1100" dirty="0" err="1"/>
              <a:t>Kazyak</a:t>
            </a:r>
            <a:r>
              <a:rPr lang="en-GB" sz="1100" dirty="0"/>
              <a:t>, E. (2016) ‘Masculinities in Cyberspace: An Analysis of Portrayals of Manhood in Men’s rights Activist Websites’, </a:t>
            </a:r>
            <a:r>
              <a:rPr lang="en-GB" sz="1100" i="1" dirty="0"/>
              <a:t>Social Sciences</a:t>
            </a:r>
            <a:r>
              <a:rPr lang="en-GB" sz="1100" dirty="0"/>
              <a:t>, 5(18), pp.1-16.</a:t>
            </a:r>
            <a:endParaRPr lang="en-GB" sz="1100" dirty="0">
              <a:solidFill>
                <a:prstClr val="white"/>
              </a:solidFill>
            </a:endParaRPr>
          </a:p>
          <a:p>
            <a:pPr lvl="0">
              <a:lnSpc>
                <a:spcPct val="100000"/>
              </a:lnSpc>
            </a:pPr>
            <a:r>
              <a:rPr lang="en-GB" sz="1100" dirty="0">
                <a:solidFill>
                  <a:prstClr val="white"/>
                </a:solidFill>
              </a:rPr>
              <a:t>Spoors, J. (2017) </a:t>
            </a:r>
            <a:r>
              <a:rPr lang="en-GB" sz="1100" i="1" dirty="0">
                <a:solidFill>
                  <a:prstClr val="white"/>
                </a:solidFill>
              </a:rPr>
              <a:t>19 Things You Do to emasculate Your Man and How to Deal With It</a:t>
            </a:r>
            <a:r>
              <a:rPr lang="en-GB" sz="1100" dirty="0">
                <a:solidFill>
                  <a:prstClr val="white"/>
                </a:solidFill>
              </a:rPr>
              <a:t>. Available at: https://www.everydayknow.com/emasculated-men/ (Accessed: 09 January 2020).</a:t>
            </a:r>
          </a:p>
          <a:p>
            <a:pPr lvl="0">
              <a:lnSpc>
                <a:spcPct val="100000"/>
              </a:lnSpc>
            </a:pPr>
            <a:r>
              <a:rPr lang="en-GB" sz="1100" dirty="0">
                <a:solidFill>
                  <a:prstClr val="white"/>
                </a:solidFill>
              </a:rPr>
              <a:t>The Presentation Project (2020) ‘The Mask You Live In’, Available at: http://therepresentationproject.org/film/the-mask-you-live-in-film/ (Accessed: 10 January 2020).</a:t>
            </a:r>
          </a:p>
          <a:p>
            <a:pPr lvl="0">
              <a:lnSpc>
                <a:spcPct val="100000"/>
              </a:lnSpc>
            </a:pPr>
            <a:r>
              <a:rPr lang="en-GB" sz="1100" dirty="0" err="1">
                <a:solidFill>
                  <a:prstClr val="white"/>
                </a:solidFill>
              </a:rPr>
              <a:t>Vilain</a:t>
            </a:r>
            <a:r>
              <a:rPr lang="en-GB" sz="1100" dirty="0">
                <a:solidFill>
                  <a:prstClr val="white"/>
                </a:solidFill>
              </a:rPr>
              <a:t>, E., Sanchez, F. J., Greenberg, S. T., and Liu, W. M. (2009) ‘Reported Effects of Masculine Ideals on Gay Men’, </a:t>
            </a:r>
            <a:r>
              <a:rPr lang="en-GB" sz="1100" i="1" dirty="0">
                <a:solidFill>
                  <a:prstClr val="white"/>
                </a:solidFill>
              </a:rPr>
              <a:t>American Psychological Association</a:t>
            </a:r>
            <a:r>
              <a:rPr lang="en-GB" sz="1100" dirty="0">
                <a:solidFill>
                  <a:prstClr val="white"/>
                </a:solidFill>
              </a:rPr>
              <a:t>, 10(1), pp. 73-87.</a:t>
            </a:r>
          </a:p>
          <a:p>
            <a:pPr lvl="0">
              <a:lnSpc>
                <a:spcPct val="100000"/>
              </a:lnSpc>
            </a:pPr>
            <a:r>
              <a:rPr lang="en-GB" sz="1100" dirty="0">
                <a:solidFill>
                  <a:prstClr val="white"/>
                </a:solidFill>
              </a:rPr>
              <a:t>White Ribbon (2020) ‘End Male Violence Against Women’, Available at: https://www.whiteribbon.org.uk/ (Accessed: 09 January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905726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1647</Words>
  <Application>Microsoft Office PowerPoint</Application>
  <PresentationFormat>Widescreen</PresentationFormat>
  <Paragraphs>123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Times New Roman</vt:lpstr>
      <vt:lpstr>Trebuchet MS</vt:lpstr>
      <vt:lpstr>Berlin</vt:lpstr>
      <vt:lpstr>A critique of the current discourses associated with the concepts of hyper-masculinity and Emasculation of the male in society</vt:lpstr>
      <vt:lpstr>Hypermasculinity </vt:lpstr>
      <vt:lpstr>Emasculation</vt:lpstr>
      <vt:lpstr>Gay Men and Masculinity</vt:lpstr>
      <vt:lpstr>The Effect of Watching Hypermasculine Ideals</vt:lpstr>
      <vt:lpstr>The Effect of Hypermasculinity on the Family</vt:lpstr>
      <vt:lpstr>The Effect of Masculinity on the Family</vt:lpstr>
      <vt:lpstr>The Problem With toy Advertising</vt:lpstr>
      <vt:lpstr>Hypermasculine Ideals in Film</vt:lpstr>
      <vt:lpstr>The change in Scoiety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critique of the current discourses associated with the concepts of hyper-masculinity and Emasculation of the male in society</dc:title>
  <dc:creator>Elizabeth Phillips (1302267)</dc:creator>
  <cp:lastModifiedBy>Elizabeth Phillips (1302267)</cp:lastModifiedBy>
  <cp:revision>12</cp:revision>
  <dcterms:created xsi:type="dcterms:W3CDTF">2020-01-17T09:50:46Z</dcterms:created>
  <dcterms:modified xsi:type="dcterms:W3CDTF">2020-01-17T12:54:41Z</dcterms:modified>
</cp:coreProperties>
</file>