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801542-0E25-426C-98E1-441F5E81C810}" v="614" dt="2025-02-28T10:04:58.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9" d="100"/>
          <a:sy n="59" d="100"/>
        </p:scale>
        <p:origin x="1500" y="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40C8D9-BD86-4782-8C59-0D6A936132A7}"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C239B95B-C537-4AC1-9ABF-784C60A83990}">
      <dgm:prSet custT="1"/>
      <dgm:spPr/>
      <dgm:t>
        <a:bodyPr/>
        <a:lstStyle/>
        <a:p>
          <a:r>
            <a:rPr lang="en-US" sz="2000" dirty="0"/>
            <a:t>• Wales's flexible approach lacks a </a:t>
          </a:r>
          <a:r>
            <a:rPr lang="en-US" sz="2000" dirty="0" err="1"/>
            <a:t>standardised</a:t>
          </a:r>
          <a:r>
            <a:rPr lang="en-US" sz="2000" dirty="0"/>
            <a:t> teacher training framework (Welsh Government, 2024)</a:t>
          </a:r>
        </a:p>
      </dgm:t>
    </dgm:pt>
    <dgm:pt modelId="{905DB49A-5756-45E4-9E13-85C69230395F}" type="parTrans" cxnId="{5373BC88-A69C-4DDE-856F-E61FE91FE966}">
      <dgm:prSet/>
      <dgm:spPr/>
      <dgm:t>
        <a:bodyPr/>
        <a:lstStyle/>
        <a:p>
          <a:endParaRPr lang="en-US"/>
        </a:p>
      </dgm:t>
    </dgm:pt>
    <dgm:pt modelId="{5F8302C7-3880-4B43-AE26-1236848A47C5}" type="sibTrans" cxnId="{5373BC88-A69C-4DDE-856F-E61FE91FE966}">
      <dgm:prSet/>
      <dgm:spPr/>
      <dgm:t>
        <a:bodyPr/>
        <a:lstStyle/>
        <a:p>
          <a:endParaRPr lang="en-US"/>
        </a:p>
      </dgm:t>
    </dgm:pt>
    <dgm:pt modelId="{B57B1B05-6F2D-4537-84BF-8CD29DE5D0BC}">
      <dgm:prSet custT="1"/>
      <dgm:spPr/>
      <dgm:t>
        <a:bodyPr/>
        <a:lstStyle/>
        <a:p>
          <a:r>
            <a:rPr lang="en-US" sz="1800" dirty="0"/>
            <a:t>• </a:t>
          </a:r>
          <a:r>
            <a:rPr lang="en-US" sz="2000" dirty="0"/>
            <a:t>Situated learning theory and reflective practice are crucial (Lave &amp; Wenger, 1991)</a:t>
          </a:r>
        </a:p>
      </dgm:t>
    </dgm:pt>
    <dgm:pt modelId="{20D16995-F389-4441-9AD7-086CB7B0CE0D}" type="parTrans" cxnId="{C0564A58-EF74-49BF-96D9-6DFFEC05DEE9}">
      <dgm:prSet/>
      <dgm:spPr/>
      <dgm:t>
        <a:bodyPr/>
        <a:lstStyle/>
        <a:p>
          <a:endParaRPr lang="en-US"/>
        </a:p>
      </dgm:t>
    </dgm:pt>
    <dgm:pt modelId="{350CDE4B-D21C-4F2E-9DB0-DA8786D816D3}" type="sibTrans" cxnId="{C0564A58-EF74-49BF-96D9-6DFFEC05DEE9}">
      <dgm:prSet/>
      <dgm:spPr/>
      <dgm:t>
        <a:bodyPr/>
        <a:lstStyle/>
        <a:p>
          <a:endParaRPr lang="en-US"/>
        </a:p>
      </dgm:t>
    </dgm:pt>
    <dgm:pt modelId="{031E5753-06CD-4E45-8C29-3B76B722E160}">
      <dgm:prSet custT="1"/>
      <dgm:spPr/>
      <dgm:t>
        <a:bodyPr/>
        <a:lstStyle/>
        <a:p>
          <a:r>
            <a:rPr lang="en-US" sz="1800" dirty="0"/>
            <a:t>• </a:t>
          </a:r>
          <a:r>
            <a:rPr lang="en-US" sz="2000" dirty="0"/>
            <a:t>Finland: Teacher education integrates phonics into a broader literacy strategy (Saari &amp; </a:t>
          </a:r>
          <a:r>
            <a:rPr lang="en-US" sz="2000" dirty="0" err="1"/>
            <a:t>Mikkila-Errdmann</a:t>
          </a:r>
          <a:r>
            <a:rPr lang="en-US" sz="2000" dirty="0"/>
            <a:t>, 2017)</a:t>
          </a:r>
        </a:p>
      </dgm:t>
    </dgm:pt>
    <dgm:pt modelId="{E4710E96-45F9-4056-9F10-D154C69A5F4B}" type="parTrans" cxnId="{6ACD004C-5482-4FBA-BAE4-EABC4DE55F59}">
      <dgm:prSet/>
      <dgm:spPr/>
      <dgm:t>
        <a:bodyPr/>
        <a:lstStyle/>
        <a:p>
          <a:endParaRPr lang="en-US"/>
        </a:p>
      </dgm:t>
    </dgm:pt>
    <dgm:pt modelId="{A585EB23-1D57-4AD8-8918-40B5489606D7}" type="sibTrans" cxnId="{6ACD004C-5482-4FBA-BAE4-EABC4DE55F59}">
      <dgm:prSet/>
      <dgm:spPr/>
      <dgm:t>
        <a:bodyPr/>
        <a:lstStyle/>
        <a:p>
          <a:endParaRPr lang="en-US"/>
        </a:p>
      </dgm:t>
    </dgm:pt>
    <dgm:pt modelId="{C142D0D1-3392-4FEF-8704-AD687805CFDC}">
      <dgm:prSet/>
      <dgm:spPr/>
      <dgm:t>
        <a:bodyPr/>
        <a:lstStyle/>
        <a:p>
          <a:r>
            <a:rPr lang="en-US" dirty="0"/>
            <a:t>• Challenges in Wales: disparities in teacher readiness, lack of continuous professional development (CPD) (</a:t>
          </a:r>
          <a:r>
            <a:rPr lang="en-US" dirty="0" err="1"/>
            <a:t>Estyn</a:t>
          </a:r>
          <a:r>
            <a:rPr lang="en-US" dirty="0"/>
            <a:t>, 2023)</a:t>
          </a:r>
        </a:p>
      </dgm:t>
    </dgm:pt>
    <dgm:pt modelId="{AB058B4F-D747-42E1-990F-6663EFF27621}" type="parTrans" cxnId="{7BB853C7-2D02-405C-A32E-6AAF7731C3E3}">
      <dgm:prSet/>
      <dgm:spPr/>
      <dgm:t>
        <a:bodyPr/>
        <a:lstStyle/>
        <a:p>
          <a:endParaRPr lang="en-US"/>
        </a:p>
      </dgm:t>
    </dgm:pt>
    <dgm:pt modelId="{8DCE41C5-D5FC-4A06-8144-28187DD7095C}" type="sibTrans" cxnId="{7BB853C7-2D02-405C-A32E-6AAF7731C3E3}">
      <dgm:prSet/>
      <dgm:spPr/>
      <dgm:t>
        <a:bodyPr/>
        <a:lstStyle/>
        <a:p>
          <a:endParaRPr lang="en-US"/>
        </a:p>
      </dgm:t>
    </dgm:pt>
    <dgm:pt modelId="{B8BD532C-FB39-4DE5-B2AC-76334A3A435F}" type="pres">
      <dgm:prSet presAssocID="{9240C8D9-BD86-4782-8C59-0D6A936132A7}" presName="outerComposite" presStyleCnt="0">
        <dgm:presLayoutVars>
          <dgm:chMax val="5"/>
          <dgm:dir/>
          <dgm:resizeHandles val="exact"/>
        </dgm:presLayoutVars>
      </dgm:prSet>
      <dgm:spPr/>
    </dgm:pt>
    <dgm:pt modelId="{479B27B9-E8E0-4B58-96CD-F336FC4BEC7C}" type="pres">
      <dgm:prSet presAssocID="{9240C8D9-BD86-4782-8C59-0D6A936132A7}" presName="dummyMaxCanvas" presStyleCnt="0">
        <dgm:presLayoutVars/>
      </dgm:prSet>
      <dgm:spPr/>
    </dgm:pt>
    <dgm:pt modelId="{CBBA947B-143A-4827-8415-5D7DE53FEFE9}" type="pres">
      <dgm:prSet presAssocID="{9240C8D9-BD86-4782-8C59-0D6A936132A7}" presName="FourNodes_1" presStyleLbl="node1" presStyleIdx="0" presStyleCnt="4">
        <dgm:presLayoutVars>
          <dgm:bulletEnabled val="1"/>
        </dgm:presLayoutVars>
      </dgm:prSet>
      <dgm:spPr/>
    </dgm:pt>
    <dgm:pt modelId="{58DF6EDC-5DF8-46A4-BA17-3DBA6A30FE7A}" type="pres">
      <dgm:prSet presAssocID="{9240C8D9-BD86-4782-8C59-0D6A936132A7}" presName="FourNodes_2" presStyleLbl="node1" presStyleIdx="1" presStyleCnt="4" custScaleY="102550" custLinFactNeighborX="-1035" custLinFactNeighborY="-12386">
        <dgm:presLayoutVars>
          <dgm:bulletEnabled val="1"/>
        </dgm:presLayoutVars>
      </dgm:prSet>
      <dgm:spPr/>
    </dgm:pt>
    <dgm:pt modelId="{45DF1064-BE08-49CE-AD7C-2B71FEC6A249}" type="pres">
      <dgm:prSet presAssocID="{9240C8D9-BD86-4782-8C59-0D6A936132A7}" presName="FourNodes_3" presStyleLbl="node1" presStyleIdx="2" presStyleCnt="4" custScaleY="147630">
        <dgm:presLayoutVars>
          <dgm:bulletEnabled val="1"/>
        </dgm:presLayoutVars>
      </dgm:prSet>
      <dgm:spPr/>
    </dgm:pt>
    <dgm:pt modelId="{8D62D883-9D88-41BA-BBFD-4D29F1477B27}" type="pres">
      <dgm:prSet presAssocID="{9240C8D9-BD86-4782-8C59-0D6A936132A7}" presName="FourNodes_4" presStyleLbl="node1" presStyleIdx="3" presStyleCnt="4" custScaleY="125582">
        <dgm:presLayoutVars>
          <dgm:bulletEnabled val="1"/>
        </dgm:presLayoutVars>
      </dgm:prSet>
      <dgm:spPr/>
    </dgm:pt>
    <dgm:pt modelId="{A37AD406-AE73-4337-9709-07E5D0CF3D65}" type="pres">
      <dgm:prSet presAssocID="{9240C8D9-BD86-4782-8C59-0D6A936132A7}" presName="FourConn_1-2" presStyleLbl="fgAccFollowNode1" presStyleIdx="0" presStyleCnt="3">
        <dgm:presLayoutVars>
          <dgm:bulletEnabled val="1"/>
        </dgm:presLayoutVars>
      </dgm:prSet>
      <dgm:spPr/>
    </dgm:pt>
    <dgm:pt modelId="{51223EBB-7DB0-4182-858F-0BFC74D31758}" type="pres">
      <dgm:prSet presAssocID="{9240C8D9-BD86-4782-8C59-0D6A936132A7}" presName="FourConn_2-3" presStyleLbl="fgAccFollowNode1" presStyleIdx="1" presStyleCnt="3">
        <dgm:presLayoutVars>
          <dgm:bulletEnabled val="1"/>
        </dgm:presLayoutVars>
      </dgm:prSet>
      <dgm:spPr/>
    </dgm:pt>
    <dgm:pt modelId="{A36A99FC-CFD0-484D-8459-2E6B34E9137E}" type="pres">
      <dgm:prSet presAssocID="{9240C8D9-BD86-4782-8C59-0D6A936132A7}" presName="FourConn_3-4" presStyleLbl="fgAccFollowNode1" presStyleIdx="2" presStyleCnt="3">
        <dgm:presLayoutVars>
          <dgm:bulletEnabled val="1"/>
        </dgm:presLayoutVars>
      </dgm:prSet>
      <dgm:spPr/>
    </dgm:pt>
    <dgm:pt modelId="{0B053E0A-72EC-4826-A690-3F8CAB40E5CF}" type="pres">
      <dgm:prSet presAssocID="{9240C8D9-BD86-4782-8C59-0D6A936132A7}" presName="FourNodes_1_text" presStyleLbl="node1" presStyleIdx="3" presStyleCnt="4">
        <dgm:presLayoutVars>
          <dgm:bulletEnabled val="1"/>
        </dgm:presLayoutVars>
      </dgm:prSet>
      <dgm:spPr/>
    </dgm:pt>
    <dgm:pt modelId="{4E789C3D-4499-48E1-8628-83056E706A47}" type="pres">
      <dgm:prSet presAssocID="{9240C8D9-BD86-4782-8C59-0D6A936132A7}" presName="FourNodes_2_text" presStyleLbl="node1" presStyleIdx="3" presStyleCnt="4">
        <dgm:presLayoutVars>
          <dgm:bulletEnabled val="1"/>
        </dgm:presLayoutVars>
      </dgm:prSet>
      <dgm:spPr/>
    </dgm:pt>
    <dgm:pt modelId="{801946D3-AF83-4A98-8C24-E8D2DDFA425D}" type="pres">
      <dgm:prSet presAssocID="{9240C8D9-BD86-4782-8C59-0D6A936132A7}" presName="FourNodes_3_text" presStyleLbl="node1" presStyleIdx="3" presStyleCnt="4">
        <dgm:presLayoutVars>
          <dgm:bulletEnabled val="1"/>
        </dgm:presLayoutVars>
      </dgm:prSet>
      <dgm:spPr/>
    </dgm:pt>
    <dgm:pt modelId="{6C2E04CA-04E2-40A6-98C5-52CFE3D17923}" type="pres">
      <dgm:prSet presAssocID="{9240C8D9-BD86-4782-8C59-0D6A936132A7}" presName="FourNodes_4_text" presStyleLbl="node1" presStyleIdx="3" presStyleCnt="4">
        <dgm:presLayoutVars>
          <dgm:bulletEnabled val="1"/>
        </dgm:presLayoutVars>
      </dgm:prSet>
      <dgm:spPr/>
    </dgm:pt>
  </dgm:ptLst>
  <dgm:cxnLst>
    <dgm:cxn modelId="{6ACD004C-5482-4FBA-BAE4-EABC4DE55F59}" srcId="{9240C8D9-BD86-4782-8C59-0D6A936132A7}" destId="{031E5753-06CD-4E45-8C29-3B76B722E160}" srcOrd="2" destOrd="0" parTransId="{E4710E96-45F9-4056-9F10-D154C69A5F4B}" sibTransId="{A585EB23-1D57-4AD8-8918-40B5489606D7}"/>
    <dgm:cxn modelId="{934D1574-0B97-411F-B2EE-45DDC68C58E0}" type="presOf" srcId="{B57B1B05-6F2D-4537-84BF-8CD29DE5D0BC}" destId="{58DF6EDC-5DF8-46A4-BA17-3DBA6A30FE7A}" srcOrd="0" destOrd="0" presId="urn:microsoft.com/office/officeart/2005/8/layout/vProcess5"/>
    <dgm:cxn modelId="{C0564A58-EF74-49BF-96D9-6DFFEC05DEE9}" srcId="{9240C8D9-BD86-4782-8C59-0D6A936132A7}" destId="{B57B1B05-6F2D-4537-84BF-8CD29DE5D0BC}" srcOrd="1" destOrd="0" parTransId="{20D16995-F389-4441-9AD7-086CB7B0CE0D}" sibTransId="{350CDE4B-D21C-4F2E-9DB0-DA8786D816D3}"/>
    <dgm:cxn modelId="{98D89F79-4AF7-4AFD-BA2B-A9F7677FC302}" type="presOf" srcId="{C142D0D1-3392-4FEF-8704-AD687805CFDC}" destId="{8D62D883-9D88-41BA-BBFD-4D29F1477B27}" srcOrd="0" destOrd="0" presId="urn:microsoft.com/office/officeart/2005/8/layout/vProcess5"/>
    <dgm:cxn modelId="{5373BC88-A69C-4DDE-856F-E61FE91FE966}" srcId="{9240C8D9-BD86-4782-8C59-0D6A936132A7}" destId="{C239B95B-C537-4AC1-9ABF-784C60A83990}" srcOrd="0" destOrd="0" parTransId="{905DB49A-5756-45E4-9E13-85C69230395F}" sibTransId="{5F8302C7-3880-4B43-AE26-1236848A47C5}"/>
    <dgm:cxn modelId="{C7B55A89-9E6A-4A59-8EE6-85A1F58622D2}" type="presOf" srcId="{A585EB23-1D57-4AD8-8918-40B5489606D7}" destId="{A36A99FC-CFD0-484D-8459-2E6B34E9137E}" srcOrd="0" destOrd="0" presId="urn:microsoft.com/office/officeart/2005/8/layout/vProcess5"/>
    <dgm:cxn modelId="{4AF62997-DF38-4E4E-B7A8-0E2E0C2A647E}" type="presOf" srcId="{5F8302C7-3880-4B43-AE26-1236848A47C5}" destId="{A37AD406-AE73-4337-9709-07E5D0CF3D65}" srcOrd="0" destOrd="0" presId="urn:microsoft.com/office/officeart/2005/8/layout/vProcess5"/>
    <dgm:cxn modelId="{96C105A9-78E5-40D4-A819-3082010F8746}" type="presOf" srcId="{9240C8D9-BD86-4782-8C59-0D6A936132A7}" destId="{B8BD532C-FB39-4DE5-B2AC-76334A3A435F}" srcOrd="0" destOrd="0" presId="urn:microsoft.com/office/officeart/2005/8/layout/vProcess5"/>
    <dgm:cxn modelId="{73D3DAB7-6D98-4109-B63B-344CC6900DEC}" type="presOf" srcId="{C142D0D1-3392-4FEF-8704-AD687805CFDC}" destId="{6C2E04CA-04E2-40A6-98C5-52CFE3D17923}" srcOrd="1" destOrd="0" presId="urn:microsoft.com/office/officeart/2005/8/layout/vProcess5"/>
    <dgm:cxn modelId="{753072BA-D996-44D2-861F-556B71BBB5EE}" type="presOf" srcId="{C239B95B-C537-4AC1-9ABF-784C60A83990}" destId="{0B053E0A-72EC-4826-A690-3F8CAB40E5CF}" srcOrd="1" destOrd="0" presId="urn:microsoft.com/office/officeart/2005/8/layout/vProcess5"/>
    <dgm:cxn modelId="{4602F3BD-8F27-4D75-B2FC-0219B0DDD316}" type="presOf" srcId="{B57B1B05-6F2D-4537-84BF-8CD29DE5D0BC}" destId="{4E789C3D-4499-48E1-8628-83056E706A47}" srcOrd="1" destOrd="0" presId="urn:microsoft.com/office/officeart/2005/8/layout/vProcess5"/>
    <dgm:cxn modelId="{40D943BF-4EE8-46C7-B0D5-FD834615168A}" type="presOf" srcId="{350CDE4B-D21C-4F2E-9DB0-DA8786D816D3}" destId="{51223EBB-7DB0-4182-858F-0BFC74D31758}" srcOrd="0" destOrd="0" presId="urn:microsoft.com/office/officeart/2005/8/layout/vProcess5"/>
    <dgm:cxn modelId="{7BB853C7-2D02-405C-A32E-6AAF7731C3E3}" srcId="{9240C8D9-BD86-4782-8C59-0D6A936132A7}" destId="{C142D0D1-3392-4FEF-8704-AD687805CFDC}" srcOrd="3" destOrd="0" parTransId="{AB058B4F-D747-42E1-990F-6663EFF27621}" sibTransId="{8DCE41C5-D5FC-4A06-8144-28187DD7095C}"/>
    <dgm:cxn modelId="{C3C924CC-89BF-4AE8-8D74-784EA3FE588B}" type="presOf" srcId="{031E5753-06CD-4E45-8C29-3B76B722E160}" destId="{45DF1064-BE08-49CE-AD7C-2B71FEC6A249}" srcOrd="0" destOrd="0" presId="urn:microsoft.com/office/officeart/2005/8/layout/vProcess5"/>
    <dgm:cxn modelId="{324B9ED2-DEE1-486A-9F40-649702274146}" type="presOf" srcId="{031E5753-06CD-4E45-8C29-3B76B722E160}" destId="{801946D3-AF83-4A98-8C24-E8D2DDFA425D}" srcOrd="1" destOrd="0" presId="urn:microsoft.com/office/officeart/2005/8/layout/vProcess5"/>
    <dgm:cxn modelId="{4A8AC1EF-B5C1-4488-8D1C-0BD95A63F5FD}" type="presOf" srcId="{C239B95B-C537-4AC1-9ABF-784C60A83990}" destId="{CBBA947B-143A-4827-8415-5D7DE53FEFE9}" srcOrd="0" destOrd="0" presId="urn:microsoft.com/office/officeart/2005/8/layout/vProcess5"/>
    <dgm:cxn modelId="{49C5DB78-24CD-44CB-B32C-0BC61056679A}" type="presParOf" srcId="{B8BD532C-FB39-4DE5-B2AC-76334A3A435F}" destId="{479B27B9-E8E0-4B58-96CD-F336FC4BEC7C}" srcOrd="0" destOrd="0" presId="urn:microsoft.com/office/officeart/2005/8/layout/vProcess5"/>
    <dgm:cxn modelId="{8E315CDF-B93C-4E2B-B246-0214F1A634E7}" type="presParOf" srcId="{B8BD532C-FB39-4DE5-B2AC-76334A3A435F}" destId="{CBBA947B-143A-4827-8415-5D7DE53FEFE9}" srcOrd="1" destOrd="0" presId="urn:microsoft.com/office/officeart/2005/8/layout/vProcess5"/>
    <dgm:cxn modelId="{4A614B3C-8BBD-49F3-A41C-9A643F119124}" type="presParOf" srcId="{B8BD532C-FB39-4DE5-B2AC-76334A3A435F}" destId="{58DF6EDC-5DF8-46A4-BA17-3DBA6A30FE7A}" srcOrd="2" destOrd="0" presId="urn:microsoft.com/office/officeart/2005/8/layout/vProcess5"/>
    <dgm:cxn modelId="{9B7E6941-234C-45E2-963A-E3D4FC19D9B7}" type="presParOf" srcId="{B8BD532C-FB39-4DE5-B2AC-76334A3A435F}" destId="{45DF1064-BE08-49CE-AD7C-2B71FEC6A249}" srcOrd="3" destOrd="0" presId="urn:microsoft.com/office/officeart/2005/8/layout/vProcess5"/>
    <dgm:cxn modelId="{DEF10C6D-D5F2-458D-9D73-6CE334C9564C}" type="presParOf" srcId="{B8BD532C-FB39-4DE5-B2AC-76334A3A435F}" destId="{8D62D883-9D88-41BA-BBFD-4D29F1477B27}" srcOrd="4" destOrd="0" presId="urn:microsoft.com/office/officeart/2005/8/layout/vProcess5"/>
    <dgm:cxn modelId="{45F6352A-49BC-4B4C-B1FA-F3F878AED92C}" type="presParOf" srcId="{B8BD532C-FB39-4DE5-B2AC-76334A3A435F}" destId="{A37AD406-AE73-4337-9709-07E5D0CF3D65}" srcOrd="5" destOrd="0" presId="urn:microsoft.com/office/officeart/2005/8/layout/vProcess5"/>
    <dgm:cxn modelId="{61B9FD71-1CBF-4612-A337-5562719AE222}" type="presParOf" srcId="{B8BD532C-FB39-4DE5-B2AC-76334A3A435F}" destId="{51223EBB-7DB0-4182-858F-0BFC74D31758}" srcOrd="6" destOrd="0" presId="urn:microsoft.com/office/officeart/2005/8/layout/vProcess5"/>
    <dgm:cxn modelId="{4279D5F1-AFA4-4B30-97E9-712114E3BA29}" type="presParOf" srcId="{B8BD532C-FB39-4DE5-B2AC-76334A3A435F}" destId="{A36A99FC-CFD0-484D-8459-2E6B34E9137E}" srcOrd="7" destOrd="0" presId="urn:microsoft.com/office/officeart/2005/8/layout/vProcess5"/>
    <dgm:cxn modelId="{611E8097-B341-4D0B-B8B3-C633AA868A86}" type="presParOf" srcId="{B8BD532C-FB39-4DE5-B2AC-76334A3A435F}" destId="{0B053E0A-72EC-4826-A690-3F8CAB40E5CF}" srcOrd="8" destOrd="0" presId="urn:microsoft.com/office/officeart/2005/8/layout/vProcess5"/>
    <dgm:cxn modelId="{59D74BFA-C26E-4760-AB6A-8CC6C1A952FF}" type="presParOf" srcId="{B8BD532C-FB39-4DE5-B2AC-76334A3A435F}" destId="{4E789C3D-4499-48E1-8628-83056E706A47}" srcOrd="9" destOrd="0" presId="urn:microsoft.com/office/officeart/2005/8/layout/vProcess5"/>
    <dgm:cxn modelId="{FDC4C475-EBC6-401A-A741-68665F219918}" type="presParOf" srcId="{B8BD532C-FB39-4DE5-B2AC-76334A3A435F}" destId="{801946D3-AF83-4A98-8C24-E8D2DDFA425D}" srcOrd="10" destOrd="0" presId="urn:microsoft.com/office/officeart/2005/8/layout/vProcess5"/>
    <dgm:cxn modelId="{3515C11B-C940-437A-9A0D-6CA40B147A98}" type="presParOf" srcId="{B8BD532C-FB39-4DE5-B2AC-76334A3A435F}" destId="{6C2E04CA-04E2-40A6-98C5-52CFE3D17923}"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D904B8-B5ED-4715-8099-FF5ABF82AC2C}"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C31EA690-E0B6-42BC-BC01-34105699E50F}">
      <dgm:prSet/>
      <dgm:spPr/>
      <dgm:t>
        <a:bodyPr/>
        <a:lstStyle/>
        <a:p>
          <a:r>
            <a:rPr lang="en-US" dirty="0"/>
            <a:t>• Finland: Holistic, child-</a:t>
          </a:r>
          <a:r>
            <a:rPr lang="en-US" dirty="0" err="1"/>
            <a:t>centred</a:t>
          </a:r>
          <a:r>
            <a:rPr lang="en-US" dirty="0"/>
            <a:t> literacy model, high teacher autonomy (Saari &amp; </a:t>
          </a:r>
          <a:r>
            <a:rPr lang="en-US" dirty="0" err="1"/>
            <a:t>Mikkila</a:t>
          </a:r>
          <a:r>
            <a:rPr lang="en-US" dirty="0"/>
            <a:t> –Erdmann, 2017)</a:t>
          </a:r>
        </a:p>
      </dgm:t>
    </dgm:pt>
    <dgm:pt modelId="{BFB08AEA-B310-4BFE-9C2D-118965D8E235}" type="parTrans" cxnId="{C8A1C11F-E400-497C-AC9D-7FFF9B0ED9CF}">
      <dgm:prSet/>
      <dgm:spPr/>
      <dgm:t>
        <a:bodyPr/>
        <a:lstStyle/>
        <a:p>
          <a:endParaRPr lang="en-US"/>
        </a:p>
      </dgm:t>
    </dgm:pt>
    <dgm:pt modelId="{8DB39EE2-760A-4A2A-9B30-B9D9FBAE9780}" type="sibTrans" cxnId="{C8A1C11F-E400-497C-AC9D-7FFF9B0ED9CF}">
      <dgm:prSet/>
      <dgm:spPr/>
      <dgm:t>
        <a:bodyPr/>
        <a:lstStyle/>
        <a:p>
          <a:endParaRPr lang="en-US"/>
        </a:p>
      </dgm:t>
    </dgm:pt>
    <dgm:pt modelId="{BE42AAB5-58CE-4154-8288-AA57C96A0315}">
      <dgm:prSet/>
      <dgm:spPr/>
      <dgm:t>
        <a:bodyPr/>
        <a:lstStyle/>
        <a:p>
          <a:r>
            <a:rPr lang="en-US" dirty="0"/>
            <a:t>• England: Systematic synthetic phonics with mandatory screening check (Department for Education, 2012)</a:t>
          </a:r>
        </a:p>
      </dgm:t>
    </dgm:pt>
    <dgm:pt modelId="{AE1A08C7-2434-43CA-858D-9EBCC943CD98}" type="parTrans" cxnId="{EE45381D-AFE2-44E7-A49F-B40AF6BE8FB5}">
      <dgm:prSet/>
      <dgm:spPr/>
      <dgm:t>
        <a:bodyPr/>
        <a:lstStyle/>
        <a:p>
          <a:endParaRPr lang="en-US"/>
        </a:p>
      </dgm:t>
    </dgm:pt>
    <dgm:pt modelId="{026EFF28-8FF3-4C3B-B866-FC08A217DE3D}" type="sibTrans" cxnId="{EE45381D-AFE2-44E7-A49F-B40AF6BE8FB5}">
      <dgm:prSet/>
      <dgm:spPr/>
      <dgm:t>
        <a:bodyPr/>
        <a:lstStyle/>
        <a:p>
          <a:endParaRPr lang="en-US"/>
        </a:p>
      </dgm:t>
    </dgm:pt>
    <dgm:pt modelId="{7CA7852F-1CA6-4E7E-B31B-BDE888349013}">
      <dgm:prSet/>
      <dgm:spPr/>
      <dgm:t>
        <a:bodyPr/>
        <a:lstStyle/>
        <a:p>
          <a:r>
            <a:rPr lang="en-US" dirty="0"/>
            <a:t>• Australia: Mandated phonics screening check, debates over its impact (Buckingham, 2020)</a:t>
          </a:r>
        </a:p>
      </dgm:t>
    </dgm:pt>
    <dgm:pt modelId="{424972D2-8539-481E-9A4D-01B78595124E}" type="parTrans" cxnId="{07376D1E-9957-454B-9FFD-BDD86EBE681E}">
      <dgm:prSet/>
      <dgm:spPr/>
      <dgm:t>
        <a:bodyPr/>
        <a:lstStyle/>
        <a:p>
          <a:endParaRPr lang="en-US"/>
        </a:p>
      </dgm:t>
    </dgm:pt>
    <dgm:pt modelId="{9B65F21A-40B3-4CA6-826E-9C1FF00B24AF}" type="sibTrans" cxnId="{07376D1E-9957-454B-9FFD-BDD86EBE681E}">
      <dgm:prSet/>
      <dgm:spPr/>
      <dgm:t>
        <a:bodyPr/>
        <a:lstStyle/>
        <a:p>
          <a:endParaRPr lang="en-US"/>
        </a:p>
      </dgm:t>
    </dgm:pt>
    <dgm:pt modelId="{2DEAA1FD-C94A-417B-A976-7EC16545E013}">
      <dgm:prSet/>
      <dgm:spPr/>
      <dgm:t>
        <a:bodyPr/>
        <a:lstStyle/>
        <a:p>
          <a:r>
            <a:rPr lang="en-US" dirty="0"/>
            <a:t>• USA: High-stakes phonics testing, concerns about a narrow literacy focus (Shwartz, 2021)</a:t>
          </a:r>
        </a:p>
      </dgm:t>
    </dgm:pt>
    <dgm:pt modelId="{4B7A7B44-1635-4512-A536-CAA077D2B7FF}" type="parTrans" cxnId="{D4702884-D3AD-4D48-A668-DB7C0C6CA0B2}">
      <dgm:prSet/>
      <dgm:spPr/>
      <dgm:t>
        <a:bodyPr/>
        <a:lstStyle/>
        <a:p>
          <a:endParaRPr lang="en-US"/>
        </a:p>
      </dgm:t>
    </dgm:pt>
    <dgm:pt modelId="{8E733DD6-E1F4-4C49-A9B1-DE977EF0D1D1}" type="sibTrans" cxnId="{D4702884-D3AD-4D48-A668-DB7C0C6CA0B2}">
      <dgm:prSet/>
      <dgm:spPr/>
      <dgm:t>
        <a:bodyPr/>
        <a:lstStyle/>
        <a:p>
          <a:endParaRPr lang="en-US"/>
        </a:p>
      </dgm:t>
    </dgm:pt>
    <dgm:pt modelId="{77AE4CCA-F1F5-4840-9E0D-7E1649738B62}">
      <dgm:prSet/>
      <dgm:spPr/>
      <dgm:t>
        <a:bodyPr/>
        <a:lstStyle/>
        <a:p>
          <a:r>
            <a:rPr lang="en-US" dirty="0"/>
            <a:t>• Wales can adopt a hybrid approach, integrating phonics into a play-based framework (Welsh Government, 2021)</a:t>
          </a:r>
        </a:p>
      </dgm:t>
    </dgm:pt>
    <dgm:pt modelId="{798FF46E-8294-475D-AA70-B20ACE8A7BC9}" type="parTrans" cxnId="{8A6EC8AB-F69B-41A4-9548-3F74B0A37D41}">
      <dgm:prSet/>
      <dgm:spPr/>
      <dgm:t>
        <a:bodyPr/>
        <a:lstStyle/>
        <a:p>
          <a:endParaRPr lang="en-US"/>
        </a:p>
      </dgm:t>
    </dgm:pt>
    <dgm:pt modelId="{A67D08BD-AFA8-424C-9E6B-0005314CCB02}" type="sibTrans" cxnId="{8A6EC8AB-F69B-41A4-9548-3F74B0A37D41}">
      <dgm:prSet/>
      <dgm:spPr/>
      <dgm:t>
        <a:bodyPr/>
        <a:lstStyle/>
        <a:p>
          <a:endParaRPr lang="en-US"/>
        </a:p>
      </dgm:t>
    </dgm:pt>
    <dgm:pt modelId="{97D0C009-5BE8-4921-AD04-6DAC913A9200}" type="pres">
      <dgm:prSet presAssocID="{E7D904B8-B5ED-4715-8099-FF5ABF82AC2C}" presName="vert0" presStyleCnt="0">
        <dgm:presLayoutVars>
          <dgm:dir/>
          <dgm:animOne val="branch"/>
          <dgm:animLvl val="lvl"/>
        </dgm:presLayoutVars>
      </dgm:prSet>
      <dgm:spPr/>
    </dgm:pt>
    <dgm:pt modelId="{BBA6BFF0-C8EC-46A2-926A-59BCD4A7035A}" type="pres">
      <dgm:prSet presAssocID="{C31EA690-E0B6-42BC-BC01-34105699E50F}" presName="thickLine" presStyleLbl="alignNode1" presStyleIdx="0" presStyleCnt="5"/>
      <dgm:spPr/>
    </dgm:pt>
    <dgm:pt modelId="{7B1AEA79-5DB0-4564-905D-E7EF26E2F57A}" type="pres">
      <dgm:prSet presAssocID="{C31EA690-E0B6-42BC-BC01-34105699E50F}" presName="horz1" presStyleCnt="0"/>
      <dgm:spPr/>
    </dgm:pt>
    <dgm:pt modelId="{EFEED917-0DD6-47D0-8D04-1F8234828F68}" type="pres">
      <dgm:prSet presAssocID="{C31EA690-E0B6-42BC-BC01-34105699E50F}" presName="tx1" presStyleLbl="revTx" presStyleIdx="0" presStyleCnt="5"/>
      <dgm:spPr/>
    </dgm:pt>
    <dgm:pt modelId="{A372539E-5F65-496F-B53F-98FD206400D9}" type="pres">
      <dgm:prSet presAssocID="{C31EA690-E0B6-42BC-BC01-34105699E50F}" presName="vert1" presStyleCnt="0"/>
      <dgm:spPr/>
    </dgm:pt>
    <dgm:pt modelId="{C7BF85E8-AA5B-455D-B577-28869922537C}" type="pres">
      <dgm:prSet presAssocID="{BE42AAB5-58CE-4154-8288-AA57C96A0315}" presName="thickLine" presStyleLbl="alignNode1" presStyleIdx="1" presStyleCnt="5"/>
      <dgm:spPr/>
    </dgm:pt>
    <dgm:pt modelId="{E8F3D5A2-B095-479E-B15D-E2B7A268D791}" type="pres">
      <dgm:prSet presAssocID="{BE42AAB5-58CE-4154-8288-AA57C96A0315}" presName="horz1" presStyleCnt="0"/>
      <dgm:spPr/>
    </dgm:pt>
    <dgm:pt modelId="{F87BB1C6-D360-4F36-BD27-A52ACC316E4B}" type="pres">
      <dgm:prSet presAssocID="{BE42AAB5-58CE-4154-8288-AA57C96A0315}" presName="tx1" presStyleLbl="revTx" presStyleIdx="1" presStyleCnt="5"/>
      <dgm:spPr/>
    </dgm:pt>
    <dgm:pt modelId="{75289279-1F6A-42A5-A707-C9C54D85177E}" type="pres">
      <dgm:prSet presAssocID="{BE42AAB5-58CE-4154-8288-AA57C96A0315}" presName="vert1" presStyleCnt="0"/>
      <dgm:spPr/>
    </dgm:pt>
    <dgm:pt modelId="{D17C4DF4-12FB-44F0-B6DD-FBEB64C3DDF1}" type="pres">
      <dgm:prSet presAssocID="{7CA7852F-1CA6-4E7E-B31B-BDE888349013}" presName="thickLine" presStyleLbl="alignNode1" presStyleIdx="2" presStyleCnt="5"/>
      <dgm:spPr/>
    </dgm:pt>
    <dgm:pt modelId="{99300CC3-C845-4613-BCAB-CDF59DFCB3AF}" type="pres">
      <dgm:prSet presAssocID="{7CA7852F-1CA6-4E7E-B31B-BDE888349013}" presName="horz1" presStyleCnt="0"/>
      <dgm:spPr/>
    </dgm:pt>
    <dgm:pt modelId="{A095982C-2776-4C3E-B8CA-08249142D584}" type="pres">
      <dgm:prSet presAssocID="{7CA7852F-1CA6-4E7E-B31B-BDE888349013}" presName="tx1" presStyleLbl="revTx" presStyleIdx="2" presStyleCnt="5"/>
      <dgm:spPr/>
    </dgm:pt>
    <dgm:pt modelId="{78D999FB-6DB9-424F-BAB3-9C5362E72028}" type="pres">
      <dgm:prSet presAssocID="{7CA7852F-1CA6-4E7E-B31B-BDE888349013}" presName="vert1" presStyleCnt="0"/>
      <dgm:spPr/>
    </dgm:pt>
    <dgm:pt modelId="{6BA00506-D479-484E-9A7D-658353492A0A}" type="pres">
      <dgm:prSet presAssocID="{2DEAA1FD-C94A-417B-A976-7EC16545E013}" presName="thickLine" presStyleLbl="alignNode1" presStyleIdx="3" presStyleCnt="5"/>
      <dgm:spPr/>
    </dgm:pt>
    <dgm:pt modelId="{B02D15E1-33B4-43E1-8985-B535FC2F6010}" type="pres">
      <dgm:prSet presAssocID="{2DEAA1FD-C94A-417B-A976-7EC16545E013}" presName="horz1" presStyleCnt="0"/>
      <dgm:spPr/>
    </dgm:pt>
    <dgm:pt modelId="{A975E08C-D585-4CCA-BF56-A69E4086471D}" type="pres">
      <dgm:prSet presAssocID="{2DEAA1FD-C94A-417B-A976-7EC16545E013}" presName="tx1" presStyleLbl="revTx" presStyleIdx="3" presStyleCnt="5"/>
      <dgm:spPr/>
    </dgm:pt>
    <dgm:pt modelId="{6C2CEBB8-6E85-475F-91D6-16DFABD0694B}" type="pres">
      <dgm:prSet presAssocID="{2DEAA1FD-C94A-417B-A976-7EC16545E013}" presName="vert1" presStyleCnt="0"/>
      <dgm:spPr/>
    </dgm:pt>
    <dgm:pt modelId="{CA76B003-98F0-41EB-A3AA-C8EAA1BA7518}" type="pres">
      <dgm:prSet presAssocID="{77AE4CCA-F1F5-4840-9E0D-7E1649738B62}" presName="thickLine" presStyleLbl="alignNode1" presStyleIdx="4" presStyleCnt="5"/>
      <dgm:spPr/>
    </dgm:pt>
    <dgm:pt modelId="{06AF7F0B-2202-4055-AB31-10A429BB2A94}" type="pres">
      <dgm:prSet presAssocID="{77AE4CCA-F1F5-4840-9E0D-7E1649738B62}" presName="horz1" presStyleCnt="0"/>
      <dgm:spPr/>
    </dgm:pt>
    <dgm:pt modelId="{CE8E1711-630E-4A75-B106-0EAAA9ECDE39}" type="pres">
      <dgm:prSet presAssocID="{77AE4CCA-F1F5-4840-9E0D-7E1649738B62}" presName="tx1" presStyleLbl="revTx" presStyleIdx="4" presStyleCnt="5"/>
      <dgm:spPr/>
    </dgm:pt>
    <dgm:pt modelId="{4A1A27C1-594C-490A-AAE5-5B0540CE3160}" type="pres">
      <dgm:prSet presAssocID="{77AE4CCA-F1F5-4840-9E0D-7E1649738B62}" presName="vert1" presStyleCnt="0"/>
      <dgm:spPr/>
    </dgm:pt>
  </dgm:ptLst>
  <dgm:cxnLst>
    <dgm:cxn modelId="{EE45381D-AFE2-44E7-A49F-B40AF6BE8FB5}" srcId="{E7D904B8-B5ED-4715-8099-FF5ABF82AC2C}" destId="{BE42AAB5-58CE-4154-8288-AA57C96A0315}" srcOrd="1" destOrd="0" parTransId="{AE1A08C7-2434-43CA-858D-9EBCC943CD98}" sibTransId="{026EFF28-8FF3-4C3B-B866-FC08A217DE3D}"/>
    <dgm:cxn modelId="{07376D1E-9957-454B-9FFD-BDD86EBE681E}" srcId="{E7D904B8-B5ED-4715-8099-FF5ABF82AC2C}" destId="{7CA7852F-1CA6-4E7E-B31B-BDE888349013}" srcOrd="2" destOrd="0" parTransId="{424972D2-8539-481E-9A4D-01B78595124E}" sibTransId="{9B65F21A-40B3-4CA6-826E-9C1FF00B24AF}"/>
    <dgm:cxn modelId="{C8A1C11F-E400-497C-AC9D-7FFF9B0ED9CF}" srcId="{E7D904B8-B5ED-4715-8099-FF5ABF82AC2C}" destId="{C31EA690-E0B6-42BC-BC01-34105699E50F}" srcOrd="0" destOrd="0" parTransId="{BFB08AEA-B310-4BFE-9C2D-118965D8E235}" sibTransId="{8DB39EE2-760A-4A2A-9B30-B9D9FBAE9780}"/>
    <dgm:cxn modelId="{6BD1AB3D-0AF9-4407-B495-D3032A024E1C}" type="presOf" srcId="{77AE4CCA-F1F5-4840-9E0D-7E1649738B62}" destId="{CE8E1711-630E-4A75-B106-0EAAA9ECDE39}" srcOrd="0" destOrd="0" presId="urn:microsoft.com/office/officeart/2008/layout/LinedList"/>
    <dgm:cxn modelId="{A9DF4E60-9168-40A5-80DD-69C33533DC06}" type="presOf" srcId="{BE42AAB5-58CE-4154-8288-AA57C96A0315}" destId="{F87BB1C6-D360-4F36-BD27-A52ACC316E4B}" srcOrd="0" destOrd="0" presId="urn:microsoft.com/office/officeart/2008/layout/LinedList"/>
    <dgm:cxn modelId="{A693B042-54DE-4EAD-811B-6C8756959A93}" type="presOf" srcId="{C31EA690-E0B6-42BC-BC01-34105699E50F}" destId="{EFEED917-0DD6-47D0-8D04-1F8234828F68}" srcOrd="0" destOrd="0" presId="urn:microsoft.com/office/officeart/2008/layout/LinedList"/>
    <dgm:cxn modelId="{D4702884-D3AD-4D48-A668-DB7C0C6CA0B2}" srcId="{E7D904B8-B5ED-4715-8099-FF5ABF82AC2C}" destId="{2DEAA1FD-C94A-417B-A976-7EC16545E013}" srcOrd="3" destOrd="0" parTransId="{4B7A7B44-1635-4512-A536-CAA077D2B7FF}" sibTransId="{8E733DD6-E1F4-4C49-A9B1-DE977EF0D1D1}"/>
    <dgm:cxn modelId="{77C6CC9F-4183-4C12-9C81-9E7AEBA62508}" type="presOf" srcId="{2DEAA1FD-C94A-417B-A976-7EC16545E013}" destId="{A975E08C-D585-4CCA-BF56-A69E4086471D}" srcOrd="0" destOrd="0" presId="urn:microsoft.com/office/officeart/2008/layout/LinedList"/>
    <dgm:cxn modelId="{8A6EC8AB-F69B-41A4-9548-3F74B0A37D41}" srcId="{E7D904B8-B5ED-4715-8099-FF5ABF82AC2C}" destId="{77AE4CCA-F1F5-4840-9E0D-7E1649738B62}" srcOrd="4" destOrd="0" parTransId="{798FF46E-8294-475D-AA70-B20ACE8A7BC9}" sibTransId="{A67D08BD-AFA8-424C-9E6B-0005314CCB02}"/>
    <dgm:cxn modelId="{238A73CC-E5EE-44FC-8CCE-5D92CE7F12DD}" type="presOf" srcId="{7CA7852F-1CA6-4E7E-B31B-BDE888349013}" destId="{A095982C-2776-4C3E-B8CA-08249142D584}" srcOrd="0" destOrd="0" presId="urn:microsoft.com/office/officeart/2008/layout/LinedList"/>
    <dgm:cxn modelId="{5E2DD7CF-BA7C-4B7C-B06E-D2AB351B5B3B}" type="presOf" srcId="{E7D904B8-B5ED-4715-8099-FF5ABF82AC2C}" destId="{97D0C009-5BE8-4921-AD04-6DAC913A9200}" srcOrd="0" destOrd="0" presId="urn:microsoft.com/office/officeart/2008/layout/LinedList"/>
    <dgm:cxn modelId="{01825E2F-4E9B-4411-9138-E23E22BAF155}" type="presParOf" srcId="{97D0C009-5BE8-4921-AD04-6DAC913A9200}" destId="{BBA6BFF0-C8EC-46A2-926A-59BCD4A7035A}" srcOrd="0" destOrd="0" presId="urn:microsoft.com/office/officeart/2008/layout/LinedList"/>
    <dgm:cxn modelId="{63525007-3A97-4C54-89A0-C4BEFA3133A3}" type="presParOf" srcId="{97D0C009-5BE8-4921-AD04-6DAC913A9200}" destId="{7B1AEA79-5DB0-4564-905D-E7EF26E2F57A}" srcOrd="1" destOrd="0" presId="urn:microsoft.com/office/officeart/2008/layout/LinedList"/>
    <dgm:cxn modelId="{2E9A8EF1-082B-4C60-94BD-4738F868D7ED}" type="presParOf" srcId="{7B1AEA79-5DB0-4564-905D-E7EF26E2F57A}" destId="{EFEED917-0DD6-47D0-8D04-1F8234828F68}" srcOrd="0" destOrd="0" presId="urn:microsoft.com/office/officeart/2008/layout/LinedList"/>
    <dgm:cxn modelId="{5A5A40B0-02FD-440C-BEE8-3A845F030DA0}" type="presParOf" srcId="{7B1AEA79-5DB0-4564-905D-E7EF26E2F57A}" destId="{A372539E-5F65-496F-B53F-98FD206400D9}" srcOrd="1" destOrd="0" presId="urn:microsoft.com/office/officeart/2008/layout/LinedList"/>
    <dgm:cxn modelId="{69BDFFED-4EA7-4337-80B1-D5FDB3947F1A}" type="presParOf" srcId="{97D0C009-5BE8-4921-AD04-6DAC913A9200}" destId="{C7BF85E8-AA5B-455D-B577-28869922537C}" srcOrd="2" destOrd="0" presId="urn:microsoft.com/office/officeart/2008/layout/LinedList"/>
    <dgm:cxn modelId="{D4842206-0577-4B43-8735-778CC72AD5A9}" type="presParOf" srcId="{97D0C009-5BE8-4921-AD04-6DAC913A9200}" destId="{E8F3D5A2-B095-479E-B15D-E2B7A268D791}" srcOrd="3" destOrd="0" presId="urn:microsoft.com/office/officeart/2008/layout/LinedList"/>
    <dgm:cxn modelId="{6F4661E1-1FD9-4598-A34E-009480101550}" type="presParOf" srcId="{E8F3D5A2-B095-479E-B15D-E2B7A268D791}" destId="{F87BB1C6-D360-4F36-BD27-A52ACC316E4B}" srcOrd="0" destOrd="0" presId="urn:microsoft.com/office/officeart/2008/layout/LinedList"/>
    <dgm:cxn modelId="{1592C4C7-61E9-49BD-A0C2-C8291B15990A}" type="presParOf" srcId="{E8F3D5A2-B095-479E-B15D-E2B7A268D791}" destId="{75289279-1F6A-42A5-A707-C9C54D85177E}" srcOrd="1" destOrd="0" presId="urn:microsoft.com/office/officeart/2008/layout/LinedList"/>
    <dgm:cxn modelId="{435514C1-D6BF-48E0-A559-FBB583649108}" type="presParOf" srcId="{97D0C009-5BE8-4921-AD04-6DAC913A9200}" destId="{D17C4DF4-12FB-44F0-B6DD-FBEB64C3DDF1}" srcOrd="4" destOrd="0" presId="urn:microsoft.com/office/officeart/2008/layout/LinedList"/>
    <dgm:cxn modelId="{881EE810-EB67-4C0C-BD64-D14FEC239EB9}" type="presParOf" srcId="{97D0C009-5BE8-4921-AD04-6DAC913A9200}" destId="{99300CC3-C845-4613-BCAB-CDF59DFCB3AF}" srcOrd="5" destOrd="0" presId="urn:microsoft.com/office/officeart/2008/layout/LinedList"/>
    <dgm:cxn modelId="{546993CF-D5FB-4F68-B4CA-9B31DBA54C0C}" type="presParOf" srcId="{99300CC3-C845-4613-BCAB-CDF59DFCB3AF}" destId="{A095982C-2776-4C3E-B8CA-08249142D584}" srcOrd="0" destOrd="0" presId="urn:microsoft.com/office/officeart/2008/layout/LinedList"/>
    <dgm:cxn modelId="{708F81B1-99D6-46C3-A06E-30E45127B666}" type="presParOf" srcId="{99300CC3-C845-4613-BCAB-CDF59DFCB3AF}" destId="{78D999FB-6DB9-424F-BAB3-9C5362E72028}" srcOrd="1" destOrd="0" presId="urn:microsoft.com/office/officeart/2008/layout/LinedList"/>
    <dgm:cxn modelId="{2359F1CA-EF63-49A7-AE87-29ACF1198848}" type="presParOf" srcId="{97D0C009-5BE8-4921-AD04-6DAC913A9200}" destId="{6BA00506-D479-484E-9A7D-658353492A0A}" srcOrd="6" destOrd="0" presId="urn:microsoft.com/office/officeart/2008/layout/LinedList"/>
    <dgm:cxn modelId="{F8E302B8-CC84-4AE8-B2E9-53D0A14CD860}" type="presParOf" srcId="{97D0C009-5BE8-4921-AD04-6DAC913A9200}" destId="{B02D15E1-33B4-43E1-8985-B535FC2F6010}" srcOrd="7" destOrd="0" presId="urn:microsoft.com/office/officeart/2008/layout/LinedList"/>
    <dgm:cxn modelId="{959111D1-F2A8-41B3-AF10-73F7CB218387}" type="presParOf" srcId="{B02D15E1-33B4-43E1-8985-B535FC2F6010}" destId="{A975E08C-D585-4CCA-BF56-A69E4086471D}" srcOrd="0" destOrd="0" presId="urn:microsoft.com/office/officeart/2008/layout/LinedList"/>
    <dgm:cxn modelId="{B7194CD8-8A1E-4D52-822E-874C22DBE283}" type="presParOf" srcId="{B02D15E1-33B4-43E1-8985-B535FC2F6010}" destId="{6C2CEBB8-6E85-475F-91D6-16DFABD0694B}" srcOrd="1" destOrd="0" presId="urn:microsoft.com/office/officeart/2008/layout/LinedList"/>
    <dgm:cxn modelId="{61CC99E0-768A-4EE6-9281-5FE0D3605EF4}" type="presParOf" srcId="{97D0C009-5BE8-4921-AD04-6DAC913A9200}" destId="{CA76B003-98F0-41EB-A3AA-C8EAA1BA7518}" srcOrd="8" destOrd="0" presId="urn:microsoft.com/office/officeart/2008/layout/LinedList"/>
    <dgm:cxn modelId="{2F1D3791-4507-47F8-82E6-E37AB01B86D5}" type="presParOf" srcId="{97D0C009-5BE8-4921-AD04-6DAC913A9200}" destId="{06AF7F0B-2202-4055-AB31-10A429BB2A94}" srcOrd="9" destOrd="0" presId="urn:microsoft.com/office/officeart/2008/layout/LinedList"/>
    <dgm:cxn modelId="{3DF5A98F-74B8-417E-8BC6-CD34D3773107}" type="presParOf" srcId="{06AF7F0B-2202-4055-AB31-10A429BB2A94}" destId="{CE8E1711-630E-4A75-B106-0EAAA9ECDE39}" srcOrd="0" destOrd="0" presId="urn:microsoft.com/office/officeart/2008/layout/LinedList"/>
    <dgm:cxn modelId="{48733404-7733-4C87-A1B7-977C2529C0E3}" type="presParOf" srcId="{06AF7F0B-2202-4055-AB31-10A429BB2A94}" destId="{4A1A27C1-594C-490A-AAE5-5B0540CE316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00105A-2A1E-4503-B695-A70174B440D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5D4C3029-99C1-4FB8-BBE5-73816AEFD891}">
      <dgm:prSet/>
      <dgm:spPr/>
      <dgm:t>
        <a:bodyPr/>
        <a:lstStyle/>
        <a:p>
          <a:r>
            <a:rPr lang="en-US"/>
            <a:t>• Estyn (2018): Variations in phonics instruction between urban and rural schools.</a:t>
          </a:r>
        </a:p>
      </dgm:t>
    </dgm:pt>
    <dgm:pt modelId="{AEFBDBDC-185E-4A7A-8DD1-C79D67BCCCA1}" type="parTrans" cxnId="{15FE3DA4-3EF0-4B3A-849F-343D38842E53}">
      <dgm:prSet/>
      <dgm:spPr/>
      <dgm:t>
        <a:bodyPr/>
        <a:lstStyle/>
        <a:p>
          <a:endParaRPr lang="en-US"/>
        </a:p>
      </dgm:t>
    </dgm:pt>
    <dgm:pt modelId="{14921F99-DE5E-4A22-86C8-D424553CE7BD}" type="sibTrans" cxnId="{15FE3DA4-3EF0-4B3A-849F-343D38842E53}">
      <dgm:prSet/>
      <dgm:spPr/>
      <dgm:t>
        <a:bodyPr/>
        <a:lstStyle/>
        <a:p>
          <a:endParaRPr lang="en-US"/>
        </a:p>
      </dgm:t>
    </dgm:pt>
    <dgm:pt modelId="{562CA3E6-1743-4C2B-A9E9-B4F7668E5669}">
      <dgm:prSet/>
      <dgm:spPr/>
      <dgm:t>
        <a:bodyPr/>
        <a:lstStyle/>
        <a:p>
          <a:r>
            <a:rPr lang="en-US" dirty="0"/>
            <a:t>• Disparities in teacher training and resource access (Welsh Government, 2020)</a:t>
          </a:r>
        </a:p>
      </dgm:t>
    </dgm:pt>
    <dgm:pt modelId="{29977C02-954B-4F88-9CAC-8905953A11EB}" type="parTrans" cxnId="{FF4ED1ED-43D4-418A-A03A-4C38E389328C}">
      <dgm:prSet/>
      <dgm:spPr/>
      <dgm:t>
        <a:bodyPr/>
        <a:lstStyle/>
        <a:p>
          <a:endParaRPr lang="en-US"/>
        </a:p>
      </dgm:t>
    </dgm:pt>
    <dgm:pt modelId="{C2CF39F3-5157-4ACC-A8ED-9D629BF63A91}" type="sibTrans" cxnId="{FF4ED1ED-43D4-418A-A03A-4C38E389328C}">
      <dgm:prSet/>
      <dgm:spPr/>
      <dgm:t>
        <a:bodyPr/>
        <a:lstStyle/>
        <a:p>
          <a:endParaRPr lang="en-US"/>
        </a:p>
      </dgm:t>
    </dgm:pt>
    <dgm:pt modelId="{36DE20E9-5428-4F5B-ABB1-EC588705300B}">
      <dgm:prSet/>
      <dgm:spPr/>
      <dgm:t>
        <a:bodyPr/>
        <a:lstStyle/>
        <a:p>
          <a:r>
            <a:rPr lang="en-US" dirty="0"/>
            <a:t>• High-need areas lack structured CPD opportunities (Education Endowment Foundation, 2021)</a:t>
          </a:r>
        </a:p>
      </dgm:t>
    </dgm:pt>
    <dgm:pt modelId="{EBD6CB7F-3B3C-47B1-85B2-5A6E21DC4A94}" type="parTrans" cxnId="{B935DBAA-0962-446B-84DE-8FB1706F405C}">
      <dgm:prSet/>
      <dgm:spPr/>
      <dgm:t>
        <a:bodyPr/>
        <a:lstStyle/>
        <a:p>
          <a:endParaRPr lang="en-US"/>
        </a:p>
      </dgm:t>
    </dgm:pt>
    <dgm:pt modelId="{F299FC6A-980B-4F05-8A4F-3863DFE95791}" type="sibTrans" cxnId="{B935DBAA-0962-446B-84DE-8FB1706F405C}">
      <dgm:prSet/>
      <dgm:spPr/>
      <dgm:t>
        <a:bodyPr/>
        <a:lstStyle/>
        <a:p>
          <a:endParaRPr lang="en-US"/>
        </a:p>
      </dgm:t>
    </dgm:pt>
    <dgm:pt modelId="{5C8A4AE3-C2F6-41F6-944A-868464B1FFC4}">
      <dgm:prSet/>
      <dgm:spPr/>
      <dgm:t>
        <a:bodyPr/>
        <a:lstStyle/>
        <a:p>
          <a:r>
            <a:rPr lang="en-US" dirty="0"/>
            <a:t>• Proposed solutions: Regional training hubs, literacy specialists, targeted funding (National Foundation for Education Research, 2022)</a:t>
          </a:r>
        </a:p>
      </dgm:t>
    </dgm:pt>
    <dgm:pt modelId="{4BC1A327-8237-41ED-AA63-3F1E47964B2A}" type="parTrans" cxnId="{6F00E122-6ADC-4046-887C-54CC10EFE268}">
      <dgm:prSet/>
      <dgm:spPr/>
      <dgm:t>
        <a:bodyPr/>
        <a:lstStyle/>
        <a:p>
          <a:endParaRPr lang="en-US"/>
        </a:p>
      </dgm:t>
    </dgm:pt>
    <dgm:pt modelId="{C429697B-0B38-4FD5-9467-1DA67AF5BDE5}" type="sibTrans" cxnId="{6F00E122-6ADC-4046-887C-54CC10EFE268}">
      <dgm:prSet/>
      <dgm:spPr/>
      <dgm:t>
        <a:bodyPr/>
        <a:lstStyle/>
        <a:p>
          <a:endParaRPr lang="en-US"/>
        </a:p>
      </dgm:t>
    </dgm:pt>
    <dgm:pt modelId="{35D370DA-88E4-4996-AB36-465F29F1C4C3}" type="pres">
      <dgm:prSet presAssocID="{7D00105A-2A1E-4503-B695-A70174B440DD}" presName="diagram" presStyleCnt="0">
        <dgm:presLayoutVars>
          <dgm:dir/>
          <dgm:resizeHandles val="exact"/>
        </dgm:presLayoutVars>
      </dgm:prSet>
      <dgm:spPr/>
    </dgm:pt>
    <dgm:pt modelId="{BDAA8BB5-C705-41C0-A232-0ADA8D60B56A}" type="pres">
      <dgm:prSet presAssocID="{5D4C3029-99C1-4FB8-BBE5-73816AEFD891}" presName="node" presStyleLbl="node1" presStyleIdx="0" presStyleCnt="4">
        <dgm:presLayoutVars>
          <dgm:bulletEnabled val="1"/>
        </dgm:presLayoutVars>
      </dgm:prSet>
      <dgm:spPr/>
    </dgm:pt>
    <dgm:pt modelId="{1B2FF1D7-00C1-40F5-A779-7DA8B10C3B3D}" type="pres">
      <dgm:prSet presAssocID="{14921F99-DE5E-4A22-86C8-D424553CE7BD}" presName="sibTrans" presStyleCnt="0"/>
      <dgm:spPr/>
    </dgm:pt>
    <dgm:pt modelId="{0F8CD201-82DF-4835-B74C-7306B38BFC59}" type="pres">
      <dgm:prSet presAssocID="{562CA3E6-1743-4C2B-A9E9-B4F7668E5669}" presName="node" presStyleLbl="node1" presStyleIdx="1" presStyleCnt="4">
        <dgm:presLayoutVars>
          <dgm:bulletEnabled val="1"/>
        </dgm:presLayoutVars>
      </dgm:prSet>
      <dgm:spPr/>
    </dgm:pt>
    <dgm:pt modelId="{004A34D2-C577-4E4B-9A57-D7DBBA4E8C6D}" type="pres">
      <dgm:prSet presAssocID="{C2CF39F3-5157-4ACC-A8ED-9D629BF63A91}" presName="sibTrans" presStyleCnt="0"/>
      <dgm:spPr/>
    </dgm:pt>
    <dgm:pt modelId="{F23BE419-379E-45F2-AB29-16EE7962380E}" type="pres">
      <dgm:prSet presAssocID="{36DE20E9-5428-4F5B-ABB1-EC588705300B}" presName="node" presStyleLbl="node1" presStyleIdx="2" presStyleCnt="4">
        <dgm:presLayoutVars>
          <dgm:bulletEnabled val="1"/>
        </dgm:presLayoutVars>
      </dgm:prSet>
      <dgm:spPr/>
    </dgm:pt>
    <dgm:pt modelId="{AD70AF02-86EE-423C-93D2-9F7BCDB5DF8C}" type="pres">
      <dgm:prSet presAssocID="{F299FC6A-980B-4F05-8A4F-3863DFE95791}" presName="sibTrans" presStyleCnt="0"/>
      <dgm:spPr/>
    </dgm:pt>
    <dgm:pt modelId="{7174A713-C67C-4490-A33A-78B95B433937}" type="pres">
      <dgm:prSet presAssocID="{5C8A4AE3-C2F6-41F6-944A-868464B1FFC4}" presName="node" presStyleLbl="node1" presStyleIdx="3" presStyleCnt="4">
        <dgm:presLayoutVars>
          <dgm:bulletEnabled val="1"/>
        </dgm:presLayoutVars>
      </dgm:prSet>
      <dgm:spPr/>
    </dgm:pt>
  </dgm:ptLst>
  <dgm:cxnLst>
    <dgm:cxn modelId="{07A7521A-8E6A-41FE-8EB2-34FF525D9E54}" type="presOf" srcId="{7D00105A-2A1E-4503-B695-A70174B440DD}" destId="{35D370DA-88E4-4996-AB36-465F29F1C4C3}" srcOrd="0" destOrd="0" presId="urn:microsoft.com/office/officeart/2005/8/layout/default"/>
    <dgm:cxn modelId="{6F00E122-6ADC-4046-887C-54CC10EFE268}" srcId="{7D00105A-2A1E-4503-B695-A70174B440DD}" destId="{5C8A4AE3-C2F6-41F6-944A-868464B1FFC4}" srcOrd="3" destOrd="0" parTransId="{4BC1A327-8237-41ED-AA63-3F1E47964B2A}" sibTransId="{C429697B-0B38-4FD5-9467-1DA67AF5BDE5}"/>
    <dgm:cxn modelId="{2381A023-1CC3-499C-A51C-4D3BA908C58D}" type="presOf" srcId="{5D4C3029-99C1-4FB8-BBE5-73816AEFD891}" destId="{BDAA8BB5-C705-41C0-A232-0ADA8D60B56A}" srcOrd="0" destOrd="0" presId="urn:microsoft.com/office/officeart/2005/8/layout/default"/>
    <dgm:cxn modelId="{8B92BE81-1B77-42CD-9335-4E2A5D092967}" type="presOf" srcId="{562CA3E6-1743-4C2B-A9E9-B4F7668E5669}" destId="{0F8CD201-82DF-4835-B74C-7306B38BFC59}" srcOrd="0" destOrd="0" presId="urn:microsoft.com/office/officeart/2005/8/layout/default"/>
    <dgm:cxn modelId="{3CCD8F87-5EC0-47F6-8C3E-09AAD3422123}" type="presOf" srcId="{5C8A4AE3-C2F6-41F6-944A-868464B1FFC4}" destId="{7174A713-C67C-4490-A33A-78B95B433937}" srcOrd="0" destOrd="0" presId="urn:microsoft.com/office/officeart/2005/8/layout/default"/>
    <dgm:cxn modelId="{15FE3DA4-3EF0-4B3A-849F-343D38842E53}" srcId="{7D00105A-2A1E-4503-B695-A70174B440DD}" destId="{5D4C3029-99C1-4FB8-BBE5-73816AEFD891}" srcOrd="0" destOrd="0" parTransId="{AEFBDBDC-185E-4A7A-8DD1-C79D67BCCCA1}" sibTransId="{14921F99-DE5E-4A22-86C8-D424553CE7BD}"/>
    <dgm:cxn modelId="{B935DBAA-0962-446B-84DE-8FB1706F405C}" srcId="{7D00105A-2A1E-4503-B695-A70174B440DD}" destId="{36DE20E9-5428-4F5B-ABB1-EC588705300B}" srcOrd="2" destOrd="0" parTransId="{EBD6CB7F-3B3C-47B1-85B2-5A6E21DC4A94}" sibTransId="{F299FC6A-980B-4F05-8A4F-3863DFE95791}"/>
    <dgm:cxn modelId="{FF4ED1ED-43D4-418A-A03A-4C38E389328C}" srcId="{7D00105A-2A1E-4503-B695-A70174B440DD}" destId="{562CA3E6-1743-4C2B-A9E9-B4F7668E5669}" srcOrd="1" destOrd="0" parTransId="{29977C02-954B-4F88-9CAC-8905953A11EB}" sibTransId="{C2CF39F3-5157-4ACC-A8ED-9D629BF63A91}"/>
    <dgm:cxn modelId="{E936C1F8-5DAF-47CF-A4C8-7A7F5122B002}" type="presOf" srcId="{36DE20E9-5428-4F5B-ABB1-EC588705300B}" destId="{F23BE419-379E-45F2-AB29-16EE7962380E}" srcOrd="0" destOrd="0" presId="urn:microsoft.com/office/officeart/2005/8/layout/default"/>
    <dgm:cxn modelId="{42B78474-BA5C-4664-85A3-963FDB5A9A45}" type="presParOf" srcId="{35D370DA-88E4-4996-AB36-465F29F1C4C3}" destId="{BDAA8BB5-C705-41C0-A232-0ADA8D60B56A}" srcOrd="0" destOrd="0" presId="urn:microsoft.com/office/officeart/2005/8/layout/default"/>
    <dgm:cxn modelId="{CFFB624C-3EC1-4364-86F0-19C3BFE637C2}" type="presParOf" srcId="{35D370DA-88E4-4996-AB36-465F29F1C4C3}" destId="{1B2FF1D7-00C1-40F5-A779-7DA8B10C3B3D}" srcOrd="1" destOrd="0" presId="urn:microsoft.com/office/officeart/2005/8/layout/default"/>
    <dgm:cxn modelId="{376D0CCD-E140-4E01-905E-1DCAB81B17DC}" type="presParOf" srcId="{35D370DA-88E4-4996-AB36-465F29F1C4C3}" destId="{0F8CD201-82DF-4835-B74C-7306B38BFC59}" srcOrd="2" destOrd="0" presId="urn:microsoft.com/office/officeart/2005/8/layout/default"/>
    <dgm:cxn modelId="{CC0B1B17-A882-4390-B7A4-E67FEEB4D281}" type="presParOf" srcId="{35D370DA-88E4-4996-AB36-465F29F1C4C3}" destId="{004A34D2-C577-4E4B-9A57-D7DBBA4E8C6D}" srcOrd="3" destOrd="0" presId="urn:microsoft.com/office/officeart/2005/8/layout/default"/>
    <dgm:cxn modelId="{5CF3655E-AB0F-4011-8074-8C832E441E67}" type="presParOf" srcId="{35D370DA-88E4-4996-AB36-465F29F1C4C3}" destId="{F23BE419-379E-45F2-AB29-16EE7962380E}" srcOrd="4" destOrd="0" presId="urn:microsoft.com/office/officeart/2005/8/layout/default"/>
    <dgm:cxn modelId="{B5912279-9062-40AC-8B2C-F3A52791DF3C}" type="presParOf" srcId="{35D370DA-88E4-4996-AB36-465F29F1C4C3}" destId="{AD70AF02-86EE-423C-93D2-9F7BCDB5DF8C}" srcOrd="5" destOrd="0" presId="urn:microsoft.com/office/officeart/2005/8/layout/default"/>
    <dgm:cxn modelId="{A5020C6B-46A0-42E4-BE26-3CD0C9238896}" type="presParOf" srcId="{35D370DA-88E4-4996-AB36-465F29F1C4C3}" destId="{7174A713-C67C-4490-A33A-78B95B433937}"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56D2B3-AD1C-48F2-AF2C-C307EAC456BC}"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FACF005A-F6A2-4D0C-AC8B-A24AF5981159}">
      <dgm:prSet/>
      <dgm:spPr/>
      <dgm:t>
        <a:bodyPr/>
        <a:lstStyle/>
        <a:p>
          <a:r>
            <a:rPr lang="en-US" dirty="0"/>
            <a:t>• Lack of robust literacy-specific assessments in Wales (Welsh Government, 2020)</a:t>
          </a:r>
        </a:p>
      </dgm:t>
    </dgm:pt>
    <dgm:pt modelId="{198ED26B-8448-4D58-9ABA-035E0B0ECEA8}" type="parTrans" cxnId="{9572E77D-D111-422F-9FD9-6A3E2AF2C1C6}">
      <dgm:prSet/>
      <dgm:spPr/>
      <dgm:t>
        <a:bodyPr/>
        <a:lstStyle/>
        <a:p>
          <a:endParaRPr lang="en-US"/>
        </a:p>
      </dgm:t>
    </dgm:pt>
    <dgm:pt modelId="{9216861D-072D-400F-9A6F-EE228AF496CF}" type="sibTrans" cxnId="{9572E77D-D111-422F-9FD9-6A3E2AF2C1C6}">
      <dgm:prSet/>
      <dgm:spPr/>
      <dgm:t>
        <a:bodyPr/>
        <a:lstStyle/>
        <a:p>
          <a:endParaRPr lang="en-US"/>
        </a:p>
      </dgm:t>
    </dgm:pt>
    <dgm:pt modelId="{4BAC3C57-EC07-4B11-B2D3-46ECCE891601}">
      <dgm:prSet/>
      <dgm:spPr/>
      <dgm:t>
        <a:bodyPr/>
        <a:lstStyle/>
        <a:p>
          <a:r>
            <a:rPr lang="en-US" dirty="0"/>
            <a:t>• England’s Phonics Screening Check provides standardized tracking (Department for Education, 2012)</a:t>
          </a:r>
        </a:p>
      </dgm:t>
    </dgm:pt>
    <dgm:pt modelId="{DAD09CCC-66F3-43D0-AA41-63358148A5A0}" type="parTrans" cxnId="{FB3A2CC2-7F8E-4DF6-9EA2-4916BBBB9BDD}">
      <dgm:prSet/>
      <dgm:spPr/>
      <dgm:t>
        <a:bodyPr/>
        <a:lstStyle/>
        <a:p>
          <a:endParaRPr lang="en-US"/>
        </a:p>
      </dgm:t>
    </dgm:pt>
    <dgm:pt modelId="{5F5509DE-F59E-4F71-A8CC-BA5320DDB0F9}" type="sibTrans" cxnId="{FB3A2CC2-7F8E-4DF6-9EA2-4916BBBB9BDD}">
      <dgm:prSet/>
      <dgm:spPr/>
      <dgm:t>
        <a:bodyPr/>
        <a:lstStyle/>
        <a:p>
          <a:endParaRPr lang="en-US"/>
        </a:p>
      </dgm:t>
    </dgm:pt>
    <dgm:pt modelId="{EB5E8781-AD8A-4B7D-8A1A-82E681227F7D}">
      <dgm:prSet/>
      <dgm:spPr/>
      <dgm:t>
        <a:bodyPr/>
        <a:lstStyle/>
        <a:p>
          <a:r>
            <a:rPr lang="en-US" dirty="0"/>
            <a:t>• Proposed solution: Hybrid model combining diagnostic tools and teacher evaluations (Education Endowment Foundation, 2021)</a:t>
          </a:r>
        </a:p>
      </dgm:t>
    </dgm:pt>
    <dgm:pt modelId="{7B4D2A87-ED11-4F5E-9F05-E763AF79326A}" type="parTrans" cxnId="{639E62F3-B9AA-4B60-99CE-A7B110FCE869}">
      <dgm:prSet/>
      <dgm:spPr/>
      <dgm:t>
        <a:bodyPr/>
        <a:lstStyle/>
        <a:p>
          <a:endParaRPr lang="en-US"/>
        </a:p>
      </dgm:t>
    </dgm:pt>
    <dgm:pt modelId="{832F5315-108E-4CAC-938C-C66D61EFE787}" type="sibTrans" cxnId="{639E62F3-B9AA-4B60-99CE-A7B110FCE869}">
      <dgm:prSet/>
      <dgm:spPr/>
      <dgm:t>
        <a:bodyPr/>
        <a:lstStyle/>
        <a:p>
          <a:endParaRPr lang="en-US"/>
        </a:p>
      </dgm:t>
    </dgm:pt>
    <dgm:pt modelId="{8BF0FFAD-F208-41CD-9E65-289CA2E30584}">
      <dgm:prSet/>
      <dgm:spPr/>
      <dgm:t>
        <a:bodyPr/>
        <a:lstStyle/>
        <a:p>
          <a:r>
            <a:rPr lang="en-US" dirty="0"/>
            <a:t>• Finland’s model balances standardized assessments with teacher observations (Saari &amp; </a:t>
          </a:r>
          <a:r>
            <a:rPr lang="en-US" dirty="0" err="1"/>
            <a:t>Mikkila</a:t>
          </a:r>
          <a:r>
            <a:rPr lang="en-US" dirty="0"/>
            <a:t>-Erdmann, 2017)</a:t>
          </a:r>
        </a:p>
      </dgm:t>
    </dgm:pt>
    <dgm:pt modelId="{44466567-4832-4848-ACBA-39D6AE1B0E62}" type="parTrans" cxnId="{818F68E7-029B-4EAD-AA30-57C4FCCE8034}">
      <dgm:prSet/>
      <dgm:spPr/>
      <dgm:t>
        <a:bodyPr/>
        <a:lstStyle/>
        <a:p>
          <a:endParaRPr lang="en-US"/>
        </a:p>
      </dgm:t>
    </dgm:pt>
    <dgm:pt modelId="{789767D1-9A17-4C2E-A4F7-E6EC41F9FC82}" type="sibTrans" cxnId="{818F68E7-029B-4EAD-AA30-57C4FCCE8034}">
      <dgm:prSet/>
      <dgm:spPr/>
      <dgm:t>
        <a:bodyPr/>
        <a:lstStyle/>
        <a:p>
          <a:endParaRPr lang="en-US"/>
        </a:p>
      </dgm:t>
    </dgm:pt>
    <dgm:pt modelId="{D240649D-EA4E-4349-A3D7-96337004A8DC}" type="pres">
      <dgm:prSet presAssocID="{6D56D2B3-AD1C-48F2-AF2C-C307EAC456BC}" presName="vert0" presStyleCnt="0">
        <dgm:presLayoutVars>
          <dgm:dir/>
          <dgm:animOne val="branch"/>
          <dgm:animLvl val="lvl"/>
        </dgm:presLayoutVars>
      </dgm:prSet>
      <dgm:spPr/>
    </dgm:pt>
    <dgm:pt modelId="{EA2E7923-3E8F-4F8F-8D21-74A3F95B2C3A}" type="pres">
      <dgm:prSet presAssocID="{FACF005A-F6A2-4D0C-AC8B-A24AF5981159}" presName="thickLine" presStyleLbl="alignNode1" presStyleIdx="0" presStyleCnt="4"/>
      <dgm:spPr/>
    </dgm:pt>
    <dgm:pt modelId="{55D2BEB8-FACB-4E5D-98B7-023D2C0CC48C}" type="pres">
      <dgm:prSet presAssocID="{FACF005A-F6A2-4D0C-AC8B-A24AF5981159}" presName="horz1" presStyleCnt="0"/>
      <dgm:spPr/>
    </dgm:pt>
    <dgm:pt modelId="{E1C1BBC3-FF6D-40D5-B24F-8790152EE18E}" type="pres">
      <dgm:prSet presAssocID="{FACF005A-F6A2-4D0C-AC8B-A24AF5981159}" presName="tx1" presStyleLbl="revTx" presStyleIdx="0" presStyleCnt="4"/>
      <dgm:spPr/>
    </dgm:pt>
    <dgm:pt modelId="{0C0165CE-DEAE-4CD0-93D7-02AC7F62896E}" type="pres">
      <dgm:prSet presAssocID="{FACF005A-F6A2-4D0C-AC8B-A24AF5981159}" presName="vert1" presStyleCnt="0"/>
      <dgm:spPr/>
    </dgm:pt>
    <dgm:pt modelId="{2603145B-EABC-4079-8F47-9AC075D5C984}" type="pres">
      <dgm:prSet presAssocID="{4BAC3C57-EC07-4B11-B2D3-46ECCE891601}" presName="thickLine" presStyleLbl="alignNode1" presStyleIdx="1" presStyleCnt="4"/>
      <dgm:spPr/>
    </dgm:pt>
    <dgm:pt modelId="{519C4300-092E-43E2-B816-C199B571C9AC}" type="pres">
      <dgm:prSet presAssocID="{4BAC3C57-EC07-4B11-B2D3-46ECCE891601}" presName="horz1" presStyleCnt="0"/>
      <dgm:spPr/>
    </dgm:pt>
    <dgm:pt modelId="{B20DBFC2-0D80-471B-8763-8604776C379C}" type="pres">
      <dgm:prSet presAssocID="{4BAC3C57-EC07-4B11-B2D3-46ECCE891601}" presName="tx1" presStyleLbl="revTx" presStyleIdx="1" presStyleCnt="4"/>
      <dgm:spPr/>
    </dgm:pt>
    <dgm:pt modelId="{E552D3B5-D810-4225-BBFE-468AF24A1049}" type="pres">
      <dgm:prSet presAssocID="{4BAC3C57-EC07-4B11-B2D3-46ECCE891601}" presName="vert1" presStyleCnt="0"/>
      <dgm:spPr/>
    </dgm:pt>
    <dgm:pt modelId="{8AF94403-F29C-4980-990D-EEF98CAD3463}" type="pres">
      <dgm:prSet presAssocID="{EB5E8781-AD8A-4B7D-8A1A-82E681227F7D}" presName="thickLine" presStyleLbl="alignNode1" presStyleIdx="2" presStyleCnt="4"/>
      <dgm:spPr/>
    </dgm:pt>
    <dgm:pt modelId="{850993E3-EA3A-4401-A5BD-CFA7B76FBE9A}" type="pres">
      <dgm:prSet presAssocID="{EB5E8781-AD8A-4B7D-8A1A-82E681227F7D}" presName="horz1" presStyleCnt="0"/>
      <dgm:spPr/>
    </dgm:pt>
    <dgm:pt modelId="{344BAFB1-AEE9-4B45-BB4D-5933F3438DAF}" type="pres">
      <dgm:prSet presAssocID="{EB5E8781-AD8A-4B7D-8A1A-82E681227F7D}" presName="tx1" presStyleLbl="revTx" presStyleIdx="2" presStyleCnt="4"/>
      <dgm:spPr/>
    </dgm:pt>
    <dgm:pt modelId="{4881204F-9633-4250-A9B8-B838F9CFBC77}" type="pres">
      <dgm:prSet presAssocID="{EB5E8781-AD8A-4B7D-8A1A-82E681227F7D}" presName="vert1" presStyleCnt="0"/>
      <dgm:spPr/>
    </dgm:pt>
    <dgm:pt modelId="{32A8729E-D230-4733-93EE-1CFC6D359A5D}" type="pres">
      <dgm:prSet presAssocID="{8BF0FFAD-F208-41CD-9E65-289CA2E30584}" presName="thickLine" presStyleLbl="alignNode1" presStyleIdx="3" presStyleCnt="4"/>
      <dgm:spPr/>
    </dgm:pt>
    <dgm:pt modelId="{3DD8C4EB-C2F4-4E66-A1B9-950F676484D8}" type="pres">
      <dgm:prSet presAssocID="{8BF0FFAD-F208-41CD-9E65-289CA2E30584}" presName="horz1" presStyleCnt="0"/>
      <dgm:spPr/>
    </dgm:pt>
    <dgm:pt modelId="{71C905A2-07F0-4507-851E-F2BB6CD7308B}" type="pres">
      <dgm:prSet presAssocID="{8BF0FFAD-F208-41CD-9E65-289CA2E30584}" presName="tx1" presStyleLbl="revTx" presStyleIdx="3" presStyleCnt="4"/>
      <dgm:spPr/>
    </dgm:pt>
    <dgm:pt modelId="{0B310C26-1D43-4928-9D2F-1F5D079AB516}" type="pres">
      <dgm:prSet presAssocID="{8BF0FFAD-F208-41CD-9E65-289CA2E30584}" presName="vert1" presStyleCnt="0"/>
      <dgm:spPr/>
    </dgm:pt>
  </dgm:ptLst>
  <dgm:cxnLst>
    <dgm:cxn modelId="{28D6443D-34C0-48D6-9D80-F1B79C6B7C3C}" type="presOf" srcId="{6D56D2B3-AD1C-48F2-AF2C-C307EAC456BC}" destId="{D240649D-EA4E-4349-A3D7-96337004A8DC}" srcOrd="0" destOrd="0" presId="urn:microsoft.com/office/officeart/2008/layout/LinedList"/>
    <dgm:cxn modelId="{9572E77D-D111-422F-9FD9-6A3E2AF2C1C6}" srcId="{6D56D2B3-AD1C-48F2-AF2C-C307EAC456BC}" destId="{FACF005A-F6A2-4D0C-AC8B-A24AF5981159}" srcOrd="0" destOrd="0" parTransId="{198ED26B-8448-4D58-9ABA-035E0B0ECEA8}" sibTransId="{9216861D-072D-400F-9A6F-EE228AF496CF}"/>
    <dgm:cxn modelId="{36882589-E916-47A6-A853-707F595EEB74}" type="presOf" srcId="{8BF0FFAD-F208-41CD-9E65-289CA2E30584}" destId="{71C905A2-07F0-4507-851E-F2BB6CD7308B}" srcOrd="0" destOrd="0" presId="urn:microsoft.com/office/officeart/2008/layout/LinedList"/>
    <dgm:cxn modelId="{4DAE0F90-6F24-4A22-9BDA-EF96C8904929}" type="presOf" srcId="{EB5E8781-AD8A-4B7D-8A1A-82E681227F7D}" destId="{344BAFB1-AEE9-4B45-BB4D-5933F3438DAF}" srcOrd="0" destOrd="0" presId="urn:microsoft.com/office/officeart/2008/layout/LinedList"/>
    <dgm:cxn modelId="{21A0AD99-733D-4659-8EAA-EDE00625B1C6}" type="presOf" srcId="{4BAC3C57-EC07-4B11-B2D3-46ECCE891601}" destId="{B20DBFC2-0D80-471B-8763-8604776C379C}" srcOrd="0" destOrd="0" presId="urn:microsoft.com/office/officeart/2008/layout/LinedList"/>
    <dgm:cxn modelId="{DDF2A0A4-30A7-4A1D-8863-29704BE867DB}" type="presOf" srcId="{FACF005A-F6A2-4D0C-AC8B-A24AF5981159}" destId="{E1C1BBC3-FF6D-40D5-B24F-8790152EE18E}" srcOrd="0" destOrd="0" presId="urn:microsoft.com/office/officeart/2008/layout/LinedList"/>
    <dgm:cxn modelId="{FB3A2CC2-7F8E-4DF6-9EA2-4916BBBB9BDD}" srcId="{6D56D2B3-AD1C-48F2-AF2C-C307EAC456BC}" destId="{4BAC3C57-EC07-4B11-B2D3-46ECCE891601}" srcOrd="1" destOrd="0" parTransId="{DAD09CCC-66F3-43D0-AA41-63358148A5A0}" sibTransId="{5F5509DE-F59E-4F71-A8CC-BA5320DDB0F9}"/>
    <dgm:cxn modelId="{818F68E7-029B-4EAD-AA30-57C4FCCE8034}" srcId="{6D56D2B3-AD1C-48F2-AF2C-C307EAC456BC}" destId="{8BF0FFAD-F208-41CD-9E65-289CA2E30584}" srcOrd="3" destOrd="0" parTransId="{44466567-4832-4848-ACBA-39D6AE1B0E62}" sibTransId="{789767D1-9A17-4C2E-A4F7-E6EC41F9FC82}"/>
    <dgm:cxn modelId="{639E62F3-B9AA-4B60-99CE-A7B110FCE869}" srcId="{6D56D2B3-AD1C-48F2-AF2C-C307EAC456BC}" destId="{EB5E8781-AD8A-4B7D-8A1A-82E681227F7D}" srcOrd="2" destOrd="0" parTransId="{7B4D2A87-ED11-4F5E-9F05-E763AF79326A}" sibTransId="{832F5315-108E-4CAC-938C-C66D61EFE787}"/>
    <dgm:cxn modelId="{0C7F106B-92C3-4E29-B79A-4FA74358EC7F}" type="presParOf" srcId="{D240649D-EA4E-4349-A3D7-96337004A8DC}" destId="{EA2E7923-3E8F-4F8F-8D21-74A3F95B2C3A}" srcOrd="0" destOrd="0" presId="urn:microsoft.com/office/officeart/2008/layout/LinedList"/>
    <dgm:cxn modelId="{0F9B1028-3FF5-4383-8D85-2EF9DE926297}" type="presParOf" srcId="{D240649D-EA4E-4349-A3D7-96337004A8DC}" destId="{55D2BEB8-FACB-4E5D-98B7-023D2C0CC48C}" srcOrd="1" destOrd="0" presId="urn:microsoft.com/office/officeart/2008/layout/LinedList"/>
    <dgm:cxn modelId="{9D45AD42-FD14-490B-9DC3-E0221CE46DB4}" type="presParOf" srcId="{55D2BEB8-FACB-4E5D-98B7-023D2C0CC48C}" destId="{E1C1BBC3-FF6D-40D5-B24F-8790152EE18E}" srcOrd="0" destOrd="0" presId="urn:microsoft.com/office/officeart/2008/layout/LinedList"/>
    <dgm:cxn modelId="{1531BA9A-1C94-4569-B3F8-2ECDE31D03D6}" type="presParOf" srcId="{55D2BEB8-FACB-4E5D-98B7-023D2C0CC48C}" destId="{0C0165CE-DEAE-4CD0-93D7-02AC7F62896E}" srcOrd="1" destOrd="0" presId="urn:microsoft.com/office/officeart/2008/layout/LinedList"/>
    <dgm:cxn modelId="{DFA58CA1-3BAE-448D-A709-7CC36B354E68}" type="presParOf" srcId="{D240649D-EA4E-4349-A3D7-96337004A8DC}" destId="{2603145B-EABC-4079-8F47-9AC075D5C984}" srcOrd="2" destOrd="0" presId="urn:microsoft.com/office/officeart/2008/layout/LinedList"/>
    <dgm:cxn modelId="{33281326-D9ED-4BE6-8F00-84CBAEDCC4E1}" type="presParOf" srcId="{D240649D-EA4E-4349-A3D7-96337004A8DC}" destId="{519C4300-092E-43E2-B816-C199B571C9AC}" srcOrd="3" destOrd="0" presId="urn:microsoft.com/office/officeart/2008/layout/LinedList"/>
    <dgm:cxn modelId="{DF04839F-FC37-4213-A911-54E90813D76F}" type="presParOf" srcId="{519C4300-092E-43E2-B816-C199B571C9AC}" destId="{B20DBFC2-0D80-471B-8763-8604776C379C}" srcOrd="0" destOrd="0" presId="urn:microsoft.com/office/officeart/2008/layout/LinedList"/>
    <dgm:cxn modelId="{1842E253-62C0-4D9A-8A25-A814FAB32D28}" type="presParOf" srcId="{519C4300-092E-43E2-B816-C199B571C9AC}" destId="{E552D3B5-D810-4225-BBFE-468AF24A1049}" srcOrd="1" destOrd="0" presId="urn:microsoft.com/office/officeart/2008/layout/LinedList"/>
    <dgm:cxn modelId="{39ABE2CF-656A-4217-9A3C-FA9F326EE48A}" type="presParOf" srcId="{D240649D-EA4E-4349-A3D7-96337004A8DC}" destId="{8AF94403-F29C-4980-990D-EEF98CAD3463}" srcOrd="4" destOrd="0" presId="urn:microsoft.com/office/officeart/2008/layout/LinedList"/>
    <dgm:cxn modelId="{0F0F78F0-09AD-4D77-BEED-AC2B0F01ECEF}" type="presParOf" srcId="{D240649D-EA4E-4349-A3D7-96337004A8DC}" destId="{850993E3-EA3A-4401-A5BD-CFA7B76FBE9A}" srcOrd="5" destOrd="0" presId="urn:microsoft.com/office/officeart/2008/layout/LinedList"/>
    <dgm:cxn modelId="{A194A1FC-4991-4755-AEF0-4CF7FCB3530C}" type="presParOf" srcId="{850993E3-EA3A-4401-A5BD-CFA7B76FBE9A}" destId="{344BAFB1-AEE9-4B45-BB4D-5933F3438DAF}" srcOrd="0" destOrd="0" presId="urn:microsoft.com/office/officeart/2008/layout/LinedList"/>
    <dgm:cxn modelId="{B92C626A-1C25-4990-8259-9BA4F025C4AB}" type="presParOf" srcId="{850993E3-EA3A-4401-A5BD-CFA7B76FBE9A}" destId="{4881204F-9633-4250-A9B8-B838F9CFBC77}" srcOrd="1" destOrd="0" presId="urn:microsoft.com/office/officeart/2008/layout/LinedList"/>
    <dgm:cxn modelId="{666E02F4-B20A-44EE-AC0A-138C2A7C6F3E}" type="presParOf" srcId="{D240649D-EA4E-4349-A3D7-96337004A8DC}" destId="{32A8729E-D230-4733-93EE-1CFC6D359A5D}" srcOrd="6" destOrd="0" presId="urn:microsoft.com/office/officeart/2008/layout/LinedList"/>
    <dgm:cxn modelId="{91AC950B-F834-4778-9B70-00F42262193F}" type="presParOf" srcId="{D240649D-EA4E-4349-A3D7-96337004A8DC}" destId="{3DD8C4EB-C2F4-4E66-A1B9-950F676484D8}" srcOrd="7" destOrd="0" presId="urn:microsoft.com/office/officeart/2008/layout/LinedList"/>
    <dgm:cxn modelId="{1CE861C7-75C1-4BAC-9791-D6AB6540A36E}" type="presParOf" srcId="{3DD8C4EB-C2F4-4E66-A1B9-950F676484D8}" destId="{71C905A2-07F0-4507-851E-F2BB6CD7308B}" srcOrd="0" destOrd="0" presId="urn:microsoft.com/office/officeart/2008/layout/LinedList"/>
    <dgm:cxn modelId="{1BB289F5-F0B0-465C-883B-BFA8501EE608}" type="presParOf" srcId="{3DD8C4EB-C2F4-4E66-A1B9-950F676484D8}" destId="{0B310C26-1D43-4928-9D2F-1F5D079AB51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C0F562-26A7-44DB-A1B3-7A8BA77A2279}"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356B9521-446A-4C26-8DC2-68C79332CFCC}">
      <dgm:prSet/>
      <dgm:spPr/>
      <dgm:t>
        <a:bodyPr/>
        <a:lstStyle/>
        <a:p>
          <a:r>
            <a:rPr lang="en-US"/>
            <a:t>• Wales’ phonics approach aligns with its child-centred Foundation Phase but faces consistency challenges.</a:t>
          </a:r>
        </a:p>
      </dgm:t>
    </dgm:pt>
    <dgm:pt modelId="{882DB47C-6E9B-48A3-B972-D024C4D4B4C9}" type="parTrans" cxnId="{BFFB9A70-6A0B-4C9D-BA5C-C96EA9377167}">
      <dgm:prSet/>
      <dgm:spPr/>
      <dgm:t>
        <a:bodyPr/>
        <a:lstStyle/>
        <a:p>
          <a:endParaRPr lang="en-US"/>
        </a:p>
      </dgm:t>
    </dgm:pt>
    <dgm:pt modelId="{309CB87C-B0A7-49F6-8BC6-3CFE6F12747A}" type="sibTrans" cxnId="{BFFB9A70-6A0B-4C9D-BA5C-C96EA9377167}">
      <dgm:prSet/>
      <dgm:spPr/>
      <dgm:t>
        <a:bodyPr/>
        <a:lstStyle/>
        <a:p>
          <a:endParaRPr lang="en-US"/>
        </a:p>
      </dgm:t>
    </dgm:pt>
    <dgm:pt modelId="{2D0B1E7D-254C-4D72-8246-3E832522F56E}">
      <dgm:prSet/>
      <dgm:spPr/>
      <dgm:t>
        <a:bodyPr/>
        <a:lstStyle/>
        <a:p>
          <a:r>
            <a:rPr lang="en-US"/>
            <a:t>• International comparisons highlight the benefits of structured yet flexible phonics instruction.</a:t>
          </a:r>
        </a:p>
      </dgm:t>
    </dgm:pt>
    <dgm:pt modelId="{8DB7A68A-EEB5-4C40-A8D8-326A35361E80}" type="parTrans" cxnId="{54DBB7F1-6737-4AE7-9F7A-AF1D0672D742}">
      <dgm:prSet/>
      <dgm:spPr/>
      <dgm:t>
        <a:bodyPr/>
        <a:lstStyle/>
        <a:p>
          <a:endParaRPr lang="en-US"/>
        </a:p>
      </dgm:t>
    </dgm:pt>
    <dgm:pt modelId="{BAEECE74-8BDA-4B2B-A0FE-0BE2BCD42FD7}" type="sibTrans" cxnId="{54DBB7F1-6737-4AE7-9F7A-AF1D0672D742}">
      <dgm:prSet/>
      <dgm:spPr/>
      <dgm:t>
        <a:bodyPr/>
        <a:lstStyle/>
        <a:p>
          <a:endParaRPr lang="en-US"/>
        </a:p>
      </dgm:t>
    </dgm:pt>
    <dgm:pt modelId="{EA0F45BF-4408-44C8-B519-F19C228AF5E4}">
      <dgm:prSet/>
      <dgm:spPr/>
      <dgm:t>
        <a:bodyPr/>
        <a:lstStyle/>
        <a:p>
          <a:r>
            <a:rPr lang="en-US" dirty="0"/>
            <a:t>• Recommendations: Hybrid instruction model, teacher training reforms, targeted assessment frameworks.</a:t>
          </a:r>
        </a:p>
      </dgm:t>
    </dgm:pt>
    <dgm:pt modelId="{42068FC6-C413-4822-8D9D-E48BEFE1DFF5}" type="parTrans" cxnId="{016004B4-C9EE-4ADA-B29D-3F9A7852B17A}">
      <dgm:prSet/>
      <dgm:spPr/>
      <dgm:t>
        <a:bodyPr/>
        <a:lstStyle/>
        <a:p>
          <a:endParaRPr lang="en-US"/>
        </a:p>
      </dgm:t>
    </dgm:pt>
    <dgm:pt modelId="{67761A8F-79CB-4CFF-84F8-B4AA4610C5BE}" type="sibTrans" cxnId="{016004B4-C9EE-4ADA-B29D-3F9A7852B17A}">
      <dgm:prSet/>
      <dgm:spPr/>
      <dgm:t>
        <a:bodyPr/>
        <a:lstStyle/>
        <a:p>
          <a:endParaRPr lang="en-US"/>
        </a:p>
      </dgm:t>
    </dgm:pt>
    <dgm:pt modelId="{9F4B6210-44FB-49B5-A15B-0E4AF58358BF}">
      <dgm:prSet/>
      <dgm:spPr/>
      <dgm:t>
        <a:bodyPr/>
        <a:lstStyle/>
        <a:p>
          <a:r>
            <a:rPr lang="en-US" dirty="0"/>
            <a:t>• Wales has the opportunity to position itself as a leader in equitable, evidence-based literacy education.</a:t>
          </a:r>
        </a:p>
      </dgm:t>
    </dgm:pt>
    <dgm:pt modelId="{A81A84C5-844A-4E9F-8E06-2200B4C1CF0C}" type="parTrans" cxnId="{1CC9CE60-4B66-4C2D-8374-0D42DD281B4E}">
      <dgm:prSet/>
      <dgm:spPr/>
      <dgm:t>
        <a:bodyPr/>
        <a:lstStyle/>
        <a:p>
          <a:endParaRPr lang="en-US"/>
        </a:p>
      </dgm:t>
    </dgm:pt>
    <dgm:pt modelId="{E36FD9B4-5C21-45F1-9534-E22A70B32CB4}" type="sibTrans" cxnId="{1CC9CE60-4B66-4C2D-8374-0D42DD281B4E}">
      <dgm:prSet/>
      <dgm:spPr/>
      <dgm:t>
        <a:bodyPr/>
        <a:lstStyle/>
        <a:p>
          <a:endParaRPr lang="en-US"/>
        </a:p>
      </dgm:t>
    </dgm:pt>
    <dgm:pt modelId="{B4AC7949-227F-4E21-A8BE-BD59A65D06B3}" type="pres">
      <dgm:prSet presAssocID="{94C0F562-26A7-44DB-A1B3-7A8BA77A2279}" presName="linear" presStyleCnt="0">
        <dgm:presLayoutVars>
          <dgm:animLvl val="lvl"/>
          <dgm:resizeHandles val="exact"/>
        </dgm:presLayoutVars>
      </dgm:prSet>
      <dgm:spPr/>
    </dgm:pt>
    <dgm:pt modelId="{0EC9A747-7906-441D-8545-B813876934C3}" type="pres">
      <dgm:prSet presAssocID="{356B9521-446A-4C26-8DC2-68C79332CFCC}" presName="parentText" presStyleLbl="node1" presStyleIdx="0" presStyleCnt="4">
        <dgm:presLayoutVars>
          <dgm:chMax val="0"/>
          <dgm:bulletEnabled val="1"/>
        </dgm:presLayoutVars>
      </dgm:prSet>
      <dgm:spPr/>
    </dgm:pt>
    <dgm:pt modelId="{F1BD6872-8E40-478B-B9E2-5A93D56B3D0A}" type="pres">
      <dgm:prSet presAssocID="{309CB87C-B0A7-49F6-8BC6-3CFE6F12747A}" presName="spacer" presStyleCnt="0"/>
      <dgm:spPr/>
    </dgm:pt>
    <dgm:pt modelId="{67E91D9E-04E0-4D87-B242-21412B9BD213}" type="pres">
      <dgm:prSet presAssocID="{2D0B1E7D-254C-4D72-8246-3E832522F56E}" presName="parentText" presStyleLbl="node1" presStyleIdx="1" presStyleCnt="4">
        <dgm:presLayoutVars>
          <dgm:chMax val="0"/>
          <dgm:bulletEnabled val="1"/>
        </dgm:presLayoutVars>
      </dgm:prSet>
      <dgm:spPr/>
    </dgm:pt>
    <dgm:pt modelId="{CA1DE9A9-2CDD-4477-A3C9-CA2A3F81A2CF}" type="pres">
      <dgm:prSet presAssocID="{BAEECE74-8BDA-4B2B-A0FE-0BE2BCD42FD7}" presName="spacer" presStyleCnt="0"/>
      <dgm:spPr/>
    </dgm:pt>
    <dgm:pt modelId="{70D08504-526D-41EC-A1AB-B1F8BAB90DAD}" type="pres">
      <dgm:prSet presAssocID="{EA0F45BF-4408-44C8-B519-F19C228AF5E4}" presName="parentText" presStyleLbl="node1" presStyleIdx="2" presStyleCnt="4">
        <dgm:presLayoutVars>
          <dgm:chMax val="0"/>
          <dgm:bulletEnabled val="1"/>
        </dgm:presLayoutVars>
      </dgm:prSet>
      <dgm:spPr/>
    </dgm:pt>
    <dgm:pt modelId="{65C1352A-8666-4DF0-BC95-FE4DA8FF682B}" type="pres">
      <dgm:prSet presAssocID="{67761A8F-79CB-4CFF-84F8-B4AA4610C5BE}" presName="spacer" presStyleCnt="0"/>
      <dgm:spPr/>
    </dgm:pt>
    <dgm:pt modelId="{3E67F342-B126-4C6D-B986-89275074F206}" type="pres">
      <dgm:prSet presAssocID="{9F4B6210-44FB-49B5-A15B-0E4AF58358BF}" presName="parentText" presStyleLbl="node1" presStyleIdx="3" presStyleCnt="4">
        <dgm:presLayoutVars>
          <dgm:chMax val="0"/>
          <dgm:bulletEnabled val="1"/>
        </dgm:presLayoutVars>
      </dgm:prSet>
      <dgm:spPr/>
    </dgm:pt>
  </dgm:ptLst>
  <dgm:cxnLst>
    <dgm:cxn modelId="{0FEC2F3E-6CFF-4457-8E7D-6DB1434BF91E}" type="presOf" srcId="{94C0F562-26A7-44DB-A1B3-7A8BA77A2279}" destId="{B4AC7949-227F-4E21-A8BE-BD59A65D06B3}" srcOrd="0" destOrd="0" presId="urn:microsoft.com/office/officeart/2005/8/layout/vList2"/>
    <dgm:cxn modelId="{1CC9CE60-4B66-4C2D-8374-0D42DD281B4E}" srcId="{94C0F562-26A7-44DB-A1B3-7A8BA77A2279}" destId="{9F4B6210-44FB-49B5-A15B-0E4AF58358BF}" srcOrd="3" destOrd="0" parTransId="{A81A84C5-844A-4E9F-8E06-2200B4C1CF0C}" sibTransId="{E36FD9B4-5C21-45F1-9534-E22A70B32CB4}"/>
    <dgm:cxn modelId="{7EE2934C-F4A3-4716-A7F6-54B03FCC039B}" type="presOf" srcId="{356B9521-446A-4C26-8DC2-68C79332CFCC}" destId="{0EC9A747-7906-441D-8545-B813876934C3}" srcOrd="0" destOrd="0" presId="urn:microsoft.com/office/officeart/2005/8/layout/vList2"/>
    <dgm:cxn modelId="{BFFB9A70-6A0B-4C9D-BA5C-C96EA9377167}" srcId="{94C0F562-26A7-44DB-A1B3-7A8BA77A2279}" destId="{356B9521-446A-4C26-8DC2-68C79332CFCC}" srcOrd="0" destOrd="0" parTransId="{882DB47C-6E9B-48A3-B972-D024C4D4B4C9}" sibTransId="{309CB87C-B0A7-49F6-8BC6-3CFE6F12747A}"/>
    <dgm:cxn modelId="{56928D7D-A409-4749-ABEF-D17F95B4746B}" type="presOf" srcId="{2D0B1E7D-254C-4D72-8246-3E832522F56E}" destId="{67E91D9E-04E0-4D87-B242-21412B9BD213}" srcOrd="0" destOrd="0" presId="urn:microsoft.com/office/officeart/2005/8/layout/vList2"/>
    <dgm:cxn modelId="{49C47DAD-C83C-4EFA-A4D7-E19818F7E938}" type="presOf" srcId="{9F4B6210-44FB-49B5-A15B-0E4AF58358BF}" destId="{3E67F342-B126-4C6D-B986-89275074F206}" srcOrd="0" destOrd="0" presId="urn:microsoft.com/office/officeart/2005/8/layout/vList2"/>
    <dgm:cxn modelId="{016004B4-C9EE-4ADA-B29D-3F9A7852B17A}" srcId="{94C0F562-26A7-44DB-A1B3-7A8BA77A2279}" destId="{EA0F45BF-4408-44C8-B519-F19C228AF5E4}" srcOrd="2" destOrd="0" parTransId="{42068FC6-C413-4822-8D9D-E48BEFE1DFF5}" sibTransId="{67761A8F-79CB-4CFF-84F8-B4AA4610C5BE}"/>
    <dgm:cxn modelId="{C93E41C2-69A9-42B4-BDC2-D8AC50EDF865}" type="presOf" srcId="{EA0F45BF-4408-44C8-B519-F19C228AF5E4}" destId="{70D08504-526D-41EC-A1AB-B1F8BAB90DAD}" srcOrd="0" destOrd="0" presId="urn:microsoft.com/office/officeart/2005/8/layout/vList2"/>
    <dgm:cxn modelId="{54DBB7F1-6737-4AE7-9F7A-AF1D0672D742}" srcId="{94C0F562-26A7-44DB-A1B3-7A8BA77A2279}" destId="{2D0B1E7D-254C-4D72-8246-3E832522F56E}" srcOrd="1" destOrd="0" parTransId="{8DB7A68A-EEB5-4C40-A8D8-326A35361E80}" sibTransId="{BAEECE74-8BDA-4B2B-A0FE-0BE2BCD42FD7}"/>
    <dgm:cxn modelId="{74415223-AC3B-4BFB-9121-E311BFCE5534}" type="presParOf" srcId="{B4AC7949-227F-4E21-A8BE-BD59A65D06B3}" destId="{0EC9A747-7906-441D-8545-B813876934C3}" srcOrd="0" destOrd="0" presId="urn:microsoft.com/office/officeart/2005/8/layout/vList2"/>
    <dgm:cxn modelId="{83A11184-F5AE-4395-87BC-F379F959261C}" type="presParOf" srcId="{B4AC7949-227F-4E21-A8BE-BD59A65D06B3}" destId="{F1BD6872-8E40-478B-B9E2-5A93D56B3D0A}" srcOrd="1" destOrd="0" presId="urn:microsoft.com/office/officeart/2005/8/layout/vList2"/>
    <dgm:cxn modelId="{1EF171C0-448D-4ACB-AB9D-24A0257B79CB}" type="presParOf" srcId="{B4AC7949-227F-4E21-A8BE-BD59A65D06B3}" destId="{67E91D9E-04E0-4D87-B242-21412B9BD213}" srcOrd="2" destOrd="0" presId="urn:microsoft.com/office/officeart/2005/8/layout/vList2"/>
    <dgm:cxn modelId="{F125B669-E80D-4042-AA99-82169489E1DE}" type="presParOf" srcId="{B4AC7949-227F-4E21-A8BE-BD59A65D06B3}" destId="{CA1DE9A9-2CDD-4477-A3C9-CA2A3F81A2CF}" srcOrd="3" destOrd="0" presId="urn:microsoft.com/office/officeart/2005/8/layout/vList2"/>
    <dgm:cxn modelId="{9EC21F61-77B5-4DD0-8B0B-6754930BCCD2}" type="presParOf" srcId="{B4AC7949-227F-4E21-A8BE-BD59A65D06B3}" destId="{70D08504-526D-41EC-A1AB-B1F8BAB90DAD}" srcOrd="4" destOrd="0" presId="urn:microsoft.com/office/officeart/2005/8/layout/vList2"/>
    <dgm:cxn modelId="{4758E7D0-5584-4F30-882E-A7D6FE0402E7}" type="presParOf" srcId="{B4AC7949-227F-4E21-A8BE-BD59A65D06B3}" destId="{65C1352A-8666-4DF0-BC95-FE4DA8FF682B}" srcOrd="5" destOrd="0" presId="urn:microsoft.com/office/officeart/2005/8/layout/vList2"/>
    <dgm:cxn modelId="{A83D9DE8-A471-48FE-A5E5-7FEE348F7F66}" type="presParOf" srcId="{B4AC7949-227F-4E21-A8BE-BD59A65D06B3}" destId="{3E67F342-B126-4C6D-B986-89275074F206}"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A947B-143A-4827-8415-5D7DE53FEFE9}">
      <dsp:nvSpPr>
        <dsp:cNvPr id="0" name=""/>
        <dsp:cNvSpPr/>
      </dsp:nvSpPr>
      <dsp:spPr>
        <a:xfrm>
          <a:off x="0" y="-61223"/>
          <a:ext cx="6309360" cy="95729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Wales's flexible approach lacks a </a:t>
          </a:r>
          <a:r>
            <a:rPr lang="en-US" sz="2000" kern="1200" dirty="0" err="1"/>
            <a:t>standardised</a:t>
          </a:r>
          <a:r>
            <a:rPr lang="en-US" sz="2000" kern="1200" dirty="0"/>
            <a:t> teacher training framework (Welsh Government, 2024)</a:t>
          </a:r>
        </a:p>
      </dsp:txBody>
      <dsp:txXfrm>
        <a:off x="28038" y="-33185"/>
        <a:ext cx="5195473" cy="901218"/>
      </dsp:txXfrm>
    </dsp:sp>
    <dsp:sp modelId="{58DF6EDC-5DF8-46A4-BA17-3DBA6A30FE7A}">
      <dsp:nvSpPr>
        <dsp:cNvPr id="0" name=""/>
        <dsp:cNvSpPr/>
      </dsp:nvSpPr>
      <dsp:spPr>
        <a:xfrm>
          <a:off x="463107" y="939348"/>
          <a:ext cx="6309360" cy="98170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 </a:t>
          </a:r>
          <a:r>
            <a:rPr lang="en-US" sz="2000" kern="1200" dirty="0"/>
            <a:t>Situated learning theory and reflective practice are crucial (Lave &amp; Wenger, 1991)</a:t>
          </a:r>
        </a:p>
      </dsp:txBody>
      <dsp:txXfrm>
        <a:off x="491860" y="968101"/>
        <a:ext cx="5101203" cy="924199"/>
      </dsp:txXfrm>
    </dsp:sp>
    <dsp:sp modelId="{45DF1064-BE08-49CE-AD7C-2B71FEC6A249}">
      <dsp:nvSpPr>
        <dsp:cNvPr id="0" name=""/>
        <dsp:cNvSpPr/>
      </dsp:nvSpPr>
      <dsp:spPr>
        <a:xfrm>
          <a:off x="1048931" y="1973492"/>
          <a:ext cx="6309360" cy="141325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 </a:t>
          </a:r>
          <a:r>
            <a:rPr lang="en-US" sz="2000" kern="1200" dirty="0"/>
            <a:t>Finland: Teacher education integrates phonics into a broader literacy strategy (Saari &amp; </a:t>
          </a:r>
          <a:r>
            <a:rPr lang="en-US" sz="2000" kern="1200" dirty="0" err="1"/>
            <a:t>Mikkila-Errdmann</a:t>
          </a:r>
          <a:r>
            <a:rPr lang="en-US" sz="2000" kern="1200" dirty="0"/>
            <a:t>, 2017)</a:t>
          </a:r>
        </a:p>
      </dsp:txBody>
      <dsp:txXfrm>
        <a:off x="1090324" y="2014885"/>
        <a:ext cx="5083810" cy="1330467"/>
      </dsp:txXfrm>
    </dsp:sp>
    <dsp:sp modelId="{8D62D883-9D88-41BA-BBFD-4D29F1477B27}">
      <dsp:nvSpPr>
        <dsp:cNvPr id="0" name=""/>
        <dsp:cNvSpPr/>
      </dsp:nvSpPr>
      <dsp:spPr>
        <a:xfrm>
          <a:off x="1577340" y="3210372"/>
          <a:ext cx="6309360" cy="1202189"/>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 Challenges in Wales: disparities in teacher readiness, lack of continuous professional development (CPD) (</a:t>
          </a:r>
          <a:r>
            <a:rPr lang="en-US" sz="2000" kern="1200" dirty="0" err="1"/>
            <a:t>Estyn</a:t>
          </a:r>
          <a:r>
            <a:rPr lang="en-US" sz="2000" kern="1200" dirty="0"/>
            <a:t>, 2023)</a:t>
          </a:r>
        </a:p>
      </dsp:txBody>
      <dsp:txXfrm>
        <a:off x="1612551" y="3245583"/>
        <a:ext cx="5088287" cy="1131767"/>
      </dsp:txXfrm>
    </dsp:sp>
    <dsp:sp modelId="{A37AD406-AE73-4337-9709-07E5D0CF3D65}">
      <dsp:nvSpPr>
        <dsp:cNvPr id="0" name=""/>
        <dsp:cNvSpPr/>
      </dsp:nvSpPr>
      <dsp:spPr>
        <a:xfrm>
          <a:off x="5687118" y="671976"/>
          <a:ext cx="622241" cy="622241"/>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827122" y="671976"/>
        <a:ext cx="342233" cy="468236"/>
      </dsp:txXfrm>
    </dsp:sp>
    <dsp:sp modelId="{51223EBB-7DB0-4182-858F-0BFC74D31758}">
      <dsp:nvSpPr>
        <dsp:cNvPr id="0" name=""/>
        <dsp:cNvSpPr/>
      </dsp:nvSpPr>
      <dsp:spPr>
        <a:xfrm>
          <a:off x="6215527" y="1803324"/>
          <a:ext cx="622241" cy="622241"/>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355531" y="1803324"/>
        <a:ext cx="342233" cy="468236"/>
      </dsp:txXfrm>
    </dsp:sp>
    <dsp:sp modelId="{A36A99FC-CFD0-484D-8459-2E6B34E9137E}">
      <dsp:nvSpPr>
        <dsp:cNvPr id="0" name=""/>
        <dsp:cNvSpPr/>
      </dsp:nvSpPr>
      <dsp:spPr>
        <a:xfrm>
          <a:off x="6736049" y="2934672"/>
          <a:ext cx="622241" cy="622241"/>
        </a:xfrm>
        <a:prstGeom prst="downArrow">
          <a:avLst>
            <a:gd name="adj1" fmla="val 55000"/>
            <a:gd name="adj2" fmla="val 45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876053" y="2934672"/>
        <a:ext cx="342233" cy="468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A6BFF0-C8EC-46A2-926A-59BCD4A7035A}">
      <dsp:nvSpPr>
        <dsp:cNvPr id="0" name=""/>
        <dsp:cNvSpPr/>
      </dsp:nvSpPr>
      <dsp:spPr>
        <a:xfrm>
          <a:off x="0" y="531"/>
          <a:ext cx="7886700"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FEED917-0DD6-47D0-8D04-1F8234828F68}">
      <dsp:nvSpPr>
        <dsp:cNvPr id="0" name=""/>
        <dsp:cNvSpPr/>
      </dsp:nvSpPr>
      <dsp:spPr>
        <a:xfrm>
          <a:off x="0" y="53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 Finland: Holistic, child-</a:t>
          </a:r>
          <a:r>
            <a:rPr lang="en-US" sz="2400" kern="1200" dirty="0" err="1"/>
            <a:t>centred</a:t>
          </a:r>
          <a:r>
            <a:rPr lang="en-US" sz="2400" kern="1200" dirty="0"/>
            <a:t> literacy model, high teacher autonomy (Saari &amp; </a:t>
          </a:r>
          <a:r>
            <a:rPr lang="en-US" sz="2400" kern="1200" dirty="0" err="1"/>
            <a:t>Mikkila</a:t>
          </a:r>
          <a:r>
            <a:rPr lang="en-US" sz="2400" kern="1200" dirty="0"/>
            <a:t> –Erdmann, 2017)</a:t>
          </a:r>
        </a:p>
      </dsp:txBody>
      <dsp:txXfrm>
        <a:off x="0" y="531"/>
        <a:ext cx="7886700" cy="870055"/>
      </dsp:txXfrm>
    </dsp:sp>
    <dsp:sp modelId="{C7BF85E8-AA5B-455D-B577-28869922537C}">
      <dsp:nvSpPr>
        <dsp:cNvPr id="0" name=""/>
        <dsp:cNvSpPr/>
      </dsp:nvSpPr>
      <dsp:spPr>
        <a:xfrm>
          <a:off x="0" y="870586"/>
          <a:ext cx="7886700" cy="0"/>
        </a:xfrm>
        <a:prstGeom prst="line">
          <a:avLst/>
        </a:prstGeom>
        <a:gradFill rotWithShape="0">
          <a:gsLst>
            <a:gs pos="0">
              <a:schemeClr val="accent2">
                <a:hueOff val="1170380"/>
                <a:satOff val="-1460"/>
                <a:lumOff val="343"/>
                <a:alphaOff val="0"/>
                <a:tint val="100000"/>
                <a:shade val="100000"/>
                <a:satMod val="130000"/>
              </a:schemeClr>
            </a:gs>
            <a:gs pos="100000">
              <a:schemeClr val="accent2">
                <a:hueOff val="1170380"/>
                <a:satOff val="-1460"/>
                <a:lumOff val="343"/>
                <a:alphaOff val="0"/>
                <a:tint val="50000"/>
                <a:shade val="100000"/>
                <a:satMod val="350000"/>
              </a:schemeClr>
            </a:gs>
          </a:gsLst>
          <a:lin ang="16200000" scaled="0"/>
        </a:gradFill>
        <a:ln w="9525" cap="flat" cmpd="sng" algn="ctr">
          <a:solidFill>
            <a:schemeClr val="accent2">
              <a:hueOff val="1170380"/>
              <a:satOff val="-1460"/>
              <a:lumOff val="343"/>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87BB1C6-D360-4F36-BD27-A52ACC316E4B}">
      <dsp:nvSpPr>
        <dsp:cNvPr id="0" name=""/>
        <dsp:cNvSpPr/>
      </dsp:nvSpPr>
      <dsp:spPr>
        <a:xfrm>
          <a:off x="0" y="87058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 England: Systematic synthetic phonics with mandatory screening check (Department for Education, 2012)</a:t>
          </a:r>
        </a:p>
      </dsp:txBody>
      <dsp:txXfrm>
        <a:off x="0" y="870586"/>
        <a:ext cx="7886700" cy="870055"/>
      </dsp:txXfrm>
    </dsp:sp>
    <dsp:sp modelId="{D17C4DF4-12FB-44F0-B6DD-FBEB64C3DDF1}">
      <dsp:nvSpPr>
        <dsp:cNvPr id="0" name=""/>
        <dsp:cNvSpPr/>
      </dsp:nvSpPr>
      <dsp:spPr>
        <a:xfrm>
          <a:off x="0" y="1740641"/>
          <a:ext cx="7886700" cy="0"/>
        </a:xfrm>
        <a:prstGeom prst="line">
          <a:avLst/>
        </a:prstGeom>
        <a:gradFill rotWithShape="0">
          <a:gsLst>
            <a:gs pos="0">
              <a:schemeClr val="accent2">
                <a:hueOff val="2340759"/>
                <a:satOff val="-2919"/>
                <a:lumOff val="686"/>
                <a:alphaOff val="0"/>
                <a:tint val="100000"/>
                <a:shade val="100000"/>
                <a:satMod val="130000"/>
              </a:schemeClr>
            </a:gs>
            <a:gs pos="100000">
              <a:schemeClr val="accent2">
                <a:hueOff val="2340759"/>
                <a:satOff val="-2919"/>
                <a:lumOff val="686"/>
                <a:alphaOff val="0"/>
                <a:tint val="50000"/>
                <a:shade val="100000"/>
                <a:satMod val="350000"/>
              </a:schemeClr>
            </a:gs>
          </a:gsLst>
          <a:lin ang="16200000" scaled="0"/>
        </a:gradFill>
        <a:ln w="9525" cap="flat" cmpd="sng" algn="ctr">
          <a:solidFill>
            <a:schemeClr val="accent2">
              <a:hueOff val="2340759"/>
              <a:satOff val="-2919"/>
              <a:lumOff val="686"/>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095982C-2776-4C3E-B8CA-08249142D584}">
      <dsp:nvSpPr>
        <dsp:cNvPr id="0" name=""/>
        <dsp:cNvSpPr/>
      </dsp:nvSpPr>
      <dsp:spPr>
        <a:xfrm>
          <a:off x="0" y="174064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 Australia: Mandated phonics screening check, debates over its impact (Buckingham, 2020)</a:t>
          </a:r>
        </a:p>
      </dsp:txBody>
      <dsp:txXfrm>
        <a:off x="0" y="1740641"/>
        <a:ext cx="7886700" cy="870055"/>
      </dsp:txXfrm>
    </dsp:sp>
    <dsp:sp modelId="{6BA00506-D479-484E-9A7D-658353492A0A}">
      <dsp:nvSpPr>
        <dsp:cNvPr id="0" name=""/>
        <dsp:cNvSpPr/>
      </dsp:nvSpPr>
      <dsp:spPr>
        <a:xfrm>
          <a:off x="0" y="2610696"/>
          <a:ext cx="7886700" cy="0"/>
        </a:xfrm>
        <a:prstGeom prst="line">
          <a:avLst/>
        </a:prstGeom>
        <a:gradFill rotWithShape="0">
          <a:gsLst>
            <a:gs pos="0">
              <a:schemeClr val="accent2">
                <a:hueOff val="3511139"/>
                <a:satOff val="-4379"/>
                <a:lumOff val="1030"/>
                <a:alphaOff val="0"/>
                <a:tint val="100000"/>
                <a:shade val="100000"/>
                <a:satMod val="130000"/>
              </a:schemeClr>
            </a:gs>
            <a:gs pos="100000">
              <a:schemeClr val="accent2">
                <a:hueOff val="3511139"/>
                <a:satOff val="-4379"/>
                <a:lumOff val="1030"/>
                <a:alphaOff val="0"/>
                <a:tint val="50000"/>
                <a:shade val="100000"/>
                <a:satMod val="350000"/>
              </a:schemeClr>
            </a:gs>
          </a:gsLst>
          <a:lin ang="16200000" scaled="0"/>
        </a:gradFill>
        <a:ln w="9525" cap="flat" cmpd="sng" algn="ctr">
          <a:solidFill>
            <a:schemeClr val="accent2">
              <a:hueOff val="3511139"/>
              <a:satOff val="-4379"/>
              <a:lumOff val="103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975E08C-D585-4CCA-BF56-A69E4086471D}">
      <dsp:nvSpPr>
        <dsp:cNvPr id="0" name=""/>
        <dsp:cNvSpPr/>
      </dsp:nvSpPr>
      <dsp:spPr>
        <a:xfrm>
          <a:off x="0" y="261069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 USA: High-stakes phonics testing, concerns about a narrow literacy focus (Shwartz, 2021)</a:t>
          </a:r>
        </a:p>
      </dsp:txBody>
      <dsp:txXfrm>
        <a:off x="0" y="2610696"/>
        <a:ext cx="7886700" cy="870055"/>
      </dsp:txXfrm>
    </dsp:sp>
    <dsp:sp modelId="{CA76B003-98F0-41EB-A3AA-C8EAA1BA7518}">
      <dsp:nvSpPr>
        <dsp:cNvPr id="0" name=""/>
        <dsp:cNvSpPr/>
      </dsp:nvSpPr>
      <dsp:spPr>
        <a:xfrm>
          <a:off x="0" y="3480751"/>
          <a:ext cx="7886700" cy="0"/>
        </a:xfrm>
        <a:prstGeom prst="line">
          <a:avLst/>
        </a:prstGeom>
        <a:gradFill rotWithShape="0">
          <a:gsLst>
            <a:gs pos="0">
              <a:schemeClr val="accent2">
                <a:hueOff val="4681519"/>
                <a:satOff val="-5839"/>
                <a:lumOff val="1373"/>
                <a:alphaOff val="0"/>
                <a:tint val="100000"/>
                <a:shade val="100000"/>
                <a:satMod val="130000"/>
              </a:schemeClr>
            </a:gs>
            <a:gs pos="100000">
              <a:schemeClr val="accent2">
                <a:hueOff val="4681519"/>
                <a:satOff val="-5839"/>
                <a:lumOff val="1373"/>
                <a:alphaOff val="0"/>
                <a:tint val="50000"/>
                <a:shade val="100000"/>
                <a:satMod val="350000"/>
              </a:schemeClr>
            </a:gs>
          </a:gsLst>
          <a:lin ang="16200000" scaled="0"/>
        </a:gradFill>
        <a:ln w="9525" cap="flat" cmpd="sng" algn="ctr">
          <a:solidFill>
            <a:schemeClr val="accent2">
              <a:hueOff val="4681519"/>
              <a:satOff val="-5839"/>
              <a:lumOff val="1373"/>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E8E1711-630E-4A75-B106-0EAAA9ECDE39}">
      <dsp:nvSpPr>
        <dsp:cNvPr id="0" name=""/>
        <dsp:cNvSpPr/>
      </dsp:nvSpPr>
      <dsp:spPr>
        <a:xfrm>
          <a:off x="0" y="348075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 Wales can adopt a hybrid approach, integrating phonics into a play-based framework (Welsh Government, 2021)</a:t>
          </a:r>
        </a:p>
      </dsp:txBody>
      <dsp:txXfrm>
        <a:off x="0" y="3480751"/>
        <a:ext cx="7886700" cy="8700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AA8BB5-C705-41C0-A232-0ADA8D60B56A}">
      <dsp:nvSpPr>
        <dsp:cNvPr id="0" name=""/>
        <dsp:cNvSpPr/>
      </dsp:nvSpPr>
      <dsp:spPr>
        <a:xfrm>
          <a:off x="429570" y="472"/>
          <a:ext cx="3346456" cy="200787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 Estyn (2018): Variations in phonics instruction between urban and rural schools.</a:t>
          </a:r>
        </a:p>
      </dsp:txBody>
      <dsp:txXfrm>
        <a:off x="429570" y="472"/>
        <a:ext cx="3346456" cy="2007873"/>
      </dsp:txXfrm>
    </dsp:sp>
    <dsp:sp modelId="{0F8CD201-82DF-4835-B74C-7306B38BFC59}">
      <dsp:nvSpPr>
        <dsp:cNvPr id="0" name=""/>
        <dsp:cNvSpPr/>
      </dsp:nvSpPr>
      <dsp:spPr>
        <a:xfrm>
          <a:off x="4110672" y="472"/>
          <a:ext cx="3346456" cy="2007873"/>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 Disparities in teacher training and resource access (Welsh Government, 2020)</a:t>
          </a:r>
        </a:p>
      </dsp:txBody>
      <dsp:txXfrm>
        <a:off x="4110672" y="472"/>
        <a:ext cx="3346456" cy="2007873"/>
      </dsp:txXfrm>
    </dsp:sp>
    <dsp:sp modelId="{F23BE419-379E-45F2-AB29-16EE7962380E}">
      <dsp:nvSpPr>
        <dsp:cNvPr id="0" name=""/>
        <dsp:cNvSpPr/>
      </dsp:nvSpPr>
      <dsp:spPr>
        <a:xfrm>
          <a:off x="429570" y="2342991"/>
          <a:ext cx="3346456" cy="2007873"/>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 High-need areas lack structured CPD opportunities (Education Endowment Foundation, 2021)</a:t>
          </a:r>
        </a:p>
      </dsp:txBody>
      <dsp:txXfrm>
        <a:off x="429570" y="2342991"/>
        <a:ext cx="3346456" cy="2007873"/>
      </dsp:txXfrm>
    </dsp:sp>
    <dsp:sp modelId="{7174A713-C67C-4490-A33A-78B95B433937}">
      <dsp:nvSpPr>
        <dsp:cNvPr id="0" name=""/>
        <dsp:cNvSpPr/>
      </dsp:nvSpPr>
      <dsp:spPr>
        <a:xfrm>
          <a:off x="4110672" y="2342991"/>
          <a:ext cx="3346456" cy="2007873"/>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 Proposed solutions: Regional training hubs, literacy specialists, targeted funding (National Foundation for Education Research, 2022)</a:t>
          </a:r>
        </a:p>
      </dsp:txBody>
      <dsp:txXfrm>
        <a:off x="4110672" y="2342991"/>
        <a:ext cx="3346456" cy="20078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2E7923-3E8F-4F8F-8D21-74A3F95B2C3A}">
      <dsp:nvSpPr>
        <dsp:cNvPr id="0" name=""/>
        <dsp:cNvSpPr/>
      </dsp:nvSpPr>
      <dsp:spPr>
        <a:xfrm>
          <a:off x="0" y="0"/>
          <a:ext cx="5035549"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E1C1BBC3-FF6D-40D5-B24F-8790152EE18E}">
      <dsp:nvSpPr>
        <dsp:cNvPr id="0" name=""/>
        <dsp:cNvSpPr/>
      </dsp:nvSpPr>
      <dsp:spPr>
        <a:xfrm>
          <a:off x="0" y="0"/>
          <a:ext cx="5035549" cy="107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 Lack of robust literacy-specific assessments in Wales (Welsh Government, 2020)</a:t>
          </a:r>
        </a:p>
      </dsp:txBody>
      <dsp:txXfrm>
        <a:off x="0" y="0"/>
        <a:ext cx="5035549" cy="1075359"/>
      </dsp:txXfrm>
    </dsp:sp>
    <dsp:sp modelId="{2603145B-EABC-4079-8F47-9AC075D5C984}">
      <dsp:nvSpPr>
        <dsp:cNvPr id="0" name=""/>
        <dsp:cNvSpPr/>
      </dsp:nvSpPr>
      <dsp:spPr>
        <a:xfrm>
          <a:off x="0" y="1075359"/>
          <a:ext cx="5035549"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B20DBFC2-0D80-471B-8763-8604776C379C}">
      <dsp:nvSpPr>
        <dsp:cNvPr id="0" name=""/>
        <dsp:cNvSpPr/>
      </dsp:nvSpPr>
      <dsp:spPr>
        <a:xfrm>
          <a:off x="0" y="1075359"/>
          <a:ext cx="5035549" cy="107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 England’s Phonics Screening Check provides standardized tracking (Department for Education, 2012)</a:t>
          </a:r>
        </a:p>
      </dsp:txBody>
      <dsp:txXfrm>
        <a:off x="0" y="1075359"/>
        <a:ext cx="5035549" cy="1075359"/>
      </dsp:txXfrm>
    </dsp:sp>
    <dsp:sp modelId="{8AF94403-F29C-4980-990D-EEF98CAD3463}">
      <dsp:nvSpPr>
        <dsp:cNvPr id="0" name=""/>
        <dsp:cNvSpPr/>
      </dsp:nvSpPr>
      <dsp:spPr>
        <a:xfrm>
          <a:off x="0" y="2150718"/>
          <a:ext cx="5035549"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344BAFB1-AEE9-4B45-BB4D-5933F3438DAF}">
      <dsp:nvSpPr>
        <dsp:cNvPr id="0" name=""/>
        <dsp:cNvSpPr/>
      </dsp:nvSpPr>
      <dsp:spPr>
        <a:xfrm>
          <a:off x="0" y="2150718"/>
          <a:ext cx="5035549" cy="107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 Proposed solution: Hybrid model combining diagnostic tools and teacher evaluations (Education Endowment Foundation, 2021)</a:t>
          </a:r>
        </a:p>
      </dsp:txBody>
      <dsp:txXfrm>
        <a:off x="0" y="2150718"/>
        <a:ext cx="5035549" cy="1075359"/>
      </dsp:txXfrm>
    </dsp:sp>
    <dsp:sp modelId="{32A8729E-D230-4733-93EE-1CFC6D359A5D}">
      <dsp:nvSpPr>
        <dsp:cNvPr id="0" name=""/>
        <dsp:cNvSpPr/>
      </dsp:nvSpPr>
      <dsp:spPr>
        <a:xfrm>
          <a:off x="0" y="3226077"/>
          <a:ext cx="5035549"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71C905A2-07F0-4507-851E-F2BB6CD7308B}">
      <dsp:nvSpPr>
        <dsp:cNvPr id="0" name=""/>
        <dsp:cNvSpPr/>
      </dsp:nvSpPr>
      <dsp:spPr>
        <a:xfrm>
          <a:off x="0" y="3226077"/>
          <a:ext cx="5035549" cy="107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 Finland’s model balances standardized assessments with teacher observations (Saari &amp; </a:t>
          </a:r>
          <a:r>
            <a:rPr lang="en-US" sz="2000" kern="1200" dirty="0" err="1"/>
            <a:t>Mikkila</a:t>
          </a:r>
          <a:r>
            <a:rPr lang="en-US" sz="2000" kern="1200" dirty="0"/>
            <a:t>-Erdmann, 2017)</a:t>
          </a:r>
        </a:p>
      </dsp:txBody>
      <dsp:txXfrm>
        <a:off x="0" y="3226077"/>
        <a:ext cx="5035549" cy="10753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9A747-7906-441D-8545-B813876934C3}">
      <dsp:nvSpPr>
        <dsp:cNvPr id="0" name=""/>
        <dsp:cNvSpPr/>
      </dsp:nvSpPr>
      <dsp:spPr>
        <a:xfrm>
          <a:off x="0" y="78669"/>
          <a:ext cx="7886700" cy="994500"/>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 Wales’ phonics approach aligns with its child-centred Foundation Phase but faces consistency challenges.</a:t>
          </a:r>
        </a:p>
      </dsp:txBody>
      <dsp:txXfrm>
        <a:off x="48547" y="127216"/>
        <a:ext cx="7789606" cy="897406"/>
      </dsp:txXfrm>
    </dsp:sp>
    <dsp:sp modelId="{67E91D9E-04E0-4D87-B242-21412B9BD213}">
      <dsp:nvSpPr>
        <dsp:cNvPr id="0" name=""/>
        <dsp:cNvSpPr/>
      </dsp:nvSpPr>
      <dsp:spPr>
        <a:xfrm>
          <a:off x="0" y="1145169"/>
          <a:ext cx="7886700" cy="994500"/>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 International comparisons highlight the benefits of structured yet flexible phonics instruction.</a:t>
          </a:r>
        </a:p>
      </dsp:txBody>
      <dsp:txXfrm>
        <a:off x="48547" y="1193716"/>
        <a:ext cx="7789606" cy="897406"/>
      </dsp:txXfrm>
    </dsp:sp>
    <dsp:sp modelId="{70D08504-526D-41EC-A1AB-B1F8BAB90DAD}">
      <dsp:nvSpPr>
        <dsp:cNvPr id="0" name=""/>
        <dsp:cNvSpPr/>
      </dsp:nvSpPr>
      <dsp:spPr>
        <a:xfrm>
          <a:off x="0" y="2211669"/>
          <a:ext cx="7886700" cy="994500"/>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 Recommendations: Hybrid instruction model, teacher training reforms, targeted assessment frameworks.</a:t>
          </a:r>
        </a:p>
      </dsp:txBody>
      <dsp:txXfrm>
        <a:off x="48547" y="2260216"/>
        <a:ext cx="7789606" cy="897406"/>
      </dsp:txXfrm>
    </dsp:sp>
    <dsp:sp modelId="{3E67F342-B126-4C6D-B986-89275074F206}">
      <dsp:nvSpPr>
        <dsp:cNvPr id="0" name=""/>
        <dsp:cNvSpPr/>
      </dsp:nvSpPr>
      <dsp:spPr>
        <a:xfrm>
          <a:off x="0" y="3278169"/>
          <a:ext cx="7886700" cy="994500"/>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 Wales has the opportunity to position itself as a leader in equitable, evidence-based literacy education.</a:t>
          </a:r>
        </a:p>
      </dsp:txBody>
      <dsp:txXfrm>
        <a:off x="48547" y="3326716"/>
        <a:ext cx="7789606"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989D1A-D9D3-454C-BC25-4FC4223DFE5B}" type="datetimeFigureOut">
              <a:rPr lang="en-GB" smtClean="0"/>
              <a:t>28/02/2025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1F49FC-E315-485B-A526-7DB7B2335680}" type="slidenum">
              <a:rPr lang="en-GB" smtClean="0"/>
              <a:t>‹#›</a:t>
            </a:fld>
            <a:endParaRPr lang="en-GB"/>
          </a:p>
        </p:txBody>
      </p:sp>
    </p:spTree>
    <p:extLst>
      <p:ext uri="{BB962C8B-B14F-4D97-AF65-F5344CB8AC3E}">
        <p14:creationId xmlns:p14="http://schemas.microsoft.com/office/powerpoint/2010/main" val="2089507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Title: Decoding Education Policy: A Critical Analysis of Phonics and Reading Instruction in Wales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Introduction (1 minute)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"Good afternoon everyone. Today, I will critically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analyze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phonics and reading instruction in Wales, examining its policy landscape, international comparisons, media portrayals, and the implications for teacher training, regional disparities, and literacy assessments. Phonics is a foundational skill in literacy education, yet Wales presents a unique case with its flexible, play-based approach. Through this analysis, I will assess the strengths, weaknesses, and opportunities for improvement within Welsh phonics policy."</a:t>
            </a:r>
          </a:p>
          <a:p>
            <a:endParaRPr lang="en-GB" dirty="0"/>
          </a:p>
        </p:txBody>
      </p:sp>
      <p:sp>
        <p:nvSpPr>
          <p:cNvPr id="4" name="Slide Number Placeholder 3"/>
          <p:cNvSpPr>
            <a:spLocks noGrp="1"/>
          </p:cNvSpPr>
          <p:nvPr>
            <p:ph type="sldNum" sz="quarter" idx="5"/>
          </p:nvPr>
        </p:nvSpPr>
        <p:spPr/>
        <p:txBody>
          <a:bodyPr/>
          <a:lstStyle/>
          <a:p>
            <a:fld id="{5A1F49FC-E315-485B-A526-7DB7B2335680}" type="slidenum">
              <a:rPr lang="en-GB" smtClean="0"/>
              <a:t>1</a:t>
            </a:fld>
            <a:endParaRPr lang="en-GB"/>
          </a:p>
        </p:txBody>
      </p:sp>
    </p:spTree>
    <p:extLst>
      <p:ext uri="{BB962C8B-B14F-4D97-AF65-F5344CB8AC3E}">
        <p14:creationId xmlns:p14="http://schemas.microsoft.com/office/powerpoint/2010/main" val="1424554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Phonics in Policy and Pedagogy (2 minutes)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"Phonics instruction is an essential element of early literacy development. However, different countries have adopted varied approaches. The Welsh Government (2012) recognizes phonics as a core component of early literacy, yet its implementation is integrated within the broader Foundation Phase, emphasizing play-based learning rather than structured synthetic phonics instruction (Jones, 2021). In contrast, England mandates systematic synthetic phonics (SSP) with standardized assessments such as the Phonics Screening Check (Department for Education, 2012). Finland offers a different model, embedding phonics within a holistic literacy framework that prioritizes comprehension and critical thinking over decoding alone (Saari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Mikkilä</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-Erdmann, 2017). While Wales seeks flexibility, the lack of consistency in phonics delivery has led to concerns regarding its impact on literacy attainment, particularly in socio-economically disadvantaged communities (Institute for Fiscal Studies, 2021)."</a:t>
            </a:r>
          </a:p>
          <a:p>
            <a:endParaRPr lang="en-GB" dirty="0"/>
          </a:p>
        </p:txBody>
      </p:sp>
      <p:sp>
        <p:nvSpPr>
          <p:cNvPr id="4" name="Slide Number Placeholder 3"/>
          <p:cNvSpPr>
            <a:spLocks noGrp="1"/>
          </p:cNvSpPr>
          <p:nvPr>
            <p:ph type="sldNum" sz="quarter" idx="5"/>
          </p:nvPr>
        </p:nvSpPr>
        <p:spPr/>
        <p:txBody>
          <a:bodyPr/>
          <a:lstStyle/>
          <a:p>
            <a:fld id="{5A1F49FC-E315-485B-A526-7DB7B2335680}" type="slidenum">
              <a:rPr lang="en-GB" smtClean="0"/>
              <a:t>2</a:t>
            </a:fld>
            <a:endParaRPr lang="en-GB"/>
          </a:p>
        </p:txBody>
      </p:sp>
    </p:spTree>
    <p:extLst>
      <p:ext uri="{BB962C8B-B14F-4D97-AF65-F5344CB8AC3E}">
        <p14:creationId xmlns:p14="http://schemas.microsoft.com/office/powerpoint/2010/main" val="1726100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Phonics in Policy and Pedagogy (2 minutes)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"Phonics instruction is an essential element of early literacy development. However, different countries have adopted varied approaches. The Welsh Government (2012) recognizes phonics as a core component of early literacy, yet its implementation is integrated within the broader Foundation Phase, emphasizing play-based learning rather than structured synthetic phonics instruction (Jones, 2021). In contrast, England mandates systematic synthetic phonics (SSP) with standardized assessments such as the Phonics Screening Check (Department for Education, 2012). Finland offers a different model, embedding phonics within a holistic literacy framework that prioritizes comprehension and critical thinking over decoding alone (Saari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Mikkilä</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-Erdmann, 2017). While Wales seeks flexibility, the lack of consistency in phonics delivery has led to concerns regarding its impact on literacy attainment, particularly in socio-economically disadvantaged communities (Institute for Fiscal Studies, 2021)."</a:t>
            </a:r>
          </a:p>
          <a:p>
            <a:endParaRPr lang="en-GB" dirty="0"/>
          </a:p>
        </p:txBody>
      </p:sp>
      <p:sp>
        <p:nvSpPr>
          <p:cNvPr id="4" name="Slide Number Placeholder 3"/>
          <p:cNvSpPr>
            <a:spLocks noGrp="1"/>
          </p:cNvSpPr>
          <p:nvPr>
            <p:ph type="sldNum" sz="quarter" idx="5"/>
          </p:nvPr>
        </p:nvSpPr>
        <p:spPr/>
        <p:txBody>
          <a:bodyPr/>
          <a:lstStyle/>
          <a:p>
            <a:fld id="{5A1F49FC-E315-485B-A526-7DB7B2335680}" type="slidenum">
              <a:rPr lang="en-GB" smtClean="0"/>
              <a:t>3</a:t>
            </a:fld>
            <a:endParaRPr lang="en-GB"/>
          </a:p>
        </p:txBody>
      </p:sp>
    </p:spTree>
    <p:extLst>
      <p:ext uri="{BB962C8B-B14F-4D97-AF65-F5344CB8AC3E}">
        <p14:creationId xmlns:p14="http://schemas.microsoft.com/office/powerpoint/2010/main" val="773929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Media Representation of Phonics in Wales (1.5 minutes)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"Media plays a pivotal role in shaping public discourse around phonics instruction. ITV News (2024) reported that literacy attainment in Wales is hampered by the absence of a national phonics strategy. BBC News (2024) highlighted concerns regarding teacher training and the uneven distribution of resources, particularly when compared to England’s structured approach. These reports reinforce the debate on whether Wales should adopt a more systematic phonics framework akin to England’s or continue with its flexible, play-based methodology. A key point of contention is the absence of a phonics screening check in Wales, which critics argue limits accountability and data collection on literacy progress. This debate underscores the tension between structured phonics instruction and broader literacy-focused pedagogies within Welsh education policy."</a:t>
            </a:r>
          </a:p>
          <a:p>
            <a:endParaRPr lang="en-GB" dirty="0"/>
          </a:p>
        </p:txBody>
      </p:sp>
      <p:sp>
        <p:nvSpPr>
          <p:cNvPr id="4" name="Slide Number Placeholder 3"/>
          <p:cNvSpPr>
            <a:spLocks noGrp="1"/>
          </p:cNvSpPr>
          <p:nvPr>
            <p:ph type="sldNum" sz="quarter" idx="5"/>
          </p:nvPr>
        </p:nvSpPr>
        <p:spPr/>
        <p:txBody>
          <a:bodyPr/>
          <a:lstStyle/>
          <a:p>
            <a:fld id="{5A1F49FC-E315-485B-A526-7DB7B2335680}" type="slidenum">
              <a:rPr lang="en-GB" smtClean="0"/>
              <a:t>4</a:t>
            </a:fld>
            <a:endParaRPr lang="en-GB"/>
          </a:p>
        </p:txBody>
      </p:sp>
    </p:spTree>
    <p:extLst>
      <p:ext uri="{BB962C8B-B14F-4D97-AF65-F5344CB8AC3E}">
        <p14:creationId xmlns:p14="http://schemas.microsoft.com/office/powerpoint/2010/main" val="1721914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Teacher Training &amp; Professional Development (1.5 minutes)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"Effective phonics instruction relies on well-trained teachers. However, in Wales, there is a lack of a standardized teacher training framework for phonics (Welsh Government, 2020). Situated learning theory suggests that teachers must engage in reflective practice and professional development to enhance their instructional skills (Lave &amp; Wenger, 1991). Finland offers a model where teacher education integrates phonics into a broader literacy strategy, ensuring pedagogical coherence (Saari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Mikkilä</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-Erdmann, 2017). In contrast, Wales faces disparities in teacher readiness and limited continuous professional development (CPD) opportunities, particularly in rural areas (Estyn, 2023). To address these challenges, structured CPD initiatives and targeted training programs could be implemented to ensure consistency in phonics instruction across all schools."</a:t>
            </a:r>
          </a:p>
          <a:p>
            <a:endParaRPr lang="en-GB" dirty="0"/>
          </a:p>
        </p:txBody>
      </p:sp>
      <p:sp>
        <p:nvSpPr>
          <p:cNvPr id="4" name="Slide Number Placeholder 3"/>
          <p:cNvSpPr>
            <a:spLocks noGrp="1"/>
          </p:cNvSpPr>
          <p:nvPr>
            <p:ph type="sldNum" sz="quarter" idx="5"/>
          </p:nvPr>
        </p:nvSpPr>
        <p:spPr/>
        <p:txBody>
          <a:bodyPr/>
          <a:lstStyle/>
          <a:p>
            <a:fld id="{5A1F49FC-E315-485B-A526-7DB7B2335680}" type="slidenum">
              <a:rPr lang="en-GB" smtClean="0"/>
              <a:t>5</a:t>
            </a:fld>
            <a:endParaRPr lang="en-GB"/>
          </a:p>
        </p:txBody>
      </p:sp>
    </p:spTree>
    <p:extLst>
      <p:ext uri="{BB962C8B-B14F-4D97-AF65-F5344CB8AC3E}">
        <p14:creationId xmlns:p14="http://schemas.microsoft.com/office/powerpoint/2010/main" val="2289271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Comparative Analysis of Global Approaches (1 minute)</a:t>
            </a:r>
            <a:r>
              <a:rPr lang="en-GB" dirty="0"/>
              <a:t> "Different countries adopt varied approaches to phonics instruction. Finland employs a holistic, child-centred literacy model with high teacher autonomy (Saari &amp; </a:t>
            </a:r>
            <a:r>
              <a:rPr lang="en-GB" dirty="0" err="1"/>
              <a:t>Mikkilä</a:t>
            </a:r>
            <a:r>
              <a:rPr lang="en-GB" dirty="0"/>
              <a:t>-Erdmann, 2017). England, in contrast, mandates systematic synthetic phonics alongside a mandatory screening check (Department for Education, 2012). Australia has implemented a national phonics screening check, though debates continue over its impact (Buckingham, 2020). In the USA, phonics assessments are often high-stakes, raising concerns about an overly narrow literacy focus (Shwartz, 2021). </a:t>
            </a:r>
            <a:r>
              <a:rPr lang="en-GB"/>
              <a:t>Wales, currently lacking a standardized screening check, could benefit from a hybrid approach—integrating phonics into its play-based curriculum while ensuring structured assessments to track literacy progress (Welsh Government, 2021)."</a:t>
            </a:r>
          </a:p>
          <a:p>
            <a:endParaRPr lang="en-GB" dirty="0"/>
          </a:p>
        </p:txBody>
      </p:sp>
      <p:sp>
        <p:nvSpPr>
          <p:cNvPr id="4" name="Slide Number Placeholder 3"/>
          <p:cNvSpPr>
            <a:spLocks noGrp="1"/>
          </p:cNvSpPr>
          <p:nvPr>
            <p:ph type="sldNum" sz="quarter" idx="5"/>
          </p:nvPr>
        </p:nvSpPr>
        <p:spPr/>
        <p:txBody>
          <a:bodyPr/>
          <a:lstStyle/>
          <a:p>
            <a:fld id="{5A1F49FC-E315-485B-A526-7DB7B2335680}" type="slidenum">
              <a:rPr lang="en-GB" smtClean="0"/>
              <a:t>6</a:t>
            </a:fld>
            <a:endParaRPr lang="en-GB"/>
          </a:p>
        </p:txBody>
      </p:sp>
    </p:spTree>
    <p:extLst>
      <p:ext uri="{BB962C8B-B14F-4D97-AF65-F5344CB8AC3E}">
        <p14:creationId xmlns:p14="http://schemas.microsoft.com/office/powerpoint/2010/main" val="16253948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Regional Disparities in Phonics Instruction (1 minute)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"Another significant issue is the variation in phonics instruction between urban and rural schools. Estyn (2018) identified disparities in teacher training and resource availability, with rural schools often lacking access to structured phonics programs. High-need areas also struggle with limited CPD opportunities for teachers, exacerbating the achievement gap. Potential solutions include the establishment of regional training hubs, deployment of literacy specialists, and targeted funding to ensure equitable access to phonics instruction. Addressing these regional disparities is crucial for improving literacy outcomes across Wales."</a:t>
            </a:r>
          </a:p>
          <a:p>
            <a:endParaRPr lang="en-GB" dirty="0"/>
          </a:p>
        </p:txBody>
      </p:sp>
      <p:sp>
        <p:nvSpPr>
          <p:cNvPr id="4" name="Slide Number Placeholder 3"/>
          <p:cNvSpPr>
            <a:spLocks noGrp="1"/>
          </p:cNvSpPr>
          <p:nvPr>
            <p:ph type="sldNum" sz="quarter" idx="5"/>
          </p:nvPr>
        </p:nvSpPr>
        <p:spPr/>
        <p:txBody>
          <a:bodyPr/>
          <a:lstStyle/>
          <a:p>
            <a:fld id="{5A1F49FC-E315-485B-A526-7DB7B2335680}" type="slidenum">
              <a:rPr lang="en-GB" smtClean="0"/>
              <a:t>7</a:t>
            </a:fld>
            <a:endParaRPr lang="en-GB"/>
          </a:p>
        </p:txBody>
      </p:sp>
    </p:spTree>
    <p:extLst>
      <p:ext uri="{BB962C8B-B14F-4D97-AF65-F5344CB8AC3E}">
        <p14:creationId xmlns:p14="http://schemas.microsoft.com/office/powerpoint/2010/main" val="1435081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Impacts on Literacy Assessments (1 minute)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"Assessment plays a crucial role in monitoring literacy progress. Unlike England, which implements the Phonics Screening Check for standardized tracking, Wales lacks a robust phonics-specific assessment framework (Department for Education, 2012). Research suggests that a hybrid model—combining diagnostic phonics tools with teacher evaluations—could offer a balanced approach (Education Endowment Foundation, 2021). Finland’s model exemplifies this balance by integrating standardized assessments with teacher observations, ensuring that literacy development is measured holistically (Saari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Mikkilä</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-Erdmann, 2017). For Wales, developing a structured yet flexible assessment system could enhance accountability while preserving the benefits of its play-based curriculum."</a:t>
            </a:r>
          </a:p>
          <a:p>
            <a:endParaRPr lang="en-GB" dirty="0"/>
          </a:p>
        </p:txBody>
      </p:sp>
      <p:sp>
        <p:nvSpPr>
          <p:cNvPr id="4" name="Slide Number Placeholder 3"/>
          <p:cNvSpPr>
            <a:spLocks noGrp="1"/>
          </p:cNvSpPr>
          <p:nvPr>
            <p:ph type="sldNum" sz="quarter" idx="5"/>
          </p:nvPr>
        </p:nvSpPr>
        <p:spPr/>
        <p:txBody>
          <a:bodyPr/>
          <a:lstStyle/>
          <a:p>
            <a:fld id="{5A1F49FC-E315-485B-A526-7DB7B2335680}" type="slidenum">
              <a:rPr lang="en-GB" smtClean="0"/>
              <a:t>8</a:t>
            </a:fld>
            <a:endParaRPr lang="en-GB"/>
          </a:p>
        </p:txBody>
      </p:sp>
    </p:spTree>
    <p:extLst>
      <p:ext uri="{BB962C8B-B14F-4D97-AF65-F5344CB8AC3E}">
        <p14:creationId xmlns:p14="http://schemas.microsoft.com/office/powerpoint/2010/main" val="313511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Conclusion (1 minute)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"To conclude, phonics instruction in Wales is at a crossroads. While its flexible, play-based approach fosters creativity and engagement, the lack of a structured framework presents challenges in achieving consistent literacy outcomes. International comparisons highlight the advantages of systematic phonics instruction, as seen in England, while Finland provides an alternative model that integrates phonics within a broader literacy strategy. Addressing gaps in teacher training, regional disparities, and literacy assessments will be critical in shaping the future of phonics instruction in Wales. Moving forward, a balanced approach—one that incorporates structured phonics training while maintaining the benefits of play-based learning—may offer the most effective solution. Thank you."</a:t>
            </a:r>
          </a:p>
          <a:p>
            <a:endParaRPr lang="en-GB" dirty="0"/>
          </a:p>
        </p:txBody>
      </p:sp>
      <p:sp>
        <p:nvSpPr>
          <p:cNvPr id="4" name="Slide Number Placeholder 3"/>
          <p:cNvSpPr>
            <a:spLocks noGrp="1"/>
          </p:cNvSpPr>
          <p:nvPr>
            <p:ph type="sldNum" sz="quarter" idx="5"/>
          </p:nvPr>
        </p:nvSpPr>
        <p:spPr/>
        <p:txBody>
          <a:bodyPr/>
          <a:lstStyle/>
          <a:p>
            <a:fld id="{5A1F49FC-E315-485B-A526-7DB7B2335680}" type="slidenum">
              <a:rPr lang="en-GB" smtClean="0"/>
              <a:t>9</a:t>
            </a:fld>
            <a:endParaRPr lang="en-GB"/>
          </a:p>
        </p:txBody>
      </p:sp>
    </p:spTree>
    <p:extLst>
      <p:ext uri="{BB962C8B-B14F-4D97-AF65-F5344CB8AC3E}">
        <p14:creationId xmlns:p14="http://schemas.microsoft.com/office/powerpoint/2010/main" val="2902116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tMLcLY-adC8?feature=oembed" TargetMode="External"/><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jpe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jpe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9.jpe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6906711-0AFB-47DD-A4B6-4E94B38B8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A91F649-894C-41F6-A21D-3D1AC558E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79160" y="390525"/>
            <a:ext cx="8182230" cy="1510301"/>
          </a:xfrm>
        </p:spPr>
        <p:txBody>
          <a:bodyPr anchor="ctr">
            <a:normAutofit/>
          </a:bodyPr>
          <a:lstStyle/>
          <a:p>
            <a:pPr>
              <a:lnSpc>
                <a:spcPct val="90000"/>
              </a:lnSpc>
            </a:pPr>
            <a:r>
              <a:rPr lang="en-GB" sz="3100">
                <a:solidFill>
                  <a:srgbClr val="FFFFFF"/>
                </a:solidFill>
              </a:rPr>
              <a:t>Decoding Education Policy: A Critical Analysis of Phonics and Reading Instruction in Wales</a:t>
            </a:r>
          </a:p>
        </p:txBody>
      </p:sp>
      <p:sp>
        <p:nvSpPr>
          <p:cNvPr id="3" name="Subtitle 2"/>
          <p:cNvSpPr>
            <a:spLocks noGrp="1"/>
          </p:cNvSpPr>
          <p:nvPr>
            <p:ph type="subTitle" idx="1"/>
          </p:nvPr>
        </p:nvSpPr>
        <p:spPr>
          <a:xfrm>
            <a:off x="2171700" y="1900826"/>
            <a:ext cx="4797153" cy="662542"/>
          </a:xfrm>
        </p:spPr>
        <p:txBody>
          <a:bodyPr anchor="ctr">
            <a:normAutofit/>
          </a:bodyPr>
          <a:lstStyle/>
          <a:p>
            <a:pPr>
              <a:lnSpc>
                <a:spcPct val="90000"/>
              </a:lnSpc>
            </a:pPr>
            <a:r>
              <a:rPr lang="en-GB" sz="1800">
                <a:solidFill>
                  <a:srgbClr val="FFFFFF"/>
                </a:solidFill>
              </a:rPr>
              <a:t>Presented by Joanne Purchase</a:t>
            </a:r>
          </a:p>
          <a:p>
            <a:pPr>
              <a:lnSpc>
                <a:spcPct val="90000"/>
              </a:lnSpc>
            </a:pPr>
            <a:r>
              <a:rPr lang="en-GB" sz="1800">
                <a:solidFill>
                  <a:srgbClr val="FFFFFF"/>
                </a:solidFill>
              </a:rPr>
              <a:t>Professional Doctorate in Education (EdD)</a:t>
            </a:r>
          </a:p>
        </p:txBody>
      </p:sp>
      <p:sp>
        <p:nvSpPr>
          <p:cNvPr id="22" name="sketch line">
            <a:extLst>
              <a:ext uri="{FF2B5EF4-FFF2-40B4-BE49-F238E27FC236}">
                <a16:creationId xmlns:a16="http://schemas.microsoft.com/office/drawing/2014/main" id="{56037404-66BD-46B5-9323-1B5313196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80654" y="1753266"/>
            <a:ext cx="3182692" cy="18288"/>
          </a:xfrm>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2692" h="18288"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983" y="8157"/>
                  <a:pt x="3182279" y="12125"/>
                  <a:pt x="3182692" y="18288"/>
                </a:cubicBezTo>
                <a:cubicBezTo>
                  <a:pt x="2998421" y="21742"/>
                  <a:pt x="2675038" y="19014"/>
                  <a:pt x="2482500" y="18288"/>
                </a:cubicBezTo>
                <a:cubicBezTo>
                  <a:pt x="2289962" y="17562"/>
                  <a:pt x="1930644" y="6834"/>
                  <a:pt x="1782308" y="18288"/>
                </a:cubicBezTo>
                <a:cubicBezTo>
                  <a:pt x="1633972" y="29742"/>
                  <a:pt x="1287388" y="-1992"/>
                  <a:pt x="1145769" y="18288"/>
                </a:cubicBezTo>
                <a:cubicBezTo>
                  <a:pt x="1004150" y="38568"/>
                  <a:pt x="256377" y="-37438"/>
                  <a:pt x="0" y="18288"/>
                </a:cubicBezTo>
                <a:cubicBezTo>
                  <a:pt x="-46" y="12483"/>
                  <a:pt x="-203" y="6491"/>
                  <a:pt x="0" y="0"/>
                </a:cubicBezTo>
                <a:close/>
              </a:path>
              <a:path w="3182692" h="18288"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2428" y="4493"/>
                  <a:pt x="3183076" y="9472"/>
                  <a:pt x="3182692" y="18288"/>
                </a:cubicBezTo>
                <a:cubicBezTo>
                  <a:pt x="3039109" y="-12701"/>
                  <a:pt x="2823860" y="13848"/>
                  <a:pt x="2546154" y="18288"/>
                </a:cubicBezTo>
                <a:cubicBezTo>
                  <a:pt x="2268448" y="22728"/>
                  <a:pt x="2098674" y="5291"/>
                  <a:pt x="1845961" y="18288"/>
                </a:cubicBezTo>
                <a:cubicBezTo>
                  <a:pt x="1593248" y="31285"/>
                  <a:pt x="1456743" y="27560"/>
                  <a:pt x="1304904" y="18288"/>
                </a:cubicBezTo>
                <a:cubicBezTo>
                  <a:pt x="1153065" y="9016"/>
                  <a:pt x="947204" y="11126"/>
                  <a:pt x="668365" y="18288"/>
                </a:cubicBezTo>
                <a:cubicBezTo>
                  <a:pt x="389526" y="25450"/>
                  <a:pt x="288244" y="-4628"/>
                  <a:pt x="0" y="18288"/>
                </a:cubicBezTo>
                <a:cubicBezTo>
                  <a:pt x="843" y="9577"/>
                  <a:pt x="371" y="690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Floating Numbers And Letters On Top Of A Book">
            <a:extLst>
              <a:ext uri="{FF2B5EF4-FFF2-40B4-BE49-F238E27FC236}">
                <a16:creationId xmlns:a16="http://schemas.microsoft.com/office/drawing/2014/main" id="{3463C8CB-4980-F095-7944-4D5FC7F2E909}"/>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7270" r="17516" b="-1"/>
          <a:stretch/>
        </p:blipFill>
        <p:spPr>
          <a:xfrm>
            <a:off x="2552107" y="3067050"/>
            <a:ext cx="4037498" cy="301953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Numbers and symbols">
            <a:extLst>
              <a:ext uri="{FF2B5EF4-FFF2-40B4-BE49-F238E27FC236}">
                <a16:creationId xmlns:a16="http://schemas.microsoft.com/office/drawing/2014/main" id="{0DE8E41B-B7DC-FFE0-B4D7-53AC25D06FAC}"/>
              </a:ext>
            </a:extLst>
          </p:cNvPr>
          <p:cNvPicPr>
            <a:picLocks noChangeAspect="1"/>
          </p:cNvPicPr>
          <p:nvPr/>
        </p:nvPicPr>
        <p:blipFill>
          <a:blip r:embed="rId3"/>
          <a:srcRect r="19091" b="9091"/>
          <a:stretch/>
        </p:blipFill>
        <p:spPr>
          <a:xfrm>
            <a:off x="20" y="10"/>
            <a:ext cx="9143980" cy="6857990"/>
          </a:xfrm>
          <a:prstGeom prst="rect">
            <a:avLst/>
          </a:prstGeom>
        </p:spPr>
      </p:pic>
      <p:sp>
        <p:nvSpPr>
          <p:cNvPr id="30" name="Rectangle 2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365125"/>
            <a:ext cx="7886700" cy="1325563"/>
          </a:xfrm>
        </p:spPr>
        <p:txBody>
          <a:bodyPr>
            <a:normAutofit/>
          </a:bodyPr>
          <a:lstStyle/>
          <a:p>
            <a:r>
              <a:rPr lang="en-GB"/>
              <a:t>Overview</a:t>
            </a:r>
          </a:p>
        </p:txBody>
      </p:sp>
      <p:sp>
        <p:nvSpPr>
          <p:cNvPr id="3" name="Content Placeholder 2"/>
          <p:cNvSpPr>
            <a:spLocks noGrp="1"/>
          </p:cNvSpPr>
          <p:nvPr>
            <p:ph idx="1"/>
          </p:nvPr>
        </p:nvSpPr>
        <p:spPr>
          <a:xfrm>
            <a:off x="628650" y="1825625"/>
            <a:ext cx="7886700" cy="4351338"/>
          </a:xfrm>
        </p:spPr>
        <p:txBody>
          <a:bodyPr>
            <a:normAutofit/>
          </a:bodyPr>
          <a:lstStyle/>
          <a:p>
            <a:pPr>
              <a:lnSpc>
                <a:spcPct val="90000"/>
              </a:lnSpc>
            </a:pPr>
            <a:r>
              <a:rPr lang="en-GB" sz="1800" dirty="0"/>
              <a:t>• Phonics is a foundational literacy skill in early years education.</a:t>
            </a:r>
          </a:p>
          <a:p>
            <a:pPr>
              <a:lnSpc>
                <a:spcPct val="90000"/>
              </a:lnSpc>
            </a:pPr>
            <a:r>
              <a:rPr lang="en-GB" sz="1800" dirty="0"/>
              <a:t>• Wales integrates phonics into the Foundation Phase curriculum, emphasising play-based learning.</a:t>
            </a:r>
          </a:p>
          <a:p>
            <a:pPr>
              <a:lnSpc>
                <a:spcPct val="90000"/>
              </a:lnSpc>
            </a:pPr>
            <a:r>
              <a:rPr lang="en-GB" sz="1800" dirty="0"/>
              <a:t>• Concerns about the lack of standardised phonics instruction and assessment.</a:t>
            </a:r>
          </a:p>
          <a:p>
            <a:pPr>
              <a:lnSpc>
                <a:spcPct val="90000"/>
              </a:lnSpc>
            </a:pPr>
            <a:r>
              <a:rPr lang="en-GB" sz="1800" dirty="0"/>
              <a:t>• International comparisons: England (systematic synthetic phonics) vs. Finland (holistic literacy framework).</a:t>
            </a:r>
          </a:p>
          <a:p>
            <a:pPr>
              <a:lnSpc>
                <a:spcPct val="90000"/>
              </a:lnSpc>
            </a:pPr>
            <a:r>
              <a:rPr lang="en-GB" sz="1800" dirty="0"/>
              <a:t>- England's synthetic phonics approach ensures standardized assessment but may lack flexibility.</a:t>
            </a:r>
          </a:p>
          <a:p>
            <a:pPr>
              <a:lnSpc>
                <a:spcPct val="90000"/>
              </a:lnSpc>
            </a:pPr>
            <a:r>
              <a:rPr lang="en-GB" sz="1800" dirty="0"/>
              <a:t>- Finland's holistic model fosters overall literacy but could be difficult to standardize.</a:t>
            </a:r>
          </a:p>
          <a:p>
            <a:pPr>
              <a:lnSpc>
                <a:spcPct val="90000"/>
              </a:lnSpc>
            </a:pPr>
            <a:r>
              <a:rPr lang="en-GB" sz="1800" dirty="0"/>
              <a:t>- Socio-cultural factors impact phonics success; Finland's emphasis on early literacy contrasts with England’s structured phonics assessments.</a:t>
            </a:r>
          </a:p>
          <a:p>
            <a:pPr>
              <a:lnSpc>
                <a:spcPct val="90000"/>
              </a:lnSpc>
            </a:pPr>
            <a:r>
              <a:rPr lang="en-GB" sz="1800" dirty="0"/>
              <a:t>- Policy transfer challenges: Can Wales adopt a balanced approach combining structured phonics with broader literacy methods?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olecular structure and periodic table on a desk">
            <a:extLst>
              <a:ext uri="{FF2B5EF4-FFF2-40B4-BE49-F238E27FC236}">
                <a16:creationId xmlns:a16="http://schemas.microsoft.com/office/drawing/2014/main" id="{B01D725D-8B54-8D12-893F-239254B2C208}"/>
              </a:ext>
            </a:extLst>
          </p:cNvPr>
          <p:cNvPicPr>
            <a:picLocks noChangeAspect="1"/>
          </p:cNvPicPr>
          <p:nvPr/>
        </p:nvPicPr>
        <p:blipFill>
          <a:blip r:embed="rId3"/>
          <a:srcRect r="19091" b="9091"/>
          <a:stretch/>
        </p:blipFill>
        <p:spPr>
          <a:xfrm>
            <a:off x="20" y="10"/>
            <a:ext cx="9143980" cy="6857990"/>
          </a:xfrm>
          <a:prstGeom prst="rect">
            <a:avLst/>
          </a:prstGeom>
        </p:spPr>
      </p:pic>
      <p:sp>
        <p:nvSpPr>
          <p:cNvPr id="32" name="Rectangle 31">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365125"/>
            <a:ext cx="7886700" cy="1325563"/>
          </a:xfrm>
        </p:spPr>
        <p:txBody>
          <a:bodyPr>
            <a:normAutofit/>
          </a:bodyPr>
          <a:lstStyle/>
          <a:p>
            <a:r>
              <a:rPr lang="en-GB"/>
              <a:t>Phonics in Policy and Pedagogy</a:t>
            </a:r>
          </a:p>
        </p:txBody>
      </p:sp>
      <p:sp>
        <p:nvSpPr>
          <p:cNvPr id="3" name="Content Placeholder 2"/>
          <p:cNvSpPr>
            <a:spLocks noGrp="1"/>
          </p:cNvSpPr>
          <p:nvPr>
            <p:ph idx="1"/>
          </p:nvPr>
        </p:nvSpPr>
        <p:spPr>
          <a:xfrm>
            <a:off x="511629" y="1825624"/>
            <a:ext cx="8003721" cy="4890861"/>
          </a:xfrm>
        </p:spPr>
        <p:txBody>
          <a:bodyPr>
            <a:noAutofit/>
          </a:bodyPr>
          <a:lstStyle/>
          <a:p>
            <a:pPr>
              <a:lnSpc>
                <a:spcPct val="90000"/>
              </a:lnSpc>
            </a:pPr>
            <a:r>
              <a:rPr lang="en-GB" sz="1600" dirty="0"/>
              <a:t>• Welsh Government: Phonics is a core component of early literacy (Welsh Government, 2012)</a:t>
            </a:r>
          </a:p>
          <a:p>
            <a:pPr>
              <a:lnSpc>
                <a:spcPct val="90000"/>
              </a:lnSpc>
            </a:pPr>
            <a:r>
              <a:rPr lang="en-GB" sz="1600" dirty="0"/>
              <a:t>• England uses mandatory systematic synthetic phonics (SSP) with standardised assessments (Department for Education, 2012)</a:t>
            </a:r>
          </a:p>
          <a:p>
            <a:pPr>
              <a:lnSpc>
                <a:spcPct val="90000"/>
              </a:lnSpc>
            </a:pPr>
            <a:r>
              <a:rPr lang="en-GB" sz="1600" dirty="0"/>
              <a:t>• Wales follows a flexible, play-based approach integrated into the Foundation Phase (Jones, 2021)</a:t>
            </a:r>
          </a:p>
          <a:p>
            <a:pPr>
              <a:lnSpc>
                <a:spcPct val="90000"/>
              </a:lnSpc>
            </a:pPr>
            <a:r>
              <a:rPr lang="en-GB" sz="1600" dirty="0"/>
              <a:t>• Finland’s holistic model: phonics embedded in broader literacy practices (Saari &amp; </a:t>
            </a:r>
            <a:r>
              <a:rPr lang="en-GB" sz="1600" dirty="0" err="1"/>
              <a:t>Mikkilä</a:t>
            </a:r>
            <a:r>
              <a:rPr lang="en-GB" sz="1600" dirty="0"/>
              <a:t>-Erdmann, 2017)</a:t>
            </a:r>
          </a:p>
          <a:p>
            <a:pPr>
              <a:lnSpc>
                <a:spcPct val="90000"/>
              </a:lnSpc>
            </a:pPr>
            <a:r>
              <a:rPr lang="en-GB" sz="1600" dirty="0"/>
              <a:t>• Challenges in Wales: lack of consistency, socio-economic disparities (Institute for Fiscal Studies, 2021)</a:t>
            </a:r>
          </a:p>
          <a:p>
            <a:pPr>
              <a:lnSpc>
                <a:spcPct val="90000"/>
              </a:lnSpc>
            </a:pPr>
            <a:r>
              <a:rPr lang="en-GB" sz="1600" b="1" u="sng" dirty="0"/>
              <a:t>**Critical Analysis:**</a:t>
            </a:r>
          </a:p>
          <a:p>
            <a:pPr>
              <a:lnSpc>
                <a:spcPct val="90000"/>
              </a:lnSpc>
            </a:pPr>
            <a:r>
              <a:rPr lang="en-GB" sz="1600" dirty="0"/>
              <a:t>- England's synthetic phonics approach ensures standardized assessment but may lack flexibility.</a:t>
            </a:r>
          </a:p>
          <a:p>
            <a:pPr>
              <a:lnSpc>
                <a:spcPct val="90000"/>
              </a:lnSpc>
            </a:pPr>
            <a:r>
              <a:rPr lang="en-GB" sz="1600" dirty="0"/>
              <a:t>- Finland's holistic model fosters overall literacy but could be difficult to standardize.</a:t>
            </a:r>
          </a:p>
          <a:p>
            <a:pPr>
              <a:lnSpc>
                <a:spcPct val="90000"/>
              </a:lnSpc>
            </a:pPr>
            <a:r>
              <a:rPr lang="en-GB" sz="1600" dirty="0"/>
              <a:t>- Socio-cultural factors impact phonics success; Finland's emphasis on early literacy contrasts with England’s structured phonics assessments.</a:t>
            </a:r>
          </a:p>
          <a:p>
            <a:pPr>
              <a:lnSpc>
                <a:spcPct val="90000"/>
              </a:lnSpc>
            </a:pPr>
            <a:r>
              <a:rPr lang="en-GB" sz="1600" dirty="0"/>
              <a:t>- Policy transfer challenges: Can Wales adopt a balanced approach combining structured phonics with broader literacy methods?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487837" y="2732147"/>
            <a:ext cx="5860051" cy="395784"/>
            <a:chOff x="6081624" y="1998368"/>
            <a:chExt cx="5613457" cy="782175"/>
          </a:xfrm>
          <a:solidFill>
            <a:schemeClr val="accent4"/>
          </a:solidFill>
        </p:grpSpPr>
        <p:sp>
          <p:nvSpPr>
            <p:cNvPr id="48" name="Rectangle 47">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 name="Rectangle 50">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517897"/>
            <a:ext cx="8333796"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2768" y="391886"/>
            <a:ext cx="3780214" cy="1218841"/>
          </a:xfrm>
        </p:spPr>
        <p:txBody>
          <a:bodyPr anchor="b">
            <a:normAutofit/>
          </a:bodyPr>
          <a:lstStyle/>
          <a:p>
            <a:pPr>
              <a:lnSpc>
                <a:spcPct val="90000"/>
              </a:lnSpc>
            </a:pPr>
            <a:r>
              <a:rPr lang="en-GB" sz="3000" dirty="0"/>
              <a:t>Media Representation of Phonics in Wales</a:t>
            </a:r>
          </a:p>
        </p:txBody>
      </p:sp>
      <p:sp>
        <p:nvSpPr>
          <p:cNvPr id="53" name="Rectangle 52">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1785" y="2263365"/>
            <a:ext cx="37033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1786" y="2092229"/>
            <a:ext cx="3855264" cy="4247874"/>
          </a:xfrm>
        </p:spPr>
        <p:txBody>
          <a:bodyPr anchor="ctr">
            <a:noAutofit/>
          </a:bodyPr>
          <a:lstStyle/>
          <a:p>
            <a:pPr>
              <a:lnSpc>
                <a:spcPct val="90000"/>
              </a:lnSpc>
            </a:pPr>
            <a:r>
              <a:rPr lang="en-GB" sz="2000" dirty="0"/>
              <a:t>• Media highlights inconsistencies in phonics instruction and literacy outcomes. </a:t>
            </a:r>
          </a:p>
          <a:p>
            <a:pPr>
              <a:lnSpc>
                <a:spcPct val="90000"/>
              </a:lnSpc>
            </a:pPr>
            <a:r>
              <a:rPr lang="en-GB" sz="2000" dirty="0"/>
              <a:t>• ITV News (2024): Literacy attainment linked to lack of a national strategy.</a:t>
            </a:r>
          </a:p>
          <a:p>
            <a:pPr>
              <a:lnSpc>
                <a:spcPct val="90000"/>
              </a:lnSpc>
            </a:pPr>
            <a:r>
              <a:rPr lang="en-GB" sz="2000" dirty="0"/>
              <a:t>• BBC News (2024): Concerns over teacher training and resource allocation.</a:t>
            </a:r>
          </a:p>
          <a:p>
            <a:pPr>
              <a:lnSpc>
                <a:spcPct val="90000"/>
              </a:lnSpc>
            </a:pPr>
            <a:r>
              <a:rPr lang="en-GB" sz="2000" dirty="0"/>
              <a:t>• Comparison with England’s phonics screening check.</a:t>
            </a:r>
          </a:p>
          <a:p>
            <a:pPr>
              <a:lnSpc>
                <a:spcPct val="90000"/>
              </a:lnSpc>
            </a:pPr>
            <a:r>
              <a:rPr lang="en-GB" sz="2000" dirty="0"/>
              <a:t>• Debate over phonics vs. broader literacy methods in Welsh policy.</a:t>
            </a:r>
          </a:p>
        </p:txBody>
      </p:sp>
      <p:pic>
        <p:nvPicPr>
          <p:cNvPr id="4" name="Online Media 3" title="Thousands leaving primary school unable to read - Inside Wales' reading crisis | ITV News">
            <a:hlinkClick r:id="" action="ppaction://media"/>
            <a:extLst>
              <a:ext uri="{FF2B5EF4-FFF2-40B4-BE49-F238E27FC236}">
                <a16:creationId xmlns:a16="http://schemas.microsoft.com/office/drawing/2014/main" id="{A3127E1D-16B2-7B3A-6E07-80A2AFC6F4F7}"/>
              </a:ext>
            </a:extLst>
          </p:cNvPr>
          <p:cNvPicPr>
            <a:picLocks noRot="1" noChangeAspect="1"/>
          </p:cNvPicPr>
          <p:nvPr>
            <a:videoFile r:link="rId1"/>
          </p:nvPr>
        </p:nvPicPr>
        <p:blipFill>
          <a:blip r:embed="rId4"/>
          <a:stretch>
            <a:fillRect/>
          </a:stretch>
        </p:blipFill>
        <p:spPr>
          <a:xfrm>
            <a:off x="5210000" y="1134927"/>
            <a:ext cx="3291840" cy="1859889"/>
          </a:xfrm>
          <a:prstGeom prst="rect">
            <a:avLst/>
          </a:prstGeom>
        </p:spPr>
      </p:pic>
      <p:pic>
        <p:nvPicPr>
          <p:cNvPr id="5" name="Picture 4">
            <a:extLst>
              <a:ext uri="{FF2B5EF4-FFF2-40B4-BE49-F238E27FC236}">
                <a16:creationId xmlns:a16="http://schemas.microsoft.com/office/drawing/2014/main" id="{05ACF3E4-6026-B95F-8821-17E6E040C1D8}"/>
              </a:ext>
            </a:extLst>
          </p:cNvPr>
          <p:cNvPicPr>
            <a:picLocks noChangeAspect="1"/>
          </p:cNvPicPr>
          <p:nvPr/>
        </p:nvPicPr>
        <p:blipFill>
          <a:blip r:embed="rId5"/>
          <a:srcRect l="20250" r="42208"/>
          <a:stretch/>
        </p:blipFill>
        <p:spPr>
          <a:xfrm>
            <a:off x="5994565" y="3575074"/>
            <a:ext cx="1722709" cy="258117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1BF10E3B-0520-CE3D-12FC-3CDE17A82BBF}"/>
              </a:ext>
            </a:extLst>
          </p:cNvPr>
          <p:cNvPicPr>
            <a:picLocks noChangeAspect="1"/>
          </p:cNvPicPr>
          <p:nvPr/>
        </p:nvPicPr>
        <p:blipFill>
          <a:blip r:embed="rId3">
            <a:duotone>
              <a:schemeClr val="bg2">
                <a:shade val="45000"/>
                <a:satMod val="135000"/>
              </a:schemeClr>
              <a:prstClr val="white"/>
            </a:duotone>
          </a:blip>
          <a:srcRect r="10999" b="-1"/>
          <a:stretch/>
        </p:blipFill>
        <p:spPr>
          <a:xfrm>
            <a:off x="20" y="10"/>
            <a:ext cx="9143980" cy="6857990"/>
          </a:xfrm>
          <a:prstGeom prst="rect">
            <a:avLst/>
          </a:prstGeom>
        </p:spPr>
      </p:pic>
      <p:sp>
        <p:nvSpPr>
          <p:cNvPr id="41" name="Rectangle 4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pPr>
              <a:lnSpc>
                <a:spcPct val="90000"/>
              </a:lnSpc>
            </a:pPr>
            <a:r>
              <a:rPr lang="en-GB"/>
              <a:t>Teacher Training &amp; Professional Development</a:t>
            </a:r>
          </a:p>
        </p:txBody>
      </p:sp>
      <p:graphicFrame>
        <p:nvGraphicFramePr>
          <p:cNvPr id="23" name="Content Placeholder 2">
            <a:extLst>
              <a:ext uri="{FF2B5EF4-FFF2-40B4-BE49-F238E27FC236}">
                <a16:creationId xmlns:a16="http://schemas.microsoft.com/office/drawing/2014/main" id="{FCF42C05-8725-BD10-C8BB-B4AAD3FEBBBB}"/>
              </a:ext>
            </a:extLst>
          </p:cNvPr>
          <p:cNvGraphicFramePr>
            <a:graphicFrameLocks noGrp="1"/>
          </p:cNvGraphicFramePr>
          <p:nvPr>
            <p:ph idx="1"/>
            <p:extLst>
              <p:ext uri="{D42A27DB-BD31-4B8C-83A1-F6EECF244321}">
                <p14:modId xmlns:p14="http://schemas.microsoft.com/office/powerpoint/2010/main" val="451642600"/>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F037D9BC-DE20-288A-9DD6-5CAC9E55C7E4}"/>
              </a:ext>
            </a:extLst>
          </p:cNvPr>
          <p:cNvPicPr>
            <a:picLocks noChangeAspect="1"/>
          </p:cNvPicPr>
          <p:nvPr/>
        </p:nvPicPr>
        <p:blipFill>
          <a:blip r:embed="rId3"/>
          <a:srcRect r="31818" b="9091"/>
          <a:stretch/>
        </p:blipFill>
        <p:spPr>
          <a:xfrm>
            <a:off x="20" y="10"/>
            <a:ext cx="9143980" cy="6857990"/>
          </a:xfrm>
          <a:prstGeom prst="rect">
            <a:avLst/>
          </a:prstGeom>
        </p:spPr>
      </p:pic>
      <p:sp>
        <p:nvSpPr>
          <p:cNvPr id="22" name="Rectangle 21">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365125"/>
            <a:ext cx="7886700" cy="1325563"/>
          </a:xfrm>
        </p:spPr>
        <p:txBody>
          <a:bodyPr>
            <a:normAutofit/>
          </a:bodyPr>
          <a:lstStyle/>
          <a:p>
            <a:pPr>
              <a:lnSpc>
                <a:spcPct val="90000"/>
              </a:lnSpc>
            </a:pPr>
            <a:r>
              <a:rPr lang="en-GB"/>
              <a:t>Comparative Analysis of Global Approaches</a:t>
            </a:r>
          </a:p>
        </p:txBody>
      </p:sp>
      <p:graphicFrame>
        <p:nvGraphicFramePr>
          <p:cNvPr id="5" name="Content Placeholder 2">
            <a:extLst>
              <a:ext uri="{FF2B5EF4-FFF2-40B4-BE49-F238E27FC236}">
                <a16:creationId xmlns:a16="http://schemas.microsoft.com/office/drawing/2014/main" id="{49F35B25-961F-2D45-B1A3-2D72E53C3A36}"/>
              </a:ext>
            </a:extLst>
          </p:cNvPr>
          <p:cNvGraphicFramePr>
            <a:graphicFrameLocks noGrp="1"/>
          </p:cNvGraphicFramePr>
          <p:nvPr>
            <p:ph idx="1"/>
            <p:extLst>
              <p:ext uri="{D42A27DB-BD31-4B8C-83A1-F6EECF244321}">
                <p14:modId xmlns:p14="http://schemas.microsoft.com/office/powerpoint/2010/main" val="1583969322"/>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64C51CFB-6814-BFF0-BF53-5A741A8B9B30}"/>
              </a:ext>
            </a:extLst>
          </p:cNvPr>
          <p:cNvPicPr>
            <a:picLocks noChangeAspect="1"/>
          </p:cNvPicPr>
          <p:nvPr/>
        </p:nvPicPr>
        <p:blipFill>
          <a:blip r:embed="rId3">
            <a:duotone>
              <a:schemeClr val="bg2">
                <a:shade val="45000"/>
                <a:satMod val="135000"/>
              </a:schemeClr>
              <a:prstClr val="white"/>
            </a:duotone>
          </a:blip>
          <a:srcRect r="12668" b="2"/>
          <a:stretch/>
        </p:blipFill>
        <p:spPr>
          <a:xfrm>
            <a:off x="20" y="10"/>
            <a:ext cx="9143980" cy="6857990"/>
          </a:xfrm>
          <a:prstGeom prst="rect">
            <a:avLst/>
          </a:prstGeom>
        </p:spPr>
      </p:pic>
      <p:sp>
        <p:nvSpPr>
          <p:cNvPr id="17" name="Rectangle 1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pPr>
              <a:lnSpc>
                <a:spcPct val="90000"/>
              </a:lnSpc>
            </a:pPr>
            <a:r>
              <a:rPr lang="en-GB"/>
              <a:t>Regional Disparities in Phonics Instruction</a:t>
            </a:r>
          </a:p>
        </p:txBody>
      </p:sp>
      <p:graphicFrame>
        <p:nvGraphicFramePr>
          <p:cNvPr id="5" name="Content Placeholder 2">
            <a:extLst>
              <a:ext uri="{FF2B5EF4-FFF2-40B4-BE49-F238E27FC236}">
                <a16:creationId xmlns:a16="http://schemas.microsoft.com/office/drawing/2014/main" id="{E51ADF1C-5212-BCC7-2F50-2B0F2C8F4B44}"/>
              </a:ext>
            </a:extLst>
          </p:cNvPr>
          <p:cNvGraphicFramePr>
            <a:graphicFrameLocks noGrp="1"/>
          </p:cNvGraphicFramePr>
          <p:nvPr>
            <p:ph idx="1"/>
            <p:extLst>
              <p:ext uri="{D42A27DB-BD31-4B8C-83A1-F6EECF244321}">
                <p14:modId xmlns:p14="http://schemas.microsoft.com/office/powerpoint/2010/main" val="2547696671"/>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6"/>
            <a:ext cx="7886700" cy="1306440"/>
          </a:xfrm>
        </p:spPr>
        <p:txBody>
          <a:bodyPr>
            <a:normAutofit/>
          </a:bodyPr>
          <a:lstStyle/>
          <a:p>
            <a:r>
              <a:rPr lang="en-GB" sz="3500"/>
              <a:t>Impacts on Literacy Assessments</a:t>
            </a:r>
          </a:p>
        </p:txBody>
      </p:sp>
      <p:pic>
        <p:nvPicPr>
          <p:cNvPr id="20" name="Picture 19">
            <a:extLst>
              <a:ext uri="{FF2B5EF4-FFF2-40B4-BE49-F238E27FC236}">
                <a16:creationId xmlns:a16="http://schemas.microsoft.com/office/drawing/2014/main" id="{210B8AE0-810A-4726-8C2C-357DAE788BC4}"/>
              </a:ext>
            </a:extLst>
          </p:cNvPr>
          <p:cNvPicPr>
            <a:picLocks noChangeAspect="1"/>
          </p:cNvPicPr>
          <p:nvPr/>
        </p:nvPicPr>
        <p:blipFill>
          <a:blip r:embed="rId3"/>
          <a:srcRect l="17800" r="37194" b="-2"/>
          <a:stretch/>
        </p:blipFill>
        <p:spPr>
          <a:xfrm>
            <a:off x="5991972" y="1843285"/>
            <a:ext cx="2523376" cy="3728611"/>
          </a:xfrm>
          <a:prstGeom prst="rect">
            <a:avLst/>
          </a:prstGeom>
        </p:spPr>
      </p:pic>
      <p:graphicFrame>
        <p:nvGraphicFramePr>
          <p:cNvPr id="5" name="Content Placeholder 2">
            <a:extLst>
              <a:ext uri="{FF2B5EF4-FFF2-40B4-BE49-F238E27FC236}">
                <a16:creationId xmlns:a16="http://schemas.microsoft.com/office/drawing/2014/main" id="{D4850610-BE03-4378-CA71-18A159128653}"/>
              </a:ext>
            </a:extLst>
          </p:cNvPr>
          <p:cNvGraphicFramePr>
            <a:graphicFrameLocks noGrp="1"/>
          </p:cNvGraphicFramePr>
          <p:nvPr>
            <p:ph idx="1"/>
            <p:extLst>
              <p:ext uri="{D42A27DB-BD31-4B8C-83A1-F6EECF244321}">
                <p14:modId xmlns:p14="http://schemas.microsoft.com/office/powerpoint/2010/main" val="3195612366"/>
              </p:ext>
            </p:extLst>
          </p:nvPr>
        </p:nvGraphicFramePr>
        <p:xfrm>
          <a:off x="628650" y="1825625"/>
          <a:ext cx="5035549" cy="43014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50D403BF-61A4-143E-0FB3-3F05F695B018}"/>
              </a:ext>
            </a:extLst>
          </p:cNvPr>
          <p:cNvPicPr>
            <a:picLocks noChangeAspect="1"/>
          </p:cNvPicPr>
          <p:nvPr/>
        </p:nvPicPr>
        <p:blipFill>
          <a:blip r:embed="rId3">
            <a:duotone>
              <a:prstClr val="black"/>
              <a:schemeClr val="tx2">
                <a:tint val="45000"/>
                <a:satMod val="400000"/>
              </a:schemeClr>
            </a:duotone>
            <a:alphaModFix amt="25000"/>
          </a:blip>
          <a:srcRect r="11334"/>
          <a:stretch/>
        </p:blipFill>
        <p:spPr>
          <a:xfrm>
            <a:off x="20" y="10"/>
            <a:ext cx="9143980" cy="6857990"/>
          </a:xfrm>
          <a:prstGeom prst="rect">
            <a:avLst/>
          </a:prstGeom>
        </p:spPr>
      </p:pic>
      <p:sp>
        <p:nvSpPr>
          <p:cNvPr id="2" name="Title 1"/>
          <p:cNvSpPr>
            <a:spLocks noGrp="1"/>
          </p:cNvSpPr>
          <p:nvPr>
            <p:ph type="title"/>
          </p:nvPr>
        </p:nvSpPr>
        <p:spPr>
          <a:xfrm>
            <a:off x="628650" y="365125"/>
            <a:ext cx="7886700" cy="1325563"/>
          </a:xfrm>
        </p:spPr>
        <p:txBody>
          <a:bodyPr>
            <a:normAutofit/>
          </a:bodyPr>
          <a:lstStyle/>
          <a:p>
            <a:r>
              <a:rPr lang="en-GB"/>
              <a:t>Conclusion</a:t>
            </a:r>
          </a:p>
        </p:txBody>
      </p:sp>
      <p:graphicFrame>
        <p:nvGraphicFramePr>
          <p:cNvPr id="15" name="Content Placeholder 2">
            <a:extLst>
              <a:ext uri="{FF2B5EF4-FFF2-40B4-BE49-F238E27FC236}">
                <a16:creationId xmlns:a16="http://schemas.microsoft.com/office/drawing/2014/main" id="{60F4C463-570A-6466-FB39-21A1A919F423}"/>
              </a:ext>
            </a:extLst>
          </p:cNvPr>
          <p:cNvGraphicFramePr>
            <a:graphicFrameLocks noGrp="1"/>
          </p:cNvGraphicFramePr>
          <p:nvPr>
            <p:ph idx="1"/>
            <p:extLst>
              <p:ext uri="{D42A27DB-BD31-4B8C-83A1-F6EECF244321}">
                <p14:modId xmlns:p14="http://schemas.microsoft.com/office/powerpoint/2010/main" val="2066148586"/>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128</TotalTime>
  <Words>1984</Words>
  <Application>Microsoft Office PowerPoint</Application>
  <PresentationFormat>On-screen Show (4:3)</PresentationFormat>
  <Paragraphs>74</Paragraphs>
  <Slides>9</Slides>
  <Notes>9</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Calibri</vt:lpstr>
      <vt:lpstr>Office Theme</vt:lpstr>
      <vt:lpstr>Decoding Education Policy: A Critical Analysis of Phonics and Reading Instruction in Wales</vt:lpstr>
      <vt:lpstr>Overview</vt:lpstr>
      <vt:lpstr>Phonics in Policy and Pedagogy</vt:lpstr>
      <vt:lpstr>Media Representation of Phonics in Wales</vt:lpstr>
      <vt:lpstr>Teacher Training &amp; Professional Development</vt:lpstr>
      <vt:lpstr>Comparative Analysis of Global Approaches</vt:lpstr>
      <vt:lpstr>Regional Disparities in Phonics Instruction</vt:lpstr>
      <vt:lpstr>Impacts on Literacy Assessments</vt:lpstr>
      <vt:lpstr>Conclusion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Joanne Purchase-Plumley</dc:creator>
  <cp:keywords/>
  <dc:description>generated using python-pptx</dc:description>
  <cp:lastModifiedBy>Joanne Purchase-Plumley</cp:lastModifiedBy>
  <cp:revision>3</cp:revision>
  <dcterms:created xsi:type="dcterms:W3CDTF">2013-01-27T09:14:16Z</dcterms:created>
  <dcterms:modified xsi:type="dcterms:W3CDTF">2025-02-28T12:31:44Z</dcterms:modified>
  <cp:category/>
</cp:coreProperties>
</file>