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82" r:id="rId2"/>
    <p:sldId id="366" r:id="rId3"/>
    <p:sldId id="321" r:id="rId4"/>
    <p:sldId id="322" r:id="rId5"/>
    <p:sldId id="323" r:id="rId6"/>
    <p:sldId id="362" r:id="rId7"/>
    <p:sldId id="325" r:id="rId8"/>
    <p:sldId id="364" r:id="rId9"/>
    <p:sldId id="326" r:id="rId10"/>
    <p:sldId id="327" r:id="rId11"/>
    <p:sldId id="328" r:id="rId12"/>
    <p:sldId id="329" r:id="rId13"/>
    <p:sldId id="330" r:id="rId14"/>
    <p:sldId id="331" r:id="rId15"/>
    <p:sldId id="332" r:id="rId16"/>
    <p:sldId id="333" r:id="rId17"/>
    <p:sldId id="334" r:id="rId18"/>
    <p:sldId id="335" r:id="rId19"/>
    <p:sldId id="336" r:id="rId20"/>
    <p:sldId id="337" r:id="rId21"/>
    <p:sldId id="344" r:id="rId22"/>
    <p:sldId id="345" r:id="rId23"/>
    <p:sldId id="346" r:id="rId24"/>
    <p:sldId id="347" r:id="rId25"/>
    <p:sldId id="348" r:id="rId26"/>
    <p:sldId id="349" r:id="rId27"/>
    <p:sldId id="351" r:id="rId28"/>
    <p:sldId id="352" r:id="rId29"/>
    <p:sldId id="353" r:id="rId30"/>
    <p:sldId id="354" r:id="rId31"/>
    <p:sldId id="367"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5" d="100"/>
          <a:sy n="115" d="100"/>
        </p:scale>
        <p:origin x="696" y="6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95585E9-3C0B-49BE-96C7-29D4C7E3CA47}" type="datetimeFigureOut">
              <a:rPr lang="en-GB" smtClean="0"/>
              <a:t>22/02/2021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B344DBD-3772-443F-97CE-91769E63B33C}" type="slidenum">
              <a:rPr lang="en-GB" smtClean="0"/>
              <a:t>‹#›</a:t>
            </a:fld>
            <a:endParaRPr lang="en-GB"/>
          </a:p>
        </p:txBody>
      </p:sp>
    </p:spTree>
    <p:extLst>
      <p:ext uri="{BB962C8B-B14F-4D97-AF65-F5344CB8AC3E}">
        <p14:creationId xmlns:p14="http://schemas.microsoft.com/office/powerpoint/2010/main" val="31121342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0136307-597E-461D-8D1F-2FD874688291}" type="datetimeFigureOut">
              <a:rPr lang="en-GB" smtClean="0"/>
              <a:t>22/02/2021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2EBB159-2F1B-4D2A-97C6-A00E64E170DA}" type="slidenum">
              <a:rPr lang="en-GB" smtClean="0"/>
              <a:t>‹#›</a:t>
            </a:fld>
            <a:endParaRPr lang="en-GB"/>
          </a:p>
        </p:txBody>
      </p:sp>
    </p:spTree>
    <p:extLst>
      <p:ext uri="{BB962C8B-B14F-4D97-AF65-F5344CB8AC3E}">
        <p14:creationId xmlns:p14="http://schemas.microsoft.com/office/powerpoint/2010/main" val="840977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1076443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1118567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938567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2457630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extLst>
      <p:ext uri="{BB962C8B-B14F-4D97-AF65-F5344CB8AC3E}">
        <p14:creationId xmlns:p14="http://schemas.microsoft.com/office/powerpoint/2010/main" val="640142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67260C89-1C6C-4F27-B7A2-B81FE46C0662}"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571397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786426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DDF97335-FBD4-48D8-832A-8976B815D5F8}"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3167024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E5F1E62-0F09-496F-8CA0-5FD587C9110D}"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690280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21087AA-7D5D-4240-B9B7-3335993A781C}"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4098143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949941C4-3645-4846-8242-6BD4C78031A5}"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2543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E883F067-F09D-48FB-A84B-9FE2C88F8378}"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056925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846996F2-07F9-4EA3-BB00-CB70FE1F7330}"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87835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28CE3BDA-6373-4C57-8305-D7D02E51B224}"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499433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A9FB0674-F0B2-47E8-A770-A123889CF9E7}"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376124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fontAlgn="base" hangingPunct="0">
              <a:spcBef>
                <a:spcPct val="0"/>
              </a:spcBef>
              <a:spcAft>
                <a:spcPct val="0"/>
              </a:spcAft>
              <a:defRPr/>
            </a:pPr>
            <a:fld id="{FBD8DCF5-F1F6-4E47-8963-3E9EDE489C4D}" type="datetimeFigureOut">
              <a:rPr lang="en-US" sz="2000">
                <a:solidFill>
                  <a:prstClr val="black"/>
                </a:solidFill>
                <a:latin typeface="Times" pitchFamily="18" charset="0"/>
              </a:rPr>
              <a:pPr eaLnBrk="0" fontAlgn="base" hangingPunct="0">
                <a:spcBef>
                  <a:spcPct val="0"/>
                </a:spcBef>
                <a:spcAft>
                  <a:spcPct val="0"/>
                </a:spcAft>
                <a:defRPr/>
              </a:pPr>
              <a:t>2/22/2021</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2600099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685800" y="1676400"/>
            <a:ext cx="381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76400"/>
            <a:ext cx="381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a:defRPr/>
            </a:pPr>
            <a:fld id="{D2CEB45F-BDA6-46D9-8C8F-60609F8D58AB}" type="datetime1">
              <a:rPr lang="en-US" altLang="en-US"/>
              <a:pPr>
                <a:defRPr/>
              </a:pPr>
              <a:t>2/22/2021</a:t>
            </a:fld>
            <a:endParaRPr lang="en-US" altLang="en-US"/>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2048263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fontAlgn="base" hangingPunct="0">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fontAlgn="base" hangingPunct="0">
              <a:spcBef>
                <a:spcPct val="0"/>
              </a:spcBef>
              <a:spcAft>
                <a:spcPct val="0"/>
              </a:spcAft>
            </a:pPr>
            <a:fld id="{48C7085D-60A0-465E-99D1-E086C83C9623}" type="slidenum">
              <a:rPr lang="en-GB" altLang="en-US"/>
              <a:pPr eaLnBrk="0" fontAlgn="base" hangingPunct="0">
                <a:spcBef>
                  <a:spcPct val="0"/>
                </a:spcBef>
                <a:spcAft>
                  <a:spcPct val="0"/>
                </a:spcAft>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385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VohEkWMkbsI"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youtu.be/7Cj_BkoeCOc"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youtu.be/1A0L83rEsOo" TargetMode="External"/><Relationship Id="rId4" Type="http://schemas.openxmlformats.org/officeDocument/2006/relationships/hyperlink" Target="http://www.youtube.com/watch?v=ZEbJQmiZlEk"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www.guardian.co.uk/media/video/2008/dec/10/asa-advertising" TargetMode="External"/><Relationship Id="rId3" Type="http://schemas.openxmlformats.org/officeDocument/2006/relationships/hyperlink" Target="http://www.youtube.com/watch?v=lSH6wLDoE1w" TargetMode="External"/><Relationship Id="rId7" Type="http://schemas.openxmlformats.org/officeDocument/2006/relationships/hyperlink" Target="http://youtu.be/caOAk-V6P94" TargetMode="External"/><Relationship Id="rId2" Type="http://schemas.openxmlformats.org/officeDocument/2006/relationships/hyperlink" Target="http://www.youtube.com/watch?v=DEmA_QF30GI" TargetMode="External"/><Relationship Id="rId1" Type="http://schemas.openxmlformats.org/officeDocument/2006/relationships/slideLayout" Target="../slideLayouts/slideLayout2.xml"/><Relationship Id="rId6" Type="http://schemas.openxmlformats.org/officeDocument/2006/relationships/hyperlink" Target="http://www.youtube.com/watch?v=iLq5o228Nlk" TargetMode="External"/><Relationship Id="rId5" Type="http://schemas.openxmlformats.org/officeDocument/2006/relationships/hyperlink" Target="http://youtu.be/XmSJfZYBYzo" TargetMode="External"/><Relationship Id="rId10" Type="http://schemas.openxmlformats.org/officeDocument/2006/relationships/hyperlink" Target="http://youtu.be/yFOcrZeMRUU" TargetMode="External"/><Relationship Id="rId4" Type="http://schemas.openxmlformats.org/officeDocument/2006/relationships/hyperlink" Target="http://www.youtube.com/watch?v=LVjZl_PKdow" TargetMode="External"/><Relationship Id="rId9" Type="http://schemas.openxmlformats.org/officeDocument/2006/relationships/hyperlink" Target="http://news.bbc.co.uk/1/hi/magazine/7373667.stm"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www.moweble.com/quiz-to-check-whether-or-not-you-are-a-smartphone-addict.html"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youtube.com/watch?v=chbjc-XDKLw"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endParaRPr lang="en-GB" altLang="en-US" dirty="0">
              <a:cs typeface="Arial" charset="0"/>
            </a:endParaRPr>
          </a:p>
        </p:txBody>
      </p:sp>
      <p:sp>
        <p:nvSpPr>
          <p:cNvPr id="2051" name="Rectangle 3"/>
          <p:cNvSpPr>
            <a:spLocks noGrp="1" noChangeArrowheads="1"/>
          </p:cNvSpPr>
          <p:nvPr>
            <p:ph type="subTitle" idx="1"/>
          </p:nvPr>
        </p:nvSpPr>
        <p:spPr>
          <a:xfrm>
            <a:off x="714375" y="2928938"/>
            <a:ext cx="6400800" cy="2000250"/>
          </a:xfrm>
        </p:spPr>
        <p:txBody>
          <a:bodyPr rtlCol="0">
            <a:normAutofit/>
          </a:bodyPr>
          <a:lstStyle/>
          <a:p>
            <a:pPr eaLnBrk="1" fontAlgn="auto" hangingPunct="1">
              <a:spcAft>
                <a:spcPts val="0"/>
              </a:spcAft>
              <a:defRPr/>
            </a:pPr>
            <a:r>
              <a:rPr lang="en-GB" sz="2400" dirty="0">
                <a:solidFill>
                  <a:schemeClr val="bg1">
                    <a:lumMod val="50000"/>
                  </a:schemeClr>
                </a:solidFill>
              </a:rPr>
              <a:t>Marketing Ethics</a:t>
            </a:r>
          </a:p>
        </p:txBody>
      </p:sp>
    </p:spTree>
    <p:extLst>
      <p:ext uri="{BB962C8B-B14F-4D97-AF65-F5344CB8AC3E}">
        <p14:creationId xmlns:p14="http://schemas.microsoft.com/office/powerpoint/2010/main" val="40763516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5BE-8390-431E-B215-A5DC380B666C}"/>
              </a:ext>
            </a:extLst>
          </p:cNvPr>
          <p:cNvSpPr>
            <a:spLocks noGrp="1"/>
          </p:cNvSpPr>
          <p:nvPr>
            <p:ph type="title"/>
          </p:nvPr>
        </p:nvSpPr>
        <p:spPr/>
        <p:txBody>
          <a:bodyPr/>
          <a:lstStyle/>
          <a:p>
            <a:r>
              <a:rPr lang="en-GB" dirty="0"/>
              <a:t>What is Ethics?</a:t>
            </a:r>
          </a:p>
        </p:txBody>
      </p:sp>
      <p:sp>
        <p:nvSpPr>
          <p:cNvPr id="3" name="Content Placeholder 2">
            <a:extLst>
              <a:ext uri="{FF2B5EF4-FFF2-40B4-BE49-F238E27FC236}">
                <a16:creationId xmlns:a16="http://schemas.microsoft.com/office/drawing/2014/main" id="{AB292B98-53D9-41D4-B264-40D627C1500A}"/>
              </a:ext>
            </a:extLst>
          </p:cNvPr>
          <p:cNvSpPr>
            <a:spLocks noGrp="1"/>
          </p:cNvSpPr>
          <p:nvPr>
            <p:ph idx="1"/>
          </p:nvPr>
        </p:nvSpPr>
        <p:spPr>
          <a:xfrm>
            <a:off x="357190" y="1412776"/>
            <a:ext cx="8072494" cy="4205063"/>
          </a:xfrm>
        </p:spPr>
        <p:txBody>
          <a:bodyPr/>
          <a:lstStyle/>
          <a:p>
            <a:pPr marL="0" indent="0">
              <a:buNone/>
            </a:pPr>
            <a:r>
              <a:rPr lang="en-GB" sz="1600" dirty="0"/>
              <a:t>At its simplest, ethics is a system of moral principles. They affect how people make decisions and lead their lives.</a:t>
            </a:r>
          </a:p>
          <a:p>
            <a:pPr marL="0" indent="0">
              <a:buNone/>
            </a:pPr>
            <a:endParaRPr lang="en-GB" sz="1600" dirty="0"/>
          </a:p>
          <a:p>
            <a:pPr marL="0" indent="0">
              <a:buNone/>
            </a:pPr>
            <a:r>
              <a:rPr lang="en-GB" sz="1600" dirty="0"/>
              <a:t>Ethics is concerned with what is good for individuals and society and is also described as moral philosophy.</a:t>
            </a:r>
          </a:p>
          <a:p>
            <a:pPr marL="0" indent="0">
              <a:buNone/>
            </a:pPr>
            <a:endParaRPr lang="en-GB" sz="1600" dirty="0"/>
          </a:p>
          <a:p>
            <a:pPr marL="0" indent="0">
              <a:buNone/>
            </a:pPr>
            <a:r>
              <a:rPr lang="en-GB" sz="1600" dirty="0"/>
              <a:t>The term is derived from the Greek word ethos which can mean custom, habit, character or disposition.</a:t>
            </a:r>
          </a:p>
          <a:p>
            <a:pPr marL="0" indent="0">
              <a:buNone/>
            </a:pPr>
            <a:r>
              <a:rPr lang="en-GB" sz="1600" dirty="0"/>
              <a:t>Ethics covers the following dilemmas:</a:t>
            </a:r>
          </a:p>
          <a:p>
            <a:pPr marL="0" indent="0">
              <a:buNone/>
            </a:pPr>
            <a:endParaRPr lang="en-GB" sz="1600" dirty="0"/>
          </a:p>
          <a:p>
            <a:r>
              <a:rPr lang="en-GB" sz="1600" dirty="0"/>
              <a:t>how to live a good life</a:t>
            </a:r>
          </a:p>
          <a:p>
            <a:r>
              <a:rPr lang="en-GB" sz="1600" dirty="0"/>
              <a:t>our rights and responsibilities</a:t>
            </a:r>
          </a:p>
          <a:p>
            <a:r>
              <a:rPr lang="en-GB" sz="1600" dirty="0"/>
              <a:t>the language of right and wrong</a:t>
            </a:r>
          </a:p>
          <a:p>
            <a:r>
              <a:rPr lang="en-GB" sz="1600" dirty="0"/>
              <a:t>moral decisions - what is good and bad?</a:t>
            </a:r>
          </a:p>
        </p:txBody>
      </p:sp>
    </p:spTree>
    <p:extLst>
      <p:ext uri="{BB962C8B-B14F-4D97-AF65-F5344CB8AC3E}">
        <p14:creationId xmlns:p14="http://schemas.microsoft.com/office/powerpoint/2010/main" val="4160030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Introduction</a:t>
            </a:r>
          </a:p>
        </p:txBody>
      </p:sp>
      <p:sp>
        <p:nvSpPr>
          <p:cNvPr id="13315" name="Content Placeholder 2"/>
          <p:cNvSpPr>
            <a:spLocks noGrp="1"/>
          </p:cNvSpPr>
          <p:nvPr>
            <p:ph idx="1"/>
          </p:nvPr>
        </p:nvSpPr>
        <p:spPr/>
        <p:txBody>
          <a:bodyPr/>
          <a:lstStyle/>
          <a:p>
            <a:r>
              <a:rPr lang="en-GB" altLang="en-US"/>
              <a:t>Marketing and Ethics –</a:t>
            </a:r>
          </a:p>
          <a:p>
            <a:pPr lvl="1"/>
            <a:r>
              <a:rPr lang="en-GB" altLang="en-US"/>
              <a:t>Touches on all parts of the marketing mix</a:t>
            </a:r>
          </a:p>
          <a:p>
            <a:pPr lvl="1"/>
            <a:r>
              <a:rPr lang="en-GB" altLang="en-US"/>
              <a:t>Production &amp; labour practices, advertising and sales, pricing,  transport and logistics, employee relationships</a:t>
            </a:r>
          </a:p>
          <a:p>
            <a:r>
              <a:rPr lang="en-GB" altLang="en-US"/>
              <a:t>Has two sides:</a:t>
            </a:r>
          </a:p>
          <a:p>
            <a:pPr lvl="1"/>
            <a:r>
              <a:rPr lang="en-GB" altLang="en-US"/>
              <a:t>Potentially unethical company behaviour</a:t>
            </a:r>
          </a:p>
          <a:p>
            <a:pPr lvl="1"/>
            <a:r>
              <a:rPr lang="en-GB" altLang="en-US"/>
              <a:t>Unethical and undesirable customer behaviour</a:t>
            </a:r>
          </a:p>
          <a:p>
            <a:pPr lvl="1"/>
            <a:endParaRPr lang="en-GB" altLang="en-US"/>
          </a:p>
        </p:txBody>
      </p:sp>
    </p:spTree>
    <p:extLst>
      <p:ext uri="{BB962C8B-B14F-4D97-AF65-F5344CB8AC3E}">
        <p14:creationId xmlns:p14="http://schemas.microsoft.com/office/powerpoint/2010/main" val="1856373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The company – selected issues</a:t>
            </a:r>
          </a:p>
        </p:txBody>
      </p:sp>
      <p:sp>
        <p:nvSpPr>
          <p:cNvPr id="14339" name="Content Placeholder 2"/>
          <p:cNvSpPr>
            <a:spLocks noGrp="1"/>
          </p:cNvSpPr>
          <p:nvPr>
            <p:ph idx="1"/>
          </p:nvPr>
        </p:nvSpPr>
        <p:spPr/>
        <p:txBody>
          <a:bodyPr/>
          <a:lstStyle/>
          <a:p>
            <a:r>
              <a:rPr lang="en-GB" altLang="en-US" dirty="0"/>
              <a:t>Ethics and Advertising</a:t>
            </a:r>
          </a:p>
          <a:p>
            <a:r>
              <a:rPr lang="en-GB" altLang="en-US" dirty="0"/>
              <a:t>Targeting</a:t>
            </a:r>
          </a:p>
          <a:p>
            <a:r>
              <a:rPr lang="en-GB" altLang="en-US" dirty="0"/>
              <a:t>Sustainability</a:t>
            </a:r>
          </a:p>
          <a:p>
            <a:r>
              <a:rPr lang="en-GB" altLang="en-US" dirty="0"/>
              <a:t>Labour practices</a:t>
            </a:r>
          </a:p>
          <a:p>
            <a:r>
              <a:rPr lang="en-GB" altLang="en-US" dirty="0"/>
              <a:t>Corruption</a:t>
            </a:r>
          </a:p>
          <a:p>
            <a:endParaRPr lang="en-GB" altLang="en-US" dirty="0"/>
          </a:p>
        </p:txBody>
      </p:sp>
    </p:spTree>
    <p:extLst>
      <p:ext uri="{BB962C8B-B14F-4D97-AF65-F5344CB8AC3E}">
        <p14:creationId xmlns:p14="http://schemas.microsoft.com/office/powerpoint/2010/main" val="2670103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p:txBody>
          <a:bodyPr/>
          <a:lstStyle/>
          <a:p>
            <a:pPr>
              <a:defRPr/>
            </a:pPr>
            <a:r>
              <a:rPr lang="en-US">
                <a:latin typeface="Akzidenz Grotesk BE Light"/>
              </a:rPr>
              <a:t>4</a:t>
            </a:r>
          </a:p>
        </p:txBody>
      </p:sp>
      <p:sp>
        <p:nvSpPr>
          <p:cNvPr id="25603"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E7815061-1A76-46C0-9E98-B805412FB79D}" type="slidenum">
              <a:rPr lang="en-US" smtClean="0">
                <a:latin typeface="Arial Black" pitchFamily="34" charset="0"/>
                <a:ea typeface="HelveticaNeueLT Std Blk Ext" pitchFamily="34" charset="0"/>
                <a:cs typeface="Arial Black" pitchFamily="34" charset="0"/>
              </a:rPr>
              <a:pPr>
                <a:defRPr/>
              </a:pPr>
              <a:t>5</a:t>
            </a:fld>
            <a:endParaRPr lang="en-US">
              <a:latin typeface="Arial Black" pitchFamily="34" charset="0"/>
              <a:ea typeface="HelveticaNeueLT Std Blk Ext" pitchFamily="34" charset="0"/>
              <a:cs typeface="Arial Black" pitchFamily="34" charset="0"/>
            </a:endParaRPr>
          </a:p>
        </p:txBody>
      </p:sp>
      <p:sp>
        <p:nvSpPr>
          <p:cNvPr id="102402" name="Rectangle 2"/>
          <p:cNvSpPr>
            <a:spLocks noGrp="1" noChangeArrowheads="1"/>
          </p:cNvSpPr>
          <p:nvPr>
            <p:ph type="title"/>
          </p:nvPr>
        </p:nvSpPr>
        <p:spPr>
          <a:xfrm>
            <a:off x="899592" y="260648"/>
            <a:ext cx="7467600" cy="838200"/>
          </a:xfrm>
        </p:spPr>
        <p:txBody>
          <a:bodyPr/>
          <a:lstStyle/>
          <a:p>
            <a:pPr eaLnBrk="1" hangingPunct="1">
              <a:defRPr/>
            </a:pPr>
            <a:r>
              <a:rPr lang="en-US" sz="3400" dirty="0">
                <a:latin typeface="HelveticaNeueLT Std Med Ext" pitchFamily="29" charset="0"/>
              </a:rPr>
              <a:t>Ethical Issues in Advertising</a:t>
            </a:r>
          </a:p>
        </p:txBody>
      </p:sp>
      <p:sp>
        <p:nvSpPr>
          <p:cNvPr id="35845" name="Rectangle 3"/>
          <p:cNvSpPr>
            <a:spLocks noGrp="1" noChangeArrowheads="1"/>
          </p:cNvSpPr>
          <p:nvPr>
            <p:ph type="body" idx="1"/>
          </p:nvPr>
        </p:nvSpPr>
        <p:spPr>
          <a:xfrm>
            <a:off x="683568" y="1556792"/>
            <a:ext cx="7643192" cy="4014192"/>
          </a:xfrm>
        </p:spPr>
        <p:txBody>
          <a:bodyPr/>
          <a:lstStyle/>
          <a:p>
            <a:pPr eaLnBrk="1" hangingPunct="1"/>
            <a:r>
              <a:rPr lang="en-US" altLang="en-US" sz="2400" dirty="0"/>
              <a:t>Deception, unfairness, misrepresentation</a:t>
            </a:r>
          </a:p>
          <a:p>
            <a:pPr lvl="1" eaLnBrk="1" hangingPunct="1">
              <a:lnSpc>
                <a:spcPct val="10000"/>
              </a:lnSpc>
            </a:pPr>
            <a:endParaRPr lang="en-US" altLang="en-US" sz="2400" dirty="0"/>
          </a:p>
          <a:p>
            <a:pPr eaLnBrk="1" hangingPunct="1"/>
            <a:r>
              <a:rPr lang="en-US" altLang="en-US" sz="2400" dirty="0"/>
              <a:t>Competitive issues (</a:t>
            </a:r>
            <a:r>
              <a:rPr lang="en-US" altLang="en-US" sz="2400" dirty="0">
                <a:hlinkClick r:id="rId3"/>
              </a:rPr>
              <a:t>BMW/Audi)</a:t>
            </a:r>
            <a:endParaRPr lang="en-US" altLang="en-US" sz="2400" dirty="0"/>
          </a:p>
          <a:p>
            <a:pPr eaLnBrk="1" hangingPunct="1"/>
            <a:r>
              <a:rPr lang="en-US" altLang="en-US" sz="2400" dirty="0"/>
              <a:t>Advertising to children</a:t>
            </a:r>
          </a:p>
          <a:p>
            <a:pPr eaLnBrk="1" hangingPunct="1"/>
            <a:r>
              <a:rPr lang="en-US" altLang="en-US" sz="2400" dirty="0"/>
              <a:t>Use of stereotypes</a:t>
            </a:r>
          </a:p>
          <a:p>
            <a:pPr eaLnBrk="1" hangingPunct="1"/>
            <a:r>
              <a:rPr lang="en-US" altLang="en-US" sz="2400" dirty="0"/>
              <a:t>Advertising of controversial products such as tobacco, gambling</a:t>
            </a:r>
          </a:p>
          <a:p>
            <a:pPr eaLnBrk="1" hangingPunct="1"/>
            <a:r>
              <a:rPr lang="en-US" altLang="en-US" sz="2400" dirty="0"/>
              <a:t>Bad taste/offensive/inappropriate for audience</a:t>
            </a:r>
          </a:p>
          <a:p>
            <a:pPr eaLnBrk="1" hangingPunct="1"/>
            <a:r>
              <a:rPr lang="en-US" altLang="en-US" sz="2400" dirty="0"/>
              <a:t>Recording consumers </a:t>
            </a:r>
            <a:r>
              <a:rPr lang="en-US" altLang="en-US" sz="2400" dirty="0" err="1"/>
              <a:t>behaviours</a:t>
            </a:r>
            <a:r>
              <a:rPr lang="en-US" altLang="en-US" sz="2400" dirty="0"/>
              <a:t>, interests and tailoring advertising</a:t>
            </a:r>
          </a:p>
          <a:p>
            <a:pPr eaLnBrk="1" hangingPunct="1">
              <a:buFontTx/>
              <a:buNone/>
            </a:pPr>
            <a:endParaRPr lang="en-US" altLang="en-US" dirty="0"/>
          </a:p>
          <a:p>
            <a:pPr eaLnBrk="1" hangingPunct="1"/>
            <a:endParaRPr lang="en-US" altLang="en-US" dirty="0"/>
          </a:p>
        </p:txBody>
      </p:sp>
    </p:spTree>
    <p:extLst>
      <p:ext uri="{BB962C8B-B14F-4D97-AF65-F5344CB8AC3E}">
        <p14:creationId xmlns:p14="http://schemas.microsoft.com/office/powerpoint/2010/main" val="15560922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84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0913" y="260648"/>
            <a:ext cx="485775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Pi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348880"/>
            <a:ext cx="3415688" cy="2788172"/>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3140968"/>
            <a:ext cx="4600575" cy="3000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a:extLst>
              <a:ext uri="{FF2B5EF4-FFF2-40B4-BE49-F238E27FC236}">
                <a16:creationId xmlns:a16="http://schemas.microsoft.com/office/drawing/2014/main" id="{6B588B5C-353D-4719-92A1-A823F1CE8A40}"/>
              </a:ext>
            </a:extLst>
          </p:cNvPr>
          <p:cNvSpPr txBox="1"/>
          <p:nvPr/>
        </p:nvSpPr>
        <p:spPr>
          <a:xfrm>
            <a:off x="5436096" y="5589240"/>
            <a:ext cx="3240360" cy="369332"/>
          </a:xfrm>
          <a:prstGeom prst="rect">
            <a:avLst/>
          </a:prstGeom>
          <a:noFill/>
        </p:spPr>
        <p:txBody>
          <a:bodyPr wrap="square" rtlCol="0">
            <a:spAutoFit/>
          </a:bodyPr>
          <a:lstStyle/>
          <a:p>
            <a:r>
              <a:rPr lang="en-GB" dirty="0"/>
              <a:t>What do you think of these?</a:t>
            </a:r>
          </a:p>
        </p:txBody>
      </p:sp>
    </p:spTree>
    <p:extLst>
      <p:ext uri="{BB962C8B-B14F-4D97-AF65-F5344CB8AC3E}">
        <p14:creationId xmlns:p14="http://schemas.microsoft.com/office/powerpoint/2010/main" val="1314269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p:txBody>
          <a:bodyPr/>
          <a:lstStyle/>
          <a:p>
            <a:pPr>
              <a:defRPr/>
            </a:pPr>
            <a:r>
              <a:rPr lang="en-US">
                <a:latin typeface="Akzidenz Grotesk BE Light"/>
              </a:rPr>
              <a:t>4</a:t>
            </a:r>
          </a:p>
        </p:txBody>
      </p:sp>
      <p:sp>
        <p:nvSpPr>
          <p:cNvPr id="22531"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0FF1F6F7-2CD8-4C1D-B28D-56F292C144A8}" type="slidenum">
              <a:rPr lang="en-US" smtClean="0">
                <a:latin typeface="Arial Black" pitchFamily="34" charset="0"/>
                <a:ea typeface="HelveticaNeueLT Std Blk Ext" pitchFamily="34" charset="0"/>
                <a:cs typeface="Arial Black" pitchFamily="34" charset="0"/>
              </a:rPr>
              <a:pPr>
                <a:defRPr/>
              </a:pPr>
              <a:t>7</a:t>
            </a:fld>
            <a:endParaRPr lang="en-US">
              <a:latin typeface="Arial Black" pitchFamily="34" charset="0"/>
              <a:ea typeface="HelveticaNeueLT Std Blk Ext" pitchFamily="34" charset="0"/>
              <a:cs typeface="Arial Black" pitchFamily="34" charset="0"/>
            </a:endParaRPr>
          </a:p>
        </p:txBody>
      </p:sp>
      <p:sp>
        <p:nvSpPr>
          <p:cNvPr id="99330" name="Rectangle 2"/>
          <p:cNvSpPr>
            <a:spLocks noGrp="1" noChangeArrowheads="1"/>
          </p:cNvSpPr>
          <p:nvPr>
            <p:ph type="title"/>
          </p:nvPr>
        </p:nvSpPr>
        <p:spPr>
          <a:xfrm>
            <a:off x="1676400" y="228600"/>
            <a:ext cx="7467600" cy="838200"/>
          </a:xfrm>
        </p:spPr>
        <p:txBody>
          <a:bodyPr>
            <a:normAutofit/>
          </a:bodyPr>
          <a:lstStyle/>
          <a:p>
            <a:pPr eaLnBrk="1" hangingPunct="1">
              <a:defRPr/>
            </a:pPr>
            <a:r>
              <a:rPr lang="en-US" sz="3400" dirty="0">
                <a:latin typeface="HelveticaNeueLT Std Med Ext" pitchFamily="29" charset="0"/>
              </a:rPr>
              <a:t>Ethical Aspects of Advertising</a:t>
            </a:r>
          </a:p>
        </p:txBody>
      </p:sp>
      <p:sp>
        <p:nvSpPr>
          <p:cNvPr id="17414" name="Rectangle 8"/>
          <p:cNvSpPr>
            <a:spLocks noChangeArrowheads="1"/>
          </p:cNvSpPr>
          <p:nvPr/>
        </p:nvSpPr>
        <p:spPr bwMode="auto">
          <a:xfrm>
            <a:off x="684213" y="1268413"/>
            <a:ext cx="4572000" cy="978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fontAlgn="ctr" hangingPunct="1">
              <a:lnSpc>
                <a:spcPct val="90000"/>
              </a:lnSpc>
              <a:spcBef>
                <a:spcPct val="0"/>
              </a:spcBef>
              <a:buClrTx/>
              <a:buSzTx/>
              <a:buFontTx/>
              <a:buNone/>
            </a:pPr>
            <a:endParaRPr lang="en-US" altLang="en-US" sz="1200" dirty="0">
              <a:solidFill>
                <a:schemeClr val="tx1"/>
              </a:solidFill>
              <a:latin typeface="Arial" pitchFamily="34" charset="0"/>
            </a:endParaRPr>
          </a:p>
          <a:p>
            <a:pPr lvl="1" eaLnBrk="1" hangingPunct="1">
              <a:lnSpc>
                <a:spcPct val="90000"/>
              </a:lnSpc>
              <a:spcBef>
                <a:spcPct val="0"/>
              </a:spcBef>
              <a:buClr>
                <a:srgbClr val="229FC6"/>
              </a:buClr>
              <a:buSzTx/>
              <a:buFont typeface="Wingdings" pitchFamily="2" charset="2"/>
              <a:buChar char="§"/>
            </a:pPr>
            <a:r>
              <a:rPr lang="en-US" altLang="en-US" sz="2000" b="1" i="1" dirty="0">
                <a:solidFill>
                  <a:schemeClr val="tx1"/>
                </a:solidFill>
                <a:latin typeface="Arial" pitchFamily="34" charset="0"/>
              </a:rPr>
              <a:t>Deception </a:t>
            </a:r>
            <a:r>
              <a:rPr lang="en-US" altLang="en-US" sz="2000" dirty="0">
                <a:solidFill>
                  <a:schemeClr val="tx1"/>
                </a:solidFill>
                <a:latin typeface="Arial" pitchFamily="34" charset="0"/>
              </a:rPr>
              <a:t>is making false or misleading statements</a:t>
            </a:r>
            <a:endParaRPr lang="en-US" altLang="en-US" sz="2000" b="1" i="1" dirty="0">
              <a:solidFill>
                <a:schemeClr val="tx1"/>
              </a:solidFill>
              <a:latin typeface="Arial" pitchFamily="34" charset="0"/>
            </a:endParaRPr>
          </a:p>
          <a:p>
            <a:pPr eaLnBrk="1" hangingPunct="1">
              <a:lnSpc>
                <a:spcPct val="90000"/>
              </a:lnSpc>
              <a:spcBef>
                <a:spcPct val="0"/>
              </a:spcBef>
              <a:buClr>
                <a:srgbClr val="229FC6"/>
              </a:buClr>
              <a:buSzTx/>
              <a:buFont typeface="Wingdings" pitchFamily="2" charset="2"/>
              <a:buChar char="§"/>
            </a:pPr>
            <a:endParaRPr lang="en-US" altLang="en-US" sz="1200" dirty="0">
              <a:solidFill>
                <a:schemeClr val="tx1"/>
              </a:solidFill>
              <a:latin typeface="Arial" pitchFamily="34" charset="0"/>
            </a:endParaRPr>
          </a:p>
        </p:txBody>
      </p:sp>
      <p:pic>
        <p:nvPicPr>
          <p:cNvPr id="17415" name="Picture 8" descr="christy_14574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1449" y="2564904"/>
            <a:ext cx="4281487" cy="249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Rectangle 10"/>
          <p:cNvSpPr>
            <a:spLocks noChangeArrowheads="1"/>
          </p:cNvSpPr>
          <p:nvPr/>
        </p:nvSpPr>
        <p:spPr bwMode="auto">
          <a:xfrm>
            <a:off x="1907704" y="5300662"/>
            <a:ext cx="477502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600" dirty="0">
                <a:solidFill>
                  <a:schemeClr val="tx1"/>
                </a:solidFill>
                <a:latin typeface="Arial" pitchFamily="34" charset="0"/>
              </a:rPr>
              <a:t>Christy </a:t>
            </a:r>
            <a:r>
              <a:rPr lang="en-GB" altLang="en-US" sz="1600" dirty="0" err="1">
                <a:solidFill>
                  <a:schemeClr val="tx1"/>
                </a:solidFill>
                <a:latin typeface="Arial" pitchFamily="34" charset="0"/>
              </a:rPr>
              <a:t>Turlington</a:t>
            </a:r>
            <a:r>
              <a:rPr lang="en-GB" altLang="en-US" sz="1600" dirty="0">
                <a:solidFill>
                  <a:schemeClr val="tx1"/>
                </a:solidFill>
                <a:latin typeface="Arial" pitchFamily="34" charset="0"/>
              </a:rPr>
              <a:t> and Julie Robert’s make-up ads.</a:t>
            </a:r>
          </a:p>
        </p:txBody>
      </p:sp>
      <p:pic>
        <p:nvPicPr>
          <p:cNvPr id="2050" name="Picture 2" descr="http://edition.cnn.com/video/bestoftv/2011/07/28/exp.am.roberts.makeup.ad.ban.cnn.640x36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6629" y="2564904"/>
            <a:ext cx="4524064" cy="25447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36096" y="1484784"/>
            <a:ext cx="3024336" cy="646331"/>
          </a:xfrm>
          <a:prstGeom prst="rect">
            <a:avLst/>
          </a:prstGeom>
          <a:noFill/>
        </p:spPr>
        <p:txBody>
          <a:bodyPr wrap="square" rtlCol="0">
            <a:spAutoFit/>
          </a:bodyPr>
          <a:lstStyle/>
          <a:p>
            <a:r>
              <a:rPr lang="en-GB" dirty="0"/>
              <a:t>Two ads banned at the same time (2011) in the UK</a:t>
            </a:r>
            <a:endParaRPr lang="en-US" dirty="0"/>
          </a:p>
        </p:txBody>
      </p:sp>
    </p:spTree>
    <p:extLst>
      <p:ext uri="{BB962C8B-B14F-4D97-AF65-F5344CB8AC3E}">
        <p14:creationId xmlns:p14="http://schemas.microsoft.com/office/powerpoint/2010/main" val="1721360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p:nvPr/>
        </p:nvPicPr>
        <p:blipFill rotWithShape="1">
          <a:blip r:embed="rId2"/>
          <a:srcRect l="16026" t="16676" r="43429" b="8699"/>
          <a:stretch/>
        </p:blipFill>
        <p:spPr bwMode="auto">
          <a:xfrm>
            <a:off x="2267744" y="980728"/>
            <a:ext cx="3672407" cy="4824536"/>
          </a:xfrm>
          <a:prstGeom prst="rect">
            <a:avLst/>
          </a:prstGeom>
          <a:ln>
            <a:noFill/>
          </a:ln>
          <a:extLst>
            <a:ext uri="{53640926-AAD7-44D8-BBD7-CCE9431645EC}">
              <a14:shadowObscured xmlns:a14="http://schemas.microsoft.com/office/drawing/2010/main"/>
            </a:ext>
          </a:extLst>
        </p:spPr>
      </p:pic>
      <p:sp>
        <p:nvSpPr>
          <p:cNvPr id="5" name="Rectangle 4"/>
          <p:cNvSpPr/>
          <p:nvPr/>
        </p:nvSpPr>
        <p:spPr>
          <a:xfrm>
            <a:off x="2951227" y="5826107"/>
            <a:ext cx="1431802" cy="253916"/>
          </a:xfrm>
          <a:prstGeom prst="rect">
            <a:avLst/>
          </a:prstGeom>
        </p:spPr>
        <p:txBody>
          <a:bodyPr wrap="none">
            <a:spAutoFit/>
          </a:bodyPr>
          <a:lstStyle/>
          <a:p>
            <a:r>
              <a:rPr lang="en-US" sz="1050" dirty="0">
                <a:solidFill>
                  <a:schemeClr val="tx1">
                    <a:lumMod val="65000"/>
                    <a:lumOff val="35000"/>
                  </a:schemeClr>
                </a:solidFill>
              </a:rPr>
              <a:t>© 2012 Jeffrey Reason</a:t>
            </a:r>
          </a:p>
        </p:txBody>
      </p:sp>
    </p:spTree>
    <p:extLst>
      <p:ext uri="{BB962C8B-B14F-4D97-AF65-F5344CB8AC3E}">
        <p14:creationId xmlns:p14="http://schemas.microsoft.com/office/powerpoint/2010/main" val="1034918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Rectangle 2"/>
          <p:cNvSpPr>
            <a:spLocks noChangeArrowheads="1"/>
          </p:cNvSpPr>
          <p:nvPr/>
        </p:nvSpPr>
        <p:spPr bwMode="auto">
          <a:xfrm>
            <a:off x="2723208" y="4941168"/>
            <a:ext cx="29718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dirty="0">
                <a:solidFill>
                  <a:schemeClr val="tx1"/>
                </a:solidFill>
                <a:latin typeface="Arial" pitchFamily="34" charset="0"/>
              </a:rPr>
              <a:t>http://www.mouseprint.org/2009/06/15/cheerios-helps-lower-cholesterol-4-no-make-that-10-do-i-hear-20/</a:t>
            </a:r>
          </a:p>
        </p:txBody>
      </p:sp>
      <p:sp>
        <p:nvSpPr>
          <p:cNvPr id="18436" name="TextBox 1"/>
          <p:cNvSpPr txBox="1">
            <a:spLocks noChangeArrowheads="1"/>
          </p:cNvSpPr>
          <p:nvPr/>
        </p:nvSpPr>
        <p:spPr bwMode="auto">
          <a:xfrm>
            <a:off x="1547664" y="3140968"/>
            <a:ext cx="532288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a:solidFill>
                  <a:schemeClr val="tx1"/>
                </a:solidFill>
                <a:latin typeface="Arial" pitchFamily="34" charset="0"/>
              </a:rPr>
              <a:t>You have to eat </a:t>
            </a:r>
            <a:r>
              <a:rPr lang="en-GB" altLang="en-US" sz="1800" dirty="0" err="1">
                <a:solidFill>
                  <a:schemeClr val="tx1"/>
                </a:solidFill>
                <a:latin typeface="Arial" pitchFamily="34" charset="0"/>
              </a:rPr>
              <a:t>Cheerios</a:t>
            </a:r>
            <a:r>
              <a:rPr lang="en-GB" altLang="en-US" sz="1800" dirty="0">
                <a:solidFill>
                  <a:schemeClr val="tx1"/>
                </a:solidFill>
                <a:latin typeface="Arial" pitchFamily="34" charset="0"/>
              </a:rPr>
              <a:t> for two out of three meals to get this effect for the first ad; and you need to eat three portions of </a:t>
            </a:r>
            <a:r>
              <a:rPr lang="en-GB" altLang="en-US" sz="1800" dirty="0" err="1">
                <a:solidFill>
                  <a:schemeClr val="tx1"/>
                </a:solidFill>
                <a:latin typeface="Arial" pitchFamily="34" charset="0"/>
              </a:rPr>
              <a:t>Cheerios</a:t>
            </a:r>
            <a:r>
              <a:rPr lang="en-GB" altLang="en-US" sz="1800" dirty="0">
                <a:solidFill>
                  <a:schemeClr val="tx1"/>
                </a:solidFill>
                <a:latin typeface="Arial" pitchFamily="34" charset="0"/>
              </a:rPr>
              <a:t> to possibly achieve the second effect.</a:t>
            </a:r>
            <a:endParaRPr lang="en-US" altLang="en-US" sz="1800" dirty="0">
              <a:solidFill>
                <a:schemeClr val="tx1"/>
              </a:solidFill>
              <a:latin typeface="Arial" pitchFamily="34" charset="0"/>
            </a:endParaRPr>
          </a:p>
        </p:txBody>
      </p:sp>
      <p:pic>
        <p:nvPicPr>
          <p:cNvPr id="5" name="Picture 4"/>
          <p:cNvPicPr/>
          <p:nvPr/>
        </p:nvPicPr>
        <p:blipFill rotWithShape="1">
          <a:blip r:embed="rId2"/>
          <a:srcRect l="28686" t="30226" r="20513" b="33921"/>
          <a:stretch/>
        </p:blipFill>
        <p:spPr bwMode="auto">
          <a:xfrm>
            <a:off x="1403648" y="548680"/>
            <a:ext cx="5256583" cy="25922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5479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p:txBody>
          <a:bodyPr/>
          <a:lstStyle/>
          <a:p>
            <a:pPr>
              <a:defRPr/>
            </a:pPr>
            <a:r>
              <a:rPr lang="en-US">
                <a:latin typeface="Akzidenz Grotesk BE Light"/>
              </a:rPr>
              <a:t>4</a:t>
            </a:r>
          </a:p>
        </p:txBody>
      </p:sp>
      <p:sp>
        <p:nvSpPr>
          <p:cNvPr id="23555"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D9DC831-9BC3-491B-B5EF-ED1184E8DB80}" type="slidenum">
              <a:rPr lang="en-US" smtClean="0">
                <a:latin typeface="Arial Black" pitchFamily="34" charset="0"/>
                <a:ea typeface="HelveticaNeueLT Std Blk Ext" pitchFamily="34" charset="0"/>
                <a:cs typeface="Arial Black" pitchFamily="34" charset="0"/>
              </a:rPr>
              <a:pPr>
                <a:defRPr/>
              </a:pPr>
              <a:t>10</a:t>
            </a:fld>
            <a:endParaRPr lang="en-US">
              <a:latin typeface="Arial Black" pitchFamily="34" charset="0"/>
              <a:ea typeface="HelveticaNeueLT Std Blk Ext" pitchFamily="34" charset="0"/>
              <a:cs typeface="Arial Black" pitchFamily="34" charset="0"/>
            </a:endParaRPr>
          </a:p>
        </p:txBody>
      </p:sp>
      <p:sp>
        <p:nvSpPr>
          <p:cNvPr id="100354" name="Rectangle 2"/>
          <p:cNvSpPr>
            <a:spLocks noGrp="1" noChangeArrowheads="1"/>
          </p:cNvSpPr>
          <p:nvPr>
            <p:ph type="title"/>
          </p:nvPr>
        </p:nvSpPr>
        <p:spPr/>
        <p:txBody>
          <a:bodyPr/>
          <a:lstStyle/>
          <a:p>
            <a:pPr eaLnBrk="1" hangingPunct="1">
              <a:defRPr/>
            </a:pPr>
            <a:r>
              <a:rPr lang="en-US" sz="3400" dirty="0">
                <a:latin typeface="HelveticaNeueLT Std Med Ext" pitchFamily="29" charset="0"/>
              </a:rPr>
              <a:t>Advertising to Children</a:t>
            </a:r>
          </a:p>
        </p:txBody>
      </p:sp>
      <p:sp>
        <p:nvSpPr>
          <p:cNvPr id="33797" name="Rectangle 3"/>
          <p:cNvSpPr>
            <a:spLocks noGrp="1" noChangeArrowheads="1"/>
          </p:cNvSpPr>
          <p:nvPr>
            <p:ph type="body" idx="1"/>
          </p:nvPr>
        </p:nvSpPr>
        <p:spPr>
          <a:xfrm>
            <a:off x="539553" y="1412777"/>
            <a:ext cx="7416823" cy="5064224"/>
          </a:xfrm>
        </p:spPr>
        <p:txBody>
          <a:bodyPr/>
          <a:lstStyle/>
          <a:p>
            <a:pPr marL="282575" eaLnBrk="1" hangingPunct="1"/>
            <a:r>
              <a:rPr lang="en-US" altLang="en-US" sz="2400" dirty="0"/>
              <a:t>Advertising promotes superficiality </a:t>
            </a:r>
            <a:br>
              <a:rPr lang="en-US" altLang="en-US" sz="2400" dirty="0"/>
            </a:br>
            <a:r>
              <a:rPr lang="en-US" altLang="en-US" sz="2400" dirty="0"/>
              <a:t>and materialism in children</a:t>
            </a:r>
          </a:p>
          <a:p>
            <a:pPr marL="282575" eaLnBrk="1" hangingPunct="1"/>
            <a:r>
              <a:rPr lang="en-US" altLang="en-US" sz="2400" dirty="0"/>
              <a:t>Children are inexperienced and easy prey</a:t>
            </a:r>
          </a:p>
          <a:p>
            <a:pPr marL="282575" eaLnBrk="1" hangingPunct="1"/>
            <a:r>
              <a:rPr lang="en-US" altLang="en-US" sz="2400" dirty="0"/>
              <a:t>Persuasion to children creates </a:t>
            </a:r>
            <a:br>
              <a:rPr lang="en-US" altLang="en-US" sz="2400" dirty="0"/>
            </a:br>
            <a:r>
              <a:rPr lang="en-US" altLang="en-US" sz="2400" dirty="0"/>
              <a:t>child-parent conflicts – for anyone has ever watched </a:t>
            </a:r>
            <a:r>
              <a:rPr lang="en-US" altLang="en-US" sz="2400" dirty="0" err="1"/>
              <a:t>childrens</a:t>
            </a:r>
            <a:r>
              <a:rPr lang="en-US" altLang="en-US" sz="2400" dirty="0"/>
              <a:t> TV will appreciate the level of adverts</a:t>
            </a:r>
          </a:p>
          <a:p>
            <a:pPr marL="282575" eaLnBrk="1" hangingPunct="1"/>
            <a:r>
              <a:rPr lang="en-US" altLang="en-US" sz="2400" dirty="0"/>
              <a:t>Perpetuation of stereotypes </a:t>
            </a:r>
            <a:r>
              <a:rPr lang="en-US" altLang="en-US" sz="2400" dirty="0">
                <a:hlinkClick r:id="rId3"/>
              </a:rPr>
              <a:t>Boys</a:t>
            </a:r>
            <a:r>
              <a:rPr lang="en-US" altLang="en-US" sz="2400" dirty="0"/>
              <a:t>    </a:t>
            </a:r>
            <a:r>
              <a:rPr lang="en-US" altLang="en-US" sz="2400" dirty="0">
                <a:hlinkClick r:id="rId4"/>
              </a:rPr>
              <a:t>Girls</a:t>
            </a:r>
            <a:endParaRPr lang="en-US" altLang="en-US" sz="2400" dirty="0"/>
          </a:p>
          <a:p>
            <a:pPr marL="0" indent="0" eaLnBrk="1" hangingPunct="1">
              <a:buNone/>
            </a:pPr>
            <a:r>
              <a:rPr lang="en-GB" altLang="en-US" sz="2400" dirty="0">
                <a:hlinkClick r:id="rId5"/>
              </a:rPr>
              <a:t>Development of stereotypes in children</a:t>
            </a:r>
            <a:endParaRPr lang="en-GB" altLang="en-US" sz="2400" dirty="0"/>
          </a:p>
          <a:p>
            <a:pPr marL="0" indent="0" eaLnBrk="1" hangingPunct="1">
              <a:buNone/>
            </a:pPr>
            <a:endParaRPr lang="en-US" altLang="en-US" sz="2800" dirty="0"/>
          </a:p>
        </p:txBody>
      </p:sp>
      <p:pic>
        <p:nvPicPr>
          <p:cNvPr id="3074" name="Picture 2" descr="http://business-ethics.com/wp-content/uploads/2012/03/EarthTalkKidsCommercialMessage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96136" y="4121092"/>
            <a:ext cx="2958306" cy="197220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427984" y="6093296"/>
            <a:ext cx="4572000" cy="415498"/>
          </a:xfrm>
          <a:prstGeom prst="rect">
            <a:avLst/>
          </a:prstGeom>
        </p:spPr>
        <p:txBody>
          <a:bodyPr>
            <a:spAutoFit/>
          </a:bodyPr>
          <a:lstStyle/>
          <a:p>
            <a:r>
              <a:rPr lang="en-US" sz="1050" dirty="0">
                <a:solidFill>
                  <a:schemeClr val="tx1">
                    <a:lumMod val="65000"/>
                    <a:lumOff val="35000"/>
                  </a:schemeClr>
                </a:solidFill>
              </a:rPr>
              <a:t>http://business-ethics.com/wp-content/uploads/2012/03/EarthTalkKidsCommercialMessages-1-300x200.jpg</a:t>
            </a:r>
          </a:p>
        </p:txBody>
      </p:sp>
    </p:spTree>
    <p:extLst>
      <p:ext uri="{BB962C8B-B14F-4D97-AF65-F5344CB8AC3E}">
        <p14:creationId xmlns:p14="http://schemas.microsoft.com/office/powerpoint/2010/main" val="8232197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p:txBody>
          <a:bodyPr/>
          <a:lstStyle/>
          <a:p>
            <a:pPr>
              <a:defRPr/>
            </a:pPr>
            <a:r>
              <a:rPr lang="en-US">
                <a:latin typeface="Akzidenz Grotesk BE Light"/>
              </a:rPr>
              <a:t>4</a:t>
            </a:r>
          </a:p>
        </p:txBody>
      </p:sp>
      <p:sp>
        <p:nvSpPr>
          <p:cNvPr id="24579" name="Slide Number Placeholder 5"/>
          <p:cNvSpPr>
            <a:spLocks noGrp="1"/>
          </p:cNvSpPr>
          <p:nvPr>
            <p:ph type="sldNum" sz="quarter" idx="4294967295"/>
          </p:nvPr>
        </p:nvSpPr>
        <p:spPr>
          <a:xfrm>
            <a:off x="8229600" y="6473825"/>
            <a:ext cx="758825" cy="247650"/>
          </a:xfrm>
          <a:prstGeom prst="rect">
            <a:avLst/>
          </a:prstGeom>
        </p:spPr>
        <p:txBody>
          <a:bodyPr/>
          <a:lstStyle/>
          <a:p>
            <a:pPr>
              <a:defRPr/>
            </a:pPr>
            <a:fld id="{D05323EB-4BAF-4D4E-8ECC-E2FA417CF36F}" type="slidenum">
              <a:rPr lang="en-US" smtClean="0">
                <a:latin typeface="Arial Black" pitchFamily="34" charset="0"/>
                <a:ea typeface="HelveticaNeueLT Std Blk Ext" pitchFamily="34" charset="0"/>
                <a:cs typeface="Arial Black" pitchFamily="34" charset="0"/>
              </a:rPr>
              <a:pPr>
                <a:defRPr/>
              </a:pPr>
              <a:t>11</a:t>
            </a:fld>
            <a:endParaRPr lang="en-US">
              <a:latin typeface="Arial Black" pitchFamily="34" charset="0"/>
              <a:ea typeface="HelveticaNeueLT Std Blk Ext" pitchFamily="34" charset="0"/>
              <a:cs typeface="Arial Black" pitchFamily="34" charset="0"/>
            </a:endParaRPr>
          </a:p>
        </p:txBody>
      </p:sp>
      <p:sp>
        <p:nvSpPr>
          <p:cNvPr id="101378" name="Rectangle 2"/>
          <p:cNvSpPr>
            <a:spLocks noGrp="1" noChangeArrowheads="1"/>
          </p:cNvSpPr>
          <p:nvPr>
            <p:ph type="title"/>
          </p:nvPr>
        </p:nvSpPr>
        <p:spPr/>
        <p:txBody>
          <a:bodyPr/>
          <a:lstStyle/>
          <a:p>
            <a:pPr eaLnBrk="1" hangingPunct="1">
              <a:defRPr/>
            </a:pPr>
            <a:r>
              <a:rPr lang="en-US" sz="3400">
                <a:latin typeface="HelveticaNeueLT Std Med Ext" pitchFamily="29" charset="0"/>
              </a:rPr>
              <a:t>Ethical Aspects of Advertising</a:t>
            </a:r>
          </a:p>
        </p:txBody>
      </p:sp>
      <p:sp>
        <p:nvSpPr>
          <p:cNvPr id="34821" name="Rectangle 3"/>
          <p:cNvSpPr>
            <a:spLocks noGrp="1" noChangeArrowheads="1"/>
          </p:cNvSpPr>
          <p:nvPr>
            <p:ph type="body" idx="1"/>
          </p:nvPr>
        </p:nvSpPr>
        <p:spPr>
          <a:xfrm>
            <a:off x="755576" y="1916832"/>
            <a:ext cx="7315200" cy="4114800"/>
          </a:xfrm>
        </p:spPr>
        <p:txBody>
          <a:bodyPr/>
          <a:lstStyle/>
          <a:p>
            <a:pPr marL="282575" eaLnBrk="1" hangingPunct="1">
              <a:lnSpc>
                <a:spcPct val="80000"/>
              </a:lnSpc>
            </a:pPr>
            <a:r>
              <a:rPr lang="en-US" altLang="en-US" dirty="0"/>
              <a:t>Tobacco, alcohol, gambling and lotteries are product categories of greatest concern </a:t>
            </a:r>
          </a:p>
          <a:p>
            <a:pPr lvl="1" eaLnBrk="1" hangingPunct="1">
              <a:lnSpc>
                <a:spcPct val="80000"/>
              </a:lnSpc>
            </a:pPr>
            <a:r>
              <a:rPr lang="en-US" altLang="en-US" sz="2400" dirty="0"/>
              <a:t>How does the concept of “primary demand” provide insights here?</a:t>
            </a:r>
          </a:p>
          <a:p>
            <a:pPr lvl="1" eaLnBrk="1" hangingPunct="1">
              <a:lnSpc>
                <a:spcPct val="80000"/>
              </a:lnSpc>
            </a:pPr>
            <a:r>
              <a:rPr lang="en-US" altLang="en-US" sz="2400" dirty="0"/>
              <a:t>What does the literature say about advertising’s impact on these product categories?</a:t>
            </a:r>
          </a:p>
          <a:p>
            <a:pPr lvl="1" eaLnBrk="1" hangingPunct="1">
              <a:lnSpc>
                <a:spcPct val="80000"/>
              </a:lnSpc>
            </a:pPr>
            <a:r>
              <a:rPr lang="en-US" altLang="en-US" sz="2400" dirty="0"/>
              <a:t>Doesn’t the government advertise gambling through state lotteries?</a:t>
            </a:r>
          </a:p>
        </p:txBody>
      </p:sp>
      <p:sp>
        <p:nvSpPr>
          <p:cNvPr id="34822" name="Text Box 4"/>
          <p:cNvSpPr txBox="1">
            <a:spLocks noChangeArrowheads="1"/>
          </p:cNvSpPr>
          <p:nvPr/>
        </p:nvSpPr>
        <p:spPr bwMode="auto">
          <a:xfrm>
            <a:off x="683568" y="1373187"/>
            <a:ext cx="6781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50000"/>
              </a:spcBef>
              <a:buClrTx/>
              <a:buSzTx/>
              <a:buFontTx/>
              <a:buNone/>
            </a:pPr>
            <a:r>
              <a:rPr lang="en-US" altLang="en-US" sz="2800" dirty="0">
                <a:solidFill>
                  <a:srgbClr val="8AB900"/>
                </a:solidFill>
                <a:latin typeface="HelveticaNeueLT Std Hvy Ext"/>
                <a:ea typeface="HelveticaNeueLT Std Hvy Ext"/>
                <a:cs typeface="HelveticaNeueLT Std Hvy Ext"/>
              </a:rPr>
              <a:t>Advertising Controversial Products</a:t>
            </a:r>
            <a:endParaRPr lang="en-US" altLang="en-US" sz="1800" dirty="0">
              <a:solidFill>
                <a:schemeClr val="tx1"/>
              </a:solidFill>
              <a:latin typeface="HelveticaNeueLT Std Hvy Ext"/>
              <a:ea typeface="HelveticaNeueLT Std Hvy Ext"/>
              <a:cs typeface="HelveticaNeueLT Std Hvy Ext"/>
            </a:endParaRPr>
          </a:p>
        </p:txBody>
      </p:sp>
    </p:spTree>
    <p:extLst>
      <p:ext uri="{BB962C8B-B14F-4D97-AF65-F5344CB8AC3E}">
        <p14:creationId xmlns:p14="http://schemas.microsoft.com/office/powerpoint/2010/main" val="15632831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822"/>
                                        </p:tgtEl>
                                        <p:attrNameLst>
                                          <p:attrName>style.visibility</p:attrName>
                                        </p:attrNameLst>
                                      </p:cBhvr>
                                      <p:to>
                                        <p:strVal val="visible"/>
                                      </p:to>
                                    </p:set>
                                    <p:animEffect transition="in" filter="fade">
                                      <p:cBhvr>
                                        <p:cTn id="7" dur="2000"/>
                                        <p:tgtEl>
                                          <p:spTgt spid="348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4821">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821">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4821">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482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1" grpId="0" build="p"/>
      <p:bldP spid="348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txBox="1">
            <a:spLocks noGrp="1"/>
          </p:cNvSpPr>
          <p:nvPr/>
        </p:nvSpPr>
        <p:spPr bwMode="auto">
          <a:xfrm>
            <a:off x="12700" y="6172200"/>
            <a:ext cx="1071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r>
              <a:rPr lang="en-US" altLang="en-US" sz="1400">
                <a:solidFill>
                  <a:schemeClr val="tx1"/>
                </a:solidFill>
                <a:latin typeface="Akzidenz Grotesk BE Light"/>
              </a:rPr>
              <a:t>4</a:t>
            </a:r>
          </a:p>
        </p:txBody>
      </p:sp>
      <p:sp>
        <p:nvSpPr>
          <p:cNvPr id="21507" name="Slide Number Placeholder 5"/>
          <p:cNvSpPr txBox="1">
            <a:spLocks noGrp="1"/>
          </p:cNvSpPr>
          <p:nvPr/>
        </p:nvSpPr>
        <p:spPr bwMode="auto">
          <a:xfrm>
            <a:off x="15875" y="6400800"/>
            <a:ext cx="1066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a:spcBef>
                <a:spcPct val="0"/>
              </a:spcBef>
              <a:buClrTx/>
              <a:buSzTx/>
              <a:buFontTx/>
              <a:buNone/>
            </a:pPr>
            <a:fld id="{38F340A3-B190-40CB-AB7C-9C4F1963CA5F}" type="slidenum">
              <a:rPr lang="en-US" altLang="en-US" sz="1400">
                <a:solidFill>
                  <a:schemeClr val="tx1"/>
                </a:solidFill>
                <a:latin typeface="Arial Black" pitchFamily="34" charset="0"/>
                <a:ea typeface="HelveticaNeueLT Std Blk Ext" pitchFamily="34" charset="0"/>
                <a:cs typeface="Arial Black" pitchFamily="34" charset="0"/>
              </a:rPr>
              <a:pPr algn="ctr">
                <a:spcBef>
                  <a:spcPct val="0"/>
                </a:spcBef>
                <a:buClrTx/>
                <a:buSzTx/>
                <a:buFontTx/>
                <a:buNone/>
              </a:pPr>
              <a:t>12</a:t>
            </a:fld>
            <a:endParaRPr lang="en-US" altLang="en-US" sz="1400">
              <a:solidFill>
                <a:schemeClr val="tx1"/>
              </a:solidFill>
              <a:latin typeface="Arial Black" pitchFamily="34" charset="0"/>
              <a:ea typeface="HelveticaNeueLT Std Blk Ext" pitchFamily="34" charset="0"/>
              <a:cs typeface="Arial Black" pitchFamily="34" charset="0"/>
            </a:endParaRPr>
          </a:p>
        </p:txBody>
      </p:sp>
      <p:sp>
        <p:nvSpPr>
          <p:cNvPr id="104450" name="Rectangle 2"/>
          <p:cNvSpPr>
            <a:spLocks noGrp="1" noChangeArrowheads="1"/>
          </p:cNvSpPr>
          <p:nvPr>
            <p:ph type="title" idx="4294967295"/>
          </p:nvPr>
        </p:nvSpPr>
        <p:spPr/>
        <p:txBody>
          <a:bodyPr/>
          <a:lstStyle/>
          <a:p>
            <a:pPr eaLnBrk="1" hangingPunct="1">
              <a:defRPr/>
            </a:pPr>
            <a:r>
              <a:rPr lang="en-US" dirty="0">
                <a:latin typeface="HelveticaNeueLT Std Med Ext" pitchFamily="29" charset="0"/>
              </a:rPr>
              <a:t>Advertising Code UK</a:t>
            </a:r>
          </a:p>
        </p:txBody>
      </p:sp>
      <p:sp>
        <p:nvSpPr>
          <p:cNvPr id="21509" name="Rectangle 3"/>
          <p:cNvSpPr>
            <a:spLocks noGrp="1" noChangeArrowheads="1"/>
          </p:cNvSpPr>
          <p:nvPr>
            <p:ph type="body" idx="4294967295"/>
          </p:nvPr>
        </p:nvSpPr>
        <p:spPr/>
        <p:txBody>
          <a:bodyPr/>
          <a:lstStyle/>
          <a:p>
            <a:pPr eaLnBrk="1" hangingPunct="1">
              <a:lnSpc>
                <a:spcPct val="80000"/>
              </a:lnSpc>
            </a:pPr>
            <a:endParaRPr lang="en-US" altLang="en-US"/>
          </a:p>
          <a:p>
            <a:pPr eaLnBrk="1" hangingPunct="1">
              <a:lnSpc>
                <a:spcPct val="80000"/>
              </a:lnSpc>
              <a:buFontTx/>
              <a:buNone/>
            </a:pPr>
            <a:endParaRPr lang="en-US" altLang="en-US"/>
          </a:p>
        </p:txBody>
      </p:sp>
      <p:sp>
        <p:nvSpPr>
          <p:cNvPr id="21510" name="Text Box 4"/>
          <p:cNvSpPr txBox="1">
            <a:spLocks noChangeArrowheads="1"/>
          </p:cNvSpPr>
          <p:nvPr/>
        </p:nvSpPr>
        <p:spPr bwMode="auto">
          <a:xfrm>
            <a:off x="1447800" y="1447800"/>
            <a:ext cx="7300913"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1800">
                <a:solidFill>
                  <a:schemeClr val="tx1"/>
                </a:solidFill>
                <a:latin typeface="Arial" pitchFamily="34" charset="0"/>
              </a:rPr>
              <a:t>The Advertising Standards Authority (ASA) considers various factors before deciding whether an advertisement is offensive including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medium in which it appears,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target audience,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the particular product or service </a:t>
            </a:r>
          </a:p>
          <a:p>
            <a:pPr eaLnBrk="1" hangingPunct="1">
              <a:spcBef>
                <a:spcPct val="0"/>
              </a:spcBef>
              <a:spcAft>
                <a:spcPts val="600"/>
              </a:spcAft>
              <a:buClr>
                <a:srgbClr val="000099"/>
              </a:buClr>
              <a:buSzTx/>
              <a:buFont typeface="Arial" pitchFamily="34" charset="0"/>
              <a:buChar char="•"/>
            </a:pPr>
            <a:r>
              <a:rPr lang="en-GB" altLang="en-US" sz="1800">
                <a:solidFill>
                  <a:schemeClr val="tx1"/>
                </a:solidFill>
                <a:latin typeface="Arial" pitchFamily="34" charset="0"/>
              </a:rPr>
              <a:t>what is generally acceptable conduct at the time. </a:t>
            </a:r>
          </a:p>
          <a:p>
            <a:pPr eaLnBrk="1" hangingPunct="1">
              <a:spcBef>
                <a:spcPct val="0"/>
              </a:spcBef>
              <a:spcAft>
                <a:spcPts val="600"/>
              </a:spcAft>
              <a:buClrTx/>
              <a:buSzTx/>
              <a:buFont typeface="Arial" pitchFamily="34" charset="0"/>
              <a:buChar char="•"/>
            </a:pPr>
            <a:r>
              <a:rPr lang="en-GB" altLang="en-US" sz="1800">
                <a:solidFill>
                  <a:schemeClr val="tx1"/>
                </a:solidFill>
                <a:latin typeface="Arial" pitchFamily="34" charset="0"/>
              </a:rPr>
              <a:t>a ban today need not necessarily mean a ban in the future. This has led some observers to suggest that the boundaries of what is acceptable are forever being tested and pushed forward by advertisers.</a:t>
            </a:r>
          </a:p>
        </p:txBody>
      </p:sp>
    </p:spTree>
    <p:extLst>
      <p:ext uri="{BB962C8B-B14F-4D97-AF65-F5344CB8AC3E}">
        <p14:creationId xmlns:p14="http://schemas.microsoft.com/office/powerpoint/2010/main" val="1353719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GB" sz="2400" dirty="0">
                <a:solidFill>
                  <a:schemeClr val="tx1"/>
                </a:solidFill>
                <a:effectLst>
                  <a:outerShdw blurRad="38100" dist="38100" dir="2700000" algn="tl">
                    <a:srgbClr val="000000">
                      <a:alpha val="43137"/>
                    </a:srgbClr>
                  </a:outerShdw>
                </a:effectLst>
                <a:latin typeface="HelveticaNeueLT Std Blk Ext"/>
              </a:rPr>
              <a:t>Some of Britain’s Most Complained about TV </a:t>
            </a:r>
            <a:r>
              <a:rPr lang="en-GB" sz="2400" dirty="0" err="1">
                <a:solidFill>
                  <a:schemeClr val="tx1"/>
                </a:solidFill>
                <a:effectLst>
                  <a:outerShdw blurRad="38100" dist="38100" dir="2700000" algn="tl">
                    <a:srgbClr val="000000">
                      <a:alpha val="43137"/>
                    </a:srgbClr>
                  </a:outerShdw>
                </a:effectLst>
                <a:latin typeface="HelveticaNeueLT Std Blk Ext"/>
              </a:rPr>
              <a:t>AdS</a:t>
            </a:r>
            <a:br>
              <a:rPr lang="en-GB" dirty="0">
                <a:solidFill>
                  <a:schemeClr val="tx1"/>
                </a:solidFill>
                <a:latin typeface="HelveticaNeueLT Std Blk Ext"/>
              </a:rPr>
            </a:br>
            <a:endParaRPr lang="en-GB" dirty="0">
              <a:solidFill>
                <a:schemeClr val="tx1"/>
              </a:solidFill>
              <a:latin typeface="HelveticaNeueLT Std Blk Ext"/>
            </a:endParaRPr>
          </a:p>
        </p:txBody>
      </p:sp>
      <p:sp>
        <p:nvSpPr>
          <p:cNvPr id="29699" name="Footer Placeholder 1"/>
          <p:cNvSpPr>
            <a:spLocks noGrp="1"/>
          </p:cNvSpPr>
          <p:nvPr>
            <p:ph type="ftr" sz="quarter" idx="11"/>
          </p:nvPr>
        </p:nvSpPr>
        <p:spPr>
          <a:xfrm>
            <a:off x="1384300" y="6096000"/>
            <a:ext cx="1071563" cy="304800"/>
          </a:xfrm>
        </p:spPr>
        <p:txBody>
          <a:bodyPr/>
          <a:lstStyle/>
          <a:p>
            <a:pPr>
              <a:defRPr/>
            </a:pPr>
            <a:r>
              <a:rPr lang="en-US"/>
              <a:t>4</a:t>
            </a:r>
          </a:p>
        </p:txBody>
      </p:sp>
      <p:sp>
        <p:nvSpPr>
          <p:cNvPr id="22532" name="Text Box 4"/>
          <p:cNvSpPr txBox="1">
            <a:spLocks noChangeArrowheads="1"/>
          </p:cNvSpPr>
          <p:nvPr/>
        </p:nvSpPr>
        <p:spPr bwMode="auto">
          <a:xfrm>
            <a:off x="900113" y="1268413"/>
            <a:ext cx="2743200" cy="574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
                <a:srgbClr val="FF0000"/>
              </a:buClr>
              <a:buSzTx/>
              <a:buFont typeface="Wingdings" pitchFamily="2" charset="2"/>
              <a:buNone/>
            </a:pPr>
            <a:r>
              <a:rPr lang="en-GB" altLang="en-US" sz="2000" dirty="0">
                <a:solidFill>
                  <a:schemeClr val="tx1"/>
                </a:solidFill>
                <a:latin typeface="Arial" pitchFamily="34" charset="0"/>
              </a:rPr>
              <a:t>Advertiser/Product</a:t>
            </a: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 </a:t>
            </a:r>
            <a:r>
              <a:rPr lang="en-GB" altLang="en-US" sz="1800" dirty="0">
                <a:solidFill>
                  <a:schemeClr val="tx1"/>
                </a:solidFill>
                <a:latin typeface="Arial" pitchFamily="34" charset="0"/>
              </a:rPr>
              <a:t>Paddy Power</a:t>
            </a: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2"/>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2"/>
              </a:rPr>
              <a:t>Paddy Power</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3"/>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3"/>
              </a:rPr>
              <a:t>Marie </a:t>
            </a:r>
            <a:r>
              <a:rPr lang="en-GB" altLang="en-US" sz="1800" dirty="0" err="1">
                <a:solidFill>
                  <a:schemeClr val="tx1"/>
                </a:solidFill>
                <a:latin typeface="Arial" pitchFamily="34" charset="0"/>
                <a:hlinkClick r:id="rId3"/>
              </a:rPr>
              <a:t>Stopes</a:t>
            </a: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4"/>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5"/>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5"/>
              </a:rPr>
              <a:t>KFC/Zinger Crunch  Salad</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7"/>
              </a:rPr>
              <a:t>Go Compare</a:t>
            </a: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6"/>
            </a:endParaRPr>
          </a:p>
          <a:p>
            <a:pPr eaLnBrk="1" hangingPunct="1">
              <a:spcBef>
                <a:spcPct val="0"/>
              </a:spcBef>
              <a:buClr>
                <a:srgbClr val="FF0000"/>
              </a:buClr>
              <a:buSzTx/>
              <a:buFont typeface="Wingdings" pitchFamily="2" charset="2"/>
              <a:buNone/>
            </a:pPr>
            <a:r>
              <a:rPr lang="en-GB" altLang="en-US" sz="1800" dirty="0">
                <a:solidFill>
                  <a:schemeClr val="tx1"/>
                </a:solidFill>
                <a:latin typeface="Arial" pitchFamily="34" charset="0"/>
                <a:hlinkClick r:id="rId6"/>
              </a:rPr>
              <a:t>Wrigley’s/</a:t>
            </a:r>
            <a:r>
              <a:rPr lang="en-GB" altLang="en-US" sz="1800" dirty="0" err="1">
                <a:solidFill>
                  <a:schemeClr val="tx1"/>
                </a:solidFill>
                <a:latin typeface="Arial" pitchFamily="34" charset="0"/>
                <a:hlinkClick r:id="rId6"/>
              </a:rPr>
              <a:t>Xcite</a:t>
            </a:r>
            <a:endParaRPr lang="en-GB" altLang="en-US" sz="1800" dirty="0">
              <a:solidFill>
                <a:schemeClr val="tx1"/>
              </a:solidFill>
              <a:latin typeface="Arial" pitchFamily="34" charset="0"/>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8"/>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r>
              <a:rPr lang="en-GB" altLang="en-US" sz="1800" dirty="0" err="1">
                <a:solidFill>
                  <a:schemeClr val="tx1"/>
                </a:solidFill>
                <a:latin typeface="Arial" pitchFamily="34" charset="0"/>
                <a:hlinkClick r:id="rId10"/>
              </a:rPr>
              <a:t>Barnados</a:t>
            </a:r>
            <a:endParaRPr lang="en-GB" altLang="en-US" sz="1800" dirty="0">
              <a:solidFill>
                <a:schemeClr val="tx1"/>
              </a:solidFill>
              <a:latin typeface="Arial" pitchFamily="34" charset="0"/>
              <a:hlinkClick r:id="rId9"/>
            </a:endParaRPr>
          </a:p>
          <a:p>
            <a:pPr eaLnBrk="1" hangingPunct="1">
              <a:spcBef>
                <a:spcPct val="0"/>
              </a:spcBef>
              <a:buClr>
                <a:srgbClr val="FF0000"/>
              </a:buClr>
              <a:buSzTx/>
              <a:buFont typeface="Wingdings" pitchFamily="2" charset="2"/>
              <a:buNone/>
            </a:pPr>
            <a:endParaRPr lang="en-GB" altLang="en-US" sz="1800" dirty="0">
              <a:solidFill>
                <a:schemeClr val="tx1"/>
              </a:solidFill>
              <a:latin typeface="Arial" pitchFamily="34" charset="0"/>
              <a:hlinkClick r:id="rId9"/>
            </a:endParaRPr>
          </a:p>
        </p:txBody>
      </p:sp>
      <p:sp>
        <p:nvSpPr>
          <p:cNvPr id="22533" name="Text Box 5"/>
          <p:cNvSpPr txBox="1">
            <a:spLocks noChangeArrowheads="1"/>
          </p:cNvSpPr>
          <p:nvPr/>
        </p:nvSpPr>
        <p:spPr bwMode="auto">
          <a:xfrm>
            <a:off x="3276600" y="1268413"/>
            <a:ext cx="3959225" cy="571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spcAft>
                <a:spcPts val="600"/>
              </a:spcAft>
              <a:buClrTx/>
              <a:buSzTx/>
              <a:buFontTx/>
              <a:buNone/>
            </a:pPr>
            <a:r>
              <a:rPr lang="en-GB" altLang="en-US" sz="2000" dirty="0">
                <a:solidFill>
                  <a:schemeClr val="tx1"/>
                </a:solidFill>
                <a:latin typeface="Arial" pitchFamily="34" charset="0"/>
              </a:rPr>
              <a:t>Advertisement</a:t>
            </a:r>
          </a:p>
          <a:p>
            <a:pPr eaLnBrk="1" hangingPunct="1">
              <a:spcBef>
                <a:spcPct val="0"/>
              </a:spcBef>
              <a:buClrTx/>
              <a:buSzTx/>
              <a:buFontTx/>
              <a:buNone/>
            </a:pPr>
            <a:r>
              <a:rPr lang="en-GB" altLang="en-US" sz="1800" dirty="0">
                <a:solidFill>
                  <a:schemeClr val="tx1"/>
                </a:solidFill>
                <a:latin typeface="Arial" pitchFamily="34" charset="0"/>
              </a:rPr>
              <a:t>Bet that </a:t>
            </a:r>
            <a:r>
              <a:rPr lang="en-US" altLang="en-US" sz="1800" dirty="0">
                <a:solidFill>
                  <a:schemeClr val="tx1"/>
                </a:solidFill>
                <a:latin typeface="Arial" pitchFamily="34" charset="0"/>
              </a:rPr>
              <a:t>Oscar </a:t>
            </a:r>
            <a:r>
              <a:rPr lang="en-US" altLang="en-US" sz="1800" dirty="0" err="1">
                <a:solidFill>
                  <a:schemeClr val="tx1"/>
                </a:solidFill>
                <a:latin typeface="Arial" pitchFamily="34" charset="0"/>
              </a:rPr>
              <a:t>Pistorius</a:t>
            </a:r>
            <a:r>
              <a:rPr lang="en-US" altLang="en-US" sz="1800" dirty="0">
                <a:solidFill>
                  <a:schemeClr val="tx1"/>
                </a:solidFill>
                <a:latin typeface="Arial" pitchFamily="34" charset="0"/>
              </a:rPr>
              <a:t> would walk free from his murder trial (upheld)</a:t>
            </a:r>
            <a:endParaRPr lang="en-GB" altLang="en-US" sz="1800" dirty="0">
              <a:solidFill>
                <a:schemeClr val="tx1"/>
              </a:solidFill>
              <a:latin typeface="Arial" pitchFamily="34" charset="0"/>
            </a:endParaRP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Blindfolded footballer kicking cat instead of ball (Cleared)</a:t>
            </a:r>
          </a:p>
          <a:p>
            <a:pPr eaLnBrk="1" hangingPunct="1">
              <a:spcBef>
                <a:spcPct val="0"/>
              </a:spcBef>
              <a:buClrTx/>
              <a:buSzTx/>
              <a:buFontTx/>
              <a:buNone/>
            </a:pPr>
            <a:r>
              <a:rPr lang="en-GB" altLang="en-US" sz="1800" dirty="0">
                <a:solidFill>
                  <a:schemeClr val="tx1"/>
                </a:solidFill>
                <a:latin typeface="Arial" pitchFamily="34" charset="0"/>
              </a:rPr>
              <a:t>Women being late for their periods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Call Centre workers sing with full mouth (Cleared)</a:t>
            </a:r>
          </a:p>
          <a:p>
            <a:pPr eaLnBrk="1" hangingPunct="1">
              <a:spcBef>
                <a:spcPct val="0"/>
              </a:spcBef>
              <a:buClrTx/>
              <a:buSzTx/>
              <a:buFontTx/>
              <a:buNone/>
            </a:pPr>
            <a:endParaRPr lang="en-GB" altLang="en-US" sz="1800" dirty="0">
              <a:solidFill>
                <a:schemeClr val="tx1"/>
              </a:solidFill>
              <a:latin typeface="Arial" pitchFamily="34" charset="0"/>
            </a:endParaRPr>
          </a:p>
          <a:p>
            <a:pPr eaLnBrk="1" hangingPunct="1">
              <a:spcBef>
                <a:spcPct val="0"/>
              </a:spcBef>
              <a:buClrTx/>
              <a:buSzTx/>
              <a:buFontTx/>
              <a:buNone/>
            </a:pPr>
            <a:r>
              <a:rPr lang="en-GB" altLang="en-US" sz="1800" dirty="0">
                <a:solidFill>
                  <a:schemeClr val="tx1"/>
                </a:solidFill>
                <a:latin typeface="Arial" pitchFamily="34" charset="0"/>
              </a:rPr>
              <a:t>Former footballer Stuart “Psycho” Pearce kicks a football into </a:t>
            </a:r>
            <a:r>
              <a:rPr lang="en-GB" altLang="en-US" sz="1800" dirty="0" err="1">
                <a:solidFill>
                  <a:schemeClr val="tx1"/>
                </a:solidFill>
                <a:latin typeface="Arial" pitchFamily="34" charset="0"/>
              </a:rPr>
              <a:t>Compario</a:t>
            </a:r>
            <a:r>
              <a:rPr lang="en-GB" altLang="en-US" sz="1800" dirty="0">
                <a:solidFill>
                  <a:schemeClr val="tx1"/>
                </a:solidFill>
                <a:latin typeface="Arial" pitchFamily="34" charset="0"/>
              </a:rPr>
              <a:t> (Cleared)</a:t>
            </a:r>
          </a:p>
          <a:p>
            <a:pPr eaLnBrk="1" hangingPunct="1">
              <a:lnSpc>
                <a:spcPct val="160000"/>
              </a:lnSpc>
              <a:spcBef>
                <a:spcPct val="0"/>
              </a:spcBef>
              <a:buClrTx/>
              <a:buSzTx/>
              <a:buFontTx/>
              <a:buNone/>
            </a:pPr>
            <a:r>
              <a:rPr lang="en-GB" altLang="en-US" sz="1800" dirty="0">
                <a:solidFill>
                  <a:schemeClr val="tx1"/>
                </a:solidFill>
                <a:latin typeface="Arial" pitchFamily="34" charset="0"/>
              </a:rPr>
              <a:t>Man vomits dog (Upheld)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a:p>
            <a:pPr eaLnBrk="1" hangingPunct="1">
              <a:lnSpc>
                <a:spcPct val="110000"/>
              </a:lnSpc>
              <a:spcBef>
                <a:spcPct val="0"/>
              </a:spcBef>
              <a:buClrTx/>
              <a:buSzTx/>
              <a:buFontTx/>
              <a:buNone/>
            </a:pPr>
            <a:r>
              <a:rPr lang="en-GB" altLang="en-US" sz="1800" dirty="0">
                <a:solidFill>
                  <a:schemeClr val="tx1"/>
                </a:solidFill>
                <a:latin typeface="Arial" pitchFamily="34" charset="0"/>
              </a:rPr>
              <a:t>Domestic abuse (Cleared)</a:t>
            </a:r>
          </a:p>
          <a:p>
            <a:pPr eaLnBrk="1" hangingPunct="1">
              <a:lnSpc>
                <a:spcPct val="110000"/>
              </a:lnSpc>
              <a:spcBef>
                <a:spcPct val="0"/>
              </a:spcBef>
              <a:buClrTx/>
              <a:buSzTx/>
              <a:buFontTx/>
              <a:buNone/>
            </a:pPr>
            <a:endParaRPr lang="en-GB" altLang="en-US" sz="1800" dirty="0">
              <a:solidFill>
                <a:schemeClr val="tx1"/>
              </a:solidFill>
              <a:latin typeface="Arial" pitchFamily="34" charset="0"/>
            </a:endParaRPr>
          </a:p>
        </p:txBody>
      </p:sp>
      <p:sp>
        <p:nvSpPr>
          <p:cNvPr id="22534" name="Text Box 6"/>
          <p:cNvSpPr txBox="1">
            <a:spLocks noChangeArrowheads="1"/>
          </p:cNvSpPr>
          <p:nvPr/>
        </p:nvSpPr>
        <p:spPr bwMode="auto">
          <a:xfrm>
            <a:off x="7010400" y="1600200"/>
            <a:ext cx="1911350" cy="59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5200 + (2014)</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1313 (2010)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1088 + 3600 other obj.(2010)</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1671 (2005)</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1008 (2012)</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863 (2003)</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r>
              <a:rPr lang="en-GB" altLang="en-US" sz="1800">
                <a:solidFill>
                  <a:schemeClr val="tx1"/>
                </a:solidFill>
                <a:latin typeface="Arial" pitchFamily="34" charset="0"/>
              </a:rPr>
              <a:t>840 (2008)</a:t>
            </a: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1800">
              <a:solidFill>
                <a:schemeClr val="tx1"/>
              </a:solidFill>
              <a:latin typeface="Arial" pitchFamily="34" charset="0"/>
            </a:endParaRPr>
          </a:p>
          <a:p>
            <a:pPr algn="r" eaLnBrk="1" hangingPunct="1">
              <a:spcBef>
                <a:spcPct val="0"/>
              </a:spcBef>
              <a:buClrTx/>
              <a:buSzTx/>
              <a:buFontTx/>
              <a:buNone/>
            </a:pPr>
            <a:endParaRPr lang="en-GB" altLang="en-US" sz="2000">
              <a:solidFill>
                <a:schemeClr val="tx1"/>
              </a:solidFill>
              <a:latin typeface="Arial" pitchFamily="34" charset="0"/>
            </a:endParaRPr>
          </a:p>
        </p:txBody>
      </p:sp>
      <p:sp>
        <p:nvSpPr>
          <p:cNvPr id="22535" name="Rectangle 1"/>
          <p:cNvSpPr>
            <a:spLocks noChangeArrowheads="1"/>
          </p:cNvSpPr>
          <p:nvPr/>
        </p:nvSpPr>
        <p:spPr bwMode="auto">
          <a:xfrm>
            <a:off x="7407275" y="1316038"/>
            <a:ext cx="1441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hangingPunct="1">
              <a:spcBef>
                <a:spcPct val="0"/>
              </a:spcBef>
              <a:spcAft>
                <a:spcPts val="600"/>
              </a:spcAft>
              <a:buClrTx/>
              <a:buSzTx/>
              <a:buFontTx/>
              <a:buNone/>
            </a:pPr>
            <a:r>
              <a:rPr lang="en-GB" altLang="en-US" sz="1800" b="1">
                <a:solidFill>
                  <a:srgbClr val="000000"/>
                </a:solidFill>
                <a:latin typeface="Arial" pitchFamily="34" charset="0"/>
              </a:rPr>
              <a:t>Complaints</a:t>
            </a:r>
          </a:p>
        </p:txBody>
      </p:sp>
    </p:spTree>
    <p:extLst>
      <p:ext uri="{BB962C8B-B14F-4D97-AF65-F5344CB8AC3E}">
        <p14:creationId xmlns:p14="http://schemas.microsoft.com/office/powerpoint/2010/main" val="159494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Banned </a:t>
            </a:r>
            <a:r>
              <a:rPr lang="en-GB" dirty="0" err="1"/>
              <a:t>PADDy</a:t>
            </a:r>
            <a:r>
              <a:rPr lang="en-GB" dirty="0"/>
              <a:t> Power AD</a:t>
            </a:r>
            <a:endParaRPr lang="en-US" dirty="0"/>
          </a:p>
        </p:txBody>
      </p:sp>
      <p:pic>
        <p:nvPicPr>
          <p:cNvPr id="2355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1819275"/>
            <a:ext cx="6564313" cy="3697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10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Moving On</a:t>
            </a:r>
          </a:p>
        </p:txBody>
      </p:sp>
      <p:sp>
        <p:nvSpPr>
          <p:cNvPr id="24579" name="Content Placeholder 2"/>
          <p:cNvSpPr>
            <a:spLocks noGrp="1"/>
          </p:cNvSpPr>
          <p:nvPr>
            <p:ph idx="1"/>
          </p:nvPr>
        </p:nvSpPr>
        <p:spPr/>
        <p:txBody>
          <a:bodyPr/>
          <a:lstStyle/>
          <a:p>
            <a:endParaRPr lang="en-GB" altLang="en-US"/>
          </a:p>
          <a:p>
            <a:endParaRPr lang="en-GB" altLang="en-US"/>
          </a:p>
          <a:p>
            <a:pPr algn="ctr">
              <a:buFont typeface="Wingdings 2" pitchFamily="18" charset="2"/>
              <a:buNone/>
            </a:pPr>
            <a:r>
              <a:rPr lang="en-GB" altLang="en-US"/>
              <a:t>Sustainable Marketing &amp; Corruption</a:t>
            </a:r>
          </a:p>
        </p:txBody>
      </p:sp>
    </p:spTree>
    <p:extLst>
      <p:ext uri="{BB962C8B-B14F-4D97-AF65-F5344CB8AC3E}">
        <p14:creationId xmlns:p14="http://schemas.microsoft.com/office/powerpoint/2010/main" val="11366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bwMode="auto">
          <a:xfrm>
            <a:off x="611188" y="142875"/>
            <a:ext cx="7804150" cy="11430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a:ea typeface="ＭＳ Ｐゴシック" pitchFamily="34" charset="-128"/>
              </a:rPr>
              <a:t>Increased Pressure to Use Ethical and Sustainable Practices</a:t>
            </a:r>
          </a:p>
        </p:txBody>
      </p:sp>
      <p:sp>
        <p:nvSpPr>
          <p:cNvPr id="344067" name="Rectangle 3"/>
          <p:cNvSpPr>
            <a:spLocks noGrp="1" noChangeArrowheads="1"/>
          </p:cNvSpPr>
          <p:nvPr>
            <p:ph type="body" idx="1"/>
          </p:nvPr>
        </p:nvSpPr>
        <p:spPr>
          <a:xfrm>
            <a:off x="4572000" y="1538288"/>
            <a:ext cx="4097338" cy="4849812"/>
          </a:xfrm>
        </p:spPr>
        <p:txBody>
          <a:bodyPr>
            <a:normAutofit fontScale="70000" lnSpcReduction="20000"/>
          </a:bodyPr>
          <a:lstStyle/>
          <a:p>
            <a:pPr eaLnBrk="1" hangingPunct="1">
              <a:lnSpc>
                <a:spcPct val="90000"/>
              </a:lnSpc>
              <a:defRPr/>
            </a:pPr>
            <a:r>
              <a:rPr lang="en-GB" dirty="0"/>
              <a:t>Environmental policies and practices</a:t>
            </a:r>
          </a:p>
          <a:p>
            <a:pPr lvl="1" eaLnBrk="1" hangingPunct="1">
              <a:lnSpc>
                <a:spcPct val="90000"/>
              </a:lnSpc>
              <a:defRPr/>
            </a:pPr>
            <a:r>
              <a:rPr lang="en-GB" dirty="0">
                <a:ea typeface="ＭＳ Ｐゴシック" pitchFamily="34" charset="-128"/>
              </a:rPr>
              <a:t>Climate change and global warming – emission of green house gases</a:t>
            </a:r>
          </a:p>
          <a:p>
            <a:pPr lvl="1" eaLnBrk="1" hangingPunct="1">
              <a:lnSpc>
                <a:spcPct val="90000"/>
              </a:lnSpc>
              <a:defRPr/>
            </a:pPr>
            <a:r>
              <a:rPr lang="en-GB" dirty="0">
                <a:ea typeface="ＭＳ Ｐゴシック" pitchFamily="34" charset="-128"/>
              </a:rPr>
              <a:t>Deforestation – believed to exacerbate global warming</a:t>
            </a:r>
          </a:p>
          <a:p>
            <a:pPr lvl="1" eaLnBrk="1" hangingPunct="1">
              <a:lnSpc>
                <a:spcPct val="90000"/>
              </a:lnSpc>
              <a:defRPr/>
            </a:pPr>
            <a:r>
              <a:rPr lang="en-GB" dirty="0">
                <a:ea typeface="ＭＳ Ｐゴシック" pitchFamily="34" charset="-128"/>
              </a:rPr>
              <a:t>Waste management</a:t>
            </a:r>
          </a:p>
          <a:p>
            <a:pPr lvl="1" eaLnBrk="1" hangingPunct="1">
              <a:lnSpc>
                <a:spcPct val="90000"/>
              </a:lnSpc>
              <a:defRPr/>
            </a:pPr>
            <a:r>
              <a:rPr lang="en-GB" dirty="0">
                <a:ea typeface="ＭＳ Ｐゴシック" pitchFamily="34" charset="-128"/>
              </a:rPr>
              <a:t>Food production and distribution</a:t>
            </a:r>
          </a:p>
          <a:p>
            <a:pPr lvl="1" eaLnBrk="1" hangingPunct="1">
              <a:lnSpc>
                <a:spcPct val="90000"/>
              </a:lnSpc>
              <a:defRPr/>
            </a:pPr>
            <a:r>
              <a:rPr lang="en-GB" dirty="0">
                <a:ea typeface="ＭＳ Ｐゴシック" pitchFamily="34" charset="-128"/>
              </a:rPr>
              <a:t>Loss of bio-diversity</a:t>
            </a:r>
          </a:p>
          <a:p>
            <a:pPr lvl="1" eaLnBrk="1" hangingPunct="1">
              <a:lnSpc>
                <a:spcPct val="90000"/>
              </a:lnSpc>
              <a:defRPr/>
            </a:pPr>
            <a:r>
              <a:rPr lang="en-GB" dirty="0">
                <a:ea typeface="ＭＳ Ｐゴシック" pitchFamily="34" charset="-128"/>
              </a:rPr>
              <a:t>The Focus is on Sustainable Development</a:t>
            </a:r>
            <a:endParaRPr lang="en-GB" dirty="0"/>
          </a:p>
          <a:p>
            <a:pPr eaLnBrk="1" hangingPunct="1">
              <a:lnSpc>
                <a:spcPct val="90000"/>
              </a:lnSpc>
              <a:defRPr/>
            </a:pPr>
            <a:endParaRPr lang="en-GB" dirty="0"/>
          </a:p>
          <a:p>
            <a:pPr eaLnBrk="1" hangingPunct="1">
              <a:lnSpc>
                <a:spcPct val="90000"/>
              </a:lnSpc>
              <a:defRPr/>
            </a:pPr>
            <a:r>
              <a:rPr lang="en-GB" dirty="0"/>
              <a:t>Ethical and welfare considerations</a:t>
            </a:r>
          </a:p>
          <a:p>
            <a:pPr eaLnBrk="1" hangingPunct="1">
              <a:lnSpc>
                <a:spcPct val="90000"/>
              </a:lnSpc>
              <a:defRPr/>
            </a:pPr>
            <a:endParaRPr lang="en-GB" dirty="0"/>
          </a:p>
          <a:p>
            <a:pPr eaLnBrk="1" hangingPunct="1">
              <a:lnSpc>
                <a:spcPct val="90000"/>
              </a:lnSpc>
              <a:defRPr/>
            </a:pPr>
            <a:r>
              <a:rPr lang="en-GB" dirty="0"/>
              <a:t>Addressing corruption</a:t>
            </a:r>
          </a:p>
          <a:p>
            <a:pPr eaLnBrk="1" hangingPunct="1">
              <a:lnSpc>
                <a:spcPct val="90000"/>
              </a:lnSpc>
              <a:defRPr/>
            </a:pPr>
            <a:endParaRPr lang="en-GB" dirty="0"/>
          </a:p>
        </p:txBody>
      </p:sp>
      <p:pic>
        <p:nvPicPr>
          <p:cNvPr id="25604" name="Picture 5"/>
          <p:cNvPicPr>
            <a:picLocks noChangeAspect="1" noChangeArrowheads="1"/>
          </p:cNvPicPr>
          <p:nvPr/>
        </p:nvPicPr>
        <p:blipFill>
          <a:blip r:embed="rId2">
            <a:extLst>
              <a:ext uri="{28A0092B-C50C-407E-A947-70E740481C1C}">
                <a14:useLocalDpi xmlns:a14="http://schemas.microsoft.com/office/drawing/2010/main" val="0"/>
              </a:ext>
            </a:extLst>
          </a:blip>
          <a:srcRect l="11833" r="9280"/>
          <a:stretch>
            <a:fillRect/>
          </a:stretch>
        </p:blipFill>
        <p:spPr bwMode="auto">
          <a:xfrm>
            <a:off x="285750" y="1714500"/>
            <a:ext cx="40005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3482174"/>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611188" y="333375"/>
            <a:ext cx="7772400" cy="658813"/>
          </a:xfrm>
          <a:ln>
            <a:miter lim="800000"/>
            <a:headEnd/>
            <a:tailEnd/>
          </a:ln>
        </p:spPr>
        <p:txBody>
          <a:bodyPr wrap="square" lIns="91440" tIns="45720" rIns="91440" bIns="45720" numCol="1" anchor="t" anchorCtr="0" compatLnSpc="1">
            <a:prstTxWarp prst="textNoShape">
              <a:avLst/>
            </a:prstTxWarp>
          </a:bodyPr>
          <a:lstStyle/>
          <a:p>
            <a:pPr>
              <a:defRPr/>
            </a:pPr>
            <a:r>
              <a:rPr lang="en-GB" altLang="en-US" sz="3200">
                <a:ea typeface="ＭＳ Ｐゴシック" pitchFamily="34" charset="-128"/>
              </a:rPr>
              <a:t>Ecologically Sustainable Marketing</a:t>
            </a:r>
          </a:p>
        </p:txBody>
      </p:sp>
      <p:sp>
        <p:nvSpPr>
          <p:cNvPr id="26627" name="Content Placeholder 2"/>
          <p:cNvSpPr>
            <a:spLocks noGrp="1"/>
          </p:cNvSpPr>
          <p:nvPr>
            <p:ph idx="1"/>
          </p:nvPr>
        </p:nvSpPr>
        <p:spPr>
          <a:xfrm>
            <a:off x="684213" y="1268413"/>
            <a:ext cx="7745412" cy="4725987"/>
          </a:xfrm>
        </p:spPr>
        <p:txBody>
          <a:bodyPr/>
          <a:lstStyle/>
          <a:p>
            <a:pPr eaLnBrk="1" hangingPunct="1">
              <a:lnSpc>
                <a:spcPct val="90000"/>
              </a:lnSpc>
              <a:spcAft>
                <a:spcPts val="600"/>
              </a:spcAft>
            </a:pPr>
            <a:r>
              <a:rPr lang="en-GB" altLang="en-US" sz="2800">
                <a:ea typeface="ＭＳ Ｐゴシック" pitchFamily="34" charset="-128"/>
              </a:rPr>
              <a:t>Meeting the needs of the present generation without compromising the ability of future generations to meet their own needs</a:t>
            </a:r>
          </a:p>
          <a:p>
            <a:pPr eaLnBrk="1" hangingPunct="1">
              <a:lnSpc>
                <a:spcPct val="90000"/>
              </a:lnSpc>
              <a:spcAft>
                <a:spcPts val="600"/>
              </a:spcAft>
            </a:pPr>
            <a:r>
              <a:rPr lang="en-GB" altLang="en-US" sz="2800">
                <a:ea typeface="ＭＳ Ｐゴシック" pitchFamily="34" charset="-128"/>
              </a:rPr>
              <a:t>Holistic approach to the environment</a:t>
            </a:r>
          </a:p>
          <a:p>
            <a:pPr eaLnBrk="1" hangingPunct="1">
              <a:lnSpc>
                <a:spcPct val="90000"/>
              </a:lnSpc>
              <a:spcAft>
                <a:spcPts val="600"/>
              </a:spcAft>
            </a:pPr>
            <a:r>
              <a:rPr lang="en-GB" altLang="en-US" sz="2800">
                <a:ea typeface="ＭＳ Ｐゴシック" pitchFamily="34" charset="-128"/>
              </a:rPr>
              <a:t>Changes to management systems, company philosophy, marketing approaches</a:t>
            </a:r>
          </a:p>
          <a:p>
            <a:pPr eaLnBrk="1" hangingPunct="1">
              <a:lnSpc>
                <a:spcPct val="90000"/>
              </a:lnSpc>
              <a:spcAft>
                <a:spcPts val="600"/>
              </a:spcAft>
            </a:pPr>
            <a:r>
              <a:rPr lang="en-GB" altLang="en-US" sz="2800">
                <a:ea typeface="ＭＳ Ｐゴシック" pitchFamily="34" charset="-128"/>
              </a:rPr>
              <a:t>Aim to enhance the ‘triple bottom line’ – economic efficiency, environment, equity</a:t>
            </a:r>
          </a:p>
          <a:p>
            <a:pPr eaLnBrk="1" hangingPunct="1">
              <a:lnSpc>
                <a:spcPct val="90000"/>
              </a:lnSpc>
              <a:spcAft>
                <a:spcPts val="600"/>
              </a:spcAft>
            </a:pPr>
            <a:r>
              <a:rPr lang="en-GB" altLang="en-US" sz="2800">
                <a:ea typeface="ＭＳ Ｐゴシック" pitchFamily="34" charset="-128"/>
              </a:rPr>
              <a:t>Protect and restore ecological systems and well being</a:t>
            </a:r>
          </a:p>
        </p:txBody>
      </p:sp>
    </p:spTree>
    <p:extLst>
      <p:ext uri="{BB962C8B-B14F-4D97-AF65-F5344CB8AC3E}">
        <p14:creationId xmlns:p14="http://schemas.microsoft.com/office/powerpoint/2010/main" val="19514602"/>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657225" y="98425"/>
            <a:ext cx="7772400" cy="1143000"/>
          </a:xfrm>
          <a:ln>
            <a:miter lim="800000"/>
            <a:headEnd/>
            <a:tailEnd/>
          </a:ln>
        </p:spPr>
        <p:txBody>
          <a:bodyPr wrap="square" lIns="91440" tIns="45720" rIns="91440" bIns="45720" numCol="1" anchor="t" anchorCtr="0" compatLnSpc="1">
            <a:prstTxWarp prst="textNoShape">
              <a:avLst/>
            </a:prstTxWarp>
          </a:bodyPr>
          <a:lstStyle/>
          <a:p>
            <a:pPr eaLnBrk="1" hangingPunct="1">
              <a:defRPr/>
            </a:pPr>
            <a:r>
              <a:rPr lang="en-GB" altLang="en-US" sz="3200">
                <a:ea typeface="ＭＳ Ｐゴシック" pitchFamily="34" charset="-128"/>
              </a:rPr>
              <a:t>Benefits From Environmental Management</a:t>
            </a:r>
          </a:p>
        </p:txBody>
      </p:sp>
      <p:sp>
        <p:nvSpPr>
          <p:cNvPr id="27651" name="Rectangle 3"/>
          <p:cNvSpPr>
            <a:spLocks noGrp="1" noChangeArrowheads="1"/>
          </p:cNvSpPr>
          <p:nvPr>
            <p:ph type="body" idx="1"/>
          </p:nvPr>
        </p:nvSpPr>
        <p:spPr>
          <a:xfrm>
            <a:off x="4356100" y="1341438"/>
            <a:ext cx="4311650" cy="4786312"/>
          </a:xfrm>
        </p:spPr>
        <p:txBody>
          <a:bodyPr/>
          <a:lstStyle/>
          <a:p>
            <a:pPr eaLnBrk="1" hangingPunct="1"/>
            <a:r>
              <a:rPr lang="en-GB" altLang="en-US" sz="2800">
                <a:ea typeface="ＭＳ Ｐゴシック" pitchFamily="34" charset="-128"/>
              </a:rPr>
              <a:t>New revenue streams</a:t>
            </a:r>
          </a:p>
          <a:p>
            <a:pPr eaLnBrk="1" hangingPunct="1"/>
            <a:r>
              <a:rPr lang="en-GB" altLang="en-US" sz="2800">
                <a:ea typeface="ＭＳ Ｐゴシック" pitchFamily="34" charset="-128"/>
              </a:rPr>
              <a:t>Improved product design</a:t>
            </a:r>
          </a:p>
          <a:p>
            <a:pPr eaLnBrk="1" hangingPunct="1"/>
            <a:r>
              <a:rPr lang="en-GB" altLang="en-US" sz="2800">
                <a:ea typeface="ＭＳ Ｐゴシック" pitchFamily="34" charset="-128"/>
              </a:rPr>
              <a:t>Greater asset retention</a:t>
            </a:r>
          </a:p>
          <a:p>
            <a:pPr eaLnBrk="1" hangingPunct="1"/>
            <a:r>
              <a:rPr lang="en-GB" altLang="en-US" sz="2800">
                <a:ea typeface="ＭＳ Ｐゴシック" pitchFamily="34" charset="-128"/>
              </a:rPr>
              <a:t>Reduced material use</a:t>
            </a:r>
          </a:p>
          <a:p>
            <a:pPr eaLnBrk="1" hangingPunct="1"/>
            <a:r>
              <a:rPr lang="en-GB" altLang="en-US" sz="2800">
                <a:ea typeface="ＭＳ Ｐゴシック" pitchFamily="34" charset="-128"/>
              </a:rPr>
              <a:t>Increased worker productivity</a:t>
            </a:r>
          </a:p>
          <a:p>
            <a:pPr eaLnBrk="1" hangingPunct="1"/>
            <a:r>
              <a:rPr lang="en-GB" altLang="en-US" sz="2800">
                <a:ea typeface="ＭＳ Ｐゴシック" pitchFamily="34" charset="-128"/>
              </a:rPr>
              <a:t>Enhanced brand</a:t>
            </a:r>
          </a:p>
          <a:p>
            <a:pPr eaLnBrk="1" hangingPunct="1"/>
            <a:r>
              <a:rPr lang="en-GB" altLang="en-US" sz="2800">
                <a:ea typeface="ＭＳ Ｐゴシック" pitchFamily="34" charset="-128"/>
              </a:rPr>
              <a:t>Expanded market share</a:t>
            </a:r>
          </a:p>
        </p:txBody>
      </p:sp>
      <p:pic>
        <p:nvPicPr>
          <p:cNvPr id="27652" name="Picture 2"/>
          <p:cNvPicPr>
            <a:picLocks noChangeAspect="1" noChangeArrowheads="1"/>
          </p:cNvPicPr>
          <p:nvPr/>
        </p:nvPicPr>
        <p:blipFill>
          <a:blip r:embed="rId2">
            <a:extLst>
              <a:ext uri="{28A0092B-C50C-407E-A947-70E740481C1C}">
                <a14:useLocalDpi xmlns:a14="http://schemas.microsoft.com/office/drawing/2010/main" val="0"/>
              </a:ext>
            </a:extLst>
          </a:blip>
          <a:srcRect l="22017"/>
          <a:stretch>
            <a:fillRect/>
          </a:stretch>
        </p:blipFill>
        <p:spPr bwMode="auto">
          <a:xfrm>
            <a:off x="285750" y="1719263"/>
            <a:ext cx="3929063" cy="435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0929315"/>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927100" y="142875"/>
            <a:ext cx="7170738" cy="838200"/>
          </a:xfrm>
          <a:ln>
            <a:miter lim="800000"/>
            <a:headEnd/>
            <a:tailEnd/>
          </a:ln>
        </p:spPr>
        <p:txBody>
          <a:bodyPr wrap="square" lIns="91440" tIns="45720" rIns="91440" bIns="45720" numCol="1" anchor="t" anchorCtr="0" compatLnSpc="1">
            <a:prstTxWarp prst="textNoShape">
              <a:avLst/>
            </a:prstTxWarp>
            <a:normAutofit fontScale="90000"/>
          </a:bodyPr>
          <a:lstStyle/>
          <a:p>
            <a:pPr eaLnBrk="1" hangingPunct="1">
              <a:defRPr/>
            </a:pPr>
            <a:r>
              <a:rPr lang="en-GB" altLang="en-US">
                <a:ea typeface="ＭＳ Ｐゴシック" pitchFamily="34" charset="-128"/>
              </a:rPr>
              <a:t>Ethical Responsibility</a:t>
            </a:r>
            <a:br>
              <a:rPr lang="en-GB" altLang="en-US">
                <a:ea typeface="ＭＳ Ｐゴシック" pitchFamily="34" charset="-128"/>
              </a:rPr>
            </a:br>
            <a:r>
              <a:rPr lang="en-GB" altLang="en-US" sz="2400">
                <a:ea typeface="ＭＳ Ｐゴシック" pitchFamily="34" charset="-128"/>
              </a:rPr>
              <a:t>Corporate Social Responsibility</a:t>
            </a:r>
          </a:p>
        </p:txBody>
      </p:sp>
      <p:sp>
        <p:nvSpPr>
          <p:cNvPr id="28675" name="Rectangle 3"/>
          <p:cNvSpPr>
            <a:spLocks noGrp="1" noChangeArrowheads="1"/>
          </p:cNvSpPr>
          <p:nvPr>
            <p:ph type="body" idx="1"/>
          </p:nvPr>
        </p:nvSpPr>
        <p:spPr>
          <a:xfrm>
            <a:off x="611188" y="1714500"/>
            <a:ext cx="7772400" cy="4714875"/>
          </a:xfrm>
        </p:spPr>
        <p:txBody>
          <a:bodyPr/>
          <a:lstStyle/>
          <a:p>
            <a:pPr eaLnBrk="1" hangingPunct="1">
              <a:lnSpc>
                <a:spcPct val="90000"/>
              </a:lnSpc>
            </a:pPr>
            <a:r>
              <a:rPr lang="en-GB" altLang="en-US">
                <a:ea typeface="ＭＳ Ｐゴシック" pitchFamily="34" charset="-128"/>
              </a:rPr>
              <a:t>Adoption of codes, standards and principles to meet the challenge of global social issues</a:t>
            </a:r>
          </a:p>
          <a:p>
            <a:pPr eaLnBrk="1" hangingPunct="1">
              <a:lnSpc>
                <a:spcPct val="90000"/>
              </a:lnSpc>
            </a:pPr>
            <a:r>
              <a:rPr lang="en-GB" altLang="en-US">
                <a:ea typeface="ＭＳ Ｐゴシック" pitchFamily="34" charset="-128"/>
              </a:rPr>
              <a:t>Corporate social responsibility is concerned with the impact of business on the societies within which it operates</a:t>
            </a:r>
          </a:p>
          <a:p>
            <a:pPr eaLnBrk="1" hangingPunct="1">
              <a:lnSpc>
                <a:spcPct val="90000"/>
              </a:lnSpc>
            </a:pPr>
            <a:r>
              <a:rPr lang="en-GB" altLang="en-US">
                <a:ea typeface="ＭＳ Ｐゴシック" pitchFamily="34" charset="-128"/>
              </a:rPr>
              <a:t>Corporate ethics is concerned with issues of individual decision making and the development of ethical conduct</a:t>
            </a:r>
          </a:p>
        </p:txBody>
      </p:sp>
    </p:spTree>
    <p:extLst>
      <p:ext uri="{BB962C8B-B14F-4D97-AF65-F5344CB8AC3E}">
        <p14:creationId xmlns:p14="http://schemas.microsoft.com/office/powerpoint/2010/main" val="1667178980"/>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5"/>
          <p:cNvSpPr>
            <a:spLocks noGrp="1"/>
          </p:cNvSpPr>
          <p:nvPr>
            <p:ph type="sldNum" sz="quarter" idx="4294967295"/>
          </p:nvPr>
        </p:nvSpPr>
        <p:spPr bwMode="auto">
          <a:xfrm>
            <a:off x="6553200" y="62484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l" eaLnBrk="1" hangingPunct="1">
              <a:spcBef>
                <a:spcPct val="0"/>
              </a:spcBef>
              <a:buClrTx/>
              <a:buSzTx/>
              <a:buFontTx/>
              <a:buNone/>
            </a:pPr>
            <a:fld id="{918CF08F-7FD1-470E-9ED7-1A776FF35CCC}" type="slidenum">
              <a:rPr lang="en-US" altLang="en-US" sz="1200" smtClean="0">
                <a:solidFill>
                  <a:srgbClr val="FFFF00"/>
                </a:solidFill>
                <a:latin typeface="Arial" pitchFamily="34" charset="0"/>
                <a:cs typeface="Arial" pitchFamily="34" charset="0"/>
              </a:rPr>
              <a:pPr algn="l" eaLnBrk="1" hangingPunct="1">
                <a:spcBef>
                  <a:spcPct val="0"/>
                </a:spcBef>
                <a:buClrTx/>
                <a:buSzTx/>
                <a:buFontTx/>
                <a:buNone/>
              </a:pPr>
              <a:t>20</a:t>
            </a:fld>
            <a:endParaRPr lang="en-US" altLang="en-US" sz="1200">
              <a:solidFill>
                <a:srgbClr val="FFFF00"/>
              </a:solidFill>
              <a:latin typeface="Arial" pitchFamily="34" charset="0"/>
              <a:cs typeface="Arial" pitchFamily="34" charset="0"/>
            </a:endParaRPr>
          </a:p>
        </p:txBody>
      </p:sp>
      <p:sp>
        <p:nvSpPr>
          <p:cNvPr id="25603" name="Rectangle 2"/>
          <p:cNvSpPr>
            <a:spLocks noGrp="1" noChangeArrowheads="1"/>
          </p:cNvSpPr>
          <p:nvPr>
            <p:ph type="title"/>
          </p:nvPr>
        </p:nvSpPr>
        <p:spPr bwMode="auto">
          <a:xfrm>
            <a:off x="611188" y="333375"/>
            <a:ext cx="7772400" cy="1143000"/>
          </a:xfrm>
          <a:ln>
            <a:miter lim="800000"/>
            <a:headEnd/>
            <a:tailEnd/>
          </a:ln>
        </p:spPr>
        <p:txBody>
          <a:bodyPr wrap="square" lIns="91440" tIns="45720" rIns="91440" bIns="45720" numCol="1" anchor="t" anchorCtr="0" compatLnSpc="1">
            <a:prstTxWarp prst="textNoShape">
              <a:avLst/>
            </a:prstTxWarp>
            <a:normAutofit/>
          </a:bodyPr>
          <a:lstStyle/>
          <a:p>
            <a:pPr eaLnBrk="1" hangingPunct="1">
              <a:defRPr/>
            </a:pPr>
            <a:r>
              <a:rPr lang="en-GB" altLang="en-US">
                <a:ea typeface="ＭＳ Ｐゴシック" pitchFamily="34" charset="-128"/>
              </a:rPr>
              <a:t>Ethical Considerations: Sweatshops</a:t>
            </a:r>
          </a:p>
        </p:txBody>
      </p:sp>
      <p:sp>
        <p:nvSpPr>
          <p:cNvPr id="1862659" name="Rectangle 3"/>
          <p:cNvSpPr>
            <a:spLocks noGrp="1" noChangeArrowheads="1"/>
          </p:cNvSpPr>
          <p:nvPr>
            <p:ph type="body" idx="1"/>
          </p:nvPr>
        </p:nvSpPr>
        <p:spPr>
          <a:xfrm>
            <a:off x="827088" y="1357313"/>
            <a:ext cx="7745412" cy="5072062"/>
          </a:xfrm>
        </p:spPr>
        <p:txBody>
          <a:bodyPr>
            <a:normAutofit fontScale="70000" lnSpcReduction="20000"/>
          </a:bodyPr>
          <a:lstStyle/>
          <a:p>
            <a:pPr eaLnBrk="1" hangingPunct="1">
              <a:lnSpc>
                <a:spcPct val="120000"/>
              </a:lnSpc>
              <a:defRPr/>
            </a:pPr>
            <a:r>
              <a:rPr lang="en-GB" dirty="0"/>
              <a:t>Main focus – Sweatshops and Use of Child Labour</a:t>
            </a:r>
          </a:p>
          <a:p>
            <a:pPr eaLnBrk="1" hangingPunct="1">
              <a:lnSpc>
                <a:spcPct val="120000"/>
              </a:lnSpc>
              <a:defRPr/>
            </a:pPr>
            <a:r>
              <a:rPr lang="en-GB" dirty="0"/>
              <a:t>Managing human rights up the supply chain esp. subcontractors in developing countries</a:t>
            </a:r>
          </a:p>
          <a:p>
            <a:pPr eaLnBrk="1" hangingPunct="1">
              <a:lnSpc>
                <a:spcPct val="120000"/>
              </a:lnSpc>
              <a:defRPr/>
            </a:pPr>
            <a:r>
              <a:rPr lang="en-GB" dirty="0"/>
              <a:t>Spotlight tends to be on MNCs (rather than the wider, more pervasive smaller businesses)</a:t>
            </a:r>
          </a:p>
          <a:p>
            <a:pPr lvl="1" eaLnBrk="1" hangingPunct="1">
              <a:lnSpc>
                <a:spcPct val="120000"/>
              </a:lnSpc>
              <a:defRPr/>
            </a:pPr>
            <a:r>
              <a:rPr lang="en-GB" dirty="0"/>
              <a:t>"When local producers in Vietnam, Pakistan or Honduras exploit their workforce, few in the West hear of it... but when those same producers become suppliers to Reebok, Levi Strauss or Walt Disney, their actions make headlines" (Spar, 1998)</a:t>
            </a:r>
          </a:p>
          <a:p>
            <a:pPr eaLnBrk="1" hangingPunct="1">
              <a:lnSpc>
                <a:spcPct val="120000"/>
              </a:lnSpc>
              <a:defRPr/>
            </a:pPr>
            <a:r>
              <a:rPr lang="en-GB" dirty="0"/>
              <a:t>The challenge for global businesses is about managing human rights up the supply chain esp. subcontractors in developing countries</a:t>
            </a:r>
          </a:p>
          <a:p>
            <a:pPr eaLnBrk="1" hangingPunct="1">
              <a:lnSpc>
                <a:spcPct val="80000"/>
              </a:lnSpc>
              <a:defRPr/>
            </a:pPr>
            <a:endParaRPr lang="en-GB" dirty="0"/>
          </a:p>
        </p:txBody>
      </p:sp>
    </p:spTree>
    <p:extLst>
      <p:ext uri="{BB962C8B-B14F-4D97-AF65-F5344CB8AC3E}">
        <p14:creationId xmlns:p14="http://schemas.microsoft.com/office/powerpoint/2010/main" val="277863826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1862659">
                                            <p:txEl>
                                              <p:pRg st="0" end="0"/>
                                            </p:txEl>
                                          </p:spTgt>
                                        </p:tgtEl>
                                        <p:attrNameLst>
                                          <p:attrName>style.visibility</p:attrName>
                                        </p:attrNameLst>
                                      </p:cBhvr>
                                      <p:to>
                                        <p:strVal val="visible"/>
                                      </p:to>
                                    </p:set>
                                    <p:animEffect transition="in" filter="dissolve">
                                      <p:cBhvr>
                                        <p:cTn id="7" dur="500"/>
                                        <p:tgtEl>
                                          <p:spTgt spid="1862659">
                                            <p:txEl>
                                              <p:pRg st="0" end="0"/>
                                            </p:txEl>
                                          </p:spTgt>
                                        </p:tgtEl>
                                      </p:cBhvr>
                                    </p:animEffect>
                                  </p:childTnLst>
                                </p:cTn>
                              </p:par>
                            </p:childTnLst>
                          </p:cTn>
                        </p:par>
                        <p:par>
                          <p:cTn id="8" fill="hold" nodeType="afterGroup">
                            <p:stCondLst>
                              <p:cond delay="500"/>
                            </p:stCondLst>
                            <p:childTnLst>
                              <p:par>
                                <p:cTn id="9" presetID="9" presetClass="entr" presetSubtype="0" fill="hold" nodeType="afterEffect">
                                  <p:stCondLst>
                                    <p:cond delay="0"/>
                                  </p:stCondLst>
                                  <p:childTnLst>
                                    <p:set>
                                      <p:cBhvr>
                                        <p:cTn id="10" dur="1" fill="hold">
                                          <p:stCondLst>
                                            <p:cond delay="0"/>
                                          </p:stCondLst>
                                        </p:cTn>
                                        <p:tgtEl>
                                          <p:spTgt spid="1862659">
                                            <p:txEl>
                                              <p:pRg st="1" end="1"/>
                                            </p:txEl>
                                          </p:spTgt>
                                        </p:tgtEl>
                                        <p:attrNameLst>
                                          <p:attrName>style.visibility</p:attrName>
                                        </p:attrNameLst>
                                      </p:cBhvr>
                                      <p:to>
                                        <p:strVal val="visible"/>
                                      </p:to>
                                    </p:set>
                                    <p:animEffect transition="in" filter="dissolve">
                                      <p:cBhvr>
                                        <p:cTn id="11" dur="500"/>
                                        <p:tgtEl>
                                          <p:spTgt spid="1862659">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nodeType="clickEffect">
                                  <p:stCondLst>
                                    <p:cond delay="0"/>
                                  </p:stCondLst>
                                  <p:childTnLst>
                                    <p:set>
                                      <p:cBhvr>
                                        <p:cTn id="15" dur="1" fill="hold">
                                          <p:stCondLst>
                                            <p:cond delay="0"/>
                                          </p:stCondLst>
                                        </p:cTn>
                                        <p:tgtEl>
                                          <p:spTgt spid="1862659">
                                            <p:txEl>
                                              <p:pRg st="2" end="2"/>
                                            </p:txEl>
                                          </p:spTgt>
                                        </p:tgtEl>
                                        <p:attrNameLst>
                                          <p:attrName>style.visibility</p:attrName>
                                        </p:attrNameLst>
                                      </p:cBhvr>
                                      <p:to>
                                        <p:strVal val="visible"/>
                                      </p:to>
                                    </p:set>
                                    <p:animEffect transition="in" filter="dissolve">
                                      <p:cBhvr>
                                        <p:cTn id="16" dur="500"/>
                                        <p:tgtEl>
                                          <p:spTgt spid="1862659">
                                            <p:txEl>
                                              <p:pRg st="2" end="2"/>
                                            </p:txEl>
                                          </p:spTgt>
                                        </p:tgtEl>
                                      </p:cBhvr>
                                    </p:animEffect>
                                  </p:childTnLst>
                                </p:cTn>
                              </p:par>
                            </p:childTnLst>
                          </p:cTn>
                        </p:par>
                        <p:par>
                          <p:cTn id="17" fill="hold" nodeType="afterGroup">
                            <p:stCondLst>
                              <p:cond delay="500"/>
                            </p:stCondLst>
                            <p:childTnLst>
                              <p:par>
                                <p:cTn id="18" presetID="9" presetClass="entr" presetSubtype="0" fill="hold" nodeType="afterEffect">
                                  <p:stCondLst>
                                    <p:cond delay="0"/>
                                  </p:stCondLst>
                                  <p:childTnLst>
                                    <p:set>
                                      <p:cBhvr>
                                        <p:cTn id="19" dur="1" fill="hold">
                                          <p:stCondLst>
                                            <p:cond delay="0"/>
                                          </p:stCondLst>
                                        </p:cTn>
                                        <p:tgtEl>
                                          <p:spTgt spid="1862659">
                                            <p:txEl>
                                              <p:pRg st="3" end="3"/>
                                            </p:txEl>
                                          </p:spTgt>
                                        </p:tgtEl>
                                        <p:attrNameLst>
                                          <p:attrName>style.visibility</p:attrName>
                                        </p:attrNameLst>
                                      </p:cBhvr>
                                      <p:to>
                                        <p:strVal val="visible"/>
                                      </p:to>
                                    </p:set>
                                    <p:animEffect transition="in" filter="dissolve">
                                      <p:cBhvr>
                                        <p:cTn id="20" dur="500"/>
                                        <p:tgtEl>
                                          <p:spTgt spid="1862659">
                                            <p:txEl>
                                              <p:pRg st="3" end="3"/>
                                            </p:txEl>
                                          </p:spTgt>
                                        </p:tgtEl>
                                      </p:cBhvr>
                                    </p:animEffect>
                                  </p:childTnLst>
                                </p:cTn>
                              </p:par>
                            </p:childTnLst>
                          </p:cTn>
                        </p:par>
                        <p:par>
                          <p:cTn id="21" fill="hold" nodeType="afterGroup">
                            <p:stCondLst>
                              <p:cond delay="1000"/>
                            </p:stCondLst>
                            <p:childTnLst>
                              <p:par>
                                <p:cTn id="22" presetID="9" presetClass="entr" presetSubtype="0" fill="hold" nodeType="afterEffect">
                                  <p:stCondLst>
                                    <p:cond delay="0"/>
                                  </p:stCondLst>
                                  <p:childTnLst>
                                    <p:set>
                                      <p:cBhvr>
                                        <p:cTn id="23" dur="1" fill="hold">
                                          <p:stCondLst>
                                            <p:cond delay="0"/>
                                          </p:stCondLst>
                                        </p:cTn>
                                        <p:tgtEl>
                                          <p:spTgt spid="1862659">
                                            <p:txEl>
                                              <p:pRg st="4" end="4"/>
                                            </p:txEl>
                                          </p:spTgt>
                                        </p:tgtEl>
                                        <p:attrNameLst>
                                          <p:attrName>style.visibility</p:attrName>
                                        </p:attrNameLst>
                                      </p:cBhvr>
                                      <p:to>
                                        <p:strVal val="visible"/>
                                      </p:to>
                                    </p:set>
                                    <p:animEffect transition="in" filter="dissolve">
                                      <p:cBhvr>
                                        <p:cTn id="24" dur="500"/>
                                        <p:tgtEl>
                                          <p:spTgt spid="1862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The Customer</a:t>
            </a:r>
          </a:p>
        </p:txBody>
      </p:sp>
      <p:sp>
        <p:nvSpPr>
          <p:cNvPr id="36867" name="Content Placeholder 2"/>
          <p:cNvSpPr>
            <a:spLocks noGrp="1"/>
          </p:cNvSpPr>
          <p:nvPr>
            <p:ph idx="1"/>
          </p:nvPr>
        </p:nvSpPr>
        <p:spPr/>
        <p:txBody>
          <a:bodyPr/>
          <a:lstStyle/>
          <a:p>
            <a:r>
              <a:rPr lang="en-GB" altLang="en-US"/>
              <a:t>The jay customer</a:t>
            </a:r>
          </a:p>
          <a:p>
            <a:r>
              <a:rPr lang="en-GB" altLang="en-US"/>
              <a:t>Addictive behaviour</a:t>
            </a:r>
          </a:p>
          <a:p>
            <a:r>
              <a:rPr lang="en-GB" altLang="en-US"/>
              <a:t>Impulsive behaviour</a:t>
            </a:r>
          </a:p>
          <a:p>
            <a:r>
              <a:rPr lang="en-GB" altLang="en-US"/>
              <a:t>Theft</a:t>
            </a:r>
          </a:p>
          <a:p>
            <a:r>
              <a:rPr lang="en-GB" altLang="en-US"/>
              <a:t>Downloading</a:t>
            </a:r>
          </a:p>
          <a:p>
            <a:r>
              <a:rPr lang="en-GB" altLang="en-US"/>
              <a:t>Counterfeits</a:t>
            </a:r>
          </a:p>
          <a:p>
            <a:r>
              <a:rPr lang="en-GB" altLang="en-US"/>
              <a:t>Black markets</a:t>
            </a:r>
          </a:p>
        </p:txBody>
      </p:sp>
    </p:spTree>
    <p:extLst>
      <p:ext uri="{BB962C8B-B14F-4D97-AF65-F5344CB8AC3E}">
        <p14:creationId xmlns:p14="http://schemas.microsoft.com/office/powerpoint/2010/main" val="2574564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Introduction:  The Jay Customer</a:t>
            </a:r>
          </a:p>
        </p:txBody>
      </p:sp>
      <p:sp>
        <p:nvSpPr>
          <p:cNvPr id="37891" name="Content Placeholder 2"/>
          <p:cNvSpPr>
            <a:spLocks noGrp="1"/>
          </p:cNvSpPr>
          <p:nvPr>
            <p:ph idx="1"/>
          </p:nvPr>
        </p:nvSpPr>
        <p:spPr/>
        <p:txBody>
          <a:bodyPr/>
          <a:lstStyle/>
          <a:p>
            <a:pPr eaLnBrk="1" hangingPunct="1"/>
            <a:r>
              <a:rPr lang="en-GB" altLang="en-US" sz="2400" dirty="0"/>
              <a:t>Lovelock and </a:t>
            </a:r>
            <a:r>
              <a:rPr lang="en-GB" altLang="en-US" sz="2400" dirty="0" err="1"/>
              <a:t>Wirtz</a:t>
            </a:r>
            <a:endParaRPr lang="en-GB" altLang="en-US" sz="2400" dirty="0"/>
          </a:p>
          <a:p>
            <a:pPr eaLnBrk="1" hangingPunct="1"/>
            <a:r>
              <a:rPr lang="en-GB" altLang="en-US" sz="2400" dirty="0"/>
              <a:t>Derived from the American ‘jay walker’- someone who crosses a road in dangerous places and causes a hazard for themselves and others</a:t>
            </a:r>
          </a:p>
          <a:p>
            <a:pPr eaLnBrk="1" hangingPunct="1"/>
            <a:r>
              <a:rPr lang="en-GB" altLang="en-US" sz="2400" dirty="0"/>
              <a:t>Undesirable customer behaviour</a:t>
            </a:r>
          </a:p>
          <a:p>
            <a:pPr eaLnBrk="1" hangingPunct="1"/>
            <a:r>
              <a:rPr lang="en-GB" altLang="en-US" sz="2400" dirty="0"/>
              <a:t>Six types: Stealing, Abusive, Family </a:t>
            </a:r>
            <a:r>
              <a:rPr lang="en-GB" altLang="en-US" sz="2400" dirty="0" err="1"/>
              <a:t>Feuder</a:t>
            </a:r>
            <a:r>
              <a:rPr lang="en-GB" altLang="en-US" sz="2400" dirty="0"/>
              <a:t>, Vandals, Deadbeat</a:t>
            </a:r>
          </a:p>
          <a:p>
            <a:pPr eaLnBrk="1" hangingPunct="1"/>
            <a:endParaRPr lang="en-GB" altLang="en-US" dirty="0"/>
          </a:p>
        </p:txBody>
      </p:sp>
    </p:spTree>
    <p:extLst>
      <p:ext uri="{BB962C8B-B14F-4D97-AF65-F5344CB8AC3E}">
        <p14:creationId xmlns:p14="http://schemas.microsoft.com/office/powerpoint/2010/main" val="262342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Deviant Consumer Behaviour</a:t>
            </a:r>
          </a:p>
        </p:txBody>
      </p:sp>
      <p:sp>
        <p:nvSpPr>
          <p:cNvPr id="38915" name="Content Placeholder 2"/>
          <p:cNvSpPr>
            <a:spLocks noGrp="1"/>
          </p:cNvSpPr>
          <p:nvPr>
            <p:ph idx="1"/>
          </p:nvPr>
        </p:nvSpPr>
        <p:spPr/>
        <p:txBody>
          <a:bodyPr/>
          <a:lstStyle/>
          <a:p>
            <a:pPr eaLnBrk="1" hangingPunct="1"/>
            <a:r>
              <a:rPr lang="en-GB" altLang="en-US" sz="2400" dirty="0"/>
              <a:t>‘Darker side’ of consumer behaviour</a:t>
            </a:r>
          </a:p>
          <a:p>
            <a:pPr eaLnBrk="1" hangingPunct="1"/>
            <a:r>
              <a:rPr lang="en-GB" altLang="en-US" sz="2400" dirty="0"/>
              <a:t>Jay customer behaviour but also includes Compulsive buying and addiction.</a:t>
            </a:r>
          </a:p>
          <a:p>
            <a:pPr eaLnBrk="1" hangingPunct="1"/>
            <a:r>
              <a:rPr lang="en-GB" altLang="en-US" sz="2400" dirty="0"/>
              <a:t>Deviant consumer behaviour can be defined as behaviour in a retail store or service outlet that society considers inappropriate or in conflict with a previously accepted societal norm.</a:t>
            </a:r>
          </a:p>
        </p:txBody>
      </p:sp>
    </p:spTree>
    <p:extLst>
      <p:ext uri="{BB962C8B-B14F-4D97-AF65-F5344CB8AC3E}">
        <p14:creationId xmlns:p14="http://schemas.microsoft.com/office/powerpoint/2010/main" val="3866955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8"/>
          <p:cNvSpPr>
            <a:spLocks noGrp="1" noChangeArrowheads="1"/>
          </p:cNvSpPr>
          <p:nvPr>
            <p:ph type="title"/>
          </p:nvPr>
        </p:nvSpPr>
        <p:spPr>
          <a:xfrm>
            <a:off x="1435100" y="274638"/>
            <a:ext cx="7499350" cy="1143000"/>
          </a:xfrm>
        </p:spPr>
        <p:txBody>
          <a:bodyPr>
            <a:normAutofit fontScale="90000"/>
          </a:bodyPr>
          <a:lstStyle/>
          <a:p>
            <a:pPr eaLnBrk="1" fontAlgn="auto" hangingPunct="1">
              <a:spcAft>
                <a:spcPts val="0"/>
              </a:spcAft>
              <a:defRPr/>
            </a:pPr>
            <a:r>
              <a:rPr lang="en-US" dirty="0">
                <a:solidFill>
                  <a:schemeClr val="tx2">
                    <a:satMod val="130000"/>
                  </a:schemeClr>
                </a:solidFill>
              </a:rPr>
              <a:t>Addictive/Compulsive Consumption</a:t>
            </a:r>
          </a:p>
        </p:txBody>
      </p:sp>
      <p:sp>
        <p:nvSpPr>
          <p:cNvPr id="39939" name="Rectangle 9"/>
          <p:cNvSpPr>
            <a:spLocks noGrp="1" noChangeArrowheads="1"/>
          </p:cNvSpPr>
          <p:nvPr>
            <p:ph sz="half" idx="1"/>
          </p:nvPr>
        </p:nvSpPr>
        <p:spPr>
          <a:xfrm>
            <a:off x="611188" y="1628775"/>
            <a:ext cx="4191000" cy="4114800"/>
          </a:xfrm>
        </p:spPr>
        <p:txBody>
          <a:bodyPr/>
          <a:lstStyle/>
          <a:p>
            <a:pPr eaLnBrk="1" hangingPunct="1">
              <a:lnSpc>
                <a:spcPct val="80000"/>
              </a:lnSpc>
            </a:pPr>
            <a:r>
              <a:rPr lang="en-US" altLang="en-US" sz="2400"/>
              <a:t>Deviant Acquisition Behaviour</a:t>
            </a:r>
          </a:p>
          <a:p>
            <a:pPr eaLnBrk="1" hangingPunct="1">
              <a:lnSpc>
                <a:spcPct val="80000"/>
              </a:lnSpc>
            </a:pPr>
            <a:r>
              <a:rPr lang="en-US" altLang="en-US" sz="2400"/>
              <a:t>Addiction  can be chemical or behavioural</a:t>
            </a:r>
          </a:p>
          <a:p>
            <a:pPr eaLnBrk="1" hangingPunct="1">
              <a:lnSpc>
                <a:spcPct val="80000"/>
              </a:lnSpc>
            </a:pPr>
            <a:r>
              <a:rPr lang="en-US" altLang="en-US" sz="2400"/>
              <a:t>Compulsive—Irresistible urge to perform irrational act, e.g., gambling stages</a:t>
            </a:r>
          </a:p>
          <a:p>
            <a:pPr lvl="1" eaLnBrk="1" hangingPunct="1">
              <a:lnSpc>
                <a:spcPct val="80000"/>
              </a:lnSpc>
            </a:pPr>
            <a:r>
              <a:rPr lang="en-US" altLang="en-US"/>
              <a:t>Pleasure of “big win”</a:t>
            </a:r>
          </a:p>
          <a:p>
            <a:pPr lvl="1" eaLnBrk="1" hangingPunct="1">
              <a:lnSpc>
                <a:spcPct val="80000"/>
              </a:lnSpc>
            </a:pPr>
            <a:r>
              <a:rPr lang="en-US" altLang="en-US"/>
              <a:t>Becomes central force of individual’s life</a:t>
            </a:r>
          </a:p>
        </p:txBody>
      </p:sp>
      <p:sp>
        <p:nvSpPr>
          <p:cNvPr id="39940" name="Rectangle 7"/>
          <p:cNvSpPr>
            <a:spLocks noGrp="1" noChangeArrowheads="1"/>
          </p:cNvSpPr>
          <p:nvPr>
            <p:ph sz="half" idx="2"/>
          </p:nvPr>
        </p:nvSpPr>
        <p:spPr>
          <a:xfrm>
            <a:off x="4953000" y="1600200"/>
            <a:ext cx="4495800" cy="4114800"/>
          </a:xfrm>
        </p:spPr>
        <p:txBody>
          <a:bodyPr/>
          <a:lstStyle/>
          <a:p>
            <a:pPr lvl="1" eaLnBrk="1" hangingPunct="1"/>
            <a:r>
              <a:rPr lang="en-US" altLang="en-US"/>
              <a:t>Serious financial impact</a:t>
            </a:r>
          </a:p>
          <a:p>
            <a:pPr lvl="1" eaLnBrk="1" hangingPunct="1"/>
            <a:r>
              <a:rPr lang="en-US" altLang="en-US"/>
              <a:t>Impacts on relationships</a:t>
            </a:r>
          </a:p>
          <a:p>
            <a:pPr lvl="1" eaLnBrk="1" hangingPunct="1"/>
            <a:endParaRPr lang="en-US" altLang="en-US"/>
          </a:p>
          <a:p>
            <a:pPr eaLnBrk="1" hangingPunct="1"/>
            <a:r>
              <a:rPr lang="en-US" altLang="en-US"/>
              <a:t>Causes</a:t>
            </a:r>
          </a:p>
          <a:p>
            <a:pPr lvl="1" eaLnBrk="1" hangingPunct="1"/>
            <a:r>
              <a:rPr lang="en-US" altLang="en-US"/>
              <a:t>Inherited tendencies</a:t>
            </a:r>
          </a:p>
          <a:p>
            <a:pPr lvl="1" eaLnBrk="1" hangingPunct="1"/>
            <a:r>
              <a:rPr lang="en-US" altLang="en-US"/>
              <a:t>Family-related factors</a:t>
            </a:r>
          </a:p>
          <a:p>
            <a:pPr lvl="1" eaLnBrk="1" hangingPunct="1"/>
            <a:r>
              <a:rPr lang="en-US" altLang="en-US"/>
              <a:t>Circumstantial</a:t>
            </a:r>
          </a:p>
          <a:p>
            <a:pPr lvl="1" eaLnBrk="1" hangingPunct="1"/>
            <a:r>
              <a:rPr lang="en-US" altLang="en-US"/>
              <a:t>Personality related</a:t>
            </a:r>
          </a:p>
          <a:p>
            <a:pPr lvl="1" eaLnBrk="1" hangingPunct="1"/>
            <a:r>
              <a:rPr lang="en-US" altLang="en-US"/>
              <a:t>Culture related</a:t>
            </a:r>
          </a:p>
          <a:p>
            <a:pPr eaLnBrk="1" hangingPunct="1"/>
            <a:endParaRPr lang="en-US" altLang="en-US"/>
          </a:p>
        </p:txBody>
      </p:sp>
      <p:pic>
        <p:nvPicPr>
          <p:cNvPr id="39941" name="Picture 6" descr="C:\Users\antje\AppData\Local\Microsoft\Windows\Temporary Internet Files\Content.IE5\0VLKG18X\MC90005499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63888" y="4941168"/>
            <a:ext cx="19050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5104191"/>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990600" y="381000"/>
            <a:ext cx="7772400" cy="1143000"/>
          </a:xfrm>
        </p:spPr>
        <p:txBody>
          <a:bodyPr/>
          <a:lstStyle/>
          <a:p>
            <a:pPr eaLnBrk="1" fontAlgn="auto" hangingPunct="1">
              <a:spcAft>
                <a:spcPts val="0"/>
              </a:spcAft>
              <a:defRPr/>
            </a:pPr>
            <a:r>
              <a:rPr lang="en-GB" dirty="0">
                <a:solidFill>
                  <a:schemeClr val="tx2">
                    <a:satMod val="130000"/>
                  </a:schemeClr>
                </a:solidFill>
              </a:rPr>
              <a:t>Addictive Behaviour</a:t>
            </a:r>
          </a:p>
        </p:txBody>
      </p:sp>
      <p:sp>
        <p:nvSpPr>
          <p:cNvPr id="8195" name="Content Placeholder 2"/>
          <p:cNvSpPr>
            <a:spLocks noGrp="1"/>
          </p:cNvSpPr>
          <p:nvPr>
            <p:ph idx="4294967295"/>
          </p:nvPr>
        </p:nvSpPr>
        <p:spPr>
          <a:xfrm>
            <a:off x="1143000" y="1600200"/>
            <a:ext cx="7772400" cy="4114800"/>
          </a:xfrm>
        </p:spPr>
        <p:txBody>
          <a:bodyPr>
            <a:normAutofit fontScale="77500" lnSpcReduction="20000"/>
          </a:bodyPr>
          <a:lstStyle/>
          <a:p>
            <a:pPr marL="365760" indent="-283464" eaLnBrk="1" fontAlgn="auto" hangingPunct="1">
              <a:spcAft>
                <a:spcPts val="0"/>
              </a:spcAft>
              <a:buFont typeface="Wingdings 2"/>
              <a:buChar char=""/>
              <a:defRPr/>
            </a:pPr>
            <a:r>
              <a:rPr lang="en-US" dirty="0"/>
              <a:t>Usually brought on by chemical dependency but can be behavioural</a:t>
            </a:r>
          </a:p>
          <a:p>
            <a:pPr marL="365760" indent="-283464" eaLnBrk="1" fontAlgn="auto" hangingPunct="1">
              <a:spcAft>
                <a:spcPts val="0"/>
              </a:spcAft>
              <a:buFont typeface="Wingdings 2"/>
              <a:buChar char=""/>
              <a:defRPr/>
            </a:pPr>
            <a:r>
              <a:rPr lang="en-US" dirty="0"/>
              <a:t>Dependence on product or activity</a:t>
            </a:r>
          </a:p>
          <a:p>
            <a:pPr marL="365760" indent="-283464" eaLnBrk="1" fontAlgn="auto" hangingPunct="1">
              <a:spcAft>
                <a:spcPts val="0"/>
              </a:spcAft>
              <a:buFont typeface="Wingdings 2"/>
              <a:buChar char=""/>
              <a:defRPr/>
            </a:pPr>
            <a:r>
              <a:rPr lang="en-US" dirty="0"/>
              <a:t>Repeated use of product, even if negative effects to get thrill or achieve ‘high’</a:t>
            </a:r>
          </a:p>
          <a:p>
            <a:pPr marL="365760" indent="-283464" eaLnBrk="1" fontAlgn="auto" hangingPunct="1">
              <a:spcAft>
                <a:spcPts val="0"/>
              </a:spcAft>
              <a:buFont typeface="Wingdings 2"/>
              <a:buChar char=""/>
              <a:defRPr/>
            </a:pPr>
            <a:r>
              <a:rPr lang="en-US" dirty="0"/>
              <a:t>If behavior cannot be executed, withdrawal symptoms</a:t>
            </a:r>
          </a:p>
          <a:p>
            <a:pPr marL="365760" indent="-283464" eaLnBrk="1" fontAlgn="auto" hangingPunct="1">
              <a:spcAft>
                <a:spcPts val="0"/>
              </a:spcAft>
              <a:buFont typeface="Wingdings 2"/>
              <a:buChar char=""/>
              <a:defRPr/>
            </a:pPr>
            <a:r>
              <a:rPr lang="en-US" dirty="0"/>
              <a:t>Once stopped, </a:t>
            </a:r>
            <a:r>
              <a:rPr lang="en-US" dirty="0" err="1"/>
              <a:t>behaviour</a:t>
            </a:r>
            <a:r>
              <a:rPr lang="en-US" dirty="0"/>
              <a:t> is likely to re-occur</a:t>
            </a:r>
          </a:p>
          <a:p>
            <a:pPr marL="365760" indent="-283464" eaLnBrk="1" fontAlgn="auto" hangingPunct="1">
              <a:spcAft>
                <a:spcPts val="0"/>
              </a:spcAft>
              <a:buFont typeface="Wingdings 2"/>
              <a:buChar char=""/>
              <a:defRPr/>
            </a:pPr>
            <a:r>
              <a:rPr lang="en-US" dirty="0"/>
              <a:t>Can be harmful to individual and those around them</a:t>
            </a:r>
          </a:p>
          <a:p>
            <a:pPr marL="640080" lvl="1" indent="-237744" eaLnBrk="1" fontAlgn="auto" hangingPunct="1">
              <a:spcAft>
                <a:spcPts val="0"/>
              </a:spcAft>
              <a:buFont typeface="Arial" charset="0"/>
              <a:buNone/>
              <a:defRPr/>
            </a:pPr>
            <a:r>
              <a:rPr lang="en-US" dirty="0"/>
              <a:t>Examples:  cigarettes, drugs, alcohol, Internet use and video games</a:t>
            </a:r>
          </a:p>
        </p:txBody>
      </p:sp>
      <p:sp>
        <p:nvSpPr>
          <p:cNvPr id="40964" name="TextBox 1"/>
          <p:cNvSpPr txBox="1">
            <a:spLocks noChangeArrowheads="1"/>
          </p:cNvSpPr>
          <p:nvPr/>
        </p:nvSpPr>
        <p:spPr bwMode="auto">
          <a:xfrm>
            <a:off x="1691680" y="5146676"/>
            <a:ext cx="3960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1800" dirty="0">
                <a:solidFill>
                  <a:schemeClr val="tx1"/>
                </a:solidFill>
                <a:latin typeface="Arial" pitchFamily="34" charset="0"/>
                <a:hlinkClick r:id="rId2"/>
              </a:rPr>
              <a:t>SMART Phone addiction test</a:t>
            </a:r>
            <a:endParaRPr lang="en-US" altLang="en-US" sz="1800" dirty="0">
              <a:solidFill>
                <a:schemeClr val="tx1"/>
              </a:solidFill>
              <a:latin typeface="Arial" pitchFamily="34" charset="0"/>
            </a:endParaRPr>
          </a:p>
        </p:txBody>
      </p:sp>
    </p:spTree>
    <p:extLst>
      <p:ext uri="{BB962C8B-B14F-4D97-AF65-F5344CB8AC3E}">
        <p14:creationId xmlns:p14="http://schemas.microsoft.com/office/powerpoint/2010/main" val="362730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1066800" y="381000"/>
            <a:ext cx="7772400" cy="1143000"/>
          </a:xfrm>
        </p:spPr>
        <p:txBody>
          <a:bodyPr/>
          <a:lstStyle/>
          <a:p>
            <a:pPr eaLnBrk="1" fontAlgn="auto" hangingPunct="1">
              <a:spcAft>
                <a:spcPts val="0"/>
              </a:spcAft>
              <a:defRPr/>
            </a:pPr>
            <a:r>
              <a:rPr lang="en-US" dirty="0">
                <a:solidFill>
                  <a:schemeClr val="tx2">
                    <a:satMod val="130000"/>
                  </a:schemeClr>
                </a:solidFill>
              </a:rPr>
              <a:t>Compulsive Behavior</a:t>
            </a:r>
          </a:p>
        </p:txBody>
      </p:sp>
      <p:sp>
        <p:nvSpPr>
          <p:cNvPr id="41987" name="Content Placeholder 2"/>
          <p:cNvSpPr>
            <a:spLocks noGrp="1"/>
          </p:cNvSpPr>
          <p:nvPr>
            <p:ph idx="4294967295"/>
          </p:nvPr>
        </p:nvSpPr>
        <p:spPr>
          <a:xfrm>
            <a:off x="1143000" y="1981200"/>
            <a:ext cx="7772400" cy="4114800"/>
          </a:xfrm>
        </p:spPr>
        <p:txBody>
          <a:bodyPr/>
          <a:lstStyle/>
          <a:p>
            <a:pPr eaLnBrk="1" hangingPunct="1"/>
            <a:r>
              <a:rPr lang="en-US" altLang="en-US" dirty="0"/>
              <a:t>Compulsive consumption</a:t>
            </a:r>
          </a:p>
          <a:p>
            <a:pPr lvl="1" eaLnBrk="1" hangingPunct="1"/>
            <a:r>
              <a:rPr lang="en-US" altLang="en-US" dirty="0"/>
              <a:t>Eating</a:t>
            </a:r>
          </a:p>
          <a:p>
            <a:pPr lvl="1" eaLnBrk="1" hangingPunct="1"/>
            <a:r>
              <a:rPr lang="en-US" altLang="en-US" dirty="0"/>
              <a:t>Buying</a:t>
            </a:r>
          </a:p>
          <a:p>
            <a:pPr lvl="1" eaLnBrk="1" hangingPunct="1"/>
            <a:r>
              <a:rPr lang="en-US" altLang="en-US" dirty="0">
                <a:hlinkClick r:id="rId2"/>
              </a:rPr>
              <a:t>Gambling</a:t>
            </a:r>
            <a:endParaRPr lang="en-US" altLang="en-US" dirty="0"/>
          </a:p>
          <a:p>
            <a:pPr lvl="1" eaLnBrk="1" hangingPunct="1"/>
            <a:r>
              <a:rPr lang="en-GB" altLang="en-US" dirty="0"/>
              <a:t>Shopping</a:t>
            </a:r>
            <a:endParaRPr lang="en-US" altLang="en-US" dirty="0"/>
          </a:p>
        </p:txBody>
      </p:sp>
      <p:pic>
        <p:nvPicPr>
          <p:cNvPr id="41988" name="Picture 2" descr="C:\Documents and Settings\mscockea\Local Settings\Temporary Internet Files\Content.IE5\PX60TNQZ\MP90040065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66046" y="2564904"/>
            <a:ext cx="1620019" cy="202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4965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idx="4294967295"/>
          </p:nvPr>
        </p:nvSpPr>
        <p:spPr>
          <a:xfrm>
            <a:off x="1600200" y="381000"/>
            <a:ext cx="7772400" cy="1143000"/>
          </a:xfrm>
        </p:spPr>
        <p:txBody>
          <a:bodyPr/>
          <a:lstStyle/>
          <a:p>
            <a:pPr eaLnBrk="1" fontAlgn="auto" hangingPunct="1">
              <a:spcAft>
                <a:spcPts val="0"/>
              </a:spcAft>
              <a:defRPr/>
            </a:pPr>
            <a:r>
              <a:rPr lang="en-US" dirty="0">
                <a:solidFill>
                  <a:schemeClr val="tx2">
                    <a:satMod val="130000"/>
                  </a:schemeClr>
                </a:solidFill>
              </a:rPr>
              <a:t>Impulsive </a:t>
            </a:r>
            <a:r>
              <a:rPr lang="en-US" dirty="0" err="1">
                <a:solidFill>
                  <a:schemeClr val="tx2">
                    <a:satMod val="130000"/>
                  </a:schemeClr>
                </a:solidFill>
              </a:rPr>
              <a:t>Behaviour</a:t>
            </a:r>
            <a:endParaRPr lang="en-US" dirty="0">
              <a:solidFill>
                <a:schemeClr val="tx2">
                  <a:satMod val="130000"/>
                </a:schemeClr>
              </a:solidFill>
            </a:endParaRPr>
          </a:p>
        </p:txBody>
      </p:sp>
      <p:sp>
        <p:nvSpPr>
          <p:cNvPr id="44035" name="Content Placeholder 2"/>
          <p:cNvSpPr>
            <a:spLocks noGrp="1"/>
          </p:cNvSpPr>
          <p:nvPr>
            <p:ph idx="4294967295"/>
          </p:nvPr>
        </p:nvSpPr>
        <p:spPr>
          <a:xfrm>
            <a:off x="1371600" y="1828800"/>
            <a:ext cx="7772400" cy="4114800"/>
          </a:xfrm>
        </p:spPr>
        <p:txBody>
          <a:bodyPr/>
          <a:lstStyle/>
          <a:p>
            <a:pPr eaLnBrk="1" hangingPunct="1"/>
            <a:r>
              <a:rPr lang="en-US" altLang="en-US"/>
              <a:t>Impulsive buying</a:t>
            </a:r>
          </a:p>
          <a:p>
            <a:pPr eaLnBrk="1" hangingPunct="1"/>
            <a:r>
              <a:rPr lang="en-US" altLang="en-US"/>
              <a:t>Impulsive eating</a:t>
            </a:r>
          </a:p>
          <a:p>
            <a:pPr eaLnBrk="1" hangingPunct="1"/>
            <a:r>
              <a:rPr lang="en-US" altLang="en-US"/>
              <a:t>Influence by consumer’s promotion or prevention focus</a:t>
            </a:r>
          </a:p>
        </p:txBody>
      </p:sp>
      <p:pic>
        <p:nvPicPr>
          <p:cNvPr id="44036" name="Picture 4" descr="C:\Documents and Settings\mscockea\Local Settings\Temporary Internet Files\Content.IE5\MD5XHX49\MP90042663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3505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64357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idx="4294967295"/>
          </p:nvPr>
        </p:nvSpPr>
        <p:spPr>
          <a:xfrm>
            <a:off x="1066800" y="304800"/>
            <a:ext cx="7772400" cy="1143000"/>
          </a:xfrm>
        </p:spPr>
        <p:txBody>
          <a:bodyPr>
            <a:normAutofit fontScale="90000"/>
          </a:bodyPr>
          <a:lstStyle/>
          <a:p>
            <a:pPr eaLnBrk="1" fontAlgn="auto" hangingPunct="1">
              <a:spcAft>
                <a:spcPts val="0"/>
              </a:spcAft>
              <a:defRPr/>
            </a:pPr>
            <a:r>
              <a:rPr lang="en-US" dirty="0">
                <a:solidFill>
                  <a:schemeClr val="tx2">
                    <a:satMod val="130000"/>
                  </a:schemeClr>
                </a:solidFill>
              </a:rPr>
              <a:t>Do Marketing Efforts Promote Obesity?</a:t>
            </a:r>
          </a:p>
        </p:txBody>
      </p:sp>
      <p:sp>
        <p:nvSpPr>
          <p:cNvPr id="45059" name="Content Placeholder 2"/>
          <p:cNvSpPr>
            <a:spLocks noGrp="1"/>
          </p:cNvSpPr>
          <p:nvPr>
            <p:ph idx="4294967295"/>
          </p:nvPr>
        </p:nvSpPr>
        <p:spPr>
          <a:xfrm>
            <a:off x="990600" y="1676400"/>
            <a:ext cx="7772400" cy="2895600"/>
          </a:xfrm>
        </p:spPr>
        <p:txBody>
          <a:bodyPr/>
          <a:lstStyle/>
          <a:p>
            <a:pPr eaLnBrk="1" hangingPunct="1"/>
            <a:r>
              <a:rPr lang="en-US" altLang="en-US"/>
              <a:t>Link between junk food advertising and childhood obesity</a:t>
            </a:r>
          </a:p>
          <a:p>
            <a:pPr eaLnBrk="1" hangingPunct="1"/>
            <a:r>
              <a:rPr lang="en-US" altLang="en-US"/>
              <a:t>Less guilt in eating low-fat snacks</a:t>
            </a:r>
          </a:p>
          <a:p>
            <a:pPr eaLnBrk="1" hangingPunct="1"/>
            <a:r>
              <a:rPr lang="en-US" altLang="en-US"/>
              <a:t>Underestimate of calorie content of meals</a:t>
            </a:r>
          </a:p>
          <a:p>
            <a:pPr eaLnBrk="1" hangingPunct="1"/>
            <a:r>
              <a:rPr lang="en-US" altLang="en-US"/>
              <a:t>Unhealthy food perceived as tastier </a:t>
            </a:r>
          </a:p>
        </p:txBody>
      </p:sp>
      <p:pic>
        <p:nvPicPr>
          <p:cNvPr id="45060" name="Picture 2" descr="http://www.chicagomag.com/images/2009/January%202009/C0109_JunkFood_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4400" y="4495800"/>
            <a:ext cx="2819400" cy="208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Rectangle 4"/>
          <p:cNvSpPr>
            <a:spLocks noChangeArrowheads="1"/>
          </p:cNvSpPr>
          <p:nvPr/>
        </p:nvSpPr>
        <p:spPr bwMode="auto">
          <a:xfrm>
            <a:off x="4724400" y="6519863"/>
            <a:ext cx="27432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r>
              <a:rPr lang="en-GB" altLang="en-US" sz="800">
                <a:solidFill>
                  <a:schemeClr val="tx1"/>
                </a:solidFill>
                <a:latin typeface="Arial" pitchFamily="34" charset="0"/>
              </a:rPr>
              <a:t>http://www.chicagomag.com/images/2009/January%202009/C0109_JunkFood_01.jpg</a:t>
            </a:r>
          </a:p>
        </p:txBody>
      </p:sp>
    </p:spTree>
    <p:extLst>
      <p:ext uri="{BB962C8B-B14F-4D97-AF65-F5344CB8AC3E}">
        <p14:creationId xmlns:p14="http://schemas.microsoft.com/office/powerpoint/2010/main" val="452469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a:t>Test yourself: </a:t>
            </a:r>
            <a:br>
              <a:rPr lang="en-GB" dirty="0"/>
            </a:br>
            <a:r>
              <a:rPr lang="en-GB" dirty="0"/>
              <a:t>How many calories are in a </a:t>
            </a:r>
          </a:p>
        </p:txBody>
      </p:sp>
      <p:pic>
        <p:nvPicPr>
          <p:cNvPr id="46083" name="Picture 2" descr="http://codiemck.files.wordpress.com/2010/04/mars-ba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2133600"/>
            <a:ext cx="45720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010400" y="3810000"/>
            <a:ext cx="914400" cy="708025"/>
          </a:xfrm>
          <a:prstGeom prst="rect">
            <a:avLst/>
          </a:prstGeom>
          <a:noFill/>
        </p:spPr>
        <p:txBody>
          <a:bodyPr>
            <a:spAutoFit/>
          </a:bodyPr>
          <a:lstStyle/>
          <a:p>
            <a:pPr>
              <a:defRPr/>
            </a:pPr>
            <a:r>
              <a:rPr lang="en-GB" sz="4000" dirty="0">
                <a:latin typeface="+mj-lt"/>
                <a:cs typeface="Arial" charset="0"/>
              </a:rPr>
              <a:t>?</a:t>
            </a:r>
          </a:p>
        </p:txBody>
      </p:sp>
    </p:spTree>
    <p:extLst>
      <p:ext uri="{BB962C8B-B14F-4D97-AF65-F5344CB8AC3E}">
        <p14:creationId xmlns:p14="http://schemas.microsoft.com/office/powerpoint/2010/main" val="39810005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a:xfrm>
            <a:off x="1371600" y="381000"/>
            <a:ext cx="7772400" cy="1143000"/>
          </a:xfrm>
        </p:spPr>
        <p:txBody>
          <a:bodyPr/>
          <a:lstStyle/>
          <a:p>
            <a:pPr eaLnBrk="1" fontAlgn="auto" hangingPunct="1">
              <a:spcAft>
                <a:spcPts val="0"/>
              </a:spcAft>
              <a:defRPr/>
            </a:pPr>
            <a:r>
              <a:rPr lang="en-US" dirty="0">
                <a:solidFill>
                  <a:schemeClr val="tx2">
                    <a:satMod val="130000"/>
                  </a:schemeClr>
                </a:solidFill>
              </a:rPr>
              <a:t>Marketing Implications</a:t>
            </a:r>
          </a:p>
        </p:txBody>
      </p:sp>
      <p:sp>
        <p:nvSpPr>
          <p:cNvPr id="47107" name="Content Placeholder 2"/>
          <p:cNvSpPr>
            <a:spLocks noGrp="1"/>
          </p:cNvSpPr>
          <p:nvPr>
            <p:ph idx="4294967295"/>
          </p:nvPr>
        </p:nvSpPr>
        <p:spPr>
          <a:xfrm>
            <a:off x="971550" y="1484313"/>
            <a:ext cx="8172450" cy="4611687"/>
          </a:xfrm>
        </p:spPr>
        <p:txBody>
          <a:bodyPr/>
          <a:lstStyle/>
          <a:p>
            <a:pPr eaLnBrk="1" hangingPunct="1"/>
            <a:r>
              <a:rPr lang="en-US" altLang="en-US"/>
              <a:t>Do marketing activities encourage addictive, compulsive, and impulsive behaviour?</a:t>
            </a:r>
          </a:p>
          <a:p>
            <a:pPr eaLnBrk="1" hangingPunct="1"/>
            <a:r>
              <a:rPr lang="en-US" altLang="en-US"/>
              <a:t>Marketing activities to reduce addictive and compulsive behavior</a:t>
            </a:r>
          </a:p>
          <a:p>
            <a:pPr eaLnBrk="1" hangingPunct="1"/>
            <a:r>
              <a:rPr lang="en-US" altLang="en-US"/>
              <a:t>Marketing activities that stimulate impulsive behavior</a:t>
            </a:r>
          </a:p>
          <a:p>
            <a:pPr eaLnBrk="1" hangingPunct="1"/>
            <a:endParaRPr lang="en-US" altLang="en-US"/>
          </a:p>
        </p:txBody>
      </p:sp>
      <p:pic>
        <p:nvPicPr>
          <p:cNvPr id="4710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338" y="4652963"/>
            <a:ext cx="2800350"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95267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D815-0D6E-4BF2-BD56-41734EF0058A}"/>
              </a:ext>
            </a:extLst>
          </p:cNvPr>
          <p:cNvSpPr>
            <a:spLocks noGrp="1"/>
          </p:cNvSpPr>
          <p:nvPr>
            <p:ph type="title"/>
          </p:nvPr>
        </p:nvSpPr>
        <p:spPr/>
        <p:txBody>
          <a:bodyPr/>
          <a:lstStyle/>
          <a:p>
            <a:r>
              <a:rPr lang="en-GB" dirty="0"/>
              <a:t>Targeting Customers</a:t>
            </a:r>
          </a:p>
        </p:txBody>
      </p:sp>
      <p:sp>
        <p:nvSpPr>
          <p:cNvPr id="3" name="Text Placeholder 2">
            <a:extLst>
              <a:ext uri="{FF2B5EF4-FFF2-40B4-BE49-F238E27FC236}">
                <a16:creationId xmlns:a16="http://schemas.microsoft.com/office/drawing/2014/main" id="{E0762447-5346-468E-A70D-30F4304C7AA9}"/>
              </a:ext>
            </a:extLst>
          </p:cNvPr>
          <p:cNvSpPr>
            <a:spLocks noGrp="1"/>
          </p:cNvSpPr>
          <p:nvPr>
            <p:ph type="body" sz="half" idx="1"/>
          </p:nvPr>
        </p:nvSpPr>
        <p:spPr>
          <a:xfrm>
            <a:off x="685800" y="1676400"/>
            <a:ext cx="7846640" cy="4419600"/>
          </a:xfrm>
        </p:spPr>
        <p:txBody>
          <a:bodyPr/>
          <a:lstStyle/>
          <a:p>
            <a:pPr marL="0" indent="0">
              <a:buNone/>
            </a:pPr>
            <a:r>
              <a:rPr lang="en-GB" dirty="0"/>
              <a:t>Targeting Customers depending on their online behaviours or interests.</a:t>
            </a:r>
          </a:p>
          <a:p>
            <a:r>
              <a:rPr lang="en-GB" dirty="0"/>
              <a:t>Customers are ‘watched’ or observed</a:t>
            </a:r>
          </a:p>
          <a:p>
            <a:r>
              <a:rPr lang="en-GB" dirty="0"/>
              <a:t>Adverts are applied specific to their interests</a:t>
            </a:r>
          </a:p>
          <a:p>
            <a:r>
              <a:rPr lang="en-GB" dirty="0"/>
              <a:t>Is it intrusive or does it cut down on </a:t>
            </a:r>
            <a:r>
              <a:rPr lang="en-GB"/>
              <a:t>unnecessary junk?</a:t>
            </a:r>
            <a:endParaRPr lang="en-GB" dirty="0"/>
          </a:p>
        </p:txBody>
      </p:sp>
    </p:spTree>
    <p:extLst>
      <p:ext uri="{BB962C8B-B14F-4D97-AF65-F5344CB8AC3E}">
        <p14:creationId xmlns:p14="http://schemas.microsoft.com/office/powerpoint/2010/main" val="2766873181"/>
      </p:ext>
    </p:extLst>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475</TotalTime>
  <Words>1293</Words>
  <Application>Microsoft Office PowerPoint</Application>
  <PresentationFormat>On-screen Show (4:3)</PresentationFormat>
  <Paragraphs>235</Paragraphs>
  <Slides>31</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31</vt:i4>
      </vt:variant>
    </vt:vector>
  </HeadingPairs>
  <TitlesOfParts>
    <vt:vector size="42" baseType="lpstr">
      <vt:lpstr>Akzidenz Grotesk BE Light</vt:lpstr>
      <vt:lpstr>Arial</vt:lpstr>
      <vt:lpstr>Arial Black</vt:lpstr>
      <vt:lpstr>Calibri</vt:lpstr>
      <vt:lpstr>HelveticaNeueLT Std Blk Ext</vt:lpstr>
      <vt:lpstr>HelveticaNeueLT Std Hvy Ext</vt:lpstr>
      <vt:lpstr>HelveticaNeueLT Std Med Ext</vt:lpstr>
      <vt:lpstr>Times</vt:lpstr>
      <vt:lpstr>Wingdings</vt:lpstr>
      <vt:lpstr>Wingdings 2</vt:lpstr>
      <vt:lpstr>1_Office Theme</vt:lpstr>
      <vt:lpstr>PowerPoint Presentation</vt:lpstr>
      <vt:lpstr>What is Ethics?</vt:lpstr>
      <vt:lpstr>Introduction</vt:lpstr>
      <vt:lpstr>The company – selected issues</vt:lpstr>
      <vt:lpstr>Ethical Issues in Advertising</vt:lpstr>
      <vt:lpstr>PowerPoint Presentation</vt:lpstr>
      <vt:lpstr>Ethical Aspects of Advertising</vt:lpstr>
      <vt:lpstr>PowerPoint Presentation</vt:lpstr>
      <vt:lpstr>PowerPoint Presentation</vt:lpstr>
      <vt:lpstr>Advertising to Children</vt:lpstr>
      <vt:lpstr>Ethical Aspects of Advertising</vt:lpstr>
      <vt:lpstr>Advertising Code UK</vt:lpstr>
      <vt:lpstr>Some of Britain’s Most Complained about TV AdS </vt:lpstr>
      <vt:lpstr>Banned PADDy Power AD</vt:lpstr>
      <vt:lpstr>Moving On</vt:lpstr>
      <vt:lpstr>Increased Pressure to Use Ethical and Sustainable Practices</vt:lpstr>
      <vt:lpstr>Ecologically Sustainable Marketing</vt:lpstr>
      <vt:lpstr>Benefits From Environmental Management</vt:lpstr>
      <vt:lpstr>Ethical Responsibility Corporate Social Responsibility</vt:lpstr>
      <vt:lpstr>Ethical Considerations: Sweatshops</vt:lpstr>
      <vt:lpstr>The Customer</vt:lpstr>
      <vt:lpstr>Introduction:  The Jay Customer</vt:lpstr>
      <vt:lpstr>Deviant Consumer Behaviour</vt:lpstr>
      <vt:lpstr>Addictive/Compulsive Consumption</vt:lpstr>
      <vt:lpstr>Addictive Behaviour</vt:lpstr>
      <vt:lpstr>Compulsive Behavior</vt:lpstr>
      <vt:lpstr>Impulsive Behaviour</vt:lpstr>
      <vt:lpstr>Do Marketing Efforts Promote Obesity?</vt:lpstr>
      <vt:lpstr>Test yourself:  How many calories are in a </vt:lpstr>
      <vt:lpstr>Marketing Implications</vt:lpstr>
      <vt:lpstr>Targeting Customers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Cockrill, Antje</dc:creator>
  <cp:lastModifiedBy>Jessica Shore</cp:lastModifiedBy>
  <cp:revision>18</cp:revision>
  <cp:lastPrinted>2016-10-14T11:13:50Z</cp:lastPrinted>
  <dcterms:created xsi:type="dcterms:W3CDTF">2014-10-15T12:26:00Z</dcterms:created>
  <dcterms:modified xsi:type="dcterms:W3CDTF">2021-02-22T18:23:09Z</dcterms:modified>
</cp:coreProperties>
</file>