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302" r:id="rId9"/>
    <p:sldId id="431" r:id="rId10"/>
    <p:sldId id="406" r:id="rId11"/>
    <p:sldId id="451" r:id="rId12"/>
    <p:sldId id="443" r:id="rId13"/>
    <p:sldId id="408" r:id="rId14"/>
    <p:sldId id="439" r:id="rId15"/>
    <p:sldId id="436" r:id="rId16"/>
    <p:sldId id="410" r:id="rId17"/>
    <p:sldId id="452" r:id="rId18"/>
    <p:sldId id="449" r:id="rId19"/>
    <p:sldId id="450" r:id="rId20"/>
    <p:sldId id="722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5EE1B3-00EB-450A-A5B7-950626038AC0}" v="1" dt="2026-02-13T12:41:22.3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2-13T12:41:17.204" v="13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13T12:41:17.204" v="13" actId="20577"/>
        <pc:sldMkLst>
          <pc:docMk/>
          <pc:sldMk cId="1360199534" sldId="406"/>
        </pc:sldMkLst>
        <pc:spChg chg="mod">
          <ac:chgData name="Stalin Jacob Wilson Packia Dhas" userId="050d7d71-3621-4503-95e8-1c9a9d962492" providerId="ADAL" clId="{00722E61-A757-4134-8CBB-8B7208677708}" dt="2026-02-13T12:41:17.204" v="13" actId="20577"/>
          <ac:spMkLst>
            <pc:docMk/>
            <pc:sldMk cId="1360199534" sldId="406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13T12:41:08.583" v="10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2-13T12:41:08.583" v="10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439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28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2212E-2AF8-4EC3-97A2-A79EF41B23D0}" type="datetime1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7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4298516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821227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Theorems</a:t>
            </a:r>
          </a:p>
          <a:p>
            <a:pPr lvl="1" algn="just"/>
            <a:r>
              <a:rPr lang="en-IN" sz="4000" dirty="0"/>
              <a:t>Thevenin’s theorem</a:t>
            </a:r>
          </a:p>
          <a:p>
            <a:pPr lvl="1" algn="just"/>
            <a:r>
              <a:rPr lang="en-IN" sz="4000" dirty="0"/>
              <a:t>Norton’s theorem</a:t>
            </a:r>
          </a:p>
          <a:p>
            <a:pPr lvl="1"/>
            <a:r>
              <a:rPr lang="en-IN" sz="4000" dirty="0"/>
              <a:t>Maximum power transfer theorem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sz="4400" dirty="0"/>
              <a:t>Define the circuit theorems.</a:t>
            </a:r>
          </a:p>
          <a:p>
            <a:r>
              <a:rPr lang="en-IN" sz="4400" dirty="0"/>
              <a:t>Describe the benefits of theorems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7 / Electrical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Network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sz="3600" dirty="0"/>
              <a:t>The various circuit theorems used are</a:t>
            </a:r>
          </a:p>
          <a:p>
            <a:r>
              <a:rPr lang="en-IN" sz="3600" dirty="0" err="1"/>
              <a:t>Thevenin’s</a:t>
            </a:r>
            <a:r>
              <a:rPr lang="en-IN" sz="3600" dirty="0"/>
              <a:t> theorem</a:t>
            </a:r>
          </a:p>
          <a:p>
            <a:r>
              <a:rPr lang="en-IN" sz="3600" dirty="0"/>
              <a:t>Norton’s theorem</a:t>
            </a:r>
          </a:p>
          <a:p>
            <a:r>
              <a:rPr lang="en-IN" sz="3600" dirty="0"/>
              <a:t>Maximum power transfer theorem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4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9429" y="-58070"/>
            <a:ext cx="6154375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Application of this theorem becomes useful, when we have to determine the current flowing through any branch or component of a network.</a:t>
            </a:r>
          </a:p>
          <a:p>
            <a:r>
              <a:rPr lang="en-IN" b="1" dirty="0"/>
              <a:t>Thevenin’s theorem</a:t>
            </a:r>
            <a:r>
              <a:rPr lang="en-IN" dirty="0"/>
              <a:t> states that “Any two terminals of a network consisting of </a:t>
            </a:r>
            <a:r>
              <a:rPr lang="en-IN" b="1" dirty="0"/>
              <a:t>active and passive elements can be replaced by </a:t>
            </a:r>
            <a:r>
              <a:rPr lang="en-IN" dirty="0"/>
              <a:t>an </a:t>
            </a:r>
            <a:r>
              <a:rPr lang="en-IN" b="1" dirty="0"/>
              <a:t>equivalent voltage source </a:t>
            </a:r>
            <a:r>
              <a:rPr lang="en-IN" dirty="0"/>
              <a:t>and an </a:t>
            </a:r>
            <a:r>
              <a:rPr lang="en-IN" b="1" dirty="0"/>
              <a:t>equivalent series resistance. </a:t>
            </a:r>
            <a:r>
              <a:rPr lang="en-IN" dirty="0"/>
              <a:t>The </a:t>
            </a:r>
            <a:r>
              <a:rPr lang="en-IN" b="1" dirty="0"/>
              <a:t>voltage source </a:t>
            </a:r>
            <a:r>
              <a:rPr lang="en-IN" dirty="0"/>
              <a:t>is the </a:t>
            </a:r>
            <a:r>
              <a:rPr lang="en-IN" b="1" dirty="0"/>
              <a:t>open circuit voltage</a:t>
            </a:r>
            <a:r>
              <a:rPr lang="en-IN" dirty="0"/>
              <a:t> across the circuit terminal. The </a:t>
            </a:r>
            <a:r>
              <a:rPr lang="en-IN" b="1" dirty="0"/>
              <a:t>series resistance </a:t>
            </a:r>
            <a:r>
              <a:rPr lang="en-IN" dirty="0"/>
              <a:t>is the </a:t>
            </a:r>
            <a:r>
              <a:rPr lang="en-IN" b="1" dirty="0"/>
              <a:t>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19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935" y="72347"/>
            <a:ext cx="6178923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1" y="1465017"/>
            <a:ext cx="8991191" cy="1963983"/>
          </a:xfrm>
        </p:spPr>
        <p:txBody>
          <a:bodyPr>
            <a:normAutofit/>
          </a:bodyPr>
          <a:lstStyle/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6346" y="2185232"/>
            <a:ext cx="5472189" cy="355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18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9081" y="-38609"/>
            <a:ext cx="5233838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  <a:blipFill>
                <a:blip r:embed="rId3"/>
                <a:stretch>
                  <a:fillRect l="-1128" t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67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2968" y="0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Norton’s Theorem states that “Any two terminals of a network consisting of active and passive elements can be replaced by an </a:t>
            </a:r>
            <a:r>
              <a:rPr lang="en-IN" b="1" dirty="0"/>
              <a:t>equivalent current source and an equivalent parallel resistor.</a:t>
            </a:r>
            <a:r>
              <a:rPr lang="en-IN" dirty="0"/>
              <a:t> The magnitude of the current is equal to the </a:t>
            </a:r>
            <a:r>
              <a:rPr lang="en-IN" b="1" dirty="0"/>
              <a:t>short circuit current, </a:t>
            </a:r>
            <a:r>
              <a:rPr lang="en-IN" dirty="0"/>
              <a:t>and the </a:t>
            </a:r>
            <a:r>
              <a:rPr lang="en-IN" b="1" dirty="0"/>
              <a:t>parallel resistor is the 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738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7864" y="31094"/>
            <a:ext cx="449740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2047036"/>
            <a:ext cx="5471322" cy="3532664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270" y="-27765"/>
            <a:ext cx="625921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𝑠𝑐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44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37" y="-82617"/>
            <a:ext cx="803227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3200" dirty="0"/>
              <a:t>Maximum power transfer theorem states that “In a network </a:t>
            </a:r>
            <a:r>
              <a:rPr lang="en-IN" sz="3200" b="1" dirty="0"/>
              <a:t>maximum power will be transferred from the source to the load</a:t>
            </a:r>
            <a:r>
              <a:rPr lang="en-IN" sz="3200" dirty="0"/>
              <a:t>, when the </a:t>
            </a:r>
            <a:r>
              <a:rPr lang="en-IN" sz="3200" b="1" dirty="0"/>
              <a:t>load resistance becomes equal to the internal resistance</a:t>
            </a:r>
            <a:r>
              <a:rPr lang="en-IN" sz="3200" dirty="0"/>
              <a:t> of the networks as viewed from the load terminal”.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63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815" y="-100165"/>
            <a:ext cx="821024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8066B6-981F-42C8-006C-1385CE7CF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39FDA4-D912-6FCD-3DE5-A706633EB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5225" y="1733550"/>
            <a:ext cx="478155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800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893" y="-88754"/>
            <a:ext cx="8062955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624" y="1600201"/>
            <a:ext cx="9409987" cy="1759701"/>
          </a:xfrm>
        </p:spPr>
        <p:txBody>
          <a:bodyPr>
            <a:normAutofit/>
          </a:bodyPr>
          <a:lstStyle/>
          <a:p>
            <a:endParaRPr lang="en-IN" b="1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644" y="2395664"/>
            <a:ext cx="5963907" cy="324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2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3953" y="-45796"/>
            <a:ext cx="9413076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current across the load is calculated using the formula.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  <a:p>
                <a:r>
                  <a:rPr lang="en-IN" b="1" dirty="0"/>
                  <a:t>For maximum power to transfer internal resistor = Load resistor</a:t>
                </a:r>
              </a:p>
              <a:p>
                <a:r>
                  <a:rPr lang="en-IN" b="1" dirty="0"/>
                  <a:t>The maximum power is calculated by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endParaRPr lang="en-IN" dirty="0"/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 l="-991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24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29" y="31094"/>
            <a:ext cx="941307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𝑶𝒖𝒕𝒑𝒖𝒕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𝑰𝒏𝒑𝒖𝒕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𝑶𝑼𝑻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𝑰𝑵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𝑰𝒏𝒑𝒖𝒕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𝑶𝒖𝒕𝒑𝒖𝒕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𝒑𝒐𝒘𝒆𝒓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𝑰𝑵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𝑶𝑼𝑻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853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7 / Electrical Principles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453</Words>
  <Application>Microsoft Office PowerPoint</Application>
  <PresentationFormat>Widescreen</PresentationFormat>
  <Paragraphs>87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Network theorems</vt:lpstr>
      <vt:lpstr>Thevenin’s theorem</vt:lpstr>
      <vt:lpstr>Thevenin’s theorem</vt:lpstr>
      <vt:lpstr>Thevenin’s theorem</vt:lpstr>
      <vt:lpstr>Norton’s theorem</vt:lpstr>
      <vt:lpstr>Norton’s theorem</vt:lpstr>
      <vt:lpstr>Norton’s theorem</vt:lpstr>
      <vt:lpstr>Maximum power transfer theorem</vt:lpstr>
      <vt:lpstr>Maximum power transfer theorem</vt:lpstr>
      <vt:lpstr>Maximum power transfer theorem</vt:lpstr>
      <vt:lpstr>Maximum power transfer theorem</vt:lpstr>
      <vt:lpstr>Power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2026-02-13T12:41:24Z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