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4" r:id="rId4"/>
  </p:sldMasterIdLst>
  <p:notesMasterIdLst>
    <p:notesMasterId r:id="rId16"/>
  </p:notesMasterIdLst>
  <p:handoutMasterIdLst>
    <p:handoutMasterId r:id="rId17"/>
  </p:handoutMasterIdLst>
  <p:sldIdLst>
    <p:sldId id="256" r:id="rId5"/>
    <p:sldId id="257" r:id="rId6"/>
    <p:sldId id="330" r:id="rId7"/>
    <p:sldId id="305" r:id="rId8"/>
    <p:sldId id="338" r:id="rId9"/>
    <p:sldId id="339" r:id="rId10"/>
    <p:sldId id="340" r:id="rId11"/>
    <p:sldId id="274" r:id="rId12"/>
    <p:sldId id="336" r:id="rId13"/>
    <p:sldId id="341" r:id="rId14"/>
    <p:sldId id="33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D572F0"/>
    <a:srgbClr val="F0F0F0"/>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725" autoAdjust="0"/>
  </p:normalViewPr>
  <p:slideViewPr>
    <p:cSldViewPr snapToGrid="0">
      <p:cViewPr varScale="1">
        <p:scale>
          <a:sx n="65" d="100"/>
          <a:sy n="65" d="100"/>
        </p:scale>
        <p:origin x="936"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36"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784BB0-CEE4-49B1-9D84-7D90753628E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55673EE-D760-44D6-ADAA-EF263456E99A}">
      <dgm:prSet custT="1"/>
      <dgm:spPr/>
      <dgm:t>
        <a:bodyPr/>
        <a:lstStyle/>
        <a:p>
          <a:pPr>
            <a:lnSpc>
              <a:spcPct val="100000"/>
            </a:lnSpc>
          </a:pPr>
          <a:r>
            <a:rPr lang="en-US" sz="1400" dirty="0">
              <a:solidFill>
                <a:schemeClr val="accent1"/>
              </a:solidFill>
              <a:latin typeface="Arial" panose="020B0604020202020204" pitchFamily="34" charset="0"/>
              <a:cs typeface="Arial" panose="020B0604020202020204" pitchFamily="34" charset="0"/>
            </a:rPr>
            <a:t>Patient safety was improved because mistakes and areas needing development were identified through reflection, reducing the chance of them happening again</a:t>
          </a:r>
          <a:r>
            <a:rPr lang="en-US" sz="1400" dirty="0">
              <a:latin typeface="Arial" panose="020B0604020202020204" pitchFamily="34" charset="0"/>
              <a:cs typeface="Arial" panose="020B0604020202020204" pitchFamily="34" charset="0"/>
            </a:rPr>
            <a:t>.</a:t>
          </a:r>
        </a:p>
      </dgm:t>
    </dgm:pt>
    <dgm:pt modelId="{80054F48-2F1F-4103-AB5A-ADFB893E438B}" type="parTrans" cxnId="{CFF2821E-E931-4A1C-BA43-E11DF18208D1}">
      <dgm:prSet/>
      <dgm:spPr/>
      <dgm:t>
        <a:bodyPr/>
        <a:lstStyle/>
        <a:p>
          <a:endParaRPr lang="en-US"/>
        </a:p>
      </dgm:t>
    </dgm:pt>
    <dgm:pt modelId="{6B5A0FE2-664C-4DB7-A9DD-FD9B4E2B5F44}" type="sibTrans" cxnId="{CFF2821E-E931-4A1C-BA43-E11DF18208D1}">
      <dgm:prSet/>
      <dgm:spPr/>
      <dgm:t>
        <a:bodyPr/>
        <a:lstStyle/>
        <a:p>
          <a:endParaRPr lang="en-US"/>
        </a:p>
      </dgm:t>
    </dgm:pt>
    <dgm:pt modelId="{78DA58E0-39EF-42F3-A775-8FDA20BEA4EB}">
      <dgm:prSet custT="1"/>
      <dgm:spPr/>
      <dgm:t>
        <a:bodyPr/>
        <a:lstStyle/>
        <a:p>
          <a:pPr>
            <a:lnSpc>
              <a:spcPct val="100000"/>
            </a:lnSpc>
          </a:pPr>
          <a:r>
            <a:rPr lang="en-US" sz="1400" dirty="0">
              <a:solidFill>
                <a:schemeClr val="accent1"/>
              </a:solidFill>
              <a:latin typeface="Arial" panose="020B0604020202020204" pitchFamily="34" charset="0"/>
              <a:cs typeface="Arial" panose="020B0604020202020204" pitchFamily="34" charset="0"/>
            </a:rPr>
            <a:t>Communication skills were strengthened as past interactions with patients and colleagues were reviewed, leading to better teamwork and working relationships</a:t>
          </a:r>
          <a:r>
            <a:rPr lang="en-US" sz="1400" dirty="0">
              <a:latin typeface="Arial" panose="020B0604020202020204" pitchFamily="34" charset="0"/>
              <a:cs typeface="Arial" panose="020B0604020202020204" pitchFamily="34" charset="0"/>
            </a:rPr>
            <a:t>.</a:t>
          </a:r>
        </a:p>
      </dgm:t>
    </dgm:pt>
    <dgm:pt modelId="{3530E4BE-4F30-4E1E-B06E-72CA201D9E5B}" type="parTrans" cxnId="{2DDC7D70-3EC4-453D-926A-01FE404878F8}">
      <dgm:prSet/>
      <dgm:spPr/>
      <dgm:t>
        <a:bodyPr/>
        <a:lstStyle/>
        <a:p>
          <a:endParaRPr lang="en-US"/>
        </a:p>
      </dgm:t>
    </dgm:pt>
    <dgm:pt modelId="{25E49E46-2570-4FF1-A65E-973A1153C7DA}" type="sibTrans" cxnId="{2DDC7D70-3EC4-453D-926A-01FE404878F8}">
      <dgm:prSet/>
      <dgm:spPr/>
      <dgm:t>
        <a:bodyPr/>
        <a:lstStyle/>
        <a:p>
          <a:endParaRPr lang="en-US"/>
        </a:p>
      </dgm:t>
    </dgm:pt>
    <dgm:pt modelId="{47909ED1-24F3-482A-9A82-E5B64CDCEE96}">
      <dgm:prSet custT="1"/>
      <dgm:spPr/>
      <dgm:t>
        <a:bodyPr/>
        <a:lstStyle/>
        <a:p>
          <a:pPr>
            <a:lnSpc>
              <a:spcPct val="100000"/>
            </a:lnSpc>
          </a:pPr>
          <a:r>
            <a:rPr lang="en-US" sz="1400" dirty="0">
              <a:solidFill>
                <a:schemeClr val="accent1"/>
              </a:solidFill>
              <a:latin typeface="Arial" panose="020B0604020202020204" pitchFamily="34" charset="0"/>
              <a:cs typeface="Arial" panose="020B0604020202020204" pitchFamily="34" charset="0"/>
            </a:rPr>
            <a:t>Professional growth was supported through reflection, contributing to Continuous Professional Development (CPD) required by bodies such as the HCPC and NMC</a:t>
          </a:r>
          <a:r>
            <a:rPr lang="en-US" sz="1300" dirty="0"/>
            <a:t>.</a:t>
          </a:r>
        </a:p>
      </dgm:t>
    </dgm:pt>
    <dgm:pt modelId="{9C7BAC34-4EE8-4148-A00A-D967B6B20DAF}" type="parTrans" cxnId="{0FB8A3E8-671A-436F-A416-84C65AEB0111}">
      <dgm:prSet/>
      <dgm:spPr/>
      <dgm:t>
        <a:bodyPr/>
        <a:lstStyle/>
        <a:p>
          <a:endParaRPr lang="en-US"/>
        </a:p>
      </dgm:t>
    </dgm:pt>
    <dgm:pt modelId="{25D39788-2523-4C21-88FB-03D7BBC322F1}" type="sibTrans" cxnId="{0FB8A3E8-671A-436F-A416-84C65AEB0111}">
      <dgm:prSet/>
      <dgm:spPr/>
      <dgm:t>
        <a:bodyPr/>
        <a:lstStyle/>
        <a:p>
          <a:endParaRPr lang="en-US"/>
        </a:p>
      </dgm:t>
    </dgm:pt>
    <dgm:pt modelId="{497B01CA-514F-4C71-8B42-9D134BD587A9}">
      <dgm:prSet custT="1"/>
      <dgm:spPr/>
      <dgm:t>
        <a:bodyPr/>
        <a:lstStyle/>
        <a:p>
          <a:pPr>
            <a:lnSpc>
              <a:spcPct val="100000"/>
            </a:lnSpc>
          </a:pPr>
          <a:r>
            <a:rPr lang="en-US" sz="1400" dirty="0">
              <a:solidFill>
                <a:schemeClr val="accent1"/>
              </a:solidFill>
              <a:latin typeface="Arial" panose="020B0604020202020204" pitchFamily="34" charset="0"/>
              <a:cs typeface="Arial" panose="020B0604020202020204" pitchFamily="34" charset="0"/>
            </a:rPr>
            <a:t>Decision‑making was enhanced when previous experiences were examined, allowing more informed choices to be made in similar situations</a:t>
          </a:r>
          <a:r>
            <a:rPr lang="en-US" sz="1400" dirty="0">
              <a:latin typeface="Arial" panose="020B0604020202020204" pitchFamily="34" charset="0"/>
              <a:cs typeface="Arial" panose="020B0604020202020204" pitchFamily="34" charset="0"/>
            </a:rPr>
            <a:t>.</a:t>
          </a:r>
        </a:p>
      </dgm:t>
    </dgm:pt>
    <dgm:pt modelId="{BF932B8F-5486-4F66-816B-A471C7F92ED2}" type="parTrans" cxnId="{EBF59860-BC83-41A7-879C-E24C7BA06CA8}">
      <dgm:prSet/>
      <dgm:spPr/>
      <dgm:t>
        <a:bodyPr/>
        <a:lstStyle/>
        <a:p>
          <a:endParaRPr lang="en-US"/>
        </a:p>
      </dgm:t>
    </dgm:pt>
    <dgm:pt modelId="{254B4C09-0A38-4815-B0D0-BACD8E0569F1}" type="sibTrans" cxnId="{EBF59860-BC83-41A7-879C-E24C7BA06CA8}">
      <dgm:prSet/>
      <dgm:spPr/>
      <dgm:t>
        <a:bodyPr/>
        <a:lstStyle/>
        <a:p>
          <a:endParaRPr lang="en-US"/>
        </a:p>
      </dgm:t>
    </dgm:pt>
    <dgm:pt modelId="{41FC75DA-3A51-4DCC-BA81-6F7255E69382}">
      <dgm:prSet custT="1"/>
      <dgm:spPr/>
      <dgm:t>
        <a:bodyPr/>
        <a:lstStyle/>
        <a:p>
          <a:pPr>
            <a:lnSpc>
              <a:spcPct val="100000"/>
            </a:lnSpc>
          </a:pPr>
          <a:r>
            <a:rPr lang="en-US" sz="1400" dirty="0">
              <a:solidFill>
                <a:schemeClr val="accent1"/>
              </a:solidFill>
              <a:latin typeface="Arial" panose="020B0604020202020204" pitchFamily="34" charset="0"/>
              <a:cs typeface="Arial" panose="020B0604020202020204" pitchFamily="34" charset="0"/>
            </a:rPr>
            <a:t>Emotional resilience was increased as stressful experiences were reflected on, helping professionals manage their emotions and lower the risk of burnout</a:t>
          </a:r>
          <a:r>
            <a:rPr lang="en-US" sz="1400" dirty="0">
              <a:latin typeface="Arial" panose="020B0604020202020204" pitchFamily="34" charset="0"/>
              <a:cs typeface="Arial" panose="020B0604020202020204" pitchFamily="34" charset="0"/>
            </a:rPr>
            <a:t>.</a:t>
          </a:r>
        </a:p>
      </dgm:t>
    </dgm:pt>
    <dgm:pt modelId="{5012F7A0-CAD0-402C-BFC6-6741D1E61F5D}" type="parTrans" cxnId="{03F6A2D7-BD0C-4747-868A-50A5EBD7D87E}">
      <dgm:prSet/>
      <dgm:spPr/>
      <dgm:t>
        <a:bodyPr/>
        <a:lstStyle/>
        <a:p>
          <a:endParaRPr lang="en-US"/>
        </a:p>
      </dgm:t>
    </dgm:pt>
    <dgm:pt modelId="{B5950C17-A442-4D3E-AAD1-B4C7810AFDA0}" type="sibTrans" cxnId="{03F6A2D7-BD0C-4747-868A-50A5EBD7D87E}">
      <dgm:prSet/>
      <dgm:spPr/>
      <dgm:t>
        <a:bodyPr/>
        <a:lstStyle/>
        <a:p>
          <a:endParaRPr lang="en-US"/>
        </a:p>
      </dgm:t>
    </dgm:pt>
    <dgm:pt modelId="{682AFB2E-543B-4B09-B21F-B87DC6D650AA}" type="pres">
      <dgm:prSet presAssocID="{E3784BB0-CEE4-49B1-9D84-7D90753628E0}" presName="root" presStyleCnt="0">
        <dgm:presLayoutVars>
          <dgm:dir/>
          <dgm:resizeHandles val="exact"/>
        </dgm:presLayoutVars>
      </dgm:prSet>
      <dgm:spPr/>
    </dgm:pt>
    <dgm:pt modelId="{9A98BF4E-1FFF-403E-95DE-1291C5E4D90C}" type="pres">
      <dgm:prSet presAssocID="{855673EE-D760-44D6-ADAA-EF263456E99A}" presName="compNode" presStyleCnt="0"/>
      <dgm:spPr/>
    </dgm:pt>
    <dgm:pt modelId="{9F820551-7BEF-4AA1-B1B8-D5107FE3027B}" type="pres">
      <dgm:prSet presAssocID="{855673EE-D760-44D6-ADAA-EF263456E99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ght Bulb and Gear"/>
        </a:ext>
      </dgm:extLst>
    </dgm:pt>
    <dgm:pt modelId="{41C69A92-CFCB-49FC-9446-3785CFE5C3FE}" type="pres">
      <dgm:prSet presAssocID="{855673EE-D760-44D6-ADAA-EF263456E99A}" presName="spaceRect" presStyleCnt="0"/>
      <dgm:spPr/>
    </dgm:pt>
    <dgm:pt modelId="{188FCEE8-32BD-4F5F-AE36-236F68800113}" type="pres">
      <dgm:prSet presAssocID="{855673EE-D760-44D6-ADAA-EF263456E99A}" presName="textRect" presStyleLbl="revTx" presStyleIdx="0" presStyleCnt="5">
        <dgm:presLayoutVars>
          <dgm:chMax val="1"/>
          <dgm:chPref val="1"/>
        </dgm:presLayoutVars>
      </dgm:prSet>
      <dgm:spPr/>
    </dgm:pt>
    <dgm:pt modelId="{EFBDE133-2245-4DDF-AC94-3B0AE098855A}" type="pres">
      <dgm:prSet presAssocID="{6B5A0FE2-664C-4DB7-A9DD-FD9B4E2B5F44}" presName="sibTrans" presStyleCnt="0"/>
      <dgm:spPr/>
    </dgm:pt>
    <dgm:pt modelId="{C190A83F-1A1E-4618-B423-EE5D9796C317}" type="pres">
      <dgm:prSet presAssocID="{78DA58E0-39EF-42F3-A775-8FDA20BEA4EB}" presName="compNode" presStyleCnt="0"/>
      <dgm:spPr/>
    </dgm:pt>
    <dgm:pt modelId="{895F1450-3CF2-4E47-90EE-4786E2669F0C}" type="pres">
      <dgm:prSet presAssocID="{78DA58E0-39EF-42F3-A775-8FDA20BEA4E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ocial Network"/>
        </a:ext>
      </dgm:extLst>
    </dgm:pt>
    <dgm:pt modelId="{2E742FF0-844E-4798-83FF-69E53ED01DB1}" type="pres">
      <dgm:prSet presAssocID="{78DA58E0-39EF-42F3-A775-8FDA20BEA4EB}" presName="spaceRect" presStyleCnt="0"/>
      <dgm:spPr/>
    </dgm:pt>
    <dgm:pt modelId="{DFC9537A-767E-42C8-AEEC-24563AF4330F}" type="pres">
      <dgm:prSet presAssocID="{78DA58E0-39EF-42F3-A775-8FDA20BEA4EB}" presName="textRect" presStyleLbl="revTx" presStyleIdx="1" presStyleCnt="5">
        <dgm:presLayoutVars>
          <dgm:chMax val="1"/>
          <dgm:chPref val="1"/>
        </dgm:presLayoutVars>
      </dgm:prSet>
      <dgm:spPr/>
    </dgm:pt>
    <dgm:pt modelId="{BCCE111A-2B2B-4408-B735-07B19744942F}" type="pres">
      <dgm:prSet presAssocID="{25E49E46-2570-4FF1-A65E-973A1153C7DA}" presName="sibTrans" presStyleCnt="0"/>
      <dgm:spPr/>
    </dgm:pt>
    <dgm:pt modelId="{36948EB5-9470-45B0-8788-EA84577D1F37}" type="pres">
      <dgm:prSet presAssocID="{47909ED1-24F3-482A-9A82-E5B64CDCEE96}" presName="compNode" presStyleCnt="0"/>
      <dgm:spPr/>
    </dgm:pt>
    <dgm:pt modelId="{2869E15B-B8AF-4B78-8A9B-16CA2F6A2222}" type="pres">
      <dgm:prSet presAssocID="{47909ED1-24F3-482A-9A82-E5B64CDCEE9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ospital"/>
        </a:ext>
      </dgm:extLst>
    </dgm:pt>
    <dgm:pt modelId="{D1929063-1625-4195-A1B3-C881B14A8622}" type="pres">
      <dgm:prSet presAssocID="{47909ED1-24F3-482A-9A82-E5B64CDCEE96}" presName="spaceRect" presStyleCnt="0"/>
      <dgm:spPr/>
    </dgm:pt>
    <dgm:pt modelId="{6F5977E6-C551-41C5-A23C-E002003FF7A9}" type="pres">
      <dgm:prSet presAssocID="{47909ED1-24F3-482A-9A82-E5B64CDCEE96}" presName="textRect" presStyleLbl="revTx" presStyleIdx="2" presStyleCnt="5">
        <dgm:presLayoutVars>
          <dgm:chMax val="1"/>
          <dgm:chPref val="1"/>
        </dgm:presLayoutVars>
      </dgm:prSet>
      <dgm:spPr/>
    </dgm:pt>
    <dgm:pt modelId="{D8E6969F-2FFE-45BB-A1CD-6C84C5E650DD}" type="pres">
      <dgm:prSet presAssocID="{25D39788-2523-4C21-88FB-03D7BBC322F1}" presName="sibTrans" presStyleCnt="0"/>
      <dgm:spPr/>
    </dgm:pt>
    <dgm:pt modelId="{26D9D89D-6043-4B8F-9AD7-DC42BADB64CF}" type="pres">
      <dgm:prSet presAssocID="{497B01CA-514F-4C71-8B42-9D134BD587A9}" presName="compNode" presStyleCnt="0"/>
      <dgm:spPr/>
    </dgm:pt>
    <dgm:pt modelId="{BC50229D-6ED6-4D18-A447-8298E1492BB4}" type="pres">
      <dgm:prSet presAssocID="{497B01CA-514F-4C71-8B42-9D134BD587A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erson with Idea"/>
        </a:ext>
      </dgm:extLst>
    </dgm:pt>
    <dgm:pt modelId="{54AB58C6-9198-49EA-B400-6B1D98948CE0}" type="pres">
      <dgm:prSet presAssocID="{497B01CA-514F-4C71-8B42-9D134BD587A9}" presName="spaceRect" presStyleCnt="0"/>
      <dgm:spPr/>
    </dgm:pt>
    <dgm:pt modelId="{CB6E42DF-4BAF-4F4B-8A78-F4C04A710787}" type="pres">
      <dgm:prSet presAssocID="{497B01CA-514F-4C71-8B42-9D134BD587A9}" presName="textRect" presStyleLbl="revTx" presStyleIdx="3" presStyleCnt="5">
        <dgm:presLayoutVars>
          <dgm:chMax val="1"/>
          <dgm:chPref val="1"/>
        </dgm:presLayoutVars>
      </dgm:prSet>
      <dgm:spPr/>
    </dgm:pt>
    <dgm:pt modelId="{F7F91ED5-2D6C-4A6E-9A4E-2EC82CA6FE2C}" type="pres">
      <dgm:prSet presAssocID="{254B4C09-0A38-4815-B0D0-BACD8E0569F1}" presName="sibTrans" presStyleCnt="0"/>
      <dgm:spPr/>
    </dgm:pt>
    <dgm:pt modelId="{E206F074-DA0D-4532-AEB0-BD5874A1D4A9}" type="pres">
      <dgm:prSet presAssocID="{41FC75DA-3A51-4DCC-BA81-6F7255E69382}" presName="compNode" presStyleCnt="0"/>
      <dgm:spPr/>
    </dgm:pt>
    <dgm:pt modelId="{4C82C71C-909A-4777-B10A-C058DDDA457B}" type="pres">
      <dgm:prSet presAssocID="{41FC75DA-3A51-4DCC-BA81-6F7255E6938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rain in head"/>
        </a:ext>
      </dgm:extLst>
    </dgm:pt>
    <dgm:pt modelId="{91C147E4-CB02-47A8-B834-00394BC9D71C}" type="pres">
      <dgm:prSet presAssocID="{41FC75DA-3A51-4DCC-BA81-6F7255E69382}" presName="spaceRect" presStyleCnt="0"/>
      <dgm:spPr/>
    </dgm:pt>
    <dgm:pt modelId="{D9C55B35-1315-44F4-B6FB-F94B9969234D}" type="pres">
      <dgm:prSet presAssocID="{41FC75DA-3A51-4DCC-BA81-6F7255E69382}" presName="textRect" presStyleLbl="revTx" presStyleIdx="4" presStyleCnt="5">
        <dgm:presLayoutVars>
          <dgm:chMax val="1"/>
          <dgm:chPref val="1"/>
        </dgm:presLayoutVars>
      </dgm:prSet>
      <dgm:spPr/>
    </dgm:pt>
  </dgm:ptLst>
  <dgm:cxnLst>
    <dgm:cxn modelId="{D295721E-B55C-4DF2-A0CF-530B71E6271F}" type="presOf" srcId="{497B01CA-514F-4C71-8B42-9D134BD587A9}" destId="{CB6E42DF-4BAF-4F4B-8A78-F4C04A710787}" srcOrd="0" destOrd="0" presId="urn:microsoft.com/office/officeart/2018/2/layout/IconLabelList"/>
    <dgm:cxn modelId="{CFF2821E-E931-4A1C-BA43-E11DF18208D1}" srcId="{E3784BB0-CEE4-49B1-9D84-7D90753628E0}" destId="{855673EE-D760-44D6-ADAA-EF263456E99A}" srcOrd="0" destOrd="0" parTransId="{80054F48-2F1F-4103-AB5A-ADFB893E438B}" sibTransId="{6B5A0FE2-664C-4DB7-A9DD-FD9B4E2B5F44}"/>
    <dgm:cxn modelId="{EBF59860-BC83-41A7-879C-E24C7BA06CA8}" srcId="{E3784BB0-CEE4-49B1-9D84-7D90753628E0}" destId="{497B01CA-514F-4C71-8B42-9D134BD587A9}" srcOrd="3" destOrd="0" parTransId="{BF932B8F-5486-4F66-816B-A471C7F92ED2}" sibTransId="{254B4C09-0A38-4815-B0D0-BACD8E0569F1}"/>
    <dgm:cxn modelId="{2BF56C63-87EE-45BF-8189-D29247292346}" type="presOf" srcId="{E3784BB0-CEE4-49B1-9D84-7D90753628E0}" destId="{682AFB2E-543B-4B09-B21F-B87DC6D650AA}" srcOrd="0" destOrd="0" presId="urn:microsoft.com/office/officeart/2018/2/layout/IconLabelList"/>
    <dgm:cxn modelId="{2DDC7D70-3EC4-453D-926A-01FE404878F8}" srcId="{E3784BB0-CEE4-49B1-9D84-7D90753628E0}" destId="{78DA58E0-39EF-42F3-A775-8FDA20BEA4EB}" srcOrd="1" destOrd="0" parTransId="{3530E4BE-4F30-4E1E-B06E-72CA201D9E5B}" sibTransId="{25E49E46-2570-4FF1-A65E-973A1153C7DA}"/>
    <dgm:cxn modelId="{610F80A9-2704-4C08-9FB5-9ED31F2E9567}" type="presOf" srcId="{47909ED1-24F3-482A-9A82-E5B64CDCEE96}" destId="{6F5977E6-C551-41C5-A23C-E002003FF7A9}" srcOrd="0" destOrd="0" presId="urn:microsoft.com/office/officeart/2018/2/layout/IconLabelList"/>
    <dgm:cxn modelId="{03F6A2D7-BD0C-4747-868A-50A5EBD7D87E}" srcId="{E3784BB0-CEE4-49B1-9D84-7D90753628E0}" destId="{41FC75DA-3A51-4DCC-BA81-6F7255E69382}" srcOrd="4" destOrd="0" parTransId="{5012F7A0-CAD0-402C-BFC6-6741D1E61F5D}" sibTransId="{B5950C17-A442-4D3E-AAD1-B4C7810AFDA0}"/>
    <dgm:cxn modelId="{B35EF6D7-1BD9-40EF-BC9F-E43526249143}" type="presOf" srcId="{855673EE-D760-44D6-ADAA-EF263456E99A}" destId="{188FCEE8-32BD-4F5F-AE36-236F68800113}" srcOrd="0" destOrd="0" presId="urn:microsoft.com/office/officeart/2018/2/layout/IconLabelList"/>
    <dgm:cxn modelId="{683C98DF-2877-4B18-89FF-BD7BBFAD646C}" type="presOf" srcId="{41FC75DA-3A51-4DCC-BA81-6F7255E69382}" destId="{D9C55B35-1315-44F4-B6FB-F94B9969234D}" srcOrd="0" destOrd="0" presId="urn:microsoft.com/office/officeart/2018/2/layout/IconLabelList"/>
    <dgm:cxn modelId="{F574FEDF-D1A4-45C0-B795-C10AF07FF78F}" type="presOf" srcId="{78DA58E0-39EF-42F3-A775-8FDA20BEA4EB}" destId="{DFC9537A-767E-42C8-AEEC-24563AF4330F}" srcOrd="0" destOrd="0" presId="urn:microsoft.com/office/officeart/2018/2/layout/IconLabelList"/>
    <dgm:cxn modelId="{0FB8A3E8-671A-436F-A416-84C65AEB0111}" srcId="{E3784BB0-CEE4-49B1-9D84-7D90753628E0}" destId="{47909ED1-24F3-482A-9A82-E5B64CDCEE96}" srcOrd="2" destOrd="0" parTransId="{9C7BAC34-4EE8-4148-A00A-D967B6B20DAF}" sibTransId="{25D39788-2523-4C21-88FB-03D7BBC322F1}"/>
    <dgm:cxn modelId="{BF7C147F-9AA0-4102-98A9-AD262001AB79}" type="presParOf" srcId="{682AFB2E-543B-4B09-B21F-B87DC6D650AA}" destId="{9A98BF4E-1FFF-403E-95DE-1291C5E4D90C}" srcOrd="0" destOrd="0" presId="urn:microsoft.com/office/officeart/2018/2/layout/IconLabelList"/>
    <dgm:cxn modelId="{9C78DE5E-9D66-452F-B983-64B908EAD93B}" type="presParOf" srcId="{9A98BF4E-1FFF-403E-95DE-1291C5E4D90C}" destId="{9F820551-7BEF-4AA1-B1B8-D5107FE3027B}" srcOrd="0" destOrd="0" presId="urn:microsoft.com/office/officeart/2018/2/layout/IconLabelList"/>
    <dgm:cxn modelId="{2B1D73B9-C5F0-403D-8B79-3E3CC7E2A852}" type="presParOf" srcId="{9A98BF4E-1FFF-403E-95DE-1291C5E4D90C}" destId="{41C69A92-CFCB-49FC-9446-3785CFE5C3FE}" srcOrd="1" destOrd="0" presId="urn:microsoft.com/office/officeart/2018/2/layout/IconLabelList"/>
    <dgm:cxn modelId="{FD9D7ACC-241E-4719-953C-19D87BF89AA2}" type="presParOf" srcId="{9A98BF4E-1FFF-403E-95DE-1291C5E4D90C}" destId="{188FCEE8-32BD-4F5F-AE36-236F68800113}" srcOrd="2" destOrd="0" presId="urn:microsoft.com/office/officeart/2018/2/layout/IconLabelList"/>
    <dgm:cxn modelId="{68FDC022-223A-4F41-B0AA-8D4C593D7C3A}" type="presParOf" srcId="{682AFB2E-543B-4B09-B21F-B87DC6D650AA}" destId="{EFBDE133-2245-4DDF-AC94-3B0AE098855A}" srcOrd="1" destOrd="0" presId="urn:microsoft.com/office/officeart/2018/2/layout/IconLabelList"/>
    <dgm:cxn modelId="{00E40711-348F-439B-889C-7F51AF9D8011}" type="presParOf" srcId="{682AFB2E-543B-4B09-B21F-B87DC6D650AA}" destId="{C190A83F-1A1E-4618-B423-EE5D9796C317}" srcOrd="2" destOrd="0" presId="urn:microsoft.com/office/officeart/2018/2/layout/IconLabelList"/>
    <dgm:cxn modelId="{5FFAD96F-724D-43EF-8E32-83857FCB1E52}" type="presParOf" srcId="{C190A83F-1A1E-4618-B423-EE5D9796C317}" destId="{895F1450-3CF2-4E47-90EE-4786E2669F0C}" srcOrd="0" destOrd="0" presId="urn:microsoft.com/office/officeart/2018/2/layout/IconLabelList"/>
    <dgm:cxn modelId="{BF0E8D8B-DDC9-4778-9CC7-B19CE25F8C78}" type="presParOf" srcId="{C190A83F-1A1E-4618-B423-EE5D9796C317}" destId="{2E742FF0-844E-4798-83FF-69E53ED01DB1}" srcOrd="1" destOrd="0" presId="urn:microsoft.com/office/officeart/2018/2/layout/IconLabelList"/>
    <dgm:cxn modelId="{8D894293-5561-4949-B429-979358CE64EB}" type="presParOf" srcId="{C190A83F-1A1E-4618-B423-EE5D9796C317}" destId="{DFC9537A-767E-42C8-AEEC-24563AF4330F}" srcOrd="2" destOrd="0" presId="urn:microsoft.com/office/officeart/2018/2/layout/IconLabelList"/>
    <dgm:cxn modelId="{3B45A9CE-F9C2-486B-84E2-8ED95335BC1B}" type="presParOf" srcId="{682AFB2E-543B-4B09-B21F-B87DC6D650AA}" destId="{BCCE111A-2B2B-4408-B735-07B19744942F}" srcOrd="3" destOrd="0" presId="urn:microsoft.com/office/officeart/2018/2/layout/IconLabelList"/>
    <dgm:cxn modelId="{F6FC7688-3996-4606-A49F-CE50537F77EC}" type="presParOf" srcId="{682AFB2E-543B-4B09-B21F-B87DC6D650AA}" destId="{36948EB5-9470-45B0-8788-EA84577D1F37}" srcOrd="4" destOrd="0" presId="urn:microsoft.com/office/officeart/2018/2/layout/IconLabelList"/>
    <dgm:cxn modelId="{F2112DD1-8E5C-491A-9BCE-80D9F5C9C035}" type="presParOf" srcId="{36948EB5-9470-45B0-8788-EA84577D1F37}" destId="{2869E15B-B8AF-4B78-8A9B-16CA2F6A2222}" srcOrd="0" destOrd="0" presId="urn:microsoft.com/office/officeart/2018/2/layout/IconLabelList"/>
    <dgm:cxn modelId="{52ED73BF-EB16-4FEA-A674-0652462F5DB0}" type="presParOf" srcId="{36948EB5-9470-45B0-8788-EA84577D1F37}" destId="{D1929063-1625-4195-A1B3-C881B14A8622}" srcOrd="1" destOrd="0" presId="urn:microsoft.com/office/officeart/2018/2/layout/IconLabelList"/>
    <dgm:cxn modelId="{4FD39F3C-B583-4E76-995D-FDAA7BDB302A}" type="presParOf" srcId="{36948EB5-9470-45B0-8788-EA84577D1F37}" destId="{6F5977E6-C551-41C5-A23C-E002003FF7A9}" srcOrd="2" destOrd="0" presId="urn:microsoft.com/office/officeart/2018/2/layout/IconLabelList"/>
    <dgm:cxn modelId="{D850DCE8-AFB0-46CB-8E79-B2A5C041B249}" type="presParOf" srcId="{682AFB2E-543B-4B09-B21F-B87DC6D650AA}" destId="{D8E6969F-2FFE-45BB-A1CD-6C84C5E650DD}" srcOrd="5" destOrd="0" presId="urn:microsoft.com/office/officeart/2018/2/layout/IconLabelList"/>
    <dgm:cxn modelId="{094D3F2A-44FE-49B2-8649-42BEEA7D8AE0}" type="presParOf" srcId="{682AFB2E-543B-4B09-B21F-B87DC6D650AA}" destId="{26D9D89D-6043-4B8F-9AD7-DC42BADB64CF}" srcOrd="6" destOrd="0" presId="urn:microsoft.com/office/officeart/2018/2/layout/IconLabelList"/>
    <dgm:cxn modelId="{383E016F-E1CF-483C-8717-A40D6C836548}" type="presParOf" srcId="{26D9D89D-6043-4B8F-9AD7-DC42BADB64CF}" destId="{BC50229D-6ED6-4D18-A447-8298E1492BB4}" srcOrd="0" destOrd="0" presId="urn:microsoft.com/office/officeart/2018/2/layout/IconLabelList"/>
    <dgm:cxn modelId="{7A9F0333-4DA1-44FD-B757-F1F536F785DE}" type="presParOf" srcId="{26D9D89D-6043-4B8F-9AD7-DC42BADB64CF}" destId="{54AB58C6-9198-49EA-B400-6B1D98948CE0}" srcOrd="1" destOrd="0" presId="urn:microsoft.com/office/officeart/2018/2/layout/IconLabelList"/>
    <dgm:cxn modelId="{A4C3557E-AC60-4609-98A3-50C473E69FE9}" type="presParOf" srcId="{26D9D89D-6043-4B8F-9AD7-DC42BADB64CF}" destId="{CB6E42DF-4BAF-4F4B-8A78-F4C04A710787}" srcOrd="2" destOrd="0" presId="urn:microsoft.com/office/officeart/2018/2/layout/IconLabelList"/>
    <dgm:cxn modelId="{FDA73718-C491-44E0-A7F0-906DA08E1D09}" type="presParOf" srcId="{682AFB2E-543B-4B09-B21F-B87DC6D650AA}" destId="{F7F91ED5-2D6C-4A6E-9A4E-2EC82CA6FE2C}" srcOrd="7" destOrd="0" presId="urn:microsoft.com/office/officeart/2018/2/layout/IconLabelList"/>
    <dgm:cxn modelId="{698E77C3-73C0-444B-A0C2-B420DE39B9E5}" type="presParOf" srcId="{682AFB2E-543B-4B09-B21F-B87DC6D650AA}" destId="{E206F074-DA0D-4532-AEB0-BD5874A1D4A9}" srcOrd="8" destOrd="0" presId="urn:microsoft.com/office/officeart/2018/2/layout/IconLabelList"/>
    <dgm:cxn modelId="{70F35FF0-9E59-42BE-896A-43032C27F7BE}" type="presParOf" srcId="{E206F074-DA0D-4532-AEB0-BD5874A1D4A9}" destId="{4C82C71C-909A-4777-B10A-C058DDDA457B}" srcOrd="0" destOrd="0" presId="urn:microsoft.com/office/officeart/2018/2/layout/IconLabelList"/>
    <dgm:cxn modelId="{1AA19EA3-C360-404D-A775-7C0D988BC040}" type="presParOf" srcId="{E206F074-DA0D-4532-AEB0-BD5874A1D4A9}" destId="{91C147E4-CB02-47A8-B834-00394BC9D71C}" srcOrd="1" destOrd="0" presId="urn:microsoft.com/office/officeart/2018/2/layout/IconLabelList"/>
    <dgm:cxn modelId="{EDD89F0A-7EAA-421A-810C-375595AEE11E}" type="presParOf" srcId="{E206F074-DA0D-4532-AEB0-BD5874A1D4A9}" destId="{D9C55B35-1315-44F4-B6FB-F94B9969234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820551-7BEF-4AA1-B1B8-D5107FE3027B}">
      <dsp:nvSpPr>
        <dsp:cNvPr id="0" name=""/>
        <dsp:cNvSpPr/>
      </dsp:nvSpPr>
      <dsp:spPr>
        <a:xfrm>
          <a:off x="1367946" y="225959"/>
          <a:ext cx="730898" cy="7308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8FCEE8-32BD-4F5F-AE36-236F68800113}">
      <dsp:nvSpPr>
        <dsp:cNvPr id="0" name=""/>
        <dsp:cNvSpPr/>
      </dsp:nvSpPr>
      <dsp:spPr>
        <a:xfrm>
          <a:off x="921286" y="1417317"/>
          <a:ext cx="1624218" cy="1878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accent1"/>
              </a:solidFill>
              <a:latin typeface="Arial" panose="020B0604020202020204" pitchFamily="34" charset="0"/>
              <a:cs typeface="Arial" panose="020B0604020202020204" pitchFamily="34" charset="0"/>
            </a:rPr>
            <a:t>Patient safety was improved because mistakes and areas needing development were identified through reflection, reducing the chance of them happening again</a:t>
          </a:r>
          <a:r>
            <a:rPr lang="en-US" sz="1400" kern="1200" dirty="0">
              <a:latin typeface="Arial" panose="020B0604020202020204" pitchFamily="34" charset="0"/>
              <a:cs typeface="Arial" panose="020B0604020202020204" pitchFamily="34" charset="0"/>
            </a:rPr>
            <a:t>.</a:t>
          </a:r>
        </a:p>
      </dsp:txBody>
      <dsp:txXfrm>
        <a:off x="921286" y="1417317"/>
        <a:ext cx="1624218" cy="1878002"/>
      </dsp:txXfrm>
    </dsp:sp>
    <dsp:sp modelId="{895F1450-3CF2-4E47-90EE-4786E2669F0C}">
      <dsp:nvSpPr>
        <dsp:cNvPr id="0" name=""/>
        <dsp:cNvSpPr/>
      </dsp:nvSpPr>
      <dsp:spPr>
        <a:xfrm>
          <a:off x="3276403" y="225959"/>
          <a:ext cx="730898" cy="7308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C9537A-767E-42C8-AEEC-24563AF4330F}">
      <dsp:nvSpPr>
        <dsp:cNvPr id="0" name=""/>
        <dsp:cNvSpPr/>
      </dsp:nvSpPr>
      <dsp:spPr>
        <a:xfrm>
          <a:off x="2829743" y="1417317"/>
          <a:ext cx="1624218" cy="1878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accent1"/>
              </a:solidFill>
              <a:latin typeface="Arial" panose="020B0604020202020204" pitchFamily="34" charset="0"/>
              <a:cs typeface="Arial" panose="020B0604020202020204" pitchFamily="34" charset="0"/>
            </a:rPr>
            <a:t>Communication skills were strengthened as past interactions with patients and colleagues were reviewed, leading to better teamwork and working relationships</a:t>
          </a:r>
          <a:r>
            <a:rPr lang="en-US" sz="1400" kern="1200" dirty="0">
              <a:latin typeface="Arial" panose="020B0604020202020204" pitchFamily="34" charset="0"/>
              <a:cs typeface="Arial" panose="020B0604020202020204" pitchFamily="34" charset="0"/>
            </a:rPr>
            <a:t>.</a:t>
          </a:r>
        </a:p>
      </dsp:txBody>
      <dsp:txXfrm>
        <a:off x="2829743" y="1417317"/>
        <a:ext cx="1624218" cy="1878002"/>
      </dsp:txXfrm>
    </dsp:sp>
    <dsp:sp modelId="{2869E15B-B8AF-4B78-8A9B-16CA2F6A2222}">
      <dsp:nvSpPr>
        <dsp:cNvPr id="0" name=""/>
        <dsp:cNvSpPr/>
      </dsp:nvSpPr>
      <dsp:spPr>
        <a:xfrm>
          <a:off x="5184860" y="225959"/>
          <a:ext cx="730898" cy="7308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977E6-C551-41C5-A23C-E002003FF7A9}">
      <dsp:nvSpPr>
        <dsp:cNvPr id="0" name=""/>
        <dsp:cNvSpPr/>
      </dsp:nvSpPr>
      <dsp:spPr>
        <a:xfrm>
          <a:off x="4738200" y="1417317"/>
          <a:ext cx="1624218" cy="1878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accent1"/>
              </a:solidFill>
              <a:latin typeface="Arial" panose="020B0604020202020204" pitchFamily="34" charset="0"/>
              <a:cs typeface="Arial" panose="020B0604020202020204" pitchFamily="34" charset="0"/>
            </a:rPr>
            <a:t>Professional growth was supported through reflection, contributing to Continuous Professional Development (CPD) required by bodies such as the HCPC and NMC</a:t>
          </a:r>
          <a:r>
            <a:rPr lang="en-US" sz="1300" kern="1200" dirty="0"/>
            <a:t>.</a:t>
          </a:r>
        </a:p>
      </dsp:txBody>
      <dsp:txXfrm>
        <a:off x="4738200" y="1417317"/>
        <a:ext cx="1624218" cy="1878002"/>
      </dsp:txXfrm>
    </dsp:sp>
    <dsp:sp modelId="{BC50229D-6ED6-4D18-A447-8298E1492BB4}">
      <dsp:nvSpPr>
        <dsp:cNvPr id="0" name=""/>
        <dsp:cNvSpPr/>
      </dsp:nvSpPr>
      <dsp:spPr>
        <a:xfrm>
          <a:off x="7093317" y="225959"/>
          <a:ext cx="730898" cy="73089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6E42DF-4BAF-4F4B-8A78-F4C04A710787}">
      <dsp:nvSpPr>
        <dsp:cNvPr id="0" name=""/>
        <dsp:cNvSpPr/>
      </dsp:nvSpPr>
      <dsp:spPr>
        <a:xfrm>
          <a:off x="6646657" y="1417317"/>
          <a:ext cx="1624218" cy="1878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accent1"/>
              </a:solidFill>
              <a:latin typeface="Arial" panose="020B0604020202020204" pitchFamily="34" charset="0"/>
              <a:cs typeface="Arial" panose="020B0604020202020204" pitchFamily="34" charset="0"/>
            </a:rPr>
            <a:t>Decision‑making was enhanced when previous experiences were examined, allowing more informed choices to be made in similar situations</a:t>
          </a:r>
          <a:r>
            <a:rPr lang="en-US" sz="1400" kern="1200" dirty="0">
              <a:latin typeface="Arial" panose="020B0604020202020204" pitchFamily="34" charset="0"/>
              <a:cs typeface="Arial" panose="020B0604020202020204" pitchFamily="34" charset="0"/>
            </a:rPr>
            <a:t>.</a:t>
          </a:r>
        </a:p>
      </dsp:txBody>
      <dsp:txXfrm>
        <a:off x="6646657" y="1417317"/>
        <a:ext cx="1624218" cy="1878002"/>
      </dsp:txXfrm>
    </dsp:sp>
    <dsp:sp modelId="{4C82C71C-909A-4777-B10A-C058DDDA457B}">
      <dsp:nvSpPr>
        <dsp:cNvPr id="0" name=""/>
        <dsp:cNvSpPr/>
      </dsp:nvSpPr>
      <dsp:spPr>
        <a:xfrm>
          <a:off x="9001774" y="225959"/>
          <a:ext cx="730898" cy="73089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C55B35-1315-44F4-B6FB-F94B9969234D}">
      <dsp:nvSpPr>
        <dsp:cNvPr id="0" name=""/>
        <dsp:cNvSpPr/>
      </dsp:nvSpPr>
      <dsp:spPr>
        <a:xfrm>
          <a:off x="8555114" y="1417317"/>
          <a:ext cx="1624218" cy="1878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accent1"/>
              </a:solidFill>
              <a:latin typeface="Arial" panose="020B0604020202020204" pitchFamily="34" charset="0"/>
              <a:cs typeface="Arial" panose="020B0604020202020204" pitchFamily="34" charset="0"/>
            </a:rPr>
            <a:t>Emotional resilience was increased as stressful experiences were reflected on, helping professionals manage their emotions and lower the risk of burnout</a:t>
          </a:r>
          <a:r>
            <a:rPr lang="en-US" sz="1400" kern="1200" dirty="0">
              <a:latin typeface="Arial" panose="020B0604020202020204" pitchFamily="34" charset="0"/>
              <a:cs typeface="Arial" panose="020B0604020202020204" pitchFamily="34" charset="0"/>
            </a:rPr>
            <a:t>.</a:t>
          </a:r>
        </a:p>
      </dsp:txBody>
      <dsp:txXfrm>
        <a:off x="8555114" y="1417317"/>
        <a:ext cx="1624218" cy="187800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C06C4-C5A6-48FB-97F5-B20A44F857E9}" type="datetimeFigureOut">
              <a:rPr lang="en-US" smtClean="0"/>
              <a:t>3/15/2026</a:t>
            </a:fld>
            <a:endParaRPr lang="en-US"/>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F555657-0A12-495F-9FFA-D8F7554E7C39}" type="slidenum">
              <a:rPr lang="en-US" smtClean="0"/>
              <a:t>‹#›</a:t>
            </a:fld>
            <a:endParaRPr lang="en-US"/>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B2CC-0155-4E5E-A890-531D58ADF5B2}" type="datetimeFigureOut">
              <a:rPr lang="en-US" smtClean="0"/>
              <a:t>3/15/2026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80FBB-F712-42E7-8C2F-226D98798B3F}" type="slidenum">
              <a:rPr lang="en-US" smtClean="0"/>
              <a:t>‹#›</a:t>
            </a:fld>
            <a:endParaRPr lang="en-US"/>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2DC0559-D619-4E56-BF6F-3712370C2150}" type="slidenum">
              <a:rPr lang="en-US" smtClean="0"/>
              <a:t>8</a:t>
            </a:fld>
            <a:endParaRPr lang="en-US"/>
          </a:p>
        </p:txBody>
      </p:sp>
    </p:spTree>
    <p:extLst>
      <p:ext uri="{BB962C8B-B14F-4D97-AF65-F5344CB8AC3E}">
        <p14:creationId xmlns:p14="http://schemas.microsoft.com/office/powerpoint/2010/main" val="27622386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US">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US"/>
              <a:t>Click to edit Master text styles</a:t>
            </a:r>
          </a:p>
        </p:txBody>
      </p:sp>
    </p:spTree>
    <p:extLst>
      <p:ext uri="{BB962C8B-B14F-4D97-AF65-F5344CB8AC3E}">
        <p14:creationId xmlns:p14="http://schemas.microsoft.com/office/powerpoint/2010/main" val="1155544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a:lstStyle/>
          <a:p>
            <a:r>
              <a:rPr lang="en-US"/>
              <a:t>Click icon to add picture</a:t>
            </a:r>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a:lstStyle/>
          <a:p>
            <a:r>
              <a:rPr lang="en-US"/>
              <a:t>Click icon to add picture</a:t>
            </a:r>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a:lstStyle/>
          <a:p>
            <a:r>
              <a:rPr lang="en-US"/>
              <a:t>Click icon to add picture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0991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a:noAutofit/>
          </a:bodyPr>
          <a:lstStyle>
            <a:lvl1pPr marL="0" indent="0">
              <a:lnSpc>
                <a:spcPct val="100000"/>
              </a:lnSpc>
              <a:buNone/>
              <a:defRPr sz="2000"/>
            </a:lvl1pPr>
          </a:lstStyle>
          <a:p>
            <a:pPr marL="228600" lvl="0" indent="-228600"/>
            <a:r>
              <a:rPr lang="en-US" sz="180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a:lstStyle>
            <a:lvl1pPr>
              <a:defRPr>
                <a:solidFill>
                  <a:schemeClr val="tx2">
                    <a:alpha val="60000"/>
                  </a:schemeClr>
                </a:solidFill>
              </a:defRPr>
            </a:lvl1pPr>
          </a:lstStyle>
          <a:p>
            <a:r>
              <a:rPr lang="en-US"/>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a:lstStyle/>
          <a:p>
            <a:r>
              <a:rPr lang="en-US"/>
              <a:t>Click icon to add picture</a:t>
            </a:r>
            <a:endParaRPr lang="en-US" dirty="0"/>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a:lstStyle/>
          <a:p>
            <a:r>
              <a:rPr lang="en-US"/>
              <a:t>Click icon to add picture</a:t>
            </a:r>
            <a:endParaRPr lang="en-US" dirty="0"/>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a:lstStyle/>
          <a:p>
            <a:r>
              <a:rPr lang="en-US"/>
              <a:t>Click icon to add picture</a:t>
            </a:r>
            <a:endParaRPr lang="en-US" dirty="0"/>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a:lstStyle>
            <a:lvl1pPr algn="l">
              <a:defRPr>
                <a:solidFill>
                  <a:schemeClr val="tx2">
                    <a:alpha val="60000"/>
                  </a:schemeClr>
                </a:solidFill>
              </a:defRPr>
            </a:lvl1pPr>
          </a:lstStyle>
          <a:p>
            <a:r>
              <a:rPr lang="en-US"/>
              <a:t>SAMPLE FOOTER TEXT</a:t>
            </a:r>
            <a:endParaRPr lang="en-US" dirty="0"/>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91792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a:lstStyle>
            <a:lvl1pPr>
              <a:defRPr>
                <a:solidFill>
                  <a:schemeClr val="bg1"/>
                </a:solidFill>
              </a:defRPr>
            </a:lvl1pPr>
          </a:lstStyle>
          <a:p>
            <a:pPr algn="l"/>
            <a:r>
              <a:rPr lang="en-US">
                <a:solidFill>
                  <a:srgbClr val="FFFFFF"/>
                </a:solidFill>
                <a:ea typeface="Cambria" panose="02040503050406030204" pitchFamily="18" charset="0"/>
                <a:cs typeface="Sabon Next LT" panose="020B0502040204020203" pitchFamily="2" charset="0"/>
              </a:rPr>
              <a:t>Click to edit Master title style</a:t>
            </a:r>
            <a:endParaRPr lang="en-US" dirty="0">
              <a:solidFill>
                <a:srgbClr val="FFFFFF"/>
              </a:solidFill>
              <a:ea typeface="Cambria" panose="02040503050406030204" pitchFamily="18" charset="0"/>
              <a:cs typeface="Sabon Next LT" panose="020B0502040204020203" pitchFamily="2" charset="0"/>
            </a:endParaRP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a:lstStyle/>
          <a:p>
            <a:r>
              <a:rPr lang="en-US"/>
              <a:t>Click icon to add picture</a:t>
            </a:r>
            <a:endParaRPr lang="en-US" dirty="0"/>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a:normAutofit/>
          </a:bodyPr>
          <a:lstStyle>
            <a:lvl1pPr marL="0" indent="0">
              <a:buNone/>
              <a:defRPr sz="280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235093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able Chart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026859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3B5BF0-238D-481F-A15B-206D1E2FEDD2}"/>
              </a:ext>
              <a:ext uri="{C183D7F6-B498-43B3-948B-1728B52AA6E4}">
                <adec:decorative xmlns:adec="http://schemas.microsoft.com/office/drawing/2017/decorative" val="1"/>
              </a:ext>
            </a:extLst>
          </p:cNvPr>
          <p:cNvSpPr/>
          <p:nvPr userDrawn="1"/>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7578E43B-8F1B-4CBD-B09E-5AD9A247E3F8}"/>
              </a:ext>
              <a:ext uri="{C183D7F6-B498-43B3-948B-1728B52AA6E4}">
                <adec:decorative xmlns:adec="http://schemas.microsoft.com/office/drawing/2017/decorative" val="1"/>
              </a:ext>
            </a:extLst>
          </p:cNvPr>
          <p:cNvSpPr/>
          <p:nvPr userDrawn="1"/>
        </p:nvSpPr>
        <p:spPr>
          <a:xfrm>
            <a:off x="-3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ame 13">
            <a:extLst>
              <a:ext uri="{FF2B5EF4-FFF2-40B4-BE49-F238E27FC236}">
                <a16:creationId xmlns:a16="http://schemas.microsoft.com/office/drawing/2014/main" id="{737C17C2-E2A6-4219-AE02-C8EAF943C472}"/>
              </a:ext>
              <a:ext uri="{C183D7F6-B498-43B3-948B-1728B52AA6E4}">
                <adec:decorative xmlns:adec="http://schemas.microsoft.com/office/drawing/2017/decorative" val="1"/>
              </a:ext>
            </a:extLst>
          </p:cNvPr>
          <p:cNvSpPr/>
          <p:nvPr userDrawn="1"/>
        </p:nvSpPr>
        <p:spPr>
          <a:xfrm>
            <a:off x="-389"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19">
            <a:extLst>
              <a:ext uri="{FF2B5EF4-FFF2-40B4-BE49-F238E27FC236}">
                <a16:creationId xmlns:a16="http://schemas.microsoft.com/office/drawing/2014/main" id="{AE7BC3CE-3806-41F3-B4F6-EBB2C3E9EA28}"/>
              </a:ext>
            </a:extLst>
          </p:cNvPr>
          <p:cNvSpPr>
            <a:spLocks noGrp="1"/>
          </p:cNvSpPr>
          <p:nvPr>
            <p:ph type="pic" sz="quarter" idx="13"/>
          </p:nvPr>
        </p:nvSpPr>
        <p:spPr>
          <a:xfrm>
            <a:off x="6096" y="484632"/>
            <a:ext cx="12179808" cy="5907024"/>
          </a:xfrm>
          <a:solidFill>
            <a:schemeClr val="accent6"/>
          </a:solidFill>
        </p:spPr>
        <p:txBody>
          <a:bodyPr/>
          <a:lstStyle/>
          <a:p>
            <a:r>
              <a:rPr lang="en-US"/>
              <a:t>Click icon to add picture</a:t>
            </a:r>
            <a:endParaRPr lang="en-US" dirty="0"/>
          </a:p>
        </p:txBody>
      </p:sp>
      <p:sp>
        <p:nvSpPr>
          <p:cNvPr id="6" name="Title 5">
            <a:extLst>
              <a:ext uri="{FF2B5EF4-FFF2-40B4-BE49-F238E27FC236}">
                <a16:creationId xmlns:a16="http://schemas.microsoft.com/office/drawing/2014/main" id="{FDC036CF-E92D-4E80-8E6B-1B06EDDFD7CF}"/>
              </a:ext>
            </a:extLst>
          </p:cNvPr>
          <p:cNvSpPr>
            <a:spLocks noGrp="1"/>
          </p:cNvSpPr>
          <p:nvPr>
            <p:ph type="title"/>
          </p:nvPr>
        </p:nvSpPr>
        <p:spPr>
          <a:xfrm>
            <a:off x="838200" y="1271016"/>
            <a:ext cx="4800600" cy="3749040"/>
          </a:xfrm>
        </p:spPr>
        <p:txBody>
          <a:bodyPr anchor="b" anchorCtr="0"/>
          <a:lstStyle>
            <a:lvl1pPr>
              <a:defRPr>
                <a:solidFill>
                  <a:schemeClr val="bg1"/>
                </a:solidFill>
                <a:effectLst>
                  <a:outerShdw blurRad="38100" dist="38100" dir="2700000" algn="tl">
                    <a:srgbClr val="000000">
                      <a:alpha val="43137"/>
                    </a:srgbClr>
                  </a:outerShdw>
                </a:effectLst>
              </a:defRPr>
            </a:lvl1pPr>
          </a:lstStyle>
          <a:p>
            <a:r>
              <a:rPr lang="en-US"/>
              <a:t>Click to edit Master title style</a:t>
            </a:r>
            <a:endParaRPr lang="en-US" dirty="0"/>
          </a:p>
        </p:txBody>
      </p:sp>
      <p:sp>
        <p:nvSpPr>
          <p:cNvPr id="26" name="Text Placeholder 25">
            <a:extLst>
              <a:ext uri="{FF2B5EF4-FFF2-40B4-BE49-F238E27FC236}">
                <a16:creationId xmlns:a16="http://schemas.microsoft.com/office/drawing/2014/main" id="{BADCFE1B-ABA2-4B11-B7DE-02CE383D6F22}"/>
              </a:ext>
            </a:extLst>
          </p:cNvPr>
          <p:cNvSpPr>
            <a:spLocks noGrp="1"/>
          </p:cNvSpPr>
          <p:nvPr>
            <p:ph type="body" sz="quarter" idx="15" hasCustomPrompt="1"/>
          </p:nvPr>
        </p:nvSpPr>
        <p:spPr>
          <a:xfrm>
            <a:off x="838200" y="4835779"/>
            <a:ext cx="4800600" cy="1066800"/>
          </a:xfrm>
        </p:spPr>
        <p:txBody>
          <a:bodyPr>
            <a:normAutofit/>
          </a:bodyPr>
          <a:lstStyle>
            <a:lvl1pPr marL="228600" indent="0">
              <a:buNone/>
              <a:defRPr sz="2200">
                <a:solidFill>
                  <a:schemeClr val="bg1"/>
                </a:solidFill>
                <a:effectLst>
                  <a:outerShdw blurRad="38100" dist="38100" dir="2700000" algn="tl">
                    <a:srgbClr val="000000">
                      <a:alpha val="43137"/>
                    </a:srgbClr>
                  </a:outerShdw>
                </a:effectLst>
              </a:defRPr>
            </a:lvl1pPr>
          </a:lstStyle>
          <a:p>
            <a:pPr lvl="0"/>
            <a:r>
              <a:rPr lang="en-US" dirty="0"/>
              <a:t>Click to add subtitle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8290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1B84B862-7F1F-4B98-B437-936D8A73A91A}"/>
              </a:ext>
            </a:extLst>
          </p:cNvPr>
          <p:cNvSpPr>
            <a:spLocks noGrp="1"/>
          </p:cNvSpPr>
          <p:nvPr>
            <p:ph type="pic" sz="quarter" idx="13"/>
          </p:nvPr>
        </p:nvSpPr>
        <p:spPr>
          <a:xfrm>
            <a:off x="740664" y="2240280"/>
            <a:ext cx="2286000" cy="2322576"/>
          </a:xfrm>
          <a:solidFill>
            <a:schemeClr val="accent6"/>
          </a:solidFill>
        </p:spPr>
        <p:txBody>
          <a:bodyPr/>
          <a:lstStyle/>
          <a:p>
            <a:r>
              <a:rPr lang="en-US"/>
              <a:t>Click icon to add picture</a:t>
            </a:r>
            <a:endParaRPr lang="en-US" dirty="0"/>
          </a:p>
        </p:txBody>
      </p:sp>
      <p:sp>
        <p:nvSpPr>
          <p:cNvPr id="16" name="Picture Placeholder 14">
            <a:extLst>
              <a:ext uri="{FF2B5EF4-FFF2-40B4-BE49-F238E27FC236}">
                <a16:creationId xmlns:a16="http://schemas.microsoft.com/office/drawing/2014/main" id="{C76B23B2-3605-4292-9F96-F34651B689A7}"/>
              </a:ext>
            </a:extLst>
          </p:cNvPr>
          <p:cNvSpPr>
            <a:spLocks noGrp="1"/>
          </p:cNvSpPr>
          <p:nvPr>
            <p:ph type="pic" sz="quarter" idx="14"/>
          </p:nvPr>
        </p:nvSpPr>
        <p:spPr>
          <a:xfrm>
            <a:off x="3538728" y="2240280"/>
            <a:ext cx="2286000" cy="2322576"/>
          </a:xfrm>
          <a:solidFill>
            <a:schemeClr val="accent6"/>
          </a:solidFill>
        </p:spPr>
        <p:txBody>
          <a:bodyPr/>
          <a:lstStyle/>
          <a:p>
            <a:r>
              <a:rPr lang="en-US"/>
              <a:t>Click icon to add picture</a:t>
            </a:r>
            <a:endParaRPr lang="en-US" dirty="0"/>
          </a:p>
        </p:txBody>
      </p:sp>
      <p:sp>
        <p:nvSpPr>
          <p:cNvPr id="17" name="Picture Placeholder 14">
            <a:extLst>
              <a:ext uri="{FF2B5EF4-FFF2-40B4-BE49-F238E27FC236}">
                <a16:creationId xmlns:a16="http://schemas.microsoft.com/office/drawing/2014/main" id="{AB1E9EC3-2FB6-4E1C-8211-306450FDEE7F}"/>
              </a:ext>
            </a:extLst>
          </p:cNvPr>
          <p:cNvSpPr>
            <a:spLocks noGrp="1"/>
          </p:cNvSpPr>
          <p:nvPr>
            <p:ph type="pic" sz="quarter" idx="15"/>
          </p:nvPr>
        </p:nvSpPr>
        <p:spPr>
          <a:xfrm>
            <a:off x="6345936" y="2267712"/>
            <a:ext cx="2286000" cy="2322576"/>
          </a:xfrm>
          <a:solidFill>
            <a:schemeClr val="accent6"/>
          </a:solidFill>
        </p:spPr>
        <p:txBody>
          <a:bodyPr/>
          <a:lstStyle/>
          <a:p>
            <a:r>
              <a:rPr lang="en-US"/>
              <a:t>Click icon to add picture</a:t>
            </a:r>
            <a:endParaRPr lang="en-US" dirty="0"/>
          </a:p>
        </p:txBody>
      </p:sp>
      <p:sp>
        <p:nvSpPr>
          <p:cNvPr id="18" name="Picture Placeholder 14">
            <a:extLst>
              <a:ext uri="{FF2B5EF4-FFF2-40B4-BE49-F238E27FC236}">
                <a16:creationId xmlns:a16="http://schemas.microsoft.com/office/drawing/2014/main" id="{F3628146-045F-4FBC-A365-3D1D4B3DA6E9}"/>
              </a:ext>
            </a:extLst>
          </p:cNvPr>
          <p:cNvSpPr>
            <a:spLocks noGrp="1"/>
          </p:cNvSpPr>
          <p:nvPr>
            <p:ph type="pic" sz="quarter" idx="16"/>
          </p:nvPr>
        </p:nvSpPr>
        <p:spPr>
          <a:xfrm>
            <a:off x="9153144" y="2267712"/>
            <a:ext cx="2286000" cy="2322576"/>
          </a:xfrm>
          <a:solidFill>
            <a:schemeClr val="accent6"/>
          </a:solidFill>
        </p:spPr>
        <p:txBody>
          <a:bodyPr/>
          <a:lstStyle/>
          <a:p>
            <a:r>
              <a:rPr lang="en-US"/>
              <a:t>Click icon to add picture</a:t>
            </a:r>
            <a:endParaRPr lang="en-US" dirty="0"/>
          </a:p>
        </p:txBody>
      </p:sp>
      <p:sp>
        <p:nvSpPr>
          <p:cNvPr id="20" name="Text Placeholder 19">
            <a:extLst>
              <a:ext uri="{FF2B5EF4-FFF2-40B4-BE49-F238E27FC236}">
                <a16:creationId xmlns:a16="http://schemas.microsoft.com/office/drawing/2014/main" id="{CB50972B-CA23-4B92-987F-EE48ECCFF590}"/>
              </a:ext>
            </a:extLst>
          </p:cNvPr>
          <p:cNvSpPr>
            <a:spLocks noGrp="1"/>
          </p:cNvSpPr>
          <p:nvPr>
            <p:ph type="body" sz="quarter" idx="17" hasCustomPrompt="1"/>
          </p:nvPr>
        </p:nvSpPr>
        <p:spPr>
          <a:xfrm>
            <a:off x="741363"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3" name="Text Placeholder 19">
            <a:extLst>
              <a:ext uri="{FF2B5EF4-FFF2-40B4-BE49-F238E27FC236}">
                <a16:creationId xmlns:a16="http://schemas.microsoft.com/office/drawing/2014/main" id="{8DE19225-DA72-4A39-8CFD-695BFBB93E6D}"/>
              </a:ext>
            </a:extLst>
          </p:cNvPr>
          <p:cNvSpPr>
            <a:spLocks noGrp="1"/>
          </p:cNvSpPr>
          <p:nvPr>
            <p:ph type="body" sz="quarter" idx="18" hasCustomPrompt="1"/>
          </p:nvPr>
        </p:nvSpPr>
        <p:spPr>
          <a:xfrm>
            <a:off x="740664"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4" name="Text Placeholder 19">
            <a:extLst>
              <a:ext uri="{FF2B5EF4-FFF2-40B4-BE49-F238E27FC236}">
                <a16:creationId xmlns:a16="http://schemas.microsoft.com/office/drawing/2014/main" id="{E66A7C97-DBB6-4333-B12F-E26C38E6975C}"/>
              </a:ext>
            </a:extLst>
          </p:cNvPr>
          <p:cNvSpPr>
            <a:spLocks noGrp="1"/>
          </p:cNvSpPr>
          <p:nvPr>
            <p:ph type="body" sz="quarter" idx="19" hasCustomPrompt="1"/>
          </p:nvPr>
        </p:nvSpPr>
        <p:spPr>
          <a:xfrm>
            <a:off x="3538728"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5" name="Text Placeholder 19">
            <a:extLst>
              <a:ext uri="{FF2B5EF4-FFF2-40B4-BE49-F238E27FC236}">
                <a16:creationId xmlns:a16="http://schemas.microsoft.com/office/drawing/2014/main" id="{041FA0B5-660E-478A-AF8A-196DBD6AE43A}"/>
              </a:ext>
            </a:extLst>
          </p:cNvPr>
          <p:cNvSpPr>
            <a:spLocks noGrp="1"/>
          </p:cNvSpPr>
          <p:nvPr>
            <p:ph type="body" sz="quarter" idx="20" hasCustomPrompt="1"/>
          </p:nvPr>
        </p:nvSpPr>
        <p:spPr>
          <a:xfrm>
            <a:off x="3538029"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6" name="Text Placeholder 19">
            <a:extLst>
              <a:ext uri="{FF2B5EF4-FFF2-40B4-BE49-F238E27FC236}">
                <a16:creationId xmlns:a16="http://schemas.microsoft.com/office/drawing/2014/main" id="{77C92085-3D01-44E4-BA12-E39F1EA0ACE5}"/>
              </a:ext>
            </a:extLst>
          </p:cNvPr>
          <p:cNvSpPr>
            <a:spLocks noGrp="1"/>
          </p:cNvSpPr>
          <p:nvPr>
            <p:ph type="body" sz="quarter" idx="21" hasCustomPrompt="1"/>
          </p:nvPr>
        </p:nvSpPr>
        <p:spPr>
          <a:xfrm>
            <a:off x="6367973" y="4733544"/>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7" name="Text Placeholder 19">
            <a:extLst>
              <a:ext uri="{FF2B5EF4-FFF2-40B4-BE49-F238E27FC236}">
                <a16:creationId xmlns:a16="http://schemas.microsoft.com/office/drawing/2014/main" id="{35DA97BC-7224-440A-A227-8F4A1018043A}"/>
              </a:ext>
            </a:extLst>
          </p:cNvPr>
          <p:cNvSpPr>
            <a:spLocks noGrp="1"/>
          </p:cNvSpPr>
          <p:nvPr>
            <p:ph type="body" sz="quarter" idx="22" hasCustomPrompt="1"/>
          </p:nvPr>
        </p:nvSpPr>
        <p:spPr>
          <a:xfrm>
            <a:off x="6367274" y="5342763"/>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8" name="Text Placeholder 19">
            <a:extLst>
              <a:ext uri="{FF2B5EF4-FFF2-40B4-BE49-F238E27FC236}">
                <a16:creationId xmlns:a16="http://schemas.microsoft.com/office/drawing/2014/main" id="{C236524B-4724-42FA-A2B2-33566478FD42}"/>
              </a:ext>
            </a:extLst>
          </p:cNvPr>
          <p:cNvSpPr>
            <a:spLocks noGrp="1"/>
          </p:cNvSpPr>
          <p:nvPr>
            <p:ph type="body" sz="quarter" idx="23" hasCustomPrompt="1"/>
          </p:nvPr>
        </p:nvSpPr>
        <p:spPr>
          <a:xfrm>
            <a:off x="9164639" y="4737100"/>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9" name="Text Placeholder 19">
            <a:extLst>
              <a:ext uri="{FF2B5EF4-FFF2-40B4-BE49-F238E27FC236}">
                <a16:creationId xmlns:a16="http://schemas.microsoft.com/office/drawing/2014/main" id="{5F7DE4ED-8F4D-465C-86B4-2372AE291F56}"/>
              </a:ext>
            </a:extLst>
          </p:cNvPr>
          <p:cNvSpPr>
            <a:spLocks noGrp="1"/>
          </p:cNvSpPr>
          <p:nvPr>
            <p:ph type="body" sz="quarter" idx="24" hasCustomPrompt="1"/>
          </p:nvPr>
        </p:nvSpPr>
        <p:spPr>
          <a:xfrm>
            <a:off x="9163940" y="5346319"/>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8045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comparison slid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5157787" cy="3446463"/>
          </a:xfrm>
          <a:solidFill>
            <a:schemeClr val="bg1"/>
          </a:solidFill>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60320"/>
            <a:ext cx="5183188" cy="3446463"/>
          </a:xfrm>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10" name="Title 9">
            <a:extLst>
              <a:ext uri="{FF2B5EF4-FFF2-40B4-BE49-F238E27FC236}">
                <a16:creationId xmlns:a16="http://schemas.microsoft.com/office/drawing/2014/main" id="{351C83D0-CBAB-4E41-89AB-89FF36D38A0A}"/>
              </a:ext>
            </a:extLst>
          </p:cNvPr>
          <p:cNvSpPr>
            <a:spLocks noGrp="1"/>
          </p:cNvSpPr>
          <p:nvPr>
            <p:ph type="title"/>
          </p:nvPr>
        </p:nvSpPr>
        <p:spPr/>
        <p:txBody>
          <a:bodyPr/>
          <a:lstStyle/>
          <a:p>
            <a:r>
              <a:rPr lang="en-US"/>
              <a:t>Click to edit Master title style</a:t>
            </a:r>
          </a:p>
        </p:txBody>
      </p:sp>
      <p:sp>
        <p:nvSpPr>
          <p:cNvPr id="11" name="Text Placeholder 2">
            <a:extLst>
              <a:ext uri="{FF2B5EF4-FFF2-40B4-BE49-F238E27FC236}">
                <a16:creationId xmlns:a16="http://schemas.microsoft.com/office/drawing/2014/main" id="{9C302BB0-D231-4195-8083-264C01DF99B8}"/>
              </a:ext>
            </a:extLst>
          </p:cNvPr>
          <p:cNvSpPr>
            <a:spLocks noGrp="1"/>
          </p:cNvSpPr>
          <p:nvPr>
            <p:ph type="body" idx="1"/>
          </p:nvPr>
        </p:nvSpPr>
        <p:spPr>
          <a:xfrm>
            <a:off x="839787" y="2011680"/>
            <a:ext cx="51577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4">
            <a:extLst>
              <a:ext uri="{FF2B5EF4-FFF2-40B4-BE49-F238E27FC236}">
                <a16:creationId xmlns:a16="http://schemas.microsoft.com/office/drawing/2014/main" id="{5B2A70FA-99E0-466C-AC57-33C48353BBDB}"/>
              </a:ext>
            </a:extLst>
          </p:cNvPr>
          <p:cNvSpPr>
            <a:spLocks noGrp="1"/>
          </p:cNvSpPr>
          <p:nvPr>
            <p:ph type="body" sz="quarter" idx="13"/>
          </p:nvPr>
        </p:nvSpPr>
        <p:spPr>
          <a:xfrm>
            <a:off x="6169027" y="2011680"/>
            <a:ext cx="51831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94574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85800"/>
            <a:ext cx="10515600" cy="13258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4404360"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4404360"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4">
            <a:extLst>
              <a:ext uri="{FF2B5EF4-FFF2-40B4-BE49-F238E27FC236}">
                <a16:creationId xmlns:a16="http://schemas.microsoft.com/office/drawing/2014/main" id="{422881CE-A366-4A3A-AE00-9B14BEFE4A95}"/>
              </a:ext>
            </a:extLst>
          </p:cNvPr>
          <p:cNvSpPr>
            <a:spLocks noGrp="1"/>
          </p:cNvSpPr>
          <p:nvPr>
            <p:ph type="body" sz="quarter" idx="13"/>
          </p:nvPr>
        </p:nvSpPr>
        <p:spPr>
          <a:xfrm>
            <a:off x="7968934"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5">
            <a:extLst>
              <a:ext uri="{FF2B5EF4-FFF2-40B4-BE49-F238E27FC236}">
                <a16:creationId xmlns:a16="http://schemas.microsoft.com/office/drawing/2014/main" id="{3CF16E98-73C9-47B5-B88B-9120BEB9F09B}"/>
              </a:ext>
            </a:extLst>
          </p:cNvPr>
          <p:cNvSpPr>
            <a:spLocks noGrp="1"/>
          </p:cNvSpPr>
          <p:nvPr>
            <p:ph sz="quarter" idx="14"/>
          </p:nvPr>
        </p:nvSpPr>
        <p:spPr>
          <a:xfrm>
            <a:off x="7968934"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58878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6" name="Title 1">
            <a:extLst>
              <a:ext uri="{FF2B5EF4-FFF2-40B4-BE49-F238E27FC236}">
                <a16:creationId xmlns:a16="http://schemas.microsoft.com/office/drawing/2014/main" id="{673294AE-7408-47DB-898D-41F8C069B42E}"/>
              </a:ext>
            </a:extLst>
          </p:cNvPr>
          <p:cNvSpPr>
            <a:spLocks noGrp="1"/>
          </p:cNvSpPr>
          <p:nvPr>
            <p:ph type="title"/>
          </p:nvPr>
        </p:nvSpPr>
        <p:spPr>
          <a:xfrm>
            <a:off x="841248" y="857251"/>
            <a:ext cx="6156051"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E973052A-4118-4E04-81F8-A44EC172FE46}"/>
              </a:ext>
            </a:extLst>
          </p:cNvPr>
          <p:cNvSpPr>
            <a:spLocks noGrp="1"/>
          </p:cNvSpPr>
          <p:nvPr>
            <p:ph idx="1"/>
          </p:nvPr>
        </p:nvSpPr>
        <p:spPr>
          <a:xfrm>
            <a:off x="841247" y="3190875"/>
            <a:ext cx="6156052" cy="2986087"/>
          </a:xfrm>
        </p:spPr>
        <p:txBody>
          <a:bodyPr>
            <a:normAutofit/>
          </a:bodyPr>
          <a:lstStyle>
            <a:lvl1pPr marL="0" indent="0">
              <a:buNone/>
              <a:defRPr sz="2200"/>
            </a:lvl1pPr>
          </a:lstStyle>
          <a:p>
            <a:pPr marL="228600" lvl="0" indent="-228600"/>
            <a:r>
              <a:rPr lang="en-US" sz="2000">
                <a:solidFill>
                  <a:schemeClr val="tx2">
                    <a:alpha val="60000"/>
                  </a:schemeClr>
                </a:solidFill>
              </a:rPr>
              <a:t>Click to edit Master text styles</a:t>
            </a:r>
          </a:p>
        </p:txBody>
      </p:sp>
      <p:sp>
        <p:nvSpPr>
          <p:cNvPr id="10" name="Date Placeholder 3">
            <a:extLst>
              <a:ext uri="{FF2B5EF4-FFF2-40B4-BE49-F238E27FC236}">
                <a16:creationId xmlns:a16="http://schemas.microsoft.com/office/drawing/2014/main" id="{8988D1E1-6064-4D6A-9EB1-578E20A2A0ED}"/>
              </a:ext>
            </a:extLst>
          </p:cNvPr>
          <p:cNvSpPr txBox="1">
            <a:spLocks/>
          </p:cNvSpPr>
          <p:nvPr userDrawn="1"/>
        </p:nvSpPr>
        <p:spPr>
          <a:xfrm>
            <a:off x="841248" y="6429375"/>
            <a:ext cx="2646725"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B23B9F-B223-42FC-B961-B8BFC75D2259}" type="datetime1">
              <a:rPr lang="en-US" smtClean="0">
                <a:solidFill>
                  <a:schemeClr val="tx2">
                    <a:alpha val="60000"/>
                  </a:schemeClr>
                </a:solidFill>
              </a:rPr>
              <a:pPr/>
              <a:t>3/15/2026</a:t>
            </a:fld>
            <a:endParaRPr lang="en-US" dirty="0">
              <a:solidFill>
                <a:schemeClr val="tx2">
                  <a:alpha val="60000"/>
                </a:schemeClr>
              </a:solidFill>
            </a:endParaRPr>
          </a:p>
        </p:txBody>
      </p:sp>
      <p:sp>
        <p:nvSpPr>
          <p:cNvPr id="11" name="Footer Placeholder 4">
            <a:extLst>
              <a:ext uri="{FF2B5EF4-FFF2-40B4-BE49-F238E27FC236}">
                <a16:creationId xmlns:a16="http://schemas.microsoft.com/office/drawing/2014/main" id="{BD47C5CB-0317-4DC6-A76F-38A5BB1FD1C2}"/>
              </a:ext>
            </a:extLst>
          </p:cNvPr>
          <p:cNvSpPr txBox="1">
            <a:spLocks/>
          </p:cNvSpPr>
          <p:nvPr userDrawn="1"/>
        </p:nvSpPr>
        <p:spPr>
          <a:xfrm>
            <a:off x="4044696" y="6429375"/>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tx2">
                    <a:alpha val="60000"/>
                  </a:schemeClr>
                </a:solidFill>
              </a:rPr>
              <a:t>Sample footer text</a:t>
            </a:r>
            <a:endParaRPr lang="en-US" dirty="0">
              <a:solidFill>
                <a:schemeClr val="tx2">
                  <a:alpha val="60000"/>
                </a:schemeClr>
              </a:solidFill>
            </a:endParaRPr>
          </a:p>
        </p:txBody>
      </p:sp>
      <p:sp>
        <p:nvSpPr>
          <p:cNvPr id="12" name="Slide Number Placeholder 5">
            <a:extLst>
              <a:ext uri="{FF2B5EF4-FFF2-40B4-BE49-F238E27FC236}">
                <a16:creationId xmlns:a16="http://schemas.microsoft.com/office/drawing/2014/main" id="{8CCF6E15-0BE7-453B-BBD4-B379C390AD22}"/>
              </a:ext>
            </a:extLst>
          </p:cNvPr>
          <p:cNvSpPr txBox="1">
            <a:spLocks/>
          </p:cNvSpPr>
          <p:nvPr userDrawn="1"/>
        </p:nvSpPr>
        <p:spPr>
          <a:xfrm>
            <a:off x="8613648" y="6429375"/>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8844951-7827-47D4-8276-7DDE1FA7D85A}" type="slidenum">
              <a:rPr lang="en-US" smtClean="0">
                <a:solidFill>
                  <a:schemeClr val="tx2">
                    <a:alpha val="60000"/>
                  </a:schemeClr>
                </a:solidFill>
              </a:rPr>
              <a:pPr/>
              <a:t>‹#›</a:t>
            </a:fld>
            <a:endParaRPr lang="en-US" dirty="0">
              <a:solidFill>
                <a:schemeClr val="tx2">
                  <a:alpha val="60000"/>
                </a:schemeClr>
              </a:solidFill>
            </a:endParaRPr>
          </a:p>
        </p:txBody>
      </p:sp>
      <p:sp>
        <p:nvSpPr>
          <p:cNvPr id="14" name="Picture Placeholder 13">
            <a:extLst>
              <a:ext uri="{FF2B5EF4-FFF2-40B4-BE49-F238E27FC236}">
                <a16:creationId xmlns:a16="http://schemas.microsoft.com/office/drawing/2014/main" id="{0E092228-4487-4E3A-AEE3-12DC34A061E2}"/>
              </a:ext>
            </a:extLst>
          </p:cNvPr>
          <p:cNvSpPr>
            <a:spLocks noGrp="1"/>
          </p:cNvSpPr>
          <p:nvPr>
            <p:ph type="pic" sz="quarter" idx="13"/>
          </p:nvPr>
        </p:nvSpPr>
        <p:spPr>
          <a:xfrm>
            <a:off x="7424928" y="484632"/>
            <a:ext cx="4279392" cy="2862072"/>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6AB20921-6E7F-4BD8-9399-D18CABB64B9A}"/>
              </a:ext>
            </a:extLst>
          </p:cNvPr>
          <p:cNvSpPr>
            <a:spLocks noGrp="1"/>
          </p:cNvSpPr>
          <p:nvPr>
            <p:ph type="pic" sz="quarter" idx="14"/>
          </p:nvPr>
        </p:nvSpPr>
        <p:spPr>
          <a:xfrm>
            <a:off x="7424928" y="3511296"/>
            <a:ext cx="4279392" cy="2862072"/>
          </a:xfrm>
          <a:solidFill>
            <a:schemeClr val="accent6"/>
          </a:solidFill>
        </p:spPr>
        <p:txBody>
          <a:bodyPr/>
          <a:lstStyle/>
          <a:p>
            <a:r>
              <a:rPr lang="en-US"/>
              <a:t>Click icon to add picture</a:t>
            </a:r>
          </a:p>
        </p:txBody>
      </p:sp>
    </p:spTree>
    <p:extLst>
      <p:ext uri="{BB962C8B-B14F-4D97-AF65-F5344CB8AC3E}">
        <p14:creationId xmlns:p14="http://schemas.microsoft.com/office/powerpoint/2010/main" val="4230430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022B425-A1C3-4DFE-BF49-1B9F96D46B2A}"/>
              </a:ext>
            </a:extLst>
          </p:cNvPr>
          <p:cNvSpPr>
            <a:spLocks noGrp="1"/>
          </p:cNvSpPr>
          <p:nvPr>
            <p:ph type="title"/>
          </p:nvPr>
        </p:nvSpPr>
        <p:spPr>
          <a:xfrm>
            <a:off x="841248" y="3893769"/>
            <a:ext cx="5992550" cy="2319306"/>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4" name="Picture Placeholder 13">
            <a:extLst>
              <a:ext uri="{FF2B5EF4-FFF2-40B4-BE49-F238E27FC236}">
                <a16:creationId xmlns:a16="http://schemas.microsoft.com/office/drawing/2014/main" id="{2AEC60F9-EA79-4A18-B040-024AFB62FD5E}"/>
              </a:ext>
            </a:extLst>
          </p:cNvPr>
          <p:cNvSpPr>
            <a:spLocks noGrp="1"/>
          </p:cNvSpPr>
          <p:nvPr>
            <p:ph type="pic" sz="quarter" idx="13"/>
          </p:nvPr>
        </p:nvSpPr>
        <p:spPr>
          <a:xfrm>
            <a:off x="493776" y="484632"/>
            <a:ext cx="11210544" cy="3191256"/>
          </a:xfrm>
          <a:solidFill>
            <a:schemeClr val="accent6"/>
          </a:solidFill>
        </p:spPr>
        <p:txBody>
          <a:bodyPr/>
          <a:lstStyle/>
          <a:p>
            <a:r>
              <a:rPr lang="en-US"/>
              <a:t>Click icon to add picture</a:t>
            </a:r>
            <a:endParaRPr lang="en-US" dirty="0"/>
          </a:p>
        </p:txBody>
      </p:sp>
      <p:sp>
        <p:nvSpPr>
          <p:cNvPr id="9" name="Content Placeholder 2">
            <a:extLst>
              <a:ext uri="{FF2B5EF4-FFF2-40B4-BE49-F238E27FC236}">
                <a16:creationId xmlns:a16="http://schemas.microsoft.com/office/drawing/2014/main" id="{83B88B7B-A749-40EA-A140-38D1E04EFF4F}"/>
              </a:ext>
            </a:extLst>
          </p:cNvPr>
          <p:cNvSpPr>
            <a:spLocks noGrp="1"/>
          </p:cNvSpPr>
          <p:nvPr>
            <p:ph idx="1"/>
          </p:nvPr>
        </p:nvSpPr>
        <p:spPr>
          <a:xfrm>
            <a:off x="6979133" y="3893770"/>
            <a:ext cx="4377714" cy="2319306"/>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a:xfrm>
            <a:off x="838200" y="6418489"/>
            <a:ext cx="2743200" cy="365125"/>
          </a:xfrm>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76132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52095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939876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90129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6973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768130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677615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7408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1524"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r>
              <a:rPr lang="en-US"/>
              <a:t>3/1/20XX</a:t>
            </a:r>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solidFill>
                  <a:srgbClr val="FFFFFF"/>
                </a:solidFill>
              </a:rPr>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2314514164"/>
      </p:ext>
    </p:extLst>
  </p:cSld>
  <p:clrMap bg1="lt1" tx1="dk1" bg2="lt2" tx2="dk2" accent1="accent1" accent2="accent2" accent3="accent3" accent4="accent4" accent5="accent5" accent6="accent6" hlink="hlink" folHlink="folHlink"/>
  <p:sldLayoutIdLst>
    <p:sldLayoutId id="2147483697" r:id="rId1"/>
    <p:sldLayoutId id="2147483696" r:id="rId2"/>
    <p:sldLayoutId id="2147483699" r:id="rId3"/>
    <p:sldLayoutId id="2147483698" r:id="rId4"/>
    <p:sldLayoutId id="2147483686" r:id="rId5"/>
    <p:sldLayoutId id="2147483700" r:id="rId6"/>
    <p:sldLayoutId id="2147483705" r:id="rId7"/>
    <p:sldLayoutId id="2147483689" r:id="rId8"/>
    <p:sldLayoutId id="2147483704" r:id="rId9"/>
    <p:sldLayoutId id="2147483702" r:id="rId10"/>
    <p:sldLayoutId id="2147483701" r:id="rId11"/>
    <p:sldLayoutId id="2147483703" r:id="rId12"/>
    <p:sldLayoutId id="2147483685" r:id="rId13"/>
    <p:sldLayoutId id="2147483687" r:id="rId14"/>
    <p:sldLayoutId id="2147483688" r:id="rId15"/>
    <p:sldLayoutId id="2147483690" r:id="rId16"/>
    <p:sldLayoutId id="2147483692" r:id="rId17"/>
    <p:sldLayoutId id="2147483693" r:id="rId18"/>
  </p:sldLayoutIdLst>
  <p:hf hdr="0"/>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32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hyperlink" Target="https://www.nmc.org.uk/" TargetMode="External"/><Relationship Id="rId2" Type="http://schemas.openxmlformats.org/officeDocument/2006/relationships/hyperlink" Target="https://www.hcpc-uk.org/" TargetMode="Externa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2932471" y="0"/>
            <a:ext cx="6327058" cy="1385532"/>
          </a:xfrm>
        </p:spPr>
        <p:txBody>
          <a:bodyPr anchor="b" anchorCtr="0"/>
          <a:lstStyle/>
          <a:p>
            <a:r>
              <a:rPr lang="en-US" dirty="0"/>
              <a:t>Reflection </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1524000" y="1786399"/>
            <a:ext cx="9144000" cy="4422672"/>
          </a:xfrm>
        </p:spPr>
        <p:txBody>
          <a:bodyPr>
            <a:normAutofit/>
          </a:bodyPr>
          <a:lstStyle/>
          <a:p>
            <a:pPr algn="l"/>
            <a:r>
              <a:rPr lang="en-US" dirty="0">
                <a:latin typeface="Arial" panose="020B0604020202020204" pitchFamily="34" charset="0"/>
                <a:cs typeface="Arial" panose="020B0604020202020204" pitchFamily="34" charset="0"/>
              </a:rPr>
              <a:t>Module Title: Professional Career Development within H&amp;SC</a:t>
            </a:r>
          </a:p>
          <a:p>
            <a:pPr algn="l"/>
            <a:r>
              <a:rPr lang="en-US" dirty="0">
                <a:latin typeface="Arial" panose="020B0604020202020204" pitchFamily="34" charset="0"/>
                <a:cs typeface="Arial" panose="020B0604020202020204" pitchFamily="34" charset="0"/>
              </a:rPr>
              <a:t>Module: LCHS 4009 (LON)</a:t>
            </a:r>
          </a:p>
          <a:p>
            <a:pPr algn="l"/>
            <a:r>
              <a:rPr lang="en-US" dirty="0">
                <a:latin typeface="Arial" panose="020B0604020202020204" pitchFamily="34" charset="0"/>
                <a:cs typeface="Arial" panose="020B0604020202020204" pitchFamily="34" charset="0"/>
              </a:rPr>
              <a:t>Student Name: Lavina Fernandes</a:t>
            </a:r>
          </a:p>
          <a:p>
            <a:pPr algn="l"/>
            <a:r>
              <a:rPr lang="en-US" dirty="0">
                <a:latin typeface="Arial" panose="020B0604020202020204" pitchFamily="34" charset="0"/>
                <a:cs typeface="Arial" panose="020B0604020202020204" pitchFamily="34" charset="0"/>
              </a:rPr>
              <a:t>Student ID: 2440648</a:t>
            </a:r>
          </a:p>
          <a:p>
            <a:pPr algn="l"/>
            <a:r>
              <a:rPr lang="en-US" dirty="0">
                <a:latin typeface="Arial" panose="020B0604020202020204" pitchFamily="34" charset="0"/>
                <a:cs typeface="Arial" panose="020B0604020202020204" pitchFamily="34" charset="0"/>
              </a:rPr>
              <a:t>Lecturer’s Name: </a:t>
            </a:r>
            <a:r>
              <a:rPr lang="en-US">
                <a:latin typeface="Arial" panose="020B0604020202020204" pitchFamily="34" charset="0"/>
                <a:cs typeface="Arial" panose="020B0604020202020204" pitchFamily="34" charset="0"/>
              </a:rPr>
              <a:t>Umma Suleiman</a:t>
            </a:r>
            <a:endParaRPr lang="en-US" dirty="0">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703580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57686-487A-4245-814E-58B1C25C675C}"/>
              </a:ext>
            </a:extLst>
          </p:cNvPr>
          <p:cNvSpPr>
            <a:spLocks noGrp="1"/>
          </p:cNvSpPr>
          <p:nvPr>
            <p:ph type="title"/>
          </p:nvPr>
        </p:nvSpPr>
        <p:spPr>
          <a:xfrm>
            <a:off x="490538" y="572081"/>
            <a:ext cx="3668507" cy="1094487"/>
          </a:xfrm>
        </p:spPr>
        <p:txBody>
          <a:bodyPr/>
          <a:lstStyle/>
          <a:p>
            <a:r>
              <a:rPr lang="en-GB" dirty="0"/>
              <a:t>U</a:t>
            </a:r>
            <a:r>
              <a:rPr lang="en-US" dirty="0"/>
              <a:t>se Of Ai</a:t>
            </a:r>
          </a:p>
        </p:txBody>
      </p:sp>
      <p:sp>
        <p:nvSpPr>
          <p:cNvPr id="3" name="Content Placeholder 2">
            <a:extLst>
              <a:ext uri="{FF2B5EF4-FFF2-40B4-BE49-F238E27FC236}">
                <a16:creationId xmlns:a16="http://schemas.microsoft.com/office/drawing/2014/main" id="{DB6566BB-9632-4FD7-9FFC-FD3C43D3954E}"/>
              </a:ext>
            </a:extLst>
          </p:cNvPr>
          <p:cNvSpPr>
            <a:spLocks noGrp="1"/>
          </p:cNvSpPr>
          <p:nvPr>
            <p:ph idx="1"/>
          </p:nvPr>
        </p:nvSpPr>
        <p:spPr>
          <a:xfrm>
            <a:off x="3834581" y="811161"/>
            <a:ext cx="7519218" cy="3201912"/>
          </a:xfrm>
        </p:spPr>
        <p:txBody>
          <a:bodyPr>
            <a:normAutofit/>
          </a:bodyPr>
          <a:lstStyle/>
          <a:p>
            <a:pPr marL="285750" indent="-285750">
              <a:buFont typeface="Arial" panose="020B0604020202020204" pitchFamily="34" charset="0"/>
              <a:buChar char="•"/>
            </a:pPr>
            <a:r>
              <a:rPr lang="en-US" sz="1600" dirty="0">
                <a:solidFill>
                  <a:schemeClr val="tx1">
                    <a:alpha val="70000"/>
                  </a:schemeClr>
                </a:solidFill>
                <a:latin typeface="Arial" panose="020B0604020202020204" pitchFamily="34" charset="0"/>
                <a:cs typeface="Arial" panose="020B0604020202020204" pitchFamily="34" charset="0"/>
              </a:rPr>
              <a:t>I used digital tools to help </a:t>
            </a:r>
            <a:r>
              <a:rPr lang="en-US" sz="1600" dirty="0" err="1">
                <a:solidFill>
                  <a:schemeClr val="tx1">
                    <a:alpha val="70000"/>
                  </a:schemeClr>
                </a:solidFill>
                <a:latin typeface="Arial" panose="020B0604020202020204" pitchFamily="34" charset="0"/>
                <a:cs typeface="Arial" panose="020B0604020202020204" pitchFamily="34" charset="0"/>
              </a:rPr>
              <a:t>organise</a:t>
            </a:r>
            <a:r>
              <a:rPr lang="en-US" sz="1600" dirty="0">
                <a:solidFill>
                  <a:schemeClr val="tx1">
                    <a:alpha val="70000"/>
                  </a:schemeClr>
                </a:solidFill>
                <a:latin typeface="Arial" panose="020B0604020202020204" pitchFamily="34" charset="0"/>
                <a:cs typeface="Arial" panose="020B0604020202020204" pitchFamily="34" charset="0"/>
              </a:rPr>
              <a:t> this assignment, improve the clarity of the writing, and structure.</a:t>
            </a:r>
          </a:p>
          <a:p>
            <a:pPr marL="285750" indent="-285750">
              <a:buFont typeface="Arial" panose="020B0604020202020204" pitchFamily="34" charset="0"/>
              <a:buChar char="•"/>
            </a:pPr>
            <a:r>
              <a:rPr lang="en-US" sz="1600" dirty="0">
                <a:solidFill>
                  <a:schemeClr val="tx1">
                    <a:alpha val="70000"/>
                  </a:schemeClr>
                </a:solidFill>
                <a:latin typeface="Arial" panose="020B0604020202020204" pitchFamily="34" charset="0"/>
                <a:cs typeface="Arial" panose="020B0604020202020204" pitchFamily="34" charset="0"/>
              </a:rPr>
              <a:t>These tools also supported grammar checks.</a:t>
            </a:r>
          </a:p>
          <a:p>
            <a:pPr marL="285750" indent="-285750">
              <a:buFont typeface="Arial" panose="020B0604020202020204" pitchFamily="34" charset="0"/>
              <a:buChar char="•"/>
            </a:pPr>
            <a:r>
              <a:rPr lang="en-US" sz="1600" dirty="0">
                <a:solidFill>
                  <a:schemeClr val="tx1">
                    <a:alpha val="70000"/>
                  </a:schemeClr>
                </a:solidFill>
                <a:latin typeface="Arial" panose="020B0604020202020204" pitchFamily="34" charset="0"/>
                <a:cs typeface="Arial" panose="020B0604020202020204" pitchFamily="34" charset="0"/>
              </a:rPr>
              <a:t>All content has been reviewed and edited by me to make sure it is accurate and relevant to health and social care practice</a:t>
            </a:r>
          </a:p>
        </p:txBody>
      </p:sp>
      <p:pic>
        <p:nvPicPr>
          <p:cNvPr id="9" name="Picture Placeholder 8" descr="Photo of an artist dipping a paint brush in to a paint palette">
            <a:extLst>
              <a:ext uri="{FF2B5EF4-FFF2-40B4-BE49-F238E27FC236}">
                <a16:creationId xmlns:a16="http://schemas.microsoft.com/office/drawing/2014/main" id="{39953FF0-412E-4D4D-91B1-A91C65C46627}"/>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90538" y="4059936"/>
            <a:ext cx="2807208" cy="2322576"/>
          </a:xfrm>
        </p:spPr>
      </p:pic>
      <p:pic>
        <p:nvPicPr>
          <p:cNvPr id="11" name="Picture Placeholder 10" descr="Photo of an artist opening up a tube of paint">
            <a:extLst>
              <a:ext uri="{FF2B5EF4-FFF2-40B4-BE49-F238E27FC236}">
                <a16:creationId xmlns:a16="http://schemas.microsoft.com/office/drawing/2014/main" id="{0CF184A7-72F0-4298-BD0F-B461E6A4355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3291840" y="4059936"/>
            <a:ext cx="2807208" cy="2322576"/>
          </a:xfrm>
        </p:spPr>
      </p:pic>
      <p:pic>
        <p:nvPicPr>
          <p:cNvPr id="13" name="Picture Placeholder 12" descr="Photo of artist  with a paint brush brushing on orange paint on a palette">
            <a:extLst>
              <a:ext uri="{FF2B5EF4-FFF2-40B4-BE49-F238E27FC236}">
                <a16:creationId xmlns:a16="http://schemas.microsoft.com/office/drawing/2014/main" id="{DB4636A3-BAA9-469C-8F28-2B0A9530D277}"/>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6099048" y="4059936"/>
            <a:ext cx="2807208" cy="2322576"/>
          </a:xfrm>
        </p:spPr>
      </p:pic>
      <p:pic>
        <p:nvPicPr>
          <p:cNvPr id="15" name="Picture Placeholder 14" descr="Photo of a paint brush with blue and white paint">
            <a:extLst>
              <a:ext uri="{FF2B5EF4-FFF2-40B4-BE49-F238E27FC236}">
                <a16:creationId xmlns:a16="http://schemas.microsoft.com/office/drawing/2014/main" id="{AECBB048-D3B9-4FE4-A34B-876DE7D50C84}"/>
              </a:ext>
            </a:extLst>
          </p:cNvPr>
          <p:cNvPicPr>
            <a:picLocks noGrp="1" noChangeAspect="1"/>
          </p:cNvPicPr>
          <p:nvPr>
            <p:ph type="pic" sz="quarter" idx="16"/>
          </p:nvPr>
        </p:nvPicPr>
        <p:blipFill rotWithShape="1">
          <a:blip r:embed="rId5" cstate="screen">
            <a:extLst>
              <a:ext uri="{28A0092B-C50C-407E-A947-70E740481C1C}">
                <a14:useLocalDpi xmlns:a14="http://schemas.microsoft.com/office/drawing/2010/main" val="0"/>
              </a:ext>
            </a:extLst>
          </a:blip>
          <a:srcRect/>
          <a:stretch/>
        </p:blipFill>
        <p:spPr>
          <a:xfrm>
            <a:off x="8906256" y="4059936"/>
            <a:ext cx="2807208" cy="2322576"/>
          </a:xfrm>
        </p:spPr>
      </p:pic>
      <p:sp>
        <p:nvSpPr>
          <p:cNvPr id="16" name="Date Placeholder 15">
            <a:extLst>
              <a:ext uri="{FF2B5EF4-FFF2-40B4-BE49-F238E27FC236}">
                <a16:creationId xmlns:a16="http://schemas.microsoft.com/office/drawing/2014/main" id="{7FFBE36B-5CC8-44EE-801B-6159157B5328}"/>
              </a:ext>
            </a:extLst>
          </p:cNvPr>
          <p:cNvSpPr>
            <a:spLocks noGrp="1"/>
          </p:cNvSpPr>
          <p:nvPr>
            <p:ph type="dt" sz="half" idx="10"/>
          </p:nvPr>
        </p:nvSpPr>
        <p:spPr>
          <a:xfrm>
            <a:off x="838200" y="6429375"/>
            <a:ext cx="2743200" cy="365125"/>
          </a:xfrm>
        </p:spPr>
        <p:txBody>
          <a:bodyPr/>
          <a:lstStyle/>
          <a:p>
            <a:r>
              <a:rPr lang="en-US"/>
              <a:t>3/1/20XX</a:t>
            </a:r>
          </a:p>
        </p:txBody>
      </p:sp>
      <p:sp>
        <p:nvSpPr>
          <p:cNvPr id="17" name="Footer Placeholder 16">
            <a:extLst>
              <a:ext uri="{FF2B5EF4-FFF2-40B4-BE49-F238E27FC236}">
                <a16:creationId xmlns:a16="http://schemas.microsoft.com/office/drawing/2014/main" id="{FF014D18-B223-4ED4-BCCA-1E4C3828569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18" name="Slide Number Placeholder 17">
            <a:extLst>
              <a:ext uri="{FF2B5EF4-FFF2-40B4-BE49-F238E27FC236}">
                <a16:creationId xmlns:a16="http://schemas.microsoft.com/office/drawing/2014/main" id="{41898C30-E58E-4EC9-8A27-DF1822A9863B}"/>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2</a:t>
            </a:fld>
            <a:endParaRPr lang="en-US"/>
          </a:p>
        </p:txBody>
      </p:sp>
    </p:spTree>
    <p:extLst>
      <p:ext uri="{BB962C8B-B14F-4D97-AF65-F5344CB8AC3E}">
        <p14:creationId xmlns:p14="http://schemas.microsoft.com/office/powerpoint/2010/main" val="2262346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9352-2AB0-4ADD-96B9-AB0FAECB557C}"/>
              </a:ext>
            </a:extLst>
          </p:cNvPr>
          <p:cNvSpPr>
            <a:spLocks noGrp="1"/>
          </p:cNvSpPr>
          <p:nvPr>
            <p:ph type="title"/>
          </p:nvPr>
        </p:nvSpPr>
        <p:spPr>
          <a:xfrm>
            <a:off x="233811" y="63500"/>
            <a:ext cx="3951977" cy="986914"/>
          </a:xfrm>
        </p:spPr>
        <p:txBody>
          <a:bodyPr/>
          <a:lstStyle/>
          <a:p>
            <a:r>
              <a:rPr lang="en-US" dirty="0"/>
              <a:t>Introduction</a:t>
            </a:r>
          </a:p>
        </p:txBody>
      </p:sp>
      <p:sp>
        <p:nvSpPr>
          <p:cNvPr id="3" name="Content Placeholder 2">
            <a:extLst>
              <a:ext uri="{FF2B5EF4-FFF2-40B4-BE49-F238E27FC236}">
                <a16:creationId xmlns:a16="http://schemas.microsoft.com/office/drawing/2014/main" id="{2F49AA98-AED4-4FAD-999C-98B64BB9DF71}"/>
              </a:ext>
            </a:extLst>
          </p:cNvPr>
          <p:cNvSpPr>
            <a:spLocks noGrp="1"/>
          </p:cNvSpPr>
          <p:nvPr>
            <p:ph idx="1"/>
          </p:nvPr>
        </p:nvSpPr>
        <p:spPr>
          <a:xfrm>
            <a:off x="233810" y="1143000"/>
            <a:ext cx="7355709" cy="3768214"/>
          </a:xfrm>
        </p:spPr>
        <p:txBody>
          <a:bodyPr>
            <a:normAutofit lnSpcReduction="10000"/>
          </a:bodyPr>
          <a:lstStyle/>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In health and social care, workers must keep improving their knowledge, skills, and practice.</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Continuous development helps ensure care is safe, effective, and </a:t>
            </a:r>
            <a:r>
              <a:rPr lang="en-US" sz="1600" dirty="0" err="1">
                <a:solidFill>
                  <a:srgbClr val="000000"/>
                </a:solidFill>
                <a:latin typeface="Arial" panose="020B0604020202020204" pitchFamily="34" charset="0"/>
                <a:cs typeface="Arial" panose="020B0604020202020204" pitchFamily="34" charset="0"/>
              </a:rPr>
              <a:t>centred</a:t>
            </a:r>
            <a:r>
              <a:rPr lang="en-US" sz="1600" dirty="0">
                <a:solidFill>
                  <a:srgbClr val="000000"/>
                </a:solidFill>
                <a:latin typeface="Arial" panose="020B0604020202020204" pitchFamily="34" charset="0"/>
                <a:cs typeface="Arial" panose="020B0604020202020204" pitchFamily="34" charset="0"/>
              </a:rPr>
              <a:t> around the person.</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Reflective practice is an essential skill that supports this ongoing learning.</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Reflection involves thinking about your actions, decisions, and experiences.</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It helps you understand what went well, what could be improved, and how to develop in the future.</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In complex care settings, reflection is especially important because staff work closely with vulnerable individuals (Health and Care Professions Council, 2022).</a:t>
            </a:r>
          </a:p>
          <a:p>
            <a:pPr marL="342900" indent="-342900">
              <a:buFont typeface="Arial" panose="020B0604020202020204" pitchFamily="34" charset="0"/>
              <a:buChar char="•"/>
            </a:pPr>
            <a:r>
              <a:rPr lang="en-US" sz="1600" dirty="0">
                <a:solidFill>
                  <a:srgbClr val="000000"/>
                </a:solidFill>
                <a:latin typeface="Arial" panose="020B0604020202020204" pitchFamily="34" charset="0"/>
                <a:cs typeface="Arial" panose="020B0604020202020204" pitchFamily="34" charset="0"/>
              </a:rPr>
              <a:t>Reflective practice helps maintain high standards, supports better communication, and promotes safety.</a:t>
            </a:r>
          </a:p>
        </p:txBody>
      </p:sp>
      <p:pic>
        <p:nvPicPr>
          <p:cNvPr id="10" name="Picture Placeholder 9" descr="Image of colorful triangular shapes">
            <a:extLst>
              <a:ext uri="{FF2B5EF4-FFF2-40B4-BE49-F238E27FC236}">
                <a16:creationId xmlns:a16="http://schemas.microsoft.com/office/drawing/2014/main" id="{96812000-377B-4B9A-A2C2-AFDD83B7A3F4}"/>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val="0"/>
              </a:ext>
            </a:extLst>
          </a:blip>
          <a:srcRect/>
          <a:stretch/>
        </p:blipFill>
        <p:spPr>
          <a:xfrm>
            <a:off x="7589519" y="0"/>
            <a:ext cx="4599432" cy="2286000"/>
          </a:xfrm>
        </p:spPr>
      </p:pic>
      <p:pic>
        <p:nvPicPr>
          <p:cNvPr id="12" name="Picture Placeholder 11" descr="Photo of hands with a reflection of colored lights">
            <a:extLst>
              <a:ext uri="{FF2B5EF4-FFF2-40B4-BE49-F238E27FC236}">
                <a16:creationId xmlns:a16="http://schemas.microsoft.com/office/drawing/2014/main" id="{4F42B7E8-FEA7-4E82-B22D-FA9926040956}"/>
              </a:ext>
            </a:extLst>
          </p:cNvPr>
          <p:cNvPicPr>
            <a:picLocks noGrp="1" noChangeAspect="1"/>
          </p:cNvPicPr>
          <p:nvPr>
            <p:ph type="pic" sz="quarter" idx="15"/>
          </p:nvPr>
        </p:nvPicPr>
        <p:blipFill rotWithShape="1">
          <a:blip r:embed="rId3" cstate="screen">
            <a:extLst>
              <a:ext uri="{28A0092B-C50C-407E-A947-70E740481C1C}">
                <a14:useLocalDpi xmlns:a14="http://schemas.microsoft.com/office/drawing/2010/main" val="0"/>
              </a:ext>
            </a:extLst>
          </a:blip>
          <a:srcRect/>
          <a:stretch/>
        </p:blipFill>
        <p:spPr>
          <a:xfrm>
            <a:off x="7592568" y="2285999"/>
            <a:ext cx="4599432" cy="2286000"/>
          </a:xfrm>
        </p:spPr>
      </p:pic>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3</a:t>
            </a:fld>
            <a:endParaRPr lang="en-US"/>
          </a:p>
        </p:txBody>
      </p:sp>
      <p:sp>
        <p:nvSpPr>
          <p:cNvPr id="6" name="TextBox 5">
            <a:extLst>
              <a:ext uri="{FF2B5EF4-FFF2-40B4-BE49-F238E27FC236}">
                <a16:creationId xmlns:a16="http://schemas.microsoft.com/office/drawing/2014/main" id="{6FC3F48C-A499-1434-B8FE-42B0A74E8E32}"/>
              </a:ext>
            </a:extLst>
          </p:cNvPr>
          <p:cNvSpPr txBox="1"/>
          <p:nvPr/>
        </p:nvSpPr>
        <p:spPr>
          <a:xfrm>
            <a:off x="122903" y="4730775"/>
            <a:ext cx="11946194" cy="1323439"/>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This assignment will:</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Explain why reflection is important in health and social care.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Describe a recognized reflective model.</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Provide a real example of reflection used in a healthcare setting.</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Discuss how reflective skills will support my future career</a:t>
            </a:r>
          </a:p>
        </p:txBody>
      </p:sp>
    </p:spTree>
    <p:extLst>
      <p:ext uri="{BB962C8B-B14F-4D97-AF65-F5344CB8AC3E}">
        <p14:creationId xmlns:p14="http://schemas.microsoft.com/office/powerpoint/2010/main" val="1590342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Frame 14">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ame 22">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F8E50F-247A-4628-90BB-62A60E39664C}"/>
              </a:ext>
            </a:extLst>
          </p:cNvPr>
          <p:cNvSpPr>
            <a:spLocks noGrp="1"/>
          </p:cNvSpPr>
          <p:nvPr>
            <p:ph type="ctrTitle"/>
          </p:nvPr>
        </p:nvSpPr>
        <p:spPr>
          <a:xfrm>
            <a:off x="486697" y="514128"/>
            <a:ext cx="3084872" cy="779048"/>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Reflection</a:t>
            </a:r>
          </a:p>
        </p:txBody>
      </p:sp>
      <p:sp>
        <p:nvSpPr>
          <p:cNvPr id="3" name="Subtitle 2">
            <a:extLst>
              <a:ext uri="{FF2B5EF4-FFF2-40B4-BE49-F238E27FC236}">
                <a16:creationId xmlns:a16="http://schemas.microsoft.com/office/drawing/2014/main" id="{DD2A8BE8-DC21-47DE-B6F3-7DC95B43C52E}"/>
              </a:ext>
            </a:extLst>
          </p:cNvPr>
          <p:cNvSpPr>
            <a:spLocks noGrp="1"/>
          </p:cNvSpPr>
          <p:nvPr>
            <p:ph type="body" sz="quarter" idx="15"/>
          </p:nvPr>
        </p:nvSpPr>
        <p:spPr>
          <a:xfrm>
            <a:off x="486697" y="1293176"/>
            <a:ext cx="5844196" cy="5050696"/>
          </a:xfrm>
        </p:spPr>
        <p:txBody>
          <a:bodyPr vert="horz" lIns="91440" tIns="45720" rIns="91440" bIns="45720" rtlCol="0">
            <a:normAutofit fontScale="77500" lnSpcReduction="20000"/>
          </a:bodyPr>
          <a:lstStyle/>
          <a:p>
            <a:pPr marL="457200" indent="-228600">
              <a:lnSpc>
                <a:spcPct val="120000"/>
              </a:lnSpc>
              <a:buFont typeface="Wingdings" panose="05000000000000000000" pitchFamily="2" charset="2"/>
              <a:buChar char="§"/>
            </a:pPr>
            <a:r>
              <a:rPr lang="en-US" sz="2100" dirty="0">
                <a:solidFill>
                  <a:srgbClr val="000000"/>
                </a:solidFill>
                <a:latin typeface="Arial" panose="020B0604020202020204" pitchFamily="34" charset="0"/>
                <a:cs typeface="Arial" panose="020B0604020202020204" pitchFamily="34" charset="0"/>
              </a:rPr>
              <a:t>Reflection is a structured way of thinking carefully about experiences to learn from them and improve future practice.</a:t>
            </a:r>
          </a:p>
          <a:p>
            <a:pPr marL="457200" indent="-228600">
              <a:lnSpc>
                <a:spcPct val="120000"/>
              </a:lnSpc>
              <a:buFont typeface="Wingdings" panose="05000000000000000000" pitchFamily="2" charset="2"/>
              <a:buChar char="§"/>
            </a:pPr>
            <a:r>
              <a:rPr lang="en-US" sz="2100" dirty="0">
                <a:solidFill>
                  <a:srgbClr val="000000"/>
                </a:solidFill>
                <a:latin typeface="Arial" panose="020B0604020202020204" pitchFamily="34" charset="0"/>
                <a:cs typeface="Arial" panose="020B0604020202020204" pitchFamily="34" charset="0"/>
              </a:rPr>
              <a:t>It involves looking back at situations, examining the actions taken, understanding emotional reactions, and identifying what can be improved (Schon, 1983)</a:t>
            </a:r>
          </a:p>
          <a:p>
            <a:pPr marL="457200" indent="-228600">
              <a:lnSpc>
                <a:spcPct val="120000"/>
              </a:lnSpc>
              <a:buFont typeface="Wingdings" panose="05000000000000000000" pitchFamily="2" charset="2"/>
              <a:buChar char="§"/>
            </a:pPr>
            <a:r>
              <a:rPr lang="en-US" sz="2100" dirty="0">
                <a:solidFill>
                  <a:srgbClr val="000000"/>
                </a:solidFill>
                <a:latin typeface="Arial" panose="020B0604020202020204" pitchFamily="34" charset="0"/>
                <a:cs typeface="Arial" panose="020B0604020202020204" pitchFamily="34" charset="0"/>
              </a:rPr>
              <a:t>In health and social care, reflection helps workers make sense of their decisions in challenging situations and supports ongoing development</a:t>
            </a:r>
          </a:p>
          <a:p>
            <a:pPr marL="457200" indent="-228600">
              <a:lnSpc>
                <a:spcPct val="120000"/>
              </a:lnSpc>
              <a:buFont typeface="Wingdings" panose="05000000000000000000" pitchFamily="2" charset="2"/>
              <a:buChar char="§"/>
            </a:pPr>
            <a:r>
              <a:rPr lang="en-US" sz="2100" dirty="0">
                <a:solidFill>
                  <a:srgbClr val="000000"/>
                </a:solidFill>
                <a:latin typeface="Arial" panose="020B0604020202020204" pitchFamily="34" charset="0"/>
                <a:cs typeface="Arial" panose="020B0604020202020204" pitchFamily="34" charset="0"/>
              </a:rPr>
              <a:t>Through reflection, professionals can:</a:t>
            </a:r>
          </a:p>
          <a:p>
            <a:pPr marL="57150">
              <a:lnSpc>
                <a:spcPct val="120000"/>
              </a:lnSpc>
            </a:pPr>
            <a:r>
              <a:rPr lang="en-US" sz="2100" dirty="0">
                <a:solidFill>
                  <a:srgbClr val="000000"/>
                </a:solidFill>
                <a:latin typeface="Arial" panose="020B0604020202020204" pitchFamily="34" charset="0"/>
                <a:cs typeface="Arial" panose="020B0604020202020204" pitchFamily="34" charset="0"/>
              </a:rPr>
              <a:t>Learn from positive and negative experiences</a:t>
            </a:r>
          </a:p>
          <a:p>
            <a:pPr marL="57150">
              <a:lnSpc>
                <a:spcPct val="120000"/>
              </a:lnSpc>
            </a:pPr>
            <a:r>
              <a:rPr lang="en-US" sz="2100" dirty="0">
                <a:solidFill>
                  <a:srgbClr val="000000"/>
                </a:solidFill>
                <a:latin typeface="Arial" panose="020B0604020202020204" pitchFamily="34" charset="0"/>
                <a:cs typeface="Arial" panose="020B0604020202020204" pitchFamily="34" charset="0"/>
              </a:rPr>
              <a:t>Strengthen decision‑making skills</a:t>
            </a:r>
          </a:p>
          <a:p>
            <a:pPr marL="57150">
              <a:lnSpc>
                <a:spcPct val="120000"/>
              </a:lnSpc>
            </a:pPr>
            <a:r>
              <a:rPr lang="en-US" sz="2100" dirty="0">
                <a:solidFill>
                  <a:srgbClr val="000000"/>
                </a:solidFill>
                <a:latin typeface="Arial" panose="020B0604020202020204" pitchFamily="34" charset="0"/>
                <a:cs typeface="Arial" panose="020B0604020202020204" pitchFamily="34" charset="0"/>
              </a:rPr>
              <a:t>Provide better person‑centered care</a:t>
            </a:r>
          </a:p>
          <a:p>
            <a:pPr marL="57150">
              <a:lnSpc>
                <a:spcPct val="120000"/>
              </a:lnSpc>
            </a:pPr>
            <a:r>
              <a:rPr lang="en-US" sz="2100" dirty="0">
                <a:solidFill>
                  <a:srgbClr val="000000"/>
                </a:solidFill>
                <a:latin typeface="Arial" panose="020B0604020202020204" pitchFamily="34" charset="0"/>
                <a:cs typeface="Arial" panose="020B0604020202020204" pitchFamily="34" charset="0"/>
              </a:rPr>
              <a:t>Develop greater self-awareness and emotional understanding</a:t>
            </a:r>
          </a:p>
          <a:p>
            <a:pPr marL="457200" indent="-228600">
              <a:lnSpc>
                <a:spcPct val="120000"/>
              </a:lnSpc>
              <a:buFont typeface="Wingdings" panose="05000000000000000000" pitchFamily="2" charset="2"/>
              <a:buChar char="§"/>
            </a:pPr>
            <a:endParaRPr lang="en-US" sz="1000" dirty="0">
              <a:solidFill>
                <a:schemeClr val="tx2">
                  <a:alpha val="60000"/>
                </a:schemeClr>
              </a:solidFill>
            </a:endParaRPr>
          </a:p>
        </p:txBody>
      </p:sp>
      <p:pic>
        <p:nvPicPr>
          <p:cNvPr id="10" name="Picture 9">
            <a:extLst>
              <a:ext uri="{FF2B5EF4-FFF2-40B4-BE49-F238E27FC236}">
                <a16:creationId xmlns:a16="http://schemas.microsoft.com/office/drawing/2014/main" id="{DE2D2468-593E-5C9A-01D9-3C1FB776D04B}"/>
              </a:ext>
            </a:extLst>
          </p:cNvPr>
          <p:cNvPicPr>
            <a:picLocks noChangeAspect="1"/>
          </p:cNvPicPr>
          <p:nvPr/>
        </p:nvPicPr>
        <p:blipFill>
          <a:blip r:embed="rId2">
            <a:alphaModFix amt="90000"/>
          </a:blip>
          <a:stretch>
            <a:fillRect/>
          </a:stretch>
        </p:blipFill>
        <p:spPr>
          <a:xfrm>
            <a:off x="6330893" y="903652"/>
            <a:ext cx="5022907" cy="5022907"/>
          </a:xfrm>
          <a:prstGeom prst="rect">
            <a:avLst/>
          </a:prstGeom>
        </p:spPr>
      </p:pic>
    </p:spTree>
    <p:extLst>
      <p:ext uri="{BB962C8B-B14F-4D97-AF65-F5344CB8AC3E}">
        <p14:creationId xmlns:p14="http://schemas.microsoft.com/office/powerpoint/2010/main" val="2693196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ECDBD4D7-D985-4FC0-B4DA-EFF28F39E846}"/>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5</a:t>
            </a:fld>
            <a:endParaRPr lang="en-US"/>
          </a:p>
        </p:txBody>
      </p:sp>
      <p:sp>
        <p:nvSpPr>
          <p:cNvPr id="11" name="TextBox 10">
            <a:extLst>
              <a:ext uri="{FF2B5EF4-FFF2-40B4-BE49-F238E27FC236}">
                <a16:creationId xmlns:a16="http://schemas.microsoft.com/office/drawing/2014/main" id="{C32CB94D-AE7B-BBE6-EC4B-00219A913DDD}"/>
              </a:ext>
            </a:extLst>
          </p:cNvPr>
          <p:cNvSpPr txBox="1"/>
          <p:nvPr/>
        </p:nvSpPr>
        <p:spPr>
          <a:xfrm>
            <a:off x="914400" y="693174"/>
            <a:ext cx="4675239" cy="584775"/>
          </a:xfrm>
          <a:prstGeom prst="rect">
            <a:avLst/>
          </a:prstGeom>
          <a:noFill/>
        </p:spPr>
        <p:txBody>
          <a:bodyPr wrap="square" rtlCol="0">
            <a:spAutoFit/>
          </a:bodyPr>
          <a:lstStyle/>
          <a:p>
            <a:r>
              <a:rPr lang="en-US" sz="3200" dirty="0">
                <a:solidFill>
                  <a:srgbClr val="D572F0"/>
                </a:solidFill>
                <a:latin typeface="Arial" panose="020B0604020202020204" pitchFamily="34" charset="0"/>
                <a:cs typeface="Arial" panose="020B0604020202020204" pitchFamily="34" charset="0"/>
              </a:rPr>
              <a:t>Importance of Reflection</a:t>
            </a:r>
          </a:p>
        </p:txBody>
      </p:sp>
      <p:sp>
        <p:nvSpPr>
          <p:cNvPr id="12" name="TextBox 11">
            <a:extLst>
              <a:ext uri="{FF2B5EF4-FFF2-40B4-BE49-F238E27FC236}">
                <a16:creationId xmlns:a16="http://schemas.microsoft.com/office/drawing/2014/main" id="{2725173F-0AC2-F7CA-5AA7-C7EFF4ABF624}"/>
              </a:ext>
            </a:extLst>
          </p:cNvPr>
          <p:cNvSpPr txBox="1"/>
          <p:nvPr/>
        </p:nvSpPr>
        <p:spPr>
          <a:xfrm>
            <a:off x="639096" y="1429119"/>
            <a:ext cx="10913807"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Reflection is important for keeping care standards high in health and social care. Staff work with people who rely on safe and well‑judged decisions. By reflecting on their experiences, care workers can review what they did and assess the quality of the care they provided (Schon, 1983).</a:t>
            </a:r>
          </a:p>
        </p:txBody>
      </p:sp>
      <p:graphicFrame>
        <p:nvGraphicFramePr>
          <p:cNvPr id="15" name="TextBox 12">
            <a:extLst>
              <a:ext uri="{FF2B5EF4-FFF2-40B4-BE49-F238E27FC236}">
                <a16:creationId xmlns:a16="http://schemas.microsoft.com/office/drawing/2014/main" id="{009E2EFC-86BF-1649-34C4-95D2C00B7812}"/>
              </a:ext>
            </a:extLst>
          </p:cNvPr>
          <p:cNvGraphicFramePr/>
          <p:nvPr>
            <p:extLst>
              <p:ext uri="{D42A27DB-BD31-4B8C-83A1-F6EECF244321}">
                <p14:modId xmlns:p14="http://schemas.microsoft.com/office/powerpoint/2010/main" val="1265722303"/>
              </p:ext>
            </p:extLst>
          </p:nvPr>
        </p:nvGraphicFramePr>
        <p:xfrm>
          <a:off x="639096" y="2643546"/>
          <a:ext cx="11100620" cy="3521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20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648-EC4F-4D61-9453-4E038C0332BD}"/>
              </a:ext>
            </a:extLst>
          </p:cNvPr>
          <p:cNvSpPr>
            <a:spLocks noGrp="1"/>
          </p:cNvSpPr>
          <p:nvPr>
            <p:ph type="title"/>
          </p:nvPr>
        </p:nvSpPr>
        <p:spPr>
          <a:xfrm>
            <a:off x="5430479" y="600075"/>
            <a:ext cx="1331042" cy="1000279"/>
          </a:xfrm>
        </p:spPr>
        <p:txBody>
          <a:bodyPr>
            <a:normAutofit/>
          </a:bodyPr>
          <a:lstStyle/>
          <a:p>
            <a:r>
              <a:rPr lang="en-US" sz="3200" dirty="0">
                <a:latin typeface="Arial" panose="020B0604020202020204" pitchFamily="34" charset="0"/>
                <a:cs typeface="Arial" panose="020B0604020202020204" pitchFamily="34" charset="0"/>
              </a:rPr>
              <a:t>Model</a:t>
            </a:r>
          </a:p>
        </p:txBody>
      </p:sp>
      <p:sp>
        <p:nvSpPr>
          <p:cNvPr id="7" name="Slide Number Placeholder 6">
            <a:extLst>
              <a:ext uri="{FF2B5EF4-FFF2-40B4-BE49-F238E27FC236}">
                <a16:creationId xmlns:a16="http://schemas.microsoft.com/office/drawing/2014/main" id="{E7BA18D9-DF9D-45C8-A71D-661F2BD20474}"/>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6</a:t>
            </a:fld>
            <a:endParaRPr lang="en-US"/>
          </a:p>
        </p:txBody>
      </p:sp>
      <p:sp>
        <p:nvSpPr>
          <p:cNvPr id="10" name="TextBox 9">
            <a:extLst>
              <a:ext uri="{FF2B5EF4-FFF2-40B4-BE49-F238E27FC236}">
                <a16:creationId xmlns:a16="http://schemas.microsoft.com/office/drawing/2014/main" id="{D9107374-645E-3982-233E-24CD0A273CF2}"/>
              </a:ext>
            </a:extLst>
          </p:cNvPr>
          <p:cNvSpPr txBox="1"/>
          <p:nvPr/>
        </p:nvSpPr>
        <p:spPr>
          <a:xfrm>
            <a:off x="867697" y="1409931"/>
            <a:ext cx="10456606" cy="3785652"/>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One of the most commonly used reflective models in health and social care is </a:t>
            </a:r>
            <a:r>
              <a:rPr lang="en-US" sz="1600" u="sng" dirty="0">
                <a:latin typeface="Arial" panose="020B0604020202020204" pitchFamily="34" charset="0"/>
                <a:cs typeface="Arial" panose="020B0604020202020204" pitchFamily="34" charset="0"/>
              </a:rPr>
              <a:t>Gibbs’ Reflective Cycle (1988</a:t>
            </a:r>
            <a:r>
              <a:rPr lang="en-US" sz="1600" dirty="0">
                <a:latin typeface="Arial" panose="020B0604020202020204" pitchFamily="34" charset="0"/>
                <a:cs typeface="Arial" panose="020B0604020202020204" pitchFamily="34" charset="0"/>
              </a:rPr>
              <a:t>). This framework is widely applied because it offers a clear, structured way for experiences to be examined and learning to be developed from them (Gibbs, 1988).</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Gibbs’ Reflective Cycle is made up of six stages:</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Description: The situation is outlined and key events are noted.</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Feelings: Thoughts and emotions at the time are acknowledged.</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Evaluation: The helpful and unhelpful parts of the experience are considered.</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Analysis: The situation is explored in more depth to understand what happened and why.</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Conclusion: Alternative actions that could have been taken are identified.</a:t>
            </a:r>
          </a:p>
          <a:p>
            <a:pPr marL="285750" indent="-285750">
              <a:buFont typeface="Courier New" panose="02070309020205020404" pitchFamily="49" charset="0"/>
              <a:buChar char="o"/>
            </a:pPr>
            <a:r>
              <a:rPr lang="en-US" sz="1600" dirty="0">
                <a:latin typeface="Arial" panose="020B0604020202020204" pitchFamily="34" charset="0"/>
                <a:cs typeface="Arial" panose="020B0604020202020204" pitchFamily="34" charset="0"/>
              </a:rPr>
              <a:t>Action Plan: Steps are planned for how similar situations will be handled in the future.</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Through this structure, experiences are examined in a clear, systematic way.</a:t>
            </a:r>
          </a:p>
          <a:p>
            <a:r>
              <a:rPr lang="en-US" sz="1600" dirty="0">
                <a:latin typeface="Arial" panose="020B0604020202020204" pitchFamily="34" charset="0"/>
                <a:cs typeface="Arial" panose="020B0604020202020204" pitchFamily="34" charset="0"/>
              </a:rPr>
              <a:t>An action plan for improvement is created, which supports ongoing development and helps maintain high standards of care.</a:t>
            </a:r>
          </a:p>
        </p:txBody>
      </p:sp>
    </p:spTree>
    <p:extLst>
      <p:ext uri="{BB962C8B-B14F-4D97-AF65-F5344CB8AC3E}">
        <p14:creationId xmlns:p14="http://schemas.microsoft.com/office/powerpoint/2010/main" val="2262191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191B0-6EB1-465F-8485-17B0C7B5E4D2}"/>
              </a:ext>
            </a:extLst>
          </p:cNvPr>
          <p:cNvSpPr>
            <a:spLocks noGrp="1"/>
          </p:cNvSpPr>
          <p:nvPr>
            <p:ph type="title"/>
          </p:nvPr>
        </p:nvSpPr>
        <p:spPr>
          <a:xfrm>
            <a:off x="2513814" y="499649"/>
            <a:ext cx="6978445" cy="1325563"/>
          </a:xfrm>
        </p:spPr>
        <p:txBody>
          <a:bodyPr>
            <a:normAutofit/>
          </a:bodyPr>
          <a:lstStyle/>
          <a:p>
            <a:r>
              <a:rPr lang="en-US" sz="3200" dirty="0">
                <a:latin typeface="Arial" panose="020B0604020202020204" pitchFamily="34" charset="0"/>
                <a:cs typeface="Arial" panose="020B0604020202020204" pitchFamily="34" charset="0"/>
              </a:rPr>
              <a:t>Reflection in Health and Social Care</a:t>
            </a:r>
          </a:p>
        </p:txBody>
      </p:sp>
      <p:sp>
        <p:nvSpPr>
          <p:cNvPr id="33" name="Slide Number Placeholder 32">
            <a:extLst>
              <a:ext uri="{FF2B5EF4-FFF2-40B4-BE49-F238E27FC236}">
                <a16:creationId xmlns:a16="http://schemas.microsoft.com/office/drawing/2014/main" id="{E5D12020-B189-4032-A749-FA4A26615782}"/>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7</a:t>
            </a:fld>
            <a:endParaRPr lang="en-US"/>
          </a:p>
        </p:txBody>
      </p:sp>
      <p:sp>
        <p:nvSpPr>
          <p:cNvPr id="42" name="TextBox 41">
            <a:extLst>
              <a:ext uri="{FF2B5EF4-FFF2-40B4-BE49-F238E27FC236}">
                <a16:creationId xmlns:a16="http://schemas.microsoft.com/office/drawing/2014/main" id="{1F81D4D7-1D5E-1B31-EB96-354D0CFCDCC8}"/>
              </a:ext>
            </a:extLst>
          </p:cNvPr>
          <p:cNvSpPr txBox="1"/>
          <p:nvPr/>
        </p:nvSpPr>
        <p:spPr>
          <a:xfrm>
            <a:off x="531829" y="1825212"/>
            <a:ext cx="10942416" cy="3293209"/>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During a community visit to an older patient with diabetes, I noticed that they seemed unsure about their insulin schedule. Because I was short on time, I carried out the routine checks but did not initially confirm whether the patient fully understood how to take their medication.</a:t>
            </a:r>
          </a:p>
          <a:p>
            <a:r>
              <a:rPr lang="en-US" sz="1600" dirty="0">
                <a:latin typeface="Arial" panose="020B0604020202020204" pitchFamily="34" charset="0"/>
                <a:cs typeface="Arial" panose="020B0604020202020204" pitchFamily="34" charset="0"/>
              </a:rPr>
              <a:t>By Using Gibbs’ Reflective Cycle: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Description: Signs of confusion about medication timing were observed in the patient.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Feelings: Concern was felt that adequate support may not have been provided.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Evaluation: Clinical tasks were completed, but confirmation of the patient’s understanding was not ensured.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Analysis: It was </a:t>
            </a:r>
            <a:r>
              <a:rPr lang="en-US" sz="1600" dirty="0" err="1">
                <a:latin typeface="Arial" panose="020B0604020202020204" pitchFamily="34" charset="0"/>
                <a:cs typeface="Arial" panose="020B0604020202020204" pitchFamily="34" charset="0"/>
              </a:rPr>
              <a:t>recognised</a:t>
            </a:r>
            <a:r>
              <a:rPr lang="en-US" sz="1600" dirty="0">
                <a:latin typeface="Arial" panose="020B0604020202020204" pitchFamily="34" charset="0"/>
                <a:cs typeface="Arial" panose="020B0604020202020204" pitchFamily="34" charset="0"/>
              </a:rPr>
              <a:t> that clear communication and checking understanding are essential for safe medication use and adherence (Gibbs, 1988).</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Conclusion: A simpler explanation should have been provided, and understanding should have been confirmed using the teach‑back method.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Action Plan: In future visits, understanding of treatment plans will be checked, and other healthcare professionals will be involved when needed.</a:t>
            </a:r>
          </a:p>
        </p:txBody>
      </p:sp>
    </p:spTree>
    <p:extLst>
      <p:ext uri="{BB962C8B-B14F-4D97-AF65-F5344CB8AC3E}">
        <p14:creationId xmlns:p14="http://schemas.microsoft.com/office/powerpoint/2010/main" val="867604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51886-AA43-422E-B193-F1F3DF7D8A4D}"/>
              </a:ext>
            </a:extLst>
          </p:cNvPr>
          <p:cNvSpPr>
            <a:spLocks noGrp="1"/>
          </p:cNvSpPr>
          <p:nvPr>
            <p:ph type="title"/>
          </p:nvPr>
        </p:nvSpPr>
        <p:spPr>
          <a:xfrm>
            <a:off x="4350159" y="471948"/>
            <a:ext cx="3491681" cy="1011238"/>
          </a:xfrm>
        </p:spPr>
        <p:txBody>
          <a:bodyPr>
            <a:normAutofit/>
          </a:bodyPr>
          <a:lstStyle/>
          <a:p>
            <a:r>
              <a:rPr lang="en-US" sz="3200" dirty="0">
                <a:latin typeface="Arial" panose="020B0604020202020204" pitchFamily="34" charset="0"/>
                <a:cs typeface="Arial" panose="020B0604020202020204" pitchFamily="34" charset="0"/>
              </a:rPr>
              <a:t>My Future Career</a:t>
            </a:r>
          </a:p>
        </p:txBody>
      </p:sp>
      <p:sp>
        <p:nvSpPr>
          <p:cNvPr id="6" name="Slide Number Placeholder 5">
            <a:extLst>
              <a:ext uri="{FF2B5EF4-FFF2-40B4-BE49-F238E27FC236}">
                <a16:creationId xmlns:a16="http://schemas.microsoft.com/office/drawing/2014/main" id="{8D03D7EC-E54B-4E0E-A5C3-7071C72A8940}"/>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8</a:t>
            </a:fld>
            <a:endParaRPr lang="en-US"/>
          </a:p>
        </p:txBody>
      </p:sp>
      <p:pic>
        <p:nvPicPr>
          <p:cNvPr id="9" name="Picture 8">
            <a:extLst>
              <a:ext uri="{FF2B5EF4-FFF2-40B4-BE49-F238E27FC236}">
                <a16:creationId xmlns:a16="http://schemas.microsoft.com/office/drawing/2014/main" id="{D26DD3E9-0BFC-5D35-2BBA-767D3E00887A}"/>
              </a:ext>
            </a:extLst>
          </p:cNvPr>
          <p:cNvPicPr>
            <a:picLocks noChangeAspect="1"/>
          </p:cNvPicPr>
          <p:nvPr/>
        </p:nvPicPr>
        <p:blipFill>
          <a:blip r:embed="rId3"/>
          <a:stretch>
            <a:fillRect/>
          </a:stretch>
        </p:blipFill>
        <p:spPr>
          <a:xfrm>
            <a:off x="1401097" y="3982066"/>
            <a:ext cx="9660194" cy="2275860"/>
          </a:xfrm>
          <a:prstGeom prst="rect">
            <a:avLst/>
          </a:prstGeom>
        </p:spPr>
      </p:pic>
      <p:sp>
        <p:nvSpPr>
          <p:cNvPr id="10" name="TextBox 9">
            <a:extLst>
              <a:ext uri="{FF2B5EF4-FFF2-40B4-BE49-F238E27FC236}">
                <a16:creationId xmlns:a16="http://schemas.microsoft.com/office/drawing/2014/main" id="{AF3A8296-1DBA-68FC-4712-4CAC4F22A87B}"/>
              </a:ext>
            </a:extLst>
          </p:cNvPr>
          <p:cNvSpPr txBox="1"/>
          <p:nvPr/>
        </p:nvSpPr>
        <p:spPr>
          <a:xfrm>
            <a:off x="476864" y="1340262"/>
            <a:ext cx="11238271" cy="2554545"/>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Developing reflective skills will be important for my future role in health and social care, as ongoing improvement in practice will be supported through regular reflection.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Strengths and areas needing development will be more easily recognized through reflective thinking.</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Clinical judgement and decision‑making will be strengthened as past experiences are reviewed.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Communication and teamwork will be improved as interactions are considered and learned from.</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Professional expectations set by regulatory bodies will be more effectively met through reflective practice(Health and Care Professions Council, 2022).</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Greater adaptability will be encouraged when working in complex and changing care settings.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Safe, effective, and person-centered care will be better maintained when reflection is consistently used (Nursing and Midwifery Council, 2018).</a:t>
            </a:r>
          </a:p>
        </p:txBody>
      </p:sp>
    </p:spTree>
    <p:extLst>
      <p:ext uri="{BB962C8B-B14F-4D97-AF65-F5344CB8AC3E}">
        <p14:creationId xmlns:p14="http://schemas.microsoft.com/office/powerpoint/2010/main" val="3276479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58CC6-FF60-4FC8-BA35-52A8BDDCF95E}"/>
              </a:ext>
            </a:extLst>
          </p:cNvPr>
          <p:cNvSpPr>
            <a:spLocks noGrp="1"/>
          </p:cNvSpPr>
          <p:nvPr>
            <p:ph type="title"/>
          </p:nvPr>
        </p:nvSpPr>
        <p:spPr>
          <a:xfrm>
            <a:off x="679016" y="1046741"/>
            <a:ext cx="2506635" cy="868927"/>
          </a:xfrm>
        </p:spPr>
        <p:txBody>
          <a:bodyPr>
            <a:normAutofit/>
          </a:bodyPr>
          <a:lstStyle/>
          <a:p>
            <a:r>
              <a:rPr lang="en-US" sz="3200" dirty="0">
                <a:latin typeface="Arial" panose="020B0604020202020204" pitchFamily="34" charset="0"/>
                <a:cs typeface="Arial" panose="020B0604020202020204" pitchFamily="34" charset="0"/>
              </a:rPr>
              <a:t>Conclusion:</a:t>
            </a:r>
          </a:p>
        </p:txBody>
      </p:sp>
      <p:pic>
        <p:nvPicPr>
          <p:cNvPr id="7" name="Picture Placeholder 6" descr="Photo of artist  with a paint brush brushing on orange paint on a palette">
            <a:extLst>
              <a:ext uri="{FF2B5EF4-FFF2-40B4-BE49-F238E27FC236}">
                <a16:creationId xmlns:a16="http://schemas.microsoft.com/office/drawing/2014/main" id="{7D1EAA44-4F3D-44D6-B1B6-5140800EC0A7}"/>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7424928" y="484632"/>
            <a:ext cx="4279392" cy="2862072"/>
          </a:xfrm>
        </p:spPr>
      </p:pic>
      <p:pic>
        <p:nvPicPr>
          <p:cNvPr id="9" name="Picture Placeholder 8" descr="Photo of an artist opening up a tube of paint">
            <a:extLst>
              <a:ext uri="{FF2B5EF4-FFF2-40B4-BE49-F238E27FC236}">
                <a16:creationId xmlns:a16="http://schemas.microsoft.com/office/drawing/2014/main" id="{78CF4775-4C31-488E-AB32-6C7A887A129B}"/>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7424928" y="3511296"/>
            <a:ext cx="4279392" cy="2862072"/>
          </a:xfrm>
        </p:spPr>
      </p:pic>
      <p:sp>
        <p:nvSpPr>
          <p:cNvPr id="12" name="Slide Number Placeholder 11">
            <a:extLst>
              <a:ext uri="{FF2B5EF4-FFF2-40B4-BE49-F238E27FC236}">
                <a16:creationId xmlns:a16="http://schemas.microsoft.com/office/drawing/2014/main" id="{7F068389-EB02-493E-9416-4F35FEE4D01F}"/>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9</a:t>
            </a:fld>
            <a:endParaRPr lang="en-US"/>
          </a:p>
        </p:txBody>
      </p:sp>
      <p:sp>
        <p:nvSpPr>
          <p:cNvPr id="4" name="TextBox 3">
            <a:extLst>
              <a:ext uri="{FF2B5EF4-FFF2-40B4-BE49-F238E27FC236}">
                <a16:creationId xmlns:a16="http://schemas.microsoft.com/office/drawing/2014/main" id="{558D2FCD-5719-C1FC-C1BE-95492CCB795F}"/>
              </a:ext>
            </a:extLst>
          </p:cNvPr>
          <p:cNvSpPr txBox="1"/>
          <p:nvPr/>
        </p:nvSpPr>
        <p:spPr>
          <a:xfrm>
            <a:off x="487680" y="2125763"/>
            <a:ext cx="6178591" cy="3785652"/>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Reflective practice is viewed as an essential skill in health and social care, as ongoing learning, stronger decision‑making, and better quality of care are supported through regular reflection.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By reviewing experiences and recognizing areas that need improvement, knowledge, skills, and confidence in delivering safe and effective care are steadily strengthened.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When structured models such as Gibbs’ Reflective Cycle are used, actions can be examined in a clear and organized way, allowing positive changes to be introduced into future practice.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Reflective abilities also play an important role in professional growth by encouraging self‑awareness, responsibility, and continuous learning.</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For these reasons, reflection is considered vital for maintaining professional standards and ensuring that care remains high‑quality and center around the needs of each individual.</a:t>
            </a:r>
          </a:p>
        </p:txBody>
      </p:sp>
    </p:spTree>
    <p:extLst>
      <p:ext uri="{BB962C8B-B14F-4D97-AF65-F5344CB8AC3E}">
        <p14:creationId xmlns:p14="http://schemas.microsoft.com/office/powerpoint/2010/main" val="943091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518F4-D13C-40F3-9843-13BBC3B8BDCF}"/>
              </a:ext>
            </a:extLst>
          </p:cNvPr>
          <p:cNvSpPr>
            <a:spLocks noGrp="1"/>
          </p:cNvSpPr>
          <p:nvPr>
            <p:ph type="title"/>
          </p:nvPr>
        </p:nvSpPr>
        <p:spPr>
          <a:xfrm>
            <a:off x="838200" y="681037"/>
            <a:ext cx="3200400" cy="908051"/>
          </a:xfrm>
        </p:spPr>
        <p:txBody>
          <a:bodyPr>
            <a:normAutofit/>
          </a:bodyPr>
          <a:lstStyle/>
          <a:p>
            <a:r>
              <a:rPr lang="en-GB" sz="3200" dirty="0">
                <a:latin typeface="Arial" panose="020B0604020202020204" pitchFamily="34" charset="0"/>
                <a:cs typeface="Arial" panose="020B0604020202020204" pitchFamily="34" charset="0"/>
              </a:rPr>
              <a:t>R</a:t>
            </a:r>
            <a:r>
              <a:rPr lang="en-US" sz="3200" dirty="0">
                <a:latin typeface="Arial" panose="020B0604020202020204" pitchFamily="34" charset="0"/>
                <a:cs typeface="Arial" panose="020B0604020202020204" pitchFamily="34" charset="0"/>
              </a:rPr>
              <a:t>efference List:</a:t>
            </a:r>
          </a:p>
        </p:txBody>
      </p:sp>
      <p:sp>
        <p:nvSpPr>
          <p:cNvPr id="9" name="Slide Number Placeholder 8">
            <a:extLst>
              <a:ext uri="{FF2B5EF4-FFF2-40B4-BE49-F238E27FC236}">
                <a16:creationId xmlns:a16="http://schemas.microsoft.com/office/drawing/2014/main" id="{7BD57D52-635E-45A8-AB12-6DAF783169CA}"/>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10</a:t>
            </a:fld>
            <a:endParaRPr lang="en-US"/>
          </a:p>
        </p:txBody>
      </p:sp>
      <p:sp>
        <p:nvSpPr>
          <p:cNvPr id="18" name="TextBox 17">
            <a:extLst>
              <a:ext uri="{FF2B5EF4-FFF2-40B4-BE49-F238E27FC236}">
                <a16:creationId xmlns:a16="http://schemas.microsoft.com/office/drawing/2014/main" id="{F059B069-03C3-A549-5111-D57FB2787932}"/>
              </a:ext>
            </a:extLst>
          </p:cNvPr>
          <p:cNvSpPr txBox="1"/>
          <p:nvPr/>
        </p:nvSpPr>
        <p:spPr>
          <a:xfrm>
            <a:off x="1120877" y="1843548"/>
            <a:ext cx="9453717" cy="2585323"/>
          </a:xfrm>
          <a:prstGeom prst="rect">
            <a:avLst/>
          </a:prstGeom>
          <a:noFill/>
        </p:spPr>
        <p:txBody>
          <a:bodyPr wrap="square" rtlCol="0">
            <a:spAutoFit/>
          </a:bodyPr>
          <a:lstStyle/>
          <a:p>
            <a:pPr marL="285750" indent="-285750">
              <a:buFont typeface="Arial" panose="020B0604020202020204" pitchFamily="34" charset="0"/>
              <a:buChar char="•"/>
            </a:pPr>
            <a:r>
              <a:rPr lang="en-US" dirty="0"/>
              <a:t>Gibbs, G. (1988). Learning by Doing: A Guide to Teaching and Learning Methods. Oxford: Oxford Polytechnic.</a:t>
            </a:r>
          </a:p>
          <a:p>
            <a:pPr marL="285750" indent="-285750">
              <a:buFont typeface="Arial" panose="020B0604020202020204" pitchFamily="34" charset="0"/>
              <a:buChar char="•"/>
            </a:pPr>
            <a:r>
              <a:rPr lang="en-US" dirty="0"/>
              <a:t>Schön, D.A. (1983). The Reflective Practitioner: How Professionals Think in Action. New York: Basic Books.</a:t>
            </a:r>
          </a:p>
          <a:p>
            <a:pPr marL="285750" indent="-285750">
              <a:buFont typeface="Arial" panose="020B0604020202020204" pitchFamily="34" charset="0"/>
              <a:buChar char="•"/>
            </a:pPr>
            <a:r>
              <a:rPr lang="en-US" dirty="0"/>
              <a:t>Health and Care Professions Council (HCPC). (2022).Standards of Proficiency. Available at: </a:t>
            </a:r>
            <a:r>
              <a:rPr lang="en-US" dirty="0">
                <a:hlinkClick r:id="rId2"/>
              </a:rPr>
              <a:t>https://www.hcpc-uk.org</a:t>
            </a:r>
            <a:endParaRPr lang="en-US" dirty="0"/>
          </a:p>
          <a:p>
            <a:pPr marL="285750" indent="-285750">
              <a:buFont typeface="Arial" panose="020B0604020202020204" pitchFamily="34" charset="0"/>
              <a:buChar char="•"/>
            </a:pPr>
            <a:r>
              <a:rPr lang="en-US" dirty="0"/>
              <a:t>Nursing and Midwifery Council (NMC). (2018). The Code: Professional Standards of Practice and </a:t>
            </a:r>
            <a:r>
              <a:rPr lang="en-US" dirty="0" err="1"/>
              <a:t>Behaviour</a:t>
            </a:r>
            <a:r>
              <a:rPr lang="en-US" dirty="0"/>
              <a:t> for Nurses and Midwives. Available at: </a:t>
            </a:r>
            <a:r>
              <a:rPr lang="en-US" dirty="0">
                <a:hlinkClick r:id="rId3"/>
              </a:rPr>
              <a:t>https://www.nmc.org.uk</a:t>
            </a:r>
            <a:endParaRPr lang="en-US" dirty="0"/>
          </a:p>
          <a:p>
            <a:pPr marL="285750" indent="-285750">
              <a:buFont typeface="Arial" panose="020B0604020202020204" pitchFamily="34" charset="0"/>
              <a:buChar char="•"/>
            </a:pPr>
            <a:r>
              <a:rPr lang="en-US" dirty="0"/>
              <a:t>OpenAI (2026) ChatGPT</a:t>
            </a:r>
          </a:p>
        </p:txBody>
      </p:sp>
    </p:spTree>
    <p:extLst>
      <p:ext uri="{BB962C8B-B14F-4D97-AF65-F5344CB8AC3E}">
        <p14:creationId xmlns:p14="http://schemas.microsoft.com/office/powerpoint/2010/main" val="1448471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3DBD4-E398-4AA3-AEC1-4BF03FC59886}"/>
              </a:ext>
            </a:extLst>
          </p:cNvPr>
          <p:cNvSpPr>
            <a:spLocks noGrp="1"/>
          </p:cNvSpPr>
          <p:nvPr>
            <p:ph type="title"/>
          </p:nvPr>
        </p:nvSpPr>
        <p:spPr>
          <a:xfrm>
            <a:off x="841248" y="3893769"/>
            <a:ext cx="5992550" cy="2319306"/>
          </a:xfrm>
        </p:spPr>
        <p:txBody>
          <a:bodyPr/>
          <a:lstStyle/>
          <a:p>
            <a:r>
              <a:rPr lang="en-US" dirty="0"/>
              <a:t>Thank you</a:t>
            </a:r>
          </a:p>
        </p:txBody>
      </p:sp>
      <p:pic>
        <p:nvPicPr>
          <p:cNvPr id="6" name="Picture Placeholder 5" descr="Photo of a bunch of clean artist paintbrushes">
            <a:extLst>
              <a:ext uri="{FF2B5EF4-FFF2-40B4-BE49-F238E27FC236}">
                <a16:creationId xmlns:a16="http://schemas.microsoft.com/office/drawing/2014/main" id="{D7D1C07D-75DD-4A12-9C4C-A9C3E052A3D0}"/>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93776" y="484632"/>
            <a:ext cx="11210544" cy="3191256"/>
          </a:xfrm>
        </p:spPr>
      </p:pic>
      <p:sp>
        <p:nvSpPr>
          <p:cNvPr id="9" name="Slide Number Placeholder 8">
            <a:extLst>
              <a:ext uri="{FF2B5EF4-FFF2-40B4-BE49-F238E27FC236}">
                <a16:creationId xmlns:a16="http://schemas.microsoft.com/office/drawing/2014/main" id="{88A55AA7-3B73-477B-A886-58F8E99420E9}"/>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11</a:t>
            </a:fld>
            <a:endParaRPr lang="en-US"/>
          </a:p>
        </p:txBody>
      </p:sp>
    </p:spTree>
    <p:extLst>
      <p:ext uri="{BB962C8B-B14F-4D97-AF65-F5344CB8AC3E}">
        <p14:creationId xmlns:p14="http://schemas.microsoft.com/office/powerpoint/2010/main" val="1510143952"/>
      </p:ext>
    </p:extLst>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AFE2A1-77F8-441E-9B9F-DD61C354F4F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5CF4B188-9E41-4609-81DC-EA2587D009AE}">
  <ds:schemaRefs>
    <ds:schemaRef ds:uri="http://schemas.microsoft.com/sharepoint/v3/contenttype/forms"/>
  </ds:schemaRefs>
</ds:datastoreItem>
</file>

<file path=customXml/itemProps3.xml><?xml version="1.0" encoding="utf-8"?>
<ds:datastoreItem xmlns:ds="http://schemas.openxmlformats.org/officeDocument/2006/customXml" ds:itemID="{56052644-F409-493B-8E91-969D4389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Luminous design</Template>
  <TotalTime>129</TotalTime>
  <Words>1293</Words>
  <Application>Microsoft Office PowerPoint</Application>
  <PresentationFormat>Widescreen</PresentationFormat>
  <Paragraphs>94</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Avenir Next LT Pro</vt:lpstr>
      <vt:lpstr>Calibri</vt:lpstr>
      <vt:lpstr>Cambria</vt:lpstr>
      <vt:lpstr>Courier New</vt:lpstr>
      <vt:lpstr>Sabon Next LT</vt:lpstr>
      <vt:lpstr>Wingdings</vt:lpstr>
      <vt:lpstr>LuminousVTI</vt:lpstr>
      <vt:lpstr>Reflection </vt:lpstr>
      <vt:lpstr>Use Of Ai</vt:lpstr>
      <vt:lpstr>Introduction</vt:lpstr>
      <vt:lpstr>Reflection</vt:lpstr>
      <vt:lpstr>PowerPoint Presentation</vt:lpstr>
      <vt:lpstr>Model</vt:lpstr>
      <vt:lpstr>Reflection in Health and Social Care</vt:lpstr>
      <vt:lpstr>My Future Career</vt:lpstr>
      <vt:lpstr>Conclusion:</vt:lpstr>
      <vt:lpstr>Refference 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Muhammad Adil Nasir Khan (2437481)</dc:creator>
  <cp:lastModifiedBy>Muhammad Adil Nasir Khan (2437481)</cp:lastModifiedBy>
  <cp:revision>6</cp:revision>
  <dcterms:created xsi:type="dcterms:W3CDTF">2026-02-25T01:49:04Z</dcterms:created>
  <dcterms:modified xsi:type="dcterms:W3CDTF">2026-03-15T01:29:34Z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