
<file path=[Content_Types].xml><?xml version="1.0" encoding="utf-8"?>
<Types xmlns="http://schemas.openxmlformats.org/package/2006/content-types">
  <Default ContentType="image/jpeg" Extension="jpg"/>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f6e6a22f7f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f6e6a22f7f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f6e6a22f7f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f6e6a22f7f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g10033866e14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 name="Google Shape;72;g10033866e14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g10033866e14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 name="Google Shape;79;g10033866e14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gf6e6a22f7f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 name="Google Shape;85;gf6e6a22f7f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bf6553507d24d42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bf6553507d24d42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g1015c794e20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1015c794e20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1015c794e20_0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1015c794e20_0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g72bce19e7b77e21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 name="Google Shape;108;g72bce19e7b77e21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g10033866e14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10033866e14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10033866e14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10033866e14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bf6553507d24d4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bf6553507d24d4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1015c794e20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1015c794e20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1015c794e20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1015c794e20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dk1"/>
              </a:buClr>
              <a:buSzPts val="1800"/>
              <a:buChar char="●"/>
              <a:defRPr>
                <a:solidFill>
                  <a:schemeClr val="dk1"/>
                </a:solidFill>
              </a:defRPr>
            </a:lvl1pPr>
            <a:lvl2pPr indent="-317500" lvl="1" marL="914400">
              <a:spcBef>
                <a:spcPts val="0"/>
              </a:spcBef>
              <a:spcAft>
                <a:spcPts val="0"/>
              </a:spcAft>
              <a:buClr>
                <a:schemeClr val="dk1"/>
              </a:buClr>
              <a:buSzPts val="1400"/>
              <a:buChar char="○"/>
              <a:defRPr>
                <a:solidFill>
                  <a:schemeClr val="dk1"/>
                </a:solidFill>
              </a:defRPr>
            </a:lvl2pPr>
            <a:lvl3pPr indent="-317500" lvl="2" marL="1371600">
              <a:spcBef>
                <a:spcPts val="0"/>
              </a:spcBef>
              <a:spcAft>
                <a:spcPts val="0"/>
              </a:spcAft>
              <a:buClr>
                <a:schemeClr val="dk1"/>
              </a:buClr>
              <a:buSzPts val="1400"/>
              <a:buChar char="■"/>
              <a:defRPr>
                <a:solidFill>
                  <a:schemeClr val="dk1"/>
                </a:solidFill>
              </a:defRPr>
            </a:lvl3pPr>
            <a:lvl4pPr indent="-317500" lvl="3" marL="1828800">
              <a:spcBef>
                <a:spcPts val="0"/>
              </a:spcBef>
              <a:spcAft>
                <a:spcPts val="0"/>
              </a:spcAft>
              <a:buClr>
                <a:schemeClr val="dk1"/>
              </a:buClr>
              <a:buSzPts val="1400"/>
              <a:buChar char="●"/>
              <a:defRPr>
                <a:solidFill>
                  <a:schemeClr val="dk1"/>
                </a:solidFill>
              </a:defRPr>
            </a:lvl4pPr>
            <a:lvl5pPr indent="-317500" lvl="4" marL="2286000">
              <a:spcBef>
                <a:spcPts val="0"/>
              </a:spcBef>
              <a:spcAft>
                <a:spcPts val="0"/>
              </a:spcAft>
              <a:buClr>
                <a:schemeClr val="dk1"/>
              </a:buClr>
              <a:buSzPts val="1400"/>
              <a:buChar char="○"/>
              <a:defRPr>
                <a:solidFill>
                  <a:schemeClr val="dk1"/>
                </a:solidFill>
              </a:defRPr>
            </a:lvl5pPr>
            <a:lvl6pPr indent="-317500" lvl="5" marL="2743200">
              <a:spcBef>
                <a:spcPts val="0"/>
              </a:spcBef>
              <a:spcAft>
                <a:spcPts val="0"/>
              </a:spcAft>
              <a:buClr>
                <a:schemeClr val="dk1"/>
              </a:buClr>
              <a:buSzPts val="1400"/>
              <a:buChar char="■"/>
              <a:defRPr>
                <a:solidFill>
                  <a:schemeClr val="dk1"/>
                </a:solidFill>
              </a:defRPr>
            </a:lvl6pPr>
            <a:lvl7pPr indent="-317500" lvl="6" marL="3200400">
              <a:spcBef>
                <a:spcPts val="0"/>
              </a:spcBef>
              <a:spcAft>
                <a:spcPts val="0"/>
              </a:spcAft>
              <a:buClr>
                <a:schemeClr val="dk1"/>
              </a:buClr>
              <a:buSzPts val="1400"/>
              <a:buChar char="●"/>
              <a:defRPr>
                <a:solidFill>
                  <a:schemeClr val="dk1"/>
                </a:solidFill>
              </a:defRPr>
            </a:lvl7pPr>
            <a:lvl8pPr indent="-317500" lvl="7" marL="3657600">
              <a:spcBef>
                <a:spcPts val="0"/>
              </a:spcBef>
              <a:spcAft>
                <a:spcPts val="0"/>
              </a:spcAft>
              <a:buClr>
                <a:schemeClr val="dk1"/>
              </a:buClr>
              <a:buSzPts val="1400"/>
              <a:buChar char="○"/>
              <a:defRPr>
                <a:solidFill>
                  <a:schemeClr val="dk1"/>
                </a:solidFill>
              </a:defRPr>
            </a:lvl8pPr>
            <a:lvl9pPr indent="-317500" lvl="8" marL="4114800">
              <a:spcBef>
                <a:spcPts val="0"/>
              </a:spcBef>
              <a:spcAft>
                <a:spcPts val="0"/>
              </a:spcAft>
              <a:buClr>
                <a:schemeClr val="dk1"/>
              </a:buClr>
              <a:buSzPts val="1400"/>
              <a:buChar char="■"/>
              <a:defRPr>
                <a:solidFill>
                  <a:schemeClr val="dk1"/>
                </a:solidFill>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dark-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lt2"/>
              </a:buClr>
              <a:buSzPts val="1800"/>
              <a:buChar char="●"/>
              <a:defRPr sz="1800">
                <a:solidFill>
                  <a:schemeClr val="lt2"/>
                </a:solidFill>
              </a:defRPr>
            </a:lvl1pPr>
            <a:lvl2pPr indent="-317500" lvl="1" marL="914400">
              <a:lnSpc>
                <a:spcPct val="115000"/>
              </a:lnSpc>
              <a:spcBef>
                <a:spcPts val="0"/>
              </a:spcBef>
              <a:spcAft>
                <a:spcPts val="0"/>
              </a:spcAft>
              <a:buClr>
                <a:schemeClr val="lt2"/>
              </a:buClr>
              <a:buSzPts val="1400"/>
              <a:buChar char="○"/>
              <a:defRPr>
                <a:solidFill>
                  <a:schemeClr val="lt2"/>
                </a:solidFill>
              </a:defRPr>
            </a:lvl2pPr>
            <a:lvl3pPr indent="-317500" lvl="2" marL="1371600">
              <a:lnSpc>
                <a:spcPct val="115000"/>
              </a:lnSpc>
              <a:spcBef>
                <a:spcPts val="0"/>
              </a:spcBef>
              <a:spcAft>
                <a:spcPts val="0"/>
              </a:spcAft>
              <a:buClr>
                <a:schemeClr val="lt2"/>
              </a:buClr>
              <a:buSzPts val="1400"/>
              <a:buChar char="■"/>
              <a:defRPr>
                <a:solidFill>
                  <a:schemeClr val="lt2"/>
                </a:solidFill>
              </a:defRPr>
            </a:lvl3pPr>
            <a:lvl4pPr indent="-317500" lvl="3" marL="1828800">
              <a:lnSpc>
                <a:spcPct val="115000"/>
              </a:lnSpc>
              <a:spcBef>
                <a:spcPts val="0"/>
              </a:spcBef>
              <a:spcAft>
                <a:spcPts val="0"/>
              </a:spcAft>
              <a:buClr>
                <a:schemeClr val="lt2"/>
              </a:buClr>
              <a:buSzPts val="1400"/>
              <a:buChar char="●"/>
              <a:defRPr>
                <a:solidFill>
                  <a:schemeClr val="lt2"/>
                </a:solidFill>
              </a:defRPr>
            </a:lvl4pPr>
            <a:lvl5pPr indent="-317500" lvl="4" marL="2286000">
              <a:lnSpc>
                <a:spcPct val="115000"/>
              </a:lnSpc>
              <a:spcBef>
                <a:spcPts val="0"/>
              </a:spcBef>
              <a:spcAft>
                <a:spcPts val="0"/>
              </a:spcAft>
              <a:buClr>
                <a:schemeClr val="lt2"/>
              </a:buClr>
              <a:buSzPts val="1400"/>
              <a:buChar char="○"/>
              <a:defRPr>
                <a:solidFill>
                  <a:schemeClr val="lt2"/>
                </a:solidFill>
              </a:defRPr>
            </a:lvl5pPr>
            <a:lvl6pPr indent="-317500" lvl="5" marL="2743200">
              <a:lnSpc>
                <a:spcPct val="115000"/>
              </a:lnSpc>
              <a:spcBef>
                <a:spcPts val="0"/>
              </a:spcBef>
              <a:spcAft>
                <a:spcPts val="0"/>
              </a:spcAft>
              <a:buClr>
                <a:schemeClr val="lt2"/>
              </a:buClr>
              <a:buSzPts val="1400"/>
              <a:buChar char="■"/>
              <a:defRPr>
                <a:solidFill>
                  <a:schemeClr val="lt2"/>
                </a:solidFill>
              </a:defRPr>
            </a:lvl6pPr>
            <a:lvl7pPr indent="-317500" lvl="6" marL="3200400">
              <a:lnSpc>
                <a:spcPct val="115000"/>
              </a:lnSpc>
              <a:spcBef>
                <a:spcPts val="0"/>
              </a:spcBef>
              <a:spcAft>
                <a:spcPts val="0"/>
              </a:spcAft>
              <a:buClr>
                <a:schemeClr val="lt2"/>
              </a:buClr>
              <a:buSzPts val="1400"/>
              <a:buChar char="●"/>
              <a:defRPr>
                <a:solidFill>
                  <a:schemeClr val="lt2"/>
                </a:solidFill>
              </a:defRPr>
            </a:lvl7pPr>
            <a:lvl8pPr indent="-317500" lvl="7" marL="3657600">
              <a:lnSpc>
                <a:spcPct val="115000"/>
              </a:lnSpc>
              <a:spcBef>
                <a:spcPts val="0"/>
              </a:spcBef>
              <a:spcAft>
                <a:spcPts val="0"/>
              </a:spcAft>
              <a:buClr>
                <a:schemeClr val="lt2"/>
              </a:buClr>
              <a:buSzPts val="1400"/>
              <a:buChar char="○"/>
              <a:defRPr>
                <a:solidFill>
                  <a:schemeClr val="lt2"/>
                </a:solidFill>
              </a:defRPr>
            </a:lvl8pPr>
            <a:lvl9pPr indent="-317500" lvl="8" marL="4114800">
              <a:lnSpc>
                <a:spcPct val="115000"/>
              </a:lnSpc>
              <a:spcBef>
                <a:spcPts val="0"/>
              </a:spcBef>
              <a:spcAft>
                <a:spcPts val="0"/>
              </a:spcAft>
              <a:buClr>
                <a:schemeClr val="lt2"/>
              </a:buClr>
              <a:buSzPts val="1400"/>
              <a:buChar char="■"/>
              <a:defRPr>
                <a:solidFill>
                  <a:schemeClr val="lt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hyperlink" Target="http://www.cdc.gov/violenceprevention/elderabuse/fastfact.html" TargetMode="External"/><Relationship Id="rId4" Type="http://schemas.openxmlformats.org/officeDocument/2006/relationships/hyperlink" Target="https://www.gov.uk/whistleblowing"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www.nih.gov/health/elder-abuse" TargetMode="External"/><Relationship Id="rId4" Type="http://schemas.openxmlformats.org/officeDocument/2006/relationships/hyperlink" Target="http://www.theguardian.com/society/2012/care-home-worker-hidden-camera" TargetMode="External"/><Relationship Id="rId5" Type="http://schemas.openxmlformats.org/officeDocument/2006/relationships/hyperlink" Target="http://www.safeguardingwarwickshire.co.uk" TargetMode="External"/><Relationship Id="rId6" Type="http://schemas.openxmlformats.org/officeDocument/2006/relationships/hyperlink" Target="http://www.safreguardingwarwickshire.co.uk/safeguarding-adult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hyperlink" Target="http://www.who.int/news-room/fact-sheets/detail/elder-abuse"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fontScale="90000"/>
          </a:bodyPr>
          <a:lstStyle/>
          <a:p>
            <a:pPr indent="0" lvl="0" marL="0" rtl="0" algn="l">
              <a:spcBef>
                <a:spcPts val="0"/>
              </a:spcBef>
              <a:spcAft>
                <a:spcPts val="0"/>
              </a:spcAft>
              <a:buNone/>
            </a:pPr>
            <a:r>
              <a:rPr lang="en-GB" sz="7000"/>
              <a:t>Living with Care: </a:t>
            </a:r>
            <a:r>
              <a:rPr lang="en-GB" sz="3911">
                <a:solidFill>
                  <a:schemeClr val="lt2"/>
                </a:solidFill>
                <a:highlight>
                  <a:srgbClr val="000000"/>
                </a:highlight>
              </a:rPr>
              <a:t>The Older Person</a:t>
            </a:r>
            <a:r>
              <a:rPr lang="en-GB" sz="5411"/>
              <a:t> </a:t>
            </a:r>
            <a:endParaRPr sz="5411"/>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rtl="0" algn="l">
              <a:lnSpc>
                <a:spcPct val="90000"/>
              </a:lnSpc>
              <a:spcBef>
                <a:spcPts val="0"/>
              </a:spcBef>
              <a:spcAft>
                <a:spcPts val="0"/>
              </a:spcAft>
              <a:buSzPts val="523"/>
              <a:buNone/>
            </a:pPr>
            <a:r>
              <a:rPr lang="en-GB" sz="2672"/>
              <a:t>Tutor Joanne Davies</a:t>
            </a:r>
            <a:endParaRPr sz="2672"/>
          </a:p>
          <a:p>
            <a:pPr indent="0" lvl="0" marL="0" rtl="0" algn="l">
              <a:lnSpc>
                <a:spcPct val="90000"/>
              </a:lnSpc>
              <a:spcBef>
                <a:spcPts val="0"/>
              </a:spcBef>
              <a:spcAft>
                <a:spcPts val="0"/>
              </a:spcAft>
              <a:buSzPts val="523"/>
              <a:buNone/>
            </a:pPr>
            <a:r>
              <a:rPr lang="en-GB" sz="2672"/>
              <a:t>BMHP6009_BIRM</a:t>
            </a:r>
            <a:endParaRPr sz="2672"/>
          </a:p>
          <a:p>
            <a:pPr indent="0" lvl="0" marL="0" rtl="0" algn="l">
              <a:lnSpc>
                <a:spcPct val="90000"/>
              </a:lnSpc>
              <a:spcBef>
                <a:spcPts val="0"/>
              </a:spcBef>
              <a:spcAft>
                <a:spcPts val="0"/>
              </a:spcAft>
              <a:buSzPts val="523"/>
              <a:buNone/>
            </a:pPr>
            <a:r>
              <a:rPr lang="en-GB" sz="2672"/>
              <a:t>Olibia Chaffatt 1908130</a:t>
            </a:r>
            <a:endParaRPr sz="2672"/>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265500" y="284275"/>
            <a:ext cx="4045200" cy="1482300"/>
          </a:xfrm>
          <a:prstGeom prst="rect">
            <a:avLst/>
          </a:prstGeom>
        </p:spPr>
        <p:txBody>
          <a:bodyPr anchorCtr="0" anchor="b" bIns="91425" lIns="91425" spcFirstLastPara="1" rIns="91425" wrap="square" tIns="91425">
            <a:normAutofit fontScale="90000"/>
          </a:bodyPr>
          <a:lstStyle/>
          <a:p>
            <a:pPr indent="0" lvl="0" marL="0" rtl="0" algn="l">
              <a:spcBef>
                <a:spcPts val="0"/>
              </a:spcBef>
              <a:spcAft>
                <a:spcPts val="0"/>
              </a:spcAft>
              <a:buNone/>
            </a:pPr>
            <a:r>
              <a:t/>
            </a:r>
            <a:endParaRPr/>
          </a:p>
          <a:p>
            <a:pPr indent="0" lvl="0" marL="0" rtl="0" algn="l">
              <a:spcBef>
                <a:spcPts val="0"/>
              </a:spcBef>
              <a:spcAft>
                <a:spcPts val="0"/>
              </a:spcAft>
              <a:buNone/>
            </a:pPr>
            <a:r>
              <a:rPr lang="en-GB" sz="6733"/>
              <a:t>Carehome</a:t>
            </a:r>
            <a:r>
              <a:rPr lang="en-GB"/>
              <a:t> </a:t>
            </a:r>
            <a:endParaRPr/>
          </a:p>
        </p:txBody>
      </p:sp>
      <p:sp>
        <p:nvSpPr>
          <p:cNvPr id="61" name="Google Shape;61;p14"/>
          <p:cNvSpPr txBox="1"/>
          <p:nvPr>
            <p:ph idx="1" type="subTitle"/>
          </p:nvPr>
        </p:nvSpPr>
        <p:spPr>
          <a:xfrm>
            <a:off x="265500" y="2366100"/>
            <a:ext cx="4045200" cy="16722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b="1" lang="en-GB">
                <a:highlight>
                  <a:srgbClr val="000000"/>
                </a:highlight>
              </a:rPr>
              <a:t>Hello good morning my name is Olibia and I will be talking about how to reconise signs of elder abuse</a:t>
            </a:r>
            <a:endParaRPr b="1" sz="2000">
              <a:highlight>
                <a:srgbClr val="000000"/>
              </a:highlight>
            </a:endParaRPr>
          </a:p>
          <a:p>
            <a:pPr indent="0" lvl="0" marL="0" rtl="0" algn="ctr">
              <a:spcBef>
                <a:spcPts val="0"/>
              </a:spcBef>
              <a:spcAft>
                <a:spcPts val="0"/>
              </a:spcAft>
              <a:buNone/>
            </a:pPr>
            <a:r>
              <a:t/>
            </a:r>
            <a:endParaRPr b="1">
              <a:highlight>
                <a:srgbClr val="000000"/>
              </a:highlight>
            </a:endParaRPr>
          </a:p>
        </p:txBody>
      </p:sp>
      <p:pic>
        <p:nvPicPr>
          <p:cNvPr id="62" name="Google Shape;62;p14"/>
          <p:cNvPicPr preferRelativeResize="0"/>
          <p:nvPr/>
        </p:nvPicPr>
        <p:blipFill rotWithShape="1">
          <a:blip r:embed="rId3">
            <a:alphaModFix/>
          </a:blip>
          <a:srcRect b="0" l="8197" r="0" t="2771"/>
          <a:stretch/>
        </p:blipFill>
        <p:spPr>
          <a:xfrm>
            <a:off x="4572000" y="2513975"/>
            <a:ext cx="4468826" cy="2464700"/>
          </a:xfrm>
          <a:prstGeom prst="rect">
            <a:avLst/>
          </a:prstGeom>
          <a:noFill/>
          <a:ln>
            <a:noFill/>
          </a:ln>
        </p:spPr>
      </p:pic>
      <p:sp>
        <p:nvSpPr>
          <p:cNvPr id="63" name="Google Shape;63;p14"/>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p>
            <a:pPr indent="0" lvl="0" marL="0" rtl="0" algn="l">
              <a:spcBef>
                <a:spcPts val="0"/>
              </a:spcBef>
              <a:spcAft>
                <a:spcPts val="12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 name="Shape 67"/>
        <p:cNvGrpSpPr/>
        <p:nvPr/>
      </p:nvGrpSpPr>
      <p:grpSpPr>
        <a:xfrm>
          <a:off x="0" y="0"/>
          <a:ext cx="0" cy="0"/>
          <a:chOff x="0" y="0"/>
          <a:chExt cx="0" cy="0"/>
        </a:xfrm>
      </p:grpSpPr>
      <p:sp>
        <p:nvSpPr>
          <p:cNvPr id="68" name="Google Shape;68;p15"/>
          <p:cNvSpPr txBox="1"/>
          <p:nvPr>
            <p:ph type="title"/>
          </p:nvPr>
        </p:nvSpPr>
        <p:spPr>
          <a:xfrm>
            <a:off x="311700" y="73300"/>
            <a:ext cx="8520600" cy="598800"/>
          </a:xfrm>
          <a:prstGeom prst="rect">
            <a:avLst/>
          </a:prstGeom>
        </p:spPr>
        <p:txBody>
          <a:bodyPr anchorCtr="0" anchor="t" bIns="91425" lIns="91425" spcFirstLastPara="1" rIns="91425" wrap="square" tIns="91425">
            <a:normAutofit fontScale="90000"/>
          </a:bodyPr>
          <a:lstStyle/>
          <a:p>
            <a:pPr indent="-388620" lvl="0" marL="457200" rtl="0" algn="l">
              <a:spcBef>
                <a:spcPts val="0"/>
              </a:spcBef>
              <a:spcAft>
                <a:spcPts val="0"/>
              </a:spcAft>
              <a:buSzPct val="71590"/>
              <a:buChar char="●"/>
            </a:pPr>
            <a:r>
              <a:rPr b="1" lang="en-GB" sz="3911"/>
              <a:t>What Is Abuse</a:t>
            </a:r>
            <a:r>
              <a:rPr lang="en-GB" sz="3911"/>
              <a:t> ?</a:t>
            </a:r>
            <a:r>
              <a:rPr lang="en-GB" sz="2872"/>
              <a:t> </a:t>
            </a:r>
            <a:r>
              <a:rPr lang="en-GB" sz="2761"/>
              <a:t>Abuse in the elderly is when a person acts willingly (or fails to act in </a:t>
            </a:r>
            <a:r>
              <a:rPr lang="en-GB" sz="2761"/>
              <a:t>preventing)</a:t>
            </a:r>
            <a:r>
              <a:rPr lang="en-GB" sz="2761"/>
              <a:t> causing harm or risk to the </a:t>
            </a:r>
            <a:r>
              <a:rPr lang="en-GB" sz="2761"/>
              <a:t>elderly. (</a:t>
            </a:r>
            <a:r>
              <a:rPr lang="en-GB" sz="2761"/>
              <a:t>Centers for Disease Control and Prevention,</a:t>
            </a:r>
            <a:r>
              <a:rPr lang="en-GB" sz="2761"/>
              <a:t> 2</a:t>
            </a:r>
            <a:r>
              <a:rPr lang="en-GB" sz="2761"/>
              <a:t>020)</a:t>
            </a:r>
            <a:endParaRPr sz="2761"/>
          </a:p>
          <a:p>
            <a:pPr indent="-380047" lvl="0" marL="457200" rtl="0" algn="l">
              <a:spcBef>
                <a:spcPts val="0"/>
              </a:spcBef>
              <a:spcAft>
                <a:spcPts val="0"/>
              </a:spcAft>
              <a:buSzPct val="100000"/>
              <a:buChar char="●"/>
            </a:pPr>
            <a:r>
              <a:rPr lang="en-GB" sz="2650"/>
              <a:t>There are hundreds and thousands of individuals age 60 and over is abused, exploited financially andd neglected this is called Elder Abuse. Abuse can happen to anyone and it comes in many shapes, no matter the religion, race, sex, age, cultural background and ethnicity </a:t>
            </a:r>
            <a:r>
              <a:rPr lang="en-GB" sz="2650"/>
              <a:t>(National Institute of Aging, 2016)</a:t>
            </a:r>
            <a:endParaRPr sz="2650"/>
          </a:p>
        </p:txBody>
      </p:sp>
      <p:sp>
        <p:nvSpPr>
          <p:cNvPr id="69" name="Google Shape;69;p15"/>
          <p:cNvSpPr txBox="1"/>
          <p:nvPr>
            <p:ph idx="1" type="body"/>
          </p:nvPr>
        </p:nvSpPr>
        <p:spPr>
          <a:xfrm>
            <a:off x="311700" y="4429675"/>
            <a:ext cx="8832300" cy="440100"/>
          </a:xfrm>
          <a:prstGeom prst="rect">
            <a:avLst/>
          </a:prstGeom>
        </p:spPr>
        <p:txBody>
          <a:bodyPr anchorCtr="0" anchor="t" bIns="91425" lIns="91425" spcFirstLastPara="1" rIns="91425" wrap="square" tIns="91425">
            <a:normAutofit fontScale="92500"/>
          </a:bodyPr>
          <a:lstStyle/>
          <a:p>
            <a:pPr indent="0" lvl="0" marL="0" rtl="0" algn="l">
              <a:spcBef>
                <a:spcPts val="0"/>
              </a:spcBef>
              <a:spcAft>
                <a:spcPts val="120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 name="Shape 73"/>
        <p:cNvGrpSpPr/>
        <p:nvPr/>
      </p:nvGrpSpPr>
      <p:grpSpPr>
        <a:xfrm>
          <a:off x="0" y="0"/>
          <a:ext cx="0" cy="0"/>
          <a:chOff x="0" y="0"/>
          <a:chExt cx="0" cy="0"/>
        </a:xfrm>
      </p:grpSpPr>
      <p:sp>
        <p:nvSpPr>
          <p:cNvPr id="74" name="Google Shape;74;p1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3520"/>
              <a:t>Types Of Abuse</a:t>
            </a:r>
            <a:endParaRPr sz="3520"/>
          </a:p>
        </p:txBody>
      </p:sp>
      <p:sp>
        <p:nvSpPr>
          <p:cNvPr id="75" name="Google Shape;75;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93700" lvl="0" marL="457200" rtl="0" algn="l">
              <a:lnSpc>
                <a:spcPct val="100000"/>
              </a:lnSpc>
              <a:spcBef>
                <a:spcPts val="0"/>
              </a:spcBef>
              <a:spcAft>
                <a:spcPts val="0"/>
              </a:spcAft>
              <a:buClr>
                <a:schemeClr val="dk1"/>
              </a:buClr>
              <a:buSzPts val="2600"/>
              <a:buChar char="●"/>
            </a:pPr>
            <a:r>
              <a:rPr b="1" lang="en-GB" sz="2600">
                <a:solidFill>
                  <a:schemeClr val="dk1"/>
                </a:solidFill>
              </a:rPr>
              <a:t>Physical Abuse </a:t>
            </a:r>
            <a:endParaRPr b="1" sz="2600">
              <a:solidFill>
                <a:schemeClr val="dk1"/>
              </a:solidFill>
            </a:endParaRPr>
          </a:p>
          <a:p>
            <a:pPr indent="-393700" lvl="0" marL="457200" rtl="0" algn="l">
              <a:lnSpc>
                <a:spcPct val="100000"/>
              </a:lnSpc>
              <a:spcBef>
                <a:spcPts val="0"/>
              </a:spcBef>
              <a:spcAft>
                <a:spcPts val="0"/>
              </a:spcAft>
              <a:buClr>
                <a:schemeClr val="dk1"/>
              </a:buClr>
              <a:buSzPts val="2600"/>
              <a:buChar char="●"/>
            </a:pPr>
            <a:r>
              <a:rPr b="1" lang="en-GB" sz="2600">
                <a:solidFill>
                  <a:schemeClr val="dk1"/>
                </a:solidFill>
              </a:rPr>
              <a:t>Pyschological / Emotional Abuse </a:t>
            </a:r>
            <a:endParaRPr b="1" sz="2600">
              <a:solidFill>
                <a:schemeClr val="dk1"/>
              </a:solidFill>
            </a:endParaRPr>
          </a:p>
          <a:p>
            <a:pPr indent="-393700" lvl="0" marL="457200" rtl="0" algn="l">
              <a:lnSpc>
                <a:spcPct val="100000"/>
              </a:lnSpc>
              <a:spcBef>
                <a:spcPts val="0"/>
              </a:spcBef>
              <a:spcAft>
                <a:spcPts val="0"/>
              </a:spcAft>
              <a:buClr>
                <a:schemeClr val="dk1"/>
              </a:buClr>
              <a:buSzPts val="2600"/>
              <a:buChar char="●"/>
            </a:pPr>
            <a:r>
              <a:rPr b="1" lang="en-GB" sz="2600">
                <a:solidFill>
                  <a:schemeClr val="dk1"/>
                </a:solidFill>
              </a:rPr>
              <a:t>Financial Abuse </a:t>
            </a:r>
            <a:endParaRPr b="1" sz="2600">
              <a:solidFill>
                <a:schemeClr val="dk1"/>
              </a:solidFill>
            </a:endParaRPr>
          </a:p>
          <a:p>
            <a:pPr indent="-393700" lvl="0" marL="457200" rtl="0" algn="l">
              <a:lnSpc>
                <a:spcPct val="100000"/>
              </a:lnSpc>
              <a:spcBef>
                <a:spcPts val="0"/>
              </a:spcBef>
              <a:spcAft>
                <a:spcPts val="0"/>
              </a:spcAft>
              <a:buClr>
                <a:schemeClr val="dk1"/>
              </a:buClr>
              <a:buSzPts val="2600"/>
              <a:buChar char="●"/>
            </a:pPr>
            <a:r>
              <a:rPr b="1" lang="en-GB" sz="2600">
                <a:solidFill>
                  <a:schemeClr val="dk1"/>
                </a:solidFill>
              </a:rPr>
              <a:t>Sexual Abuse </a:t>
            </a:r>
            <a:endParaRPr b="1" sz="2600">
              <a:solidFill>
                <a:schemeClr val="dk1"/>
              </a:solidFill>
            </a:endParaRPr>
          </a:p>
          <a:p>
            <a:pPr indent="-393700" lvl="0" marL="457200" rtl="0" algn="l">
              <a:lnSpc>
                <a:spcPct val="100000"/>
              </a:lnSpc>
              <a:spcBef>
                <a:spcPts val="0"/>
              </a:spcBef>
              <a:spcAft>
                <a:spcPts val="0"/>
              </a:spcAft>
              <a:buClr>
                <a:schemeClr val="dk1"/>
              </a:buClr>
              <a:buSzPts val="2600"/>
              <a:buChar char="●"/>
            </a:pPr>
            <a:r>
              <a:rPr b="1" lang="en-GB" sz="2600">
                <a:solidFill>
                  <a:schemeClr val="dk1"/>
                </a:solidFill>
              </a:rPr>
              <a:t>Neglect </a:t>
            </a:r>
            <a:endParaRPr b="1" sz="2600">
              <a:solidFill>
                <a:schemeClr val="dk1"/>
              </a:solidFill>
            </a:endParaRPr>
          </a:p>
          <a:p>
            <a:pPr indent="-393700" lvl="0" marL="457200" rtl="0" algn="l">
              <a:lnSpc>
                <a:spcPct val="100000"/>
              </a:lnSpc>
              <a:spcBef>
                <a:spcPts val="0"/>
              </a:spcBef>
              <a:spcAft>
                <a:spcPts val="0"/>
              </a:spcAft>
              <a:buClr>
                <a:schemeClr val="dk1"/>
              </a:buClr>
              <a:buSzPts val="2600"/>
              <a:buChar char="●"/>
            </a:pPr>
            <a:r>
              <a:rPr b="1" lang="en-GB" sz="2600">
                <a:solidFill>
                  <a:schemeClr val="dk1"/>
                </a:solidFill>
              </a:rPr>
              <a:t>Abandonment</a:t>
            </a:r>
            <a:endParaRPr b="1" sz="2600">
              <a:solidFill>
                <a:schemeClr val="dk1"/>
              </a:solidFill>
            </a:endParaRPr>
          </a:p>
          <a:p>
            <a:pPr indent="-393700" lvl="0" marL="457200" rtl="0" algn="l">
              <a:lnSpc>
                <a:spcPct val="100000"/>
              </a:lnSpc>
              <a:spcBef>
                <a:spcPts val="0"/>
              </a:spcBef>
              <a:spcAft>
                <a:spcPts val="0"/>
              </a:spcAft>
              <a:buClr>
                <a:schemeClr val="dk1"/>
              </a:buClr>
              <a:buSzPts val="2600"/>
              <a:buChar char="●"/>
            </a:pPr>
            <a:r>
              <a:rPr b="1" lang="en-GB" sz="2600">
                <a:solidFill>
                  <a:schemeClr val="dk1"/>
                </a:solidFill>
              </a:rPr>
              <a:t>Institutional Abuse</a:t>
            </a:r>
            <a:endParaRPr b="1" sz="2600">
              <a:solidFill>
                <a:schemeClr val="dk1"/>
              </a:solidFill>
            </a:endParaRPr>
          </a:p>
        </p:txBody>
      </p:sp>
      <p:sp>
        <p:nvSpPr>
          <p:cNvPr id="76" name="Google Shape;76;p16"/>
          <p:cNvSpPr txBox="1"/>
          <p:nvPr/>
        </p:nvSpPr>
        <p:spPr>
          <a:xfrm>
            <a:off x="116400" y="240125"/>
            <a:ext cx="8856300" cy="754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b="1" sz="37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 name="Shape 80"/>
        <p:cNvGrpSpPr/>
        <p:nvPr/>
      </p:nvGrpSpPr>
      <p:grpSpPr>
        <a:xfrm>
          <a:off x="0" y="0"/>
          <a:ext cx="0" cy="0"/>
          <a:chOff x="0" y="0"/>
          <a:chExt cx="0" cy="0"/>
        </a:xfrm>
      </p:grpSpPr>
      <p:sp>
        <p:nvSpPr>
          <p:cNvPr id="81" name="Google Shape;81;p17"/>
          <p:cNvSpPr txBox="1"/>
          <p:nvPr>
            <p:ph type="title"/>
          </p:nvPr>
        </p:nvSpPr>
        <p:spPr>
          <a:xfrm>
            <a:off x="311700" y="445025"/>
            <a:ext cx="8520600" cy="9705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sz="3411">
                <a:solidFill>
                  <a:schemeClr val="lt2"/>
                </a:solidFill>
              </a:rPr>
              <a:t>Physical abuse and how to spot it</a:t>
            </a:r>
            <a:r>
              <a:rPr b="1" lang="en-GB" sz="3411"/>
              <a:t>.</a:t>
            </a:r>
            <a:r>
              <a:rPr lang="en-GB" sz="3300"/>
              <a:t> (case study)</a:t>
            </a:r>
            <a:endParaRPr sz="3300"/>
          </a:p>
          <a:p>
            <a:pPr indent="0" lvl="0" marL="0" rtl="0" algn="l">
              <a:spcBef>
                <a:spcPts val="0"/>
              </a:spcBef>
              <a:spcAft>
                <a:spcPts val="0"/>
              </a:spcAft>
              <a:buNone/>
            </a:pPr>
            <a:r>
              <a:t/>
            </a:r>
            <a:endParaRPr sz="2000"/>
          </a:p>
        </p:txBody>
      </p:sp>
      <p:sp>
        <p:nvSpPr>
          <p:cNvPr id="82" name="Google Shape;82;p17"/>
          <p:cNvSpPr txBox="1"/>
          <p:nvPr>
            <p:ph idx="1" type="body"/>
          </p:nvPr>
        </p:nvSpPr>
        <p:spPr>
          <a:xfrm>
            <a:off x="311700" y="1476550"/>
            <a:ext cx="8520600" cy="30924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sz="2208"/>
              <a:t>Carers admits to abuse on 89 years old lady spanning five days was captured on CCTV. The camera was placed in a hidden clock because the relatives suspected abuse when she become distress when her daughter is leaving and there was bruises on her. She also has dementia. The lady was dragged between a chair and the bed, she was dragged across the bedroom floor screaming in pain and she was also has been </a:t>
            </a:r>
            <a:r>
              <a:rPr lang="en-GB" sz="2208"/>
              <a:t>shooked</a:t>
            </a:r>
            <a:r>
              <a:rPr lang="en-GB" sz="2208"/>
              <a:t> and hit by the carers (Nugent, 2012). </a:t>
            </a:r>
            <a:endParaRPr sz="2208"/>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 name="Shape 86"/>
        <p:cNvGrpSpPr/>
        <p:nvPr/>
      </p:nvGrpSpPr>
      <p:grpSpPr>
        <a:xfrm>
          <a:off x="0" y="0"/>
          <a:ext cx="0" cy="0"/>
          <a:chOff x="0" y="0"/>
          <a:chExt cx="0" cy="0"/>
        </a:xfrm>
      </p:grpSpPr>
      <p:sp>
        <p:nvSpPr>
          <p:cNvPr id="87" name="Google Shape;87;p18"/>
          <p:cNvSpPr txBox="1"/>
          <p:nvPr>
            <p:ph type="title"/>
          </p:nvPr>
        </p:nvSpPr>
        <p:spPr>
          <a:xfrm>
            <a:off x="311700" y="445025"/>
            <a:ext cx="8520600" cy="10335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sz="3355"/>
              <a:t>P</a:t>
            </a:r>
            <a:r>
              <a:rPr b="1" lang="en-GB" sz="3355"/>
              <a:t>hychological/Emotional Abuse and How to Detect Possible signs (</a:t>
            </a:r>
            <a:r>
              <a:rPr lang="en-GB" sz="3355"/>
              <a:t>case study</a:t>
            </a:r>
            <a:r>
              <a:rPr b="1" lang="en-GB" sz="3355"/>
              <a:t>)</a:t>
            </a:r>
            <a:endParaRPr b="1" sz="2688"/>
          </a:p>
          <a:p>
            <a:pPr indent="-344169" lvl="0" marL="457200" rtl="0" algn="l">
              <a:spcBef>
                <a:spcPts val="0"/>
              </a:spcBef>
              <a:spcAft>
                <a:spcPts val="0"/>
              </a:spcAft>
              <a:buSzPct val="100000"/>
              <a:buChar char="●"/>
            </a:pPr>
            <a:r>
              <a:rPr lang="en-GB" sz="2022"/>
              <a:t>83 years  old lady who has two sons one of whom is her main carer. Her main carer rarely visits and he is very impatient, he laughs at her and call her names. If she is not punctual he do not help her if she needs it. He keep her in isolation by taking her mobile and locking her in the house and take the keys. </a:t>
            </a:r>
            <a:endParaRPr sz="2022"/>
          </a:p>
          <a:p>
            <a:pPr indent="-344169" lvl="0" marL="457200" rtl="0" algn="l">
              <a:spcBef>
                <a:spcPts val="0"/>
              </a:spcBef>
              <a:spcAft>
                <a:spcPts val="0"/>
              </a:spcAft>
              <a:buSzPct val="100000"/>
              <a:buChar char="●"/>
            </a:pPr>
            <a:r>
              <a:rPr lang="en-GB" sz="2022"/>
              <a:t>Other son detected something is wrong when he keep ringing his mom`s phone and no answer, also his brother who is main carer wasnt picking up his calls as well. So he visited and upon visiting his mother told him about the treatment she was getting and begged him not to report it.</a:t>
            </a:r>
            <a:endParaRPr sz="2022"/>
          </a:p>
          <a:p>
            <a:pPr indent="-344169" lvl="0" marL="457200" rtl="0" algn="l">
              <a:spcBef>
                <a:spcPts val="0"/>
              </a:spcBef>
              <a:spcAft>
                <a:spcPts val="0"/>
              </a:spcAft>
              <a:buSzPct val="100000"/>
              <a:buChar char="●"/>
            </a:pPr>
            <a:r>
              <a:rPr lang="en-GB" sz="2022"/>
              <a:t>Her son got Social workers involved, they were respectable and kind and they listened and created a care plan for the care and needed to be met.</a:t>
            </a:r>
            <a:endParaRPr sz="2022"/>
          </a:p>
          <a:p>
            <a:pPr indent="-344169" lvl="0" marL="457200" rtl="0" algn="l">
              <a:spcBef>
                <a:spcPts val="0"/>
              </a:spcBef>
              <a:spcAft>
                <a:spcPts val="0"/>
              </a:spcAft>
              <a:buSzPct val="100000"/>
              <a:buChar char="●"/>
            </a:pPr>
            <a:r>
              <a:rPr lang="en-GB" sz="2022"/>
              <a:t>She was happy with everything in place two visit per day and her progress will be reviewed in couple of months (“Safeguarding Adults”) </a:t>
            </a:r>
            <a:endParaRPr sz="2022"/>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9"/>
          <p:cNvSpPr txBox="1"/>
          <p:nvPr>
            <p:ph type="title"/>
          </p:nvPr>
        </p:nvSpPr>
        <p:spPr>
          <a:xfrm>
            <a:off x="311700" y="151650"/>
            <a:ext cx="8520600" cy="669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GB" sz="3020"/>
              <a:t>Policies and legislation in the area </a:t>
            </a:r>
            <a:endParaRPr b="1" sz="3020"/>
          </a:p>
        </p:txBody>
      </p:sp>
      <p:sp>
        <p:nvSpPr>
          <p:cNvPr id="93" name="Google Shape;93;p19"/>
          <p:cNvSpPr txBox="1"/>
          <p:nvPr>
            <p:ph idx="1" type="body"/>
          </p:nvPr>
        </p:nvSpPr>
        <p:spPr>
          <a:xfrm>
            <a:off x="311700" y="884625"/>
            <a:ext cx="8520600" cy="40821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b="1" lang="en-GB" sz="11507"/>
              <a:t>Care act 2014 </a:t>
            </a:r>
            <a:r>
              <a:rPr b="1" lang="en-GB" sz="5600"/>
              <a:t> </a:t>
            </a:r>
            <a:r>
              <a:rPr lang="en-GB" sz="7200"/>
              <a:t>set out to assess individuals eligibility for support and public </a:t>
            </a:r>
            <a:r>
              <a:rPr lang="en-GB" sz="7200"/>
              <a:t>fund </a:t>
            </a:r>
            <a:r>
              <a:rPr lang="en-GB" sz="6400"/>
              <a:t>(Slasberg and Beresford, 2014)</a:t>
            </a:r>
            <a:endParaRPr sz="6400"/>
          </a:p>
          <a:p>
            <a:pPr indent="0" lvl="0" marL="0" rtl="0" algn="l">
              <a:spcBef>
                <a:spcPts val="1200"/>
              </a:spcBef>
              <a:spcAft>
                <a:spcPts val="0"/>
              </a:spcAft>
              <a:buNone/>
            </a:pPr>
            <a:r>
              <a:rPr b="1" lang="en-GB" sz="10000"/>
              <a:t>Human rights act 199</a:t>
            </a:r>
            <a:r>
              <a:rPr b="1" lang="en-GB" sz="10000"/>
              <a:t>8</a:t>
            </a:r>
            <a:r>
              <a:rPr b="1" lang="en-GB" sz="7200"/>
              <a:t> </a:t>
            </a:r>
            <a:r>
              <a:rPr lang="en-GB" sz="7200"/>
              <a:t>is set to protect the rights of every individual (Fox-Decent, 2012).</a:t>
            </a:r>
            <a:endParaRPr sz="7200"/>
          </a:p>
          <a:p>
            <a:pPr indent="0" lvl="0" marL="0" rtl="0" algn="l">
              <a:spcBef>
                <a:spcPts val="1200"/>
              </a:spcBef>
              <a:spcAft>
                <a:spcPts val="0"/>
              </a:spcAft>
              <a:buNone/>
            </a:pPr>
            <a:r>
              <a:rPr b="1" lang="en-GB" sz="10000"/>
              <a:t>Equality</a:t>
            </a:r>
            <a:r>
              <a:rPr b="1" lang="en-GB" sz="10000"/>
              <a:t> act 2010</a:t>
            </a:r>
            <a:r>
              <a:rPr b="1" lang="en-GB" sz="5600"/>
              <a:t> </a:t>
            </a:r>
            <a:r>
              <a:rPr lang="en-GB" sz="7200"/>
              <a:t>is to protect individuals from being treated differently because of a disability (Lockwood et al., 2010)</a:t>
            </a:r>
            <a:endParaRPr sz="7200"/>
          </a:p>
          <a:p>
            <a:pPr indent="0" lvl="0" marL="0" rtl="0" algn="l">
              <a:spcBef>
                <a:spcPts val="1200"/>
              </a:spcBef>
              <a:spcAft>
                <a:spcPts val="0"/>
              </a:spcAft>
              <a:buNone/>
            </a:pPr>
            <a:r>
              <a:rPr b="1" lang="en-GB" sz="10000"/>
              <a:t>Mental capacity act 2005 </a:t>
            </a:r>
            <a:r>
              <a:rPr lang="en-GB" sz="7600"/>
              <a:t>is a law that aids a individual to make plans for the future in case the individuals cant make the decision their self (Johnston and Liddle, 2007)</a:t>
            </a:r>
            <a:endParaRPr sz="7600"/>
          </a:p>
          <a:p>
            <a:pPr indent="0" lvl="0" marL="0" rtl="0" algn="l">
              <a:spcBef>
                <a:spcPts val="1200"/>
              </a:spcBef>
              <a:spcAft>
                <a:spcPts val="0"/>
              </a:spcAft>
              <a:buNone/>
            </a:pPr>
            <a:r>
              <a:rPr b="1" lang="en-GB" sz="10000"/>
              <a:t>Mental Health Act 1983</a:t>
            </a:r>
            <a:r>
              <a:rPr b="1" lang="en-GB" sz="5600"/>
              <a:t> </a:t>
            </a:r>
            <a:r>
              <a:rPr lang="en-GB" sz="7200"/>
              <a:t>protects individuals reception, care and treatment for mental disorders </a:t>
            </a:r>
            <a:r>
              <a:rPr lang="en-GB" sz="7200"/>
              <a:t>(Keown et al., 2018)</a:t>
            </a:r>
            <a:endParaRPr sz="7200"/>
          </a:p>
          <a:p>
            <a:pPr indent="0" lvl="0" marL="0" rtl="0" algn="l">
              <a:spcBef>
                <a:spcPts val="1200"/>
              </a:spcBef>
              <a:spcAft>
                <a:spcPts val="0"/>
              </a:spcAft>
              <a:buNone/>
            </a:pPr>
            <a:r>
              <a:t/>
            </a:r>
            <a:endParaRPr sz="5600"/>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Policies and Legislations cont.</a:t>
            </a:r>
            <a:endParaRPr b="1"/>
          </a:p>
        </p:txBody>
      </p:sp>
      <p:sp>
        <p:nvSpPr>
          <p:cNvPr id="99" name="Google Shape;99;p2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40000"/>
          </a:bodyPr>
          <a:lstStyle/>
          <a:p>
            <a:pPr indent="0" lvl="0" marL="0" rtl="0" algn="l">
              <a:spcBef>
                <a:spcPts val="0"/>
              </a:spcBef>
              <a:spcAft>
                <a:spcPts val="0"/>
              </a:spcAft>
              <a:buNone/>
            </a:pPr>
            <a:r>
              <a:rPr b="1" lang="en-GB" sz="5600"/>
              <a:t>Mental Health Act 1959 </a:t>
            </a:r>
            <a:r>
              <a:rPr lang="en-GB" sz="5600"/>
              <a:t>is out to abolish the distingtion between psychiatric hospitals and others (Williams et al, 1960)</a:t>
            </a:r>
            <a:endParaRPr sz="5600"/>
          </a:p>
          <a:p>
            <a:pPr indent="0" lvl="0" marL="0" rtl="0" algn="l">
              <a:spcBef>
                <a:spcPts val="1200"/>
              </a:spcBef>
              <a:spcAft>
                <a:spcPts val="0"/>
              </a:spcAft>
              <a:buNone/>
            </a:pPr>
            <a:r>
              <a:rPr b="1" lang="en-GB" sz="5600"/>
              <a:t>The Human Medicines regulation 2012 </a:t>
            </a:r>
            <a:r>
              <a:rPr lang="en-GB" sz="5600"/>
              <a:t>is the law that is responsible for the up keep of healthcare produts and medicines (WHO, 2005)</a:t>
            </a:r>
            <a:endParaRPr sz="5600"/>
          </a:p>
          <a:p>
            <a:pPr indent="0" lvl="0" marL="0" rtl="0" algn="l">
              <a:spcBef>
                <a:spcPts val="1200"/>
              </a:spcBef>
              <a:spcAft>
                <a:spcPts val="1200"/>
              </a:spcAft>
              <a:buNone/>
            </a:pPr>
            <a:r>
              <a:rPr b="1" lang="en-GB" sz="5600"/>
              <a:t>Health and Social Care Act 2012 </a:t>
            </a:r>
            <a:r>
              <a:rPr lang="en-GB" sz="5600"/>
              <a:t>is the act that changed the NHS by bringing in the most wide spread reforms (Davis, 2013)</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rgbClr val="000000"/>
              </a:buClr>
              <a:buSzPct val="32781"/>
              <a:buFont typeface="Arial"/>
              <a:buNone/>
            </a:pPr>
            <a:r>
              <a:rPr b="1" lang="en-GB" sz="3020"/>
              <a:t>How theories of ageing may relate to elderly abuse</a:t>
            </a:r>
            <a:endParaRPr/>
          </a:p>
        </p:txBody>
      </p:sp>
      <p:sp>
        <p:nvSpPr>
          <p:cNvPr id="105" name="Google Shape;105;p2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77500" lnSpcReduction="20000"/>
          </a:bodyPr>
          <a:lstStyle/>
          <a:p>
            <a:pPr indent="0" lvl="0" marL="0" rtl="0" algn="l">
              <a:spcBef>
                <a:spcPts val="0"/>
              </a:spcBef>
              <a:spcAft>
                <a:spcPts val="0"/>
              </a:spcAft>
              <a:buNone/>
            </a:pPr>
            <a:r>
              <a:rPr b="1" lang="en-GB" sz="3800"/>
              <a:t>Disengagement theory</a:t>
            </a:r>
            <a:r>
              <a:rPr lang="en-GB" sz="3800"/>
              <a:t> </a:t>
            </a:r>
            <a:r>
              <a:rPr lang="en-GB"/>
              <a:t>:</a:t>
            </a:r>
            <a:r>
              <a:rPr lang="en-GB" sz="2850"/>
              <a:t> Naturally people get older and disengaged from society sometimes it may seems as there been abused but this can simply be because there are getting older. (Larkin, 2009)</a:t>
            </a:r>
            <a:endParaRPr sz="2850"/>
          </a:p>
          <a:p>
            <a:pPr indent="0" lvl="0" marL="0" rtl="0" algn="l">
              <a:spcBef>
                <a:spcPts val="1200"/>
              </a:spcBef>
              <a:spcAft>
                <a:spcPts val="1200"/>
              </a:spcAft>
              <a:buNone/>
            </a:pPr>
            <a:r>
              <a:rPr b="1" lang="en-GB" sz="4350"/>
              <a:t>Activity theory</a:t>
            </a:r>
            <a:r>
              <a:rPr lang="en-GB" sz="2400"/>
              <a:t> :</a:t>
            </a:r>
            <a:r>
              <a:rPr lang="en-GB" sz="2850"/>
              <a:t> is the opposite of the disengagement theory therefore it is imperative to find alternative activities for the elderly after they have retired. This is to ensure that they will have a satisfied life by been involved and active. (Maulk, 2010)</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9" name="Shape 109"/>
        <p:cNvGrpSpPr/>
        <p:nvPr/>
      </p:nvGrpSpPr>
      <p:grpSpPr>
        <a:xfrm>
          <a:off x="0" y="0"/>
          <a:ext cx="0" cy="0"/>
          <a:chOff x="0" y="0"/>
          <a:chExt cx="0" cy="0"/>
        </a:xfrm>
      </p:grpSpPr>
      <p:sp>
        <p:nvSpPr>
          <p:cNvPr id="110" name="Google Shape;110;p2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GB" sz="3020"/>
              <a:t>Reporting Elderly Abuse</a:t>
            </a:r>
            <a:endParaRPr b="1" sz="3020"/>
          </a:p>
        </p:txBody>
      </p:sp>
      <p:sp>
        <p:nvSpPr>
          <p:cNvPr id="111" name="Google Shape;111;p22"/>
          <p:cNvSpPr txBox="1"/>
          <p:nvPr>
            <p:ph idx="1" type="body"/>
          </p:nvPr>
        </p:nvSpPr>
        <p:spPr>
          <a:xfrm>
            <a:off x="311700" y="1152475"/>
            <a:ext cx="8520600" cy="3416400"/>
          </a:xfrm>
          <a:prstGeom prst="rect">
            <a:avLst/>
          </a:prstGeom>
          <a:solidFill>
            <a:schemeClr val="lt1"/>
          </a:solidFill>
          <a:ln cap="flat" cmpd="sng" w="9525">
            <a:solidFill>
              <a:srgbClr val="0000FF"/>
            </a:solidFill>
            <a:prstDash val="solid"/>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b="1" lang="en-GB" sz="2400"/>
              <a:t>This is called whistle blowing :</a:t>
            </a:r>
            <a:r>
              <a:rPr lang="en-GB"/>
              <a:t> If you are working it would be the line manager, local </a:t>
            </a:r>
            <a:r>
              <a:rPr lang="en-GB"/>
              <a:t>safeguarding</a:t>
            </a:r>
            <a:r>
              <a:rPr lang="en-GB"/>
              <a:t> board </a:t>
            </a:r>
            <a:r>
              <a:rPr lang="en-GB"/>
              <a:t>or CQC (GOV.UK, 2021)</a:t>
            </a:r>
            <a:endParaRPr/>
          </a:p>
          <a:p>
            <a:pPr indent="0" lvl="0" marL="0" rtl="0" algn="l">
              <a:spcBef>
                <a:spcPts val="1200"/>
              </a:spcBef>
              <a:spcAft>
                <a:spcPts val="0"/>
              </a:spcAft>
              <a:buNone/>
            </a:pPr>
            <a:r>
              <a:rPr b="1" lang="en-GB" sz="2400"/>
              <a:t>Reasons people may not report abuse</a:t>
            </a:r>
            <a:r>
              <a:rPr lang="en-GB" sz="2400"/>
              <a:t> </a:t>
            </a:r>
            <a:r>
              <a:rPr lang="en-GB" sz="2400"/>
              <a:t>:</a:t>
            </a:r>
            <a:r>
              <a:rPr lang="en-GB"/>
              <a:t> They might be afraid of being penalised or they may have backlash, because it could be that the abuse is coming from a colleague or supervisor </a:t>
            </a:r>
            <a:endParaRPr/>
          </a:p>
          <a:p>
            <a:pPr indent="0" lvl="0" marL="0" rtl="0" algn="l">
              <a:spcBef>
                <a:spcPts val="1200"/>
              </a:spcBef>
              <a:spcAft>
                <a:spcPts val="1200"/>
              </a:spcAft>
              <a:buNone/>
            </a:pPr>
            <a:r>
              <a:rPr b="1" lang="en-GB" sz="2400"/>
              <a:t>You can also report abuse by calling 999</a:t>
            </a:r>
            <a:endParaRPr b="1" sz="24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2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GB" sz="3020"/>
              <a:t>Recommendations </a:t>
            </a:r>
            <a:endParaRPr b="1" sz="3020"/>
          </a:p>
        </p:txBody>
      </p:sp>
      <p:sp>
        <p:nvSpPr>
          <p:cNvPr id="117" name="Google Shape;117;p23"/>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2500"/>
              <a:t>Future practices with AI (ICT)</a:t>
            </a:r>
            <a:r>
              <a:rPr lang="en-GB"/>
              <a:t> :</a:t>
            </a:r>
            <a:r>
              <a:rPr lang="en-GB"/>
              <a:t> like cameras some people might want it in their room some might not. Individuals occasionally worry about the care of their loved ones, so they may use microphone and hidden cameras to have a sense of assurance (CQC, 2021)</a:t>
            </a:r>
            <a:endParaRPr/>
          </a:p>
          <a:p>
            <a:pPr indent="0" lvl="0" marL="0" rtl="0" algn="l">
              <a:spcBef>
                <a:spcPts val="1200"/>
              </a:spcBef>
              <a:spcAft>
                <a:spcPts val="0"/>
              </a:spcAft>
              <a:buNone/>
            </a:pPr>
            <a:r>
              <a:rPr lang="en-GB" sz="2500"/>
              <a:t>An Advocate</a:t>
            </a:r>
            <a:r>
              <a:rPr lang="en-GB"/>
              <a:t> : empowers and support disadvantage service users so that their concerns and views are heard to secure entitlement and their rights (The King`s Fund, 2004)</a:t>
            </a:r>
            <a:endParaRPr/>
          </a:p>
          <a:p>
            <a:pPr indent="0" lvl="0" marL="0" rtl="0" algn="l">
              <a:spcBef>
                <a:spcPts val="1200"/>
              </a:spcBef>
              <a:spcAft>
                <a:spcPts val="1200"/>
              </a:spcAft>
              <a:buNone/>
            </a:pPr>
            <a:r>
              <a:rPr lang="en-GB" sz="2500"/>
              <a:t>Person centered care :</a:t>
            </a:r>
            <a:r>
              <a:rPr lang="en-GB"/>
              <a:t> is highly recommended because its designed to fullfill each individuals needs.</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2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GB" sz="3020"/>
              <a:t>Conclusion</a:t>
            </a:r>
            <a:endParaRPr b="1" sz="3020"/>
          </a:p>
          <a:p>
            <a:pPr indent="0" lvl="0" marL="0" rtl="0" algn="l">
              <a:spcBef>
                <a:spcPts val="0"/>
              </a:spcBef>
              <a:spcAft>
                <a:spcPts val="0"/>
              </a:spcAft>
              <a:buSzPts val="990"/>
              <a:buNone/>
            </a:pPr>
            <a:r>
              <a:t/>
            </a:r>
            <a:endParaRPr b="1" sz="3020"/>
          </a:p>
        </p:txBody>
      </p:sp>
      <p:sp>
        <p:nvSpPr>
          <p:cNvPr id="123" name="Google Shape;123;p2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GB"/>
              <a:t>There isnt a specific law for the elderly but there are laws in place to protect the rights and dignity of the elder generation. Organisations like Age Uk and action for elder abuse are looking into putting a law in place for this very reason. </a:t>
            </a:r>
            <a:endParaRPr/>
          </a:p>
          <a:p>
            <a:pPr indent="-342900" lvl="0" marL="457200" rtl="0" algn="l">
              <a:spcBef>
                <a:spcPts val="0"/>
              </a:spcBef>
              <a:spcAft>
                <a:spcPts val="0"/>
              </a:spcAft>
              <a:buSzPts val="1800"/>
              <a:buChar char="●"/>
            </a:pPr>
            <a:r>
              <a:rPr lang="en-GB"/>
              <a:t>WHO has collaborated with the UN Decade of Health Ageing (2021-2030) to use inititiatives that can aid to establish, </a:t>
            </a:r>
            <a:r>
              <a:rPr lang="en-GB"/>
              <a:t>evaluate</a:t>
            </a:r>
            <a:r>
              <a:rPr lang="en-GB"/>
              <a:t> and respond to the problems </a:t>
            </a:r>
            <a:r>
              <a:rPr lang="en-GB"/>
              <a:t>including</a:t>
            </a:r>
            <a:r>
              <a:rPr lang="en-GB"/>
              <a:t> cooperating with organisations and agencies to prevent problems globally (WHO, 2020)</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25"/>
          <p:cNvSpPr txBox="1"/>
          <p:nvPr>
            <p:ph type="title"/>
          </p:nvPr>
        </p:nvSpPr>
        <p:spPr>
          <a:xfrm>
            <a:off x="311700" y="101100"/>
            <a:ext cx="8520600" cy="657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GB" sz="3020"/>
              <a:t>References</a:t>
            </a:r>
            <a:endParaRPr b="1" sz="3020"/>
          </a:p>
          <a:p>
            <a:pPr indent="0" lvl="0" marL="0" rtl="0" algn="l">
              <a:spcBef>
                <a:spcPts val="0"/>
              </a:spcBef>
              <a:spcAft>
                <a:spcPts val="0"/>
              </a:spcAft>
              <a:buSzPts val="990"/>
              <a:buNone/>
            </a:pPr>
            <a:r>
              <a:t/>
            </a:r>
            <a:endParaRPr b="1" sz="3020"/>
          </a:p>
        </p:txBody>
      </p:sp>
      <p:sp>
        <p:nvSpPr>
          <p:cNvPr id="129" name="Google Shape;129;p25"/>
          <p:cNvSpPr txBox="1"/>
          <p:nvPr>
            <p:ph idx="1" type="body"/>
          </p:nvPr>
        </p:nvSpPr>
        <p:spPr>
          <a:xfrm>
            <a:off x="311700" y="758100"/>
            <a:ext cx="8520600" cy="4170600"/>
          </a:xfrm>
          <a:prstGeom prst="rect">
            <a:avLst/>
          </a:prstGeom>
        </p:spPr>
        <p:txBody>
          <a:bodyPr anchorCtr="0" anchor="t" bIns="91425" lIns="91425" spcFirstLastPara="1" rIns="91425" wrap="square" tIns="91425">
            <a:normAutofit fontScale="25000" lnSpcReduction="20000"/>
          </a:bodyPr>
          <a:lstStyle/>
          <a:p>
            <a:pPr indent="-323850" lvl="0" marL="457200" rtl="0" algn="l">
              <a:lnSpc>
                <a:spcPct val="100000"/>
              </a:lnSpc>
              <a:spcBef>
                <a:spcPts val="0"/>
              </a:spcBef>
              <a:spcAft>
                <a:spcPts val="0"/>
              </a:spcAft>
              <a:buSzPct val="100000"/>
              <a:buChar char="●"/>
            </a:pPr>
            <a:r>
              <a:rPr lang="en-GB" sz="6000"/>
              <a:t>Centers for Disease Control and Prevention, </a:t>
            </a:r>
            <a:r>
              <a:rPr lang="en-GB" sz="6000"/>
              <a:t>(2020)</a:t>
            </a:r>
            <a:r>
              <a:rPr lang="en-GB" sz="6000"/>
              <a:t>. “Preventing Elder Abuse |Violence Prevention|Injury Center|CDC.” Www.cdc.gov, 2020, </a:t>
            </a:r>
            <a:r>
              <a:rPr lang="en-GB" sz="6000" u="sng">
                <a:solidFill>
                  <a:schemeClr val="hlink"/>
                </a:solidFill>
                <a:hlinkClick r:id="rId3"/>
              </a:rPr>
              <a:t>www.cdc.gov/violenceprevention/elderabuse/fastfact.html</a:t>
            </a:r>
            <a:r>
              <a:rPr lang="en-GB" sz="6000"/>
              <a:t>. Assessed 10 Nov 2021</a:t>
            </a:r>
            <a:endParaRPr sz="6000"/>
          </a:p>
          <a:p>
            <a:pPr indent="-323850" lvl="0" marL="457200" marR="0" rtl="0" algn="l">
              <a:lnSpc>
                <a:spcPct val="115000"/>
              </a:lnSpc>
              <a:spcBef>
                <a:spcPts val="0"/>
              </a:spcBef>
              <a:spcAft>
                <a:spcPts val="0"/>
              </a:spcAft>
              <a:buSzPct val="100000"/>
              <a:buChar char="●"/>
            </a:pPr>
            <a:r>
              <a:rPr lang="en-GB" sz="6000"/>
              <a:t>CQC,(2021).Care Quality Commission. “Regulation 13: Safeguarding Service Users from Abuse and Improper Treatment | Care Quality Commission.” Cqc.org.uk, 2014, www.cqc.org.uk/guidance-providers/regulations-enforcement/regulation-13-safeguarding-service-users-abuse-improper. Accessed 11 Nov 2021.</a:t>
            </a:r>
            <a:endParaRPr sz="6000"/>
          </a:p>
          <a:p>
            <a:pPr indent="-323850" lvl="0" marL="457200" marR="0" rtl="0" algn="l">
              <a:lnSpc>
                <a:spcPct val="115000"/>
              </a:lnSpc>
              <a:spcBef>
                <a:spcPts val="0"/>
              </a:spcBef>
              <a:spcAft>
                <a:spcPts val="0"/>
              </a:spcAft>
              <a:buSzPct val="100000"/>
              <a:buChar char="●"/>
            </a:pPr>
            <a:r>
              <a:rPr lang="en-GB" sz="6000"/>
              <a:t>Davis, A. C. (2013), This time, it`s for real: the Health and Social Care Act 2012. Assessed 3 Oct 2021</a:t>
            </a:r>
            <a:endParaRPr sz="4000"/>
          </a:p>
          <a:p>
            <a:pPr indent="-323850" lvl="0" marL="457200" marR="0" rtl="0" algn="l">
              <a:lnSpc>
                <a:spcPct val="115000"/>
              </a:lnSpc>
              <a:spcBef>
                <a:spcPts val="0"/>
              </a:spcBef>
              <a:spcAft>
                <a:spcPts val="0"/>
              </a:spcAft>
              <a:buSzPct val="100000"/>
              <a:buChar char="●"/>
            </a:pPr>
            <a:r>
              <a:rPr lang="en-GB" sz="6000"/>
              <a:t>Fox-Decent, E (2012) CONTEXUAL CONSTITUTIONALISM AFTERTHE UK `HUMAN RIGHTS ACT 1998`. The University of Toronto Law Journal. [Online] 62 (1), 133-150. Assessed 11 Nov 2021 </a:t>
            </a:r>
            <a:endParaRPr sz="6000"/>
          </a:p>
          <a:p>
            <a:pPr indent="-323850" lvl="0" marL="457200" marR="0" rtl="0" algn="l">
              <a:lnSpc>
                <a:spcPct val="115000"/>
              </a:lnSpc>
              <a:spcBef>
                <a:spcPts val="0"/>
              </a:spcBef>
              <a:spcAft>
                <a:spcPts val="0"/>
              </a:spcAft>
              <a:buSzPct val="100000"/>
              <a:buChar char="●"/>
            </a:pPr>
            <a:r>
              <a:rPr lang="en-GB" sz="6000"/>
              <a:t>Google Images. Assessed 20 Oct 2021</a:t>
            </a:r>
            <a:endParaRPr sz="6000"/>
          </a:p>
          <a:p>
            <a:pPr indent="-323850" lvl="0" marL="457200" rtl="0" algn="l">
              <a:spcBef>
                <a:spcPts val="0"/>
              </a:spcBef>
              <a:spcAft>
                <a:spcPts val="0"/>
              </a:spcAft>
              <a:buSzPct val="100000"/>
              <a:buChar char="●"/>
            </a:pPr>
            <a:r>
              <a:rPr lang="en-GB" sz="6000"/>
              <a:t>GOV.UK, (2021). “ Whistleblowing for Employees,” </a:t>
            </a:r>
            <a:r>
              <a:rPr lang="en-GB" sz="6000" u="sng">
                <a:solidFill>
                  <a:schemeClr val="accent5"/>
                </a:solidFill>
                <a:hlinkClick r:id="rId4">
                  <a:extLst>
                    <a:ext uri="{A12FA001-AC4F-418D-AE19-62706E023703}">
                      <ahyp:hlinkClr val="tx"/>
                    </a:ext>
                  </a:extLst>
                </a:hlinkClick>
              </a:rPr>
              <a:t>https://www.gov.uk/whistleblowing</a:t>
            </a:r>
            <a:r>
              <a:rPr lang="en-GB" sz="6000"/>
              <a:t> Assessed 8 Nov 2021</a:t>
            </a:r>
            <a:endParaRPr sz="6000"/>
          </a:p>
          <a:p>
            <a:pPr indent="-323850" lvl="0" marL="457200" rtl="0" algn="l">
              <a:spcBef>
                <a:spcPts val="0"/>
              </a:spcBef>
              <a:spcAft>
                <a:spcPts val="0"/>
              </a:spcAft>
              <a:buSzPct val="100000"/>
              <a:buChar char="●"/>
            </a:pPr>
            <a:r>
              <a:rPr lang="en-GB" sz="6000"/>
              <a:t>Johnston, C and Liddle, J., (2007). The Mental Health Act 2005: a new framework for healthcare decision making journal of medical ethics, 33 (2), pp.94-97. Assessed 4 Nov 2021</a:t>
            </a:r>
            <a:endParaRPr sz="6000"/>
          </a:p>
          <a:p>
            <a:pPr indent="-323850" lvl="0" marL="457200" rtl="0" algn="l">
              <a:spcBef>
                <a:spcPts val="0"/>
              </a:spcBef>
              <a:spcAft>
                <a:spcPts val="0"/>
              </a:spcAft>
              <a:buSzPct val="100000"/>
              <a:buChar char="●"/>
            </a:pPr>
            <a:r>
              <a:rPr lang="en-GB" sz="6000"/>
              <a:t>Keown, P et al. (2018) Changes in the use of the Mental Health Act 1983 in England 1984/85 to2015;16. British journal of psychiatry. [Online] 213 (4), 595-599.  Assessed 10 Nov 2021</a:t>
            </a:r>
            <a:endParaRPr sz="6000"/>
          </a:p>
          <a:p>
            <a:pPr indent="0" lvl="0" marL="0" rtl="0" algn="l">
              <a:spcBef>
                <a:spcPts val="1200"/>
              </a:spcBef>
              <a:spcAft>
                <a:spcPts val="0"/>
              </a:spcAft>
              <a:buNone/>
            </a:pPr>
            <a:r>
              <a:t/>
            </a:r>
            <a:endParaRPr sz="6000"/>
          </a:p>
          <a:p>
            <a:pPr indent="0" lvl="0" marL="457200" rtl="0" algn="l">
              <a:spcBef>
                <a:spcPts val="1200"/>
              </a:spcBef>
              <a:spcAft>
                <a:spcPts val="0"/>
              </a:spcAft>
              <a:buNone/>
            </a:pPr>
            <a:r>
              <a:t/>
            </a:r>
            <a:endParaRPr sz="9600"/>
          </a:p>
          <a:p>
            <a:pPr indent="0" lvl="0" marL="0" rtl="0" algn="l">
              <a:spcBef>
                <a:spcPts val="1200"/>
              </a:spcBef>
              <a:spcAft>
                <a:spcPts val="0"/>
              </a:spcAft>
              <a:buNone/>
            </a:pPr>
            <a:r>
              <a:t/>
            </a:r>
            <a:endParaRPr sz="6000"/>
          </a:p>
          <a:p>
            <a:pPr indent="0" lvl="0" marL="457200" rtl="0" algn="l">
              <a:spcBef>
                <a:spcPts val="1200"/>
              </a:spcBef>
              <a:spcAft>
                <a:spcPts val="120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2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GB" sz="3020"/>
              <a:t>Cont. References</a:t>
            </a:r>
            <a:endParaRPr b="1" sz="3020"/>
          </a:p>
        </p:txBody>
      </p:sp>
      <p:sp>
        <p:nvSpPr>
          <p:cNvPr id="135" name="Google Shape;135;p26"/>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323850" lvl="0" marL="457200" rtl="0" algn="l">
              <a:spcBef>
                <a:spcPts val="0"/>
              </a:spcBef>
              <a:spcAft>
                <a:spcPts val="0"/>
              </a:spcAft>
              <a:buSzPts val="1500"/>
              <a:buChar char="●"/>
            </a:pPr>
            <a:r>
              <a:rPr lang="en-GB" sz="1500"/>
              <a:t>Larkin, M. (2009). Vulnerable Groups in Health and Social Care. London: Sage Publications Ltd Access 11 Nov 2021.</a:t>
            </a:r>
            <a:endParaRPr sz="1500"/>
          </a:p>
          <a:p>
            <a:pPr indent="-323850" lvl="0" marL="457200" rtl="0" algn="l">
              <a:spcBef>
                <a:spcPts val="0"/>
              </a:spcBef>
              <a:spcAft>
                <a:spcPts val="0"/>
              </a:spcAft>
              <a:buSzPts val="1500"/>
              <a:buChar char="●"/>
            </a:pPr>
            <a:r>
              <a:rPr lang="en-GB" sz="1500"/>
              <a:t>Lockwood, G. Henderson, C and Thornicroft, G. The Equality Act 2010 and mental health. The British Journal of Psychiatry, 200 (3), pp182-183. Accessed 28 Oct 2021</a:t>
            </a:r>
            <a:endParaRPr sz="1500"/>
          </a:p>
          <a:p>
            <a:pPr indent="-323850" lvl="0" marL="457200" rtl="0" algn="l">
              <a:spcBef>
                <a:spcPts val="0"/>
              </a:spcBef>
              <a:spcAft>
                <a:spcPts val="0"/>
              </a:spcAft>
              <a:buSzPts val="1500"/>
              <a:buChar char="●"/>
            </a:pPr>
            <a:r>
              <a:rPr lang="en-GB" sz="1500"/>
              <a:t>Maulk, K (2010) Gerontological Nursing: Competencies for Care 2nd edn. London: Jones and Bartlett Publishers. Accessed 11 Nov 2021</a:t>
            </a:r>
            <a:endParaRPr sz="1500"/>
          </a:p>
          <a:p>
            <a:pPr indent="-323850" lvl="0" marL="457200" rtl="0" algn="l">
              <a:spcBef>
                <a:spcPts val="0"/>
              </a:spcBef>
              <a:spcAft>
                <a:spcPts val="0"/>
              </a:spcAft>
              <a:buSzPts val="1500"/>
              <a:buChar char="●"/>
            </a:pPr>
            <a:r>
              <a:rPr lang="en-GB" sz="1500"/>
              <a:t>National Institute of Ageing, (2016). “Elder Abuse.”National Institute on Ageing, 2016, </a:t>
            </a:r>
            <a:r>
              <a:rPr lang="en-GB" sz="1500" u="sng">
                <a:solidFill>
                  <a:schemeClr val="accent5"/>
                </a:solidFill>
                <a:hlinkClick r:id="rId3">
                  <a:extLst>
                    <a:ext uri="{A12FA001-AC4F-418D-AE19-62706E023703}">
                      <ahyp:hlinkClr val="tx"/>
                    </a:ext>
                  </a:extLst>
                </a:hlinkClick>
              </a:rPr>
              <a:t>www.nih.gov/health/elder-abuse</a:t>
            </a:r>
            <a:r>
              <a:rPr lang="en-GB" sz="1500"/>
              <a:t>. Accessed 10 Oct 2021</a:t>
            </a:r>
            <a:endParaRPr sz="1500"/>
          </a:p>
          <a:p>
            <a:pPr indent="-323850" lvl="0" marL="457200" rtl="0" algn="l">
              <a:spcBef>
                <a:spcPts val="0"/>
              </a:spcBef>
              <a:spcAft>
                <a:spcPts val="0"/>
              </a:spcAft>
              <a:buSzPts val="1500"/>
              <a:buChar char="●"/>
            </a:pPr>
            <a:r>
              <a:rPr lang="en-GB" sz="1500"/>
              <a:t>Nugent, H (2012). “Care Home Worker Jailed for Abuse of a 89-Year-Old Caught on Hidden Camera. “The Guardian, 29 Aug. 2012, </a:t>
            </a:r>
            <a:r>
              <a:rPr lang="en-GB" sz="1500" u="sng">
                <a:solidFill>
                  <a:schemeClr val="accent5"/>
                </a:solidFill>
                <a:hlinkClick r:id="rId4">
                  <a:extLst>
                    <a:ext uri="{A12FA001-AC4F-418D-AE19-62706E023703}">
                      <ahyp:hlinkClr val="tx"/>
                    </a:ext>
                  </a:extLst>
                </a:hlinkClick>
              </a:rPr>
              <a:t>www.theguardian.com/society/2012/care-home-worker-hidden-camera</a:t>
            </a:r>
            <a:r>
              <a:rPr lang="en-GB" sz="1500"/>
              <a:t>. Accessed 11 Nov 2021</a:t>
            </a:r>
            <a:endParaRPr sz="1500"/>
          </a:p>
          <a:p>
            <a:pPr indent="-323850" lvl="0" marL="457200" rtl="0" algn="l">
              <a:spcBef>
                <a:spcPts val="0"/>
              </a:spcBef>
              <a:spcAft>
                <a:spcPts val="0"/>
              </a:spcAft>
              <a:buSzPts val="1500"/>
              <a:buChar char="●"/>
            </a:pPr>
            <a:r>
              <a:rPr lang="en-GB" sz="1500"/>
              <a:t>“Safeguarding Adults”. </a:t>
            </a:r>
            <a:r>
              <a:rPr lang="en-GB" sz="1500" u="sng">
                <a:solidFill>
                  <a:schemeClr val="accent5"/>
                </a:solidFill>
                <a:hlinkClick r:id="rId5">
                  <a:extLst>
                    <a:ext uri="{A12FA001-AC4F-418D-AE19-62706E023703}">
                      <ahyp:hlinkClr val="tx"/>
                    </a:ext>
                  </a:extLst>
                </a:hlinkClick>
              </a:rPr>
              <a:t>Www.safeguardingwarwickshire.co.uk</a:t>
            </a:r>
            <a:r>
              <a:rPr lang="en-GB" sz="1500"/>
              <a:t>, </a:t>
            </a:r>
            <a:r>
              <a:rPr lang="en-GB" sz="1500" u="sng">
                <a:solidFill>
                  <a:schemeClr val="accent5"/>
                </a:solidFill>
                <a:hlinkClick r:id="rId6">
                  <a:extLst>
                    <a:ext uri="{A12FA001-AC4F-418D-AE19-62706E023703}">
                      <ahyp:hlinkClr val="tx"/>
                    </a:ext>
                  </a:extLst>
                </a:hlinkClick>
              </a:rPr>
              <a:t>www.safreguardingwarwickshire.co.uk/safeguarding-adults</a:t>
            </a:r>
            <a:r>
              <a:rPr lang="en-GB" sz="1500"/>
              <a:t>. Assessed 3 Nov 2021</a:t>
            </a:r>
            <a:endParaRPr sz="1500"/>
          </a:p>
          <a:p>
            <a:pPr indent="0" lvl="0" marL="457200" rtl="0" algn="l">
              <a:spcBef>
                <a:spcPts val="1200"/>
              </a:spcBef>
              <a:spcAft>
                <a:spcPts val="1200"/>
              </a:spcAft>
              <a:buNone/>
            </a:pPr>
            <a:r>
              <a:t/>
            </a:r>
            <a:endParaRPr sz="14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2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GB" sz="3020"/>
              <a:t>Cont. </a:t>
            </a:r>
            <a:r>
              <a:rPr b="1" lang="en-GB" sz="3020"/>
              <a:t>References </a:t>
            </a:r>
            <a:endParaRPr b="1" sz="3020"/>
          </a:p>
        </p:txBody>
      </p:sp>
      <p:sp>
        <p:nvSpPr>
          <p:cNvPr id="141" name="Google Shape;141;p2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25000" lnSpcReduction="20000"/>
          </a:bodyPr>
          <a:lstStyle/>
          <a:p>
            <a:pPr indent="-330200" lvl="0" marL="457200" rtl="0" algn="l">
              <a:spcBef>
                <a:spcPts val="0"/>
              </a:spcBef>
              <a:spcAft>
                <a:spcPts val="0"/>
              </a:spcAft>
              <a:buSzPct val="100000"/>
              <a:buChar char="●"/>
            </a:pPr>
            <a:r>
              <a:rPr lang="en-GB" sz="6400"/>
              <a:t>Slasberg, C and Beresford, P. (2014). Government guidance for the Care Act: undermining ambitions for change ?. Disability &amp; Society, 29 (10), pp.1677-1682. Assessed 5 Nov 2021</a:t>
            </a:r>
            <a:endParaRPr sz="6400"/>
          </a:p>
          <a:p>
            <a:pPr indent="-330200" lvl="0" marL="457200" rtl="0" algn="l">
              <a:spcBef>
                <a:spcPts val="0"/>
              </a:spcBef>
              <a:spcAft>
                <a:spcPts val="0"/>
              </a:spcAft>
              <a:buSzPct val="100000"/>
              <a:buChar char="●"/>
            </a:pPr>
            <a:r>
              <a:rPr lang="en-GB" sz="6400"/>
              <a:t>The King`s Fund, (2004). “Partners for Health in London: Mental Health Advocacy.” The King`s Fund.org.UK/prolects/partners-health-london/mental-health-advocacy. Accessed 11, Nov 2021. </a:t>
            </a:r>
            <a:endParaRPr sz="6400"/>
          </a:p>
          <a:p>
            <a:pPr indent="-330200" lvl="0" marL="457200" rtl="0" algn="l">
              <a:spcBef>
                <a:spcPts val="0"/>
              </a:spcBef>
              <a:spcAft>
                <a:spcPts val="0"/>
              </a:spcAft>
              <a:buSzPct val="100000"/>
              <a:buChar char="●"/>
            </a:pPr>
            <a:r>
              <a:rPr lang="en-GB" sz="6400"/>
              <a:t>WHO, (2020).World Health Organisation. “Elder Abuse.” who.int, World Health Organisation: </a:t>
            </a:r>
            <a:r>
              <a:rPr lang="en-GB" sz="6400" u="sng">
                <a:solidFill>
                  <a:schemeClr val="accent5"/>
                </a:solidFill>
                <a:hlinkClick r:id="rId3">
                  <a:extLst>
                    <a:ext uri="{A12FA001-AC4F-418D-AE19-62706E023703}">
                      <ahyp:hlinkClr val="tx"/>
                    </a:ext>
                  </a:extLst>
                </a:hlinkClick>
              </a:rPr>
              <a:t>www.who.int/news-room/fact-sheets/detail/elder-abuse</a:t>
            </a:r>
            <a:r>
              <a:rPr lang="en-GB" sz="6400"/>
              <a:t>. Accessed 11 Nov. 2021</a:t>
            </a:r>
            <a:endParaRPr sz="6400"/>
          </a:p>
          <a:p>
            <a:pPr indent="-330200" lvl="0" marL="457200" rtl="0" algn="l">
              <a:spcBef>
                <a:spcPts val="0"/>
              </a:spcBef>
              <a:spcAft>
                <a:spcPts val="0"/>
              </a:spcAft>
              <a:buSzPct val="100000"/>
              <a:buChar char="●"/>
            </a:pPr>
            <a:r>
              <a:rPr lang="en-GB" sz="6400"/>
              <a:t>World Health Organisation, 2005. National policy on traditional medicines: Report of a WHO global survey. World Health Organisation. Assessed 29 Oct 2021</a:t>
            </a:r>
            <a:endParaRPr sz="6400"/>
          </a:p>
          <a:p>
            <a:pPr indent="-330200" lvl="0" marL="457200" rtl="0" algn="l">
              <a:spcBef>
                <a:spcPts val="0"/>
              </a:spcBef>
              <a:spcAft>
                <a:spcPts val="0"/>
              </a:spcAft>
              <a:buSzPct val="100000"/>
              <a:buChar char="●"/>
            </a:pPr>
            <a:r>
              <a:rPr lang="en-GB" sz="6400"/>
              <a:t>Williams, J. H, Gibbens, T. C. N. and Jennings, R, (1960). The Mental Health Act, 1959. The Modern Law Review, pp.410-424. Assessed 2 Nov 2021</a:t>
            </a:r>
            <a:endParaRPr sz="6400"/>
          </a:p>
          <a:p>
            <a:pPr indent="0" lvl="0" marL="457200" rtl="0" algn="l">
              <a:spcBef>
                <a:spcPts val="1200"/>
              </a:spcBef>
              <a:spcAft>
                <a:spcPts val="0"/>
              </a:spcAft>
              <a:buNone/>
            </a:pPr>
            <a:r>
              <a:t/>
            </a:r>
            <a:endParaRPr sz="1150"/>
          </a:p>
          <a:p>
            <a:pPr indent="0" lvl="0" marL="457200" rtl="0" algn="l">
              <a:spcBef>
                <a:spcPts val="1200"/>
              </a:spcBef>
              <a:spcAft>
                <a:spcPts val="0"/>
              </a:spcAft>
              <a:buNone/>
            </a:pPr>
            <a:r>
              <a:t/>
            </a:r>
            <a:endParaRPr sz="1200">
              <a:solidFill>
                <a:srgbClr val="222222"/>
              </a:solidFill>
              <a:highlight>
                <a:srgbClr val="FFFFFF"/>
              </a:highlight>
            </a:endParaRPr>
          </a:p>
          <a:p>
            <a:pPr indent="0" lvl="0" marL="457200" rtl="0" algn="l">
              <a:spcBef>
                <a:spcPts val="1200"/>
              </a:spcBef>
              <a:spcAft>
                <a:spcPts val="0"/>
              </a:spcAft>
              <a:buNone/>
            </a:pPr>
            <a:r>
              <a:t/>
            </a:r>
            <a:endParaRPr sz="1000">
              <a:solidFill>
                <a:srgbClr val="222222"/>
              </a:solidFill>
              <a:highlight>
                <a:srgbClr val="FFFFFF"/>
              </a:highlight>
            </a:endParaRPr>
          </a:p>
          <a:p>
            <a:pPr indent="0" lvl="0" marL="0" rtl="0" algn="l">
              <a:spcBef>
                <a:spcPts val="1200"/>
              </a:spcBef>
              <a:spcAft>
                <a:spcPts val="1200"/>
              </a:spcAft>
              <a:buNone/>
            </a:pPr>
            <a:r>
              <a:t/>
            </a:r>
            <a:endParaRPr sz="1000">
              <a:solidFill>
                <a:srgbClr val="222222"/>
              </a:solidFill>
              <a:highlight>
                <a:srgbClr val="FFFFFF"/>
              </a:highlight>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