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3" r:id="rId6"/>
    <p:sldId id="261" r:id="rId7"/>
    <p:sldId id="262" r:id="rId8"/>
    <p:sldId id="25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7199" autoAdjust="0"/>
  </p:normalViewPr>
  <p:slideViewPr>
    <p:cSldViewPr snapToGrid="0">
      <p:cViewPr varScale="1">
        <p:scale>
          <a:sx n="80" d="100"/>
          <a:sy n="80" d="100"/>
        </p:scale>
        <p:origin x="118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96DFF08F-DC6B-4601-B491-B0F83F6DD2DA}" type="datetimeFigureOut">
              <a:rPr lang="en-US" dirty="0"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5/27/2020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rbes.com/profile/jeff-bezos/#25b5837c1b2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cap="none" dirty="0"/>
              <a:t>Entrepreneurship – Jeff Bezos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Submitted By: MD </a:t>
            </a:r>
            <a:r>
              <a:rPr lang="en-GB" dirty="0" err="1"/>
              <a:t>Nazrul</a:t>
            </a:r>
            <a:r>
              <a:rPr lang="en-GB" dirty="0"/>
              <a:t> Islam</a:t>
            </a:r>
          </a:p>
          <a:p>
            <a:r>
              <a:rPr lang="en-GB" dirty="0"/>
              <a:t>Student ID: 1705279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411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Jeff Bezos – An America Entrepreneur</a:t>
            </a:r>
          </a:p>
          <a:p>
            <a:r>
              <a:rPr lang="en-GB" dirty="0"/>
              <a:t>Founder and Chief Executive of Amazon</a:t>
            </a:r>
          </a:p>
          <a:p>
            <a:r>
              <a:rPr lang="en-GB" dirty="0"/>
              <a:t>Born in 1964</a:t>
            </a:r>
          </a:p>
          <a:p>
            <a:r>
              <a:rPr lang="en-GB" dirty="0"/>
              <a:t>Studied </a:t>
            </a:r>
            <a:r>
              <a:rPr lang="en-US" dirty="0"/>
              <a:t>computers and studied computer science and electrical engineering at Princeton University</a:t>
            </a:r>
          </a:p>
          <a:p>
            <a:r>
              <a:rPr lang="en-US" dirty="0"/>
              <a:t>Net worth in 2020 - 145.4 billion USD (Forbes, 2020)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9763" y="167425"/>
            <a:ext cx="1684160" cy="1677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198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Entrepreneurial Motivation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7284258" cy="417017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Entrepreneurs are made not born</a:t>
            </a:r>
          </a:p>
          <a:p>
            <a:r>
              <a:rPr lang="en-GB" dirty="0"/>
              <a:t>They possess certain behaviours and personality traits which motivate them  to purse entrepreneurial opportunities</a:t>
            </a:r>
          </a:p>
          <a:p>
            <a:r>
              <a:rPr lang="en-GB" dirty="0"/>
              <a:t>Entrepreneurial motivation is a process to transform an ordinary person into a powerful and leading businessman who can generate opportunities and maximise wealth and economic growth. </a:t>
            </a:r>
          </a:p>
          <a:p>
            <a:r>
              <a:rPr lang="en-GB" dirty="0"/>
              <a:t>Entrepreneurs are motivated by internal and external factor such as </a:t>
            </a:r>
            <a:r>
              <a:rPr lang="en-US" dirty="0"/>
              <a:t>financial rewards (extrinsic rewards), power, status, career satisfaction, goal setting, independence/autonomy, personal growth (intrinsic rewards) and family security(</a:t>
            </a:r>
            <a:r>
              <a:rPr lang="en-US" dirty="0" err="1"/>
              <a:t>Carsrud</a:t>
            </a:r>
            <a:r>
              <a:rPr lang="en-US" dirty="0"/>
              <a:t> and </a:t>
            </a:r>
            <a:r>
              <a:rPr lang="en-US" dirty="0" err="1"/>
              <a:t>Brännback</a:t>
            </a:r>
            <a:r>
              <a:rPr lang="en-US" dirty="0"/>
              <a:t>, 2009)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6921" y="2792837"/>
            <a:ext cx="2910287" cy="2539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41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Amazon –High Growth Venture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79"/>
            <a:ext cx="7683504" cy="4221695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High growth ventures focus on innovation and aim to become market leaders (</a:t>
            </a:r>
            <a:r>
              <a:rPr lang="en-US" dirty="0"/>
              <a:t>Harper, 2006)</a:t>
            </a:r>
            <a:endParaRPr lang="en-GB" dirty="0"/>
          </a:p>
          <a:p>
            <a:r>
              <a:rPr lang="en-GB" dirty="0"/>
              <a:t>Amazon is the example of high growth venture</a:t>
            </a:r>
          </a:p>
          <a:p>
            <a:r>
              <a:rPr lang="en-GB" dirty="0"/>
              <a:t>The goal is maximising the growth and business profit</a:t>
            </a:r>
          </a:p>
          <a:p>
            <a:r>
              <a:rPr lang="en-GB" dirty="0"/>
              <a:t>Focus on innovation (Prime Air using drones for delivery, and one click purchase)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2516" y="641020"/>
            <a:ext cx="2051652" cy="7950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8801" y="2564372"/>
            <a:ext cx="2473549" cy="131024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96388" y="4354589"/>
            <a:ext cx="3038373" cy="986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625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Entrepreneurial Motivation –Jeff Bezos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7812292" cy="420881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Career satisfaction – (realising his vision of Amazon)</a:t>
            </a:r>
          </a:p>
          <a:p>
            <a:r>
              <a:rPr lang="en-GB" dirty="0"/>
              <a:t>Wealth creation (</a:t>
            </a:r>
            <a:r>
              <a:rPr lang="en-US" dirty="0"/>
              <a:t>145.4 billion USD  net worth)</a:t>
            </a:r>
          </a:p>
          <a:p>
            <a:r>
              <a:rPr lang="en-US" dirty="0"/>
              <a:t>Control (be your own boss)</a:t>
            </a:r>
          </a:p>
          <a:p>
            <a:r>
              <a:rPr lang="en-GB" dirty="0"/>
              <a:t>Motivation due to pull and push factors (</a:t>
            </a:r>
            <a:r>
              <a:rPr lang="en-US" dirty="0" err="1"/>
              <a:t>Gilad</a:t>
            </a:r>
            <a:r>
              <a:rPr lang="en-US" dirty="0"/>
              <a:t> &amp; Levine, 1986)</a:t>
            </a:r>
          </a:p>
          <a:p>
            <a:r>
              <a:rPr lang="en-US" dirty="0"/>
              <a:t>Push theory - People are pushed by undesirable forces such as issues to find a job, job dissatisfaction, insufficiency wages, and obstinate working schedules. </a:t>
            </a:r>
          </a:p>
          <a:p>
            <a:r>
              <a:rPr lang="en-US" dirty="0"/>
              <a:t>Pull theory – People are attracted to business activities such as seeking self-independence, need for achievement, self-fulfillment, and capital.</a:t>
            </a:r>
          </a:p>
          <a:p>
            <a:r>
              <a:rPr lang="en-US" dirty="0"/>
              <a:t>Jeff Bezos, he was pushed into entrepreneurship because of job dissatisfaction at hedge funds.</a:t>
            </a:r>
          </a:p>
          <a:p>
            <a:r>
              <a:rPr lang="en-US" dirty="0"/>
              <a:t>Left high-paying job because he was attracted towards entrepreneurial activities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5211" y="2011680"/>
            <a:ext cx="2728643" cy="1418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770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Traits of Jeff Bezos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Trait theory – Entrepreneurship is explained as the function of stable psychological characteristics possessed by people.</a:t>
            </a:r>
          </a:p>
          <a:p>
            <a:r>
              <a:rPr lang="en-GB" dirty="0"/>
              <a:t>The human attributes of people lead them to involve in entrepreneurial activities</a:t>
            </a:r>
          </a:p>
          <a:p>
            <a:r>
              <a:rPr lang="en-GB" dirty="0"/>
              <a:t> Some of the most notable attributes of entrepreneurs are tolerance for uncertainly, internal locus of control, risk taking propensity and need for achievement (McClelland, 1961).</a:t>
            </a:r>
          </a:p>
          <a:p>
            <a:r>
              <a:rPr lang="en-GB" dirty="0"/>
              <a:t>Need for achievement –motivate individuals to involve in uncertain tasks (</a:t>
            </a:r>
            <a:r>
              <a:rPr lang="en-US" dirty="0"/>
              <a:t>McClelland, 1961)</a:t>
            </a:r>
            <a:endParaRPr lang="en-GB" dirty="0"/>
          </a:p>
          <a:p>
            <a:r>
              <a:rPr lang="en-GB" dirty="0"/>
              <a:t> Locus of control – Higher locus of control as the entrepreneur believe that he is in control of his future.</a:t>
            </a:r>
          </a:p>
          <a:p>
            <a:r>
              <a:rPr lang="en-GB" dirty="0"/>
              <a:t>Tolerance to ambiguity – Willingness to act in uncertain environments. (</a:t>
            </a:r>
            <a:r>
              <a:rPr lang="en-US" dirty="0"/>
              <a:t>McClelland, 1961)</a:t>
            </a:r>
            <a:endParaRPr lang="en-GB" dirty="0"/>
          </a:p>
          <a:p>
            <a:r>
              <a:rPr lang="en-US" dirty="0"/>
              <a:t>Some of the key traits of Jeff Bezos are desire for innovation, propensity for risk taking, and need for achievement.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655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Entrepreneurship is the creation of a new business venture</a:t>
            </a:r>
          </a:p>
          <a:p>
            <a:r>
              <a:rPr lang="en-GB" dirty="0"/>
              <a:t>It is related with taking on an innovative view to identify risks and opportunities in the market. </a:t>
            </a:r>
          </a:p>
          <a:p>
            <a:r>
              <a:rPr lang="en-GB" dirty="0"/>
              <a:t>Entrepreneurs are motivated with internal as external factors </a:t>
            </a:r>
          </a:p>
        </p:txBody>
      </p:sp>
    </p:spTree>
    <p:extLst>
      <p:ext uri="{BB962C8B-B14F-4D97-AF65-F5344CB8AC3E}">
        <p14:creationId xmlns:p14="http://schemas.microsoft.com/office/powerpoint/2010/main" val="4266852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Carsrud</a:t>
            </a:r>
            <a:r>
              <a:rPr lang="en-US" dirty="0"/>
              <a:t>, A.L. and </a:t>
            </a:r>
            <a:r>
              <a:rPr lang="en-US" dirty="0" err="1"/>
              <a:t>Brännback</a:t>
            </a:r>
            <a:r>
              <a:rPr lang="en-US" dirty="0"/>
              <a:t>, M. eds., 2009. </a:t>
            </a:r>
            <a:r>
              <a:rPr lang="en-US" i="1" dirty="0"/>
              <a:t>Understanding the entrepreneurial mind: Opening the black box</a:t>
            </a:r>
            <a:r>
              <a:rPr lang="en-US" dirty="0"/>
              <a:t> (Vol. 24). Springer Science &amp; Business Media.</a:t>
            </a:r>
            <a:endParaRPr lang="en-AU" dirty="0"/>
          </a:p>
          <a:p>
            <a:r>
              <a:rPr lang="en-AU" dirty="0"/>
              <a:t>Forbes, 2019. </a:t>
            </a:r>
            <a:r>
              <a:rPr lang="en-AU" i="1" dirty="0"/>
              <a:t>#1 Jeff Bezos. </a:t>
            </a:r>
            <a:r>
              <a:rPr lang="en-AU" dirty="0"/>
              <a:t>[Online] </a:t>
            </a:r>
            <a:br>
              <a:rPr lang="en-AU" dirty="0"/>
            </a:br>
            <a:r>
              <a:rPr lang="en-AU" dirty="0"/>
              <a:t>Available at: </a:t>
            </a:r>
            <a:r>
              <a:rPr lang="en-AU" u="sng" dirty="0">
                <a:hlinkClick r:id="rId2"/>
              </a:rPr>
              <a:t>https://www.forbes.com/profile/jeff-bezos/#25b5837c1b23</a:t>
            </a:r>
            <a:endParaRPr lang="en-AU" u="sng" dirty="0"/>
          </a:p>
          <a:p>
            <a:r>
              <a:rPr lang="en-AU" dirty="0" err="1"/>
              <a:t>Gilad</a:t>
            </a:r>
            <a:r>
              <a:rPr lang="en-AU" dirty="0"/>
              <a:t>, B. &amp; Levine, P., 1986. A </a:t>
            </a:r>
            <a:r>
              <a:rPr lang="en-AU" dirty="0" err="1"/>
              <a:t>behavioral</a:t>
            </a:r>
            <a:r>
              <a:rPr lang="en-AU" dirty="0"/>
              <a:t> model of entrepreneurial supply. </a:t>
            </a:r>
            <a:r>
              <a:rPr lang="en-AU" i="1" dirty="0"/>
              <a:t>Journal of Small Business Management, </a:t>
            </a:r>
            <a:r>
              <a:rPr lang="en-AU" dirty="0"/>
              <a:t>24(4), pp. </a:t>
            </a:r>
            <a:r>
              <a:rPr lang="en-AU"/>
              <a:t>45-54.</a:t>
            </a:r>
            <a:endParaRPr lang="en-US" dirty="0"/>
          </a:p>
          <a:p>
            <a:r>
              <a:rPr lang="en-US" dirty="0"/>
              <a:t>Harper, S.C., 2006. </a:t>
            </a:r>
            <a:r>
              <a:rPr lang="en-US" i="1" dirty="0"/>
              <a:t>Extraordinary entrepreneurship: The professional's guide to starting an exceptional enterprise</a:t>
            </a:r>
            <a:r>
              <a:rPr lang="en-US" dirty="0"/>
              <a:t>. John Wiley &amp; Sons.</a:t>
            </a:r>
          </a:p>
          <a:p>
            <a:r>
              <a:rPr lang="en-US" dirty="0"/>
              <a:t>McClelland, D. C. (1961). The Achieving Society. D. Van </a:t>
            </a:r>
            <a:r>
              <a:rPr lang="en-US" dirty="0" err="1"/>
              <a:t>Nostrand</a:t>
            </a:r>
            <a:r>
              <a:rPr lang="en-US" dirty="0"/>
              <a:t>, Princeton, NJ.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53387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tint val="99000"/>
                <a:shade val="96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C3935CB6-B0E3-44A7-AB37-996D901F73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101</TotalTime>
  <Words>401</Words>
  <Application>Microsoft Office PowerPoint</Application>
  <PresentationFormat>Widescreen</PresentationFormat>
  <Paragraphs>47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Corbel</vt:lpstr>
      <vt:lpstr>Wingdings</vt:lpstr>
      <vt:lpstr>Banded</vt:lpstr>
      <vt:lpstr>Entrepreneurship – Jeff Bezos </vt:lpstr>
      <vt:lpstr>Introduction </vt:lpstr>
      <vt:lpstr>Entrepreneurial Motivation </vt:lpstr>
      <vt:lpstr>Amazon –High Growth Venture </vt:lpstr>
      <vt:lpstr>Entrepreneurial Motivation –Jeff Bezos</vt:lpstr>
      <vt:lpstr>Traits of Jeff Bezos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– Jeff Bezos</dc:title>
  <dc:creator>Hp .</dc:creator>
  <cp:lastModifiedBy>Hena Begum</cp:lastModifiedBy>
  <cp:revision>12</cp:revision>
  <dcterms:created xsi:type="dcterms:W3CDTF">2020-05-19T15:45:46Z</dcterms:created>
  <dcterms:modified xsi:type="dcterms:W3CDTF">2020-05-27T20:14:11Z</dcterms:modified>
</cp:coreProperties>
</file>